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7747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968500" y="2768600"/>
            <a:ext cx="1231900" cy="5334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6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6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429000" y="2501900"/>
            <a:ext cx="5410200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4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开发技术入门培训系列</a:t>
            </a:r>
            <a:endParaRPr lang="en-US" altLang="zh-CN" sz="2004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七）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四大组件之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endParaRPr lang="en-US" altLang="zh-CN" sz="2004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		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余国和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07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08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85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机制基础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409700"/>
            <a:ext cx="1016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46200"/>
            <a:ext cx="75184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广播是一种消息机制，类似于Handler事件处理机制，但Handler级别在进程内部，而Broadcast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机制可以跨进程，也就是说多个apk之间可以通过广播进行通信。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广播三要素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广播（Broadcast）-----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用于发送广播。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广播接收器（BroadcastReceiver）-----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用于接收广播。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意图内容（Intent）-----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用于保存广播相关信息的媒介。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08400" y="4254500"/>
            <a:ext cx="774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84300" y="3568700"/>
            <a:ext cx="111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413500" y="3378200"/>
            <a:ext cx="11811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84300" y="4724400"/>
            <a:ext cx="62103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219200"/>
            <a:ext cx="8381999" cy="50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82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广播的功能和特征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409700"/>
            <a:ext cx="101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46200"/>
            <a:ext cx="76835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广播的生命周期很短，经过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调用对象—实现onReceive—结束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整个过程就结束了。从实现的复杂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度和代码量来看，广播无疑是最迷你的Android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组件，实现往往只需几行代码。广播对象被构造出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来后通常只执行BroadcastReceiver.onReceive方法，便结束了其生命周期。所以有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的时候我们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可以把它当做函数看也未必不可。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和所有组件一样，广播对象也是在应用进程的主线程中被构造，所以广播对象的执行必须是要同步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且快速的。也不推荐在里面开子线程，因为往往线程还未结束，广播对象就已经执行完毕被</a:t>
            </a:r>
            <a:r>
              <a:rPr lang="en-US" altLang="zh-CN" sz="1403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系统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毁。如果需要完成一项比较耗时的工作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应该通过发送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来完成。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806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668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广播类型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409700"/>
            <a:ext cx="10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46200"/>
            <a:ext cx="2476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Broadcast：普通广播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系统广播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46300"/>
            <a:ext cx="8013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Android系统中内置了多个系统广播，只要涉及到手机的基本操作，基本上都会发出相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应的系统广播。如：开启启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17500" algn="l"/>
              </a:tabLst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动，网络状态改变，拍照，屏幕关闭与开启，点亮不足等等。每个系统广播都具有特定的intent-filter，其中主要包括具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17500" algn="l"/>
              </a:tabLst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体的action，系统广播发出后，将被相应的BroadcastReceiver接收。系统广播在系统内部当特定事件发生时，有系统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</a:tabLst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自动发出。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6957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8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3632200"/>
            <a:ext cx="2552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Ordered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broadcast：有序广播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4051300"/>
            <a:ext cx="8001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有序广播的有序广播中的“有序”是针对广播接收者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而言的，指的是发送出去的广播被BroadcastReceiver按照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先后循序接收。有序广播的定义过程与普通广播无异，只是其的主要发送方式变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为：sendOrderedBroadcast(intent,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receiverPermission,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...)。</a:t>
            </a:r>
          </a:p>
        </p:txBody>
      </p:sp>
      <p:sp>
        <p:nvSpPr>
          <p:cNvPr id="13" name="Freeform 3"/>
          <p:cNvSpPr/>
          <p:nvPr/>
        </p:nvSpPr>
        <p:spPr>
          <a:xfrm>
            <a:off x="447801" y="62806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668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广播类型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409700"/>
            <a:ext cx="1016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46200"/>
            <a:ext cx="75565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Sticky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Broadcast：粘性广播(在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5.0/api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21中deprecated,不再推荐使用，相应的还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有粘性有序广播，同样已经deprecated)。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Broadcast：App应用内广播（此处的App应用以App应用进程为界）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App应用内广播可以理解成一种局部广播的形式，广播的发送者和接收者都同属于一个App。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806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668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39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注册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409700"/>
            <a:ext cx="101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46200"/>
            <a:ext cx="75946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常驻型广播:常驻型广播，当你的应用程序关闭了，如果有广播信息来，你写的广播接收器同样的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能接收到，它的注册方式就是在你应用程序的AndroidManifast.xml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中进行注册，这种注册方式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通常又被称作静态注册。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非常驻型广播:非常驻型广播，当应用程序结束了，广播自然就没有了，比如在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中注册广播接收者，在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onDestory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中注销广播接收者。这样你的广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播接收者就一个非常驻型的了，这种注册方式也叫动态注册。。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397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注册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701800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6300" y="1638300"/>
            <a:ext cx="69596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在AndroidManifest.xml中注册。</a:t>
            </a:r>
          </a:p>
          <a:p>
            <a:pPr>
              <a:lnSpc>
                <a:spcPts val="19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1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receiver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android:exported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"false"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android:name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".broadcast.MyBroadCastReceiver"</a:t>
            </a:r>
            <a:r>
              <a:rPr lang="en-US" altLang="zh-CN" sz="1103" i="1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1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intent-filter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		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1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action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sz="1106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android:name</a:t>
            </a:r>
            <a:r>
              <a:rPr lang="en-US" altLang="zh-CN" sz="11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6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"com.example.testcomponent.broadcast.MyBroadCastReceiver"</a:t>
            </a:r>
            <a:r>
              <a:rPr lang="en-US" altLang="zh-CN" sz="1106" i="1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/&gt;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&lt;/</a:t>
            </a:r>
            <a:r>
              <a:rPr lang="en-US" altLang="zh-CN" sz="11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intent-filter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&lt;/</a:t>
            </a:r>
            <a:r>
              <a:rPr lang="en-US" altLang="zh-CN" sz="11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receiver</a:t>
            </a:r>
            <a:r>
              <a:rPr lang="en-US" altLang="zh-CN" sz="11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代码注册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103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注册广播</a:t>
            </a:r>
            <a:r>
              <a:rPr lang="en-US" altLang="zh-CN" sz="11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broadcastExample(View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receiver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MyBroadCastReceiver();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IntentFilter();</a:t>
            </a: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intentFilter.addAction(</a:t>
            </a:r>
            <a:r>
              <a:rPr lang="en-US" altLang="zh-CN" sz="1103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"com.example.testcomponent.broadcast.MyBroadCastReceiver"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.registerReceiver(</a:t>
            </a:r>
            <a:r>
              <a:rPr lang="en-US" altLang="zh-CN" sz="11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receiver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intentFilter);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103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注销广播</a:t>
            </a:r>
            <a:r>
              <a:rPr lang="en-US" altLang="zh-CN" sz="11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unbroadcastExample(View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1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receiver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.unregisterReceiver(</a:t>
            </a:r>
            <a:r>
              <a:rPr lang="en-US" altLang="zh-CN" sz="11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receiver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152400" algn="l"/>
                <a:tab pos="3302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}}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85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使用示例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701800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00100" y="1638300"/>
            <a:ext cx="55499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接收器编写。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MyBroadCastReceiver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extends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BroadcastReceiver {</a:t>
            </a:r>
          </a:p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onReceive(Context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context,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7F9FBF"/>
                </a:solidFill>
                <a:latin typeface="Courier New" pitchFamily="18" charset="0"/>
                <a:cs typeface="Courier New" pitchFamily="18" charset="0"/>
              </a:rPr>
              <a:t>TODO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Auto-generated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stub</a:t>
            </a:r>
          </a:p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CustomToast.</a:t>
            </a:r>
            <a:r>
              <a:rPr lang="en-US" altLang="zh-CN" sz="11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showToast(context,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intent.getAction(),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2000);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发送广播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sz="11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intentFilter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1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Intent(</a:t>
            </a:r>
            <a:r>
              <a:rPr lang="en-US" altLang="zh-CN" sz="1103" b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"com.example.testcomponent.broadcast.MyBroadCastReceiver"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mContext</a:t>
            </a:r>
            <a:r>
              <a:rPr lang="en-US" altLang="zh-CN" sz="11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.sendBroadcast(intentFilter);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324600"/>
            <a:ext cx="1282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©2016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48000" y="6324600"/>
            <a:ext cx="130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网龙网络公司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版权所有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95300" y="6311900"/>
            <a:ext cx="91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5969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问题思考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84300"/>
            <a:ext cx="101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20800"/>
            <a:ext cx="7645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如果在onReceive方法中执行太耗时的操作，将会导致如何？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如果两个应用，一个静态注册接收器，一个动态注册接收器，对于相同的广播，谁先接收到广播？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300" y="3009900"/>
            <a:ext cx="1866900" cy="812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2476500"/>
            <a:ext cx="4064000" cy="3670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3782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作业任务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实现简单音乐播放实例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59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准备一首</a:t>
            </a: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mp3</a:t>
            </a:r>
            <a:r>
              <a:rPr lang="en-US" altLang="zh-CN" sz="159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，放在工程目录</a:t>
            </a: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res/raw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59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简单音乐播放：</a:t>
            </a: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MediaPlayer</a:t>
            </a:r>
            <a:r>
              <a:rPr lang="en-US" altLang="zh-CN" sz="159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类。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596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界面要求如下：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103620"/>
            <a:ext cx="470916" cy="365759"/>
          </a:xfrm>
          <a:custGeom>
            <a:avLst/>
            <a:gdLst>
              <a:gd name="connsiteX0" fmla="*/ 0 w 470916"/>
              <a:gd name="connsiteY0" fmla="*/ 365759 h 365759"/>
              <a:gd name="connsiteX1" fmla="*/ 470916 w 470916"/>
              <a:gd name="connsiteY1" fmla="*/ 365759 h 365759"/>
              <a:gd name="connsiteX2" fmla="*/ 470916 w 470916"/>
              <a:gd name="connsiteY2" fmla="*/ 0 h 365759"/>
              <a:gd name="connsiteX3" fmla="*/ 0 w 470916"/>
              <a:gd name="connsiteY3" fmla="*/ 0 h 365759"/>
              <a:gd name="connsiteX4" fmla="*/ 0 w 470916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5759">
                <a:moveTo>
                  <a:pt x="0" y="365759"/>
                </a:moveTo>
                <a:lnTo>
                  <a:pt x="470916" y="365759"/>
                </a:lnTo>
                <a:lnTo>
                  <a:pt x="470916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0861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Broadcast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机制与应用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作业任务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407400" y="622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67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80" y="1066800"/>
            <a:ext cx="7436595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800" y="1181100"/>
            <a:ext cx="4978400" cy="4927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1587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生命周期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43815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使用示例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编写一个继承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的服务子类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extends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Service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boolean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isRunning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IBinder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onBind(Intent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intent)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9FBF"/>
                </a:solidFill>
                <a:latin typeface="Courier New" pitchFamily="18" charset="0"/>
                <a:cs typeface="Courier New" pitchFamily="18" charset="0"/>
              </a:rPr>
              <a:t>TODO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Auto-generated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stub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System.</a:t>
            </a:r>
            <a:r>
              <a:rPr lang="en-US" altLang="zh-CN" sz="803" i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out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.print(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"MyService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onBind"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6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onCreate()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9FBF"/>
                </a:solidFill>
                <a:latin typeface="Courier New" pitchFamily="18" charset="0"/>
                <a:cs typeface="Courier New" pitchFamily="18" charset="0"/>
              </a:rPr>
              <a:t>TODO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Auto-generated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stub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System.</a:t>
            </a:r>
            <a:r>
              <a:rPr lang="en-US" altLang="zh-CN" sz="803" i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out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.print(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"MyService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onCreate"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super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.onCreate();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onDestroy()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9FBF"/>
                </a:solidFill>
                <a:latin typeface="Courier New" pitchFamily="18" charset="0"/>
                <a:cs typeface="Courier New" pitchFamily="18" charset="0"/>
              </a:rPr>
              <a:t>TODO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Auto-generated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stub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6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isRunning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8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8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System.</a:t>
            </a:r>
            <a:r>
              <a:rPr lang="en-US" altLang="zh-CN" sz="803" i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out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.print(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"MyService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onDestroy"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super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.onDestroy();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onStartCommand(Intent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intent,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flags,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startId)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9FBF"/>
                </a:solidFill>
                <a:latin typeface="Courier New" pitchFamily="18" charset="0"/>
                <a:cs typeface="Courier New" pitchFamily="18" charset="0"/>
              </a:rPr>
              <a:t>TODO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Auto-generated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stub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System.</a:t>
            </a:r>
            <a:r>
              <a:rPr lang="en-US" altLang="zh-CN" sz="803" i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out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.print(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"MyService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onStartCommand"</a:t>
            </a:r>
            <a:r>
              <a:rPr lang="en-US" altLang="zh-CN" sz="803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</a:t>
            </a:r>
            <a:r>
              <a:rPr lang="en-US" altLang="zh-CN" sz="803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isRunning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doSthing();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super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.onStartCommand(intent,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flags,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startId);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9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7" name="Freeform 3"/>
          <p:cNvSpPr/>
          <p:nvPr/>
        </p:nvSpPr>
        <p:spPr>
          <a:xfrm>
            <a:off x="447801" y="629970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8585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44450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使用示例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定义一个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Binder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  <a:p>
            <a:pPr>
              <a:lnSpc>
                <a:spcPts val="16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extends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MyBinder()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super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();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getService()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MyService.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MyBinder();</a:t>
            </a:r>
          </a:p>
          <a:p>
            <a:pPr>
              <a:lnSpc>
                <a:spcPts val="30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403" dirty="0" smtClean="0">
                <a:solidFill>
                  <a:srgbClr val="3F7F7F"/>
                </a:solidFill>
                <a:latin typeface="Courier New" pitchFamily="18" charset="0"/>
                <a:cs typeface="Courier New" pitchFamily="18" charset="0"/>
              </a:rPr>
              <a:t>service</a:t>
            </a:r>
          </a:p>
          <a:p>
            <a:pPr>
              <a:lnSpc>
                <a:spcPts val="16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android:name</a:t>
            </a: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4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".service.MyService"</a:t>
            </a:r>
          </a:p>
          <a:p>
            <a:pPr>
              <a:lnSpc>
                <a:spcPts val="16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android:enabled</a:t>
            </a:r>
            <a:r>
              <a:rPr lang="en-US" altLang="zh-CN" sz="14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406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"true"</a:t>
            </a:r>
          </a:p>
          <a:p>
            <a:pPr>
              <a:lnSpc>
                <a:spcPts val="1700"/>
              </a:lnSpc>
              <a:tabLst>
                <a:tab pos="25400" algn="l"/>
                <a:tab pos="292100" algn="l"/>
                <a:tab pos="482600" algn="l"/>
                <a:tab pos="508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7F007F"/>
                </a:solidFill>
                <a:latin typeface="Courier New" pitchFamily="18" charset="0"/>
                <a:cs typeface="Courier New" pitchFamily="18" charset="0"/>
              </a:rPr>
              <a:t>android:exported</a:t>
            </a: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403" i="1" dirty="0" smtClean="0">
                <a:solidFill>
                  <a:srgbClr val="2A00FF"/>
                </a:solidFill>
                <a:latin typeface="Courier New" pitchFamily="18" charset="0"/>
                <a:cs typeface="Courier New" pitchFamily="18" charset="0"/>
              </a:rPr>
              <a:t>"false"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i="1" dirty="0" smtClean="0">
                <a:solidFill>
                  <a:srgbClr val="008080"/>
                </a:solidFill>
                <a:latin typeface="Courier New" pitchFamily="18" charset="0"/>
                <a:cs typeface="Courier New" pitchFamily="18" charset="0"/>
              </a:rPr>
              <a:t>/&gt;</a:t>
            </a:r>
          </a:p>
        </p:txBody>
      </p:sp>
      <p:sp>
        <p:nvSpPr>
          <p:cNvPr id="7" name="Freeform 3"/>
          <p:cNvSpPr/>
          <p:nvPr/>
        </p:nvSpPr>
        <p:spPr>
          <a:xfrm>
            <a:off x="447801" y="629970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8585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7556500" cy="542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使用示例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客户端调用代码</a:t>
            </a:r>
          </a:p>
          <a:p>
            <a:pPr>
              <a:lnSpc>
                <a:spcPts val="14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996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启动服务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startService(View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Intent();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intent.setClass(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MyService.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.startService(intent);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996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停止服务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8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8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stopService(View</a:t>
            </a:r>
            <a:r>
              <a:rPr lang="en-US" altLang="zh-CN" sz="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Intent();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intent.setClass(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MyService.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.stopService(intent);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996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绑定服务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bindService(View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Intent();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intent.setClass(</a:t>
            </a:r>
            <a:r>
              <a:rPr lang="en-US" altLang="zh-CN" sz="998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MyService.</a:t>
            </a:r>
            <a:r>
              <a:rPr lang="en-US" altLang="zh-CN" sz="998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9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.bindService(intent,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connection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Context.</a:t>
            </a:r>
            <a:r>
              <a:rPr lang="en-US" altLang="zh-CN" sz="996" b="1" i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BIND_AUTO_CREATE</a:t>
            </a:r>
            <a:r>
              <a:rPr lang="en-US" altLang="zh-CN" sz="996" b="1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996" dirty="0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停止服务</a:t>
            </a:r>
            <a:r>
              <a:rPr lang="en-US" altLang="zh-CN" sz="996" dirty="0" smtClean="0">
                <a:solidFill>
                  <a:srgbClr val="3F7F5F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unbindService(View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view)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.unbindService(</a:t>
            </a:r>
            <a:r>
              <a:rPr lang="en-US" altLang="zh-CN" sz="996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connection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ServiceConnection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C0"/>
                </a:solidFill>
                <a:latin typeface="Courier New" pitchFamily="18" charset="0"/>
                <a:cs typeface="Courier New" pitchFamily="18" charset="0"/>
              </a:rPr>
              <a:t>connection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ServiceConnection()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8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onServiceDisconnected(ComponentName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646464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7F0055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onServiceConnected(ComponentName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IBinder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service)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myBinder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(MyBinder)service;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(MyService)myBinder.getService();</a:t>
            </a:r>
          </a:p>
          <a:p>
            <a:pPr>
              <a:lnSpc>
                <a:spcPts val="12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99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myService.doSthing();}};</a:t>
            </a:r>
          </a:p>
        </p:txBody>
      </p:sp>
      <p:sp>
        <p:nvSpPr>
          <p:cNvPr id="7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问题思考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84300"/>
            <a:ext cx="1016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8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20800"/>
            <a:ext cx="73787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如果一个Service被某个Activity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Context.startService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方法启动，这时候再多次调用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startService，这时候和第一次调用startService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有何不同？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如果一个Service被某个Activity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Context.bindService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方法绑定启动，这时候再多次调用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bindService，这时候和第一次调用bindService有何不同？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如果一个Service被某个Activity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Context.startService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方法启动，并且有Activity使用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bindService绑定或unbindService解除绑定到该Service，该Service是否停止？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先调用startService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再使用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bindService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，这时候如何停止service？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先调用bindService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再使用startService，这时候如何停止service？</a:t>
            </a:r>
          </a:p>
        </p:txBody>
      </p:sp>
      <p:sp>
        <p:nvSpPr>
          <p:cNvPr id="9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883" y="6237732"/>
            <a:ext cx="470916" cy="364236"/>
          </a:xfrm>
          <a:custGeom>
            <a:avLst/>
            <a:gdLst>
              <a:gd name="connsiteX0" fmla="*/ 0 w 470916"/>
              <a:gd name="connsiteY0" fmla="*/ 364236 h 364236"/>
              <a:gd name="connsiteX1" fmla="*/ 470916 w 470916"/>
              <a:gd name="connsiteY1" fmla="*/ 364236 h 364236"/>
              <a:gd name="connsiteX2" fmla="*/ 470916 w 470916"/>
              <a:gd name="connsiteY2" fmla="*/ 0 h 364236"/>
              <a:gd name="connsiteX3" fmla="*/ 0 w 470916"/>
              <a:gd name="connsiteY3" fmla="*/ 0 h 364236"/>
              <a:gd name="connsiteX4" fmla="*/ 0 w 470916"/>
              <a:gd name="connsiteY4" fmla="*/ 364236 h 364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916" h="364236">
                <a:moveTo>
                  <a:pt x="0" y="364236"/>
                </a:moveTo>
                <a:lnTo>
                  <a:pt x="470916" y="364236"/>
                </a:lnTo>
                <a:lnTo>
                  <a:pt x="470916" y="0"/>
                </a:lnTo>
                <a:lnTo>
                  <a:pt x="0" y="0"/>
                </a:lnTo>
                <a:lnTo>
                  <a:pt x="0" y="36423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2997200"/>
            <a:ext cx="4610100" cy="825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407400" y="63627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371</Words>
  <Application>Microsoft Office PowerPoint</Application>
  <PresentationFormat>全屏显示(4:3)</PresentationFormat>
  <Paragraphs>362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yuguohe</cp:lastModifiedBy>
  <cp:revision>42</cp:revision>
  <dcterms:created xsi:type="dcterms:W3CDTF">2006-08-16T00:00:00Z</dcterms:created>
  <dcterms:modified xsi:type="dcterms:W3CDTF">2016-07-08T07:27:06Z</dcterms:modified>
</cp:coreProperties>
</file>