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36"/>
        <p:guide pos="29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F2AE6-456A-4E9F-A028-DE92204CD0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4AE36-A0C4-4AA2-8B43-82AC4447CD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7CDE-8739-4F43-BF38-75CA3B3FAE3E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F0DD-245E-4E19-A760-746F1B7C068F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0D0E-F529-499A-9E8B-BFF0AB7009CB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429-4803-42A6-A94E-E0B49A5EB2A7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B7BA-641E-43A9-82A4-455CB5FAE7C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A314-A89B-4A1B-AB9B-19356CB7E950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6593-05C0-4418-95C0-17447B725E27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A776-FB63-452C-B8A9-6592453891F6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ACFF-3F04-4E43-8145-D0AD4A223533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12BD-A777-47D5-B23C-F6858B8AA6F0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C375-B7D2-4F7B-AF05-0DC20A52971C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41F6-C659-43DF-BC7E-F9FA9FE40C02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://itindex.net/detail/51317-android-intent-&#32495;&#33636;&#31930;" TargetMode="External"/><Relationship Id="rId4" Type="http://schemas.openxmlformats.org/officeDocument/2006/relationships/hyperlink" Target="http://note.youdao.com/share/?id=c543ce0f1f042b4b8c688d883520daed&amp;type=note" TargetMode="External"/><Relationship Id="rId3" Type="http://schemas.openxmlformats.org/officeDocument/2006/relationships/hyperlink" Target="http://blog.csdn.net/voiceofnet/article/details/7770311" TargetMode="External"/><Relationship Id="rId2" Type="http://schemas.openxmlformats.org/officeDocument/2006/relationships/hyperlink" Target="http://blog.csdn.net/feiyangxiaomi/article/details/39757331" TargetMode="Externa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05784" y="2555748"/>
            <a:ext cx="39623" cy="1027811"/>
          </a:xfrm>
          <a:custGeom>
            <a:avLst/>
            <a:gdLst>
              <a:gd name="connsiteX0" fmla="*/ 9905 w 39623"/>
              <a:gd name="connsiteY0" fmla="*/ 9905 h 1027811"/>
              <a:gd name="connsiteX1" fmla="*/ 9905 w 39623"/>
              <a:gd name="connsiteY1" fmla="*/ 1017905 h 1027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1027811">
                <a:moveTo>
                  <a:pt x="9905" y="9905"/>
                </a:moveTo>
                <a:lnTo>
                  <a:pt x="9905" y="101790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2202588" y="2768600"/>
            <a:ext cx="1074012" cy="5334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800"/>
              </a:lnSpc>
            </a:pPr>
            <a:r>
              <a:rPr lang="en-US" altLang="zh-CN" sz="3205" b="1" dirty="0" err="1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Nubia</a:t>
            </a:r>
            <a:endParaRPr lang="en-US" altLang="zh-CN" sz="3205" b="1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721100" y="2628900"/>
            <a:ext cx="4889500" cy="348300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241300" algn="l"/>
              </a:tabLst>
            </a:pPr>
            <a:r>
              <a:rPr lang="en-US" altLang="zh-CN" sz="2005" b="1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Android开发技术入门培训</a:t>
            </a:r>
            <a:endParaRPr lang="en-US" altLang="zh-CN" sz="200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600"/>
              </a:lnSpc>
              <a:tabLst>
                <a:tab pos="241300" algn="l"/>
              </a:tabLst>
            </a:pPr>
            <a:r>
              <a:rPr lang="en-US" altLang="zh-CN" sz="20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系列（三）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20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组件之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0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endParaRPr lang="en-US" altLang="zh-CN" sz="200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41300" algn="l"/>
              </a:tabLst>
            </a:pPr>
            <a:endParaRPr lang="en-US" altLang="zh-CN" sz="1405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200"/>
              </a:lnSpc>
              <a:tabLst>
                <a:tab pos="241300" algn="l"/>
              </a:tabLst>
            </a:pPr>
            <a:endParaRPr lang="en-US" altLang="zh-CN" sz="1405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200"/>
              </a:lnSpc>
              <a:tabLst>
                <a:tab pos="241300" algn="l"/>
              </a:tabLst>
            </a:pPr>
            <a:endParaRPr lang="en-US" altLang="zh-CN" sz="1405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200"/>
              </a:lnSpc>
              <a:tabLst>
                <a:tab pos="241300" algn="l"/>
              </a:tabLst>
            </a:pPr>
            <a:r>
              <a:rPr lang="en-US" altLang="zh-CN" sz="1405" b="1" dirty="0" smtClean="0">
                <a:solidFill>
                  <a:srgbClr val="000000"/>
                </a:solidFill>
                <a:latin typeface="微软雅黑" pitchFamily="18" charset="0"/>
              </a:rPr>
              <a:t>				</a:t>
            </a:r>
            <a:r>
              <a:rPr lang="zh-CN" altLang="en-US" sz="1405" b="1" dirty="0" smtClean="0">
                <a:solidFill>
                  <a:srgbClr val="000000"/>
                </a:solidFill>
                <a:latin typeface="微软雅黑" pitchFamily="18" charset="0"/>
              </a:rPr>
              <a:t>创建</a:t>
            </a:r>
            <a:r>
              <a:rPr lang="en-US" altLang="zh-CN" sz="14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zh-CN" altLang="en-US" sz="14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王忠御</a:t>
            </a:r>
            <a:endParaRPr lang="en-US" altLang="zh-CN" sz="140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241300" algn="l"/>
              </a:tabLst>
            </a:pPr>
            <a:r>
              <a:rPr lang="en-US" altLang="zh-CN" dirty="0" smtClean="0"/>
              <a:t>				</a:t>
            </a:r>
            <a:r>
              <a:rPr lang="en-US" altLang="zh-CN" sz="14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版本：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V1.0</a:t>
            </a:r>
            <a:endParaRPr lang="en-US" altLang="zh-CN" sz="140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241300" algn="l"/>
              </a:tabLst>
            </a:pPr>
            <a:r>
              <a:rPr lang="en-US" altLang="zh-CN" smtClean="0"/>
              <a:t>				</a:t>
            </a:r>
            <a:r>
              <a:rPr lang="en-US" altLang="zh-CN" sz="1405" b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日期</a:t>
            </a:r>
            <a:r>
              <a:rPr lang="en-US" altLang="zh-CN" sz="14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2016</a:t>
            </a:r>
            <a:r>
              <a:rPr lang="en-US" altLang="zh-CN" sz="14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itchFamily="18" charset="0"/>
                <a:cs typeface="微软雅黑" pitchFamily="18" charset="0"/>
              </a:rPr>
              <a:t>7</a:t>
            </a:r>
            <a:r>
              <a:rPr lang="en-US" altLang="zh-CN" sz="14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</a:t>
            </a:r>
            <a:r>
              <a:rPr lang="en-US" altLang="zh-CN" sz="1405" b="1" dirty="0" smtClean="0">
                <a:solidFill>
                  <a:srgbClr val="000000"/>
                </a:solidFill>
                <a:latin typeface="Calibri" pitchFamily="18" charset="0"/>
                <a:cs typeface="微软雅黑" pitchFamily="18" charset="0"/>
              </a:rPr>
              <a:t>8</a:t>
            </a:r>
            <a:r>
              <a:rPr lang="en-US" altLang="zh-CN" sz="14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</a:t>
            </a:r>
            <a:endParaRPr lang="en-US" altLang="zh-CN" sz="140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419100"/>
            <a:ext cx="8089900" cy="514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76200" algn="l"/>
                <a:tab pos="2667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生命周期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762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onResume()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762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当这个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能够获得用户焦点的时候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也就是用户能够在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上进行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762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操作的时候或说当这个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将开始与用户进行交互的时候，如：点击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762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的屏幕、点击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的按钮控件、编辑文本框内容等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，就会调用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onResume()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762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762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onPause()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762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启动另外一个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的时候，就会调用第一个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762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onPause()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762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(2)onPause()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方法的作用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或通常都在这个方法中写些什么代码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419100"/>
            <a:ext cx="79629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2032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生命周期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onStop()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当一个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对用户不再可见的时候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也就是另一个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把原先的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给完全遮挡住了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，就会调用这个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onStop()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方法。如果是在一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上弹出一个对话框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也就是这个对话框没有把原先的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给完全遮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挡住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，这时不会调用这个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onStop()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调用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onStop()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方法就让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处于停止的状态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onRestart()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当一个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原先处于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onStop()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状态且没有被消毁，如果这时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恢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复可见状态，就会调用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onRestart()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482600" y="419100"/>
            <a:ext cx="7988300" cy="534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生命周期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onDestroy()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被消毁之前会被调用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(2)onDescroy()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通常在以下两种情况下会被调用：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在代码中明确调用了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finish()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方法，这时这个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就会调用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onDestroy()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方法消毁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操作系统的系统资源不够用的时候，这时也会调用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onDestroy()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方法消毁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例如：从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跳转到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这时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操作系统的系统资源突然不够用，这时操作系统就会去收集那些被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遮挡或不可见的优先级比较低的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进行消毁，在这里因为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遮挡，所以这时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就会被消毁，即调用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onDestroy()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63500" algn="l"/>
                <a:tab pos="190500" algn="l"/>
                <a:tab pos="508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419100"/>
            <a:ext cx="59817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保存和恢复状态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onSaveInstanceState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(Bundle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outState)</a:t>
            </a:r>
            <a:endParaRPr lang="en-US" altLang="zh-CN" sz="20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调用时机：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容易被销毁的时候调用（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被杀死前调用）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901700" y="2451100"/>
            <a:ext cx="101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270000" y="2400300"/>
            <a:ext cx="41275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按下</a:t>
            </a: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Home</a:t>
            </a: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键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进入了后台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此时会调用该方法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;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按下电源键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屏幕关闭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进入后台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;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启动其它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被压入了任务栈的栈底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;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横竖屏切换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会销毁当前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并重新创建</a:t>
            </a:r>
            <a:endParaRPr lang="en-US" altLang="zh-CN" sz="14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启动新的</a:t>
            </a: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endParaRPr lang="en-US" altLang="zh-CN" sz="1405" b="1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46100" y="4318000"/>
            <a:ext cx="3670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onRestoreInstanceState(Bundle)</a:t>
            </a:r>
            <a:endParaRPr lang="en-US" altLang="zh-CN" sz="20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901700" y="4826000"/>
            <a:ext cx="139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53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535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</a:pPr>
            <a:r>
              <a:rPr lang="en-US" altLang="zh-CN" sz="153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535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270000" y="4762500"/>
            <a:ext cx="36322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恢复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实例状态</a:t>
            </a:r>
            <a:endParaRPr lang="en-US" altLang="zh-CN" sz="1800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</a:pP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被调用的前提：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被系统销毁了</a:t>
            </a:r>
            <a:endParaRPr lang="en-US" altLang="zh-CN" sz="1800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419100"/>
            <a:ext cx="4864100" cy="420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556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保存和恢复状态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355600" algn="l"/>
              </a:tabLst>
            </a:pPr>
            <a:r>
              <a:rPr lang="en-US" altLang="zh-CN" sz="21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onRetainNonConfigurationInstance()</a:t>
            </a:r>
            <a:endParaRPr lang="en-US" altLang="zh-CN" sz="24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5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87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在</a:t>
            </a:r>
            <a:r>
              <a:rPr lang="en-US" altLang="zh-CN" sz="21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onSaveInstanceState</a:t>
            </a:r>
            <a:r>
              <a:rPr lang="en-US" altLang="zh-CN" sz="219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之后调用</a:t>
            </a:r>
            <a:endParaRPr lang="en-US" altLang="zh-CN" sz="219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4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87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返回一个包含有状态信息的</a:t>
            </a:r>
            <a:r>
              <a:rPr lang="en-US" altLang="zh-CN" sz="21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Object</a:t>
            </a:r>
            <a:endParaRPr lang="en-US" altLang="zh-CN" sz="219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300"/>
              </a:lnSpc>
              <a:tabLst>
                <a:tab pos="355600" algn="l"/>
              </a:tabLst>
            </a:pPr>
            <a:r>
              <a:rPr lang="en-US" altLang="zh-CN" sz="21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getLastNonConfigurationInstance()</a:t>
            </a:r>
            <a:endParaRPr lang="en-US" altLang="zh-CN" sz="24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5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87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直接在</a:t>
            </a:r>
            <a:r>
              <a:rPr lang="en-US" altLang="zh-CN" sz="21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onCreate</a:t>
            </a:r>
            <a:r>
              <a:rPr lang="en-US" altLang="zh-CN" sz="219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中使用</a:t>
            </a:r>
            <a:endParaRPr lang="en-US" altLang="zh-CN" sz="219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419100"/>
            <a:ext cx="7188200" cy="506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保存和恢复状态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@Override</a:t>
            </a:r>
            <a:endParaRPr lang="en-US" altLang="zh-CN" sz="159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Object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onRetainNonConfigurationInstance()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{</a:t>
            </a:r>
            <a:endParaRPr lang="en-US" altLang="zh-CN" sz="1600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final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MyDataObject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collectMyLoadedData();</a:t>
            </a:r>
            <a:endParaRPr lang="en-US" altLang="zh-CN" sz="159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data;</a:t>
            </a:r>
            <a:endParaRPr lang="en-US" altLang="zh-CN" sz="159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}</a:t>
            </a:r>
            <a:endParaRPr lang="en-US" altLang="zh-CN" sz="159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6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@Override</a:t>
            </a:r>
            <a:endParaRPr lang="en-US" altLang="zh-CN" sz="159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void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onCreate(Bundle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savedInstanceState)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{</a:t>
            </a:r>
            <a:endParaRPr lang="en-US" altLang="zh-CN" sz="159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super.onCreate(savedInstanceState);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setContentView(R.layout.main);</a:t>
            </a:r>
            <a:endParaRPr lang="en-US" altLang="zh-CN" sz="16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MyDataObject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(MyDataObject)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getLastNonConfigurationInstance();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(data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null)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loadMyData();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355600" algn="l"/>
                <a:tab pos="381000" algn="l"/>
                <a:tab pos="533400" algn="l"/>
                <a:tab pos="698500" algn="l"/>
                <a:tab pos="723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}</a:t>
            </a:r>
            <a:endParaRPr lang="en-US" altLang="zh-CN" sz="159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419100"/>
            <a:ext cx="38354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保存和恢复状态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onSaveInstanceState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Bundle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保存信息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46100" y="1765300"/>
            <a:ext cx="152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44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927100" y="1714500"/>
            <a:ext cx="4851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onRetainNonConfigurationInstance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Object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保存信息。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546100" y="2616200"/>
            <a:ext cx="79121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7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onRetainNonConfigurationInstance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优点</a:t>
            </a:r>
            <a:endParaRPr lang="en-US" altLang="zh-CN" sz="27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曾经通过某个资源得到一些图片或者信息，那么当再次恢复后，无需重新通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过原始资源地址获取，可以快速的加载整个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状态信息。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包含有许多线程时，在变化后依然可以持有原有线程，无需通过重新创建进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程恢复原有状态。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包含某些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Instance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时，同样可以在整个变化过程中保持连接状态。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3644900"/>
            <a:ext cx="7861300" cy="25019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419100"/>
            <a:ext cx="8305800" cy="311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栈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是通过栈来管理的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栈底是启动整个任务的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，栈顶是当前运行的用户可以交互的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当一个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启动另外一个的时候，新的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就被压入栈，并成为当前运行的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而前一个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仍保持在栈之中。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当用户按下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BACK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键的时候，当前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出栈，而前一个恢复为当前运行的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。栈中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永远不会重排，只会压入或弹出。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419100"/>
            <a:ext cx="7950200" cy="430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8100" algn="l"/>
                <a:tab pos="3429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加载模式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8100" algn="l"/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standard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标准模式，一调用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startActivity()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方法就会产生一个新的实例。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8100" algn="l"/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singleTop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如果已经有一个实例位于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栈的顶部时，就不产生新的实例，而只是调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onNewIntent()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方法。如果不位于栈顶，会产生一个新的实例。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8100" algn="l"/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singleTask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会在一个新的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task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中产生这个实例，以后每次调用都会使用这个，不会去产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生新的实例了。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8100" algn="l"/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singleInstance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这个跟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singleTask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基本上是一样，只有一个区别：在这个模式下的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实例所处的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task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中，只能有这个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实例，不能有其他的实例。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381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通过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文件中的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节点的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launchMode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属性进行配置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1625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属性配置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6100" y="1320800"/>
            <a:ext cx="63500" cy="412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7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774700" y="1358900"/>
            <a:ext cx="7543800" cy="433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android:screenOrientation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显示的模式，默认为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unspecified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：由系统自动判断显示方向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android:windowSoftInputMode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主窗口与软键盘的交互模式，可以用来避免输入法面板遮挡问题，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Android1.5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8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后的一个新特性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android:configChanges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当配置列表发生修改时，是否调用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onConfigurationChanged()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android:launchMode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加载模式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android:exported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508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是否允许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被其它程序调用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android:theme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的样式主题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如果没有设置，则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的主题样式从属于应用程序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330200" y="419100"/>
            <a:ext cx="9779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15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endParaRPr lang="en-US" altLang="zh-CN" sz="159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85800" y="1892300"/>
            <a:ext cx="1016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054100" y="1841500"/>
            <a:ext cx="12700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概念</a:t>
            </a:r>
            <a:endParaRPr lang="en-US" altLang="zh-CN" sz="1405" b="1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状态</a:t>
            </a:r>
            <a:endParaRPr lang="en-US" altLang="zh-CN" sz="1405" b="1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生命周期</a:t>
            </a:r>
            <a:endParaRPr lang="en-US" altLang="zh-CN" sz="1405" b="1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栈管理</a:t>
            </a:r>
            <a:endParaRPr lang="en-US" altLang="zh-CN" sz="1405" b="1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加载模式</a:t>
            </a:r>
            <a:endParaRPr lang="en-US" altLang="zh-CN" sz="1405" b="1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30200" y="3721100"/>
            <a:ext cx="83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endParaRPr lang="en-US" altLang="zh-CN" sz="159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85800" y="4127500"/>
            <a:ext cx="1016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054100" y="4064000"/>
            <a:ext cx="8509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概念</a:t>
            </a:r>
            <a:endParaRPr lang="en-US" altLang="zh-CN" sz="1405" b="1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作用</a:t>
            </a:r>
            <a:endParaRPr lang="en-US" altLang="zh-CN" sz="1405" b="1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405" b="1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分类</a:t>
            </a:r>
            <a:endParaRPr lang="en-US" altLang="zh-CN" sz="1405" b="1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b="1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Intent-filter</a:t>
            </a:r>
            <a:endParaRPr lang="en-US" altLang="zh-CN" sz="1405" b="1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419100"/>
            <a:ext cx="8115300" cy="416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241300" algn="l"/>
                <a:tab pos="5842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概念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4100"/>
              </a:lnSpc>
              <a:tabLst>
                <a:tab pos="2413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应用程序发出的意图，连接各组件的桥梁</a:t>
            </a:r>
            <a:endParaRPr lang="en-US" altLang="zh-CN" sz="27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413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提供了一种通用的消息系统，它允许应用程序内部以及应用程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41300" algn="l"/>
                <a:tab pos="5842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序之间传递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来执行动作和产生事件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2413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基本的设计理念是鼓励减少组件间的耦合，因此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41300" algn="l"/>
                <a:tab pos="5842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供了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意图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26653" y="2564893"/>
            <a:ext cx="2227953" cy="1814955"/>
          </a:xfrm>
          <a:custGeom>
            <a:avLst/>
            <a:gdLst>
              <a:gd name="connsiteX0" fmla="*/ 138997 w 2227953"/>
              <a:gd name="connsiteY0" fmla="*/ 1814955 h 1814955"/>
              <a:gd name="connsiteX1" fmla="*/ 750629 w 2227953"/>
              <a:gd name="connsiteY1" fmla="*/ 489202 h 1814955"/>
              <a:gd name="connsiteX2" fmla="*/ 58479 w 2227953"/>
              <a:gd name="connsiteY2" fmla="*/ 169543 h 1814955"/>
              <a:gd name="connsiteX3" fmla="*/ 1477323 w 2227953"/>
              <a:gd name="connsiteY3" fmla="*/ 13714 h 1814955"/>
              <a:gd name="connsiteX4" fmla="*/ 2169473 w 2227953"/>
              <a:gd name="connsiteY4" fmla="*/ 333246 h 1814955"/>
              <a:gd name="connsiteX5" fmla="*/ 1172523 w 2227953"/>
              <a:gd name="connsiteY5" fmla="*/ 502537 h 1814955"/>
              <a:gd name="connsiteX6" fmla="*/ 138997 w 2227953"/>
              <a:gd name="connsiteY6" fmla="*/ 1814955 h 18149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27953" h="1814955">
                <a:moveTo>
                  <a:pt x="138997" y="1814955"/>
                </a:moveTo>
                <a:lnTo>
                  <a:pt x="750629" y="489202"/>
                </a:lnTo>
                <a:cubicBezTo>
                  <a:pt x="167699" y="443990"/>
                  <a:pt x="-142180" y="300861"/>
                  <a:pt x="58479" y="169543"/>
                </a:cubicBezTo>
                <a:cubicBezTo>
                  <a:pt x="259139" y="38352"/>
                  <a:pt x="894393" y="-31497"/>
                  <a:pt x="1477323" y="13714"/>
                </a:cubicBezTo>
                <a:cubicBezTo>
                  <a:pt x="2060253" y="58927"/>
                  <a:pt x="2370133" y="202055"/>
                  <a:pt x="2169473" y="333246"/>
                </a:cubicBezTo>
                <a:cubicBezTo>
                  <a:pt x="2021391" y="430274"/>
                  <a:pt x="1626929" y="497203"/>
                  <a:pt x="1172523" y="502537"/>
                </a:cubicBezTo>
                <a:lnTo>
                  <a:pt x="138997" y="181495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920303" y="2558543"/>
            <a:ext cx="2240653" cy="1827655"/>
          </a:xfrm>
          <a:custGeom>
            <a:avLst/>
            <a:gdLst>
              <a:gd name="connsiteX0" fmla="*/ 145347 w 2240653"/>
              <a:gd name="connsiteY0" fmla="*/ 1821305 h 1827655"/>
              <a:gd name="connsiteX1" fmla="*/ 756979 w 2240653"/>
              <a:gd name="connsiteY1" fmla="*/ 495552 h 1827655"/>
              <a:gd name="connsiteX2" fmla="*/ 64829 w 2240653"/>
              <a:gd name="connsiteY2" fmla="*/ 175893 h 1827655"/>
              <a:gd name="connsiteX3" fmla="*/ 1483673 w 2240653"/>
              <a:gd name="connsiteY3" fmla="*/ 20064 h 1827655"/>
              <a:gd name="connsiteX4" fmla="*/ 2175823 w 2240653"/>
              <a:gd name="connsiteY4" fmla="*/ 339596 h 1827655"/>
              <a:gd name="connsiteX5" fmla="*/ 1178873 w 2240653"/>
              <a:gd name="connsiteY5" fmla="*/ 508887 h 1827655"/>
              <a:gd name="connsiteX6" fmla="*/ 145347 w 2240653"/>
              <a:gd name="connsiteY6" fmla="*/ 1821305 h 18276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240653" h="1827655">
                <a:moveTo>
                  <a:pt x="145347" y="1821305"/>
                </a:moveTo>
                <a:lnTo>
                  <a:pt x="756979" y="495552"/>
                </a:lnTo>
                <a:cubicBezTo>
                  <a:pt x="174049" y="450340"/>
                  <a:pt x="-135830" y="307211"/>
                  <a:pt x="64829" y="175893"/>
                </a:cubicBezTo>
                <a:cubicBezTo>
                  <a:pt x="265489" y="44702"/>
                  <a:pt x="900743" y="-25147"/>
                  <a:pt x="1483673" y="20064"/>
                </a:cubicBezTo>
                <a:cubicBezTo>
                  <a:pt x="2066603" y="65277"/>
                  <a:pt x="2376483" y="208405"/>
                  <a:pt x="2175823" y="339596"/>
                </a:cubicBezTo>
                <a:cubicBezTo>
                  <a:pt x="2027741" y="436624"/>
                  <a:pt x="1633279" y="503553"/>
                  <a:pt x="1178873" y="508887"/>
                </a:cubicBezTo>
                <a:lnTo>
                  <a:pt x="145347" y="182130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751832" y="4860035"/>
            <a:ext cx="1944624" cy="368808"/>
          </a:xfrm>
          <a:custGeom>
            <a:avLst/>
            <a:gdLst>
              <a:gd name="connsiteX0" fmla="*/ 0 w 1944624"/>
              <a:gd name="connsiteY0" fmla="*/ 368808 h 368808"/>
              <a:gd name="connsiteX1" fmla="*/ 1944624 w 1944624"/>
              <a:gd name="connsiteY1" fmla="*/ 368808 h 368808"/>
              <a:gd name="connsiteX2" fmla="*/ 1944624 w 1944624"/>
              <a:gd name="connsiteY2" fmla="*/ 0 h 368808"/>
              <a:gd name="connsiteX3" fmla="*/ 0 w 1944624"/>
              <a:gd name="connsiteY3" fmla="*/ 0 h 368808"/>
              <a:gd name="connsiteX4" fmla="*/ 0 w 1944624"/>
              <a:gd name="connsiteY4" fmla="*/ 368808 h 3688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44624" h="368808">
                <a:moveTo>
                  <a:pt x="0" y="368808"/>
                </a:moveTo>
                <a:lnTo>
                  <a:pt x="1944624" y="368808"/>
                </a:lnTo>
                <a:lnTo>
                  <a:pt x="1944624" y="0"/>
                </a:lnTo>
                <a:lnTo>
                  <a:pt x="0" y="0"/>
                </a:lnTo>
                <a:lnTo>
                  <a:pt x="0" y="368808"/>
                </a:lnTo>
              </a:path>
            </a:pathLst>
          </a:custGeom>
          <a:solidFill>
            <a:srgbClr val="F8964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032503" y="4517135"/>
            <a:ext cx="3023615" cy="923544"/>
          </a:xfrm>
          <a:custGeom>
            <a:avLst/>
            <a:gdLst>
              <a:gd name="connsiteX0" fmla="*/ 0 w 3023615"/>
              <a:gd name="connsiteY0" fmla="*/ 923544 h 923544"/>
              <a:gd name="connsiteX1" fmla="*/ 3023615 w 3023615"/>
              <a:gd name="connsiteY1" fmla="*/ 923544 h 923544"/>
              <a:gd name="connsiteX2" fmla="*/ 3023615 w 3023615"/>
              <a:gd name="connsiteY2" fmla="*/ 0 h 923544"/>
              <a:gd name="connsiteX3" fmla="*/ 0 w 3023615"/>
              <a:gd name="connsiteY3" fmla="*/ 0 h 923544"/>
              <a:gd name="connsiteX4" fmla="*/ 0 w 3023615"/>
              <a:gd name="connsiteY4" fmla="*/ 923544 h 923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23615" h="923544">
                <a:moveTo>
                  <a:pt x="0" y="923544"/>
                </a:moveTo>
                <a:lnTo>
                  <a:pt x="3023615" y="923544"/>
                </a:lnTo>
                <a:lnTo>
                  <a:pt x="3023615" y="0"/>
                </a:lnTo>
                <a:lnTo>
                  <a:pt x="0" y="0"/>
                </a:lnTo>
                <a:lnTo>
                  <a:pt x="0" y="923544"/>
                </a:lnTo>
              </a:path>
            </a:pathLst>
          </a:custGeom>
          <a:solidFill>
            <a:srgbClr val="9BBB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3530600"/>
            <a:ext cx="5892800" cy="21463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546100" y="419100"/>
            <a:ext cx="7912100" cy="473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42900" algn="l"/>
                <a:tab pos="4076700" algn="l"/>
                <a:tab pos="42926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概念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342900" algn="l"/>
                <a:tab pos="4076700" algn="l"/>
                <a:tab pos="4292600" algn="l"/>
              </a:tabLst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可以激活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应用的三个核心组件：活动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(Activity)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342900" algn="l"/>
                <a:tab pos="4076700" algn="l"/>
                <a:tab pos="42926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服务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(Service)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和广播接收器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(BroadcastReceiver)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342900" algn="l"/>
                <a:tab pos="4076700" algn="l"/>
                <a:tab pos="4292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700"/>
              </a:lnSpc>
              <a:tabLst>
                <a:tab pos="342900" algn="l"/>
                <a:tab pos="4076700" algn="l"/>
                <a:tab pos="4292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Provider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152400" y="431800"/>
            <a:ext cx="23622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的作用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  <a:tabLst>
                <a:tab pos="3302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启动组件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endParaRPr lang="en-US" altLang="zh-CN" sz="18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508000" y="1663700"/>
            <a:ext cx="139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53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535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 defTabSz="-635">
              <a:lnSpc>
                <a:spcPts val="2500"/>
              </a:lnSpc>
            </a:pPr>
            <a:r>
              <a:rPr lang="en-US" altLang="zh-CN" sz="153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535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76300" y="1676400"/>
            <a:ext cx="4991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startActivity(Intent)</a:t>
            </a:r>
            <a:endParaRPr lang="en-US" altLang="zh-CN" sz="1800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500"/>
              </a:lnSpc>
            </a:pP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startActivityForResult(Intent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requestCode)</a:t>
            </a:r>
            <a:endParaRPr lang="en-US" altLang="zh-CN" sz="1800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76300" y="2336800"/>
            <a:ext cx="152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5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44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231900" y="2336800"/>
            <a:ext cx="567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onActivityResult(int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requestCode,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resultCode,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data)</a:t>
            </a:r>
            <a:endParaRPr lang="en-US" altLang="zh-CN" sz="1800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52400" y="3009900"/>
            <a:ext cx="1943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组件间数据交互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08000" y="3454400"/>
            <a:ext cx="139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600"/>
              </a:lnSpc>
            </a:pPr>
            <a:r>
              <a:rPr lang="en-US" altLang="zh-CN" sz="153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535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 defTabSz="-635">
              <a:lnSpc>
                <a:spcPts val="2500"/>
              </a:lnSpc>
            </a:pPr>
            <a:r>
              <a:rPr lang="en-US" altLang="zh-CN" sz="15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54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876300" y="3390900"/>
            <a:ext cx="3759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Intent.putExtras(Bundle)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携带数据</a:t>
            </a:r>
            <a:endParaRPr lang="en-US" altLang="zh-CN" sz="1800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使用步骤如下：</a:t>
            </a:r>
            <a:endParaRPr lang="en-US" altLang="zh-CN" sz="1800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95300" y="4051300"/>
            <a:ext cx="67564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571500" algn="l"/>
              </a:tabLst>
            </a:pP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、新建一个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bundle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类，如：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Bundle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bundle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Bundle();</a:t>
            </a:r>
            <a:endParaRPr lang="en-US" altLang="zh-CN" sz="1800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500"/>
              </a:lnSpc>
              <a:tabLst>
                <a:tab pos="571500" algn="l"/>
              </a:tabLst>
            </a:pP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、向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Bundle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类中加入数据，如：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bundle.putString(“Name”,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张三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”);</a:t>
            </a:r>
            <a:endParaRPr lang="en-US" altLang="zh-CN" sz="1800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500"/>
              </a:lnSpc>
              <a:tabLst>
                <a:tab pos="571500" algn="l"/>
              </a:tabLst>
            </a:pP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、新建一个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对象，并将该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Bundle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加入这个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对象，如：</a:t>
            </a:r>
            <a:endParaRPr lang="en-US" altLang="zh-CN" sz="1800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Intent();</a:t>
            </a:r>
            <a:endParaRPr lang="en-US" altLang="zh-CN" sz="1800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5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intent.setClass(TestBundle.this,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Target.class);</a:t>
            </a:r>
            <a:endParaRPr lang="en-US" altLang="zh-CN" sz="1800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5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intent.putExtras(bundle);</a:t>
            </a:r>
            <a:endParaRPr lang="en-US" altLang="zh-CN" sz="1800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419100"/>
            <a:ext cx="8026400" cy="554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228600" algn="l"/>
                <a:tab pos="4572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分类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600"/>
              </a:lnSpc>
              <a:tabLst>
                <a:tab pos="228600" algn="l"/>
                <a:tab pos="457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分为显示意图和隐式意图</a:t>
            </a:r>
            <a:endParaRPr lang="en-US" altLang="zh-CN" sz="24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228600" algn="l"/>
                <a:tab pos="457200" algn="l"/>
              </a:tabLst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显式意图：调用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Intent.setComponent()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Intent.setClassName()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28600" algn="l"/>
                <a:tab pos="457200" algn="l"/>
              </a:tabLst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Intent.setClass()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方法明确指定了组件名的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为显式意图，显式意图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28600" algn="l"/>
                <a:tab pos="457200" algn="l"/>
              </a:tabLst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明确指定了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应该传递给哪个组件。主要用于应用程序内部通讯。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228600" algn="l"/>
                <a:tab pos="457200" algn="l"/>
              </a:tabLst>
            </a:pP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setClass(Context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packageContext,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Class&lt;?&gt;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cls)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endParaRPr lang="en-US" altLang="zh-CN" sz="200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mComponent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ComponentName(packageContext,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cls);</a:t>
            </a:r>
            <a:endParaRPr lang="en-US" altLang="zh-CN" sz="200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this;</a:t>
            </a:r>
            <a:endParaRPr lang="en-US" altLang="zh-CN" sz="200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  <a:endParaRPr lang="en-US" altLang="zh-CN" sz="20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setClassName(String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packageName,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className)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endParaRPr lang="en-US" altLang="zh-CN" sz="200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mComponent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ComponentName(packageName,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className);</a:t>
            </a:r>
            <a:endParaRPr lang="en-US" altLang="zh-CN" sz="200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this;</a:t>
            </a:r>
            <a:endParaRPr lang="en-US" altLang="zh-CN" sz="200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  <a:endParaRPr lang="en-US" altLang="zh-CN" sz="20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setComponent(ComponentName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component)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{</a:t>
            </a:r>
            <a:endParaRPr lang="en-US" altLang="zh-CN" sz="200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mComponent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component;</a:t>
            </a:r>
            <a:endParaRPr lang="en-US" altLang="zh-CN" sz="20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this;</a:t>
            </a:r>
            <a:endParaRPr lang="en-US" altLang="zh-CN" sz="200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1600"/>
              </a:lnSpc>
              <a:tabLst>
                <a:tab pos="2286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  <a:endParaRPr lang="en-US" altLang="zh-CN" sz="20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431800"/>
            <a:ext cx="8128000" cy="473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分类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隐式意图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没有明确指定组件名的Intent为隐式意图。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Android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系统会根据隐式意图中设置的动作(action)、类别(category)、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数据（data: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URI和数据类型）找到最合适的组件来处理这个意图。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隐式意图主要用于应用程序之间进行通讯。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04773" y="2286000"/>
            <a:ext cx="8198104" cy="3842511"/>
          </a:xfrm>
          <a:custGeom>
            <a:avLst/>
            <a:gdLst>
              <a:gd name="connsiteX0" fmla="*/ 6350 w 8198104"/>
              <a:gd name="connsiteY0" fmla="*/ 3836161 h 3842511"/>
              <a:gd name="connsiteX1" fmla="*/ 8191754 w 8198104"/>
              <a:gd name="connsiteY1" fmla="*/ 3836161 h 3842511"/>
              <a:gd name="connsiteX2" fmla="*/ 8191754 w 8198104"/>
              <a:gd name="connsiteY2" fmla="*/ 6350 h 3842511"/>
              <a:gd name="connsiteX3" fmla="*/ 6350 w 8198104"/>
              <a:gd name="connsiteY3" fmla="*/ 6350 h 3842511"/>
              <a:gd name="connsiteX4" fmla="*/ 6350 w 8198104"/>
              <a:gd name="connsiteY4" fmla="*/ 3836161 h 3842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98104" h="3842511">
                <a:moveTo>
                  <a:pt x="6350" y="3836161"/>
                </a:moveTo>
                <a:lnTo>
                  <a:pt x="8191754" y="3836161"/>
                </a:lnTo>
                <a:lnTo>
                  <a:pt x="8191754" y="6350"/>
                </a:lnTo>
                <a:lnTo>
                  <a:pt x="6350" y="6350"/>
                </a:lnTo>
                <a:lnTo>
                  <a:pt x="6350" y="383616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46100" y="508000"/>
            <a:ext cx="7988300" cy="549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9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Intent-filter(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意图过滤器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795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（意图过滤器）其实就是用来匹配隐式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的，当一个意图对象被一个意图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过滤器进行匹配测试时，只有三个方面会被参考到：动作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、数据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以及数据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类型）和类别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Intent-filter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是在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AndroidManifest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文件中配置的。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android:name=".FirstActivity"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android:label="@string/app_name"&gt;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&lt;intent-filter&gt;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android:name="android.intent.action.MAIN"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&lt;category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android:name="android.intent.category.LAUNCHER"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&lt;/intent-filter&gt;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&lt;/activity&gt;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android:name=".NewActivity"&gt;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&lt;intent-filter&gt;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&lt;action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android:name="com.great.NewActivity"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&lt;category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android:name="android.intent.category.DEFAULT"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&lt;/intent-filter&gt;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  <a:tab pos="914400" algn="l"/>
                <a:tab pos="11684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&lt;/activity&gt;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495300"/>
            <a:ext cx="5270500" cy="344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900"/>
              </a:lnSpc>
              <a:tabLst>
                <a:tab pos="177800" algn="l"/>
                <a:tab pos="3683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Intent-filter(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意图过滤器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795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177800" algn="l"/>
                <a:tab pos="3683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&lt;activity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android:name="com.nd.android.faq.activity.faqmainactivity"&gt;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&lt;intent-filter&gt;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&lt;!--</a:t>
            </a:r>
            <a:r>
              <a:rPr lang="en-US" altLang="zh-CN" sz="1595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动作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action--&gt;</a:t>
            </a:r>
            <a:endParaRPr lang="en-US" altLang="zh-CN" sz="1595" dirty="0" smtClean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&lt;!--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可以包含多个动作，只要有一个动作匹配就行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--&gt;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&lt;action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android:name="com.nd.android.faq.main"/&gt;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778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&lt;action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android:name="com.nd.android.faq.second"/&gt;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444500"/>
            <a:ext cx="5715000" cy="382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400"/>
              </a:lnSpc>
              <a:tabLst>
                <a:tab pos="368300" algn="l"/>
              </a:tabLst>
            </a:pPr>
            <a:r>
              <a:rPr lang="en-US" altLang="zh-CN" sz="32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Intent-filter(</a:t>
            </a:r>
            <a:r>
              <a:rPr lang="en-US" altLang="zh-CN" sz="32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意图过滤器</a:t>
            </a:r>
            <a:r>
              <a:rPr lang="en-US" altLang="zh-CN" sz="32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3205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&lt;!--</a:t>
            </a:r>
            <a:r>
              <a:rPr lang="en-US" altLang="zh-CN" sz="1595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类别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category--&gt;</a:t>
            </a:r>
            <a:endParaRPr lang="en-US" altLang="zh-CN" sz="1595" dirty="0" smtClean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&lt;!--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没有带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系统自动加上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下面的类别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--&gt;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&lt;category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android:name="android.intent.category.DEFAULT"/&gt;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&lt;!--</a:t>
            </a:r>
            <a:r>
              <a:rPr lang="en-US" altLang="zh-CN" sz="1595" dirty="0" smtClean="0">
                <a:solidFill>
                  <a:srgbClr val="00B050"/>
                </a:solidFill>
                <a:latin typeface="微软雅黑" pitchFamily="18" charset="0"/>
                <a:cs typeface="微软雅黑" pitchFamily="18" charset="0"/>
              </a:rPr>
              <a:t>这个是例外</a:t>
            </a:r>
            <a:r>
              <a:rPr lang="en-US" altLang="zh-CN" sz="1595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--&gt;</a:t>
            </a:r>
            <a:endParaRPr lang="en-US" altLang="zh-CN" sz="1595" dirty="0" smtClean="0">
              <a:solidFill>
                <a:srgbClr val="00B05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&lt;action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android:name="android.intent.action.MAIN"/&gt;</a:t>
            </a:r>
            <a:endParaRPr lang="en-US" altLang="zh-CN" sz="1595" dirty="0" smtClean="0">
              <a:solidFill>
                <a:srgbClr val="00B05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&lt;category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B050"/>
                </a:solidFill>
                <a:latin typeface="Calibri" pitchFamily="18" charset="0"/>
                <a:cs typeface="Calibri" pitchFamily="18" charset="0"/>
              </a:rPr>
              <a:t>android:name="android.intent.category.LAUNCHER"/&gt;</a:t>
            </a:r>
            <a:endParaRPr lang="en-US" altLang="zh-CN" sz="1595" dirty="0" smtClean="0">
              <a:solidFill>
                <a:srgbClr val="00B05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&lt;!--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可以自己新增类别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--&gt;</a:t>
            </a:r>
            <a:endParaRPr lang="en-US" altLang="zh-CN" sz="16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&lt;category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android:name="com.nd.android.faq"/&gt;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495300"/>
            <a:ext cx="6946900" cy="537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9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sz="320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Intent-filter</a:t>
            </a:r>
            <a:endParaRPr lang="en-US" altLang="zh-CN" sz="3205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&lt;!--</a:t>
            </a:r>
            <a:r>
              <a:rPr lang="en-US" altLang="zh-CN" sz="1595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数据</a:t>
            </a:r>
            <a:r>
              <a:rPr lang="en-US" altLang="zh-CN" sz="159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data--&gt;</a:t>
            </a:r>
            <a:endParaRPr lang="en-US" altLang="zh-CN" sz="1595" dirty="0" smtClean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&lt;!--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数据包含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（协议、主机名称、端口、路径）和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类型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--&gt;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&lt;!--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路径包含：完整路径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、路径前缀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pathPrefix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、路径模式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pathPattern--&gt;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&lt;!--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数据中包含的项目可以全部设置也可以只设置一部分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--&gt;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&lt;data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android:scheme=“http”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--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package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contacts……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android:host="nd.com"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android:port="8080"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android:pathprefix="/sdp“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&lt;data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android:mimetype="txt/plain"&gt;</a:t>
            </a:r>
            <a:endParaRPr lang="en-US" altLang="zh-CN" sz="16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&lt;/intent-filter&gt;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77800" algn="l"/>
                <a:tab pos="368300" algn="l"/>
                <a:tab pos="8763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&lt;/activity&gt;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304800" y="508000"/>
            <a:ext cx="8699500" cy="421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900"/>
              </a:lnSpc>
              <a:tabLst>
                <a:tab pos="241300" algn="l"/>
                <a:tab pos="342900" algn="l"/>
                <a:tab pos="3556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匹配规则</a:t>
            </a:r>
            <a:endParaRPr lang="en-US" altLang="zh-CN" sz="27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200"/>
              </a:lnSpc>
              <a:tabLst>
                <a:tab pos="241300" algn="l"/>
                <a:tab pos="342900" algn="l"/>
                <a:tab pos="355600" algn="l"/>
                <a:tab pos="723900" algn="l"/>
              </a:tabLst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一个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对象只能指定一个动作名称，而一个过滤器可能列举多个动作名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600"/>
              </a:lnSpc>
              <a:tabLst>
                <a:tab pos="241300" algn="l"/>
                <a:tab pos="342900" algn="l"/>
                <a:tab pos="3556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称。如果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对象或过滤器没有指定任何动作就按以下的过滤规则执行：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  <a:tabLst>
                <a:tab pos="241300" algn="l"/>
                <a:tab pos="342900" algn="l"/>
                <a:tab pos="3556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170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如果过滤器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intent-filter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没有指定任何动作，那么将阻塞所有的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，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600"/>
              </a:lnSpc>
              <a:tabLst>
                <a:tab pos="241300" algn="l"/>
                <a:tab pos="342900" algn="l"/>
                <a:tab pos="355600" algn="l"/>
                <a:tab pos="723900" algn="l"/>
              </a:tabLst>
            </a:pPr>
            <a:r>
              <a:rPr lang="en-US" altLang="zh-CN" dirty="0" smtClean="0"/>
              <a:t>				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因此所有的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都会测试失败。没有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能够通过这个过滤器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  <a:tabLst>
                <a:tab pos="241300" algn="l"/>
                <a:tab pos="342900" algn="l"/>
                <a:tab pos="355600" algn="l"/>
                <a:tab pos="723900" algn="l"/>
              </a:tabLst>
            </a:pPr>
            <a:r>
              <a:rPr lang="en-US" altLang="zh-CN" dirty="0" smtClean="0"/>
              <a:t>				</a:t>
            </a:r>
            <a:r>
              <a:rPr lang="en-US" altLang="zh-CN" sz="200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&lt;intent-filter&gt;&lt;!--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空的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--&gt;&lt;/intent-filter&gt;</a:t>
            </a:r>
            <a:endParaRPr lang="en-US" altLang="zh-CN" sz="2005" dirty="0" smtClean="0">
              <a:solidFill>
                <a:srgbClr val="FF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  <a:tabLst>
                <a:tab pos="241300" algn="l"/>
                <a:tab pos="342900" algn="l"/>
                <a:tab pos="3556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170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只要过滤器包含至少一个动作，一个没有指定动作的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对象也不能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600"/>
              </a:lnSpc>
              <a:tabLst>
                <a:tab pos="241300" algn="l"/>
                <a:tab pos="342900" algn="l"/>
                <a:tab pos="355600" algn="l"/>
                <a:tab pos="723900" algn="l"/>
              </a:tabLst>
            </a:pPr>
            <a:r>
              <a:rPr lang="en-US" altLang="zh-CN" dirty="0" smtClean="0"/>
              <a:t>				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通过这个测试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419100"/>
            <a:ext cx="8026400" cy="381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概念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开发四大组件之一。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是用户与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应用程序交互的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接口，用户操作应用程序都是通过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完成的。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在应用程序中，一个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通常就是一个单独的屏幕。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中可以放置各种控件如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TextView,Button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等，又可以把它看作是一个控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件容器。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都继承于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android.app.Activity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类，该类是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提供的基础类，其他的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2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继承该父类后，通过父类的方法来实现各种功能。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228600" y="495300"/>
            <a:ext cx="8712200" cy="505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900"/>
              </a:lnSpc>
              <a:tabLst>
                <a:tab pos="317500" algn="l"/>
                <a:tab pos="3556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altLang="zh-CN" sz="27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匹配规则</a:t>
            </a:r>
            <a:endParaRPr lang="en-US" altLang="zh-CN" sz="27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500"/>
              </a:lnSpc>
              <a:tabLst>
                <a:tab pos="317500" algn="l"/>
                <a:tab pos="355600" algn="l"/>
                <a:tab pos="723900" algn="l"/>
              </a:tabLst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匹配规则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  <a:tabLst>
                <a:tab pos="317500" algn="l"/>
                <a:tab pos="3556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70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对于一个能够通过类别匹配测试的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对象中的类别必须匹配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600"/>
              </a:lnSpc>
              <a:tabLst>
                <a:tab pos="317500" algn="l"/>
                <a:tab pos="3556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过滤器中的类别。这个过滤器可以列举其它的类别，但不能遗漏在这个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600"/>
              </a:lnSpc>
              <a:tabLst>
                <a:tab pos="317500" algn="l"/>
                <a:tab pos="3556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中的任何类别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  <a:tabLst>
                <a:tab pos="317500" algn="l"/>
                <a:tab pos="3556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70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原则上一个没有类别的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对象应该总能够通过匹配测试，而不管过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600"/>
              </a:lnSpc>
              <a:tabLst>
                <a:tab pos="317500" algn="l"/>
                <a:tab pos="3556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滤器里有什么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  <a:tabLst>
                <a:tab pos="317500" algn="l"/>
                <a:tab pos="3556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70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但有一个例外，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把所有传给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startActivity()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的隐式意图当作他们包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600"/>
              </a:lnSpc>
              <a:tabLst>
                <a:tab pos="317500" algn="l"/>
                <a:tab pos="3556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含至少一个类别：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“android.intent.category.DEFAULT”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想要接收隐式意图的</a:t>
            </a:r>
            <a:endParaRPr lang="en-US" altLang="zh-CN" sz="20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3600"/>
              </a:lnSpc>
              <a:tabLst>
                <a:tab pos="317500" algn="l"/>
                <a:tab pos="3556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活动必须在它们的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intent-filter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中包含</a:t>
            </a:r>
            <a:r>
              <a:rPr lang="en-US" altLang="zh-CN" sz="20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“android.intent.category.DEFAULT”</a:t>
            </a:r>
            <a:endParaRPr lang="en-US" altLang="zh-CN" sz="20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419100"/>
            <a:ext cx="3746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系统自带的类别</a:t>
            </a: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</a:t>
            </a:r>
            <a:endParaRPr lang="en-US" altLang="zh-CN" sz="279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28600" y="1117600"/>
            <a:ext cx="114300" cy="481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08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08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71500" y="1130300"/>
            <a:ext cx="2235200" cy="481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CATEGORY_DEFAULT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CATEGORY_BROWSABLE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CATEGORY_TAB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CATEGORY_ALTERNATIVE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CATEGORY_SELECTED_ALTERNATIVE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CATEGORY_LAUNCHER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CATEGORY_INFO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CATEGORY_HOME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CATEGORY_PREFERENCE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CATEGORY_TEST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CATEGORY_CAR_DOCK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CATEGORY_DESK_DOCK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CATEGORY_LE_DESK_DOCK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CATEGORY_HE_DESK_DOCK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CATEGORY_CAR_MODE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4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CATEGORY_APP_MARKET</a:t>
            </a:r>
            <a:endParaRPr lang="en-US" altLang="zh-CN" sz="12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2963" y="2093595"/>
            <a:ext cx="4987988" cy="12192"/>
          </a:xfrm>
          <a:custGeom>
            <a:avLst/>
            <a:gdLst>
              <a:gd name="connsiteX0" fmla="*/ 0 w 4987988"/>
              <a:gd name="connsiteY0" fmla="*/ 0 h 12192"/>
              <a:gd name="connsiteX1" fmla="*/ 1662620 w 4987988"/>
              <a:gd name="connsiteY1" fmla="*/ 0 h 12192"/>
              <a:gd name="connsiteX2" fmla="*/ 3325304 w 4987988"/>
              <a:gd name="connsiteY2" fmla="*/ 0 h 12192"/>
              <a:gd name="connsiteX3" fmla="*/ 4987988 w 4987988"/>
              <a:gd name="connsiteY3" fmla="*/ 0 h 12192"/>
              <a:gd name="connsiteX4" fmla="*/ 4987988 w 4987988"/>
              <a:gd name="connsiteY4" fmla="*/ 12191 h 12192"/>
              <a:gd name="connsiteX5" fmla="*/ 3325304 w 4987988"/>
              <a:gd name="connsiteY5" fmla="*/ 12191 h 12192"/>
              <a:gd name="connsiteX6" fmla="*/ 1662620 w 4987988"/>
              <a:gd name="connsiteY6" fmla="*/ 12191 h 12192"/>
              <a:gd name="connsiteX7" fmla="*/ 0 w 4987988"/>
              <a:gd name="connsiteY7" fmla="*/ 12191 h 12192"/>
              <a:gd name="connsiteX8" fmla="*/ 0 w 4987988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987988" h="12192">
                <a:moveTo>
                  <a:pt x="0" y="0"/>
                </a:moveTo>
                <a:lnTo>
                  <a:pt x="1662620" y="0"/>
                </a:lnTo>
                <a:lnTo>
                  <a:pt x="3325304" y="0"/>
                </a:lnTo>
                <a:lnTo>
                  <a:pt x="4987988" y="0"/>
                </a:lnTo>
                <a:lnTo>
                  <a:pt x="4987988" y="12191"/>
                </a:lnTo>
                <a:lnTo>
                  <a:pt x="3325304" y="12191"/>
                </a:lnTo>
                <a:lnTo>
                  <a:pt x="1662620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2963" y="2922651"/>
            <a:ext cx="4622228" cy="12192"/>
          </a:xfrm>
          <a:custGeom>
            <a:avLst/>
            <a:gdLst>
              <a:gd name="connsiteX0" fmla="*/ 0 w 4622228"/>
              <a:gd name="connsiteY0" fmla="*/ 0 h 12192"/>
              <a:gd name="connsiteX1" fmla="*/ 1540700 w 4622228"/>
              <a:gd name="connsiteY1" fmla="*/ 0 h 12192"/>
              <a:gd name="connsiteX2" fmla="*/ 3081464 w 4622228"/>
              <a:gd name="connsiteY2" fmla="*/ 0 h 12192"/>
              <a:gd name="connsiteX3" fmla="*/ 4622228 w 4622228"/>
              <a:gd name="connsiteY3" fmla="*/ 0 h 12192"/>
              <a:gd name="connsiteX4" fmla="*/ 4622228 w 4622228"/>
              <a:gd name="connsiteY4" fmla="*/ 12191 h 12192"/>
              <a:gd name="connsiteX5" fmla="*/ 3081464 w 4622228"/>
              <a:gd name="connsiteY5" fmla="*/ 12191 h 12192"/>
              <a:gd name="connsiteX6" fmla="*/ 1540700 w 4622228"/>
              <a:gd name="connsiteY6" fmla="*/ 12191 h 12192"/>
              <a:gd name="connsiteX7" fmla="*/ 0 w 4622228"/>
              <a:gd name="connsiteY7" fmla="*/ 12191 h 12192"/>
              <a:gd name="connsiteX8" fmla="*/ 0 w 4622228"/>
              <a:gd name="connsiteY8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622228" h="12192">
                <a:moveTo>
                  <a:pt x="0" y="0"/>
                </a:moveTo>
                <a:lnTo>
                  <a:pt x="1540700" y="0"/>
                </a:lnTo>
                <a:lnTo>
                  <a:pt x="3081464" y="0"/>
                </a:lnTo>
                <a:lnTo>
                  <a:pt x="4622228" y="0"/>
                </a:lnTo>
                <a:lnTo>
                  <a:pt x="4622228" y="12191"/>
                </a:lnTo>
                <a:lnTo>
                  <a:pt x="3081464" y="12191"/>
                </a:lnTo>
                <a:lnTo>
                  <a:pt x="1540700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42963" y="3751707"/>
            <a:ext cx="7107872" cy="12191"/>
          </a:xfrm>
          <a:custGeom>
            <a:avLst/>
            <a:gdLst>
              <a:gd name="connsiteX0" fmla="*/ 0 w 7107872"/>
              <a:gd name="connsiteY0" fmla="*/ 0 h 12191"/>
              <a:gd name="connsiteX1" fmla="*/ 1776920 w 7107872"/>
              <a:gd name="connsiteY1" fmla="*/ 0 h 12191"/>
              <a:gd name="connsiteX2" fmla="*/ 3553904 w 7107872"/>
              <a:gd name="connsiteY2" fmla="*/ 0 h 12191"/>
              <a:gd name="connsiteX3" fmla="*/ 5330888 w 7107872"/>
              <a:gd name="connsiteY3" fmla="*/ 0 h 12191"/>
              <a:gd name="connsiteX4" fmla="*/ 7107872 w 7107872"/>
              <a:gd name="connsiteY4" fmla="*/ 0 h 12191"/>
              <a:gd name="connsiteX5" fmla="*/ 7107872 w 7107872"/>
              <a:gd name="connsiteY5" fmla="*/ 12191 h 12191"/>
              <a:gd name="connsiteX6" fmla="*/ 5330888 w 7107872"/>
              <a:gd name="connsiteY6" fmla="*/ 12191 h 12191"/>
              <a:gd name="connsiteX7" fmla="*/ 3553904 w 7107872"/>
              <a:gd name="connsiteY7" fmla="*/ 12191 h 12191"/>
              <a:gd name="connsiteX8" fmla="*/ 1776920 w 7107872"/>
              <a:gd name="connsiteY8" fmla="*/ 12191 h 12191"/>
              <a:gd name="connsiteX9" fmla="*/ 0 w 7107872"/>
              <a:gd name="connsiteY9" fmla="*/ 12191 h 12191"/>
              <a:gd name="connsiteX10" fmla="*/ 0 w 7107872"/>
              <a:gd name="connsiteY10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7107872" h="12191">
                <a:moveTo>
                  <a:pt x="0" y="0"/>
                </a:moveTo>
                <a:lnTo>
                  <a:pt x="1776920" y="0"/>
                </a:lnTo>
                <a:lnTo>
                  <a:pt x="3553904" y="0"/>
                </a:lnTo>
                <a:lnTo>
                  <a:pt x="5330888" y="0"/>
                </a:lnTo>
                <a:lnTo>
                  <a:pt x="7107872" y="0"/>
                </a:lnTo>
                <a:lnTo>
                  <a:pt x="7107872" y="12191"/>
                </a:lnTo>
                <a:lnTo>
                  <a:pt x="5330888" y="12191"/>
                </a:lnTo>
                <a:lnTo>
                  <a:pt x="3553904" y="12191"/>
                </a:lnTo>
                <a:lnTo>
                  <a:pt x="1776920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2963" y="4580763"/>
            <a:ext cx="4296092" cy="12191"/>
          </a:xfrm>
          <a:custGeom>
            <a:avLst/>
            <a:gdLst>
              <a:gd name="connsiteX0" fmla="*/ 0 w 4296092"/>
              <a:gd name="connsiteY0" fmla="*/ 0 h 12191"/>
              <a:gd name="connsiteX1" fmla="*/ 1431988 w 4296092"/>
              <a:gd name="connsiteY1" fmla="*/ 0 h 12191"/>
              <a:gd name="connsiteX2" fmla="*/ 2864040 w 4296092"/>
              <a:gd name="connsiteY2" fmla="*/ 0 h 12191"/>
              <a:gd name="connsiteX3" fmla="*/ 4296092 w 4296092"/>
              <a:gd name="connsiteY3" fmla="*/ 0 h 12191"/>
              <a:gd name="connsiteX4" fmla="*/ 4296092 w 4296092"/>
              <a:gd name="connsiteY4" fmla="*/ 12191 h 12191"/>
              <a:gd name="connsiteX5" fmla="*/ 2864040 w 4296092"/>
              <a:gd name="connsiteY5" fmla="*/ 12191 h 12191"/>
              <a:gd name="connsiteX6" fmla="*/ 1431988 w 4296092"/>
              <a:gd name="connsiteY6" fmla="*/ 12191 h 12191"/>
              <a:gd name="connsiteX7" fmla="*/ 0 w 4296092"/>
              <a:gd name="connsiteY7" fmla="*/ 12191 h 12191"/>
              <a:gd name="connsiteX8" fmla="*/ 0 w 4296092"/>
              <a:gd name="connsiteY8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296092" h="12191">
                <a:moveTo>
                  <a:pt x="0" y="0"/>
                </a:moveTo>
                <a:lnTo>
                  <a:pt x="1431988" y="0"/>
                </a:lnTo>
                <a:lnTo>
                  <a:pt x="2864040" y="0"/>
                </a:lnTo>
                <a:lnTo>
                  <a:pt x="4296092" y="0"/>
                </a:lnTo>
                <a:lnTo>
                  <a:pt x="4296092" y="12191"/>
                </a:lnTo>
                <a:lnTo>
                  <a:pt x="2864040" y="12191"/>
                </a:lnTo>
                <a:lnTo>
                  <a:pt x="1431988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342900" y="419100"/>
            <a:ext cx="7099300" cy="417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相关链接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032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栈管理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595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  <a:hlinkClick r:id="rId2"/>
              </a:rPr>
              <a:t>http://blog.csdn.net/feiyangxiaomi/article/details/39757331</a:t>
            </a:r>
            <a:endParaRPr lang="en-US" altLang="zh-CN" sz="1595" dirty="0" smtClean="0">
              <a:solidFill>
                <a:srgbClr val="0000FF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属性配置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595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  <a:hlinkClick r:id="rId3"/>
              </a:rPr>
              <a:t>http://blog.csdn.net/voiceofnet/article/details/7770311</a:t>
            </a:r>
            <a:endParaRPr lang="en-US" altLang="zh-CN" sz="1595" dirty="0" smtClean="0">
              <a:solidFill>
                <a:srgbClr val="0000FF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匹配规则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595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  <a:hlinkClick r:id="rId4"/>
              </a:rPr>
              <a:t>http://note.youdao.com/share/?id=c543ce0f1f042b4b8c688d883520daed&amp;type=note</a:t>
            </a:r>
            <a:endParaRPr lang="en-US" altLang="zh-CN" sz="1595" dirty="0" smtClean="0">
              <a:solidFill>
                <a:srgbClr val="0000FF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隐式调用例子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03200" algn="l"/>
              </a:tabLst>
            </a:pPr>
            <a:r>
              <a:rPr lang="en-US" altLang="zh-CN" sz="1595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  <a:hlinkClick r:id="rId5"/>
              </a:rPr>
              <a:t>http://itindex.net/detail/51317-android-intent-</a:t>
            </a:r>
            <a:r>
              <a:rPr lang="en-US" altLang="zh-CN" sz="1595" dirty="0" smtClean="0">
                <a:solidFill>
                  <a:srgbClr val="0000FF"/>
                </a:solidFill>
                <a:latin typeface="微软雅黑" pitchFamily="18" charset="0"/>
                <a:cs typeface="微软雅黑" pitchFamily="18" charset="0"/>
                <a:hlinkClick r:id="rId5"/>
              </a:rPr>
              <a:t>系统</a:t>
            </a:r>
            <a:endParaRPr lang="en-US" altLang="zh-CN" sz="1595" dirty="0" smtClean="0">
              <a:solidFill>
                <a:srgbClr val="0000FF"/>
              </a:solidFill>
              <a:latin typeface="微软雅黑" pitchFamily="18" charset="0"/>
              <a:cs typeface="微软雅黑" pitchFamily="18" charset="0"/>
              <a:hlinkClick r:id="rId5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3073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3600" y="4140200"/>
            <a:ext cx="4025900" cy="16002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46100" y="419100"/>
            <a:ext cx="31242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1524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作业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、首页内容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图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、点击修改进入新页面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图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98500" y="2019300"/>
            <a:ext cx="3898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、图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确定后，将名字回写到图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、点击清空，弹出图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，点确定后清空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7975600" y="2108200"/>
            <a:ext cx="355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图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698500" y="2565400"/>
            <a:ext cx="77978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  <a:tabLst>
                <a:tab pos="7340600" algn="l"/>
                <a:tab pos="7454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、跟踪首页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的生命周期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7340600" algn="l"/>
                <a:tab pos="7454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图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7340600" algn="l"/>
                <a:tab pos="7454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图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1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419100"/>
            <a:ext cx="4775200" cy="342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2639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问题</a:t>
            </a: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&amp;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反馈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6400"/>
              </a:lnSpc>
              <a:tabLst>
                <a:tab pos="3263900" algn="l"/>
              </a:tabLst>
            </a:pPr>
            <a:r>
              <a:rPr lang="en-US" altLang="zh-CN" dirty="0" smtClean="0"/>
              <a:t>	</a:t>
            </a:r>
            <a:r>
              <a:rPr lang="en-US" altLang="zh-CN" sz="4800" b="1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Q&amp;A</a:t>
            </a:r>
            <a:endParaRPr lang="en-US" altLang="zh-CN" sz="4800" b="1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1257300"/>
            <a:ext cx="2628900" cy="48387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257300"/>
            <a:ext cx="2895600" cy="48260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7900" y="1257300"/>
            <a:ext cx="2641600" cy="48260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46100" y="4191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概念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546100" y="419100"/>
            <a:ext cx="2569614" cy="4800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073400" algn="l"/>
                <a:tab pos="3403600" algn="l"/>
                <a:tab pos="3543300" algn="l"/>
                <a:tab pos="3581400" algn="l"/>
                <a:tab pos="3632200" algn="l"/>
              </a:tabLst>
            </a:pPr>
            <a:r>
              <a:rPr lang="en-US" altLang="zh-CN" sz="2795" b="1" dirty="0" err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b="1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内部结构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4913" y="1481138"/>
            <a:ext cx="67341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419100"/>
            <a:ext cx="78994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状态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有四种状态：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Active/Runing: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一个新的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入栈后，它在屏幕最前端，处于栈的最顶端，处于可见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并且可交互的激活状态。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Paused: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被另一个透明或者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Dialog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样式的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覆盖时的状态。此时它依然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与窗口管理器保持连接，系统继续维护其内部状态，所以它仍然可见，但它已经失去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了焦点故不可与用户交互。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Stoped: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被另外一个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覆盖、失去焦点并不可见时的状态。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Killed: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被系统杀死回收或者没有被启动时的状态。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5900" y="1181100"/>
            <a:ext cx="4673600" cy="45974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419100"/>
            <a:ext cx="2933700" cy="332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状态切换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当一个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实例被创建、销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毁或者启动另外一个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时，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它在四种状态之间进行转换，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这种转换的发生依赖于用户程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序的动作。右图说明了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在不同状态间转换的时机和条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件：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52400"/>
            <a:ext cx="8369300" cy="6477000"/>
          </a:xfrm>
          <a:prstGeom prst="rect">
            <a:avLst/>
          </a:prstGeom>
          <a:noFill/>
        </p:spPr>
      </p:pic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/>
          <p:cNvSpPr txBox="1"/>
          <p:nvPr/>
        </p:nvSpPr>
        <p:spPr>
          <a:xfrm>
            <a:off x="546100" y="419100"/>
            <a:ext cx="2616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生命周期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2628" y="1037844"/>
            <a:ext cx="8261604" cy="64007"/>
          </a:xfrm>
          <a:custGeom>
            <a:avLst/>
            <a:gdLst>
              <a:gd name="connsiteX0" fmla="*/ 16001 w 8261604"/>
              <a:gd name="connsiteY0" fmla="*/ 16002 h 64007"/>
              <a:gd name="connsiteX1" fmla="*/ 8245602 w 8261604"/>
              <a:gd name="connsiteY1" fmla="*/ 17525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604" h="64007">
                <a:moveTo>
                  <a:pt x="16001" y="16002"/>
                </a:moveTo>
                <a:lnTo>
                  <a:pt x="8245602" y="17525"/>
                </a:lnTo>
              </a:path>
            </a:pathLst>
          </a:custGeom>
          <a:ln w="381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16000"/>
            <a:ext cx="83693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419100"/>
            <a:ext cx="7086600" cy="454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  <a:tabLst>
                <a:tab pos="203200" algn="l"/>
                <a:tab pos="266700" algn="l"/>
              </a:tabLst>
            </a:pPr>
            <a:r>
              <a:rPr lang="en-US" altLang="zh-CN" sz="279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Activity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生命周期</a:t>
            </a:r>
            <a:endParaRPr lang="en-US" altLang="zh-CN" sz="279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03200" algn="l"/>
                <a:tab pos="266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onCreate()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032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第一次被创建的时候，就会调用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onCreate()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032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(2)onCreate()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方法的作用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或通常都在这个方法中写些什么代码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700"/>
              </a:lnSpc>
              <a:tabLst>
                <a:tab pos="2032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所使用的布局文件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setContentView</a:t>
            </a:r>
            <a:endParaRPr lang="en-US" altLang="zh-CN" sz="18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203200" algn="l"/>
                <a:tab pos="266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所有静态的设置，如：设置控件的文本内容、为控件注册监听等等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203200" algn="l"/>
                <a:tab pos="266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findViewById</a:t>
            </a:r>
            <a:endParaRPr lang="en-US" altLang="zh-CN" sz="18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  <a:tabLst>
                <a:tab pos="203200" algn="l"/>
                <a:tab pos="266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onStart()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203200" algn="l"/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当这个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能够被我们看到的时候，就会调用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onStart()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8749</Words>
  <Application>Kingsoft Office WPP</Application>
  <PresentationFormat>全屏显示(4:3)</PresentationFormat>
  <Paragraphs>857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11</cp:revision>
  <dcterms:created xsi:type="dcterms:W3CDTF">2006-08-16T00:00:00Z</dcterms:created>
  <dcterms:modified xsi:type="dcterms:W3CDTF">2016-07-11T06:56:26Z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