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jpeg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jpeg"/><Relationship Id="rId1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jpeg"/><Relationship Id="rId1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jpeg"/><Relationship Id="rId1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801" y="6229858"/>
            <a:ext cx="8242300" cy="24892"/>
          </a:xfrm>
          <a:custGeom>
            <a:avLst/>
            <a:gdLst>
              <a:gd name="connsiteX0" fmla="*/ 6350 w 8242300"/>
              <a:gd name="connsiteY0" fmla="*/ 6350 h 24892"/>
              <a:gd name="connsiteX1" fmla="*/ 8235950 w 8242300"/>
              <a:gd name="connsiteY1" fmla="*/ 7937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4892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317747" y="2555748"/>
            <a:ext cx="39623" cy="1027811"/>
          </a:xfrm>
          <a:custGeom>
            <a:avLst/>
            <a:gdLst>
              <a:gd name="connsiteX0" fmla="*/ 9905 w 39623"/>
              <a:gd name="connsiteY0" fmla="*/ 9905 h 1027811"/>
              <a:gd name="connsiteX1" fmla="*/ 9905 w 39623"/>
              <a:gd name="connsiteY1" fmla="*/ 1017905 h 10278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623" h="1027811">
                <a:moveTo>
                  <a:pt x="9905" y="9905"/>
                </a:moveTo>
                <a:lnTo>
                  <a:pt x="9905" y="1017905"/>
                </a:lnTo>
              </a:path>
            </a:pathLst>
          </a:custGeom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"/>
          <p:cNvSpPr txBox="1"/>
          <p:nvPr/>
        </p:nvSpPr>
        <p:spPr>
          <a:xfrm>
            <a:off x="1968500" y="2768600"/>
            <a:ext cx="1231900" cy="53347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defTabSz="-635">
              <a:lnSpc>
                <a:spcPts val="3800"/>
              </a:lnSpc>
            </a:pPr>
            <a:r>
              <a:rPr lang="en-US" altLang="zh-CN" sz="3205" b="1" dirty="0" err="1" smtClean="0">
                <a:solidFill>
                  <a:srgbClr val="365F91"/>
                </a:solidFill>
                <a:latin typeface="Times New Roman" pitchFamily="18" charset="0"/>
                <a:cs typeface="Times New Roman" pitchFamily="18" charset="0"/>
              </a:rPr>
              <a:t>Nubia</a:t>
            </a:r>
            <a:endParaRPr lang="en-US" altLang="zh-CN" sz="3205" b="1" dirty="0" smtClean="0">
              <a:solidFill>
                <a:srgbClr val="365F9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3429000" y="2501900"/>
            <a:ext cx="5410200" cy="345735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defTabSz="-635">
              <a:lnSpc>
                <a:spcPts val="2600"/>
              </a:lnSpc>
              <a:tabLst>
                <a:tab pos="457200" algn="l"/>
              </a:tabLst>
            </a:pP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b="1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Android开发技术入门培训系列</a:t>
            </a:r>
            <a:endParaRPr lang="en-US" altLang="zh-CN" sz="2005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2600"/>
              </a:lnSpc>
              <a:tabLst>
                <a:tab pos="457200" algn="l"/>
              </a:tabLst>
            </a:pPr>
            <a:r>
              <a:rPr lang="en-US" altLang="zh-CN" sz="2005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（六）----Android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b="1" dirty="0" err="1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数据存储</a:t>
            </a:r>
            <a:endParaRPr lang="en-US" altLang="zh-CN" sz="2005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3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endParaRPr lang="en-US" altLang="zh-CN" dirty="0" smtClean="0"/>
          </a:p>
          <a:p>
            <a:pPr defTabSz="-635">
              <a:lnSpc>
                <a:spcPts val="2300"/>
              </a:lnSpc>
              <a:tabLst>
                <a:tab pos="457200" algn="l"/>
              </a:tabLst>
            </a:pPr>
            <a:endParaRPr lang="en-US" altLang="zh-CN" sz="1600" b="1" dirty="0" smtClean="0">
              <a:solidFill>
                <a:srgbClr val="000000"/>
              </a:solidFill>
              <a:latin typeface="微软雅黑" pitchFamily="18" charset="0"/>
            </a:endParaRPr>
          </a:p>
          <a:p>
            <a:pPr defTabSz="-635">
              <a:lnSpc>
                <a:spcPts val="2300"/>
              </a:lnSpc>
              <a:tabLst>
                <a:tab pos="457200" algn="l"/>
              </a:tabLst>
            </a:pPr>
            <a:endParaRPr lang="en-US" altLang="zh-CN" sz="1600" b="1" dirty="0" smtClean="0">
              <a:solidFill>
                <a:srgbClr val="000000"/>
              </a:solidFill>
              <a:latin typeface="微软雅黑" pitchFamily="18" charset="0"/>
            </a:endParaRPr>
          </a:p>
          <a:p>
            <a:pPr defTabSz="-635">
              <a:lnSpc>
                <a:spcPts val="2300"/>
              </a:lnSpc>
              <a:tabLst>
                <a:tab pos="457200" algn="l"/>
              </a:tabLst>
            </a:pPr>
            <a:endParaRPr lang="en-US" altLang="zh-CN" sz="1600" b="1" dirty="0" smtClean="0">
              <a:solidFill>
                <a:srgbClr val="000000"/>
              </a:solidFill>
              <a:latin typeface="微软雅黑" pitchFamily="18" charset="0"/>
            </a:endParaRPr>
          </a:p>
          <a:p>
            <a:pPr defTabSz="-635">
              <a:lnSpc>
                <a:spcPts val="2300"/>
              </a:lnSpc>
              <a:tabLst>
                <a:tab pos="457200" algn="l"/>
              </a:tabLst>
            </a:pPr>
            <a:endParaRPr lang="en-US" altLang="zh-CN" sz="1600" b="1" dirty="0" smtClean="0">
              <a:solidFill>
                <a:srgbClr val="000000"/>
              </a:solidFill>
              <a:latin typeface="微软雅黑" pitchFamily="18" charset="0"/>
            </a:endParaRPr>
          </a:p>
          <a:p>
            <a:pPr defTabSz="-635">
              <a:lnSpc>
                <a:spcPts val="2300"/>
              </a:lnSpc>
              <a:tabLst>
                <a:tab pos="457200" algn="l"/>
              </a:tabLst>
            </a:pPr>
            <a:r>
              <a:rPr lang="en-US" altLang="zh-CN" sz="1600" b="1" dirty="0" smtClean="0">
                <a:solidFill>
                  <a:srgbClr val="000000"/>
                </a:solidFill>
                <a:latin typeface="微软雅黑" pitchFamily="18" charset="0"/>
              </a:rPr>
              <a:t>				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itchFamily="18" charset="0"/>
              </a:rPr>
              <a:t>创建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余国和</a:t>
            </a:r>
            <a:endParaRPr lang="en-US" altLang="zh-CN" sz="1600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sz="1600" dirty="0" smtClean="0"/>
          </a:p>
          <a:p>
            <a:pPr defTabSz="-635">
              <a:lnSpc>
                <a:spcPts val="1800"/>
              </a:lnSpc>
              <a:tabLst>
                <a:tab pos="457200" algn="l"/>
              </a:tabLst>
            </a:pPr>
            <a:r>
              <a:rPr lang="en-US" altLang="zh-CN" sz="1600" dirty="0" smtClean="0"/>
              <a:t>				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版本：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V1.0</a:t>
            </a:r>
            <a:endParaRPr lang="en-US" altLang="zh-CN" sz="1600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sz="1600" dirty="0" smtClean="0"/>
          </a:p>
          <a:p>
            <a:pPr defTabSz="-635">
              <a:lnSpc>
                <a:spcPts val="1800"/>
              </a:lnSpc>
              <a:tabLst>
                <a:tab pos="457200" algn="l"/>
              </a:tabLst>
            </a:pPr>
            <a:r>
              <a:rPr lang="en-US" altLang="zh-CN" sz="1600" dirty="0" smtClean="0"/>
              <a:t>				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日期：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2016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年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07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月</a:t>
            </a:r>
            <a:r>
              <a:rPr lang="en-US" altLang="zh-CN" sz="16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08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日</a:t>
            </a:r>
            <a:endParaRPr lang="en-US" altLang="zh-CN" sz="1400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675" y="6229375"/>
            <a:ext cx="8242300" cy="25400"/>
          </a:xfrm>
          <a:custGeom>
            <a:avLst/>
            <a:gdLst>
              <a:gd name="connsiteX0" fmla="*/ 6350 w 8242300"/>
              <a:gd name="connsiteY0" fmla="*/ 6350 h 25400"/>
              <a:gd name="connsiteX1" fmla="*/ 8235950 w 8242300"/>
              <a:gd name="connsiteY1" fmla="*/ 7937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5400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1662" y="1036827"/>
            <a:ext cx="8261298" cy="63500"/>
          </a:xfrm>
          <a:custGeom>
            <a:avLst/>
            <a:gdLst>
              <a:gd name="connsiteX0" fmla="*/ 15875 w 8261298"/>
              <a:gd name="connsiteY0" fmla="*/ 15875 h 63500"/>
              <a:gd name="connsiteX1" fmla="*/ 8245424 w 8261298"/>
              <a:gd name="connsiteY1" fmla="*/ 17525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298" h="63500">
                <a:moveTo>
                  <a:pt x="15875" y="15875"/>
                </a:moveTo>
                <a:lnTo>
                  <a:pt x="8245424" y="17525"/>
                </a:lnTo>
              </a:path>
            </a:pathLst>
          </a:custGeom>
          <a:ln w="254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03300"/>
            <a:ext cx="8356600" cy="1651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508000" y="596900"/>
            <a:ext cx="8191500" cy="562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  <a:tabLst>
                <a:tab pos="38100" algn="l"/>
                <a:tab pos="228600" algn="l"/>
                <a:tab pos="457200" algn="l"/>
                <a:tab pos="685800" algn="l"/>
                <a:tab pos="9017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写入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SDCard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上的文件</a:t>
            </a:r>
            <a:endParaRPr lang="en-US" altLang="zh-CN" sz="1800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000"/>
              </a:lnSpc>
              <a:tabLst>
                <a:tab pos="38100" algn="l"/>
                <a:tab pos="228600" algn="l"/>
                <a:tab pos="457200" algn="l"/>
                <a:tab pos="685800" algn="l"/>
                <a:tab pos="901700" algn="l"/>
                <a:tab pos="914400" algn="l"/>
              </a:tabLst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write(String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content){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8100" algn="l"/>
                <a:tab pos="228600" algn="l"/>
                <a:tab pos="457200" algn="l"/>
                <a:tab pos="685800" algn="l"/>
                <a:tab pos="9017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try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8100" algn="l"/>
                <a:tab pos="228600" algn="l"/>
                <a:tab pos="457200" algn="l"/>
                <a:tab pos="685800" algn="l"/>
                <a:tab pos="901700" algn="l"/>
                <a:tab pos="914400" algn="l"/>
              </a:tabLst>
            </a:pPr>
            <a:r>
              <a:rPr lang="en-US" altLang="zh-CN" dirty="0" smtClean="0"/>
              <a:t>	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(Environment.</a:t>
            </a:r>
            <a:r>
              <a:rPr lang="en-US" altLang="zh-CN" sz="15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getExternalStorageState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().equals(Environment.</a:t>
            </a:r>
            <a:r>
              <a:rPr lang="en-US" altLang="zh-CN" sz="15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MEDIA_MOUNTED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8100" algn="l"/>
                <a:tab pos="228600" algn="l"/>
                <a:tab pos="457200" algn="l"/>
                <a:tab pos="685800" algn="l"/>
                <a:tab pos="901700" algn="l"/>
                <a:tab pos="914400" algn="l"/>
              </a:tabLst>
            </a:pPr>
            <a:r>
              <a:rPr lang="en-US" altLang="zh-CN" dirty="0" smtClean="0"/>
              <a:t>			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//获取SD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卡的目录</a:t>
            </a:r>
            <a:endParaRPr lang="en-US" altLang="zh-CN" sz="1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8100" algn="l"/>
                <a:tab pos="228600" algn="l"/>
                <a:tab pos="457200" algn="l"/>
                <a:tab pos="685800" algn="l"/>
                <a:tab pos="901700" algn="l"/>
                <a:tab pos="914400" algn="l"/>
              </a:tabLst>
            </a:pPr>
            <a:r>
              <a:rPr lang="en-US" altLang="zh-CN" dirty="0" smtClean="0"/>
              <a:t>		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sdCardDir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Environment.</a:t>
            </a:r>
            <a:r>
              <a:rPr lang="en-US" altLang="zh-CN" sz="15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getExternalStorageDirectory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8100" algn="l"/>
                <a:tab pos="228600" algn="l"/>
                <a:tab pos="457200" algn="l"/>
                <a:tab pos="685800" algn="l"/>
                <a:tab pos="901700" algn="l"/>
                <a:tab pos="914400" algn="l"/>
              </a:tabLst>
            </a:pPr>
            <a:r>
              <a:rPr lang="en-US" altLang="zh-CN" dirty="0" smtClean="0"/>
              <a:t>		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targetFile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File(sdCardDir.getPath()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"/nd_data/sdk_read.txt");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8100" algn="l"/>
                <a:tab pos="228600" algn="l"/>
                <a:tab pos="457200" algn="l"/>
                <a:tab pos="685800" algn="l"/>
                <a:tab pos="901700" algn="l"/>
                <a:tab pos="914400" algn="l"/>
              </a:tabLst>
            </a:pPr>
            <a:r>
              <a:rPr lang="en-US" altLang="zh-CN" dirty="0" smtClean="0"/>
              <a:t>		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if(!targetFile.exists()){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8100" algn="l"/>
                <a:tab pos="228600" algn="l"/>
                <a:tab pos="457200" algn="l"/>
                <a:tab pos="685800" algn="l"/>
                <a:tab pos="901700" algn="l"/>
                <a:tab pos="914400" algn="l"/>
              </a:tabLst>
            </a:pPr>
            <a:r>
              <a:rPr lang="en-US" altLang="zh-CN" dirty="0" smtClean="0"/>
              <a:t>				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targetFile.mkdirs();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8100" algn="l"/>
                <a:tab pos="228600" algn="l"/>
                <a:tab pos="457200" algn="l"/>
                <a:tab pos="685800" algn="l"/>
                <a:tab pos="901700" algn="l"/>
                <a:tab pos="914400" algn="l"/>
              </a:tabLst>
            </a:pPr>
            <a:r>
              <a:rPr lang="en-US" altLang="zh-CN" dirty="0" smtClean="0"/>
              <a:t>		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8100" algn="l"/>
                <a:tab pos="228600" algn="l"/>
                <a:tab pos="457200" algn="l"/>
                <a:tab pos="685800" algn="l"/>
                <a:tab pos="901700" algn="l"/>
                <a:tab pos="914400" algn="l"/>
              </a:tabLst>
            </a:pPr>
            <a:r>
              <a:rPr lang="en-US" altLang="zh-CN" dirty="0" smtClean="0"/>
              <a:t>			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//以指定文件创建RandomAccessFile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对象</a:t>
            </a:r>
            <a:endParaRPr lang="en-US" altLang="zh-CN" sz="1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8100" algn="l"/>
                <a:tab pos="228600" algn="l"/>
                <a:tab pos="457200" algn="l"/>
                <a:tab pos="685800" algn="l"/>
                <a:tab pos="901700" algn="l"/>
                <a:tab pos="914400" algn="l"/>
              </a:tabLst>
            </a:pPr>
            <a:r>
              <a:rPr lang="en-US" altLang="zh-CN" dirty="0" smtClean="0"/>
              <a:t>		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RandomAccessFile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raf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RandomAccessFile(targetFile,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"rw");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8100" algn="l"/>
                <a:tab pos="228600" algn="l"/>
                <a:tab pos="457200" algn="l"/>
                <a:tab pos="685800" algn="l"/>
                <a:tab pos="901700" algn="l"/>
                <a:tab pos="914400" algn="l"/>
              </a:tabLst>
            </a:pPr>
            <a:r>
              <a:rPr lang="en-US" altLang="zh-CN" dirty="0" smtClean="0"/>
              <a:t>		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//将文件记录指针移动到最后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8100" algn="l"/>
                <a:tab pos="228600" algn="l"/>
                <a:tab pos="457200" algn="l"/>
                <a:tab pos="685800" algn="l"/>
                <a:tab pos="901700" algn="l"/>
                <a:tab pos="914400" algn="l"/>
              </a:tabLst>
            </a:pPr>
            <a:r>
              <a:rPr lang="en-US" altLang="zh-CN" dirty="0" smtClean="0"/>
              <a:t>		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raf.seek(targetFile.length());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8100" algn="l"/>
                <a:tab pos="228600" algn="l"/>
                <a:tab pos="457200" algn="l"/>
                <a:tab pos="685800" algn="l"/>
                <a:tab pos="901700" algn="l"/>
                <a:tab pos="914400" algn="l"/>
              </a:tabLst>
            </a:pPr>
            <a:r>
              <a:rPr lang="en-US" altLang="zh-CN" dirty="0" smtClean="0"/>
              <a:t>		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//写入内容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8100" algn="l"/>
                <a:tab pos="228600" algn="l"/>
                <a:tab pos="457200" algn="l"/>
                <a:tab pos="685800" algn="l"/>
                <a:tab pos="901700" algn="l"/>
                <a:tab pos="914400" algn="l"/>
              </a:tabLst>
            </a:pPr>
            <a:r>
              <a:rPr lang="en-US" altLang="zh-CN" dirty="0" smtClean="0"/>
              <a:t>		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raf.write(content.getBytes());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8100" algn="l"/>
                <a:tab pos="228600" algn="l"/>
                <a:tab pos="457200" algn="l"/>
                <a:tab pos="685800" algn="l"/>
                <a:tab pos="901700" algn="l"/>
                <a:tab pos="914400" algn="l"/>
              </a:tabLst>
            </a:pPr>
            <a:r>
              <a:rPr lang="en-US" altLang="zh-CN" dirty="0" smtClean="0"/>
              <a:t>			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raf.close();</a:t>
            </a:r>
            <a:endParaRPr lang="en-US" altLang="zh-CN" sz="1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8100" algn="l"/>
                <a:tab pos="228600" algn="l"/>
                <a:tab pos="457200" algn="l"/>
                <a:tab pos="685800" algn="l"/>
                <a:tab pos="901700" algn="l"/>
                <a:tab pos="914400" algn="l"/>
              </a:tabLst>
            </a:pPr>
            <a:r>
              <a:rPr lang="en-US" altLang="zh-CN" dirty="0" smtClean="0"/>
              <a:t>		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400"/>
              </a:lnSpc>
              <a:tabLst>
                <a:tab pos="38100" algn="l"/>
                <a:tab pos="228600" algn="l"/>
                <a:tab pos="457200" algn="l"/>
                <a:tab pos="685800" algn="l"/>
                <a:tab pos="901700" algn="l"/>
                <a:tab pos="914400" algn="l"/>
              </a:tabLst>
            </a:pPr>
            <a:r>
              <a:rPr lang="en-US" altLang="zh-CN" dirty="0" smtClean="0"/>
              <a:t>					</a:t>
            </a:r>
            <a:r>
              <a:rPr lang="en-US" altLang="zh-CN" sz="1200" dirty="0" smtClean="0">
                <a:solidFill>
                  <a:srgbClr val="365F91"/>
                </a:solidFill>
                <a:latin typeface="Times New Roman" pitchFamily="18" charset="0"/>
                <a:cs typeface="Times New Roman" pitchFamily="18" charset="0"/>
              </a:rPr>
              <a:t>Properties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365F91"/>
                </a:solidFill>
                <a:latin typeface="Times New Roman" pitchFamily="18" charset="0"/>
                <a:cs typeface="Times New Roman" pitchFamily="18" charset="0"/>
              </a:rPr>
              <a:t>properties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365F9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365F91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365F91"/>
                </a:solidFill>
                <a:latin typeface="Times New Roman" pitchFamily="18" charset="0"/>
                <a:cs typeface="Times New Roman" pitchFamily="18" charset="0"/>
              </a:rPr>
              <a:t>Properties();properties.put("account",account);</a:t>
            </a:r>
            <a:endParaRPr lang="en-US" altLang="zh-CN" sz="1200" dirty="0" smtClean="0">
              <a:solidFill>
                <a:srgbClr val="365F91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400"/>
              </a:lnSpc>
              <a:tabLst>
                <a:tab pos="38100" algn="l"/>
                <a:tab pos="228600" algn="l"/>
                <a:tab pos="457200" algn="l"/>
                <a:tab pos="685800" algn="l"/>
                <a:tab pos="901700" algn="l"/>
                <a:tab pos="914400" algn="l"/>
              </a:tabLst>
            </a:pPr>
            <a:r>
              <a:rPr lang="en-US" altLang="zh-CN" dirty="0" smtClean="0"/>
              <a:t>						</a:t>
            </a:r>
            <a:r>
              <a:rPr lang="en-US" altLang="zh-CN" sz="1200" dirty="0" smtClean="0">
                <a:solidFill>
                  <a:srgbClr val="365F91"/>
                </a:solidFill>
                <a:latin typeface="Times New Roman" pitchFamily="18" charset="0"/>
                <a:cs typeface="Times New Roman" pitchFamily="18" charset="0"/>
              </a:rPr>
              <a:t>FileOutputStream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365F91"/>
                </a:solidFill>
                <a:latin typeface="Times New Roman" pitchFamily="18" charset="0"/>
                <a:cs typeface="Times New Roman" pitchFamily="18" charset="0"/>
              </a:rPr>
              <a:t>outStream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365F9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365F91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365F91"/>
                </a:solidFill>
                <a:latin typeface="Times New Roman" pitchFamily="18" charset="0"/>
                <a:cs typeface="Times New Roman" pitchFamily="18" charset="0"/>
              </a:rPr>
              <a:t>FileOutputStream(targetFile);</a:t>
            </a:r>
            <a:endParaRPr lang="en-US" altLang="zh-CN" sz="1200" dirty="0" smtClean="0">
              <a:solidFill>
                <a:srgbClr val="365F91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400"/>
              </a:lnSpc>
              <a:tabLst>
                <a:tab pos="38100" algn="l"/>
                <a:tab pos="228600" algn="l"/>
                <a:tab pos="457200" algn="l"/>
                <a:tab pos="685800" algn="l"/>
                <a:tab pos="901700" algn="l"/>
                <a:tab pos="914400" algn="l"/>
              </a:tabLst>
            </a:pPr>
            <a:r>
              <a:rPr lang="en-US" altLang="zh-CN" dirty="0" smtClean="0"/>
              <a:t>						</a:t>
            </a:r>
            <a:r>
              <a:rPr lang="en-US" altLang="zh-CN" sz="1200" dirty="0" smtClean="0">
                <a:solidFill>
                  <a:srgbClr val="365F91"/>
                </a:solidFill>
                <a:latin typeface="Times New Roman" pitchFamily="18" charset="0"/>
                <a:cs typeface="Times New Roman" pitchFamily="18" charset="0"/>
              </a:rPr>
              <a:t>properties.store(outStream,"");outStream.close();</a:t>
            </a:r>
            <a:endParaRPr lang="en-US" altLang="zh-CN" sz="1200" dirty="0" smtClean="0">
              <a:solidFill>
                <a:srgbClr val="365F91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8100" algn="l"/>
                <a:tab pos="228600" algn="l"/>
                <a:tab pos="457200" algn="l"/>
                <a:tab pos="685800" algn="l"/>
                <a:tab pos="901700" algn="l"/>
                <a:tab pos="914400" algn="l"/>
              </a:tabLst>
            </a:pPr>
            <a:r>
              <a:rPr lang="en-US" altLang="zh-CN" dirty="0" smtClean="0"/>
              <a:t>				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*/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8100" algn="l"/>
                <a:tab pos="228600" algn="l"/>
                <a:tab pos="457200" algn="l"/>
                <a:tab pos="685800" algn="l"/>
                <a:tab pos="901700" algn="l"/>
                <a:tab pos="914400" algn="l"/>
              </a:tabLst>
            </a:pPr>
            <a:r>
              <a:rPr lang="en-US" altLang="zh-CN" dirty="0" smtClean="0"/>
              <a:t>		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zh-CN" sz="1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675" y="6229375"/>
            <a:ext cx="8242300" cy="25400"/>
          </a:xfrm>
          <a:custGeom>
            <a:avLst/>
            <a:gdLst>
              <a:gd name="connsiteX0" fmla="*/ 6350 w 8242300"/>
              <a:gd name="connsiteY0" fmla="*/ 6350 h 25400"/>
              <a:gd name="connsiteX1" fmla="*/ 8235950 w 8242300"/>
              <a:gd name="connsiteY1" fmla="*/ 7937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5400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1662" y="1036827"/>
            <a:ext cx="8261298" cy="63500"/>
          </a:xfrm>
          <a:custGeom>
            <a:avLst/>
            <a:gdLst>
              <a:gd name="connsiteX0" fmla="*/ 15875 w 8261298"/>
              <a:gd name="connsiteY0" fmla="*/ 15875 h 63500"/>
              <a:gd name="connsiteX1" fmla="*/ 8245424 w 8261298"/>
              <a:gd name="connsiteY1" fmla="*/ 17525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298" h="63500">
                <a:moveTo>
                  <a:pt x="15875" y="15875"/>
                </a:moveTo>
                <a:lnTo>
                  <a:pt x="8245424" y="17525"/>
                </a:lnTo>
              </a:path>
            </a:pathLst>
          </a:custGeom>
          <a:ln w="254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03300"/>
            <a:ext cx="8356600" cy="165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92200" y="6375400"/>
            <a:ext cx="63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4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546100" y="596900"/>
            <a:ext cx="4927600" cy="571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  <a:tabLst>
                <a:tab pos="330200" algn="l"/>
                <a:tab pos="546100" algn="l"/>
                <a:tab pos="774700" algn="l"/>
                <a:tab pos="1003300" algn="l"/>
                <a:tab pos="12319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读取静态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RAW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文件</a:t>
            </a:r>
            <a:endParaRPr lang="en-US" altLang="zh-CN" sz="1800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30200" algn="l"/>
                <a:tab pos="546100" algn="l"/>
                <a:tab pos="774700" algn="l"/>
                <a:tab pos="1003300" algn="l"/>
                <a:tab pos="1231900" algn="l"/>
              </a:tabLst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该文件必须放在文件夹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res/raw/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中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330200" algn="l"/>
                <a:tab pos="546100" algn="l"/>
                <a:tab pos="774700" algn="l"/>
                <a:tab pos="1003300" algn="l"/>
                <a:tab pos="12319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readRawFile(Context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context){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30200" algn="l"/>
                <a:tab pos="546100" algn="l"/>
                <a:tab pos="774700" algn="l"/>
                <a:tab pos="1003300" algn="l"/>
                <a:tab pos="12319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conent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30200" algn="l"/>
                <a:tab pos="546100" algn="l"/>
                <a:tab pos="774700" algn="l"/>
                <a:tab pos="1003300" algn="l"/>
                <a:tab pos="12319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context.getResources();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30200" algn="l"/>
                <a:tab pos="546100" algn="l"/>
                <a:tab pos="774700" algn="l"/>
                <a:tab pos="1003300" algn="l"/>
                <a:tab pos="12319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InputStream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null;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30200" algn="l"/>
                <a:tab pos="546100" algn="l"/>
                <a:tab pos="774700" algn="l"/>
                <a:tab pos="1003300" algn="l"/>
                <a:tab pos="12319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try{</a:t>
            </a:r>
            <a:endParaRPr lang="en-US" altLang="zh-CN" sz="1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30200" algn="l"/>
                <a:tab pos="546100" algn="l"/>
                <a:tab pos="774700" algn="l"/>
                <a:tab pos="1003300" algn="l"/>
                <a:tab pos="1231900" algn="l"/>
              </a:tabLst>
            </a:pPr>
            <a:r>
              <a:rPr lang="en-US" altLang="zh-CN" dirty="0" smtClean="0"/>
              <a:t>	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resources.openRawResource(R.raw.</a:t>
            </a:r>
            <a:r>
              <a:rPr lang="en-US" altLang="zh-CN" sz="15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raw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30200" algn="l"/>
                <a:tab pos="546100" algn="l"/>
                <a:tab pos="774700" algn="l"/>
                <a:tab pos="1003300" algn="l"/>
                <a:tab pos="1231900" algn="l"/>
              </a:tabLst>
            </a:pPr>
            <a:r>
              <a:rPr lang="en-US" altLang="zh-CN" dirty="0" smtClean="0"/>
              <a:t>	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byte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buffer[]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byte[is.available()];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30200" algn="l"/>
                <a:tab pos="546100" algn="l"/>
                <a:tab pos="774700" algn="l"/>
                <a:tab pos="1003300" algn="l"/>
                <a:tab pos="1231900" algn="l"/>
              </a:tabLst>
            </a:pPr>
            <a:r>
              <a:rPr lang="en-US" altLang="zh-CN" dirty="0" smtClean="0"/>
              <a:t>	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is.read(buffer);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30200" algn="l"/>
                <a:tab pos="546100" algn="l"/>
                <a:tab pos="774700" algn="l"/>
                <a:tab pos="1003300" algn="l"/>
                <a:tab pos="1231900" algn="l"/>
              </a:tabLst>
            </a:pPr>
            <a:r>
              <a:rPr lang="en-US" altLang="zh-CN" dirty="0" smtClean="0"/>
              <a:t>	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conent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String(buffer);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30200" algn="l"/>
                <a:tab pos="546100" algn="l"/>
                <a:tab pos="774700" algn="l"/>
                <a:tab pos="1003300" algn="l"/>
                <a:tab pos="12319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}catch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(IOException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e){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30200" algn="l"/>
                <a:tab pos="546100" algn="l"/>
                <a:tab pos="774700" algn="l"/>
                <a:tab pos="1003300" algn="l"/>
                <a:tab pos="1231900" algn="l"/>
              </a:tabLst>
            </a:pPr>
            <a:r>
              <a:rPr lang="en-US" altLang="zh-CN" dirty="0" smtClean="0"/>
              <a:t>		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e.printStackTrace();</a:t>
            </a:r>
            <a:endParaRPr lang="en-US" altLang="zh-CN" sz="1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30200" algn="l"/>
                <a:tab pos="546100" algn="l"/>
                <a:tab pos="774700" algn="l"/>
                <a:tab pos="1003300" algn="l"/>
                <a:tab pos="12319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}finally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30200" algn="l"/>
                <a:tab pos="546100" algn="l"/>
                <a:tab pos="774700" algn="l"/>
                <a:tab pos="1003300" algn="l"/>
                <a:tab pos="1231900" algn="l"/>
              </a:tabLst>
            </a:pPr>
            <a:r>
              <a:rPr lang="en-US" altLang="zh-CN" dirty="0" smtClean="0"/>
              <a:t>	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(null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!=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is){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30200" algn="l"/>
                <a:tab pos="546100" algn="l"/>
                <a:tab pos="774700" algn="l"/>
                <a:tab pos="1003300" algn="l"/>
                <a:tab pos="1231900" algn="l"/>
              </a:tabLst>
            </a:pPr>
            <a:r>
              <a:rPr lang="en-US" altLang="zh-CN" dirty="0" smtClean="0"/>
              <a:t>		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try{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30200" algn="l"/>
                <a:tab pos="546100" algn="l"/>
                <a:tab pos="774700" algn="l"/>
                <a:tab pos="1003300" algn="l"/>
                <a:tab pos="1231900" algn="l"/>
              </a:tabLst>
            </a:pPr>
            <a:r>
              <a:rPr lang="en-US" altLang="zh-CN" dirty="0" smtClean="0"/>
              <a:t>			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is.close();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30200" algn="l"/>
                <a:tab pos="546100" algn="l"/>
                <a:tab pos="774700" algn="l"/>
                <a:tab pos="1003300" algn="l"/>
                <a:tab pos="1231900" algn="l"/>
              </a:tabLst>
            </a:pPr>
            <a:r>
              <a:rPr lang="en-US" altLang="zh-CN" dirty="0" smtClean="0"/>
              <a:t>		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}catch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(IOException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e){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30200" algn="l"/>
                <a:tab pos="546100" algn="l"/>
                <a:tab pos="774700" algn="l"/>
                <a:tab pos="1003300" algn="l"/>
                <a:tab pos="1231900" algn="l"/>
              </a:tabLst>
            </a:pPr>
            <a:r>
              <a:rPr lang="en-US" altLang="zh-CN" dirty="0" smtClean="0"/>
              <a:t>				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e.printStackTrace();</a:t>
            </a:r>
            <a:endParaRPr lang="en-US" altLang="zh-CN" sz="1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30200" algn="l"/>
                <a:tab pos="546100" algn="l"/>
                <a:tab pos="774700" algn="l"/>
                <a:tab pos="1003300" algn="l"/>
                <a:tab pos="1231900" algn="l"/>
              </a:tabLst>
            </a:pPr>
            <a:r>
              <a:rPr lang="en-US" altLang="zh-CN" dirty="0" smtClean="0"/>
              <a:t>		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30200" algn="l"/>
                <a:tab pos="546100" algn="l"/>
                <a:tab pos="774700" algn="l"/>
                <a:tab pos="1003300" algn="l"/>
                <a:tab pos="1231900" algn="l"/>
              </a:tabLst>
            </a:pPr>
            <a:r>
              <a:rPr lang="en-US" altLang="zh-CN" dirty="0" smtClean="0"/>
              <a:t>	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092200" y="6616700"/>
            <a:ext cx="1244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400"/>
              </a:lnSpc>
            </a:pP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conent;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675" y="6229375"/>
            <a:ext cx="8242300" cy="25400"/>
          </a:xfrm>
          <a:custGeom>
            <a:avLst/>
            <a:gdLst>
              <a:gd name="connsiteX0" fmla="*/ 6350 w 8242300"/>
              <a:gd name="connsiteY0" fmla="*/ 6350 h 25400"/>
              <a:gd name="connsiteX1" fmla="*/ 8235950 w 8242300"/>
              <a:gd name="connsiteY1" fmla="*/ 7937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5400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1662" y="1036827"/>
            <a:ext cx="8261298" cy="63500"/>
          </a:xfrm>
          <a:custGeom>
            <a:avLst/>
            <a:gdLst>
              <a:gd name="connsiteX0" fmla="*/ 15875 w 8261298"/>
              <a:gd name="connsiteY0" fmla="*/ 15875 h 63500"/>
              <a:gd name="connsiteX1" fmla="*/ 8245424 w 8261298"/>
              <a:gd name="connsiteY1" fmla="*/ 17525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298" h="63500">
                <a:moveTo>
                  <a:pt x="15875" y="15875"/>
                </a:moveTo>
                <a:lnTo>
                  <a:pt x="8245424" y="17525"/>
                </a:lnTo>
              </a:path>
            </a:pathLst>
          </a:custGeom>
          <a:ln w="254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85787" y="1642986"/>
            <a:ext cx="7605776" cy="4524375"/>
          </a:xfrm>
          <a:custGeom>
            <a:avLst/>
            <a:gdLst>
              <a:gd name="connsiteX0" fmla="*/ 0 w 7605776"/>
              <a:gd name="connsiteY0" fmla="*/ 4524374 h 4524375"/>
              <a:gd name="connsiteX1" fmla="*/ 7605775 w 7605776"/>
              <a:gd name="connsiteY1" fmla="*/ 4524374 h 4524375"/>
              <a:gd name="connsiteX2" fmla="*/ 7605775 w 7605776"/>
              <a:gd name="connsiteY2" fmla="*/ 0 h 4524375"/>
              <a:gd name="connsiteX3" fmla="*/ 0 w 7605776"/>
              <a:gd name="connsiteY3" fmla="*/ 0 h 4524375"/>
              <a:gd name="connsiteX4" fmla="*/ 0 w 7605776"/>
              <a:gd name="connsiteY4" fmla="*/ 4524374 h 45243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05776" h="4524375">
                <a:moveTo>
                  <a:pt x="0" y="4524374"/>
                </a:moveTo>
                <a:lnTo>
                  <a:pt x="7605775" y="4524374"/>
                </a:lnTo>
                <a:lnTo>
                  <a:pt x="7605775" y="0"/>
                </a:lnTo>
                <a:lnTo>
                  <a:pt x="0" y="0"/>
                </a:lnTo>
                <a:lnTo>
                  <a:pt x="0" y="4524374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73087" y="1630286"/>
            <a:ext cx="7631176" cy="4549775"/>
          </a:xfrm>
          <a:custGeom>
            <a:avLst/>
            <a:gdLst>
              <a:gd name="connsiteX0" fmla="*/ 12700 w 7631176"/>
              <a:gd name="connsiteY0" fmla="*/ 4537074 h 4549775"/>
              <a:gd name="connsiteX1" fmla="*/ 7618475 w 7631176"/>
              <a:gd name="connsiteY1" fmla="*/ 4537074 h 4549775"/>
              <a:gd name="connsiteX2" fmla="*/ 7618475 w 7631176"/>
              <a:gd name="connsiteY2" fmla="*/ 12700 h 4549775"/>
              <a:gd name="connsiteX3" fmla="*/ 12700 w 7631176"/>
              <a:gd name="connsiteY3" fmla="*/ 12700 h 4549775"/>
              <a:gd name="connsiteX4" fmla="*/ 12700 w 7631176"/>
              <a:gd name="connsiteY4" fmla="*/ 4537074 h 4549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31176" h="4549775">
                <a:moveTo>
                  <a:pt x="12700" y="4537074"/>
                </a:moveTo>
                <a:lnTo>
                  <a:pt x="7618475" y="4537074"/>
                </a:lnTo>
                <a:lnTo>
                  <a:pt x="7618475" y="12700"/>
                </a:lnTo>
                <a:lnTo>
                  <a:pt x="12700" y="12700"/>
                </a:lnTo>
                <a:lnTo>
                  <a:pt x="12700" y="4537074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EC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03300"/>
            <a:ext cx="8356600" cy="165100"/>
          </a:xfrm>
          <a:prstGeom prst="rect">
            <a:avLst/>
          </a:prstGeom>
          <a:noFill/>
        </p:spPr>
      </p:pic>
      <p:sp>
        <p:nvSpPr>
          <p:cNvPr id="11" name="TextBox 1"/>
          <p:cNvSpPr txBox="1"/>
          <p:nvPr/>
        </p:nvSpPr>
        <p:spPr>
          <a:xfrm>
            <a:off x="546100" y="596900"/>
            <a:ext cx="4711700" cy="546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  <a:tabLst>
                <a:tab pos="330200" algn="l"/>
                <a:tab pos="546100" algn="l"/>
                <a:tab pos="774700" algn="l"/>
                <a:tab pos="10033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读取静态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assets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文件</a:t>
            </a:r>
            <a:endParaRPr lang="en-US" altLang="zh-CN" sz="1800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30200" algn="l"/>
                <a:tab pos="546100" algn="l"/>
                <a:tab pos="774700" algn="l"/>
                <a:tab pos="1003300" algn="l"/>
              </a:tabLst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该文件必须放在文件夹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assets/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中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330200" algn="l"/>
                <a:tab pos="546100" algn="l"/>
                <a:tab pos="774700" algn="l"/>
                <a:tab pos="10033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30200" algn="l"/>
                <a:tab pos="546100" algn="l"/>
                <a:tab pos="774700" algn="l"/>
                <a:tab pos="10033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InputStream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null;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30200" algn="l"/>
                <a:tab pos="546100" algn="l"/>
                <a:tab pos="774700" algn="l"/>
                <a:tab pos="10033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AssetManager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assets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context.getAssets()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30200" algn="l"/>
                <a:tab pos="546100" algn="l"/>
                <a:tab pos="774700" algn="l"/>
                <a:tab pos="10033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try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30200" algn="l"/>
                <a:tab pos="546100" algn="l"/>
                <a:tab pos="774700" algn="l"/>
                <a:tab pos="10033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assets.open("assets.txt");</a:t>
            </a:r>
            <a:endParaRPr lang="en-US" altLang="zh-CN" sz="1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30200" algn="l"/>
                <a:tab pos="546100" algn="l"/>
                <a:tab pos="774700" algn="l"/>
                <a:tab pos="10033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byte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buffer[]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byte[is.available()];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30200" algn="l"/>
                <a:tab pos="546100" algn="l"/>
                <a:tab pos="774700" algn="l"/>
                <a:tab pos="10033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is.read(buffer);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30200" algn="l"/>
                <a:tab pos="546100" algn="l"/>
                <a:tab pos="774700" algn="l"/>
                <a:tab pos="10033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String(buffer);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30200" algn="l"/>
                <a:tab pos="546100" algn="l"/>
                <a:tab pos="774700" algn="l"/>
                <a:tab pos="10033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catch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(IOException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e)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30200" algn="l"/>
                <a:tab pos="546100" algn="l"/>
                <a:tab pos="774700" algn="l"/>
                <a:tab pos="10033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e.printStackTrace();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30200" algn="l"/>
                <a:tab pos="546100" algn="l"/>
                <a:tab pos="774700" algn="l"/>
                <a:tab pos="10033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}finally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endParaRPr lang="en-US" altLang="zh-CN" sz="1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30200" algn="l"/>
                <a:tab pos="546100" algn="l"/>
                <a:tab pos="774700" algn="l"/>
                <a:tab pos="10033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(null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!=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is){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30200" algn="l"/>
                <a:tab pos="546100" algn="l"/>
                <a:tab pos="774700" algn="l"/>
                <a:tab pos="1003300" algn="l"/>
              </a:tabLst>
            </a:pPr>
            <a:r>
              <a:rPr lang="en-US" altLang="zh-CN" dirty="0" smtClean="0"/>
              <a:t>	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try{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30200" algn="l"/>
                <a:tab pos="546100" algn="l"/>
                <a:tab pos="774700" algn="l"/>
                <a:tab pos="1003300" algn="l"/>
              </a:tabLst>
            </a:pPr>
            <a:r>
              <a:rPr lang="en-US" altLang="zh-CN" dirty="0" smtClean="0"/>
              <a:t>		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is.close();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30200" algn="l"/>
                <a:tab pos="546100" algn="l"/>
                <a:tab pos="774700" algn="l"/>
                <a:tab pos="1003300" algn="l"/>
              </a:tabLst>
            </a:pPr>
            <a:r>
              <a:rPr lang="en-US" altLang="zh-CN" dirty="0" smtClean="0"/>
              <a:t>	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}catch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(IOException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e){e.printStackTrace();}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30200" algn="l"/>
                <a:tab pos="546100" algn="l"/>
                <a:tab pos="774700" algn="l"/>
                <a:tab pos="10033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330200" algn="l"/>
                <a:tab pos="546100" algn="l"/>
                <a:tab pos="774700" algn="l"/>
                <a:tab pos="10033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zh-CN" sz="1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800"/>
              </a:lnSpc>
              <a:tabLst>
                <a:tab pos="330200" algn="l"/>
                <a:tab pos="546100" algn="l"/>
                <a:tab pos="774700" algn="l"/>
                <a:tab pos="10033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content;</a:t>
            </a:r>
            <a:endParaRPr lang="en-US" altLang="zh-CN" sz="159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675" y="6229375"/>
            <a:ext cx="8242300" cy="25400"/>
          </a:xfrm>
          <a:custGeom>
            <a:avLst/>
            <a:gdLst>
              <a:gd name="connsiteX0" fmla="*/ 6350 w 8242300"/>
              <a:gd name="connsiteY0" fmla="*/ 6350 h 25400"/>
              <a:gd name="connsiteX1" fmla="*/ 8235950 w 8242300"/>
              <a:gd name="connsiteY1" fmla="*/ 7937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5400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1662" y="1036827"/>
            <a:ext cx="8261298" cy="63500"/>
          </a:xfrm>
          <a:custGeom>
            <a:avLst/>
            <a:gdLst>
              <a:gd name="connsiteX0" fmla="*/ 15875 w 8261298"/>
              <a:gd name="connsiteY0" fmla="*/ 15875 h 63500"/>
              <a:gd name="connsiteX1" fmla="*/ 8245424 w 8261298"/>
              <a:gd name="connsiteY1" fmla="*/ 17525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298" h="63500">
                <a:moveTo>
                  <a:pt x="15875" y="15875"/>
                </a:moveTo>
                <a:lnTo>
                  <a:pt x="8245424" y="17525"/>
                </a:lnTo>
              </a:path>
            </a:pathLst>
          </a:custGeom>
          <a:ln w="254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03300"/>
            <a:ext cx="8356600" cy="1651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546100" y="596900"/>
            <a:ext cx="5613400" cy="425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  <a:tabLst>
                <a:tab pos="3556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SQLite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数据库编程</a:t>
            </a:r>
            <a:endParaRPr lang="en-US" altLang="zh-CN" sz="1800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400"/>
              </a:lnSpc>
              <a:tabLst>
                <a:tab pos="355600" algn="l"/>
              </a:tabLst>
            </a:pPr>
            <a:r>
              <a:rPr lang="en-US" altLang="zh-CN" sz="162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在某些情况下，文件丌是有效的</a:t>
            </a:r>
            <a:endParaRPr lang="en-US" altLang="zh-CN" sz="18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2000"/>
              </a:lnSpc>
              <a:tabLst>
                <a:tab pos="355600" algn="l"/>
              </a:tabLst>
            </a:pPr>
            <a:r>
              <a:rPr lang="en-US" altLang="zh-CN" dirty="0" smtClean="0"/>
              <a:t>	</a:t>
            </a: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1705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7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如果多线程数据访问是相关的</a:t>
            </a:r>
            <a:endParaRPr lang="en-US" altLang="zh-CN" sz="1705" dirty="0" smtClean="0">
              <a:solidFill>
                <a:srgbClr val="00206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2000"/>
              </a:lnSpc>
              <a:tabLst>
                <a:tab pos="355600" algn="l"/>
              </a:tabLst>
            </a:pPr>
            <a:r>
              <a:rPr lang="en-US" altLang="zh-CN" dirty="0" smtClean="0"/>
              <a:t>	</a:t>
            </a: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1705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7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如果应用程序处理可能变化的复杂数据结构</a:t>
            </a:r>
            <a:endParaRPr lang="en-US" altLang="zh-CN" sz="1705" dirty="0" smtClean="0">
              <a:solidFill>
                <a:srgbClr val="00206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2000"/>
              </a:lnSpc>
              <a:tabLst>
                <a:tab pos="355600" algn="l"/>
              </a:tabLst>
            </a:pPr>
            <a:r>
              <a:rPr lang="en-US" altLang="zh-CN" dirty="0" smtClean="0"/>
              <a:t>	</a:t>
            </a: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1705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7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等等</a:t>
            </a:r>
            <a:endParaRPr lang="en-US" altLang="zh-CN" sz="1705" dirty="0" smtClean="0">
              <a:solidFill>
                <a:srgbClr val="00206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2100"/>
              </a:lnSpc>
              <a:tabLst>
                <a:tab pos="355600" algn="l"/>
              </a:tabLst>
            </a:pPr>
            <a:r>
              <a:rPr lang="en-US" altLang="zh-CN" sz="162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内置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SQLite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数据库支持</a:t>
            </a:r>
            <a:endParaRPr lang="en-US" altLang="zh-CN" sz="18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2000"/>
              </a:lnSpc>
              <a:tabLst>
                <a:tab pos="355600" algn="l"/>
              </a:tabLst>
            </a:pPr>
            <a:r>
              <a:rPr lang="en-US" altLang="zh-CN" dirty="0" smtClean="0"/>
              <a:t>	</a:t>
            </a: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1705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7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数据库对于创建它们的包套件是私有的</a:t>
            </a:r>
            <a:endParaRPr lang="en-US" altLang="zh-CN" sz="1705" dirty="0" smtClean="0">
              <a:solidFill>
                <a:srgbClr val="00206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2000"/>
              </a:lnSpc>
              <a:tabLst>
                <a:tab pos="355600" algn="l"/>
              </a:tabLst>
            </a:pPr>
            <a:r>
              <a:rPr lang="en-US" altLang="zh-CN" dirty="0" smtClean="0"/>
              <a:t>	</a:t>
            </a: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1705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7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数据库丌应该用来存贮文件</a:t>
            </a:r>
            <a:endParaRPr lang="en-US" altLang="zh-CN" sz="1705" dirty="0" smtClean="0">
              <a:solidFill>
                <a:srgbClr val="00206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2100"/>
              </a:lnSpc>
              <a:tabLst>
                <a:tab pos="355600" algn="l"/>
              </a:tabLst>
            </a:pPr>
            <a:r>
              <a:rPr lang="en-US" altLang="zh-CN" sz="162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SQLite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是一个轻量级的软件库</a:t>
            </a:r>
            <a:endParaRPr lang="en-US" altLang="zh-CN" sz="18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2000"/>
              </a:lnSpc>
              <a:tabLst>
                <a:tab pos="355600" algn="l"/>
              </a:tabLst>
            </a:pPr>
            <a:r>
              <a:rPr lang="en-US" altLang="zh-CN" dirty="0" smtClean="0"/>
              <a:t>	</a:t>
            </a: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1705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7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原子量性</a:t>
            </a:r>
            <a:endParaRPr lang="en-US" altLang="zh-CN" sz="1705" dirty="0" smtClean="0">
              <a:solidFill>
                <a:srgbClr val="00206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2000"/>
              </a:lnSpc>
              <a:tabLst>
                <a:tab pos="355600" algn="l"/>
              </a:tabLst>
            </a:pPr>
            <a:r>
              <a:rPr lang="en-US" altLang="zh-CN" dirty="0" smtClean="0"/>
              <a:t>	</a:t>
            </a: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1705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7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坚固性</a:t>
            </a:r>
            <a:endParaRPr lang="en-US" altLang="zh-CN" sz="1705" dirty="0" smtClean="0">
              <a:solidFill>
                <a:srgbClr val="00206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2000"/>
              </a:lnSpc>
              <a:tabLst>
                <a:tab pos="355600" algn="l"/>
              </a:tabLst>
            </a:pPr>
            <a:r>
              <a:rPr lang="en-US" altLang="zh-CN" dirty="0" smtClean="0"/>
              <a:t>	</a:t>
            </a: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1705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7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独立性</a:t>
            </a:r>
            <a:endParaRPr lang="en-US" altLang="zh-CN" sz="1705" dirty="0" smtClean="0">
              <a:solidFill>
                <a:srgbClr val="00206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2000"/>
              </a:lnSpc>
              <a:tabLst>
                <a:tab pos="355600" algn="l"/>
              </a:tabLst>
            </a:pPr>
            <a:r>
              <a:rPr lang="en-US" altLang="zh-CN" dirty="0" smtClean="0"/>
              <a:t>	</a:t>
            </a: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1705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7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耐久性</a:t>
            </a:r>
            <a:endParaRPr lang="en-US" altLang="zh-CN" sz="1705" dirty="0" smtClean="0">
              <a:solidFill>
                <a:srgbClr val="00206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2000"/>
              </a:lnSpc>
              <a:tabLst>
                <a:tab pos="355600" algn="l"/>
              </a:tabLst>
            </a:pPr>
            <a:r>
              <a:rPr lang="en-US" altLang="zh-CN" dirty="0" smtClean="0"/>
              <a:t>	</a:t>
            </a: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1705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7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体积大小只用几千字节</a:t>
            </a:r>
            <a:endParaRPr lang="en-US" altLang="zh-CN" sz="1705" dirty="0" smtClean="0">
              <a:solidFill>
                <a:srgbClr val="00206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2000"/>
              </a:lnSpc>
              <a:tabLst>
                <a:tab pos="355600" algn="l"/>
              </a:tabLst>
            </a:pPr>
            <a:r>
              <a:rPr lang="en-US" altLang="zh-CN" dirty="0" smtClean="0"/>
              <a:t>	</a:t>
            </a: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1705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7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一些</a:t>
            </a:r>
            <a:r>
              <a:rPr lang="en-US" altLang="zh-CN" sz="17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SQL</a:t>
            </a:r>
            <a:r>
              <a:rPr lang="en-US" altLang="zh-CN" sz="17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的指令只是部分支持，例如：</a:t>
            </a:r>
            <a:r>
              <a:rPr lang="en-US" altLang="zh-CN" sz="17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ALTER</a:t>
            </a:r>
            <a:r>
              <a:rPr lang="en-US" altLang="zh-CN" sz="17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、</a:t>
            </a:r>
            <a:r>
              <a:rPr lang="en-US" altLang="zh-CN" sz="17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TABLE</a:t>
            </a:r>
            <a:endParaRPr lang="en-US" altLang="zh-CN" sz="1705" dirty="0" smtClean="0">
              <a:solidFill>
                <a:srgbClr val="002060"/>
              </a:solidFill>
              <a:latin typeface="Calibri" pitchFamily="18" charset="0"/>
              <a:cs typeface="Calibri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675" y="6229375"/>
            <a:ext cx="8242300" cy="25400"/>
          </a:xfrm>
          <a:custGeom>
            <a:avLst/>
            <a:gdLst>
              <a:gd name="connsiteX0" fmla="*/ 6350 w 8242300"/>
              <a:gd name="connsiteY0" fmla="*/ 6350 h 25400"/>
              <a:gd name="connsiteX1" fmla="*/ 8235950 w 8242300"/>
              <a:gd name="connsiteY1" fmla="*/ 7937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5400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1662" y="1036827"/>
            <a:ext cx="8261298" cy="63500"/>
          </a:xfrm>
          <a:custGeom>
            <a:avLst/>
            <a:gdLst>
              <a:gd name="connsiteX0" fmla="*/ 15875 w 8261298"/>
              <a:gd name="connsiteY0" fmla="*/ 15875 h 63500"/>
              <a:gd name="connsiteX1" fmla="*/ 8245424 w 8261298"/>
              <a:gd name="connsiteY1" fmla="*/ 17525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298" h="63500">
                <a:moveTo>
                  <a:pt x="15875" y="15875"/>
                </a:moveTo>
                <a:lnTo>
                  <a:pt x="8245424" y="17525"/>
                </a:lnTo>
              </a:path>
            </a:pathLst>
          </a:custGeom>
          <a:ln w="254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03300"/>
            <a:ext cx="8356600" cy="1651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546100" y="596900"/>
            <a:ext cx="7899400" cy="523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  <a:tabLst>
                <a:tab pos="3429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SQLite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数据库</a:t>
            </a:r>
            <a:endParaRPr lang="en-US" altLang="zh-CN" sz="1800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提供了一个名为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SQLiteDatabase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的类，该类封装了一些操作数据库的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API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，使用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该类可以完成对数据进行添加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(Create)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、查询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(Retrieve)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、更新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(Update)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和初除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(Delete)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操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作（这些操作简称为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CRUD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）。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SQLiteOpenHelper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是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提供的一个管理数据库的工具类，可用于管理数据库的创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建和版本更新，一般的用法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是创建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SQLiteOpenHelper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的子类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onCreate(SQLiteDatabase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db)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: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用于刜次使用软件时生成数据库表，然后调用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onCreate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即刜次生成数据库时会调用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onCreate(),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创建表调用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onUpgrade(SQLiteDatabase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db,int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oldVersion,int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newVersion):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当数据库版本更新时回调该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方法，在创建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SQLiteOpenHelper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子类对象时，必须制定一个数据库版本</a:t>
            </a:r>
            <a:endParaRPr lang="en-US" altLang="zh-CN" sz="16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synchronized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SQLiteDatabase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getWriteableDatabase();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以写的方式打开数据库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SQLiteDatabase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对象的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用来后续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CRUD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操作的对象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synchronized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SQLiteDatabase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getReadableDatabase();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以读写的方式打开数据库对象的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675" y="6229375"/>
            <a:ext cx="8242300" cy="25400"/>
          </a:xfrm>
          <a:custGeom>
            <a:avLst/>
            <a:gdLst>
              <a:gd name="connsiteX0" fmla="*/ 6350 w 8242300"/>
              <a:gd name="connsiteY0" fmla="*/ 6350 h 25400"/>
              <a:gd name="connsiteX1" fmla="*/ 8235950 w 8242300"/>
              <a:gd name="connsiteY1" fmla="*/ 7937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5400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1662" y="1036827"/>
            <a:ext cx="8261298" cy="63500"/>
          </a:xfrm>
          <a:custGeom>
            <a:avLst/>
            <a:gdLst>
              <a:gd name="connsiteX0" fmla="*/ 15875 w 8261298"/>
              <a:gd name="connsiteY0" fmla="*/ 15875 h 63500"/>
              <a:gd name="connsiteX1" fmla="*/ 8245424 w 8261298"/>
              <a:gd name="connsiteY1" fmla="*/ 17525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298" h="63500">
                <a:moveTo>
                  <a:pt x="15875" y="15875"/>
                </a:moveTo>
                <a:lnTo>
                  <a:pt x="8245424" y="17525"/>
                </a:lnTo>
              </a:path>
            </a:pathLst>
          </a:custGeom>
          <a:ln w="254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03300"/>
            <a:ext cx="8356600" cy="165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200" y="1066800"/>
            <a:ext cx="8661400" cy="51943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546100" y="596900"/>
            <a:ext cx="2095500" cy="96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使用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sql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语句进行操作</a:t>
            </a:r>
            <a:endParaRPr lang="en-US" altLang="zh-CN" sz="1800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例子：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675" y="6229375"/>
            <a:ext cx="8242300" cy="25400"/>
          </a:xfrm>
          <a:custGeom>
            <a:avLst/>
            <a:gdLst>
              <a:gd name="connsiteX0" fmla="*/ 6350 w 8242300"/>
              <a:gd name="connsiteY0" fmla="*/ 6350 h 25400"/>
              <a:gd name="connsiteX1" fmla="*/ 8235950 w 8242300"/>
              <a:gd name="connsiteY1" fmla="*/ 7937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5400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1662" y="1036827"/>
            <a:ext cx="8261298" cy="63500"/>
          </a:xfrm>
          <a:custGeom>
            <a:avLst/>
            <a:gdLst>
              <a:gd name="connsiteX0" fmla="*/ 15875 w 8261298"/>
              <a:gd name="connsiteY0" fmla="*/ 15875 h 63500"/>
              <a:gd name="connsiteX1" fmla="*/ 8245424 w 8261298"/>
              <a:gd name="connsiteY1" fmla="*/ 17525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298" h="63500">
                <a:moveTo>
                  <a:pt x="15875" y="15875"/>
                </a:moveTo>
                <a:lnTo>
                  <a:pt x="8245424" y="17525"/>
                </a:lnTo>
              </a:path>
            </a:pathLst>
          </a:custGeom>
          <a:ln w="254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03300"/>
            <a:ext cx="8356600" cy="1651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546100" y="596900"/>
            <a:ext cx="7912100" cy="491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  <a:tabLst>
                <a:tab pos="3429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使用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sql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语句进行操作</a:t>
            </a:r>
            <a:endParaRPr lang="en-US" altLang="zh-CN" sz="1800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SQLiteDatabase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类一些常用方法介绍：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execSQL(String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sql);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实行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SQL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语句，和普通的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SQL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语句一样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Insert(String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table,String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nullColumnHack,ContentValues):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向实行表中插入数据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update(String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table,ContentValues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values,String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whereClause,String[]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whereArgs):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更新指定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表中的特定数据。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delete(String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table,String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whereClause,String[]whereArgs)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：初除指定表中的特定数据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Cursor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query(String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table,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String[]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columns,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selection,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String[]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selectionArgs,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defTabSz="-635"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groupBy,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having,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orderBy):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对执行数据表执行查询。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Cursor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query(String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table,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String[]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columns,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selection,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String[]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selectionArgs,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</a:t>
            </a:r>
            <a:endParaRPr lang="en-US" altLang="zh-CN" sz="1600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defTabSz="-635"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groupBy,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having,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orderBy,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limit)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：对执行数据表执行查询，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limit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参数控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制最多查询几条记录（用于控制分页的参数）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675" y="6229375"/>
            <a:ext cx="8242300" cy="25400"/>
          </a:xfrm>
          <a:custGeom>
            <a:avLst/>
            <a:gdLst>
              <a:gd name="connsiteX0" fmla="*/ 6350 w 8242300"/>
              <a:gd name="connsiteY0" fmla="*/ 6350 h 25400"/>
              <a:gd name="connsiteX1" fmla="*/ 8235950 w 8242300"/>
              <a:gd name="connsiteY1" fmla="*/ 7937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5400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1662" y="1036827"/>
            <a:ext cx="8261298" cy="63500"/>
          </a:xfrm>
          <a:custGeom>
            <a:avLst/>
            <a:gdLst>
              <a:gd name="connsiteX0" fmla="*/ 15875 w 8261298"/>
              <a:gd name="connsiteY0" fmla="*/ 15875 h 63500"/>
              <a:gd name="connsiteX1" fmla="*/ 8245424 w 8261298"/>
              <a:gd name="connsiteY1" fmla="*/ 17525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298" h="63500">
                <a:moveTo>
                  <a:pt x="15875" y="15875"/>
                </a:moveTo>
                <a:lnTo>
                  <a:pt x="8245424" y="17525"/>
                </a:lnTo>
              </a:path>
            </a:pathLst>
          </a:custGeom>
          <a:ln w="254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03300"/>
            <a:ext cx="8356600" cy="1651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546100" y="596900"/>
            <a:ext cx="6718300" cy="523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  <a:tabLst>
                <a:tab pos="177800" algn="l"/>
                <a:tab pos="228600" algn="l"/>
                <a:tab pos="342900" algn="l"/>
                <a:tab pos="520700" algn="l"/>
                <a:tab pos="7112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使用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sql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语句进行操作</a:t>
            </a:r>
            <a:endParaRPr lang="en-US" altLang="zh-CN" sz="1800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177800" algn="l"/>
                <a:tab pos="228600" algn="l"/>
                <a:tab pos="342900" algn="l"/>
                <a:tab pos="520700" algn="l"/>
                <a:tab pos="711200" algn="l"/>
              </a:tabLst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Cursor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rawQuery(String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sql,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String[]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selectionArgs):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执行带占位符的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SQL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查询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177800" algn="l"/>
                <a:tab pos="228600" algn="l"/>
                <a:tab pos="342900" algn="l"/>
                <a:tab pos="520700" algn="l"/>
                <a:tab pos="711200" algn="l"/>
              </a:tabLst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例子：创建表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table_name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177800" algn="l"/>
                <a:tab pos="228600" algn="l"/>
                <a:tab pos="342900" algn="l"/>
                <a:tab pos="520700" algn="l"/>
                <a:tab pos="7112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sql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“create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table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+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“table_name”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+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”(“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+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”_id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integer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primary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key”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177800" algn="l"/>
                <a:tab pos="228600" algn="l"/>
                <a:tab pos="342900" algn="l"/>
                <a:tab pos="520700" algn="l"/>
                <a:tab pos="711200" algn="l"/>
              </a:tabLst>
            </a:pPr>
            <a:r>
              <a:rPr lang="en-US" altLang="zh-CN" dirty="0" smtClean="0"/>
              <a:t>			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+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“,“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+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table_column”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+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”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text“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+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”,“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+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“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table_column1”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+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”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text“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+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”);”;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defTabSz="-635">
              <a:lnSpc>
                <a:spcPts val="2800"/>
              </a:lnSpc>
              <a:tabLst>
                <a:tab pos="177800" algn="l"/>
                <a:tab pos="228600" algn="l"/>
                <a:tab pos="342900" algn="l"/>
                <a:tab pos="520700" algn="l"/>
                <a:tab pos="711200" algn="l"/>
              </a:tabLst>
            </a:pPr>
            <a:r>
              <a:rPr lang="en-US" altLang="zh-CN" dirty="0" smtClean="0"/>
              <a:t>	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db.execSQL(sql);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//db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为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SQLiteDatabase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177800" algn="l"/>
                <a:tab pos="228600" algn="l"/>
                <a:tab pos="342900" algn="l"/>
                <a:tab pos="520700" algn="l"/>
                <a:tab pos="711200" algn="l"/>
              </a:tabLst>
            </a:pP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插入数据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: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177800" algn="l"/>
                <a:tab pos="228600" algn="l"/>
                <a:tab pos="342900" algn="l"/>
                <a:tab pos="520700" algn="l"/>
                <a:tab pos="711200" algn="l"/>
              </a:tabLst>
            </a:pPr>
            <a:r>
              <a:rPr lang="en-US" altLang="zh-CN" dirty="0" smtClean="0"/>
              <a:t>	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ContentValues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contentValues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new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ContentValues();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177800" algn="l"/>
                <a:tab pos="228600" algn="l"/>
                <a:tab pos="342900" algn="l"/>
                <a:tab pos="520700" algn="l"/>
                <a:tab pos="711200" algn="l"/>
              </a:tabLst>
            </a:pPr>
            <a:r>
              <a:rPr lang="en-US" altLang="zh-CN" dirty="0" smtClean="0"/>
              <a:t>	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contentValues.put(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BOOKNAME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,book_name);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177800" algn="l"/>
                <a:tab pos="228600" algn="l"/>
                <a:tab pos="342900" algn="l"/>
                <a:tab pos="520700" algn="l"/>
                <a:tab pos="711200" algn="l"/>
              </a:tabLst>
            </a:pPr>
            <a:r>
              <a:rPr lang="en-US" altLang="zh-CN" dirty="0" smtClean="0"/>
              <a:t>			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contentValues.put(</a:t>
            </a:r>
            <a:r>
              <a:rPr lang="en-US" altLang="zh-CN" sz="1600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BOOKAUTHOR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book_author);</a:t>
            </a:r>
            <a:endParaRPr lang="en-US" altLang="zh-CN" sz="1600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177800" algn="l"/>
                <a:tab pos="228600" algn="l"/>
                <a:tab pos="342900" algn="l"/>
                <a:tab pos="520700" algn="l"/>
                <a:tab pos="711200" algn="l"/>
              </a:tabLst>
            </a:pPr>
            <a:r>
              <a:rPr lang="en-US" altLang="zh-CN" dirty="0" smtClean="0"/>
              <a:t>	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db.insert(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TABLE_NAME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,null,contentValues);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177800" algn="l"/>
                <a:tab pos="228600" algn="l"/>
                <a:tab pos="342900" algn="l"/>
                <a:tab pos="520700" algn="l"/>
                <a:tab pos="7112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或者：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sql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"insert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into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table_name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values(null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?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?)";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177800" algn="l"/>
                <a:tab pos="228600" algn="l"/>
                <a:tab pos="342900" algn="l"/>
                <a:tab pos="520700" algn="l"/>
                <a:tab pos="711200" algn="l"/>
              </a:tabLst>
            </a:pPr>
            <a:r>
              <a:rPr lang="en-US" altLang="zh-CN" dirty="0" smtClean="0"/>
              <a:t>		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db.execSQL(sql,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new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String[]{user_name,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user_pass});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675" y="6229375"/>
            <a:ext cx="8242300" cy="25400"/>
          </a:xfrm>
          <a:custGeom>
            <a:avLst/>
            <a:gdLst>
              <a:gd name="connsiteX0" fmla="*/ 6350 w 8242300"/>
              <a:gd name="connsiteY0" fmla="*/ 6350 h 25400"/>
              <a:gd name="connsiteX1" fmla="*/ 8235950 w 8242300"/>
              <a:gd name="connsiteY1" fmla="*/ 7937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5400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1662" y="1036827"/>
            <a:ext cx="8261298" cy="63500"/>
          </a:xfrm>
          <a:custGeom>
            <a:avLst/>
            <a:gdLst>
              <a:gd name="connsiteX0" fmla="*/ 15875 w 8261298"/>
              <a:gd name="connsiteY0" fmla="*/ 15875 h 63500"/>
              <a:gd name="connsiteX1" fmla="*/ 8245424 w 8261298"/>
              <a:gd name="connsiteY1" fmla="*/ 17525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298" h="63500">
                <a:moveTo>
                  <a:pt x="15875" y="15875"/>
                </a:moveTo>
                <a:lnTo>
                  <a:pt x="8245424" y="17525"/>
                </a:lnTo>
              </a:path>
            </a:pathLst>
          </a:custGeom>
          <a:ln w="254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03300"/>
            <a:ext cx="8356600" cy="1651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546100" y="596900"/>
            <a:ext cx="7569200" cy="544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  <a:tabLst>
                <a:tab pos="342900" algn="l"/>
                <a:tab pos="520700" algn="l"/>
                <a:tab pos="7112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使用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sql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语句进行操作</a:t>
            </a:r>
            <a:endParaRPr lang="en-US" altLang="zh-CN" sz="1800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42900" algn="l"/>
                <a:tab pos="520700" algn="l"/>
                <a:tab pos="711200" algn="l"/>
              </a:tabLst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查询数据：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42900" algn="l"/>
                <a:tab pos="520700" algn="l"/>
                <a:tab pos="711200" algn="l"/>
              </a:tabLst>
            </a:pP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cursor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db.query(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TABLE_NAME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,projection,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DbBook.BOOKAUTHOR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+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"=?",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new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342900" algn="l"/>
                <a:tab pos="520700" algn="l"/>
                <a:tab pos="7112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String[]{author},,null,null,null);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900"/>
              </a:lnSpc>
              <a:tabLst>
                <a:tab pos="342900" algn="l"/>
                <a:tab pos="520700" algn="l"/>
                <a:tab pos="711200" algn="l"/>
              </a:tabLst>
            </a:pPr>
            <a:r>
              <a:rPr lang="en-US" altLang="zh-CN" sz="14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或者：使用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db.execSQL("insert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into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person(name,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age)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values('Android</a:t>
            </a:r>
            <a:r>
              <a:rPr lang="en-US" altLang="zh-CN" sz="14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开发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',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4)");</a:t>
            </a:r>
            <a:endParaRPr lang="en-US" altLang="zh-CN" sz="1405" dirty="0" smtClean="0">
              <a:solidFill>
                <a:srgbClr val="00206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42900" algn="l"/>
                <a:tab pos="520700" algn="l"/>
                <a:tab pos="711200" algn="l"/>
              </a:tabLst>
            </a:pP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返回的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if(null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!=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c){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342900" algn="l"/>
                <a:tab pos="520700" algn="l"/>
                <a:tab pos="7112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List&lt;BookEntity&gt;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bookList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new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ArrayList&lt;&gt;();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342900" algn="l"/>
                <a:tab pos="520700" algn="l"/>
                <a:tab pos="7112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while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(c.moveToNext()){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342900" algn="l"/>
                <a:tab pos="520700" algn="l"/>
                <a:tab pos="711200" algn="l"/>
              </a:tabLst>
            </a:pPr>
            <a:r>
              <a:rPr lang="en-US" altLang="zh-CN" dirty="0" smtClean="0"/>
              <a:t>	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BookEntity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bookEntity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new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BookEntity();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342900" algn="l"/>
                <a:tab pos="520700" algn="l"/>
                <a:tab pos="711200" algn="l"/>
              </a:tabLst>
            </a:pPr>
            <a:r>
              <a:rPr lang="en-US" altLang="zh-CN" dirty="0" smtClean="0"/>
              <a:t>	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bookEntity.setBookAuthor(c.getString(c.getColumnIndex(DbBook.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BOOKAUTHOR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)));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342900" algn="l"/>
                <a:tab pos="520700" algn="l"/>
                <a:tab pos="711200" algn="l"/>
              </a:tabLst>
            </a:pPr>
            <a:r>
              <a:rPr lang="en-US" altLang="zh-CN" dirty="0" smtClean="0"/>
              <a:t>	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bookEntity.setBookName(c.getString(c.getColumnIndex(DbBook.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BOOKNAME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)));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342900" algn="l"/>
                <a:tab pos="520700" algn="l"/>
                <a:tab pos="711200" algn="l"/>
              </a:tabLst>
            </a:pPr>
            <a:r>
              <a:rPr lang="en-US" altLang="zh-CN" dirty="0" smtClean="0"/>
              <a:t>	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bookList.add(bookEntity);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342900" algn="l"/>
                <a:tab pos="520700" algn="l"/>
                <a:tab pos="7112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}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342900" algn="l"/>
                <a:tab pos="520700" algn="l"/>
                <a:tab pos="7112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}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675" y="6229375"/>
            <a:ext cx="8242300" cy="25400"/>
          </a:xfrm>
          <a:custGeom>
            <a:avLst/>
            <a:gdLst>
              <a:gd name="connsiteX0" fmla="*/ 6350 w 8242300"/>
              <a:gd name="connsiteY0" fmla="*/ 6350 h 25400"/>
              <a:gd name="connsiteX1" fmla="*/ 8235950 w 8242300"/>
              <a:gd name="connsiteY1" fmla="*/ 7937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5400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1662" y="1036827"/>
            <a:ext cx="8261298" cy="63500"/>
          </a:xfrm>
          <a:custGeom>
            <a:avLst/>
            <a:gdLst>
              <a:gd name="connsiteX0" fmla="*/ 15875 w 8261298"/>
              <a:gd name="connsiteY0" fmla="*/ 15875 h 63500"/>
              <a:gd name="connsiteX1" fmla="*/ 8245424 w 8261298"/>
              <a:gd name="connsiteY1" fmla="*/ 17525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298" h="63500">
                <a:moveTo>
                  <a:pt x="15875" y="15875"/>
                </a:moveTo>
                <a:lnTo>
                  <a:pt x="8245424" y="17525"/>
                </a:lnTo>
              </a:path>
            </a:pathLst>
          </a:custGeom>
          <a:ln w="254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03300"/>
            <a:ext cx="8356600" cy="1651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546100" y="596900"/>
            <a:ext cx="7848600" cy="403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  <a:tabLst>
                <a:tab pos="228600" algn="l"/>
                <a:tab pos="317500" algn="l"/>
                <a:tab pos="3429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使用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sql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语句进行操作</a:t>
            </a:r>
            <a:endParaRPr lang="en-US" altLang="zh-CN" sz="1800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228600" algn="l"/>
                <a:tab pos="317500" algn="l"/>
                <a:tab pos="342900" algn="l"/>
              </a:tabLst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更新数据：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228600" algn="l"/>
                <a:tab pos="3175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ContentValues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updateContentValues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new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ContentValues();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defTabSz="-635">
              <a:lnSpc>
                <a:spcPts val="2800"/>
              </a:lnSpc>
              <a:tabLst>
                <a:tab pos="228600" algn="l"/>
                <a:tab pos="317500" algn="l"/>
                <a:tab pos="342900" algn="l"/>
              </a:tabLst>
            </a:pPr>
            <a:r>
              <a:rPr lang="en-US" altLang="zh-CN" dirty="0" smtClean="0"/>
              <a:t>	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updateContentValues.put(DbBook.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BOOKNAME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,"update_android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艺术开发探索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");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228600" algn="l"/>
                <a:tab pos="317500" algn="l"/>
                <a:tab pos="342900" algn="l"/>
              </a:tabLst>
            </a:pPr>
            <a:r>
              <a:rPr lang="en-US" altLang="zh-CN" dirty="0" smtClean="0"/>
              <a:t>	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update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db.update(tableName,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values,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DbBook.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BOOKAUTHOR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+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"=?",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new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228600" algn="l"/>
                <a:tab pos="317500" algn="l"/>
                <a:tab pos="342900" algn="l"/>
              </a:tabLst>
            </a:pPr>
            <a:r>
              <a:rPr lang="en-US" altLang="zh-CN" dirty="0" smtClean="0"/>
              <a:t>	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String[]{author});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228600" algn="l"/>
                <a:tab pos="317500" algn="l"/>
                <a:tab pos="342900" algn="l"/>
              </a:tabLst>
            </a:pP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或者：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228600" algn="l"/>
                <a:tab pos="317500" algn="l"/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updateSql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"update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book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set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book_name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'updateSql_android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艺术开发探索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'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where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defTabSz="-635">
              <a:lnSpc>
                <a:spcPts val="2800"/>
              </a:lnSpc>
              <a:tabLst>
                <a:tab pos="228600" algn="l"/>
                <a:tab pos="317500" algn="l"/>
                <a:tab pos="342900" algn="l"/>
              </a:tabLst>
            </a:pPr>
            <a:r>
              <a:rPr lang="en-US" altLang="zh-CN" dirty="0" smtClean="0"/>
              <a:t>	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book_author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'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任玉刚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'";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228600" algn="l"/>
                <a:tab pos="317500" algn="l"/>
                <a:tab pos="342900" algn="l"/>
              </a:tabLst>
            </a:pPr>
            <a:r>
              <a:rPr lang="en-US" altLang="zh-CN" dirty="0" smtClean="0"/>
              <a:t>			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db.execSQL(updateSql);</a:t>
            </a:r>
            <a:endParaRPr lang="en-US" altLang="zh-CN" sz="1600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675" y="6229375"/>
            <a:ext cx="8242300" cy="25400"/>
          </a:xfrm>
          <a:custGeom>
            <a:avLst/>
            <a:gdLst>
              <a:gd name="connsiteX0" fmla="*/ 6350 w 8242300"/>
              <a:gd name="connsiteY0" fmla="*/ 6350 h 25400"/>
              <a:gd name="connsiteX1" fmla="*/ 8235950 w 8242300"/>
              <a:gd name="connsiteY1" fmla="*/ 7937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5400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1662" y="1036827"/>
            <a:ext cx="8261298" cy="63500"/>
          </a:xfrm>
          <a:custGeom>
            <a:avLst/>
            <a:gdLst>
              <a:gd name="connsiteX0" fmla="*/ 15875 w 8261298"/>
              <a:gd name="connsiteY0" fmla="*/ 15875 h 63500"/>
              <a:gd name="connsiteX1" fmla="*/ 8245424 w 8261298"/>
              <a:gd name="connsiteY1" fmla="*/ 17525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298" h="63500">
                <a:moveTo>
                  <a:pt x="15875" y="15875"/>
                </a:moveTo>
                <a:lnTo>
                  <a:pt x="8245424" y="17525"/>
                </a:lnTo>
              </a:path>
            </a:pathLst>
          </a:custGeom>
          <a:ln w="254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215376" y="6103620"/>
            <a:ext cx="471461" cy="365125"/>
          </a:xfrm>
          <a:custGeom>
            <a:avLst/>
            <a:gdLst>
              <a:gd name="connsiteX0" fmla="*/ 0 w 471461"/>
              <a:gd name="connsiteY0" fmla="*/ 365125 h 365125"/>
              <a:gd name="connsiteX1" fmla="*/ 471461 w 471461"/>
              <a:gd name="connsiteY1" fmla="*/ 365125 h 365125"/>
              <a:gd name="connsiteX2" fmla="*/ 471461 w 471461"/>
              <a:gd name="connsiteY2" fmla="*/ 0 h 365125"/>
              <a:gd name="connsiteX3" fmla="*/ 0 w 471461"/>
              <a:gd name="connsiteY3" fmla="*/ 0 h 365125"/>
              <a:gd name="connsiteX4" fmla="*/ 0 w 471461"/>
              <a:gd name="connsiteY4" fmla="*/ 365125 h 3651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1461" h="365125">
                <a:moveTo>
                  <a:pt x="0" y="365125"/>
                </a:moveTo>
                <a:lnTo>
                  <a:pt x="471461" y="365125"/>
                </a:lnTo>
                <a:lnTo>
                  <a:pt x="471461" y="0"/>
                </a:lnTo>
                <a:lnTo>
                  <a:pt x="0" y="0"/>
                </a:lnTo>
                <a:lnTo>
                  <a:pt x="0" y="365125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03300"/>
            <a:ext cx="8356600" cy="1651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489200"/>
            <a:ext cx="2476500" cy="5969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124200"/>
            <a:ext cx="2819400" cy="584200"/>
          </a:xfrm>
          <a:prstGeom prst="rect">
            <a:avLst/>
          </a:prstGeom>
          <a:noFill/>
        </p:spPr>
      </p:pic>
      <p:sp>
        <p:nvSpPr>
          <p:cNvPr id="12" name="TextBox 1"/>
          <p:cNvSpPr txBox="1"/>
          <p:nvPr/>
        </p:nvSpPr>
        <p:spPr>
          <a:xfrm>
            <a:off x="546100" y="596900"/>
            <a:ext cx="2413000" cy="299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目录</a:t>
            </a:r>
            <a:endParaRPr lang="en-US" altLang="zh-CN" sz="1800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500"/>
              </a:lnSpc>
            </a:pPr>
            <a:r>
              <a:rPr lang="en-US" altLang="zh-CN" sz="216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SharePreference</a:t>
            </a:r>
            <a:endParaRPr lang="en-US" altLang="zh-CN" sz="2400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900"/>
              </a:lnSpc>
            </a:pPr>
            <a:r>
              <a:rPr lang="en-US" altLang="zh-CN" sz="216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文件</a:t>
            </a:r>
            <a:endParaRPr lang="en-US" altLang="zh-CN" sz="24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800"/>
              </a:lnSpc>
            </a:pPr>
            <a:r>
              <a:rPr lang="en-US" altLang="zh-CN" sz="216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SQlite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数据库</a:t>
            </a:r>
            <a:endParaRPr lang="en-US" altLang="zh-CN" sz="2400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800"/>
              </a:lnSpc>
            </a:pPr>
            <a:r>
              <a:rPr lang="en-US" altLang="zh-CN" sz="216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ContentProvider</a:t>
            </a:r>
            <a:endParaRPr lang="en-US" altLang="zh-CN" sz="2400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8407400" y="62230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000"/>
              </a:lnSpc>
            </a:pPr>
            <a:r>
              <a:rPr lang="en-US" altLang="zh-CN" sz="105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endParaRPr lang="en-US" altLang="zh-CN" sz="1055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675" y="6229375"/>
            <a:ext cx="8242300" cy="25400"/>
          </a:xfrm>
          <a:custGeom>
            <a:avLst/>
            <a:gdLst>
              <a:gd name="connsiteX0" fmla="*/ 6350 w 8242300"/>
              <a:gd name="connsiteY0" fmla="*/ 6350 h 25400"/>
              <a:gd name="connsiteX1" fmla="*/ 8235950 w 8242300"/>
              <a:gd name="connsiteY1" fmla="*/ 7937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5400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1662" y="1036827"/>
            <a:ext cx="8261298" cy="63500"/>
          </a:xfrm>
          <a:custGeom>
            <a:avLst/>
            <a:gdLst>
              <a:gd name="connsiteX0" fmla="*/ 15875 w 8261298"/>
              <a:gd name="connsiteY0" fmla="*/ 15875 h 63500"/>
              <a:gd name="connsiteX1" fmla="*/ 8245424 w 8261298"/>
              <a:gd name="connsiteY1" fmla="*/ 17525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298" h="63500">
                <a:moveTo>
                  <a:pt x="15875" y="15875"/>
                </a:moveTo>
                <a:lnTo>
                  <a:pt x="8245424" y="17525"/>
                </a:lnTo>
              </a:path>
            </a:pathLst>
          </a:custGeom>
          <a:ln w="254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03300"/>
            <a:ext cx="8356600" cy="165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552700"/>
            <a:ext cx="6654800" cy="33909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546100" y="355600"/>
            <a:ext cx="7950200" cy="213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4200"/>
              </a:lnSpc>
              <a:tabLst>
                <a:tab pos="342900" algn="l"/>
                <a:tab pos="368300" algn="l"/>
              </a:tabLst>
            </a:pPr>
            <a:r>
              <a:rPr lang="en-US" altLang="zh-CN" sz="320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</a:t>
            </a:r>
            <a:r>
              <a:rPr lang="en-US" altLang="zh-CN" sz="3205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、使用</a:t>
            </a:r>
            <a:r>
              <a:rPr lang="en-US" altLang="zh-CN" sz="320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ContentProvider</a:t>
            </a:r>
            <a:r>
              <a:rPr lang="en-US" altLang="zh-CN" sz="3205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共享数据</a:t>
            </a:r>
            <a:endParaRPr lang="en-US" altLang="zh-CN" sz="3205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400"/>
              </a:lnSpc>
              <a:tabLst>
                <a:tab pos="342900" algn="l"/>
                <a:tab pos="368300" algn="l"/>
              </a:tabLst>
            </a:pPr>
            <a:r>
              <a:rPr lang="en-US" altLang="zh-CN" sz="162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ContentProvider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是丌同程序乊间进行数据交换的标准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API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ContentProvider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以</a:t>
            </a:r>
            <a:endParaRPr lang="en-US" altLang="zh-CN" sz="18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2100"/>
              </a:lnSpc>
              <a:tabLst>
                <a:tab pos="342900" algn="l"/>
                <a:tab pos="3683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某种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Uri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的形式对外提供数据，允许其他应用访问或修改数据；其他应用程序</a:t>
            </a:r>
            <a:endParaRPr lang="en-US" altLang="zh-CN" sz="18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2100"/>
              </a:lnSpc>
              <a:tabLst>
                <a:tab pos="342900" algn="l"/>
                <a:tab pos="3683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使用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ContentResolver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根据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Uri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去访问操作指定数据的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ContentProvider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。</a:t>
            </a:r>
            <a:endParaRPr lang="en-US" altLang="zh-CN" sz="18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2100"/>
              </a:lnSpc>
              <a:tabLst>
                <a:tab pos="342900" algn="l"/>
                <a:tab pos="368300" algn="l"/>
              </a:tabLst>
            </a:pPr>
            <a:r>
              <a:rPr lang="en-US" altLang="zh-CN" sz="162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ContentProvider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底层是通过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binder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实现进程间交互数据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它是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中的一种</a:t>
            </a:r>
            <a:endParaRPr lang="en-US" altLang="zh-CN" sz="18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1700"/>
              </a:lnSpc>
              <a:tabLst>
                <a:tab pos="3429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跨进程通信方式。</a:t>
            </a:r>
            <a:endParaRPr lang="en-US" altLang="zh-CN" sz="18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675" y="6229375"/>
            <a:ext cx="8242300" cy="25400"/>
          </a:xfrm>
          <a:custGeom>
            <a:avLst/>
            <a:gdLst>
              <a:gd name="connsiteX0" fmla="*/ 6350 w 8242300"/>
              <a:gd name="connsiteY0" fmla="*/ 6350 h 25400"/>
              <a:gd name="connsiteX1" fmla="*/ 8235950 w 8242300"/>
              <a:gd name="connsiteY1" fmla="*/ 7937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5400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1662" y="1036827"/>
            <a:ext cx="8261298" cy="63500"/>
          </a:xfrm>
          <a:custGeom>
            <a:avLst/>
            <a:gdLst>
              <a:gd name="connsiteX0" fmla="*/ 15875 w 8261298"/>
              <a:gd name="connsiteY0" fmla="*/ 15875 h 63500"/>
              <a:gd name="connsiteX1" fmla="*/ 8245424 w 8261298"/>
              <a:gd name="connsiteY1" fmla="*/ 17525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298" h="63500">
                <a:moveTo>
                  <a:pt x="15875" y="15875"/>
                </a:moveTo>
                <a:lnTo>
                  <a:pt x="8245424" y="17525"/>
                </a:lnTo>
              </a:path>
            </a:pathLst>
          </a:custGeom>
          <a:ln w="254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03300"/>
            <a:ext cx="8356600" cy="1651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546100" y="596900"/>
            <a:ext cx="7924800" cy="372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  <a:tabLst>
                <a:tab pos="342900" algn="l"/>
                <a:tab pos="9144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Uri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简介</a:t>
            </a:r>
            <a:endParaRPr lang="en-US" altLang="zh-CN" sz="1800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42900" algn="l"/>
                <a:tab pos="914400" algn="l"/>
              </a:tabLst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Uri: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public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static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final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Uri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AUTHORTY_URI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Uri.</a:t>
            </a:r>
            <a:r>
              <a:rPr lang="en-US" altLang="zh-CN" sz="1595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parse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("content://pad.nd.com.modalapplication.provider/book");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42900" algn="l"/>
                <a:tab pos="914400" algn="l"/>
              </a:tabLst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Uri: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content://pad.nd.com.modalapplication.provider/book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42900" algn="l"/>
                <a:tab pos="914400" algn="l"/>
              </a:tabLst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content://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: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这个部分是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ContentProvider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规定的，就像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http://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。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42900" algn="l"/>
                <a:tab pos="914400" algn="l"/>
              </a:tabLst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pad.nd.com.modalapplication.provider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：这个部分就是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ContentProvider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authority,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系统就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28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是通过这个部分来找到操作哪个的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ContentProvider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。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42900" algn="l"/>
                <a:tab pos="914400" algn="l"/>
              </a:tabLst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book: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资源部分（或者说数据部分），当访问者需要访问丌同资源时，这个部分是动态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28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改天。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675" y="6229375"/>
            <a:ext cx="8242300" cy="25400"/>
          </a:xfrm>
          <a:custGeom>
            <a:avLst/>
            <a:gdLst>
              <a:gd name="connsiteX0" fmla="*/ 6350 w 8242300"/>
              <a:gd name="connsiteY0" fmla="*/ 6350 h 25400"/>
              <a:gd name="connsiteX1" fmla="*/ 8235950 w 8242300"/>
              <a:gd name="connsiteY1" fmla="*/ 7937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5400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1662" y="1036827"/>
            <a:ext cx="8261298" cy="63500"/>
          </a:xfrm>
          <a:custGeom>
            <a:avLst/>
            <a:gdLst>
              <a:gd name="connsiteX0" fmla="*/ 15875 w 8261298"/>
              <a:gd name="connsiteY0" fmla="*/ 15875 h 63500"/>
              <a:gd name="connsiteX1" fmla="*/ 8245424 w 8261298"/>
              <a:gd name="connsiteY1" fmla="*/ 17525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298" h="63500">
                <a:moveTo>
                  <a:pt x="15875" y="15875"/>
                </a:moveTo>
                <a:lnTo>
                  <a:pt x="8245424" y="17525"/>
                </a:lnTo>
              </a:path>
            </a:pathLst>
          </a:custGeom>
          <a:ln w="254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03300"/>
            <a:ext cx="8356600" cy="1651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546100" y="596900"/>
            <a:ext cx="8039100" cy="492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  <a:tabLst>
                <a:tab pos="50800" algn="l"/>
                <a:tab pos="3429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如何使用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ContentProvider</a:t>
            </a:r>
            <a:endParaRPr lang="en-US" altLang="zh-CN" sz="1800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3300"/>
              </a:lnSpc>
              <a:tabLst>
                <a:tab pos="50800" algn="l"/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第一步：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MainProvider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继承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ContentProvider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实现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CRUD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几个接口。</a:t>
            </a:r>
            <a:endParaRPr lang="en-US" altLang="zh-CN" sz="18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600"/>
              </a:lnSpc>
              <a:tabLst>
                <a:tab pos="50800" algn="l"/>
                <a:tab pos="3429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public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boolean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onCreate()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: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在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ContentProvider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创建后会被调用</a:t>
            </a:r>
            <a:endParaRPr lang="en-US" altLang="zh-CN" sz="18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800"/>
              </a:lnSpc>
              <a:tabLst>
                <a:tab pos="50800" algn="l"/>
                <a:tab pos="3429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public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Uri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insert(Uri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uri,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ContentValues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values):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根据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Uri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插入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values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对应的数据</a:t>
            </a:r>
            <a:endParaRPr lang="en-US" altLang="zh-CN" sz="18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800"/>
              </a:lnSpc>
              <a:tabLst>
                <a:tab pos="50800" algn="l"/>
                <a:tab pos="3429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public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delete(Uri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uri,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selection,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String[]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selectionArgs)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根据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Uri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初除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select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条件</a:t>
            </a:r>
            <a:endParaRPr lang="en-US" altLang="zh-CN" sz="18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1500"/>
              </a:lnSpc>
              <a:tabLst>
                <a:tab pos="508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所匹配的全部记录</a:t>
            </a:r>
            <a:endParaRPr lang="en-US" altLang="zh-CN" sz="18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50800" algn="l"/>
                <a:tab pos="3429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public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Cursor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query(Uri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uri,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String[]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projection,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selection,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String[]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selectionArgs,</a:t>
            </a:r>
            <a:endParaRPr lang="en-US" altLang="zh-CN" sz="1800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defTabSz="-635">
              <a:lnSpc>
                <a:spcPts val="3000"/>
              </a:lnSpc>
              <a:tabLst>
                <a:tab pos="508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就是一个列名表，表明只选择出指定的数据列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.</a:t>
            </a:r>
            <a:endParaRPr lang="en-US" altLang="zh-CN" sz="1800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50800" algn="l"/>
                <a:tab pos="3429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public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update(Uri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uri,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ContentValues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values,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selection,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String[]</a:t>
            </a:r>
            <a:endParaRPr lang="en-US" altLang="zh-CN" sz="1800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400"/>
              </a:lnSpc>
              <a:tabLst>
                <a:tab pos="50800" algn="l"/>
                <a:tab pos="3429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public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getType(Uri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uri)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: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返回当前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Uri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所代表的数据的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MIME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类型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如果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Uri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对应</a:t>
            </a:r>
            <a:endParaRPr lang="en-US" altLang="zh-CN" sz="18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1500"/>
              </a:lnSpc>
              <a:tabLst>
                <a:tab pos="508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数据可能包括多条记录，以“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vnd.android.cursor.dir/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开头”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如果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Uri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对应的数</a:t>
            </a:r>
            <a:endParaRPr lang="en-US" altLang="zh-CN" sz="18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1500"/>
              </a:lnSpc>
              <a:tabLst>
                <a:tab pos="508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据只包含一条记录，那么返回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”vnd.android.cursor.itme/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开头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”</a:t>
            </a:r>
            <a:endParaRPr lang="en-US" altLang="zh-CN" sz="1800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675" y="6229375"/>
            <a:ext cx="8242300" cy="25400"/>
          </a:xfrm>
          <a:custGeom>
            <a:avLst/>
            <a:gdLst>
              <a:gd name="connsiteX0" fmla="*/ 6350 w 8242300"/>
              <a:gd name="connsiteY0" fmla="*/ 6350 h 25400"/>
              <a:gd name="connsiteX1" fmla="*/ 8235950 w 8242300"/>
              <a:gd name="connsiteY1" fmla="*/ 7937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5400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1662" y="1036827"/>
            <a:ext cx="8261298" cy="63500"/>
          </a:xfrm>
          <a:custGeom>
            <a:avLst/>
            <a:gdLst>
              <a:gd name="connsiteX0" fmla="*/ 15875 w 8261298"/>
              <a:gd name="connsiteY0" fmla="*/ 15875 h 63500"/>
              <a:gd name="connsiteX1" fmla="*/ 8245424 w 8261298"/>
              <a:gd name="connsiteY1" fmla="*/ 17525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298" h="63500">
                <a:moveTo>
                  <a:pt x="15875" y="15875"/>
                </a:moveTo>
                <a:lnTo>
                  <a:pt x="8245424" y="17525"/>
                </a:lnTo>
              </a:path>
            </a:pathLst>
          </a:custGeom>
          <a:ln w="254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03300"/>
            <a:ext cx="8356600" cy="165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200" y="3060700"/>
            <a:ext cx="8813800" cy="32385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546100" y="596900"/>
            <a:ext cx="24638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如何使用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ContentProvider</a:t>
            </a:r>
            <a:endParaRPr lang="en-US" altLang="zh-CN" sz="1800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546100" y="1257300"/>
            <a:ext cx="203200" cy="158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endParaRPr lang="en-US" altLang="zh-CN" sz="1800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  <a:p>
            <a:pPr defTabSz="-635">
              <a:lnSpc>
                <a:spcPts val="2600"/>
              </a:lnSpc>
            </a:pPr>
            <a:r>
              <a:rPr lang="en-US" altLang="zh-CN" sz="180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endParaRPr lang="en-US" altLang="zh-CN" sz="1800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  <a:p>
            <a:pPr defTabSz="-635">
              <a:lnSpc>
                <a:spcPts val="2600"/>
              </a:lnSpc>
            </a:pPr>
            <a:r>
              <a:rPr lang="en-US" altLang="zh-CN" sz="180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endParaRPr lang="en-US" altLang="zh-CN" sz="1800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  <a:p>
            <a:pPr defTabSz="-635">
              <a:lnSpc>
                <a:spcPts val="2600"/>
              </a:lnSpc>
            </a:pPr>
            <a:r>
              <a:rPr lang="en-US" altLang="zh-CN" sz="180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endParaRPr lang="en-US" altLang="zh-CN" sz="1800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  <a:p>
            <a:pPr defTabSz="-635">
              <a:lnSpc>
                <a:spcPts val="2600"/>
              </a:lnSpc>
            </a:pPr>
            <a:r>
              <a:rPr lang="en-US" altLang="zh-CN" sz="180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endParaRPr lang="en-US" altLang="zh-CN" sz="1800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889000" y="1193800"/>
            <a:ext cx="4889500" cy="166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6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第二步需要在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AndroidManifest.xml</a:t>
            </a:r>
            <a:r>
              <a:rPr lang="en-US" altLang="zh-CN" sz="200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进行配置</a:t>
            </a:r>
            <a:endParaRPr lang="en-US" altLang="zh-CN" sz="200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26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name:</a:t>
            </a:r>
            <a:r>
              <a:rPr lang="en-US" altLang="zh-CN" sz="200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指定该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ContentProvider</a:t>
            </a:r>
            <a:r>
              <a:rPr lang="en-US" altLang="zh-CN" sz="200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的实行类的类名</a:t>
            </a:r>
            <a:endParaRPr lang="en-US" altLang="zh-CN" sz="200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26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authorities:</a:t>
            </a:r>
            <a:r>
              <a:rPr lang="en-US" altLang="zh-CN" sz="200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指定该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ContentProvider</a:t>
            </a:r>
            <a:r>
              <a:rPr lang="en-US" altLang="zh-CN" sz="200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对应的</a:t>
            </a: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Uri</a:t>
            </a:r>
            <a:endParaRPr lang="en-US" altLang="zh-CN" sz="200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defTabSz="-635">
              <a:lnSpc>
                <a:spcPts val="26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exported: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是否允许其他应用调用</a:t>
            </a:r>
            <a:endParaRPr lang="en-US" altLang="zh-CN" sz="200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2600"/>
              </a:lnSpc>
            </a:pPr>
            <a:r>
              <a:rPr lang="en-US" altLang="zh-CN" sz="20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android:process:</a:t>
            </a:r>
            <a:r>
              <a:rPr lang="en-US" altLang="zh-CN" sz="200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指定进程名称</a:t>
            </a:r>
            <a:endParaRPr lang="en-US" altLang="zh-CN" sz="200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675" y="6229375"/>
            <a:ext cx="8242300" cy="25400"/>
          </a:xfrm>
          <a:custGeom>
            <a:avLst/>
            <a:gdLst>
              <a:gd name="connsiteX0" fmla="*/ 6350 w 8242300"/>
              <a:gd name="connsiteY0" fmla="*/ 6350 h 25400"/>
              <a:gd name="connsiteX1" fmla="*/ 8235950 w 8242300"/>
              <a:gd name="connsiteY1" fmla="*/ 7937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5400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1662" y="1036827"/>
            <a:ext cx="8261298" cy="63500"/>
          </a:xfrm>
          <a:custGeom>
            <a:avLst/>
            <a:gdLst>
              <a:gd name="connsiteX0" fmla="*/ 15875 w 8261298"/>
              <a:gd name="connsiteY0" fmla="*/ 15875 h 63500"/>
              <a:gd name="connsiteX1" fmla="*/ 8245424 w 8261298"/>
              <a:gd name="connsiteY1" fmla="*/ 17525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298" h="63500">
                <a:moveTo>
                  <a:pt x="15875" y="15875"/>
                </a:moveTo>
                <a:lnTo>
                  <a:pt x="8245424" y="17525"/>
                </a:lnTo>
              </a:path>
            </a:pathLst>
          </a:custGeom>
          <a:ln w="254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03300"/>
            <a:ext cx="8356600" cy="165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17700"/>
            <a:ext cx="7023100" cy="38608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546100" y="596900"/>
            <a:ext cx="47371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如何使用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ContentProvider</a:t>
            </a:r>
            <a:endParaRPr lang="en-US" altLang="zh-CN" sz="1800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600"/>
              </a:lnSpc>
            </a:pPr>
            <a:r>
              <a:rPr lang="en-US" altLang="zh-CN" sz="162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第三步：使用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ContentProvider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操作</a:t>
            </a:r>
            <a:r>
              <a:rPr lang="en-US" altLang="zh-CN" sz="18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CRUD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</a:t>
            </a:r>
            <a:endParaRPr lang="en-US" altLang="zh-CN" sz="18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675" y="6229375"/>
            <a:ext cx="8242300" cy="25400"/>
          </a:xfrm>
          <a:custGeom>
            <a:avLst/>
            <a:gdLst>
              <a:gd name="connsiteX0" fmla="*/ 6350 w 8242300"/>
              <a:gd name="connsiteY0" fmla="*/ 6350 h 25400"/>
              <a:gd name="connsiteX1" fmla="*/ 8235950 w 8242300"/>
              <a:gd name="connsiteY1" fmla="*/ 7937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5400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1662" y="1036827"/>
            <a:ext cx="8261298" cy="63500"/>
          </a:xfrm>
          <a:custGeom>
            <a:avLst/>
            <a:gdLst>
              <a:gd name="connsiteX0" fmla="*/ 15875 w 8261298"/>
              <a:gd name="connsiteY0" fmla="*/ 15875 h 63500"/>
              <a:gd name="connsiteX1" fmla="*/ 8245424 w 8261298"/>
              <a:gd name="connsiteY1" fmla="*/ 17525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298" h="63500">
                <a:moveTo>
                  <a:pt x="15875" y="15875"/>
                </a:moveTo>
                <a:lnTo>
                  <a:pt x="8245424" y="17525"/>
                </a:lnTo>
              </a:path>
            </a:pathLst>
          </a:custGeom>
          <a:ln w="254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03300"/>
            <a:ext cx="8356600" cy="1651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546100" y="596900"/>
            <a:ext cx="7975600" cy="505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  <a:tabLst>
                <a:tab pos="241300" algn="l"/>
                <a:tab pos="444500" algn="l"/>
                <a:tab pos="482600" algn="l"/>
                <a:tab pos="5842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如何使用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ContentProvider</a:t>
            </a:r>
            <a:endParaRPr lang="en-US" altLang="zh-CN" sz="1800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400"/>
              </a:lnSpc>
              <a:tabLst>
                <a:tab pos="241300" algn="l"/>
                <a:tab pos="444500" algn="l"/>
                <a:tab pos="482600" algn="l"/>
                <a:tab pos="584200" algn="l"/>
              </a:tabLst>
            </a:pPr>
            <a:r>
              <a:rPr lang="en-US" altLang="zh-CN" sz="17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1:</a:t>
            </a:r>
            <a:r>
              <a:rPr lang="en-US" altLang="zh-CN" sz="17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查询操作：</a:t>
            </a:r>
            <a:endParaRPr lang="en-US" altLang="zh-CN" sz="170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000"/>
              </a:lnSpc>
              <a:tabLst>
                <a:tab pos="241300" algn="l"/>
                <a:tab pos="444500" algn="l"/>
                <a:tab pos="482600" algn="l"/>
                <a:tab pos="584200" algn="l"/>
              </a:tabLst>
            </a:pPr>
            <a:r>
              <a:rPr lang="en-US" altLang="zh-CN" sz="17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ContentResolver</a:t>
            </a:r>
            <a:r>
              <a:rPr lang="en-US" altLang="zh-CN" sz="17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7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contentResolver</a:t>
            </a:r>
            <a:r>
              <a:rPr lang="en-US" altLang="zh-CN" sz="17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7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mContext.</a:t>
            </a:r>
            <a:r>
              <a:rPr lang="en-US" altLang="zh-CN" sz="17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getContentResolver();</a:t>
            </a:r>
            <a:endParaRPr lang="en-US" altLang="zh-CN" sz="170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100"/>
              </a:lnSpc>
              <a:tabLst>
                <a:tab pos="241300" algn="l"/>
                <a:tab pos="444500" algn="l"/>
                <a:tab pos="482600" algn="l"/>
                <a:tab pos="584200" algn="l"/>
              </a:tabLst>
            </a:pPr>
            <a:r>
              <a:rPr lang="en-US" altLang="zh-CN" sz="17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Uri</a:t>
            </a:r>
            <a:r>
              <a:rPr lang="en-US" altLang="zh-CN" sz="17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uri</a:t>
            </a:r>
            <a:r>
              <a:rPr lang="en-US" altLang="zh-CN" sz="17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7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Uri.parse("content://xxx/id");</a:t>
            </a:r>
            <a:endParaRPr lang="en-US" altLang="zh-CN" sz="170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400"/>
              </a:lnSpc>
              <a:tabLst>
                <a:tab pos="241300" algn="l"/>
                <a:tab pos="444500" algn="l"/>
                <a:tab pos="482600" algn="l"/>
                <a:tab pos="584200" algn="l"/>
              </a:tabLst>
            </a:pPr>
            <a:r>
              <a:rPr lang="en-US" altLang="zh-CN" sz="17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Cursorcursor</a:t>
            </a:r>
            <a:r>
              <a:rPr lang="en-US" altLang="zh-CN" sz="17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7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cr.query(uri,</a:t>
            </a:r>
            <a:r>
              <a:rPr lang="en-US" altLang="zh-CN" sz="17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String[]</a:t>
            </a:r>
            <a:r>
              <a:rPr lang="en-US" altLang="zh-CN" sz="17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projection,“</a:t>
            </a:r>
            <a:r>
              <a:rPr lang="en-US" altLang="zh-CN" sz="1705" dirty="0" smtClean="0">
                <a:solidFill>
                  <a:srgbClr val="365F91"/>
                </a:solidFill>
                <a:latin typeface="Calibri" pitchFamily="18" charset="0"/>
                <a:cs typeface="Calibri" pitchFamily="18" charset="0"/>
              </a:rPr>
              <a:t>account</a:t>
            </a:r>
            <a:r>
              <a:rPr lang="en-US" altLang="zh-CN" sz="17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</a:t>
            </a:r>
            <a:r>
              <a:rPr lang="en-US" altLang="zh-CN" sz="17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+</a:t>
            </a:r>
            <a:r>
              <a:rPr lang="en-US" altLang="zh-CN" sz="170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7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"=?",new</a:t>
            </a:r>
            <a:r>
              <a:rPr lang="en-US" altLang="zh-CN" sz="17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String*+,“dxd”-,null));</a:t>
            </a:r>
            <a:endParaRPr lang="en-US" altLang="zh-CN" sz="170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400"/>
              </a:lnSpc>
              <a:tabLst>
                <a:tab pos="241300" algn="l"/>
                <a:tab pos="444500" algn="l"/>
                <a:tab pos="482600" algn="l"/>
                <a:tab pos="584200" algn="l"/>
              </a:tabLst>
            </a:pPr>
            <a:r>
              <a:rPr lang="en-US" altLang="zh-CN" sz="17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if(null</a:t>
            </a:r>
            <a:r>
              <a:rPr lang="en-US" altLang="zh-CN" sz="17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!=c){</a:t>
            </a:r>
            <a:endParaRPr lang="en-US" altLang="zh-CN" sz="170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400"/>
              </a:lnSpc>
              <a:tabLst>
                <a:tab pos="241300" algn="l"/>
                <a:tab pos="444500" algn="l"/>
                <a:tab pos="482600" algn="l"/>
                <a:tab pos="584200" algn="l"/>
              </a:tabLst>
            </a:pPr>
            <a:r>
              <a:rPr lang="en-US" altLang="zh-CN" dirty="0" smtClean="0"/>
              <a:t>	</a:t>
            </a:r>
            <a:r>
              <a:rPr lang="en-US" altLang="zh-CN" sz="17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while</a:t>
            </a:r>
            <a:r>
              <a:rPr lang="en-US" altLang="zh-CN" sz="17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(c.moveToNext()){</a:t>
            </a:r>
            <a:endParaRPr lang="en-US" altLang="zh-CN" sz="170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400"/>
              </a:lnSpc>
              <a:tabLst>
                <a:tab pos="241300" algn="l"/>
                <a:tab pos="444500" algn="l"/>
                <a:tab pos="482600" algn="l"/>
                <a:tab pos="584200" algn="l"/>
              </a:tabLst>
            </a:pPr>
            <a:r>
              <a:rPr lang="en-US" altLang="zh-CN" dirty="0" smtClean="0"/>
              <a:t>			</a:t>
            </a:r>
            <a:r>
              <a:rPr lang="en-US" altLang="zh-CN" sz="17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17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account</a:t>
            </a:r>
            <a:r>
              <a:rPr lang="en-US" altLang="zh-CN" sz="17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=cursor.getString(c.getColumnIndex(“account”))</a:t>
            </a:r>
            <a:endParaRPr lang="en-US" altLang="zh-CN" sz="170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400"/>
              </a:lnSpc>
              <a:tabLst>
                <a:tab pos="241300" algn="l"/>
                <a:tab pos="444500" algn="l"/>
                <a:tab pos="482600" algn="l"/>
                <a:tab pos="584200" algn="l"/>
              </a:tabLst>
            </a:pPr>
            <a:r>
              <a:rPr lang="en-US" altLang="zh-CN" dirty="0" smtClean="0"/>
              <a:t>		</a:t>
            </a:r>
            <a:r>
              <a:rPr lang="en-US" altLang="zh-CN" sz="17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Stringpwd=cursor.getString(c.getColumnIndex(“pwd”))</a:t>
            </a:r>
            <a:endParaRPr lang="en-US" altLang="zh-CN" sz="170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000"/>
              </a:lnSpc>
              <a:tabLst>
                <a:tab pos="241300" algn="l"/>
                <a:tab pos="444500" algn="l"/>
                <a:tab pos="482600" algn="l"/>
                <a:tab pos="584200" algn="l"/>
              </a:tabLst>
            </a:pPr>
            <a:r>
              <a:rPr lang="en-US" altLang="zh-CN" dirty="0" smtClean="0"/>
              <a:t>				</a:t>
            </a:r>
            <a:r>
              <a:rPr lang="en-US" altLang="zh-CN" sz="17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}</a:t>
            </a:r>
            <a:endParaRPr lang="en-US" altLang="zh-CN" sz="170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400"/>
              </a:lnSpc>
              <a:tabLst>
                <a:tab pos="241300" algn="l"/>
                <a:tab pos="444500" algn="l"/>
                <a:tab pos="482600" algn="l"/>
                <a:tab pos="584200" algn="l"/>
              </a:tabLst>
            </a:pPr>
            <a:r>
              <a:rPr lang="en-US" altLang="zh-CN" sz="17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}</a:t>
            </a:r>
            <a:endParaRPr lang="en-US" altLang="zh-CN" sz="170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47675" y="6229375"/>
            <a:ext cx="8242300" cy="25400"/>
          </a:xfrm>
          <a:custGeom>
            <a:avLst/>
            <a:gdLst>
              <a:gd name="connsiteX0" fmla="*/ 6350 w 8242300"/>
              <a:gd name="connsiteY0" fmla="*/ 6350 h 25400"/>
              <a:gd name="connsiteX1" fmla="*/ 8235950 w 8242300"/>
              <a:gd name="connsiteY1" fmla="*/ 7937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5400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490725" y="6301511"/>
            <a:ext cx="38100" cy="233362"/>
          </a:xfrm>
          <a:custGeom>
            <a:avLst/>
            <a:gdLst>
              <a:gd name="connsiteX0" fmla="*/ 9525 w 38100"/>
              <a:gd name="connsiteY0" fmla="*/ 9525 h 233362"/>
              <a:gd name="connsiteX1" fmla="*/ 9525 w 38100"/>
              <a:gd name="connsiteY1" fmla="*/ 223837 h 2333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100" h="233362">
                <a:moveTo>
                  <a:pt x="9525" y="9525"/>
                </a:moveTo>
                <a:lnTo>
                  <a:pt x="9525" y="223837"/>
                </a:lnTo>
              </a:path>
            </a:pathLst>
          </a:custGeom>
          <a:ln w="127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1662" y="1036827"/>
            <a:ext cx="8261298" cy="63500"/>
          </a:xfrm>
          <a:custGeom>
            <a:avLst/>
            <a:gdLst>
              <a:gd name="connsiteX0" fmla="*/ 15875 w 8261298"/>
              <a:gd name="connsiteY0" fmla="*/ 15875 h 63500"/>
              <a:gd name="connsiteX1" fmla="*/ 8245424 w 8261298"/>
              <a:gd name="connsiteY1" fmla="*/ 17525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298" h="63500">
                <a:moveTo>
                  <a:pt x="15875" y="15875"/>
                </a:moveTo>
                <a:lnTo>
                  <a:pt x="8245424" y="17525"/>
                </a:lnTo>
              </a:path>
            </a:pathLst>
          </a:custGeom>
          <a:ln w="254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03300"/>
            <a:ext cx="8356600" cy="165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87500" y="6324600"/>
            <a:ext cx="1282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200"/>
              </a:lnSpc>
            </a:pPr>
            <a:r>
              <a:rPr lang="en-US" altLang="zh-CN" sz="1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©2016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NetDragon</a:t>
            </a:r>
            <a:endParaRPr lang="en-US" altLang="zh-CN" sz="10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3048000" y="6324600"/>
            <a:ext cx="13081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300"/>
              </a:lnSpc>
            </a:pPr>
            <a:r>
              <a:rPr lang="en-US" altLang="zh-CN" sz="1000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网龙网络公司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7F7F7F"/>
                </a:solidFill>
                <a:latin typeface="微软雅黑" pitchFamily="18" charset="0"/>
                <a:cs typeface="微软雅黑" pitchFamily="18" charset="0"/>
              </a:rPr>
              <a:t>版权所有</a:t>
            </a:r>
            <a:endParaRPr lang="en-US" altLang="zh-CN" sz="1000" dirty="0" smtClean="0">
              <a:solidFill>
                <a:srgbClr val="7F7F7F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495300" y="6311900"/>
            <a:ext cx="914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400"/>
              </a:lnSpc>
            </a:pPr>
            <a:r>
              <a:rPr lang="en-US" altLang="zh-CN" sz="1200" b="1" dirty="0" smtClean="0">
                <a:solidFill>
                  <a:srgbClr val="376092"/>
                </a:solidFill>
                <a:latin typeface="Times New Roman" pitchFamily="18" charset="0"/>
                <a:cs typeface="Times New Roman" pitchFamily="18" charset="0"/>
              </a:rPr>
              <a:t>NetDragon</a:t>
            </a:r>
            <a:endParaRPr lang="en-US" altLang="zh-CN" sz="1200" b="1" dirty="0" smtClean="0">
              <a:solidFill>
                <a:srgbClr val="37609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546100" y="596900"/>
            <a:ext cx="7340600" cy="443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  <a:tabLst>
                <a:tab pos="177800" algn="l"/>
                <a:tab pos="2540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如何使用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ContentProvider</a:t>
            </a:r>
            <a:endParaRPr lang="en-US" altLang="zh-CN" sz="1800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000"/>
              </a:lnSpc>
              <a:tabLst>
                <a:tab pos="177800" algn="l"/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2、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插入操作：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600"/>
              </a:lnSpc>
              <a:tabLst>
                <a:tab pos="177800" algn="l"/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ContentValues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ContentValues();</a:t>
            </a:r>
            <a:endParaRPr lang="en-US" altLang="zh-CN" sz="200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177800" algn="l"/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values.put(“account”,“身份1");</a:t>
            </a:r>
            <a:endParaRPr lang="en-US" altLang="zh-CN" sz="200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800"/>
              </a:lnSpc>
              <a:tabLst>
                <a:tab pos="177800" algn="l"/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values.put(“pwd”,“1234");</a:t>
            </a:r>
            <a:endParaRPr lang="en-US" altLang="zh-CN" sz="200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177800" algn="l"/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Uri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mContentResolver.insert(uri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values);</a:t>
            </a:r>
            <a:endParaRPr lang="en-US" altLang="zh-CN" sz="200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800"/>
              </a:lnSpc>
              <a:tabLst>
                <a:tab pos="177800" algn="l"/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3、更新操作：</a:t>
            </a:r>
            <a:endParaRPr lang="en-US" altLang="zh-CN" sz="200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800"/>
              </a:lnSpc>
              <a:tabLst>
                <a:tab pos="177800" algn="l"/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ContentValues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updateContentValues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ContentValues();</a:t>
            </a:r>
            <a:endParaRPr lang="en-US" altLang="zh-CN" sz="200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177800" algn="l"/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updateContentValues.put(“pwd”,“123456");</a:t>
            </a:r>
            <a:endParaRPr lang="en-US" altLang="zh-CN" sz="200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177800" algn="l"/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update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mContentResolver.update(uri,</a:t>
            </a:r>
            <a:endParaRPr lang="en-US" altLang="zh-CN" sz="200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177800" algn="l"/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updateContentValues,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account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"=?",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String[]{“身份1"});</a:t>
            </a:r>
            <a:endParaRPr lang="en-US" altLang="zh-CN" sz="200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800"/>
              </a:lnSpc>
              <a:tabLst>
                <a:tab pos="177800" algn="l"/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4、删除操作：</a:t>
            </a:r>
            <a:endParaRPr lang="en-US" altLang="zh-CN" sz="200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900"/>
              </a:lnSpc>
              <a:tabLst>
                <a:tab pos="177800" algn="l"/>
                <a:tab pos="254000" algn="l"/>
              </a:tabLst>
            </a:pPr>
            <a:r>
              <a:rPr lang="en-US" altLang="zh-CN" dirty="0" smtClean="0"/>
              <a:t>		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mContentResolver.delete(uri,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account+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"=?",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String[]{“身份</a:t>
            </a:r>
            <a:endParaRPr lang="en-US" altLang="zh-CN" sz="200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800"/>
              </a:lnSpc>
              <a:tabLst>
                <a:tab pos="177800" algn="l"/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200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1”});</a:t>
            </a:r>
            <a:endParaRPr lang="en-US" altLang="zh-CN" sz="2005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675" y="6229375"/>
            <a:ext cx="8242300" cy="25400"/>
          </a:xfrm>
          <a:custGeom>
            <a:avLst/>
            <a:gdLst>
              <a:gd name="connsiteX0" fmla="*/ 6350 w 8242300"/>
              <a:gd name="connsiteY0" fmla="*/ 6350 h 25400"/>
              <a:gd name="connsiteX1" fmla="*/ 8235950 w 8242300"/>
              <a:gd name="connsiteY1" fmla="*/ 7937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5400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1662" y="1036827"/>
            <a:ext cx="8261298" cy="63500"/>
          </a:xfrm>
          <a:custGeom>
            <a:avLst/>
            <a:gdLst>
              <a:gd name="connsiteX0" fmla="*/ 15875 w 8261298"/>
              <a:gd name="connsiteY0" fmla="*/ 15875 h 63500"/>
              <a:gd name="connsiteX1" fmla="*/ 8245424 w 8261298"/>
              <a:gd name="connsiteY1" fmla="*/ 17525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298" h="63500">
                <a:moveTo>
                  <a:pt x="15875" y="15875"/>
                </a:moveTo>
                <a:lnTo>
                  <a:pt x="8245424" y="17525"/>
                </a:lnTo>
              </a:path>
            </a:pathLst>
          </a:custGeom>
          <a:ln w="254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03300"/>
            <a:ext cx="8356600" cy="48641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546100" y="596900"/>
            <a:ext cx="36068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监听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ContentProvider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的数据变化通知</a:t>
            </a:r>
            <a:endParaRPr lang="en-US" altLang="zh-CN" sz="1800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675" y="6229375"/>
            <a:ext cx="8242300" cy="25400"/>
          </a:xfrm>
          <a:custGeom>
            <a:avLst/>
            <a:gdLst>
              <a:gd name="connsiteX0" fmla="*/ 6350 w 8242300"/>
              <a:gd name="connsiteY0" fmla="*/ 6350 h 25400"/>
              <a:gd name="connsiteX1" fmla="*/ 8235950 w 8242300"/>
              <a:gd name="connsiteY1" fmla="*/ 7937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5400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1662" y="1036827"/>
            <a:ext cx="8261298" cy="63500"/>
          </a:xfrm>
          <a:custGeom>
            <a:avLst/>
            <a:gdLst>
              <a:gd name="connsiteX0" fmla="*/ 15875 w 8261298"/>
              <a:gd name="connsiteY0" fmla="*/ 15875 h 63500"/>
              <a:gd name="connsiteX1" fmla="*/ 8245424 w 8261298"/>
              <a:gd name="connsiteY1" fmla="*/ 17525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298" h="63500">
                <a:moveTo>
                  <a:pt x="15875" y="15875"/>
                </a:moveTo>
                <a:lnTo>
                  <a:pt x="8245424" y="17525"/>
                </a:lnTo>
              </a:path>
            </a:pathLst>
          </a:custGeom>
          <a:ln w="254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215376" y="6237313"/>
            <a:ext cx="471487" cy="365125"/>
          </a:xfrm>
          <a:custGeom>
            <a:avLst/>
            <a:gdLst>
              <a:gd name="connsiteX0" fmla="*/ 0 w 471487"/>
              <a:gd name="connsiteY0" fmla="*/ 365125 h 365125"/>
              <a:gd name="connsiteX1" fmla="*/ 471487 w 471487"/>
              <a:gd name="connsiteY1" fmla="*/ 365125 h 365125"/>
              <a:gd name="connsiteX2" fmla="*/ 471487 w 471487"/>
              <a:gd name="connsiteY2" fmla="*/ 0 h 365125"/>
              <a:gd name="connsiteX3" fmla="*/ 0 w 471487"/>
              <a:gd name="connsiteY3" fmla="*/ 0 h 365125"/>
              <a:gd name="connsiteX4" fmla="*/ 0 w 471487"/>
              <a:gd name="connsiteY4" fmla="*/ 365125 h 3651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1487" h="365125">
                <a:moveTo>
                  <a:pt x="0" y="365125"/>
                </a:moveTo>
                <a:lnTo>
                  <a:pt x="471487" y="365125"/>
                </a:lnTo>
                <a:lnTo>
                  <a:pt x="471487" y="0"/>
                </a:lnTo>
                <a:lnTo>
                  <a:pt x="0" y="0"/>
                </a:lnTo>
                <a:lnTo>
                  <a:pt x="0" y="365125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03300"/>
            <a:ext cx="8356600" cy="1651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56000" y="3340100"/>
            <a:ext cx="2844800" cy="2882900"/>
          </a:xfrm>
          <a:prstGeom prst="rect">
            <a:avLst/>
          </a:prstGeom>
          <a:noFill/>
        </p:spPr>
      </p:pic>
      <p:sp>
        <p:nvSpPr>
          <p:cNvPr id="11" name="TextBox 1"/>
          <p:cNvSpPr txBox="1"/>
          <p:nvPr/>
        </p:nvSpPr>
        <p:spPr>
          <a:xfrm>
            <a:off x="546100" y="596900"/>
            <a:ext cx="8026400" cy="294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  <a:tabLst>
                <a:tab pos="3429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作业任务</a:t>
            </a:r>
            <a:endParaRPr lang="en-US" altLang="zh-CN" sz="1800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先安装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test.apk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继上次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ListView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原理学习不优化课程的基础上，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创建保存试卷习题的表用来保存数据等操作。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页面上红框上增加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delete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update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queryforother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按钮，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delete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初除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listview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最后一个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item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defTabSz="-635"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的数据，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update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更新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listview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第一个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item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的数据，更新的内容可随意定义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这些数据操作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结果都要保存到本地库。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8382000" y="6362700"/>
            <a:ext cx="1270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000"/>
              </a:lnSpc>
            </a:pPr>
            <a:r>
              <a:rPr lang="en-US" altLang="zh-CN" sz="105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29</a:t>
            </a:r>
            <a:endParaRPr lang="en-US" altLang="zh-CN" sz="1055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675" y="6229375"/>
            <a:ext cx="8242300" cy="25400"/>
          </a:xfrm>
          <a:custGeom>
            <a:avLst/>
            <a:gdLst>
              <a:gd name="connsiteX0" fmla="*/ 6350 w 8242300"/>
              <a:gd name="connsiteY0" fmla="*/ 6350 h 25400"/>
              <a:gd name="connsiteX1" fmla="*/ 8235950 w 8242300"/>
              <a:gd name="connsiteY1" fmla="*/ 7937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5400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1662" y="1036827"/>
            <a:ext cx="8261298" cy="63500"/>
          </a:xfrm>
          <a:custGeom>
            <a:avLst/>
            <a:gdLst>
              <a:gd name="connsiteX0" fmla="*/ 15875 w 8261298"/>
              <a:gd name="connsiteY0" fmla="*/ 15875 h 63500"/>
              <a:gd name="connsiteX1" fmla="*/ 8245424 w 8261298"/>
              <a:gd name="connsiteY1" fmla="*/ 17525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298" h="63500">
                <a:moveTo>
                  <a:pt x="15875" y="15875"/>
                </a:moveTo>
                <a:lnTo>
                  <a:pt x="8245424" y="17525"/>
                </a:lnTo>
              </a:path>
            </a:pathLst>
          </a:custGeom>
          <a:ln w="254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215376" y="6237313"/>
            <a:ext cx="471487" cy="365125"/>
          </a:xfrm>
          <a:custGeom>
            <a:avLst/>
            <a:gdLst>
              <a:gd name="connsiteX0" fmla="*/ 0 w 471487"/>
              <a:gd name="connsiteY0" fmla="*/ 365125 h 365125"/>
              <a:gd name="connsiteX1" fmla="*/ 471487 w 471487"/>
              <a:gd name="connsiteY1" fmla="*/ 365125 h 365125"/>
              <a:gd name="connsiteX2" fmla="*/ 471487 w 471487"/>
              <a:gd name="connsiteY2" fmla="*/ 0 h 365125"/>
              <a:gd name="connsiteX3" fmla="*/ 0 w 471487"/>
              <a:gd name="connsiteY3" fmla="*/ 0 h 365125"/>
              <a:gd name="connsiteX4" fmla="*/ 0 w 471487"/>
              <a:gd name="connsiteY4" fmla="*/ 365125 h 3651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1487" h="365125">
                <a:moveTo>
                  <a:pt x="0" y="365125"/>
                </a:moveTo>
                <a:lnTo>
                  <a:pt x="471487" y="365125"/>
                </a:lnTo>
                <a:lnTo>
                  <a:pt x="471487" y="0"/>
                </a:lnTo>
                <a:lnTo>
                  <a:pt x="0" y="0"/>
                </a:lnTo>
                <a:lnTo>
                  <a:pt x="0" y="365125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03300"/>
            <a:ext cx="8356600" cy="1651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546100" y="596900"/>
            <a:ext cx="7874000" cy="341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  <a:tabLst>
                <a:tab pos="355600" algn="l"/>
                <a:tab pos="393700" algn="l"/>
                <a:tab pos="7239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作业任务</a:t>
            </a:r>
            <a:endParaRPr lang="en-US" altLang="zh-CN" sz="1800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900"/>
              </a:lnSpc>
              <a:tabLst>
                <a:tab pos="355600" algn="l"/>
                <a:tab pos="393700" algn="l"/>
                <a:tab pos="723900" algn="l"/>
              </a:tabLst>
            </a:pPr>
            <a:r>
              <a:rPr lang="en-US" altLang="zh-CN" dirty="0" smtClean="0"/>
              <a:t>	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queryforother</a:t>
            </a:r>
            <a:r>
              <a:rPr lang="en-US" altLang="zh-CN" sz="14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操作：</a:t>
            </a:r>
            <a:endParaRPr lang="en-US" altLang="zh-CN" sz="1405" dirty="0" smtClean="0">
              <a:solidFill>
                <a:srgbClr val="00206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355600" algn="l"/>
                <a:tab pos="393700" algn="l"/>
                <a:tab pos="723900" algn="l"/>
              </a:tabLst>
            </a:pPr>
            <a:r>
              <a:rPr lang="en-US" altLang="zh-CN" dirty="0" smtClean="0"/>
              <a:t>	</a:t>
            </a:r>
            <a:r>
              <a:rPr lang="en-US" altLang="zh-CN" sz="14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获取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test</a:t>
            </a:r>
            <a:r>
              <a:rPr lang="en-US" altLang="zh-CN" sz="14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应用的数据，并且插入到自己的本地数据库</a:t>
            </a:r>
            <a:endParaRPr lang="en-US" altLang="zh-CN" sz="1405" dirty="0" smtClean="0">
              <a:solidFill>
                <a:srgbClr val="00206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355600" algn="l"/>
                <a:tab pos="393700" algn="l"/>
                <a:tab pos="723900" algn="l"/>
              </a:tabLst>
            </a:pPr>
            <a:r>
              <a:rPr lang="en-US" altLang="zh-CN" dirty="0" smtClean="0"/>
              <a:t>	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authorities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:pad.nd.com.modalapplication.provider</a:t>
            </a:r>
            <a:endParaRPr lang="en-US" altLang="zh-CN" sz="1405" dirty="0" smtClean="0">
              <a:solidFill>
                <a:srgbClr val="00206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355600" algn="l"/>
                <a:tab pos="393700" algn="l"/>
                <a:tab pos="723900" algn="l"/>
              </a:tabLst>
            </a:pPr>
            <a:r>
              <a:rPr lang="en-US" altLang="zh-CN" dirty="0" smtClean="0"/>
              <a:t>	</a:t>
            </a:r>
            <a:r>
              <a:rPr lang="en-US" altLang="zh-CN" sz="14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表名：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paper</a:t>
            </a:r>
            <a:endParaRPr lang="en-US" altLang="zh-CN" sz="1405" dirty="0" smtClean="0">
              <a:solidFill>
                <a:srgbClr val="00206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355600" algn="l"/>
                <a:tab pos="393700" algn="l"/>
                <a:tab pos="723900" algn="l"/>
              </a:tabLst>
            </a:pPr>
            <a:r>
              <a:rPr lang="en-US" altLang="zh-CN" dirty="0" smtClean="0"/>
              <a:t>		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1)</a:t>
            </a:r>
            <a:r>
              <a:rPr lang="en-US" altLang="zh-CN" sz="14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查询字段“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paper_author”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“</a:t>
            </a:r>
            <a:r>
              <a:rPr lang="en-US" altLang="zh-CN" sz="14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任玉刚”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的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书本信息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(paper_name,</a:t>
            </a:r>
            <a:r>
              <a:rPr lang="en-US" altLang="zh-CN" sz="14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paper_author</a:t>
            </a:r>
            <a:r>
              <a:rPr lang="en-US" altLang="zh-CN" sz="1405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paper_pre_open</a:t>
            </a:r>
            <a:endParaRPr lang="en-US" altLang="zh-CN" sz="1405" dirty="0" smtClean="0">
              <a:solidFill>
                <a:srgbClr val="002060"/>
              </a:solidFill>
              <a:latin typeface="Calibri" pitchFamily="18" charset="0"/>
              <a:cs typeface="Calibri" pitchFamily="18" charset="0"/>
            </a:endParaRPr>
          </a:p>
          <a:p>
            <a:pPr defTabSz="-635">
              <a:lnSpc>
                <a:spcPts val="2500"/>
              </a:lnSpc>
              <a:tabLst>
                <a:tab pos="355600" algn="l"/>
                <a:tab pos="393700" algn="l"/>
                <a:tab pos="723900" algn="l"/>
              </a:tabLst>
            </a:pPr>
            <a:r>
              <a:rPr lang="en-US" altLang="zh-CN" dirty="0" smtClean="0"/>
              <a:t>			</a:t>
            </a:r>
            <a:r>
              <a:rPr lang="en-US" altLang="zh-CN" sz="1405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paper_time)</a:t>
            </a:r>
            <a:endParaRPr lang="en-US" altLang="zh-CN" sz="1405" dirty="0" smtClean="0">
              <a:solidFill>
                <a:srgbClr val="00206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355600" algn="l"/>
                <a:tab pos="393700" algn="l"/>
                <a:tab pos="723900" algn="l"/>
              </a:tabLst>
            </a:pPr>
            <a:r>
              <a:rPr lang="en-US" altLang="zh-CN" dirty="0" smtClean="0"/>
              <a:t>		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1405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14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并把返回的结果信息插入到自己的本地库中，并更新界面。</a:t>
            </a:r>
            <a:endParaRPr lang="en-US" altLang="zh-CN" sz="1405" dirty="0" smtClean="0">
              <a:solidFill>
                <a:srgbClr val="00206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355600" algn="l"/>
                <a:tab pos="393700" algn="l"/>
                <a:tab pos="723900" algn="l"/>
              </a:tabLst>
            </a:pPr>
            <a:r>
              <a:rPr lang="en-US" altLang="zh-CN" dirty="0" smtClean="0"/>
              <a:t>	</a:t>
            </a:r>
            <a:r>
              <a:rPr lang="en-US" altLang="zh-CN" sz="14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这三个按钮操作后，对应的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listview</a:t>
            </a:r>
            <a:r>
              <a:rPr lang="en-US" altLang="zh-CN" sz="14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界面也需要更新</a:t>
            </a:r>
            <a:endParaRPr lang="en-US" altLang="zh-CN" sz="1405" dirty="0" smtClean="0">
              <a:solidFill>
                <a:srgbClr val="002060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8382000" y="6362700"/>
            <a:ext cx="1270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000"/>
              </a:lnSpc>
            </a:pPr>
            <a:r>
              <a:rPr lang="en-US" altLang="zh-CN" sz="1055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30</a:t>
            </a:r>
            <a:endParaRPr lang="en-US" altLang="zh-CN" sz="1055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675" y="6229375"/>
            <a:ext cx="8242300" cy="25400"/>
          </a:xfrm>
          <a:custGeom>
            <a:avLst/>
            <a:gdLst>
              <a:gd name="connsiteX0" fmla="*/ 6350 w 8242300"/>
              <a:gd name="connsiteY0" fmla="*/ 6350 h 25400"/>
              <a:gd name="connsiteX1" fmla="*/ 8235950 w 8242300"/>
              <a:gd name="connsiteY1" fmla="*/ 7937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5400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1662" y="1036827"/>
            <a:ext cx="8261298" cy="63500"/>
          </a:xfrm>
          <a:custGeom>
            <a:avLst/>
            <a:gdLst>
              <a:gd name="connsiteX0" fmla="*/ 15875 w 8261298"/>
              <a:gd name="connsiteY0" fmla="*/ 15875 h 63500"/>
              <a:gd name="connsiteX1" fmla="*/ 8245424 w 8261298"/>
              <a:gd name="connsiteY1" fmla="*/ 17525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298" h="63500">
                <a:moveTo>
                  <a:pt x="15875" y="15875"/>
                </a:moveTo>
                <a:lnTo>
                  <a:pt x="8245424" y="17525"/>
                </a:lnTo>
              </a:path>
            </a:pathLst>
          </a:custGeom>
          <a:ln w="254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03300"/>
            <a:ext cx="8356600" cy="1651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546100" y="596900"/>
            <a:ext cx="2209800" cy="96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数据存取</a:t>
            </a:r>
            <a:endParaRPr lang="en-US" altLang="zh-CN" sz="1800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有四种方式：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901700" y="1752600"/>
            <a:ext cx="10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300"/>
              </a:lnSpc>
            </a:pPr>
            <a:r>
              <a:rPr lang="en-US" altLang="zh-CN" sz="119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endParaRPr lang="en-US" altLang="zh-CN" sz="1190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270000" y="1752600"/>
            <a:ext cx="11811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400"/>
              </a:lnSpc>
            </a:pP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SharePreference</a:t>
            </a:r>
            <a:endParaRPr lang="en-US" altLang="zh-CN" sz="1405" dirty="0" smtClean="0">
              <a:solidFill>
                <a:srgbClr val="00206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1295400" y="2133600"/>
            <a:ext cx="114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200"/>
              </a:lnSpc>
            </a:pPr>
            <a:r>
              <a:rPr lang="en-US" altLang="zh-CN" sz="1115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endParaRPr lang="en-US" altLang="zh-CN" sz="1115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612900" y="2057400"/>
            <a:ext cx="3568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40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轻量级键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-</a:t>
            </a:r>
            <a:r>
              <a:rPr lang="en-US" altLang="zh-CN" sz="140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值方式存储，以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XML</a:t>
            </a:r>
            <a:r>
              <a:rPr lang="en-US" altLang="zh-CN" sz="140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文件方式保存。</a:t>
            </a:r>
            <a:endParaRPr lang="en-US" altLang="zh-CN" sz="140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901700" y="2476500"/>
            <a:ext cx="10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300"/>
              </a:lnSpc>
            </a:pPr>
            <a:r>
              <a:rPr lang="en-US" altLang="zh-CN" sz="119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endParaRPr lang="en-US" altLang="zh-CN" sz="1190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270000" y="2425700"/>
            <a:ext cx="355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4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文件</a:t>
            </a:r>
            <a:endParaRPr lang="en-US" altLang="zh-CN" sz="1405" dirty="0" smtClean="0">
              <a:solidFill>
                <a:srgbClr val="002060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1270000" y="2844800"/>
            <a:ext cx="114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200"/>
              </a:lnSpc>
            </a:pPr>
            <a:r>
              <a:rPr lang="en-US" altLang="zh-CN" sz="1115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endParaRPr lang="en-US" altLang="zh-CN" sz="1115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1612900" y="2781300"/>
            <a:ext cx="3505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40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采用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java.io.*</a:t>
            </a:r>
            <a:r>
              <a:rPr lang="en-US" altLang="zh-CN" sz="140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库所提供有</a:t>
            </a: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I/O</a:t>
            </a:r>
            <a:r>
              <a:rPr lang="en-US" altLang="zh-CN" sz="140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接口，读写文件。</a:t>
            </a:r>
            <a:endParaRPr lang="en-US" altLang="zh-CN" sz="140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901700" y="3200400"/>
            <a:ext cx="10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300"/>
              </a:lnSpc>
            </a:pPr>
            <a:r>
              <a:rPr lang="en-US" altLang="zh-CN" sz="119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endParaRPr lang="en-US" altLang="zh-CN" sz="1190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270000" y="3149600"/>
            <a:ext cx="990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SQLite</a:t>
            </a:r>
            <a:r>
              <a:rPr lang="en-US" altLang="zh-CN" sz="14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数据库</a:t>
            </a:r>
            <a:endParaRPr lang="en-US" altLang="zh-CN" sz="1405" dirty="0" smtClean="0">
              <a:solidFill>
                <a:srgbClr val="002060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1270000" y="3568700"/>
            <a:ext cx="114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200"/>
              </a:lnSpc>
            </a:pPr>
            <a:r>
              <a:rPr lang="en-US" altLang="zh-CN" sz="1115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endParaRPr lang="en-US" altLang="zh-CN" sz="1115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1612900" y="3505200"/>
            <a:ext cx="2768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SQLite</a:t>
            </a:r>
            <a:r>
              <a:rPr lang="en-US" altLang="zh-CN" sz="140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是轻量级嵌入式内置数据库。</a:t>
            </a:r>
            <a:endParaRPr lang="en-US" altLang="zh-CN" sz="140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22" name="TextBox 1"/>
          <p:cNvSpPr txBox="1"/>
          <p:nvPr/>
        </p:nvSpPr>
        <p:spPr>
          <a:xfrm>
            <a:off x="901700" y="3924300"/>
            <a:ext cx="10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300"/>
              </a:lnSpc>
            </a:pPr>
            <a:r>
              <a:rPr lang="en-US" altLang="zh-CN" sz="119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endParaRPr lang="en-US" altLang="zh-CN" sz="1190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</p:txBody>
      </p:sp>
      <p:sp>
        <p:nvSpPr>
          <p:cNvPr id="23" name="TextBox 1"/>
          <p:cNvSpPr txBox="1"/>
          <p:nvPr/>
        </p:nvSpPr>
        <p:spPr>
          <a:xfrm>
            <a:off x="1270000" y="3924300"/>
            <a:ext cx="11811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400"/>
              </a:lnSpc>
            </a:pP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ContentProvider</a:t>
            </a:r>
            <a:endParaRPr lang="en-US" altLang="zh-CN" sz="1405" dirty="0" smtClean="0">
              <a:solidFill>
                <a:srgbClr val="00206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24" name="TextBox 1"/>
          <p:cNvSpPr txBox="1"/>
          <p:nvPr/>
        </p:nvSpPr>
        <p:spPr>
          <a:xfrm>
            <a:off x="1270000" y="4292600"/>
            <a:ext cx="114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200"/>
              </a:lnSpc>
            </a:pPr>
            <a:r>
              <a:rPr lang="en-US" altLang="zh-CN" sz="1115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endParaRPr lang="en-US" altLang="zh-CN" sz="1115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</p:txBody>
      </p:sp>
      <p:sp>
        <p:nvSpPr>
          <p:cNvPr id="25" name="TextBox 1"/>
          <p:cNvSpPr txBox="1"/>
          <p:nvPr/>
        </p:nvSpPr>
        <p:spPr>
          <a:xfrm>
            <a:off x="1612900" y="4241800"/>
            <a:ext cx="3860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40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ContentProvider</a:t>
            </a:r>
            <a:r>
              <a:rPr lang="en-US" altLang="zh-CN" sz="140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可为数据封装，为多个应用共享。</a:t>
            </a:r>
            <a:endParaRPr lang="en-US" altLang="zh-CN" sz="140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675" y="6229375"/>
            <a:ext cx="8242300" cy="25400"/>
          </a:xfrm>
          <a:custGeom>
            <a:avLst/>
            <a:gdLst>
              <a:gd name="connsiteX0" fmla="*/ 6350 w 8242300"/>
              <a:gd name="connsiteY0" fmla="*/ 6350 h 25400"/>
              <a:gd name="connsiteX1" fmla="*/ 8235950 w 8242300"/>
              <a:gd name="connsiteY1" fmla="*/ 7937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5400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1662" y="1036827"/>
            <a:ext cx="8261298" cy="63500"/>
          </a:xfrm>
          <a:custGeom>
            <a:avLst/>
            <a:gdLst>
              <a:gd name="connsiteX0" fmla="*/ 15875 w 8261298"/>
              <a:gd name="connsiteY0" fmla="*/ 15875 h 63500"/>
              <a:gd name="connsiteX1" fmla="*/ 8245424 w 8261298"/>
              <a:gd name="connsiteY1" fmla="*/ 17525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298" h="63500">
                <a:moveTo>
                  <a:pt x="15875" y="15875"/>
                </a:moveTo>
                <a:lnTo>
                  <a:pt x="8245424" y="17525"/>
                </a:lnTo>
              </a:path>
            </a:pathLst>
          </a:custGeom>
          <a:ln w="254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03300"/>
            <a:ext cx="8356600" cy="1651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546100" y="596900"/>
            <a:ext cx="7950200" cy="445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  <a:tabLst>
                <a:tab pos="342900" algn="l"/>
                <a:tab pos="368300" algn="l"/>
                <a:tab pos="4064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SharedPreferences</a:t>
            </a:r>
            <a:endParaRPr lang="en-US" altLang="zh-CN" sz="1800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42900" algn="l"/>
                <a:tab pos="368300" algn="l"/>
                <a:tab pos="406400" algn="l"/>
              </a:tabLst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一般保存是普通的字符串，标量类型的值等等，比如应用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程序的各种配置信息（如是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2800"/>
              </a:lnSpc>
              <a:tabLst>
                <a:tab pos="342900" algn="l"/>
                <a:tab pos="368300" algn="l"/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否打开音效，振动效果，版本差异等等。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42900" algn="l"/>
                <a:tab pos="368300" algn="l"/>
                <a:tab pos="406400" algn="l"/>
              </a:tabLst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SharedPreferences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是一个接口，程序无法直接才创建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SharedPreferences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实例，只能通过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2800"/>
              </a:lnSpc>
              <a:tabLst>
                <a:tab pos="342900" algn="l"/>
                <a:tab pos="368300" algn="l"/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Context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提供的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getSharedPreferences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（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name,int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mode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）方法来获取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2800"/>
              </a:lnSpc>
              <a:tabLst>
                <a:tab pos="342900" algn="l"/>
                <a:tab pos="368300" algn="l"/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SharedPreferences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的实例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,mode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的参数值：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42900" algn="l"/>
                <a:tab pos="368300" algn="l"/>
                <a:tab pos="406400" algn="l"/>
              </a:tabLst>
            </a:pPr>
            <a:r>
              <a:rPr lang="en-US" altLang="zh-CN" dirty="0" smtClean="0"/>
              <a:t>	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Context.MODE_PRIVATE: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指定该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SharedPreferences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数据只能被本应用程序读、写。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42900" algn="l"/>
                <a:tab pos="368300" algn="l"/>
                <a:tab pos="406400" algn="l"/>
              </a:tabLst>
            </a:pPr>
            <a:r>
              <a:rPr lang="en-US" altLang="zh-CN" dirty="0" smtClean="0"/>
              <a:t>			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Context.MODE_WORLD_READABLE: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指定该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SharedPreferences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数据能被其他应用程序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2800"/>
              </a:lnSpc>
              <a:tabLst>
                <a:tab pos="342900" algn="l"/>
                <a:tab pos="368300" algn="l"/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读，但丌能写。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342900" algn="l"/>
                <a:tab pos="368300" algn="l"/>
                <a:tab pos="406400" algn="l"/>
              </a:tabLst>
            </a:pPr>
            <a:r>
              <a:rPr lang="en-US" altLang="zh-CN" dirty="0" smtClean="0"/>
              <a:t>		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Context.MODE_WORLD_WRITEABLE: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指定该</a:t>
            </a:r>
            <a:r>
              <a:rPr lang="en-US" altLang="zh-CN" sz="16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SharedPreferences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数据能被其他应用程序</a:t>
            </a:r>
            <a:endParaRPr lang="en-US" altLang="zh-CN" sz="1600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2800"/>
              </a:lnSpc>
              <a:tabLst>
                <a:tab pos="342900" algn="l"/>
                <a:tab pos="368300" algn="l"/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读写。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675" y="6229375"/>
            <a:ext cx="8242300" cy="25400"/>
          </a:xfrm>
          <a:custGeom>
            <a:avLst/>
            <a:gdLst>
              <a:gd name="connsiteX0" fmla="*/ 6350 w 8242300"/>
              <a:gd name="connsiteY0" fmla="*/ 6350 h 25400"/>
              <a:gd name="connsiteX1" fmla="*/ 8235950 w 8242300"/>
              <a:gd name="connsiteY1" fmla="*/ 7937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5400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1662" y="1036827"/>
            <a:ext cx="8261298" cy="63500"/>
          </a:xfrm>
          <a:custGeom>
            <a:avLst/>
            <a:gdLst>
              <a:gd name="connsiteX0" fmla="*/ 15875 w 8261298"/>
              <a:gd name="connsiteY0" fmla="*/ 15875 h 63500"/>
              <a:gd name="connsiteX1" fmla="*/ 8245424 w 8261298"/>
              <a:gd name="connsiteY1" fmla="*/ 17525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298" h="63500">
                <a:moveTo>
                  <a:pt x="15875" y="15875"/>
                </a:moveTo>
                <a:lnTo>
                  <a:pt x="8245424" y="17525"/>
                </a:lnTo>
              </a:path>
            </a:pathLst>
          </a:custGeom>
          <a:ln w="254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46112" y="1571625"/>
            <a:ext cx="7783576" cy="1631188"/>
          </a:xfrm>
          <a:custGeom>
            <a:avLst/>
            <a:gdLst>
              <a:gd name="connsiteX0" fmla="*/ 0 w 7783576"/>
              <a:gd name="connsiteY0" fmla="*/ 1631188 h 1631188"/>
              <a:gd name="connsiteX1" fmla="*/ 7783576 w 7783576"/>
              <a:gd name="connsiteY1" fmla="*/ 1631188 h 1631188"/>
              <a:gd name="connsiteX2" fmla="*/ 7783576 w 7783576"/>
              <a:gd name="connsiteY2" fmla="*/ 0 h 1631188"/>
              <a:gd name="connsiteX3" fmla="*/ 0 w 7783576"/>
              <a:gd name="connsiteY3" fmla="*/ 0 h 1631188"/>
              <a:gd name="connsiteX4" fmla="*/ 0 w 7783576"/>
              <a:gd name="connsiteY4" fmla="*/ 1631188 h 16311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783576" h="1631188">
                <a:moveTo>
                  <a:pt x="0" y="1631188"/>
                </a:moveTo>
                <a:lnTo>
                  <a:pt x="7783576" y="1631188"/>
                </a:lnTo>
                <a:lnTo>
                  <a:pt x="7783576" y="0"/>
                </a:lnTo>
                <a:lnTo>
                  <a:pt x="0" y="0"/>
                </a:lnTo>
                <a:lnTo>
                  <a:pt x="0" y="1631188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33412" y="1558925"/>
            <a:ext cx="7808976" cy="1656588"/>
          </a:xfrm>
          <a:custGeom>
            <a:avLst/>
            <a:gdLst>
              <a:gd name="connsiteX0" fmla="*/ 12700 w 7808976"/>
              <a:gd name="connsiteY0" fmla="*/ 1643888 h 1656588"/>
              <a:gd name="connsiteX1" fmla="*/ 7796276 w 7808976"/>
              <a:gd name="connsiteY1" fmla="*/ 1643888 h 1656588"/>
              <a:gd name="connsiteX2" fmla="*/ 7796276 w 7808976"/>
              <a:gd name="connsiteY2" fmla="*/ 12700 h 1656588"/>
              <a:gd name="connsiteX3" fmla="*/ 12700 w 7808976"/>
              <a:gd name="connsiteY3" fmla="*/ 12700 h 1656588"/>
              <a:gd name="connsiteX4" fmla="*/ 12700 w 7808976"/>
              <a:gd name="connsiteY4" fmla="*/ 1643888 h 1656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808976" h="1656588">
                <a:moveTo>
                  <a:pt x="12700" y="1643888"/>
                </a:moveTo>
                <a:lnTo>
                  <a:pt x="7796276" y="1643888"/>
                </a:lnTo>
                <a:lnTo>
                  <a:pt x="7796276" y="12700"/>
                </a:lnTo>
                <a:lnTo>
                  <a:pt x="12700" y="12700"/>
                </a:lnTo>
                <a:lnTo>
                  <a:pt x="12700" y="1643888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EC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71474" y="3786213"/>
            <a:ext cx="7786751" cy="1015656"/>
          </a:xfrm>
          <a:custGeom>
            <a:avLst/>
            <a:gdLst>
              <a:gd name="connsiteX0" fmla="*/ 0 w 7786751"/>
              <a:gd name="connsiteY0" fmla="*/ 1015656 h 1015656"/>
              <a:gd name="connsiteX1" fmla="*/ 7786750 w 7786751"/>
              <a:gd name="connsiteY1" fmla="*/ 1015656 h 1015656"/>
              <a:gd name="connsiteX2" fmla="*/ 7786750 w 7786751"/>
              <a:gd name="connsiteY2" fmla="*/ 0 h 1015656"/>
              <a:gd name="connsiteX3" fmla="*/ 0 w 7786751"/>
              <a:gd name="connsiteY3" fmla="*/ 0 h 1015656"/>
              <a:gd name="connsiteX4" fmla="*/ 0 w 7786751"/>
              <a:gd name="connsiteY4" fmla="*/ 1015656 h 10156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786751" h="1015656">
                <a:moveTo>
                  <a:pt x="0" y="1015656"/>
                </a:moveTo>
                <a:lnTo>
                  <a:pt x="7786750" y="1015656"/>
                </a:lnTo>
                <a:lnTo>
                  <a:pt x="7786750" y="0"/>
                </a:lnTo>
                <a:lnTo>
                  <a:pt x="0" y="0"/>
                </a:lnTo>
                <a:lnTo>
                  <a:pt x="0" y="1015656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58774" y="3773513"/>
            <a:ext cx="7812151" cy="1041056"/>
          </a:xfrm>
          <a:custGeom>
            <a:avLst/>
            <a:gdLst>
              <a:gd name="connsiteX0" fmla="*/ 12700 w 7812151"/>
              <a:gd name="connsiteY0" fmla="*/ 1028356 h 1041056"/>
              <a:gd name="connsiteX1" fmla="*/ 7799450 w 7812151"/>
              <a:gd name="connsiteY1" fmla="*/ 1028356 h 1041056"/>
              <a:gd name="connsiteX2" fmla="*/ 7799450 w 7812151"/>
              <a:gd name="connsiteY2" fmla="*/ 12700 h 1041056"/>
              <a:gd name="connsiteX3" fmla="*/ 12700 w 7812151"/>
              <a:gd name="connsiteY3" fmla="*/ 12700 h 1041056"/>
              <a:gd name="connsiteX4" fmla="*/ 12700 w 7812151"/>
              <a:gd name="connsiteY4" fmla="*/ 1028356 h 10410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812151" h="1041056">
                <a:moveTo>
                  <a:pt x="12700" y="1028356"/>
                </a:moveTo>
                <a:lnTo>
                  <a:pt x="7799450" y="1028356"/>
                </a:lnTo>
                <a:lnTo>
                  <a:pt x="7799450" y="12700"/>
                </a:lnTo>
                <a:lnTo>
                  <a:pt x="12700" y="12700"/>
                </a:lnTo>
                <a:lnTo>
                  <a:pt x="12700" y="1028356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EC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03300"/>
            <a:ext cx="8356600" cy="165100"/>
          </a:xfrm>
          <a:prstGeom prst="rect">
            <a:avLst/>
          </a:prstGeom>
          <a:noFill/>
        </p:spPr>
      </p:pic>
      <p:sp>
        <p:nvSpPr>
          <p:cNvPr id="13" name="TextBox 1"/>
          <p:cNvSpPr txBox="1"/>
          <p:nvPr/>
        </p:nvSpPr>
        <p:spPr>
          <a:xfrm>
            <a:off x="546100" y="596900"/>
            <a:ext cx="6908800" cy="414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  <a:tabLst>
                <a:tab pos="114300" algn="l"/>
                <a:tab pos="1905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SharedPreferences</a:t>
            </a:r>
            <a:endParaRPr lang="en-US" altLang="zh-CN" sz="1800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114300" algn="l"/>
                <a:tab pos="190500" algn="l"/>
              </a:tabLst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保存数据：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 defTabSz="-635">
              <a:lnSpc>
                <a:spcPts val="2700"/>
              </a:lnSpc>
              <a:tabLst>
                <a:tab pos="114300" algn="l"/>
                <a:tab pos="190500" algn="l"/>
              </a:tabLst>
            </a:pPr>
            <a:r>
              <a:rPr lang="en-US" altLang="zh-CN" dirty="0" smtClean="0"/>
              <a:t>		</a:t>
            </a:r>
            <a:r>
              <a:rPr lang="en-US" altLang="zh-CN" sz="2005" dirty="0" smtClean="0">
                <a:solidFill>
                  <a:srgbClr val="365F91"/>
                </a:solidFill>
                <a:latin typeface="Times New Roman" pitchFamily="18" charset="0"/>
                <a:cs typeface="Times New Roman" pitchFamily="18" charset="0"/>
              </a:rPr>
              <a:t>SharedPreferences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365F91"/>
                </a:solidFill>
                <a:latin typeface="Times New Roman" pitchFamily="18" charset="0"/>
                <a:cs typeface="Times New Roman" pitchFamily="18" charset="0"/>
              </a:rPr>
              <a:t>settings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365F9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endParaRPr lang="en-US" altLang="zh-CN" sz="2005" dirty="0" smtClean="0">
              <a:solidFill>
                <a:srgbClr val="365F91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2400"/>
              </a:lnSpc>
              <a:tabLst>
                <a:tab pos="114300" algn="l"/>
                <a:tab pos="190500" algn="l"/>
              </a:tabLst>
            </a:pPr>
            <a:r>
              <a:rPr lang="en-US" altLang="zh-CN" dirty="0" smtClean="0"/>
              <a:t>		</a:t>
            </a:r>
            <a:r>
              <a:rPr lang="en-US" altLang="zh-CN" sz="2005" dirty="0" smtClean="0">
                <a:solidFill>
                  <a:srgbClr val="365F91"/>
                </a:solidFill>
                <a:latin typeface="Times New Roman" pitchFamily="18" charset="0"/>
                <a:cs typeface="Times New Roman" pitchFamily="18" charset="0"/>
              </a:rPr>
              <a:t>mContext.getPreferences(name,Context.MODE_PRIVATE);</a:t>
            </a:r>
            <a:endParaRPr lang="en-US" altLang="zh-CN" sz="2005" dirty="0" smtClean="0">
              <a:solidFill>
                <a:srgbClr val="365F91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2400"/>
              </a:lnSpc>
              <a:tabLst>
                <a:tab pos="114300" algn="l"/>
                <a:tab pos="190500" algn="l"/>
              </a:tabLst>
            </a:pPr>
            <a:r>
              <a:rPr lang="en-US" altLang="zh-CN" dirty="0" smtClean="0"/>
              <a:t>		</a:t>
            </a:r>
            <a:r>
              <a:rPr lang="en-US" altLang="zh-CN" sz="2005" dirty="0" smtClean="0">
                <a:solidFill>
                  <a:srgbClr val="365F91"/>
                </a:solidFill>
                <a:latin typeface="Times New Roman" pitchFamily="18" charset="0"/>
                <a:cs typeface="Times New Roman" pitchFamily="18" charset="0"/>
              </a:rPr>
              <a:t>SharedPreferences.Editor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365F91"/>
                </a:solidFill>
                <a:latin typeface="Times New Roman" pitchFamily="18" charset="0"/>
                <a:cs typeface="Times New Roman" pitchFamily="18" charset="0"/>
              </a:rPr>
              <a:t>editor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365F9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365F91"/>
                </a:solidFill>
                <a:latin typeface="Times New Roman" pitchFamily="18" charset="0"/>
                <a:cs typeface="Times New Roman" pitchFamily="18" charset="0"/>
              </a:rPr>
              <a:t>settings.edit();</a:t>
            </a:r>
            <a:endParaRPr lang="en-US" altLang="zh-CN" sz="2005" dirty="0" smtClean="0">
              <a:solidFill>
                <a:srgbClr val="365F91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2400"/>
              </a:lnSpc>
              <a:tabLst>
                <a:tab pos="114300" algn="l"/>
                <a:tab pos="190500" algn="l"/>
              </a:tabLst>
            </a:pPr>
            <a:r>
              <a:rPr lang="en-US" altLang="zh-CN" dirty="0" smtClean="0"/>
              <a:t>		</a:t>
            </a:r>
            <a:r>
              <a:rPr lang="en-US" altLang="zh-CN" sz="2005" dirty="0" smtClean="0">
                <a:solidFill>
                  <a:srgbClr val="365F91"/>
                </a:solidFill>
                <a:latin typeface="Times New Roman" pitchFamily="18" charset="0"/>
                <a:cs typeface="Times New Roman" pitchFamily="18" charset="0"/>
              </a:rPr>
              <a:t>editor.putString("account",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365F91"/>
                </a:solidFill>
                <a:latin typeface="Times New Roman" pitchFamily="18" charset="0"/>
                <a:cs typeface="Times New Roman" pitchFamily="18" charset="0"/>
              </a:rPr>
              <a:t>account);</a:t>
            </a:r>
            <a:endParaRPr lang="en-US" altLang="zh-CN" sz="2005" dirty="0" smtClean="0">
              <a:solidFill>
                <a:srgbClr val="365F91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2200"/>
              </a:lnSpc>
              <a:tabLst>
                <a:tab pos="114300" algn="l"/>
                <a:tab pos="190500" algn="l"/>
              </a:tabLst>
            </a:pPr>
            <a:r>
              <a:rPr lang="en-US" altLang="zh-CN" dirty="0" smtClean="0"/>
              <a:t>		</a:t>
            </a:r>
            <a:r>
              <a:rPr lang="en-US" altLang="zh-CN" sz="2005" dirty="0" smtClean="0">
                <a:solidFill>
                  <a:srgbClr val="365F91"/>
                </a:solidFill>
                <a:latin typeface="Times New Roman" pitchFamily="18" charset="0"/>
                <a:cs typeface="Times New Roman" pitchFamily="18" charset="0"/>
              </a:rPr>
              <a:t>editor.commit();</a:t>
            </a:r>
            <a:endParaRPr lang="en-US" altLang="zh-CN" sz="2005" dirty="0" smtClean="0">
              <a:solidFill>
                <a:srgbClr val="365F9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100"/>
              </a:lnSpc>
              <a:tabLst>
                <a:tab pos="114300" algn="l"/>
                <a:tab pos="190500" algn="l"/>
              </a:tabLst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读取数据：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  <a:tabLst>
                <a:tab pos="114300" algn="l"/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2005" dirty="0" smtClean="0">
                <a:solidFill>
                  <a:srgbClr val="365F91"/>
                </a:solidFill>
                <a:latin typeface="Times New Roman" pitchFamily="18" charset="0"/>
                <a:cs typeface="Times New Roman" pitchFamily="18" charset="0"/>
              </a:rPr>
              <a:t>SharedPreferences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365F91"/>
                </a:solidFill>
                <a:latin typeface="Times New Roman" pitchFamily="18" charset="0"/>
                <a:cs typeface="Times New Roman" pitchFamily="18" charset="0"/>
              </a:rPr>
              <a:t>settings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365F9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endParaRPr lang="en-US" altLang="zh-CN" sz="2005" dirty="0" smtClean="0">
              <a:solidFill>
                <a:srgbClr val="365F91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2400"/>
              </a:lnSpc>
              <a:tabLst>
                <a:tab pos="114300" algn="l"/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2005" dirty="0" smtClean="0">
                <a:solidFill>
                  <a:srgbClr val="365F91"/>
                </a:solidFill>
                <a:latin typeface="Times New Roman" pitchFamily="18" charset="0"/>
                <a:cs typeface="Times New Roman" pitchFamily="18" charset="0"/>
              </a:rPr>
              <a:t>mContext.getPreferences(name,Context.MODE_PRIVATE</a:t>
            </a:r>
            <a:r>
              <a:rPr lang="en-US" altLang="zh-CN" sz="2005" i="1" dirty="0" smtClean="0">
                <a:solidFill>
                  <a:srgbClr val="365F91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endParaRPr lang="en-US" altLang="zh-CN" sz="2005" i="1" dirty="0" smtClean="0">
              <a:solidFill>
                <a:srgbClr val="365F91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2400"/>
              </a:lnSpc>
              <a:tabLst>
                <a:tab pos="114300" algn="l"/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2005" dirty="0" smtClean="0">
                <a:solidFill>
                  <a:srgbClr val="365F91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365F91"/>
                </a:solidFill>
                <a:latin typeface="Times New Roman" pitchFamily="18" charset="0"/>
                <a:cs typeface="Times New Roman" pitchFamily="18" charset="0"/>
              </a:rPr>
              <a:t>account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365F9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dirty="0" smtClean="0">
                <a:solidFill>
                  <a:srgbClr val="365F91"/>
                </a:solidFill>
                <a:latin typeface="Times New Roman" pitchFamily="18" charset="0"/>
                <a:cs typeface="Times New Roman" pitchFamily="18" charset="0"/>
              </a:rPr>
              <a:t>settings.getString("account",</a:t>
            </a:r>
            <a:r>
              <a:rPr lang="en-US" altLang="zh-CN" sz="200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5" b="1" dirty="0" smtClean="0">
                <a:solidFill>
                  <a:srgbClr val="365F91"/>
                </a:solidFill>
                <a:latin typeface="Times New Roman" pitchFamily="18" charset="0"/>
                <a:cs typeface="Times New Roman" pitchFamily="18" charset="0"/>
              </a:rPr>
              <a:t>null);</a:t>
            </a:r>
            <a:endParaRPr lang="en-US" altLang="zh-CN" sz="2005" b="1" dirty="0" smtClean="0">
              <a:solidFill>
                <a:srgbClr val="365F9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675" y="6229375"/>
            <a:ext cx="8242300" cy="25400"/>
          </a:xfrm>
          <a:custGeom>
            <a:avLst/>
            <a:gdLst>
              <a:gd name="connsiteX0" fmla="*/ 6350 w 8242300"/>
              <a:gd name="connsiteY0" fmla="*/ 6350 h 25400"/>
              <a:gd name="connsiteX1" fmla="*/ 8235950 w 8242300"/>
              <a:gd name="connsiteY1" fmla="*/ 7937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5400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1662" y="1036827"/>
            <a:ext cx="8261298" cy="63500"/>
          </a:xfrm>
          <a:custGeom>
            <a:avLst/>
            <a:gdLst>
              <a:gd name="connsiteX0" fmla="*/ 15875 w 8261298"/>
              <a:gd name="connsiteY0" fmla="*/ 15875 h 63500"/>
              <a:gd name="connsiteX1" fmla="*/ 8245424 w 8261298"/>
              <a:gd name="connsiteY1" fmla="*/ 17525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298" h="63500">
                <a:moveTo>
                  <a:pt x="15875" y="15875"/>
                </a:moveTo>
                <a:lnTo>
                  <a:pt x="8245424" y="17525"/>
                </a:lnTo>
              </a:path>
            </a:pathLst>
          </a:custGeom>
          <a:ln w="254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55650" y="2276855"/>
            <a:ext cx="2336800" cy="1468501"/>
          </a:xfrm>
          <a:custGeom>
            <a:avLst/>
            <a:gdLst>
              <a:gd name="connsiteX0" fmla="*/ 0 w 2336800"/>
              <a:gd name="connsiteY0" fmla="*/ 84201 h 1468501"/>
              <a:gd name="connsiteX1" fmla="*/ 84137 w 2336800"/>
              <a:gd name="connsiteY1" fmla="*/ 0 h 1468501"/>
              <a:gd name="connsiteX2" fmla="*/ 84137 w 2336800"/>
              <a:gd name="connsiteY2" fmla="*/ 0 h 1468501"/>
              <a:gd name="connsiteX3" fmla="*/ 84137 w 2336800"/>
              <a:gd name="connsiteY3" fmla="*/ 0 h 1468501"/>
              <a:gd name="connsiteX4" fmla="*/ 924179 w 2336800"/>
              <a:gd name="connsiteY4" fmla="*/ 0 h 1468501"/>
              <a:gd name="connsiteX5" fmla="*/ 924179 w 2336800"/>
              <a:gd name="connsiteY5" fmla="*/ 0 h 1468501"/>
              <a:gd name="connsiteX6" fmla="*/ 1320292 w 2336800"/>
              <a:gd name="connsiteY6" fmla="*/ 0 h 1468501"/>
              <a:gd name="connsiteX7" fmla="*/ 1500123 w 2336800"/>
              <a:gd name="connsiteY7" fmla="*/ 0 h 1468501"/>
              <a:gd name="connsiteX8" fmla="*/ 1500123 w 2336800"/>
              <a:gd name="connsiteY8" fmla="*/ 0 h 1468501"/>
              <a:gd name="connsiteX9" fmla="*/ 1584325 w 2336800"/>
              <a:gd name="connsiteY9" fmla="*/ 84201 h 1468501"/>
              <a:gd name="connsiteX10" fmla="*/ 1584325 w 2336800"/>
              <a:gd name="connsiteY10" fmla="*/ 84201 h 1468501"/>
              <a:gd name="connsiteX11" fmla="*/ 1584325 w 2336800"/>
              <a:gd name="connsiteY11" fmla="*/ 84201 h 1468501"/>
              <a:gd name="connsiteX12" fmla="*/ 1584325 w 2336800"/>
              <a:gd name="connsiteY12" fmla="*/ 294513 h 1468501"/>
              <a:gd name="connsiteX13" fmla="*/ 1584325 w 2336800"/>
              <a:gd name="connsiteY13" fmla="*/ 294513 h 1468501"/>
              <a:gd name="connsiteX14" fmla="*/ 1584325 w 2336800"/>
              <a:gd name="connsiteY14" fmla="*/ 420751 h 1468501"/>
              <a:gd name="connsiteX15" fmla="*/ 1584325 w 2336800"/>
              <a:gd name="connsiteY15" fmla="*/ 420751 h 1468501"/>
              <a:gd name="connsiteX16" fmla="*/ 1584325 w 2336800"/>
              <a:gd name="connsiteY16" fmla="*/ 420751 h 1468501"/>
              <a:gd name="connsiteX17" fmla="*/ 1500123 w 2336800"/>
              <a:gd name="connsiteY17" fmla="*/ 504825 h 1468501"/>
              <a:gd name="connsiteX18" fmla="*/ 1500123 w 2336800"/>
              <a:gd name="connsiteY18" fmla="*/ 504825 h 1468501"/>
              <a:gd name="connsiteX19" fmla="*/ 1500123 w 2336800"/>
              <a:gd name="connsiteY19" fmla="*/ 504825 h 1468501"/>
              <a:gd name="connsiteX20" fmla="*/ 1320292 w 2336800"/>
              <a:gd name="connsiteY20" fmla="*/ 504825 h 1468501"/>
              <a:gd name="connsiteX21" fmla="*/ 2336800 w 2336800"/>
              <a:gd name="connsiteY21" fmla="*/ 1468501 h 1468501"/>
              <a:gd name="connsiteX22" fmla="*/ 924179 w 2336800"/>
              <a:gd name="connsiteY22" fmla="*/ 504825 h 1468501"/>
              <a:gd name="connsiteX23" fmla="*/ 84137 w 2336800"/>
              <a:gd name="connsiteY23" fmla="*/ 504825 h 1468501"/>
              <a:gd name="connsiteX24" fmla="*/ 84137 w 2336800"/>
              <a:gd name="connsiteY24" fmla="*/ 504825 h 1468501"/>
              <a:gd name="connsiteX25" fmla="*/ 0 w 2336800"/>
              <a:gd name="connsiteY25" fmla="*/ 420751 h 1468501"/>
              <a:gd name="connsiteX26" fmla="*/ 0 w 2336800"/>
              <a:gd name="connsiteY26" fmla="*/ 420751 h 1468501"/>
              <a:gd name="connsiteX27" fmla="*/ 0 w 2336800"/>
              <a:gd name="connsiteY27" fmla="*/ 420751 h 1468501"/>
              <a:gd name="connsiteX28" fmla="*/ 0 w 2336800"/>
              <a:gd name="connsiteY28" fmla="*/ 420751 h 1468501"/>
              <a:gd name="connsiteX29" fmla="*/ 0 w 2336800"/>
              <a:gd name="connsiteY29" fmla="*/ 294513 h 1468501"/>
              <a:gd name="connsiteX30" fmla="*/ 0 w 2336800"/>
              <a:gd name="connsiteY30" fmla="*/ 294513 h 1468501"/>
              <a:gd name="connsiteX31" fmla="*/ 0 w 2336800"/>
              <a:gd name="connsiteY31" fmla="*/ 84201 h 14685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2336800" h="1468501">
                <a:moveTo>
                  <a:pt x="0" y="84201"/>
                </a:moveTo>
                <a:cubicBezTo>
                  <a:pt x="0" y="37719"/>
                  <a:pt x="37668" y="0"/>
                  <a:pt x="84137" y="0"/>
                </a:cubicBezTo>
                <a:cubicBezTo>
                  <a:pt x="84137" y="0"/>
                  <a:pt x="84137" y="0"/>
                  <a:pt x="84137" y="0"/>
                </a:cubicBezTo>
                <a:lnTo>
                  <a:pt x="84137" y="0"/>
                </a:lnTo>
                <a:lnTo>
                  <a:pt x="924179" y="0"/>
                </a:lnTo>
                <a:lnTo>
                  <a:pt x="924179" y="0"/>
                </a:lnTo>
                <a:lnTo>
                  <a:pt x="1320292" y="0"/>
                </a:lnTo>
                <a:lnTo>
                  <a:pt x="1500123" y="0"/>
                </a:lnTo>
                <a:lnTo>
                  <a:pt x="1500123" y="0"/>
                </a:lnTo>
                <a:cubicBezTo>
                  <a:pt x="1546605" y="0"/>
                  <a:pt x="1584325" y="37719"/>
                  <a:pt x="1584325" y="84201"/>
                </a:cubicBezTo>
                <a:cubicBezTo>
                  <a:pt x="1584325" y="84201"/>
                  <a:pt x="1584325" y="84201"/>
                  <a:pt x="1584325" y="84201"/>
                </a:cubicBezTo>
                <a:lnTo>
                  <a:pt x="1584325" y="84201"/>
                </a:lnTo>
                <a:lnTo>
                  <a:pt x="1584325" y="294513"/>
                </a:lnTo>
                <a:lnTo>
                  <a:pt x="1584325" y="294513"/>
                </a:lnTo>
                <a:lnTo>
                  <a:pt x="1584325" y="420751"/>
                </a:lnTo>
                <a:lnTo>
                  <a:pt x="1584325" y="420751"/>
                </a:lnTo>
                <a:lnTo>
                  <a:pt x="1584325" y="420751"/>
                </a:lnTo>
                <a:cubicBezTo>
                  <a:pt x="1584325" y="467233"/>
                  <a:pt x="1546605" y="504825"/>
                  <a:pt x="1500123" y="504825"/>
                </a:cubicBezTo>
                <a:cubicBezTo>
                  <a:pt x="1500123" y="504825"/>
                  <a:pt x="1500123" y="504825"/>
                  <a:pt x="1500123" y="504825"/>
                </a:cubicBezTo>
                <a:lnTo>
                  <a:pt x="1500123" y="504825"/>
                </a:lnTo>
                <a:lnTo>
                  <a:pt x="1320292" y="504825"/>
                </a:lnTo>
                <a:lnTo>
                  <a:pt x="2336800" y="1468501"/>
                </a:lnTo>
                <a:lnTo>
                  <a:pt x="924179" y="504825"/>
                </a:lnTo>
                <a:lnTo>
                  <a:pt x="84137" y="504825"/>
                </a:lnTo>
                <a:lnTo>
                  <a:pt x="84137" y="504825"/>
                </a:lnTo>
                <a:cubicBezTo>
                  <a:pt x="37668" y="504825"/>
                  <a:pt x="0" y="467233"/>
                  <a:pt x="0" y="420751"/>
                </a:cubicBezTo>
                <a:cubicBezTo>
                  <a:pt x="0" y="420751"/>
                  <a:pt x="0" y="420751"/>
                  <a:pt x="0" y="420751"/>
                </a:cubicBezTo>
                <a:lnTo>
                  <a:pt x="0" y="420751"/>
                </a:lnTo>
                <a:lnTo>
                  <a:pt x="0" y="420751"/>
                </a:lnTo>
                <a:lnTo>
                  <a:pt x="0" y="294513"/>
                </a:lnTo>
                <a:lnTo>
                  <a:pt x="0" y="294513"/>
                </a:lnTo>
                <a:lnTo>
                  <a:pt x="0" y="84201"/>
                </a:lnTo>
              </a:path>
            </a:pathLst>
          </a:custGeom>
          <a:solidFill>
            <a:srgbClr val="FA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49300" y="2270505"/>
            <a:ext cx="2349500" cy="1481201"/>
          </a:xfrm>
          <a:custGeom>
            <a:avLst/>
            <a:gdLst>
              <a:gd name="connsiteX0" fmla="*/ 6350 w 2349500"/>
              <a:gd name="connsiteY0" fmla="*/ 90551 h 1481201"/>
              <a:gd name="connsiteX1" fmla="*/ 90487 w 2349500"/>
              <a:gd name="connsiteY1" fmla="*/ 6350 h 1481201"/>
              <a:gd name="connsiteX2" fmla="*/ 90487 w 2349500"/>
              <a:gd name="connsiteY2" fmla="*/ 6350 h 1481201"/>
              <a:gd name="connsiteX3" fmla="*/ 90487 w 2349500"/>
              <a:gd name="connsiteY3" fmla="*/ 6350 h 1481201"/>
              <a:gd name="connsiteX4" fmla="*/ 930529 w 2349500"/>
              <a:gd name="connsiteY4" fmla="*/ 6350 h 1481201"/>
              <a:gd name="connsiteX5" fmla="*/ 930529 w 2349500"/>
              <a:gd name="connsiteY5" fmla="*/ 6350 h 1481201"/>
              <a:gd name="connsiteX6" fmla="*/ 1326642 w 2349500"/>
              <a:gd name="connsiteY6" fmla="*/ 6350 h 1481201"/>
              <a:gd name="connsiteX7" fmla="*/ 1506473 w 2349500"/>
              <a:gd name="connsiteY7" fmla="*/ 6350 h 1481201"/>
              <a:gd name="connsiteX8" fmla="*/ 1506473 w 2349500"/>
              <a:gd name="connsiteY8" fmla="*/ 6350 h 1481201"/>
              <a:gd name="connsiteX9" fmla="*/ 1590675 w 2349500"/>
              <a:gd name="connsiteY9" fmla="*/ 90551 h 1481201"/>
              <a:gd name="connsiteX10" fmla="*/ 1590675 w 2349500"/>
              <a:gd name="connsiteY10" fmla="*/ 90551 h 1481201"/>
              <a:gd name="connsiteX11" fmla="*/ 1590675 w 2349500"/>
              <a:gd name="connsiteY11" fmla="*/ 90551 h 1481201"/>
              <a:gd name="connsiteX12" fmla="*/ 1590675 w 2349500"/>
              <a:gd name="connsiteY12" fmla="*/ 300863 h 1481201"/>
              <a:gd name="connsiteX13" fmla="*/ 1590675 w 2349500"/>
              <a:gd name="connsiteY13" fmla="*/ 300863 h 1481201"/>
              <a:gd name="connsiteX14" fmla="*/ 1590675 w 2349500"/>
              <a:gd name="connsiteY14" fmla="*/ 427101 h 1481201"/>
              <a:gd name="connsiteX15" fmla="*/ 1590675 w 2349500"/>
              <a:gd name="connsiteY15" fmla="*/ 427101 h 1481201"/>
              <a:gd name="connsiteX16" fmla="*/ 1590675 w 2349500"/>
              <a:gd name="connsiteY16" fmla="*/ 427101 h 1481201"/>
              <a:gd name="connsiteX17" fmla="*/ 1506473 w 2349500"/>
              <a:gd name="connsiteY17" fmla="*/ 511175 h 1481201"/>
              <a:gd name="connsiteX18" fmla="*/ 1506473 w 2349500"/>
              <a:gd name="connsiteY18" fmla="*/ 511175 h 1481201"/>
              <a:gd name="connsiteX19" fmla="*/ 1506473 w 2349500"/>
              <a:gd name="connsiteY19" fmla="*/ 511175 h 1481201"/>
              <a:gd name="connsiteX20" fmla="*/ 1326642 w 2349500"/>
              <a:gd name="connsiteY20" fmla="*/ 511175 h 1481201"/>
              <a:gd name="connsiteX21" fmla="*/ 2343150 w 2349500"/>
              <a:gd name="connsiteY21" fmla="*/ 1474851 h 1481201"/>
              <a:gd name="connsiteX22" fmla="*/ 930529 w 2349500"/>
              <a:gd name="connsiteY22" fmla="*/ 511175 h 1481201"/>
              <a:gd name="connsiteX23" fmla="*/ 90487 w 2349500"/>
              <a:gd name="connsiteY23" fmla="*/ 511175 h 1481201"/>
              <a:gd name="connsiteX24" fmla="*/ 90487 w 2349500"/>
              <a:gd name="connsiteY24" fmla="*/ 511175 h 1481201"/>
              <a:gd name="connsiteX25" fmla="*/ 6350 w 2349500"/>
              <a:gd name="connsiteY25" fmla="*/ 427101 h 1481201"/>
              <a:gd name="connsiteX26" fmla="*/ 6350 w 2349500"/>
              <a:gd name="connsiteY26" fmla="*/ 427101 h 1481201"/>
              <a:gd name="connsiteX27" fmla="*/ 6350 w 2349500"/>
              <a:gd name="connsiteY27" fmla="*/ 427101 h 1481201"/>
              <a:gd name="connsiteX28" fmla="*/ 6350 w 2349500"/>
              <a:gd name="connsiteY28" fmla="*/ 427101 h 1481201"/>
              <a:gd name="connsiteX29" fmla="*/ 6350 w 2349500"/>
              <a:gd name="connsiteY29" fmla="*/ 300863 h 1481201"/>
              <a:gd name="connsiteX30" fmla="*/ 6350 w 2349500"/>
              <a:gd name="connsiteY30" fmla="*/ 300863 h 1481201"/>
              <a:gd name="connsiteX31" fmla="*/ 6350 w 2349500"/>
              <a:gd name="connsiteY31" fmla="*/ 90551 h 14812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2349500" h="1481201">
                <a:moveTo>
                  <a:pt x="6350" y="90551"/>
                </a:moveTo>
                <a:cubicBezTo>
                  <a:pt x="6350" y="44069"/>
                  <a:pt x="44018" y="6350"/>
                  <a:pt x="90487" y="6350"/>
                </a:cubicBezTo>
                <a:cubicBezTo>
                  <a:pt x="90487" y="6350"/>
                  <a:pt x="90487" y="6350"/>
                  <a:pt x="90487" y="6350"/>
                </a:cubicBezTo>
                <a:lnTo>
                  <a:pt x="90487" y="6350"/>
                </a:lnTo>
                <a:lnTo>
                  <a:pt x="930529" y="6350"/>
                </a:lnTo>
                <a:lnTo>
                  <a:pt x="930529" y="6350"/>
                </a:lnTo>
                <a:lnTo>
                  <a:pt x="1326642" y="6350"/>
                </a:lnTo>
                <a:lnTo>
                  <a:pt x="1506473" y="6350"/>
                </a:lnTo>
                <a:lnTo>
                  <a:pt x="1506473" y="6350"/>
                </a:lnTo>
                <a:cubicBezTo>
                  <a:pt x="1552955" y="6350"/>
                  <a:pt x="1590675" y="44069"/>
                  <a:pt x="1590675" y="90551"/>
                </a:cubicBezTo>
                <a:cubicBezTo>
                  <a:pt x="1590675" y="90551"/>
                  <a:pt x="1590675" y="90551"/>
                  <a:pt x="1590675" y="90551"/>
                </a:cubicBezTo>
                <a:lnTo>
                  <a:pt x="1590675" y="90551"/>
                </a:lnTo>
                <a:lnTo>
                  <a:pt x="1590675" y="300863"/>
                </a:lnTo>
                <a:lnTo>
                  <a:pt x="1590675" y="300863"/>
                </a:lnTo>
                <a:lnTo>
                  <a:pt x="1590675" y="427101"/>
                </a:lnTo>
                <a:lnTo>
                  <a:pt x="1590675" y="427101"/>
                </a:lnTo>
                <a:lnTo>
                  <a:pt x="1590675" y="427101"/>
                </a:lnTo>
                <a:cubicBezTo>
                  <a:pt x="1590675" y="473583"/>
                  <a:pt x="1552955" y="511175"/>
                  <a:pt x="1506473" y="511175"/>
                </a:cubicBezTo>
                <a:cubicBezTo>
                  <a:pt x="1506473" y="511175"/>
                  <a:pt x="1506473" y="511175"/>
                  <a:pt x="1506473" y="511175"/>
                </a:cubicBezTo>
                <a:lnTo>
                  <a:pt x="1506473" y="511175"/>
                </a:lnTo>
                <a:lnTo>
                  <a:pt x="1326642" y="511175"/>
                </a:lnTo>
                <a:lnTo>
                  <a:pt x="2343150" y="1474851"/>
                </a:lnTo>
                <a:lnTo>
                  <a:pt x="930529" y="511175"/>
                </a:lnTo>
                <a:lnTo>
                  <a:pt x="90487" y="511175"/>
                </a:lnTo>
                <a:lnTo>
                  <a:pt x="90487" y="511175"/>
                </a:lnTo>
                <a:cubicBezTo>
                  <a:pt x="44018" y="511175"/>
                  <a:pt x="6350" y="473583"/>
                  <a:pt x="6350" y="427101"/>
                </a:cubicBezTo>
                <a:cubicBezTo>
                  <a:pt x="6350" y="427101"/>
                  <a:pt x="6350" y="427101"/>
                  <a:pt x="6350" y="427101"/>
                </a:cubicBezTo>
                <a:lnTo>
                  <a:pt x="6350" y="427101"/>
                </a:lnTo>
                <a:lnTo>
                  <a:pt x="6350" y="427101"/>
                </a:lnTo>
                <a:lnTo>
                  <a:pt x="6350" y="300863"/>
                </a:lnTo>
                <a:lnTo>
                  <a:pt x="6350" y="300863"/>
                </a:lnTo>
                <a:lnTo>
                  <a:pt x="6350" y="9055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916301" y="3716782"/>
            <a:ext cx="5976873" cy="1873212"/>
          </a:xfrm>
          <a:custGeom>
            <a:avLst/>
            <a:gdLst>
              <a:gd name="connsiteX0" fmla="*/ 0 w 5976873"/>
              <a:gd name="connsiteY0" fmla="*/ 936625 h 1873212"/>
              <a:gd name="connsiteX1" fmla="*/ 2988436 w 5976873"/>
              <a:gd name="connsiteY1" fmla="*/ 0 h 1873212"/>
              <a:gd name="connsiteX2" fmla="*/ 2988436 w 5976873"/>
              <a:gd name="connsiteY2" fmla="*/ 0 h 1873212"/>
              <a:gd name="connsiteX3" fmla="*/ 5976873 w 5976873"/>
              <a:gd name="connsiteY3" fmla="*/ 936625 h 1873212"/>
              <a:gd name="connsiteX4" fmla="*/ 5976873 w 5976873"/>
              <a:gd name="connsiteY4" fmla="*/ 936625 h 1873212"/>
              <a:gd name="connsiteX5" fmla="*/ 5976873 w 5976873"/>
              <a:gd name="connsiteY5" fmla="*/ 936625 h 1873212"/>
              <a:gd name="connsiteX6" fmla="*/ 2988436 w 5976873"/>
              <a:gd name="connsiteY6" fmla="*/ 1873212 h 1873212"/>
              <a:gd name="connsiteX7" fmla="*/ 2988436 w 5976873"/>
              <a:gd name="connsiteY7" fmla="*/ 1873212 h 1873212"/>
              <a:gd name="connsiteX8" fmla="*/ 2988436 w 5976873"/>
              <a:gd name="connsiteY8" fmla="*/ 1873212 h 1873212"/>
              <a:gd name="connsiteX9" fmla="*/ 0 w 5976873"/>
              <a:gd name="connsiteY9" fmla="*/ 936625 h 1873212"/>
              <a:gd name="connsiteX10" fmla="*/ 0 w 5976873"/>
              <a:gd name="connsiteY10" fmla="*/ 936625 h 18732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5976873" h="1873212">
                <a:moveTo>
                  <a:pt x="0" y="936625"/>
                </a:moveTo>
                <a:cubicBezTo>
                  <a:pt x="0" y="419353"/>
                  <a:pt x="1337945" y="0"/>
                  <a:pt x="2988436" y="0"/>
                </a:cubicBezTo>
                <a:lnTo>
                  <a:pt x="2988436" y="0"/>
                </a:lnTo>
                <a:cubicBezTo>
                  <a:pt x="4638929" y="0"/>
                  <a:pt x="5976873" y="419353"/>
                  <a:pt x="5976873" y="936625"/>
                </a:cubicBezTo>
                <a:cubicBezTo>
                  <a:pt x="5976873" y="936625"/>
                  <a:pt x="5976873" y="936625"/>
                  <a:pt x="5976873" y="936625"/>
                </a:cubicBezTo>
                <a:lnTo>
                  <a:pt x="5976873" y="936625"/>
                </a:lnTo>
                <a:cubicBezTo>
                  <a:pt x="5976873" y="1453896"/>
                  <a:pt x="4638929" y="1873212"/>
                  <a:pt x="2988436" y="1873212"/>
                </a:cubicBezTo>
                <a:cubicBezTo>
                  <a:pt x="2988436" y="1873212"/>
                  <a:pt x="2988436" y="1873212"/>
                  <a:pt x="2988436" y="1873212"/>
                </a:cubicBezTo>
                <a:lnTo>
                  <a:pt x="2988436" y="1873212"/>
                </a:lnTo>
                <a:cubicBezTo>
                  <a:pt x="1337945" y="1873212"/>
                  <a:pt x="0" y="1453896"/>
                  <a:pt x="0" y="936625"/>
                </a:cubicBezTo>
                <a:cubicBezTo>
                  <a:pt x="0" y="936625"/>
                  <a:pt x="0" y="936625"/>
                  <a:pt x="0" y="936625"/>
                </a:cubicBezTo>
              </a:path>
            </a:pathLst>
          </a:custGeom>
          <a:solidFill>
            <a:srgbClr val="E6F2E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2909951" y="3710432"/>
            <a:ext cx="5989573" cy="1885912"/>
          </a:xfrm>
          <a:custGeom>
            <a:avLst/>
            <a:gdLst>
              <a:gd name="connsiteX0" fmla="*/ 6350 w 5989573"/>
              <a:gd name="connsiteY0" fmla="*/ 942975 h 1885912"/>
              <a:gd name="connsiteX1" fmla="*/ 2994786 w 5989573"/>
              <a:gd name="connsiteY1" fmla="*/ 6350 h 1885912"/>
              <a:gd name="connsiteX2" fmla="*/ 2994786 w 5989573"/>
              <a:gd name="connsiteY2" fmla="*/ 6350 h 1885912"/>
              <a:gd name="connsiteX3" fmla="*/ 5983223 w 5989573"/>
              <a:gd name="connsiteY3" fmla="*/ 942975 h 1885912"/>
              <a:gd name="connsiteX4" fmla="*/ 5983223 w 5989573"/>
              <a:gd name="connsiteY4" fmla="*/ 942975 h 1885912"/>
              <a:gd name="connsiteX5" fmla="*/ 5983223 w 5989573"/>
              <a:gd name="connsiteY5" fmla="*/ 942975 h 1885912"/>
              <a:gd name="connsiteX6" fmla="*/ 2994786 w 5989573"/>
              <a:gd name="connsiteY6" fmla="*/ 1879562 h 1885912"/>
              <a:gd name="connsiteX7" fmla="*/ 2994786 w 5989573"/>
              <a:gd name="connsiteY7" fmla="*/ 1879562 h 1885912"/>
              <a:gd name="connsiteX8" fmla="*/ 2994786 w 5989573"/>
              <a:gd name="connsiteY8" fmla="*/ 1879562 h 1885912"/>
              <a:gd name="connsiteX9" fmla="*/ 6350 w 5989573"/>
              <a:gd name="connsiteY9" fmla="*/ 942975 h 1885912"/>
              <a:gd name="connsiteX10" fmla="*/ 6350 w 5989573"/>
              <a:gd name="connsiteY10" fmla="*/ 942975 h 18859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5989573" h="1885912">
                <a:moveTo>
                  <a:pt x="6350" y="942975"/>
                </a:moveTo>
                <a:cubicBezTo>
                  <a:pt x="6350" y="425703"/>
                  <a:pt x="1344295" y="6350"/>
                  <a:pt x="2994786" y="6350"/>
                </a:cubicBezTo>
                <a:lnTo>
                  <a:pt x="2994786" y="6350"/>
                </a:lnTo>
                <a:cubicBezTo>
                  <a:pt x="4645279" y="6350"/>
                  <a:pt x="5983223" y="425703"/>
                  <a:pt x="5983223" y="942975"/>
                </a:cubicBezTo>
                <a:cubicBezTo>
                  <a:pt x="5983223" y="942975"/>
                  <a:pt x="5983223" y="942975"/>
                  <a:pt x="5983223" y="942975"/>
                </a:cubicBezTo>
                <a:lnTo>
                  <a:pt x="5983223" y="942975"/>
                </a:lnTo>
                <a:cubicBezTo>
                  <a:pt x="5983223" y="1460246"/>
                  <a:pt x="4645279" y="1879562"/>
                  <a:pt x="2994786" y="1879562"/>
                </a:cubicBezTo>
                <a:cubicBezTo>
                  <a:pt x="2994786" y="1879562"/>
                  <a:pt x="2994786" y="1879562"/>
                  <a:pt x="2994786" y="1879562"/>
                </a:cubicBezTo>
                <a:lnTo>
                  <a:pt x="2994786" y="1879562"/>
                </a:lnTo>
                <a:cubicBezTo>
                  <a:pt x="1344295" y="1879562"/>
                  <a:pt x="6350" y="1460246"/>
                  <a:pt x="6350" y="942975"/>
                </a:cubicBezTo>
                <a:cubicBezTo>
                  <a:pt x="6350" y="942975"/>
                  <a:pt x="6350" y="942975"/>
                  <a:pt x="6350" y="94297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03300"/>
            <a:ext cx="8356600" cy="1651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984500"/>
            <a:ext cx="5727700" cy="2298700"/>
          </a:xfrm>
          <a:prstGeom prst="rect">
            <a:avLst/>
          </a:prstGeom>
          <a:noFill/>
        </p:spPr>
      </p:pic>
      <p:sp>
        <p:nvSpPr>
          <p:cNvPr id="14" name="TextBox 1"/>
          <p:cNvSpPr txBox="1"/>
          <p:nvPr/>
        </p:nvSpPr>
        <p:spPr>
          <a:xfrm>
            <a:off x="546100" y="660400"/>
            <a:ext cx="19177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SharedPreferences</a:t>
            </a:r>
            <a:endParaRPr lang="en-US" altLang="zh-CN" sz="1800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300"/>
              </a:lnSpc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存入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XML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后的内容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901700" y="1752600"/>
            <a:ext cx="1016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300"/>
              </a:lnSpc>
            </a:pPr>
            <a:r>
              <a:rPr lang="en-US" altLang="zh-CN" sz="119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endParaRPr lang="en-US" altLang="zh-CN" sz="1190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1270000" y="1701800"/>
            <a:ext cx="3556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4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目录：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/data/data/</a:t>
            </a:r>
            <a:r>
              <a:rPr lang="en-US" altLang="zh-CN" sz="14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＜包＞</a:t>
            </a:r>
            <a:r>
              <a:rPr lang="en-US" altLang="zh-CN" sz="1405" dirty="0" smtClean="0">
                <a:solidFill>
                  <a:srgbClr val="002060"/>
                </a:solidFill>
                <a:latin typeface="Calibri" pitchFamily="18" charset="0"/>
                <a:cs typeface="Calibri" pitchFamily="18" charset="0"/>
              </a:rPr>
              <a:t>/shared_prefs/***.xml</a:t>
            </a:r>
            <a:endParaRPr lang="en-US" altLang="zh-CN" sz="1405" dirty="0" smtClean="0">
              <a:solidFill>
                <a:srgbClr val="00206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965200" y="2374900"/>
            <a:ext cx="1143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900"/>
              </a:lnSpc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XML文件名</a:t>
            </a:r>
            <a:endParaRPr lang="en-US" altLang="zh-CN" sz="1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675" y="6229375"/>
            <a:ext cx="8242300" cy="25400"/>
          </a:xfrm>
          <a:custGeom>
            <a:avLst/>
            <a:gdLst>
              <a:gd name="connsiteX0" fmla="*/ 6350 w 8242300"/>
              <a:gd name="connsiteY0" fmla="*/ 6350 h 25400"/>
              <a:gd name="connsiteX1" fmla="*/ 8235950 w 8242300"/>
              <a:gd name="connsiteY1" fmla="*/ 7937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5400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1662" y="1036827"/>
            <a:ext cx="8261298" cy="63500"/>
          </a:xfrm>
          <a:custGeom>
            <a:avLst/>
            <a:gdLst>
              <a:gd name="connsiteX0" fmla="*/ 15875 w 8261298"/>
              <a:gd name="connsiteY0" fmla="*/ 15875 h 63500"/>
              <a:gd name="connsiteX1" fmla="*/ 8245424 w 8261298"/>
              <a:gd name="connsiteY1" fmla="*/ 17525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298" h="63500">
                <a:moveTo>
                  <a:pt x="15875" y="15875"/>
                </a:moveTo>
                <a:lnTo>
                  <a:pt x="8245424" y="17525"/>
                </a:lnTo>
              </a:path>
            </a:pathLst>
          </a:custGeom>
          <a:ln w="254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03300"/>
            <a:ext cx="8356600" cy="1651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546100" y="596900"/>
            <a:ext cx="4330700" cy="179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、文件存取</a:t>
            </a:r>
            <a:endParaRPr lang="en-US" altLang="zh-CN" sz="1800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文件用来存储大数量的数据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采用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java.io.*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库所提供有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I/O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接口，读写文件。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只有本地文件可以被访问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901700" y="2578100"/>
            <a:ext cx="1016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300"/>
              </a:lnSpc>
            </a:pPr>
            <a:r>
              <a:rPr lang="en-US" altLang="zh-CN" sz="119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endParaRPr lang="en-US" altLang="zh-CN" sz="1190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</a:pPr>
            <a:r>
              <a:rPr lang="en-US" altLang="zh-CN" sz="119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</a:t>
            </a:r>
            <a:endParaRPr lang="en-US" altLang="zh-CN" sz="1190" dirty="0" smtClean="0">
              <a:solidFill>
                <a:srgbClr val="376092"/>
              </a:solidFill>
              <a:latin typeface="Wingdings" pitchFamily="18" charset="0"/>
              <a:cs typeface="Wingdings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1270000" y="2527300"/>
            <a:ext cx="44450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800"/>
              </a:lnSpc>
            </a:pPr>
            <a:r>
              <a:rPr lang="en-US" altLang="zh-CN" sz="14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优点：可以存储大容量的数据</a:t>
            </a:r>
            <a:endParaRPr lang="en-US" altLang="zh-CN" sz="1405" dirty="0" smtClean="0">
              <a:solidFill>
                <a:srgbClr val="00206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800"/>
              </a:lnSpc>
            </a:pPr>
            <a:r>
              <a:rPr lang="en-US" altLang="zh-CN" sz="1405" dirty="0" smtClean="0">
                <a:solidFill>
                  <a:srgbClr val="002060"/>
                </a:solidFill>
                <a:latin typeface="微软雅黑" pitchFamily="18" charset="0"/>
                <a:cs typeface="微软雅黑" pitchFamily="18" charset="0"/>
              </a:rPr>
              <a:t>缺点：文件更新或是格式改变可能会导致巨大的编程工作</a:t>
            </a:r>
            <a:endParaRPr lang="en-US" altLang="zh-CN" sz="1405" dirty="0" smtClean="0">
              <a:solidFill>
                <a:srgbClr val="002060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546100" y="3263900"/>
            <a:ext cx="2260600" cy="109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000"/>
              </a:lnSpc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读写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SDCard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上的文件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读写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assets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目录的文件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读取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raw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目录的文件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675" y="6229375"/>
            <a:ext cx="8242300" cy="25400"/>
          </a:xfrm>
          <a:custGeom>
            <a:avLst/>
            <a:gdLst>
              <a:gd name="connsiteX0" fmla="*/ 6350 w 8242300"/>
              <a:gd name="connsiteY0" fmla="*/ 6350 h 25400"/>
              <a:gd name="connsiteX1" fmla="*/ 8235950 w 8242300"/>
              <a:gd name="connsiteY1" fmla="*/ 7937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5400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1662" y="1036827"/>
            <a:ext cx="8261298" cy="63500"/>
          </a:xfrm>
          <a:custGeom>
            <a:avLst/>
            <a:gdLst>
              <a:gd name="connsiteX0" fmla="*/ 15875 w 8261298"/>
              <a:gd name="connsiteY0" fmla="*/ 15875 h 63500"/>
              <a:gd name="connsiteX1" fmla="*/ 8245424 w 8261298"/>
              <a:gd name="connsiteY1" fmla="*/ 17525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298" h="63500">
                <a:moveTo>
                  <a:pt x="15875" y="15875"/>
                </a:moveTo>
                <a:lnTo>
                  <a:pt x="8245424" y="17525"/>
                </a:lnTo>
              </a:path>
            </a:pathLst>
          </a:custGeom>
          <a:ln w="254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74675" y="1571497"/>
            <a:ext cx="8569325" cy="1754378"/>
          </a:xfrm>
          <a:custGeom>
            <a:avLst/>
            <a:gdLst>
              <a:gd name="connsiteX0" fmla="*/ 0 w 8569325"/>
              <a:gd name="connsiteY0" fmla="*/ 1754378 h 1754378"/>
              <a:gd name="connsiteX1" fmla="*/ 8569325 w 8569325"/>
              <a:gd name="connsiteY1" fmla="*/ 1754378 h 1754378"/>
              <a:gd name="connsiteX2" fmla="*/ 8569325 w 8569325"/>
              <a:gd name="connsiteY2" fmla="*/ 0 h 1754378"/>
              <a:gd name="connsiteX3" fmla="*/ 0 w 8569325"/>
              <a:gd name="connsiteY3" fmla="*/ 0 h 1754378"/>
              <a:gd name="connsiteX4" fmla="*/ 0 w 8569325"/>
              <a:gd name="connsiteY4" fmla="*/ 1754378 h 17543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69325" h="1754378">
                <a:moveTo>
                  <a:pt x="0" y="1754378"/>
                </a:moveTo>
                <a:lnTo>
                  <a:pt x="8569325" y="1754378"/>
                </a:lnTo>
                <a:lnTo>
                  <a:pt x="8569325" y="0"/>
                </a:lnTo>
                <a:lnTo>
                  <a:pt x="0" y="0"/>
                </a:lnTo>
                <a:lnTo>
                  <a:pt x="0" y="1754378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61975" y="1558797"/>
            <a:ext cx="8594725" cy="1779778"/>
          </a:xfrm>
          <a:custGeom>
            <a:avLst/>
            <a:gdLst>
              <a:gd name="connsiteX0" fmla="*/ 12700 w 8594725"/>
              <a:gd name="connsiteY0" fmla="*/ 1767078 h 1779778"/>
              <a:gd name="connsiteX1" fmla="*/ 8582025 w 8594725"/>
              <a:gd name="connsiteY1" fmla="*/ 1767078 h 1779778"/>
              <a:gd name="connsiteX2" fmla="*/ 8582025 w 8594725"/>
              <a:gd name="connsiteY2" fmla="*/ 12700 h 1779778"/>
              <a:gd name="connsiteX3" fmla="*/ 12700 w 8594725"/>
              <a:gd name="connsiteY3" fmla="*/ 12700 h 1779778"/>
              <a:gd name="connsiteX4" fmla="*/ 12700 w 8594725"/>
              <a:gd name="connsiteY4" fmla="*/ 1767078 h 17797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94725" h="1779778">
                <a:moveTo>
                  <a:pt x="12700" y="1767078"/>
                </a:moveTo>
                <a:lnTo>
                  <a:pt x="8582025" y="1767078"/>
                </a:lnTo>
                <a:lnTo>
                  <a:pt x="8582025" y="12700"/>
                </a:lnTo>
                <a:lnTo>
                  <a:pt x="12700" y="12700"/>
                </a:lnTo>
                <a:lnTo>
                  <a:pt x="12700" y="1767078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EEEC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03300"/>
            <a:ext cx="8356600" cy="165100"/>
          </a:xfrm>
          <a:prstGeom prst="rect">
            <a:avLst/>
          </a:prstGeom>
          <a:noFill/>
        </p:spPr>
      </p:pic>
      <p:sp>
        <p:nvSpPr>
          <p:cNvPr id="11" name="TextBox 1"/>
          <p:cNvSpPr txBox="1"/>
          <p:nvPr/>
        </p:nvSpPr>
        <p:spPr>
          <a:xfrm>
            <a:off x="546100" y="596900"/>
            <a:ext cx="8445500" cy="345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  <a:tabLst>
                <a:tab pos="1143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读写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SDCard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上的文件</a:t>
            </a:r>
            <a:endParaRPr lang="en-US" altLang="zh-CN" sz="1800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114300" algn="l"/>
              </a:tabLst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：在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AndroidManifest.xml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中加入访问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SDCard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的权限如下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:</a:t>
            </a:r>
            <a:endParaRPr lang="en-US" altLang="zh-CN" sz="1595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defTabSz="-635">
              <a:lnSpc>
                <a:spcPts val="2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66FF"/>
                </a:solidFill>
                <a:latin typeface="Courier New" pitchFamily="18" charset="0"/>
                <a:cs typeface="Courier New" pitchFamily="18" charset="0"/>
              </a:rPr>
              <a:t>&lt;!--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1800" dirty="0" smtClean="0">
                <a:solidFill>
                  <a:srgbClr val="0066FF"/>
                </a:solidFill>
                <a:latin typeface="Courier New" pitchFamily="18" charset="0"/>
                <a:cs typeface="Courier New" pitchFamily="18" charset="0"/>
              </a:rPr>
              <a:t>SDCard</a:t>
            </a:r>
            <a:r>
              <a:rPr lang="en-US" altLang="zh-CN" sz="1800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中创建与删除文件权限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66FF"/>
                </a:solidFill>
                <a:latin typeface="Courier New" pitchFamily="18" charset="0"/>
                <a:cs typeface="Courier New" pitchFamily="18" charset="0"/>
              </a:rPr>
              <a:t>--&gt;</a:t>
            </a:r>
            <a:endParaRPr lang="en-US" altLang="zh-CN" sz="1800" dirty="0" smtClean="0">
              <a:solidFill>
                <a:srgbClr val="0066FF"/>
              </a:solidFill>
              <a:latin typeface="Courier New" pitchFamily="18" charset="0"/>
              <a:cs typeface="Courier New" pitchFamily="18" charset="0"/>
            </a:endParaRPr>
          </a:p>
          <a:p>
            <a:pPr defTabSz="-635">
              <a:lnSpc>
                <a:spcPts val="20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66FF"/>
                </a:solidFill>
                <a:latin typeface="Courier New" pitchFamily="18" charset="0"/>
                <a:cs typeface="Courier New" pitchFamily="18" charset="0"/>
              </a:rPr>
              <a:t>&lt;uses-permission</a:t>
            </a:r>
            <a:endParaRPr lang="en-US" altLang="zh-CN" sz="1800" dirty="0" smtClean="0">
              <a:solidFill>
                <a:srgbClr val="0066FF"/>
              </a:solidFill>
              <a:latin typeface="Courier New" pitchFamily="18" charset="0"/>
              <a:cs typeface="Courier New" pitchFamily="18" charset="0"/>
            </a:endParaRPr>
          </a:p>
          <a:p>
            <a:pPr defTabSz="-635">
              <a:lnSpc>
                <a:spcPts val="21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66FF"/>
                </a:solidFill>
                <a:latin typeface="Courier New" pitchFamily="18" charset="0"/>
                <a:cs typeface="Courier New" pitchFamily="18" charset="0"/>
              </a:rPr>
              <a:t>android:name="android.permission.MOUNT_UNMOUNT_FILESYSTEMS"/&gt;</a:t>
            </a:r>
            <a:endParaRPr lang="en-US" altLang="zh-CN" sz="1800" dirty="0" smtClean="0">
              <a:solidFill>
                <a:srgbClr val="0066FF"/>
              </a:solidFill>
              <a:latin typeface="Courier New" pitchFamily="18" charset="0"/>
              <a:cs typeface="Courier New" pitchFamily="18" charset="0"/>
            </a:endParaRPr>
          </a:p>
          <a:p>
            <a:pPr defTabSz="-635">
              <a:lnSpc>
                <a:spcPts val="22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66FF"/>
                </a:solidFill>
                <a:latin typeface="Courier New" pitchFamily="18" charset="0"/>
                <a:cs typeface="Courier New" pitchFamily="18" charset="0"/>
              </a:rPr>
              <a:t>&lt;!--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往</a:t>
            </a:r>
            <a:r>
              <a:rPr lang="en-US" altLang="zh-CN" sz="1800" dirty="0" smtClean="0">
                <a:solidFill>
                  <a:srgbClr val="0066FF"/>
                </a:solidFill>
                <a:latin typeface="Courier New" pitchFamily="18" charset="0"/>
                <a:cs typeface="Courier New" pitchFamily="18" charset="0"/>
              </a:rPr>
              <a:t>SDCard</a:t>
            </a:r>
            <a:r>
              <a:rPr lang="en-US" altLang="zh-CN" sz="1800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写入数据权限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66FF"/>
                </a:solidFill>
                <a:latin typeface="Courier New" pitchFamily="18" charset="0"/>
                <a:cs typeface="Courier New" pitchFamily="18" charset="0"/>
              </a:rPr>
              <a:t>--&gt;</a:t>
            </a:r>
            <a:endParaRPr lang="en-US" altLang="zh-CN" sz="1800" dirty="0" smtClean="0">
              <a:solidFill>
                <a:srgbClr val="0066FF"/>
              </a:solidFill>
              <a:latin typeface="Courier New" pitchFamily="18" charset="0"/>
              <a:cs typeface="Courier New" pitchFamily="18" charset="0"/>
            </a:endParaRPr>
          </a:p>
          <a:p>
            <a:pPr defTabSz="-635">
              <a:lnSpc>
                <a:spcPts val="20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66FF"/>
                </a:solidFill>
                <a:latin typeface="Courier New" pitchFamily="18" charset="0"/>
                <a:cs typeface="Courier New" pitchFamily="18" charset="0"/>
              </a:rPr>
              <a:t>&lt;uses-permission</a:t>
            </a:r>
            <a:endParaRPr lang="en-US" altLang="zh-CN" sz="1800" dirty="0" smtClean="0">
              <a:solidFill>
                <a:srgbClr val="0066FF"/>
              </a:solidFill>
              <a:latin typeface="Courier New" pitchFamily="18" charset="0"/>
              <a:cs typeface="Courier New" pitchFamily="18" charset="0"/>
            </a:endParaRPr>
          </a:p>
          <a:p>
            <a:pPr defTabSz="-635">
              <a:lnSpc>
                <a:spcPts val="21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66FF"/>
                </a:solidFill>
                <a:latin typeface="Courier New" pitchFamily="18" charset="0"/>
                <a:cs typeface="Courier New" pitchFamily="18" charset="0"/>
              </a:rPr>
              <a:t>android:name="android.permission.WRITE_EXTERNAL_STORAGE"/&gt;</a:t>
            </a:r>
            <a:endParaRPr lang="en-US" altLang="zh-CN" sz="1800" dirty="0" smtClean="0">
              <a:solidFill>
                <a:srgbClr val="0066FF"/>
              </a:solidFill>
              <a:latin typeface="Courier New" pitchFamily="18" charset="0"/>
              <a:cs typeface="Courier New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114300" algn="l"/>
              </a:tabLst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: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调用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Environment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的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getExternalStorageDirectory()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方法来获取外部存储器，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SD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卡的目录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2200"/>
              </a:lnSpc>
              <a:tabLst>
                <a:tab pos="114300" algn="l"/>
              </a:tabLst>
            </a:pPr>
            <a:r>
              <a:rPr lang="en-US" altLang="zh-CN" sz="1440" dirty="0" smtClean="0">
                <a:solidFill>
                  <a:srgbClr val="376092"/>
                </a:solidFill>
                <a:latin typeface="Wingdings" pitchFamily="18" charset="0"/>
                <a:cs typeface="Wingdings" pitchFamily="18" charset="0"/>
              </a:rPr>
              <a:t>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：使用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FileInputStream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FileOutpStream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FileReader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或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FileWriter</a:t>
            </a:r>
            <a:r>
              <a:rPr lang="en-US" altLang="zh-CN" sz="15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读写</a:t>
            </a:r>
            <a:r>
              <a:rPr lang="en-US" altLang="zh-CN" sz="1595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SD</a:t>
            </a:r>
            <a:r>
              <a:rPr lang="en-US" altLang="zh-CN" sz="1595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卡的文件</a:t>
            </a:r>
            <a:endParaRPr lang="en-US" altLang="zh-CN" sz="1595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7675" y="6229375"/>
            <a:ext cx="8242300" cy="25400"/>
          </a:xfrm>
          <a:custGeom>
            <a:avLst/>
            <a:gdLst>
              <a:gd name="connsiteX0" fmla="*/ 6350 w 8242300"/>
              <a:gd name="connsiteY0" fmla="*/ 6350 h 25400"/>
              <a:gd name="connsiteX1" fmla="*/ 8235950 w 8242300"/>
              <a:gd name="connsiteY1" fmla="*/ 7937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2300" h="25400">
                <a:moveTo>
                  <a:pt x="6350" y="6350"/>
                </a:moveTo>
                <a:lnTo>
                  <a:pt x="8235950" y="7937"/>
                </a:lnTo>
              </a:path>
            </a:pathLst>
          </a:custGeom>
          <a:ln w="12700">
            <a:solidFill>
              <a:srgbClr val="777777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490725" y="6301511"/>
            <a:ext cx="38100" cy="233362"/>
          </a:xfrm>
          <a:custGeom>
            <a:avLst/>
            <a:gdLst>
              <a:gd name="connsiteX0" fmla="*/ 9525 w 38100"/>
              <a:gd name="connsiteY0" fmla="*/ 9525 h 233362"/>
              <a:gd name="connsiteX1" fmla="*/ 9525 w 38100"/>
              <a:gd name="connsiteY1" fmla="*/ 223837 h 2333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100" h="233362">
                <a:moveTo>
                  <a:pt x="9525" y="9525"/>
                </a:moveTo>
                <a:lnTo>
                  <a:pt x="9525" y="223837"/>
                </a:lnTo>
              </a:path>
            </a:pathLst>
          </a:custGeom>
          <a:ln w="127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1662" y="1036827"/>
            <a:ext cx="8261298" cy="63500"/>
          </a:xfrm>
          <a:custGeom>
            <a:avLst/>
            <a:gdLst>
              <a:gd name="connsiteX0" fmla="*/ 15875 w 8261298"/>
              <a:gd name="connsiteY0" fmla="*/ 15875 h 63500"/>
              <a:gd name="connsiteX1" fmla="*/ 8245424 w 8261298"/>
              <a:gd name="connsiteY1" fmla="*/ 17525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61298" h="63500">
                <a:moveTo>
                  <a:pt x="15875" y="15875"/>
                </a:moveTo>
                <a:lnTo>
                  <a:pt x="8245424" y="17525"/>
                </a:lnTo>
              </a:path>
            </a:pathLst>
          </a:custGeom>
          <a:ln w="25400">
            <a:solidFill>
              <a:srgbClr val="365F9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6400" y="1003300"/>
            <a:ext cx="8356600" cy="1651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444500" y="596900"/>
            <a:ext cx="6045200" cy="562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2300"/>
              </a:lnSpc>
              <a:tabLst>
                <a:tab pos="101600" algn="l"/>
                <a:tab pos="165100" algn="l"/>
                <a:tab pos="342900" algn="l"/>
                <a:tab pos="5080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读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SDCard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上的文件</a:t>
            </a:r>
            <a:endParaRPr lang="en-US" altLang="zh-CN" sz="1800" b="1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 defTabSz="-635">
              <a:lnSpc>
                <a:spcPts val="1100"/>
              </a:lnSpc>
              <a:tabLst>
                <a:tab pos="101600" algn="l"/>
                <a:tab pos="165100" algn="l"/>
                <a:tab pos="342900" algn="l"/>
                <a:tab pos="508000" algn="l"/>
                <a:tab pos="6858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readSdk(){</a:t>
            </a:r>
            <a:endParaRPr lang="en-US" altLang="zh-CN" sz="1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400"/>
              </a:lnSpc>
              <a:tabLst>
                <a:tab pos="101600" algn="l"/>
                <a:tab pos="165100" algn="l"/>
                <a:tab pos="342900" algn="l"/>
                <a:tab pos="5080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try{</a:t>
            </a:r>
            <a:endParaRPr lang="en-US" altLang="zh-CN" sz="1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400"/>
              </a:lnSpc>
              <a:tabLst>
                <a:tab pos="101600" algn="l"/>
                <a:tab pos="165100" algn="l"/>
                <a:tab pos="342900" algn="l"/>
                <a:tab pos="508000" algn="l"/>
                <a:tab pos="6858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if(Environment.</a:t>
            </a:r>
            <a:r>
              <a:rPr lang="en-US" altLang="zh-CN" sz="1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getExternalStorageState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().equals(Environment.</a:t>
            </a:r>
            <a:r>
              <a:rPr lang="en-US" altLang="zh-CN" sz="1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MEDIA_MOUNTED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)){</a:t>
            </a:r>
            <a:endParaRPr lang="en-US" altLang="zh-CN" sz="1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400"/>
              </a:lnSpc>
              <a:tabLst>
                <a:tab pos="101600" algn="l"/>
                <a:tab pos="165100" algn="l"/>
                <a:tab pos="342900" algn="l"/>
                <a:tab pos="508000" algn="l"/>
                <a:tab pos="685800" algn="l"/>
              </a:tabLst>
            </a:pPr>
            <a:r>
              <a:rPr lang="en-US" altLang="zh-CN" dirty="0" smtClean="0"/>
              <a:t>		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//获取SD卡对应的存储目录</a:t>
            </a:r>
            <a:endParaRPr lang="en-US" altLang="zh-CN" sz="1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400"/>
              </a:lnSpc>
              <a:tabLst>
                <a:tab pos="101600" algn="l"/>
                <a:tab pos="165100" algn="l"/>
                <a:tab pos="342900" algn="l"/>
                <a:tab pos="508000" algn="l"/>
                <a:tab pos="685800" algn="l"/>
              </a:tabLst>
            </a:pPr>
            <a:r>
              <a:rPr lang="en-US" altLang="zh-CN" dirty="0" smtClean="0"/>
              <a:t>		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sdCardDir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Environment.</a:t>
            </a:r>
            <a:r>
              <a:rPr lang="en-US" altLang="zh-CN" sz="1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getExternalStorageDirectory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  <a:endParaRPr lang="en-US" altLang="zh-CN" sz="1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400"/>
              </a:lnSpc>
              <a:tabLst>
                <a:tab pos="101600" algn="l"/>
                <a:tab pos="165100" algn="l"/>
                <a:tab pos="342900" algn="l"/>
                <a:tab pos="508000" algn="l"/>
                <a:tab pos="685800" algn="l"/>
              </a:tabLst>
            </a:pPr>
            <a:r>
              <a:rPr lang="en-US" altLang="zh-CN" dirty="0" smtClean="0"/>
              <a:t>		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sdCardDirPath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sdCardDir.getPath();</a:t>
            </a:r>
            <a:endParaRPr lang="en-US" altLang="zh-CN" sz="1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400"/>
              </a:lnSpc>
              <a:tabLst>
                <a:tab pos="101600" algn="l"/>
                <a:tab pos="165100" algn="l"/>
                <a:tab pos="342900" algn="l"/>
                <a:tab pos="508000" algn="l"/>
                <a:tab pos="685800" algn="l"/>
              </a:tabLst>
            </a:pPr>
            <a:r>
              <a:rPr lang="en-US" altLang="zh-CN" dirty="0" smtClean="0"/>
              <a:t>		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//获取制定文件对应的输入流</a:t>
            </a:r>
            <a:endParaRPr lang="en-US" altLang="zh-CN" sz="1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400"/>
              </a:lnSpc>
              <a:tabLst>
                <a:tab pos="101600" algn="l"/>
                <a:tab pos="165100" algn="l"/>
                <a:tab pos="342900" algn="l"/>
                <a:tab pos="508000" algn="l"/>
                <a:tab pos="685800" algn="l"/>
              </a:tabLst>
            </a:pPr>
            <a:r>
              <a:rPr lang="en-US" altLang="zh-CN" dirty="0" smtClean="0"/>
              <a:t>		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sdCardDirPath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"/nd_data/sdk_read.txt";</a:t>
            </a:r>
            <a:endParaRPr lang="en-US" altLang="zh-CN" sz="1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400"/>
              </a:lnSpc>
              <a:tabLst>
                <a:tab pos="101600" algn="l"/>
                <a:tab pos="165100" algn="l"/>
                <a:tab pos="342900" algn="l"/>
                <a:tab pos="508000" algn="l"/>
                <a:tab pos="685800" algn="l"/>
              </a:tabLst>
            </a:pPr>
            <a:r>
              <a:rPr lang="en-US" altLang="zh-CN" dirty="0" smtClean="0"/>
              <a:t>		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FileInputStream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FileInputStream(path);</a:t>
            </a:r>
            <a:endParaRPr lang="en-US" altLang="zh-CN" sz="1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400"/>
              </a:lnSpc>
              <a:tabLst>
                <a:tab pos="101600" algn="l"/>
                <a:tab pos="165100" algn="l"/>
                <a:tab pos="342900" algn="l"/>
                <a:tab pos="508000" algn="l"/>
                <a:tab pos="685800" algn="l"/>
              </a:tabLst>
            </a:pPr>
            <a:r>
              <a:rPr lang="en-US" altLang="zh-CN" dirty="0" smtClean="0"/>
              <a:t>		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endParaRPr lang="en-US" altLang="zh-CN" sz="1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400"/>
              </a:lnSpc>
              <a:tabLst>
                <a:tab pos="101600" algn="l"/>
                <a:tab pos="165100" algn="l"/>
                <a:tab pos="342900" algn="l"/>
                <a:tab pos="508000" algn="l"/>
                <a:tab pos="685800" algn="l"/>
              </a:tabLst>
            </a:pPr>
            <a:r>
              <a:rPr lang="en-US" altLang="zh-CN" dirty="0" smtClean="0"/>
              <a:t>		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stream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FileInputStream(saveFile);</a:t>
            </a:r>
            <a:endParaRPr lang="en-US" altLang="zh-CN" sz="1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400"/>
              </a:lnSpc>
              <a:tabLst>
                <a:tab pos="101600" algn="l"/>
                <a:tab pos="165100" algn="l"/>
                <a:tab pos="342900" algn="l"/>
                <a:tab pos="508000" algn="l"/>
                <a:tab pos="685800" algn="l"/>
              </a:tabLst>
            </a:pPr>
            <a:r>
              <a:rPr lang="en-US" altLang="zh-CN" dirty="0" smtClean="0"/>
              <a:t>				</a:t>
            </a:r>
            <a:r>
              <a:rPr lang="en-US" altLang="zh-CN" sz="1200" dirty="0" smtClean="0">
                <a:solidFill>
                  <a:srgbClr val="365F91"/>
                </a:solidFill>
                <a:latin typeface="Times New Roman" pitchFamily="18" charset="0"/>
                <a:cs typeface="Times New Roman" pitchFamily="18" charset="0"/>
              </a:rPr>
              <a:t>Properties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365F91"/>
                </a:solidFill>
                <a:latin typeface="Times New Roman" pitchFamily="18" charset="0"/>
                <a:cs typeface="Times New Roman" pitchFamily="18" charset="0"/>
              </a:rPr>
              <a:t>properties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 smtClean="0">
                <a:solidFill>
                  <a:srgbClr val="365F9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365F91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 smtClean="0">
                <a:solidFill>
                  <a:srgbClr val="365F91"/>
                </a:solidFill>
                <a:latin typeface="Times New Roman" pitchFamily="18" charset="0"/>
                <a:cs typeface="Times New Roman" pitchFamily="18" charset="0"/>
              </a:rPr>
              <a:t>Properties();</a:t>
            </a:r>
            <a:endParaRPr lang="en-US" altLang="zh-CN" sz="1200" b="1" dirty="0" smtClean="0">
              <a:solidFill>
                <a:srgbClr val="365F91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400"/>
              </a:lnSpc>
              <a:tabLst>
                <a:tab pos="101600" algn="l"/>
                <a:tab pos="165100" algn="l"/>
                <a:tab pos="342900" algn="l"/>
                <a:tab pos="508000" algn="l"/>
                <a:tab pos="685800" algn="l"/>
              </a:tabLst>
            </a:pPr>
            <a:r>
              <a:rPr lang="en-US" altLang="zh-CN" dirty="0" smtClean="0"/>
              <a:t>		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properties.load(stream);</a:t>
            </a:r>
            <a:endParaRPr lang="en-US" altLang="zh-CN" sz="1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400"/>
              </a:lnSpc>
              <a:tabLst>
                <a:tab pos="101600" algn="l"/>
                <a:tab pos="165100" algn="l"/>
                <a:tab pos="342900" algn="l"/>
                <a:tab pos="508000" algn="l"/>
                <a:tab pos="685800" algn="l"/>
              </a:tabLst>
            </a:pPr>
            <a:r>
              <a:rPr lang="en-US" altLang="zh-CN" dirty="0" smtClean="0"/>
              <a:t>		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properties.get(“account”);//取出account=的值“ac”(account=ac)</a:t>
            </a:r>
            <a:endParaRPr lang="en-US" altLang="zh-CN" sz="1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400"/>
              </a:lnSpc>
              <a:tabLst>
                <a:tab pos="101600" algn="l"/>
                <a:tab pos="165100" algn="l"/>
                <a:tab pos="342900" algn="l"/>
                <a:tab pos="508000" algn="l"/>
                <a:tab pos="685800" algn="l"/>
              </a:tabLst>
            </a:pPr>
            <a:r>
              <a:rPr lang="en-US" altLang="zh-CN" dirty="0" smtClean="0"/>
              <a:t>		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*/</a:t>
            </a:r>
            <a:endParaRPr lang="en-US" altLang="zh-CN" sz="1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400"/>
              </a:lnSpc>
              <a:tabLst>
                <a:tab pos="101600" algn="l"/>
                <a:tab pos="165100" algn="l"/>
                <a:tab pos="342900" algn="l"/>
                <a:tab pos="508000" algn="l"/>
                <a:tab pos="685800" algn="l"/>
              </a:tabLst>
            </a:pPr>
            <a:r>
              <a:rPr lang="en-US" altLang="zh-CN" dirty="0" smtClean="0"/>
              <a:t>		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//将制定输入流吧包装成BufferedReader</a:t>
            </a:r>
            <a:endParaRPr lang="en-US" altLang="zh-CN" sz="1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400"/>
              </a:lnSpc>
              <a:tabLst>
                <a:tab pos="101600" algn="l"/>
                <a:tab pos="165100" algn="l"/>
                <a:tab pos="342900" algn="l"/>
                <a:tab pos="508000" algn="l"/>
                <a:tab pos="685800" algn="l"/>
              </a:tabLst>
            </a:pPr>
            <a:r>
              <a:rPr lang="en-US" altLang="zh-CN" dirty="0" smtClean="0"/>
              <a:t>		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BufferedReader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BufferedReader(new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InputStreamReader(fis));</a:t>
            </a:r>
            <a:endParaRPr lang="en-US" altLang="zh-CN" sz="1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400"/>
              </a:lnSpc>
              <a:tabLst>
                <a:tab pos="101600" algn="l"/>
                <a:tab pos="165100" algn="l"/>
                <a:tab pos="342900" algn="l"/>
                <a:tab pos="508000" algn="l"/>
                <a:tab pos="685800" algn="l"/>
              </a:tabLst>
            </a:pPr>
            <a:r>
              <a:rPr lang="en-US" altLang="zh-CN" dirty="0" smtClean="0"/>
              <a:t>		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StringBuffer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StringBuffer("");</a:t>
            </a:r>
            <a:endParaRPr lang="en-US" altLang="zh-CN" sz="1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400"/>
              </a:lnSpc>
              <a:tabLst>
                <a:tab pos="101600" algn="l"/>
                <a:tab pos="165100" algn="l"/>
                <a:tab pos="342900" algn="l"/>
                <a:tab pos="508000" algn="l"/>
                <a:tab pos="685800" algn="l"/>
              </a:tabLst>
            </a:pPr>
            <a:r>
              <a:rPr lang="en-US" altLang="zh-CN" dirty="0" smtClean="0"/>
              <a:t>		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null;</a:t>
            </a:r>
            <a:endParaRPr lang="en-US" altLang="zh-CN" sz="1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400"/>
              </a:lnSpc>
              <a:tabLst>
                <a:tab pos="101600" algn="l"/>
                <a:tab pos="165100" algn="l"/>
                <a:tab pos="342900" algn="l"/>
                <a:tab pos="508000" algn="l"/>
                <a:tab pos="685800" algn="l"/>
              </a:tabLst>
            </a:pPr>
            <a:r>
              <a:rPr lang="en-US" altLang="zh-CN" dirty="0" smtClean="0"/>
              <a:t>		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//循环读取文件内容</a:t>
            </a:r>
            <a:endParaRPr lang="en-US" altLang="zh-CN" sz="1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400"/>
              </a:lnSpc>
              <a:tabLst>
                <a:tab pos="101600" algn="l"/>
                <a:tab pos="165100" algn="l"/>
                <a:tab pos="342900" algn="l"/>
                <a:tab pos="508000" algn="l"/>
                <a:tab pos="685800" algn="l"/>
              </a:tabLst>
            </a:pPr>
            <a:r>
              <a:rPr lang="en-US" altLang="zh-CN" dirty="0" smtClean="0"/>
              <a:t>		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((line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br.readLine())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!=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null){</a:t>
            </a:r>
            <a:endParaRPr lang="en-US" altLang="zh-CN" sz="1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400"/>
              </a:lnSpc>
              <a:tabLst>
                <a:tab pos="101600" algn="l"/>
                <a:tab pos="165100" algn="l"/>
                <a:tab pos="342900" algn="l"/>
                <a:tab pos="508000" algn="l"/>
                <a:tab pos="685800" algn="l"/>
              </a:tabLst>
            </a:pPr>
            <a:r>
              <a:rPr lang="en-US" altLang="zh-CN" dirty="0" smtClean="0"/>
              <a:t>			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sb.append(line);</a:t>
            </a:r>
            <a:endParaRPr lang="en-US" altLang="zh-CN" sz="1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400"/>
              </a:lnSpc>
              <a:tabLst>
                <a:tab pos="101600" algn="l"/>
                <a:tab pos="165100" algn="l"/>
                <a:tab pos="342900" algn="l"/>
                <a:tab pos="508000" algn="l"/>
                <a:tab pos="685800" algn="l"/>
              </a:tabLst>
            </a:pPr>
            <a:r>
              <a:rPr lang="en-US" altLang="zh-CN" dirty="0" smtClean="0"/>
              <a:t>		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zh-CN" sz="1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400"/>
              </a:lnSpc>
              <a:tabLst>
                <a:tab pos="101600" algn="l"/>
                <a:tab pos="165100" algn="l"/>
                <a:tab pos="342900" algn="l"/>
                <a:tab pos="508000" algn="l"/>
                <a:tab pos="685800" algn="l"/>
              </a:tabLst>
            </a:pPr>
            <a:r>
              <a:rPr lang="en-US" altLang="zh-CN" dirty="0" smtClean="0"/>
              <a:t>		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br.close();</a:t>
            </a:r>
            <a:endParaRPr lang="en-US" altLang="zh-CN" sz="1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400"/>
              </a:lnSpc>
              <a:tabLst>
                <a:tab pos="101600" algn="l"/>
                <a:tab pos="165100" algn="l"/>
                <a:tab pos="342900" algn="l"/>
                <a:tab pos="508000" algn="l"/>
                <a:tab pos="685800" algn="l"/>
              </a:tabLst>
            </a:pPr>
            <a:r>
              <a:rPr lang="en-US" altLang="zh-CN" dirty="0" smtClean="0"/>
              <a:t>		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sb.toString();</a:t>
            </a:r>
            <a:endParaRPr lang="en-US" altLang="zh-CN" sz="1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400"/>
              </a:lnSpc>
              <a:tabLst>
                <a:tab pos="101600" algn="l"/>
                <a:tab pos="165100" algn="l"/>
                <a:tab pos="342900" algn="l"/>
                <a:tab pos="508000" algn="l"/>
                <a:tab pos="6858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zh-CN" sz="1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400"/>
              </a:lnSpc>
              <a:tabLst>
                <a:tab pos="101600" algn="l"/>
                <a:tab pos="165100" algn="l"/>
                <a:tab pos="342900" algn="l"/>
                <a:tab pos="5080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}catch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(Exception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e){</a:t>
            </a:r>
            <a:endParaRPr lang="en-US" altLang="zh-CN" sz="1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-635">
              <a:lnSpc>
                <a:spcPts val="1400"/>
              </a:lnSpc>
              <a:tabLst>
                <a:tab pos="101600" algn="l"/>
                <a:tab pos="165100" algn="l"/>
                <a:tab pos="342900" algn="l"/>
                <a:tab pos="508000" algn="l"/>
                <a:tab pos="685800" algn="l"/>
              </a:tabLst>
            </a:pPr>
            <a:r>
              <a:rPr lang="en-US" altLang="zh-CN" dirty="0" smtClean="0"/>
              <a:t>			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e.printStackTrace();</a:t>
            </a:r>
            <a:endParaRPr lang="en-US" altLang="zh-CN" sz="1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609600" y="6273800"/>
            <a:ext cx="508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1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zh-CN" sz="1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444500" y="6438900"/>
            <a:ext cx="508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-635">
              <a:lnSpc>
                <a:spcPts val="1100"/>
              </a:lnSpc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zh-CN" sz="1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10268</Words>
  <Application>Kingsoft Office WPP</Application>
  <PresentationFormat>全屏显示(4:3)</PresentationFormat>
  <Paragraphs>584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Administrator</cp:lastModifiedBy>
  <cp:revision>49</cp:revision>
  <dcterms:created xsi:type="dcterms:W3CDTF">2006-08-16T00:00:00Z</dcterms:created>
  <dcterms:modified xsi:type="dcterms:W3CDTF">2016-07-11T07:22:26Z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