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0" r:id="rId16"/>
    <p:sldId id="271" r:id="rId17"/>
    <p:sldId id="273" r:id="rId18"/>
    <p:sldId id="274" r:id="rId19"/>
    <p:sldId id="275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59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jpeg"/><Relationship Id="rId1" Type="http://schemas.openxmlformats.org/officeDocument/2006/relationships/image" Target="../media/image9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jpeg"/><Relationship Id="rId1" Type="http://schemas.openxmlformats.org/officeDocument/2006/relationships/image" Target="../media/image10.jpe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jpeg"/><Relationship Id="rId2" Type="http://schemas.openxmlformats.org/officeDocument/2006/relationships/hyperlink" Target="http://www.cnblogs.com/jshen/p/4097445.html" TargetMode="External"/><Relationship Id="rId1" Type="http://schemas.openxmlformats.org/officeDocument/2006/relationships/hyperlink" Target="http://git.oschina.net/wujunyu/ListViewDemo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jpeg"/><Relationship Id="rId1" Type="http://schemas.openxmlformats.org/officeDocument/2006/relationships/image" Target="../media/image11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2.jpeg"/><Relationship Id="rId1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jpeg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jpeg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jpeg"/><Relationship Id="rId1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447801" y="6229858"/>
            <a:ext cx="8242300" cy="24892"/>
          </a:xfrm>
          <a:custGeom>
            <a:avLst/>
            <a:gdLst>
              <a:gd name="connsiteX0" fmla="*/ 6350 w 8242300"/>
              <a:gd name="connsiteY0" fmla="*/ 6350 h 24892"/>
              <a:gd name="connsiteX1" fmla="*/ 8235950 w 8242300"/>
              <a:gd name="connsiteY1" fmla="*/ 7937 h 248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2300" h="24892">
                <a:moveTo>
                  <a:pt x="6350" y="6350"/>
                </a:moveTo>
                <a:lnTo>
                  <a:pt x="8235950" y="7937"/>
                </a:lnTo>
              </a:path>
            </a:pathLst>
          </a:custGeom>
          <a:ln w="12700">
            <a:solidFill>
              <a:srgbClr val="77777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317747" y="2555748"/>
            <a:ext cx="39623" cy="1027811"/>
          </a:xfrm>
          <a:custGeom>
            <a:avLst/>
            <a:gdLst>
              <a:gd name="connsiteX0" fmla="*/ 9905 w 39623"/>
              <a:gd name="connsiteY0" fmla="*/ 9905 h 1027811"/>
              <a:gd name="connsiteX1" fmla="*/ 9905 w 39623"/>
              <a:gd name="connsiteY1" fmla="*/ 1017905 h 102781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9623" h="1027811">
                <a:moveTo>
                  <a:pt x="9905" y="9905"/>
                </a:moveTo>
                <a:lnTo>
                  <a:pt x="9905" y="1017905"/>
                </a:lnTo>
              </a:path>
            </a:pathLst>
          </a:custGeom>
          <a:ln w="25400">
            <a:solidFill>
              <a:srgbClr val="7F7F7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"/>
          <p:cNvSpPr txBox="1"/>
          <p:nvPr/>
        </p:nvSpPr>
        <p:spPr>
          <a:xfrm>
            <a:off x="1968500" y="2768600"/>
            <a:ext cx="1231900" cy="533479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defTabSz="-635">
              <a:lnSpc>
                <a:spcPts val="3800"/>
              </a:lnSpc>
            </a:pPr>
            <a:r>
              <a:rPr lang="en-US" altLang="zh-CN" sz="3205" b="1" dirty="0" err="1" smtClean="0">
                <a:solidFill>
                  <a:srgbClr val="365F91"/>
                </a:solidFill>
                <a:latin typeface="Times New Roman" pitchFamily="18" charset="0"/>
                <a:cs typeface="Times New Roman" pitchFamily="18" charset="0"/>
              </a:rPr>
              <a:t>Nubia</a:t>
            </a:r>
            <a:endParaRPr lang="en-US" altLang="zh-CN" sz="3205" b="1" dirty="0" smtClean="0">
              <a:solidFill>
                <a:srgbClr val="365F9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"/>
          <p:cNvSpPr txBox="1"/>
          <p:nvPr/>
        </p:nvSpPr>
        <p:spPr>
          <a:xfrm>
            <a:off x="3429000" y="2501900"/>
            <a:ext cx="5410200" cy="3457357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defTabSz="-635">
              <a:lnSpc>
                <a:spcPts val="2600"/>
              </a:lnSpc>
              <a:tabLst>
                <a:tab pos="457200" algn="l"/>
              </a:tabLst>
            </a:pPr>
            <a:r>
              <a:rPr lang="en-US" altLang="zh-CN" sz="20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5" b="1" dirty="0" err="1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Android开发技术入门培训系列</a:t>
            </a:r>
            <a:r>
              <a:rPr lang="en-US" altLang="zh-CN" sz="2005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 </a:t>
            </a:r>
            <a:endParaRPr lang="en-US" altLang="zh-CN" sz="2005" b="1" dirty="0" smtClean="0">
              <a:solidFill>
                <a:srgbClr val="000000"/>
              </a:solidFill>
              <a:latin typeface="微软雅黑" pitchFamily="18" charset="0"/>
              <a:cs typeface="微软雅黑" pitchFamily="18" charset="0"/>
            </a:endParaRPr>
          </a:p>
          <a:p>
            <a:pPr defTabSz="-635">
              <a:lnSpc>
                <a:spcPts val="2600"/>
              </a:lnSpc>
              <a:tabLst>
                <a:tab pos="457200" algn="l"/>
              </a:tabLst>
            </a:pPr>
            <a:r>
              <a:rPr lang="en-US" altLang="zh-CN" sz="2005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（四）</a:t>
            </a:r>
            <a:r>
              <a:rPr lang="en-US" altLang="zh-CN" sz="20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5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Android之ListView原理学习与优化</a:t>
            </a:r>
            <a:endParaRPr lang="en-US" altLang="zh-CN" sz="2005" b="1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300"/>
              </a:lnSpc>
              <a:tabLst>
                <a:tab pos="457200" algn="l"/>
              </a:tabLst>
            </a:pPr>
            <a:r>
              <a:rPr lang="en-US" altLang="zh-CN" dirty="0" smtClean="0"/>
              <a:t>	</a:t>
            </a:r>
            <a:endParaRPr lang="en-US" altLang="zh-CN" dirty="0" smtClean="0"/>
          </a:p>
          <a:p>
            <a:pPr defTabSz="-635">
              <a:lnSpc>
                <a:spcPts val="2300"/>
              </a:lnSpc>
              <a:tabLst>
                <a:tab pos="457200" algn="l"/>
              </a:tabLst>
            </a:pPr>
            <a:endParaRPr lang="en-US" altLang="zh-CN" sz="1600" b="1" dirty="0" smtClean="0">
              <a:solidFill>
                <a:srgbClr val="000000"/>
              </a:solidFill>
              <a:latin typeface="微软雅黑" pitchFamily="18" charset="0"/>
            </a:endParaRPr>
          </a:p>
          <a:p>
            <a:pPr defTabSz="-635">
              <a:lnSpc>
                <a:spcPts val="2300"/>
              </a:lnSpc>
              <a:tabLst>
                <a:tab pos="457200" algn="l"/>
              </a:tabLst>
            </a:pPr>
            <a:endParaRPr lang="en-US" altLang="zh-CN" sz="1600" b="1" dirty="0" smtClean="0">
              <a:solidFill>
                <a:srgbClr val="000000"/>
              </a:solidFill>
              <a:latin typeface="微软雅黑" pitchFamily="18" charset="0"/>
            </a:endParaRPr>
          </a:p>
          <a:p>
            <a:pPr defTabSz="-635">
              <a:lnSpc>
                <a:spcPts val="2300"/>
              </a:lnSpc>
              <a:tabLst>
                <a:tab pos="457200" algn="l"/>
              </a:tabLst>
            </a:pPr>
            <a:endParaRPr lang="en-US" altLang="zh-CN" sz="1600" b="1" dirty="0" smtClean="0">
              <a:solidFill>
                <a:srgbClr val="000000"/>
              </a:solidFill>
              <a:latin typeface="微软雅黑" pitchFamily="18" charset="0"/>
            </a:endParaRPr>
          </a:p>
          <a:p>
            <a:pPr defTabSz="-635">
              <a:lnSpc>
                <a:spcPts val="2300"/>
              </a:lnSpc>
              <a:tabLst>
                <a:tab pos="457200" algn="l"/>
              </a:tabLst>
            </a:pPr>
            <a:endParaRPr lang="en-US" altLang="zh-CN" sz="1600" b="1" dirty="0" smtClean="0">
              <a:solidFill>
                <a:srgbClr val="000000"/>
              </a:solidFill>
              <a:latin typeface="微软雅黑" pitchFamily="18" charset="0"/>
            </a:endParaRPr>
          </a:p>
          <a:p>
            <a:pPr defTabSz="-635">
              <a:lnSpc>
                <a:spcPts val="2300"/>
              </a:lnSpc>
              <a:tabLst>
                <a:tab pos="457200" algn="l"/>
              </a:tabLst>
            </a:pPr>
            <a:r>
              <a:rPr lang="en-US" altLang="zh-CN" sz="1600" b="1" dirty="0" smtClean="0">
                <a:solidFill>
                  <a:srgbClr val="000000"/>
                </a:solidFill>
                <a:latin typeface="微软雅黑" pitchFamily="18" charset="0"/>
              </a:rPr>
              <a:t>				</a:t>
            </a:r>
            <a:r>
              <a:rPr lang="zh-CN" altLang="en-US" sz="1600" b="1" dirty="0" smtClean="0">
                <a:solidFill>
                  <a:srgbClr val="000000"/>
                </a:solidFill>
                <a:latin typeface="微软雅黑" pitchFamily="18" charset="0"/>
              </a:rPr>
              <a:t>创建</a:t>
            </a:r>
            <a:r>
              <a:rPr lang="en-US" altLang="zh-CN" sz="16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：</a:t>
            </a:r>
            <a:r>
              <a:rPr lang="zh-CN" altLang="en-US" sz="16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余国和</a:t>
            </a:r>
            <a:endParaRPr lang="en-US" altLang="zh-CN" sz="1600" b="1" dirty="0" smtClean="0">
              <a:solidFill>
                <a:srgbClr val="000000"/>
              </a:solidFill>
              <a:latin typeface="微软雅黑" pitchFamily="18" charset="0"/>
              <a:cs typeface="微软雅黑" pitchFamily="18" charset="0"/>
            </a:endParaRPr>
          </a:p>
          <a:p>
            <a:pPr>
              <a:lnSpc>
                <a:spcPts val="1000"/>
              </a:lnSpc>
            </a:pPr>
            <a:endParaRPr lang="en-US" altLang="zh-CN" sz="1600" dirty="0" smtClean="0"/>
          </a:p>
          <a:p>
            <a:pPr defTabSz="-635">
              <a:lnSpc>
                <a:spcPts val="1800"/>
              </a:lnSpc>
              <a:tabLst>
                <a:tab pos="457200" algn="l"/>
              </a:tabLst>
            </a:pPr>
            <a:r>
              <a:rPr lang="en-US" altLang="zh-CN" sz="1600" dirty="0" smtClean="0"/>
              <a:t>				</a:t>
            </a:r>
            <a:r>
              <a:rPr lang="en-US" altLang="zh-CN" sz="16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版本：</a:t>
            </a:r>
            <a:r>
              <a:rPr lang="en-US" altLang="zh-CN" sz="1600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V1.0</a:t>
            </a:r>
            <a:endParaRPr lang="en-US" altLang="zh-CN" sz="1600" b="1" dirty="0" smtClean="0">
              <a:solidFill>
                <a:srgbClr val="000000"/>
              </a:solidFill>
              <a:latin typeface="Calibri" pitchFamily="18" charset="0"/>
              <a:cs typeface="Calibri" pitchFamily="18" charset="0"/>
            </a:endParaRPr>
          </a:p>
          <a:p>
            <a:pPr>
              <a:lnSpc>
                <a:spcPts val="1000"/>
              </a:lnSpc>
            </a:pPr>
            <a:endParaRPr lang="en-US" altLang="zh-CN" sz="1600" dirty="0" smtClean="0"/>
          </a:p>
          <a:p>
            <a:pPr defTabSz="-635">
              <a:lnSpc>
                <a:spcPts val="1800"/>
              </a:lnSpc>
              <a:tabLst>
                <a:tab pos="457200" algn="l"/>
              </a:tabLst>
            </a:pPr>
            <a:r>
              <a:rPr lang="en-US" altLang="zh-CN" sz="1600" dirty="0" smtClean="0"/>
              <a:t>				</a:t>
            </a:r>
            <a:r>
              <a:rPr lang="en-US" altLang="zh-CN" sz="16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日期：</a:t>
            </a:r>
            <a:r>
              <a:rPr lang="en-US" altLang="zh-CN" sz="1600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2016</a:t>
            </a:r>
            <a:r>
              <a:rPr lang="en-US" altLang="zh-CN" sz="16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年</a:t>
            </a:r>
            <a:r>
              <a:rPr lang="en-US" altLang="zh-CN" sz="1600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07</a:t>
            </a:r>
            <a:r>
              <a:rPr lang="en-US" altLang="zh-CN" sz="16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月</a:t>
            </a:r>
            <a:r>
              <a:rPr lang="en-US" altLang="zh-CN" sz="1600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08</a:t>
            </a:r>
            <a:r>
              <a:rPr lang="en-US" altLang="zh-CN" sz="16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日</a:t>
            </a:r>
            <a:endParaRPr lang="en-US" altLang="zh-CN" sz="1400" b="1" dirty="0" smtClean="0">
              <a:solidFill>
                <a:srgbClr val="000000"/>
              </a:solidFill>
              <a:latin typeface="微软雅黑" pitchFamily="18" charset="0"/>
              <a:cs typeface="微软雅黑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/>
          <p:cNvSpPr txBox="1"/>
          <p:nvPr/>
        </p:nvSpPr>
        <p:spPr>
          <a:xfrm>
            <a:off x="546100" y="596900"/>
            <a:ext cx="6553200" cy="2209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300"/>
              </a:lnSpc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常用方法</a:t>
            </a:r>
            <a:endParaRPr lang="en-US" altLang="zh-CN" sz="1800" b="1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200"/>
              </a:lnSpc>
            </a:pPr>
            <a:r>
              <a:rPr lang="en-US" altLang="zh-CN" sz="15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增加</a:t>
            </a:r>
            <a:r>
              <a:rPr lang="en-US" altLang="zh-CN" sz="1595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头部</a:t>
            </a:r>
            <a:r>
              <a:rPr lang="en-US" altLang="zh-CN" sz="15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addHeaderView(View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v)</a:t>
            </a:r>
            <a:endParaRPr lang="en-US" altLang="zh-CN" sz="1595" dirty="0" smtClean="0">
              <a:solidFill>
                <a:srgbClr val="000000"/>
              </a:solidFill>
              <a:latin typeface="Calibri" pitchFamily="18" charset="0"/>
              <a:cs typeface="Calibri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200"/>
              </a:lnSpc>
            </a:pPr>
            <a:r>
              <a:rPr lang="en-US" altLang="zh-CN" sz="15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增加</a:t>
            </a:r>
            <a:r>
              <a:rPr lang="en-US" altLang="zh-CN" sz="1595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底部</a:t>
            </a:r>
            <a:r>
              <a:rPr lang="en-US" altLang="zh-CN" sz="15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addFooterView(View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v)</a:t>
            </a:r>
            <a:endParaRPr lang="en-US" altLang="zh-CN" sz="1595" dirty="0" smtClean="0">
              <a:solidFill>
                <a:srgbClr val="000000"/>
              </a:solidFill>
              <a:latin typeface="Calibri" pitchFamily="18" charset="0"/>
              <a:cs typeface="Calibri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200"/>
              </a:lnSpc>
            </a:pPr>
            <a:r>
              <a:rPr lang="en-US" altLang="zh-CN" sz="1595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点击</a:t>
            </a:r>
            <a:r>
              <a:rPr lang="en-US" altLang="zh-CN" sz="15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某个选项：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setOnItemClickListener(OnItemClickListener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listener)</a:t>
            </a:r>
            <a:endParaRPr lang="en-US" altLang="zh-CN" sz="1595" dirty="0" smtClean="0">
              <a:solidFill>
                <a:srgbClr val="000000"/>
              </a:solidFill>
              <a:latin typeface="Calibri" pitchFamily="18" charset="0"/>
              <a:cs typeface="Calibri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200"/>
              </a:lnSpc>
            </a:pPr>
            <a:r>
              <a:rPr lang="en-US" altLang="zh-CN" sz="1595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长按</a:t>
            </a:r>
            <a:r>
              <a:rPr lang="en-US" altLang="zh-CN" sz="15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某个选项：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setOnItemLongClickListener(OnItemLongClickListener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listener)</a:t>
            </a:r>
            <a:endParaRPr lang="en-US" altLang="zh-CN" sz="1595" dirty="0" smtClean="0">
              <a:solidFill>
                <a:srgbClr val="000000"/>
              </a:solidFill>
              <a:latin typeface="Calibri" pitchFamily="18" charset="0"/>
              <a:cs typeface="Calibri" pitchFamily="18" charset="0"/>
            </a:endParaRPr>
          </a:p>
        </p:txBody>
      </p:sp>
      <p:sp>
        <p:nvSpPr>
          <p:cNvPr id="6" name="TextBox 1"/>
          <p:cNvSpPr txBox="1"/>
          <p:nvPr/>
        </p:nvSpPr>
        <p:spPr>
          <a:xfrm>
            <a:off x="8382000" y="6362700"/>
            <a:ext cx="1270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000"/>
              </a:lnSpc>
            </a:pPr>
            <a:r>
              <a:rPr lang="en-US" altLang="zh-CN" sz="1055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10</a:t>
            </a:r>
            <a:endParaRPr lang="en-US" altLang="zh-CN" sz="1055" b="1" dirty="0" smtClean="0">
              <a:solidFill>
                <a:srgbClr val="000000"/>
              </a:solidFill>
              <a:latin typeface="Calibri" pitchFamily="18" charset="0"/>
              <a:cs typeface="Calibri" pitchFamily="18" charset="0"/>
            </a:endParaRPr>
          </a:p>
        </p:txBody>
      </p:sp>
      <p:sp>
        <p:nvSpPr>
          <p:cNvPr id="8" name="Freeform 3"/>
          <p:cNvSpPr/>
          <p:nvPr/>
        </p:nvSpPr>
        <p:spPr>
          <a:xfrm>
            <a:off x="447801" y="6229858"/>
            <a:ext cx="8242300" cy="24892"/>
          </a:xfrm>
          <a:custGeom>
            <a:avLst/>
            <a:gdLst>
              <a:gd name="connsiteX0" fmla="*/ 6350 w 8242300"/>
              <a:gd name="connsiteY0" fmla="*/ 6350 h 24892"/>
              <a:gd name="connsiteX1" fmla="*/ 8235950 w 8242300"/>
              <a:gd name="connsiteY1" fmla="*/ 7937 h 248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2300" h="24892">
                <a:moveTo>
                  <a:pt x="6350" y="6350"/>
                </a:moveTo>
                <a:lnTo>
                  <a:pt x="8235950" y="7937"/>
                </a:lnTo>
              </a:path>
            </a:pathLst>
          </a:custGeom>
          <a:ln w="12700">
            <a:solidFill>
              <a:srgbClr val="77777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06400" y="1016000"/>
            <a:ext cx="8369300" cy="1651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/>
          <p:cNvSpPr txBox="1"/>
          <p:nvPr/>
        </p:nvSpPr>
        <p:spPr>
          <a:xfrm>
            <a:off x="546100" y="596900"/>
            <a:ext cx="8178800" cy="165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300"/>
              </a:lnSpc>
              <a:tabLst>
                <a:tab pos="406400" algn="l"/>
              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ListView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工作原理</a:t>
            </a:r>
            <a:endParaRPr lang="en-US" altLang="zh-CN" sz="1800" b="1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1900"/>
              </a:lnSpc>
              <a:tabLst>
                <a:tab pos="406400" algn="l"/>
              </a:tabLst>
            </a:pPr>
            <a:r>
              <a:rPr lang="en-US" altLang="zh-CN" dirty="0" smtClean="0"/>
              <a:t>	</a:t>
            </a:r>
            <a:r>
              <a:rPr lang="en-US" altLang="zh-CN" sz="1405" dirty="0" smtClean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ListView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5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针对</a:t>
            </a:r>
            <a:r>
              <a:rPr lang="en-US" altLang="zh-CN" sz="1405" dirty="0" smtClean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List</a:t>
            </a:r>
            <a:r>
              <a:rPr lang="en-US" altLang="zh-CN" sz="1405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中每个</a:t>
            </a:r>
            <a:r>
              <a:rPr lang="en-US" altLang="zh-CN" sz="1405" dirty="0" smtClean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item</a:t>
            </a:r>
            <a:r>
              <a:rPr lang="en-US" altLang="zh-CN" sz="1405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，要求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5" dirty="0" smtClean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adapter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5" dirty="0" smtClean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“</a:t>
            </a:r>
            <a:r>
              <a:rPr lang="en-US" altLang="zh-CN" sz="1405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给我一个视图”</a:t>
            </a:r>
            <a:r>
              <a:rPr lang="en-US" altLang="zh-CN" sz="1405" dirty="0" smtClean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(getView)</a:t>
            </a:r>
            <a:r>
              <a:rPr lang="en-US" altLang="zh-CN" sz="1405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sz="1405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1800"/>
              </a:lnSpc>
              <a:tabLst>
                <a:tab pos="406400" algn="l"/>
              </a:tabLst>
            </a:pPr>
            <a:r>
              <a:rPr lang="en-US" altLang="zh-CN" dirty="0" smtClean="0"/>
              <a:t>	</a:t>
            </a:r>
            <a:r>
              <a:rPr lang="en-US" altLang="zh-CN" sz="1405" dirty="0" smtClean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ListView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5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在开始绘制的时候，系统首先调用</a:t>
            </a:r>
            <a:r>
              <a:rPr lang="en-US" altLang="zh-CN" sz="1405" dirty="0" smtClean="0">
                <a:solidFill>
                  <a:srgbClr val="FF0000"/>
                </a:solidFill>
                <a:latin typeface="Calibri" pitchFamily="18" charset="0"/>
                <a:cs typeface="Calibri" pitchFamily="18" charset="0"/>
              </a:rPr>
              <a:t>getCount</a:t>
            </a:r>
            <a:r>
              <a:rPr lang="en-US" altLang="zh-CN" sz="1405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（）函数，根据他的返回值得到</a:t>
            </a:r>
            <a:r>
              <a:rPr lang="en-US" altLang="zh-CN" sz="1405" dirty="0" smtClean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ListView</a:t>
            </a:r>
            <a:r>
              <a:rPr lang="en-US" altLang="zh-CN" sz="1405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的长度，</a:t>
            </a:r>
            <a:endParaRPr lang="en-US" altLang="zh-CN" sz="1405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1800"/>
              </a:lnSpc>
              <a:tabLst>
                <a:tab pos="406400" algn="l"/>
              </a:tabLst>
            </a:pPr>
            <a:r>
              <a:rPr lang="en-US" altLang="zh-CN" sz="1405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然后根据这个长度，调用</a:t>
            </a:r>
            <a:r>
              <a:rPr lang="en-US" altLang="zh-CN" sz="1405" dirty="0" smtClean="0">
                <a:solidFill>
                  <a:srgbClr val="FF0000"/>
                </a:solidFill>
                <a:latin typeface="Calibri" pitchFamily="18" charset="0"/>
                <a:cs typeface="Calibri" pitchFamily="18" charset="0"/>
              </a:rPr>
              <a:t>getView</a:t>
            </a:r>
            <a:r>
              <a:rPr lang="en-US" altLang="zh-CN" sz="1405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（）一行一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5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行的绘制</a:t>
            </a:r>
            <a:r>
              <a:rPr lang="en-US" altLang="zh-CN" sz="1405" dirty="0" smtClean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ListView</a:t>
            </a:r>
            <a:r>
              <a:rPr lang="en-US" altLang="zh-CN" sz="1405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的每一项。</a:t>
            </a:r>
            <a:endParaRPr lang="en-US" altLang="zh-CN" sz="1405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1"/>
          <p:cNvSpPr txBox="1"/>
          <p:nvPr/>
        </p:nvSpPr>
        <p:spPr>
          <a:xfrm>
            <a:off x="8382000" y="6362700"/>
            <a:ext cx="1270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000"/>
              </a:lnSpc>
            </a:pPr>
            <a:r>
              <a:rPr lang="en-US" altLang="zh-CN" sz="1055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11</a:t>
            </a:r>
            <a:endParaRPr lang="en-US" altLang="zh-CN" sz="1055" b="1" dirty="0" smtClean="0">
              <a:solidFill>
                <a:srgbClr val="000000"/>
              </a:solidFill>
              <a:latin typeface="Calibri" pitchFamily="18" charset="0"/>
              <a:cs typeface="Calibri" pitchFamily="18" charset="0"/>
            </a:endParaRPr>
          </a:p>
        </p:txBody>
      </p:sp>
      <p:sp>
        <p:nvSpPr>
          <p:cNvPr id="8" name="Freeform 3"/>
          <p:cNvSpPr/>
          <p:nvPr/>
        </p:nvSpPr>
        <p:spPr>
          <a:xfrm>
            <a:off x="447801" y="6229858"/>
            <a:ext cx="8242300" cy="24892"/>
          </a:xfrm>
          <a:custGeom>
            <a:avLst/>
            <a:gdLst>
              <a:gd name="connsiteX0" fmla="*/ 6350 w 8242300"/>
              <a:gd name="connsiteY0" fmla="*/ 6350 h 24892"/>
              <a:gd name="connsiteX1" fmla="*/ 8235950 w 8242300"/>
              <a:gd name="connsiteY1" fmla="*/ 7937 h 248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2300" h="24892">
                <a:moveTo>
                  <a:pt x="6350" y="6350"/>
                </a:moveTo>
                <a:lnTo>
                  <a:pt x="8235950" y="7937"/>
                </a:lnTo>
              </a:path>
            </a:pathLst>
          </a:custGeom>
          <a:ln w="12700">
            <a:solidFill>
              <a:srgbClr val="77777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06400" y="1016000"/>
            <a:ext cx="8369300" cy="1651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/>
          <p:cNvSpPr txBox="1"/>
          <p:nvPr/>
        </p:nvSpPr>
        <p:spPr>
          <a:xfrm>
            <a:off x="546100" y="596900"/>
            <a:ext cx="7924800" cy="4229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300"/>
              </a:lnSpc>
              <a:tabLst>
                <a:tab pos="342900" algn="l"/>
              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优化及注意点</a:t>
            </a:r>
            <a:endParaRPr lang="en-US" altLang="zh-CN" sz="1800" b="1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200"/>
              </a:lnSpc>
              <a:tabLst>
                <a:tab pos="342900" algn="l"/>
              </a:tabLst>
            </a:pPr>
            <a:r>
              <a:rPr lang="en-US" altLang="zh-CN" sz="1595" dirty="0" smtClean="0">
                <a:solidFill>
                  <a:srgbClr val="376092"/>
                </a:solidFill>
                <a:latin typeface="Wingdings" pitchFamily="18" charset="0"/>
                <a:cs typeface="Wingdings" pitchFamily="18" charset="0"/>
              </a:rPr>
              <a:t>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595" dirty="0" smtClean="0">
                <a:solidFill>
                  <a:srgbClr val="FF0000"/>
                </a:solidFill>
                <a:latin typeface="Calibri" pitchFamily="18" charset="0"/>
                <a:cs typeface="Calibri" pitchFamily="18" charset="0"/>
              </a:rPr>
              <a:t>ViewHolder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595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sz="1595" dirty="0" smtClean="0">
                <a:solidFill>
                  <a:srgbClr val="FF0000"/>
                </a:solidFill>
                <a:latin typeface="Calibri" pitchFamily="18" charset="0"/>
                <a:cs typeface="Calibri" pitchFamily="18" charset="0"/>
              </a:rPr>
              <a:t>Tag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必不可少；</a:t>
            </a:r>
            <a:endParaRPr lang="en-US" altLang="zh-CN" sz="1595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200"/>
              </a:lnSpc>
              <a:tabLst>
                <a:tab pos="342900" algn="l"/>
              </a:tabLst>
            </a:pPr>
            <a:r>
              <a:rPr lang="en-US" altLang="zh-CN" sz="1595" dirty="0" smtClean="0">
                <a:solidFill>
                  <a:srgbClr val="376092"/>
                </a:solidFill>
                <a:latin typeface="Wingdings" pitchFamily="18" charset="0"/>
                <a:cs typeface="Wingdings" pitchFamily="18" charset="0"/>
              </a:rPr>
              <a:t>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5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如果自定义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Item</a:t>
            </a:r>
            <a:r>
              <a:rPr lang="en-US" altLang="zh-CN" sz="15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中有涉及到</a:t>
            </a:r>
            <a:r>
              <a:rPr lang="en-US" altLang="zh-CN" sz="1595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图片</a:t>
            </a:r>
            <a:r>
              <a:rPr lang="en-US" altLang="zh-CN" sz="15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等，尽量用</a:t>
            </a:r>
            <a:r>
              <a:rPr lang="en-US" altLang="zh-CN" sz="1595" dirty="0" smtClean="0">
                <a:solidFill>
                  <a:srgbClr val="FF0000"/>
                </a:solidFill>
                <a:latin typeface="Calibri" pitchFamily="18" charset="0"/>
                <a:cs typeface="Calibri" pitchFamily="18" charset="0"/>
              </a:rPr>
              <a:t>WeakReference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5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缓存图片；</a:t>
            </a:r>
            <a:endParaRPr lang="en-US" altLang="zh-CN" sz="1595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200"/>
              </a:lnSpc>
              <a:tabLst>
                <a:tab pos="342900" algn="l"/>
              </a:tabLst>
            </a:pPr>
            <a:r>
              <a:rPr lang="en-US" altLang="zh-CN" sz="1595" dirty="0" smtClean="0">
                <a:solidFill>
                  <a:srgbClr val="376092"/>
                </a:solidFill>
                <a:latin typeface="Wingdings" pitchFamily="18" charset="0"/>
                <a:cs typeface="Wingdings" pitchFamily="18" charset="0"/>
              </a:rPr>
              <a:t>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5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尽量避免在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BaseAdapter</a:t>
            </a:r>
            <a:r>
              <a:rPr lang="en-US" altLang="zh-CN" sz="15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中使用</a:t>
            </a:r>
            <a:r>
              <a:rPr lang="en-US" altLang="zh-CN" sz="1595" dirty="0" smtClean="0">
                <a:solidFill>
                  <a:srgbClr val="FF0000"/>
                </a:solidFill>
                <a:latin typeface="Calibri" pitchFamily="18" charset="0"/>
                <a:cs typeface="Calibri" pitchFamily="18" charset="0"/>
              </a:rPr>
              <a:t>static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来定义全局静态变量</a:t>
            </a:r>
            <a:endParaRPr lang="en-US" altLang="zh-CN" sz="1595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200"/>
              </a:lnSpc>
              <a:tabLst>
                <a:tab pos="342900" algn="l"/>
              </a:tabLst>
            </a:pPr>
            <a:r>
              <a:rPr lang="en-US" altLang="zh-CN" sz="1595" dirty="0" smtClean="0">
                <a:solidFill>
                  <a:srgbClr val="376092"/>
                </a:solidFill>
                <a:latin typeface="Wingdings" pitchFamily="18" charset="0"/>
                <a:cs typeface="Wingdings" pitchFamily="18" charset="0"/>
              </a:rPr>
              <a:t>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5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尽量避免在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ListView</a:t>
            </a:r>
            <a:r>
              <a:rPr lang="en-US" altLang="zh-CN" sz="1595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适配器中使用线程</a:t>
            </a:r>
            <a:r>
              <a:rPr lang="en-US" altLang="zh-CN" sz="15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，因为线程产生内存泄露的主要原因在于线程生</a:t>
            </a:r>
            <a:endParaRPr lang="en-US" altLang="zh-CN" sz="1595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defTabSz="-635">
              <a:lnSpc>
                <a:spcPts val="28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15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命周期的不可控制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sz="1595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500"/>
              </a:lnSpc>
              <a:tabLst>
                <a:tab pos="342900" algn="l"/>
              </a:tabLst>
            </a:pPr>
            <a:r>
              <a:rPr lang="en-US" altLang="zh-CN" sz="15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常用的分页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listview</a:t>
            </a:r>
            <a:r>
              <a:rPr lang="en-US" altLang="zh-CN" sz="15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：</a:t>
            </a:r>
            <a:endParaRPr lang="en-US" altLang="zh-CN" sz="1595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200"/>
              </a:lnSpc>
              <a:tabLst>
                <a:tab pos="342900" algn="l"/>
              </a:tabLst>
            </a:pPr>
            <a:r>
              <a:rPr lang="en-US" altLang="zh-CN" sz="1595" dirty="0" smtClean="0">
                <a:solidFill>
                  <a:srgbClr val="376092"/>
                </a:solidFill>
                <a:latin typeface="Wingdings" pitchFamily="18" charset="0"/>
                <a:cs typeface="Wingdings" pitchFamily="18" charset="0"/>
              </a:rPr>
              <a:t>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5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支持上下拉刷新：</a:t>
            </a:r>
            <a:r>
              <a:rPr lang="en-US" altLang="zh-CN" sz="1595" dirty="0" smtClean="0">
                <a:solidFill>
                  <a:srgbClr val="FF0000"/>
                </a:solidFill>
                <a:latin typeface="Calibri" pitchFamily="18" charset="0"/>
                <a:cs typeface="Calibri" pitchFamily="18" charset="0"/>
              </a:rPr>
              <a:t>PullToRefreshListView</a:t>
            </a:r>
            <a:endParaRPr lang="en-US" altLang="zh-CN" sz="1595" dirty="0" smtClean="0">
              <a:solidFill>
                <a:srgbClr val="FF0000"/>
              </a:solidFill>
              <a:latin typeface="Calibri" pitchFamily="18" charset="0"/>
              <a:cs typeface="Calibri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200"/>
              </a:lnSpc>
              <a:tabLst>
                <a:tab pos="342900" algn="l"/>
              </a:tabLst>
            </a:pPr>
            <a:r>
              <a:rPr lang="en-US" altLang="zh-CN" sz="1595" dirty="0" smtClean="0">
                <a:solidFill>
                  <a:srgbClr val="376092"/>
                </a:solidFill>
                <a:latin typeface="Wingdings" pitchFamily="18" charset="0"/>
                <a:cs typeface="Wingdings" pitchFamily="18" charset="0"/>
              </a:rPr>
              <a:t>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5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支持下拉刷新：</a:t>
            </a:r>
            <a:r>
              <a:rPr lang="en-US" altLang="zh-CN" sz="1595" dirty="0" smtClean="0">
                <a:solidFill>
                  <a:srgbClr val="FF0000"/>
                </a:solidFill>
                <a:latin typeface="Calibri" pitchFamily="18" charset="0"/>
                <a:cs typeface="Calibri" pitchFamily="18" charset="0"/>
              </a:rPr>
              <a:t>SwipeRefreshLayout</a:t>
            </a:r>
            <a:endParaRPr lang="en-US" altLang="zh-CN" sz="1595" dirty="0" smtClean="0">
              <a:solidFill>
                <a:srgbClr val="FF0000"/>
              </a:solidFill>
              <a:latin typeface="Calibri" pitchFamily="18" charset="0"/>
              <a:cs typeface="Calibri" pitchFamily="18" charset="0"/>
            </a:endParaRPr>
          </a:p>
        </p:txBody>
      </p:sp>
      <p:sp>
        <p:nvSpPr>
          <p:cNvPr id="6" name="TextBox 1"/>
          <p:cNvSpPr txBox="1"/>
          <p:nvPr/>
        </p:nvSpPr>
        <p:spPr>
          <a:xfrm>
            <a:off x="8382000" y="6362700"/>
            <a:ext cx="1270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000"/>
              </a:lnSpc>
            </a:pPr>
            <a:r>
              <a:rPr lang="en-US" altLang="zh-CN" sz="1055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12</a:t>
            </a:r>
            <a:endParaRPr lang="en-US" altLang="zh-CN" sz="1055" b="1" dirty="0" smtClean="0">
              <a:solidFill>
                <a:srgbClr val="000000"/>
              </a:solidFill>
              <a:latin typeface="Calibri" pitchFamily="18" charset="0"/>
              <a:cs typeface="Calibri" pitchFamily="18" charset="0"/>
            </a:endParaRPr>
          </a:p>
        </p:txBody>
      </p:sp>
      <p:sp>
        <p:nvSpPr>
          <p:cNvPr id="8" name="Freeform 3"/>
          <p:cNvSpPr/>
          <p:nvPr/>
        </p:nvSpPr>
        <p:spPr>
          <a:xfrm>
            <a:off x="447801" y="6229858"/>
            <a:ext cx="8242300" cy="24892"/>
          </a:xfrm>
          <a:custGeom>
            <a:avLst/>
            <a:gdLst>
              <a:gd name="connsiteX0" fmla="*/ 6350 w 8242300"/>
              <a:gd name="connsiteY0" fmla="*/ 6350 h 24892"/>
              <a:gd name="connsiteX1" fmla="*/ 8235950 w 8242300"/>
              <a:gd name="connsiteY1" fmla="*/ 7937 h 248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2300" h="24892">
                <a:moveTo>
                  <a:pt x="6350" y="6350"/>
                </a:moveTo>
                <a:lnTo>
                  <a:pt x="8235950" y="7937"/>
                </a:lnTo>
              </a:path>
            </a:pathLst>
          </a:custGeom>
          <a:ln w="12700">
            <a:solidFill>
              <a:srgbClr val="77777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06400" y="1016000"/>
            <a:ext cx="8369300" cy="1651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447801" y="6229858"/>
            <a:ext cx="8242300" cy="24892"/>
          </a:xfrm>
          <a:custGeom>
            <a:avLst/>
            <a:gdLst>
              <a:gd name="connsiteX0" fmla="*/ 6350 w 8242300"/>
              <a:gd name="connsiteY0" fmla="*/ 6350 h 24892"/>
              <a:gd name="connsiteX1" fmla="*/ 8235950 w 8242300"/>
              <a:gd name="connsiteY1" fmla="*/ 7937 h 248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2300" h="24892">
                <a:moveTo>
                  <a:pt x="6350" y="6350"/>
                </a:moveTo>
                <a:lnTo>
                  <a:pt x="8235950" y="7937"/>
                </a:lnTo>
              </a:path>
            </a:pathLst>
          </a:custGeom>
          <a:ln w="12700">
            <a:solidFill>
              <a:srgbClr val="77777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8215883" y="6237732"/>
            <a:ext cx="470916" cy="364236"/>
          </a:xfrm>
          <a:custGeom>
            <a:avLst/>
            <a:gdLst>
              <a:gd name="connsiteX0" fmla="*/ 0 w 470916"/>
              <a:gd name="connsiteY0" fmla="*/ 364236 h 364236"/>
              <a:gd name="connsiteX1" fmla="*/ 470916 w 470916"/>
              <a:gd name="connsiteY1" fmla="*/ 364236 h 364236"/>
              <a:gd name="connsiteX2" fmla="*/ 470916 w 470916"/>
              <a:gd name="connsiteY2" fmla="*/ 0 h 364236"/>
              <a:gd name="connsiteX3" fmla="*/ 0 w 470916"/>
              <a:gd name="connsiteY3" fmla="*/ 0 h 364236"/>
              <a:gd name="connsiteX4" fmla="*/ 0 w 470916"/>
              <a:gd name="connsiteY4" fmla="*/ 364236 h 36423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70916" h="364236">
                <a:moveTo>
                  <a:pt x="0" y="364236"/>
                </a:moveTo>
                <a:lnTo>
                  <a:pt x="470916" y="364236"/>
                </a:lnTo>
                <a:lnTo>
                  <a:pt x="470916" y="0"/>
                </a:lnTo>
                <a:lnTo>
                  <a:pt x="0" y="0"/>
                </a:lnTo>
                <a:lnTo>
                  <a:pt x="0" y="364236"/>
                </a:lnTo>
              </a:path>
            </a:pathLst>
          </a:custGeom>
          <a:solidFill>
            <a:srgbClr val="F2F2F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149600" y="3009900"/>
            <a:ext cx="2921000" cy="812800"/>
          </a:xfrm>
          <a:prstGeom prst="rect">
            <a:avLst/>
          </a:prstGeom>
          <a:noFill/>
        </p:spPr>
      </p:pic>
      <p:sp>
        <p:nvSpPr>
          <p:cNvPr id="10" name="TextBox 1"/>
          <p:cNvSpPr txBox="1"/>
          <p:nvPr/>
        </p:nvSpPr>
        <p:spPr>
          <a:xfrm>
            <a:off x="8382000" y="6362700"/>
            <a:ext cx="1270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000"/>
              </a:lnSpc>
            </a:pPr>
            <a:r>
              <a:rPr lang="en-US" altLang="zh-CN" sz="1055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13</a:t>
            </a:r>
            <a:endParaRPr lang="en-US" altLang="zh-CN" sz="1055" b="1" dirty="0" smtClean="0">
              <a:solidFill>
                <a:srgbClr val="000000"/>
              </a:solidFill>
              <a:latin typeface="Calibri" pitchFamily="18" charset="0"/>
              <a:cs typeface="Calibri" pitchFamily="18" charset="0"/>
            </a:endParaRPr>
          </a:p>
        </p:txBody>
      </p:sp>
      <p:sp>
        <p:nvSpPr>
          <p:cNvPr id="12" name="Freeform 3"/>
          <p:cNvSpPr/>
          <p:nvPr/>
        </p:nvSpPr>
        <p:spPr>
          <a:xfrm>
            <a:off x="447801" y="6229858"/>
            <a:ext cx="8242300" cy="24892"/>
          </a:xfrm>
          <a:custGeom>
            <a:avLst/>
            <a:gdLst>
              <a:gd name="connsiteX0" fmla="*/ 6350 w 8242300"/>
              <a:gd name="connsiteY0" fmla="*/ 6350 h 24892"/>
              <a:gd name="connsiteX1" fmla="*/ 8235950 w 8242300"/>
              <a:gd name="connsiteY1" fmla="*/ 7937 h 248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2300" h="24892">
                <a:moveTo>
                  <a:pt x="6350" y="6350"/>
                </a:moveTo>
                <a:lnTo>
                  <a:pt x="8235950" y="7937"/>
                </a:lnTo>
              </a:path>
            </a:pathLst>
          </a:custGeom>
          <a:ln w="12700">
            <a:solidFill>
              <a:srgbClr val="77777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6400" y="1016000"/>
            <a:ext cx="8369300" cy="1651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/>
          <p:cNvSpPr txBox="1"/>
          <p:nvPr/>
        </p:nvSpPr>
        <p:spPr>
          <a:xfrm>
            <a:off x="546100" y="596900"/>
            <a:ext cx="7962900" cy="4229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300"/>
              </a:lnSpc>
              <a:tabLst>
                <a:tab pos="457200" algn="l"/>
              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GridView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控件用法介绍</a:t>
            </a:r>
            <a:endParaRPr lang="en-US" altLang="zh-CN" sz="1800" b="1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200"/>
              </a:lnSpc>
              <a:tabLst>
                <a:tab pos="457200" algn="l"/>
              </a:tabLst>
            </a:pPr>
            <a:r>
              <a:rPr lang="en-US" altLang="zh-CN" dirty="0" smtClean="0"/>
              <a:t>	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GridView</a:t>
            </a:r>
            <a:r>
              <a:rPr lang="en-US" altLang="zh-CN" sz="15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控件用于显示一个</a:t>
            </a:r>
            <a:r>
              <a:rPr lang="en-US" altLang="zh-CN" sz="1595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网格图像</a:t>
            </a:r>
            <a:r>
              <a:rPr lang="en-US" altLang="zh-CN" sz="15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主要是用在一些相册的布局显示图片。采用的</a:t>
            </a:r>
            <a:endParaRPr lang="en-US" altLang="zh-CN" sz="1595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defTabSz="-635">
              <a:lnSpc>
                <a:spcPts val="2800"/>
              </a:lnSpc>
              <a:tabLst>
                <a:tab pos="457200" algn="l"/>
              </a:tabLst>
            </a:pPr>
            <a:r>
              <a:rPr lang="en-US" altLang="zh-CN" sz="15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是二维表的方式显示单元格。</a:t>
            </a:r>
            <a:endParaRPr lang="en-US" altLang="zh-CN" sz="1595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500"/>
              </a:lnSpc>
              <a:tabLst>
                <a:tab pos="457200" algn="l"/>
              </a:tabLst>
            </a:pPr>
            <a:r>
              <a:rPr lang="en-US" altLang="zh-CN" sz="15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常用属性：</a:t>
            </a:r>
            <a:endParaRPr lang="en-US" altLang="zh-CN" sz="1595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200"/>
              </a:lnSpc>
              <a:tabLst>
                <a:tab pos="457200" algn="l"/>
              </a:tabLst>
            </a:pPr>
            <a:r>
              <a:rPr lang="en-US" altLang="zh-CN" sz="1595" dirty="0" smtClean="0">
                <a:solidFill>
                  <a:srgbClr val="376092"/>
                </a:solidFill>
                <a:latin typeface="Wingdings" pitchFamily="18" charset="0"/>
                <a:cs typeface="Wingdings" pitchFamily="18" charset="0"/>
              </a:rPr>
              <a:t>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5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显示的列数：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android:numColumns="3"</a:t>
            </a:r>
            <a:endParaRPr lang="en-US" altLang="zh-CN" sz="1595" dirty="0" smtClean="0">
              <a:solidFill>
                <a:srgbClr val="000000"/>
              </a:solidFill>
              <a:latin typeface="Calibri" pitchFamily="18" charset="0"/>
              <a:cs typeface="Calibri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200"/>
              </a:lnSpc>
              <a:tabLst>
                <a:tab pos="457200" algn="l"/>
              </a:tabLst>
            </a:pPr>
            <a:r>
              <a:rPr lang="en-US" altLang="zh-CN" sz="1595" dirty="0" smtClean="0">
                <a:solidFill>
                  <a:srgbClr val="376092"/>
                </a:solidFill>
                <a:latin typeface="Wingdings" pitchFamily="18" charset="0"/>
                <a:cs typeface="Wingdings" pitchFamily="18" charset="0"/>
              </a:rPr>
              <a:t>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5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两行之间间距：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android:verticalSpacing="20dip"</a:t>
            </a:r>
            <a:endParaRPr lang="en-US" altLang="zh-CN" sz="1595" dirty="0" smtClean="0">
              <a:solidFill>
                <a:srgbClr val="000000"/>
              </a:solidFill>
              <a:latin typeface="Calibri" pitchFamily="18" charset="0"/>
              <a:cs typeface="Calibri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200"/>
              </a:lnSpc>
              <a:tabLst>
                <a:tab pos="457200" algn="l"/>
              </a:tabLst>
            </a:pPr>
            <a:r>
              <a:rPr lang="en-US" altLang="zh-CN" sz="1595" dirty="0" smtClean="0">
                <a:solidFill>
                  <a:srgbClr val="376092"/>
                </a:solidFill>
                <a:latin typeface="Wingdings" pitchFamily="18" charset="0"/>
                <a:cs typeface="Wingdings" pitchFamily="18" charset="0"/>
              </a:rPr>
              <a:t>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5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两列之间的边距：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android:horizontalSpacing="10dip“</a:t>
            </a:r>
            <a:endParaRPr lang="en-US" altLang="zh-CN" sz="1595" dirty="0" smtClean="0">
              <a:solidFill>
                <a:srgbClr val="000000"/>
              </a:solidFill>
              <a:latin typeface="Calibri" pitchFamily="18" charset="0"/>
              <a:cs typeface="Calibri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500"/>
              </a:lnSpc>
              <a:tabLst>
                <a:tab pos="457200" algn="l"/>
              </a:tabLst>
            </a:pPr>
            <a:r>
              <a:rPr lang="en-US" altLang="zh-CN" sz="15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更多属性请参考：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http://blog.csdn.net/hyp712/article/details/8767611</a:t>
            </a:r>
            <a:endParaRPr lang="en-US" altLang="zh-CN" sz="1595" dirty="0" smtClean="0">
              <a:solidFill>
                <a:srgbClr val="000000"/>
              </a:solidFill>
              <a:latin typeface="Calibri" pitchFamily="18" charset="0"/>
              <a:cs typeface="Calibri" pitchFamily="18" charset="0"/>
            </a:endParaRPr>
          </a:p>
        </p:txBody>
      </p:sp>
      <p:sp>
        <p:nvSpPr>
          <p:cNvPr id="6" name="TextBox 1"/>
          <p:cNvSpPr txBox="1"/>
          <p:nvPr/>
        </p:nvSpPr>
        <p:spPr>
          <a:xfrm>
            <a:off x="8382000" y="6362700"/>
            <a:ext cx="1270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000"/>
              </a:lnSpc>
            </a:pPr>
            <a:r>
              <a:rPr lang="en-US" altLang="zh-CN" sz="1055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15</a:t>
            </a:r>
            <a:endParaRPr lang="en-US" altLang="zh-CN" sz="1055" b="1" dirty="0" smtClean="0">
              <a:solidFill>
                <a:srgbClr val="000000"/>
              </a:solidFill>
              <a:latin typeface="Calibri" pitchFamily="18" charset="0"/>
              <a:cs typeface="Calibri" pitchFamily="18" charset="0"/>
            </a:endParaRPr>
          </a:p>
        </p:txBody>
      </p:sp>
      <p:sp>
        <p:nvSpPr>
          <p:cNvPr id="8" name="Freeform 3"/>
          <p:cNvSpPr/>
          <p:nvPr/>
        </p:nvSpPr>
        <p:spPr>
          <a:xfrm>
            <a:off x="447801" y="6229858"/>
            <a:ext cx="8242300" cy="24892"/>
          </a:xfrm>
          <a:custGeom>
            <a:avLst/>
            <a:gdLst>
              <a:gd name="connsiteX0" fmla="*/ 6350 w 8242300"/>
              <a:gd name="connsiteY0" fmla="*/ 6350 h 24892"/>
              <a:gd name="connsiteX1" fmla="*/ 8235950 w 8242300"/>
              <a:gd name="connsiteY1" fmla="*/ 7937 h 248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2300" h="24892">
                <a:moveTo>
                  <a:pt x="6350" y="6350"/>
                </a:moveTo>
                <a:lnTo>
                  <a:pt x="8235950" y="7937"/>
                </a:lnTo>
              </a:path>
            </a:pathLst>
          </a:custGeom>
          <a:ln w="12700">
            <a:solidFill>
              <a:srgbClr val="77777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06400" y="1016000"/>
            <a:ext cx="8369300" cy="1651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/>
          <p:cNvSpPr txBox="1"/>
          <p:nvPr/>
        </p:nvSpPr>
        <p:spPr>
          <a:xfrm>
            <a:off x="546100" y="596900"/>
            <a:ext cx="15621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300"/>
              </a:lnSpc>
            </a:pPr>
            <a:r>
              <a:rPr lang="en-US" altLang="zh-CN" sz="1800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GridView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示意图</a:t>
            </a:r>
            <a:endParaRPr lang="en-US" altLang="zh-CN" sz="1800" b="1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1"/>
          <p:cNvSpPr txBox="1"/>
          <p:nvPr/>
        </p:nvSpPr>
        <p:spPr>
          <a:xfrm>
            <a:off x="8382000" y="6362700"/>
            <a:ext cx="1270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000"/>
              </a:lnSpc>
            </a:pPr>
            <a:r>
              <a:rPr lang="en-US" altLang="zh-CN" sz="1055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16</a:t>
            </a:r>
            <a:endParaRPr lang="en-US" altLang="zh-CN" sz="1055" b="1" dirty="0" smtClean="0">
              <a:solidFill>
                <a:srgbClr val="000000"/>
              </a:solidFill>
              <a:latin typeface="Calibri" pitchFamily="18" charset="0"/>
              <a:cs typeface="Calibri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957263" y="1443038"/>
            <a:ext cx="7229475" cy="397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Freeform 3"/>
          <p:cNvSpPr/>
          <p:nvPr/>
        </p:nvSpPr>
        <p:spPr>
          <a:xfrm>
            <a:off x="447801" y="6229858"/>
            <a:ext cx="8242300" cy="24892"/>
          </a:xfrm>
          <a:custGeom>
            <a:avLst/>
            <a:gdLst>
              <a:gd name="connsiteX0" fmla="*/ 6350 w 8242300"/>
              <a:gd name="connsiteY0" fmla="*/ 6350 h 24892"/>
              <a:gd name="connsiteX1" fmla="*/ 8235950 w 8242300"/>
              <a:gd name="connsiteY1" fmla="*/ 7937 h 248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2300" h="24892">
                <a:moveTo>
                  <a:pt x="6350" y="6350"/>
                </a:moveTo>
                <a:lnTo>
                  <a:pt x="8235950" y="7937"/>
                </a:lnTo>
              </a:path>
            </a:pathLst>
          </a:custGeom>
          <a:ln w="12700">
            <a:solidFill>
              <a:srgbClr val="77777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6400" y="1016000"/>
            <a:ext cx="8369300" cy="1651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/>
          <p:cNvSpPr txBox="1"/>
          <p:nvPr/>
        </p:nvSpPr>
        <p:spPr>
          <a:xfrm>
            <a:off x="546100" y="596900"/>
            <a:ext cx="3987800" cy="2616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300"/>
              </a:lnSpc>
            </a:pPr>
            <a:r>
              <a:rPr lang="en-US" altLang="zh-CN" sz="1800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Demo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地址</a:t>
            </a:r>
            <a:endParaRPr lang="en-US" altLang="zh-CN" sz="1800" b="1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200"/>
              </a:lnSpc>
            </a:pP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Demo</a:t>
            </a:r>
            <a:r>
              <a:rPr lang="en-US" altLang="zh-CN" sz="15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地址：</a:t>
            </a:r>
            <a:endParaRPr lang="en-US" altLang="zh-CN" sz="1595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200"/>
              </a:lnSpc>
            </a:pPr>
            <a:r>
              <a:rPr lang="en-US" altLang="zh-CN" sz="1595" dirty="0" smtClean="0">
                <a:solidFill>
                  <a:srgbClr val="0000FF"/>
                </a:solidFill>
                <a:latin typeface="Calibri" pitchFamily="18" charset="0"/>
                <a:cs typeface="Calibri" pitchFamily="18" charset="0"/>
                <a:hlinkClick r:id="rId1"/>
              </a:rPr>
              <a:t>http://git.oschina.net/wujunyu/ListViewDemo</a:t>
            </a:r>
            <a:endParaRPr lang="en-US" altLang="zh-CN" sz="1595" dirty="0" smtClean="0">
              <a:solidFill>
                <a:srgbClr val="0000FF"/>
              </a:solidFill>
              <a:latin typeface="Calibri" pitchFamily="18" charset="0"/>
              <a:cs typeface="Calibri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500"/>
              </a:lnSpc>
            </a:pP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PullToRefreshListView</a:t>
            </a:r>
            <a:r>
              <a:rPr lang="en-US" altLang="zh-CN" sz="15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示例：</a:t>
            </a:r>
            <a:endParaRPr lang="en-US" altLang="zh-CN" sz="1595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200"/>
              </a:lnSpc>
            </a:pPr>
            <a:r>
              <a:rPr lang="en-US" altLang="zh-CN" sz="1595" dirty="0" smtClean="0">
                <a:solidFill>
                  <a:srgbClr val="0000FF"/>
                </a:solidFill>
                <a:latin typeface="Calibri" pitchFamily="18" charset="0"/>
                <a:cs typeface="Calibri" pitchFamily="18" charset="0"/>
                <a:hlinkClick r:id="rId2"/>
              </a:rPr>
              <a:t>http://www.cnblogs.com/jshen/p/4097445.html</a:t>
            </a:r>
            <a:endParaRPr lang="en-US" altLang="zh-CN" sz="1595" dirty="0" smtClean="0">
              <a:solidFill>
                <a:srgbClr val="0000FF"/>
              </a:solidFill>
              <a:latin typeface="Calibri" pitchFamily="18" charset="0"/>
              <a:cs typeface="Calibri" pitchFamily="18" charset="0"/>
              <a:hlinkClick r:id="rId2"/>
            </a:endParaRPr>
          </a:p>
        </p:txBody>
      </p:sp>
      <p:sp>
        <p:nvSpPr>
          <p:cNvPr id="6" name="TextBox 1"/>
          <p:cNvSpPr txBox="1"/>
          <p:nvPr/>
        </p:nvSpPr>
        <p:spPr>
          <a:xfrm>
            <a:off x="8382000" y="6362700"/>
            <a:ext cx="1270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000"/>
              </a:lnSpc>
            </a:pPr>
            <a:r>
              <a:rPr lang="en-US" altLang="zh-CN" sz="1055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18</a:t>
            </a:r>
            <a:endParaRPr lang="en-US" altLang="zh-CN" sz="1055" b="1" dirty="0" smtClean="0">
              <a:solidFill>
                <a:srgbClr val="000000"/>
              </a:solidFill>
              <a:latin typeface="Calibri" pitchFamily="18" charset="0"/>
              <a:cs typeface="Calibri" pitchFamily="18" charset="0"/>
            </a:endParaRPr>
          </a:p>
        </p:txBody>
      </p:sp>
      <p:sp>
        <p:nvSpPr>
          <p:cNvPr id="8" name="Freeform 3"/>
          <p:cNvSpPr/>
          <p:nvPr/>
        </p:nvSpPr>
        <p:spPr>
          <a:xfrm>
            <a:off x="447801" y="6229858"/>
            <a:ext cx="8242300" cy="24892"/>
          </a:xfrm>
          <a:custGeom>
            <a:avLst/>
            <a:gdLst>
              <a:gd name="connsiteX0" fmla="*/ 6350 w 8242300"/>
              <a:gd name="connsiteY0" fmla="*/ 6350 h 24892"/>
              <a:gd name="connsiteX1" fmla="*/ 8235950 w 8242300"/>
              <a:gd name="connsiteY1" fmla="*/ 7937 h 248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2300" h="24892">
                <a:moveTo>
                  <a:pt x="6350" y="6350"/>
                </a:moveTo>
                <a:lnTo>
                  <a:pt x="8235950" y="7937"/>
                </a:lnTo>
              </a:path>
            </a:pathLst>
          </a:custGeom>
          <a:ln w="12700">
            <a:solidFill>
              <a:srgbClr val="77777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6400" y="1016000"/>
            <a:ext cx="8369300" cy="1651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447801" y="6229858"/>
            <a:ext cx="8242300" cy="24892"/>
          </a:xfrm>
          <a:custGeom>
            <a:avLst/>
            <a:gdLst>
              <a:gd name="connsiteX0" fmla="*/ 6350 w 8242300"/>
              <a:gd name="connsiteY0" fmla="*/ 6350 h 24892"/>
              <a:gd name="connsiteX1" fmla="*/ 8235950 w 8242300"/>
              <a:gd name="connsiteY1" fmla="*/ 7937 h 248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2300" h="24892">
                <a:moveTo>
                  <a:pt x="6350" y="6350"/>
                </a:moveTo>
                <a:lnTo>
                  <a:pt x="8235950" y="7937"/>
                </a:lnTo>
              </a:path>
            </a:pathLst>
          </a:custGeom>
          <a:ln w="12700">
            <a:solidFill>
              <a:srgbClr val="77777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490472" y="6301740"/>
            <a:ext cx="39623" cy="234124"/>
          </a:xfrm>
          <a:custGeom>
            <a:avLst/>
            <a:gdLst>
              <a:gd name="connsiteX0" fmla="*/ 9905 w 39623"/>
              <a:gd name="connsiteY0" fmla="*/ 9905 h 234124"/>
              <a:gd name="connsiteX1" fmla="*/ 9905 w 39623"/>
              <a:gd name="connsiteY1" fmla="*/ 224218 h 23412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9623" h="234124">
                <a:moveTo>
                  <a:pt x="9905" y="9905"/>
                </a:moveTo>
                <a:lnTo>
                  <a:pt x="9905" y="224218"/>
                </a:lnTo>
              </a:path>
            </a:pathLst>
          </a:custGeom>
          <a:ln w="25400">
            <a:solidFill>
              <a:srgbClr val="7F7F7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8215883" y="6237732"/>
            <a:ext cx="470916" cy="364236"/>
          </a:xfrm>
          <a:custGeom>
            <a:avLst/>
            <a:gdLst>
              <a:gd name="connsiteX0" fmla="*/ 0 w 470916"/>
              <a:gd name="connsiteY0" fmla="*/ 364236 h 364236"/>
              <a:gd name="connsiteX1" fmla="*/ 470916 w 470916"/>
              <a:gd name="connsiteY1" fmla="*/ 364236 h 364236"/>
              <a:gd name="connsiteX2" fmla="*/ 470916 w 470916"/>
              <a:gd name="connsiteY2" fmla="*/ 0 h 364236"/>
              <a:gd name="connsiteX3" fmla="*/ 0 w 470916"/>
              <a:gd name="connsiteY3" fmla="*/ 0 h 364236"/>
              <a:gd name="connsiteX4" fmla="*/ 0 w 470916"/>
              <a:gd name="connsiteY4" fmla="*/ 364236 h 36423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70916" h="364236">
                <a:moveTo>
                  <a:pt x="0" y="364236"/>
                </a:moveTo>
                <a:lnTo>
                  <a:pt x="470916" y="364236"/>
                </a:lnTo>
                <a:lnTo>
                  <a:pt x="470916" y="0"/>
                </a:lnTo>
                <a:lnTo>
                  <a:pt x="0" y="0"/>
                </a:lnTo>
                <a:lnTo>
                  <a:pt x="0" y="364236"/>
                </a:lnTo>
              </a:path>
            </a:pathLst>
          </a:custGeom>
          <a:solidFill>
            <a:srgbClr val="F2F2F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670300" y="3009900"/>
            <a:ext cx="1866900" cy="812800"/>
          </a:xfrm>
          <a:prstGeom prst="rect">
            <a:avLst/>
          </a:prstGeom>
          <a:noFill/>
        </p:spPr>
      </p:pic>
      <p:sp>
        <p:nvSpPr>
          <p:cNvPr id="10" name="TextBox 1"/>
          <p:cNvSpPr txBox="1"/>
          <p:nvPr/>
        </p:nvSpPr>
        <p:spPr>
          <a:xfrm>
            <a:off x="8382000" y="6362700"/>
            <a:ext cx="1270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000"/>
              </a:lnSpc>
            </a:pPr>
            <a:r>
              <a:rPr lang="en-US" altLang="zh-CN" sz="1055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19</a:t>
            </a:r>
            <a:endParaRPr lang="en-US" altLang="zh-CN" sz="1055" b="1" dirty="0" smtClean="0">
              <a:solidFill>
                <a:srgbClr val="000000"/>
              </a:solidFill>
              <a:latin typeface="Calibri" pitchFamily="18" charset="0"/>
              <a:cs typeface="Calibri" pitchFamily="18" charset="0"/>
            </a:endParaRPr>
          </a:p>
        </p:txBody>
      </p:sp>
      <p:sp>
        <p:nvSpPr>
          <p:cNvPr id="14" name="Freeform 3"/>
          <p:cNvSpPr/>
          <p:nvPr/>
        </p:nvSpPr>
        <p:spPr>
          <a:xfrm>
            <a:off x="447801" y="6229858"/>
            <a:ext cx="8242300" cy="24892"/>
          </a:xfrm>
          <a:custGeom>
            <a:avLst/>
            <a:gdLst>
              <a:gd name="connsiteX0" fmla="*/ 6350 w 8242300"/>
              <a:gd name="connsiteY0" fmla="*/ 6350 h 24892"/>
              <a:gd name="connsiteX1" fmla="*/ 8235950 w 8242300"/>
              <a:gd name="connsiteY1" fmla="*/ 7937 h 248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2300" h="24892">
                <a:moveTo>
                  <a:pt x="6350" y="6350"/>
                </a:moveTo>
                <a:lnTo>
                  <a:pt x="8235950" y="7937"/>
                </a:lnTo>
              </a:path>
            </a:pathLst>
          </a:custGeom>
          <a:ln w="12700">
            <a:solidFill>
              <a:srgbClr val="77777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6400" y="1016000"/>
            <a:ext cx="8369300" cy="1651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447801" y="6229858"/>
            <a:ext cx="8242300" cy="24892"/>
          </a:xfrm>
          <a:custGeom>
            <a:avLst/>
            <a:gdLst>
              <a:gd name="connsiteX0" fmla="*/ 6350 w 8242300"/>
              <a:gd name="connsiteY0" fmla="*/ 6350 h 24892"/>
              <a:gd name="connsiteX1" fmla="*/ 8235950 w 8242300"/>
              <a:gd name="connsiteY1" fmla="*/ 7937 h 248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2300" h="24892">
                <a:moveTo>
                  <a:pt x="6350" y="6350"/>
                </a:moveTo>
                <a:lnTo>
                  <a:pt x="8235950" y="7937"/>
                </a:lnTo>
              </a:path>
            </a:pathLst>
          </a:custGeom>
          <a:ln w="12700">
            <a:solidFill>
              <a:srgbClr val="77777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452628" y="1037844"/>
            <a:ext cx="8261604" cy="64007"/>
          </a:xfrm>
          <a:custGeom>
            <a:avLst/>
            <a:gdLst>
              <a:gd name="connsiteX0" fmla="*/ 16001 w 8261604"/>
              <a:gd name="connsiteY0" fmla="*/ 16002 h 64007"/>
              <a:gd name="connsiteX1" fmla="*/ 8245602 w 8261604"/>
              <a:gd name="connsiteY1" fmla="*/ 17525 h 6400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61604" h="64007">
                <a:moveTo>
                  <a:pt x="16001" y="16002"/>
                </a:moveTo>
                <a:lnTo>
                  <a:pt x="8245602" y="17525"/>
                </a:lnTo>
              </a:path>
            </a:pathLst>
          </a:custGeom>
          <a:ln w="38100">
            <a:solidFill>
              <a:srgbClr val="365F9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06400" y="1016000"/>
            <a:ext cx="8369300" cy="165100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20800" y="1689100"/>
            <a:ext cx="3759200" cy="4127500"/>
          </a:xfrm>
          <a:prstGeom prst="rect">
            <a:avLst/>
          </a:prstGeom>
          <a:noFill/>
        </p:spPr>
      </p:pic>
      <p:sp>
        <p:nvSpPr>
          <p:cNvPr id="10" name="TextBox 1"/>
          <p:cNvSpPr txBox="1"/>
          <p:nvPr/>
        </p:nvSpPr>
        <p:spPr>
          <a:xfrm>
            <a:off x="546100" y="596900"/>
            <a:ext cx="4191000" cy="965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300"/>
              </a:lnSpc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作业任务</a:t>
            </a:r>
            <a:endParaRPr lang="en-US" altLang="zh-CN" sz="1800" b="1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200"/>
              </a:lnSpc>
            </a:pPr>
            <a:r>
              <a:rPr lang="en-US" altLang="zh-CN" sz="1440" dirty="0" smtClean="0">
                <a:solidFill>
                  <a:srgbClr val="376092"/>
                </a:solidFill>
                <a:latin typeface="Wingdings" pitchFamily="18" charset="0"/>
                <a:cs typeface="Wingdings" pitchFamily="18" charset="0"/>
              </a:rPr>
              <a:t>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实现以下布局示意图，数据自己随意发挥：</a:t>
            </a:r>
            <a:endParaRPr lang="en-US" altLang="zh-CN" sz="16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447801" y="6229858"/>
            <a:ext cx="8242300" cy="24892"/>
          </a:xfrm>
          <a:custGeom>
            <a:avLst/>
            <a:gdLst>
              <a:gd name="connsiteX0" fmla="*/ 6350 w 8242300"/>
              <a:gd name="connsiteY0" fmla="*/ 6350 h 24892"/>
              <a:gd name="connsiteX1" fmla="*/ 8235950 w 8242300"/>
              <a:gd name="connsiteY1" fmla="*/ 7937 h 248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2300" h="24892">
                <a:moveTo>
                  <a:pt x="6350" y="6350"/>
                </a:moveTo>
                <a:lnTo>
                  <a:pt x="8235950" y="7937"/>
                </a:lnTo>
              </a:path>
            </a:pathLst>
          </a:custGeom>
          <a:ln w="12700">
            <a:solidFill>
              <a:srgbClr val="77777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452628" y="1037844"/>
            <a:ext cx="8261604" cy="64007"/>
          </a:xfrm>
          <a:custGeom>
            <a:avLst/>
            <a:gdLst>
              <a:gd name="connsiteX0" fmla="*/ 16001 w 8261604"/>
              <a:gd name="connsiteY0" fmla="*/ 16002 h 64007"/>
              <a:gd name="connsiteX1" fmla="*/ 8245602 w 8261604"/>
              <a:gd name="connsiteY1" fmla="*/ 17525 h 6400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61604" h="64007">
                <a:moveTo>
                  <a:pt x="16001" y="16002"/>
                </a:moveTo>
                <a:lnTo>
                  <a:pt x="8245602" y="17525"/>
                </a:lnTo>
              </a:path>
            </a:pathLst>
          </a:custGeom>
          <a:ln w="38100">
            <a:solidFill>
              <a:srgbClr val="365F9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8215883" y="6237732"/>
            <a:ext cx="470916" cy="364236"/>
          </a:xfrm>
          <a:custGeom>
            <a:avLst/>
            <a:gdLst>
              <a:gd name="connsiteX0" fmla="*/ 0 w 470916"/>
              <a:gd name="connsiteY0" fmla="*/ 364236 h 364236"/>
              <a:gd name="connsiteX1" fmla="*/ 470916 w 470916"/>
              <a:gd name="connsiteY1" fmla="*/ 364236 h 364236"/>
              <a:gd name="connsiteX2" fmla="*/ 470916 w 470916"/>
              <a:gd name="connsiteY2" fmla="*/ 0 h 364236"/>
              <a:gd name="connsiteX3" fmla="*/ 0 w 470916"/>
              <a:gd name="connsiteY3" fmla="*/ 0 h 364236"/>
              <a:gd name="connsiteX4" fmla="*/ 0 w 470916"/>
              <a:gd name="connsiteY4" fmla="*/ 364236 h 36423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70916" h="364236">
                <a:moveTo>
                  <a:pt x="0" y="364236"/>
                </a:moveTo>
                <a:lnTo>
                  <a:pt x="470916" y="364236"/>
                </a:lnTo>
                <a:lnTo>
                  <a:pt x="470916" y="0"/>
                </a:lnTo>
                <a:lnTo>
                  <a:pt x="0" y="0"/>
                </a:lnTo>
                <a:lnTo>
                  <a:pt x="0" y="364236"/>
                </a:lnTo>
              </a:path>
            </a:pathLst>
          </a:custGeom>
          <a:solidFill>
            <a:srgbClr val="F2F2F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06400" y="1016000"/>
            <a:ext cx="8369300" cy="165100"/>
          </a:xfrm>
          <a:prstGeom prst="rect">
            <a:avLst/>
          </a:prstGeom>
          <a:noFill/>
        </p:spPr>
      </p:pic>
      <p:sp>
        <p:nvSpPr>
          <p:cNvPr id="10" name="TextBox 1"/>
          <p:cNvSpPr txBox="1"/>
          <p:nvPr/>
        </p:nvSpPr>
        <p:spPr>
          <a:xfrm>
            <a:off x="546100" y="596900"/>
            <a:ext cx="3378200" cy="965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300"/>
              </a:lnSpc>
            </a:pPr>
            <a:r>
              <a:rPr lang="en-US" altLang="zh-CN" sz="1800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Android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之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ListView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原理学习与优化</a:t>
            </a:r>
            <a:endParaRPr lang="en-US" altLang="zh-CN" sz="1800" b="1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200"/>
              </a:lnSpc>
            </a:pPr>
            <a:r>
              <a:rPr lang="en-US" altLang="zh-CN" sz="1440" dirty="0" smtClean="0">
                <a:solidFill>
                  <a:srgbClr val="376092"/>
                </a:solidFill>
                <a:latin typeface="Wingdings" pitchFamily="18" charset="0"/>
                <a:cs typeface="Wingdings" pitchFamily="18" charset="0"/>
              </a:rPr>
              <a:t>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ListView</a:t>
            </a:r>
            <a:r>
              <a:rPr lang="en-US" altLang="zh-CN" sz="15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控件</a:t>
            </a:r>
            <a:endParaRPr lang="en-US" altLang="zh-CN" sz="1595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"/>
          <p:cNvSpPr txBox="1"/>
          <p:nvPr/>
        </p:nvSpPr>
        <p:spPr>
          <a:xfrm>
            <a:off x="901700" y="1752600"/>
            <a:ext cx="101600" cy="1244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300"/>
              </a:lnSpc>
            </a:pPr>
            <a:r>
              <a:rPr lang="en-US" altLang="zh-CN" sz="1190" dirty="0" smtClean="0">
                <a:solidFill>
                  <a:srgbClr val="376092"/>
                </a:solidFill>
                <a:latin typeface="Wingdings" pitchFamily="18" charset="0"/>
                <a:cs typeface="Wingdings" pitchFamily="18" charset="0"/>
              </a:rPr>
              <a:t></a:t>
            </a:r>
            <a:endParaRPr lang="en-US" altLang="zh-CN" sz="1190" dirty="0" smtClean="0">
              <a:solidFill>
                <a:srgbClr val="376092"/>
              </a:solidFill>
              <a:latin typeface="Wingdings" pitchFamily="18" charset="0"/>
              <a:cs typeface="Wingdings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1800"/>
              </a:lnSpc>
            </a:pPr>
            <a:r>
              <a:rPr lang="en-US" altLang="zh-CN" sz="1190" dirty="0" smtClean="0">
                <a:solidFill>
                  <a:srgbClr val="376092"/>
                </a:solidFill>
                <a:latin typeface="Wingdings" pitchFamily="18" charset="0"/>
                <a:cs typeface="Wingdings" pitchFamily="18" charset="0"/>
              </a:rPr>
              <a:t></a:t>
            </a:r>
            <a:endParaRPr lang="en-US" altLang="zh-CN" sz="1190" dirty="0" smtClean="0">
              <a:solidFill>
                <a:srgbClr val="376092"/>
              </a:solidFill>
              <a:latin typeface="Wingdings" pitchFamily="18" charset="0"/>
              <a:cs typeface="Wingdings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1800"/>
              </a:lnSpc>
            </a:pPr>
            <a:r>
              <a:rPr lang="en-US" altLang="zh-CN" sz="1190" dirty="0" smtClean="0">
                <a:solidFill>
                  <a:srgbClr val="376092"/>
                </a:solidFill>
                <a:latin typeface="Wingdings" pitchFamily="18" charset="0"/>
                <a:cs typeface="Wingdings" pitchFamily="18" charset="0"/>
              </a:rPr>
              <a:t></a:t>
            </a:r>
            <a:endParaRPr lang="en-US" altLang="zh-CN" sz="1190" dirty="0" smtClean="0">
              <a:solidFill>
                <a:srgbClr val="376092"/>
              </a:solidFill>
              <a:latin typeface="Wingdings" pitchFamily="18" charset="0"/>
              <a:cs typeface="Wingdings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1800"/>
              </a:lnSpc>
            </a:pPr>
            <a:r>
              <a:rPr lang="en-US" altLang="zh-CN" sz="1190" dirty="0" smtClean="0">
                <a:solidFill>
                  <a:srgbClr val="376092"/>
                </a:solidFill>
                <a:latin typeface="Wingdings" pitchFamily="18" charset="0"/>
                <a:cs typeface="Wingdings" pitchFamily="18" charset="0"/>
              </a:rPr>
              <a:t></a:t>
            </a:r>
            <a:endParaRPr lang="en-US" altLang="zh-CN" sz="1190" dirty="0" smtClean="0">
              <a:solidFill>
                <a:srgbClr val="376092"/>
              </a:solidFill>
              <a:latin typeface="Wingdings" pitchFamily="18" charset="0"/>
              <a:cs typeface="Wingdings" pitchFamily="18" charset="0"/>
            </a:endParaRPr>
          </a:p>
        </p:txBody>
      </p:sp>
      <p:sp>
        <p:nvSpPr>
          <p:cNvPr id="12" name="TextBox 1"/>
          <p:cNvSpPr txBox="1"/>
          <p:nvPr/>
        </p:nvSpPr>
        <p:spPr>
          <a:xfrm>
            <a:off x="1270000" y="1701800"/>
            <a:ext cx="1955800" cy="132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800"/>
              </a:lnSpc>
            </a:pPr>
            <a:r>
              <a:rPr lang="en-US" altLang="zh-CN" sz="1405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列表的显示需要三个元素</a:t>
            </a:r>
            <a:endParaRPr lang="en-US" altLang="zh-CN" sz="1405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1800"/>
              </a:lnSpc>
            </a:pPr>
            <a:r>
              <a:rPr lang="en-US" altLang="zh-CN" sz="1405" dirty="0" smtClean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Adapter</a:t>
            </a:r>
            <a:endParaRPr lang="en-US" altLang="zh-CN" sz="1405" dirty="0" smtClean="0">
              <a:solidFill>
                <a:srgbClr val="002060"/>
              </a:solidFill>
              <a:latin typeface="Calibri" pitchFamily="18" charset="0"/>
              <a:cs typeface="Calibri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1800"/>
              </a:lnSpc>
            </a:pPr>
            <a:r>
              <a:rPr lang="en-US" altLang="zh-CN" sz="1405" dirty="0" smtClean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ListView</a:t>
            </a:r>
            <a:r>
              <a:rPr lang="en-US" altLang="zh-CN" sz="1405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工作原理</a:t>
            </a:r>
            <a:endParaRPr lang="en-US" altLang="zh-CN" sz="1405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1800"/>
              </a:lnSpc>
            </a:pPr>
            <a:r>
              <a:rPr lang="en-US" altLang="zh-CN" sz="1405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优化及注意点</a:t>
            </a:r>
            <a:endParaRPr lang="en-US" altLang="zh-CN" sz="1405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"/>
          <p:cNvSpPr txBox="1"/>
          <p:nvPr/>
        </p:nvSpPr>
        <p:spPr>
          <a:xfrm>
            <a:off x="546100" y="3162300"/>
            <a:ext cx="14986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000"/>
              </a:lnSpc>
            </a:pPr>
            <a:r>
              <a:rPr lang="en-US" altLang="zh-CN" sz="1440" dirty="0" smtClean="0">
                <a:solidFill>
                  <a:srgbClr val="376092"/>
                </a:solidFill>
                <a:latin typeface="Wingdings" pitchFamily="18" charset="0"/>
                <a:cs typeface="Wingdings" pitchFamily="18" charset="0"/>
              </a:rPr>
              <a:t>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GridView</a:t>
            </a:r>
            <a:r>
              <a:rPr lang="en-US" altLang="zh-CN" sz="15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控件</a:t>
            </a:r>
            <a:endParaRPr lang="en-US" altLang="zh-CN" sz="1595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"/>
          <p:cNvSpPr txBox="1"/>
          <p:nvPr/>
        </p:nvSpPr>
        <p:spPr>
          <a:xfrm>
            <a:off x="901700" y="3619500"/>
            <a:ext cx="101600" cy="520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300"/>
              </a:lnSpc>
            </a:pPr>
            <a:r>
              <a:rPr lang="en-US" altLang="zh-CN" sz="1190" dirty="0" smtClean="0">
                <a:solidFill>
                  <a:srgbClr val="376092"/>
                </a:solidFill>
                <a:latin typeface="Wingdings" pitchFamily="18" charset="0"/>
                <a:cs typeface="Wingdings" pitchFamily="18" charset="0"/>
              </a:rPr>
              <a:t></a:t>
            </a:r>
            <a:endParaRPr lang="en-US" altLang="zh-CN" sz="1190" dirty="0" smtClean="0">
              <a:solidFill>
                <a:srgbClr val="376092"/>
              </a:solidFill>
              <a:latin typeface="Wingdings" pitchFamily="18" charset="0"/>
              <a:cs typeface="Wingdings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1800"/>
              </a:lnSpc>
            </a:pPr>
            <a:r>
              <a:rPr lang="en-US" altLang="zh-CN" sz="1190" dirty="0" smtClean="0">
                <a:solidFill>
                  <a:srgbClr val="376092"/>
                </a:solidFill>
                <a:latin typeface="Wingdings" pitchFamily="18" charset="0"/>
                <a:cs typeface="Wingdings" pitchFamily="18" charset="0"/>
              </a:rPr>
              <a:t></a:t>
            </a:r>
            <a:endParaRPr lang="en-US" altLang="zh-CN" sz="1190" dirty="0" smtClean="0">
              <a:solidFill>
                <a:srgbClr val="376092"/>
              </a:solidFill>
              <a:latin typeface="Wingdings" pitchFamily="18" charset="0"/>
              <a:cs typeface="Wingdings" pitchFamily="18" charset="0"/>
            </a:endParaRPr>
          </a:p>
        </p:txBody>
      </p:sp>
      <p:sp>
        <p:nvSpPr>
          <p:cNvPr id="15" name="TextBox 1"/>
          <p:cNvSpPr txBox="1"/>
          <p:nvPr/>
        </p:nvSpPr>
        <p:spPr>
          <a:xfrm>
            <a:off x="1270000" y="3568700"/>
            <a:ext cx="1371600" cy="596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800"/>
              </a:lnSpc>
            </a:pPr>
            <a:r>
              <a:rPr lang="en-US" altLang="zh-CN" sz="1405" dirty="0" smtClean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GridView</a:t>
            </a:r>
            <a:r>
              <a:rPr lang="en-US" altLang="zh-CN" sz="1405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用法介绍</a:t>
            </a:r>
            <a:endParaRPr lang="en-US" altLang="zh-CN" sz="1405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1800"/>
              </a:lnSpc>
            </a:pPr>
            <a:r>
              <a:rPr lang="en-US" altLang="zh-CN" sz="1405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优化及注意点</a:t>
            </a:r>
            <a:endParaRPr lang="en-US" altLang="zh-CN" sz="1405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"/>
          <p:cNvSpPr txBox="1"/>
          <p:nvPr/>
        </p:nvSpPr>
        <p:spPr>
          <a:xfrm>
            <a:off x="8407400" y="6362700"/>
            <a:ext cx="635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000"/>
              </a:lnSpc>
            </a:pPr>
            <a:r>
              <a:rPr lang="en-US" altLang="zh-CN" sz="1055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2</a:t>
            </a:r>
            <a:endParaRPr lang="en-US" altLang="zh-CN" sz="1055" b="1" dirty="0" smtClean="0">
              <a:solidFill>
                <a:srgbClr val="000000"/>
              </a:solidFill>
              <a:latin typeface="Calibri" pitchFamily="18" charset="0"/>
              <a:cs typeface="Calibri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447801" y="6229858"/>
            <a:ext cx="8242300" cy="24892"/>
          </a:xfrm>
          <a:custGeom>
            <a:avLst/>
            <a:gdLst>
              <a:gd name="connsiteX0" fmla="*/ 6350 w 8242300"/>
              <a:gd name="connsiteY0" fmla="*/ 6350 h 24892"/>
              <a:gd name="connsiteX1" fmla="*/ 8235950 w 8242300"/>
              <a:gd name="connsiteY1" fmla="*/ 7937 h 248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2300" h="24892">
                <a:moveTo>
                  <a:pt x="6350" y="6350"/>
                </a:moveTo>
                <a:lnTo>
                  <a:pt x="8235950" y="7937"/>
                </a:lnTo>
              </a:path>
            </a:pathLst>
          </a:custGeom>
          <a:ln w="12700">
            <a:solidFill>
              <a:srgbClr val="77777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457200" y="440436"/>
            <a:ext cx="8229600" cy="755903"/>
          </a:xfrm>
          <a:custGeom>
            <a:avLst/>
            <a:gdLst>
              <a:gd name="connsiteX0" fmla="*/ 0 w 8229600"/>
              <a:gd name="connsiteY0" fmla="*/ 755903 h 755903"/>
              <a:gd name="connsiteX1" fmla="*/ 8229600 w 8229600"/>
              <a:gd name="connsiteY1" fmla="*/ 755903 h 755903"/>
              <a:gd name="connsiteX2" fmla="*/ 8229600 w 8229600"/>
              <a:gd name="connsiteY2" fmla="*/ 0 h 755903"/>
              <a:gd name="connsiteX3" fmla="*/ 0 w 8229600"/>
              <a:gd name="connsiteY3" fmla="*/ 0 h 755903"/>
              <a:gd name="connsiteX4" fmla="*/ 0 w 8229600"/>
              <a:gd name="connsiteY4" fmla="*/ 755903 h 75590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229600" h="755903">
                <a:moveTo>
                  <a:pt x="0" y="755903"/>
                </a:moveTo>
                <a:lnTo>
                  <a:pt x="8229600" y="755903"/>
                </a:lnTo>
                <a:lnTo>
                  <a:pt x="8229600" y="0"/>
                </a:lnTo>
                <a:lnTo>
                  <a:pt x="0" y="0"/>
                </a:lnTo>
                <a:lnTo>
                  <a:pt x="0" y="755903"/>
                </a:lnTo>
              </a:path>
            </a:pathLst>
          </a:custGeom>
          <a:solidFill>
            <a:srgbClr val="365F91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8215883" y="6237732"/>
            <a:ext cx="470916" cy="364236"/>
          </a:xfrm>
          <a:custGeom>
            <a:avLst/>
            <a:gdLst>
              <a:gd name="connsiteX0" fmla="*/ 0 w 470916"/>
              <a:gd name="connsiteY0" fmla="*/ 364236 h 364236"/>
              <a:gd name="connsiteX1" fmla="*/ 470916 w 470916"/>
              <a:gd name="connsiteY1" fmla="*/ 364236 h 364236"/>
              <a:gd name="connsiteX2" fmla="*/ 470916 w 470916"/>
              <a:gd name="connsiteY2" fmla="*/ 0 h 364236"/>
              <a:gd name="connsiteX3" fmla="*/ 0 w 470916"/>
              <a:gd name="connsiteY3" fmla="*/ 0 h 364236"/>
              <a:gd name="connsiteX4" fmla="*/ 0 w 470916"/>
              <a:gd name="connsiteY4" fmla="*/ 364236 h 36423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70916" h="364236">
                <a:moveTo>
                  <a:pt x="0" y="364236"/>
                </a:moveTo>
                <a:lnTo>
                  <a:pt x="470916" y="364236"/>
                </a:lnTo>
                <a:lnTo>
                  <a:pt x="470916" y="0"/>
                </a:lnTo>
                <a:lnTo>
                  <a:pt x="0" y="0"/>
                </a:lnTo>
                <a:lnTo>
                  <a:pt x="0" y="364236"/>
                </a:lnTo>
              </a:path>
            </a:pathLst>
          </a:custGeom>
          <a:solidFill>
            <a:srgbClr val="F2F2F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263900" y="3009900"/>
            <a:ext cx="2717800" cy="812800"/>
          </a:xfrm>
          <a:prstGeom prst="rect">
            <a:avLst/>
          </a:prstGeom>
          <a:noFill/>
        </p:spPr>
      </p:pic>
      <p:sp>
        <p:nvSpPr>
          <p:cNvPr id="10" name="TextBox 1"/>
          <p:cNvSpPr txBox="1"/>
          <p:nvPr/>
        </p:nvSpPr>
        <p:spPr>
          <a:xfrm>
            <a:off x="8407400" y="6362700"/>
            <a:ext cx="635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000"/>
              </a:lnSpc>
            </a:pPr>
            <a:r>
              <a:rPr lang="en-US" altLang="zh-CN" sz="1055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3</a:t>
            </a:r>
            <a:endParaRPr lang="en-US" altLang="zh-CN" sz="1055" b="1" dirty="0" smtClean="0">
              <a:solidFill>
                <a:srgbClr val="000000"/>
              </a:solidFill>
              <a:latin typeface="Calibri" pitchFamily="18" charset="0"/>
              <a:cs typeface="Calibri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447801" y="6229858"/>
            <a:ext cx="8242300" cy="24892"/>
          </a:xfrm>
          <a:custGeom>
            <a:avLst/>
            <a:gdLst>
              <a:gd name="connsiteX0" fmla="*/ 6350 w 8242300"/>
              <a:gd name="connsiteY0" fmla="*/ 6350 h 24892"/>
              <a:gd name="connsiteX1" fmla="*/ 8235950 w 8242300"/>
              <a:gd name="connsiteY1" fmla="*/ 7937 h 248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2300" h="24892">
                <a:moveTo>
                  <a:pt x="6350" y="6350"/>
                </a:moveTo>
                <a:lnTo>
                  <a:pt x="8235950" y="7937"/>
                </a:lnTo>
              </a:path>
            </a:pathLst>
          </a:custGeom>
          <a:ln w="12700">
            <a:solidFill>
              <a:srgbClr val="77777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452628" y="1037844"/>
            <a:ext cx="8261604" cy="64007"/>
          </a:xfrm>
          <a:custGeom>
            <a:avLst/>
            <a:gdLst>
              <a:gd name="connsiteX0" fmla="*/ 16001 w 8261604"/>
              <a:gd name="connsiteY0" fmla="*/ 16002 h 64007"/>
              <a:gd name="connsiteX1" fmla="*/ 8245602 w 8261604"/>
              <a:gd name="connsiteY1" fmla="*/ 17525 h 6400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61604" h="64007">
                <a:moveTo>
                  <a:pt x="16001" y="16002"/>
                </a:moveTo>
                <a:lnTo>
                  <a:pt x="8245602" y="17525"/>
                </a:lnTo>
              </a:path>
            </a:pathLst>
          </a:custGeom>
          <a:ln w="38100">
            <a:solidFill>
              <a:srgbClr val="365F9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8215883" y="6237732"/>
            <a:ext cx="470916" cy="364236"/>
          </a:xfrm>
          <a:custGeom>
            <a:avLst/>
            <a:gdLst>
              <a:gd name="connsiteX0" fmla="*/ 0 w 470916"/>
              <a:gd name="connsiteY0" fmla="*/ 364236 h 364236"/>
              <a:gd name="connsiteX1" fmla="*/ 470916 w 470916"/>
              <a:gd name="connsiteY1" fmla="*/ 364236 h 364236"/>
              <a:gd name="connsiteX2" fmla="*/ 470916 w 470916"/>
              <a:gd name="connsiteY2" fmla="*/ 0 h 364236"/>
              <a:gd name="connsiteX3" fmla="*/ 0 w 470916"/>
              <a:gd name="connsiteY3" fmla="*/ 0 h 364236"/>
              <a:gd name="connsiteX4" fmla="*/ 0 w 470916"/>
              <a:gd name="connsiteY4" fmla="*/ 364236 h 36423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70916" h="364236">
                <a:moveTo>
                  <a:pt x="0" y="364236"/>
                </a:moveTo>
                <a:lnTo>
                  <a:pt x="470916" y="364236"/>
                </a:lnTo>
                <a:lnTo>
                  <a:pt x="470916" y="0"/>
                </a:lnTo>
                <a:lnTo>
                  <a:pt x="0" y="0"/>
                </a:lnTo>
                <a:lnTo>
                  <a:pt x="0" y="364236"/>
                </a:lnTo>
              </a:path>
            </a:pathLst>
          </a:custGeom>
          <a:solidFill>
            <a:srgbClr val="F2F2F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06400" y="1016000"/>
            <a:ext cx="8369300" cy="165100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4500" y="1181100"/>
            <a:ext cx="8255000" cy="4711700"/>
          </a:xfrm>
          <a:prstGeom prst="rect">
            <a:avLst/>
          </a:prstGeom>
          <a:noFill/>
        </p:spPr>
      </p:pic>
      <p:sp>
        <p:nvSpPr>
          <p:cNvPr id="11" name="TextBox 1"/>
          <p:cNvSpPr txBox="1"/>
          <p:nvPr/>
        </p:nvSpPr>
        <p:spPr>
          <a:xfrm>
            <a:off x="546100" y="596900"/>
            <a:ext cx="6985000" cy="1739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300"/>
              </a:lnSpc>
              <a:tabLst>
                <a:tab pos="406400" algn="l"/>
              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列表的显示需要三个元素</a:t>
            </a:r>
            <a:endParaRPr lang="en-US" altLang="zh-CN" sz="1800" b="1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200"/>
              </a:lnSpc>
              <a:tabLst>
                <a:tab pos="406400" algn="l"/>
              </a:tabLst>
            </a:pPr>
            <a:r>
              <a:rPr lang="en-US" altLang="zh-CN" dirty="0" smtClean="0"/>
              <a:t>	</a:t>
            </a:r>
            <a:r>
              <a:rPr lang="en-US" altLang="zh-CN" sz="1405" dirty="0" smtClean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ListView</a:t>
            </a:r>
            <a:r>
              <a:rPr lang="en-US" altLang="zh-CN" sz="1405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控件用于列表的形式显示数据，</a:t>
            </a:r>
            <a:r>
              <a:rPr lang="en-US" altLang="zh-CN" sz="1405" dirty="0" smtClean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ListView</a:t>
            </a:r>
            <a:r>
              <a:rPr lang="en-US" altLang="zh-CN" sz="1405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控件采用</a:t>
            </a:r>
            <a:r>
              <a:rPr lang="en-US" altLang="zh-CN" sz="1405" dirty="0" smtClean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MVC</a:t>
            </a:r>
            <a:r>
              <a:rPr lang="en-US" altLang="zh-CN" sz="1405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模式将前端显示和后端</a:t>
            </a:r>
            <a:endParaRPr lang="en-US" altLang="zh-CN" sz="1405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1900"/>
              </a:lnSpc>
              <a:tabLst>
                <a:tab pos="406400" algn="l"/>
              </a:tabLst>
            </a:pPr>
            <a:r>
              <a:rPr lang="en-US" altLang="zh-CN" sz="1405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数据进行分离。</a:t>
            </a:r>
            <a:endParaRPr lang="en-US" altLang="zh-CN" sz="1405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200"/>
              </a:lnSpc>
              <a:tabLst>
                <a:tab pos="406400" algn="l"/>
              </a:tabLst>
            </a:pPr>
            <a:r>
              <a:rPr lang="en-US" altLang="zh-CN" sz="1440" dirty="0" smtClean="0">
                <a:solidFill>
                  <a:srgbClr val="376092"/>
                </a:solidFill>
                <a:latin typeface="Wingdings" pitchFamily="18" charset="0"/>
                <a:cs typeface="Wingdings" pitchFamily="18" charset="0"/>
              </a:rPr>
              <a:t>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5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列表的显示需要三个元素：</a:t>
            </a:r>
            <a:endParaRPr lang="en-US" altLang="zh-CN" sz="1595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"/>
          <p:cNvSpPr txBox="1"/>
          <p:nvPr/>
        </p:nvSpPr>
        <p:spPr>
          <a:xfrm>
            <a:off x="901700" y="2527300"/>
            <a:ext cx="101600" cy="889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300"/>
              </a:lnSpc>
            </a:pPr>
            <a:r>
              <a:rPr lang="en-US" altLang="zh-CN" sz="1190" dirty="0" smtClean="0">
                <a:solidFill>
                  <a:srgbClr val="376092"/>
                </a:solidFill>
                <a:latin typeface="Wingdings" pitchFamily="18" charset="0"/>
                <a:cs typeface="Wingdings" pitchFamily="18" charset="0"/>
              </a:rPr>
              <a:t></a:t>
            </a:r>
            <a:endParaRPr lang="en-US" altLang="zh-CN" sz="1190" dirty="0" smtClean="0">
              <a:solidFill>
                <a:srgbClr val="376092"/>
              </a:solidFill>
              <a:latin typeface="Wingdings" pitchFamily="18" charset="0"/>
              <a:cs typeface="Wingdings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1800"/>
              </a:lnSpc>
            </a:pPr>
            <a:r>
              <a:rPr lang="en-US" altLang="zh-CN" sz="1190" dirty="0" smtClean="0">
                <a:solidFill>
                  <a:srgbClr val="376092"/>
                </a:solidFill>
                <a:latin typeface="Wingdings" pitchFamily="18" charset="0"/>
                <a:cs typeface="Wingdings" pitchFamily="18" charset="0"/>
              </a:rPr>
              <a:t></a:t>
            </a:r>
            <a:endParaRPr lang="en-US" altLang="zh-CN" sz="1190" dirty="0" smtClean="0">
              <a:solidFill>
                <a:srgbClr val="376092"/>
              </a:solidFill>
              <a:latin typeface="Wingdings" pitchFamily="18" charset="0"/>
              <a:cs typeface="Wingdings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1800"/>
              </a:lnSpc>
            </a:pPr>
            <a:r>
              <a:rPr lang="en-US" altLang="zh-CN" sz="1190" dirty="0" smtClean="0">
                <a:solidFill>
                  <a:srgbClr val="376092"/>
                </a:solidFill>
                <a:latin typeface="Wingdings" pitchFamily="18" charset="0"/>
                <a:cs typeface="Wingdings" pitchFamily="18" charset="0"/>
              </a:rPr>
              <a:t></a:t>
            </a:r>
            <a:endParaRPr lang="en-US" altLang="zh-CN" sz="1190" dirty="0" smtClean="0">
              <a:solidFill>
                <a:srgbClr val="376092"/>
              </a:solidFill>
              <a:latin typeface="Wingdings" pitchFamily="18" charset="0"/>
              <a:cs typeface="Wingdings" pitchFamily="18" charset="0"/>
            </a:endParaRPr>
          </a:p>
        </p:txBody>
      </p:sp>
      <p:sp>
        <p:nvSpPr>
          <p:cNvPr id="13" name="TextBox 1"/>
          <p:cNvSpPr txBox="1"/>
          <p:nvPr/>
        </p:nvSpPr>
        <p:spPr>
          <a:xfrm>
            <a:off x="1270000" y="2476500"/>
            <a:ext cx="4483100" cy="952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800"/>
              </a:lnSpc>
            </a:pPr>
            <a:r>
              <a:rPr lang="en-US" altLang="zh-CN" sz="1405" dirty="0" smtClean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ListVeiw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5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用来展示列表的</a:t>
            </a:r>
            <a:r>
              <a:rPr lang="en-US" altLang="zh-CN" sz="1405" dirty="0" smtClean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View</a:t>
            </a:r>
            <a:endParaRPr lang="en-US" altLang="zh-CN" sz="1405" dirty="0" smtClean="0">
              <a:solidFill>
                <a:srgbClr val="002060"/>
              </a:solidFill>
              <a:latin typeface="Calibri" pitchFamily="18" charset="0"/>
              <a:cs typeface="Calibri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1800"/>
              </a:lnSpc>
            </a:pPr>
            <a:r>
              <a:rPr lang="en-US" altLang="zh-CN" sz="1405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适配器：用来把数据映射到</a:t>
            </a:r>
            <a:r>
              <a:rPr lang="en-US" altLang="zh-CN" sz="1405" dirty="0" smtClean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ListView</a:t>
            </a:r>
            <a:r>
              <a:rPr lang="en-US" altLang="zh-CN" sz="1405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上的中介</a:t>
            </a:r>
            <a:endParaRPr lang="en-US" altLang="zh-CN" sz="1405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1800"/>
              </a:lnSpc>
            </a:pPr>
            <a:r>
              <a:rPr lang="en-US" altLang="zh-CN" sz="1405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数据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5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：具体的将被映射的字符串，图片，或者基本组件。</a:t>
            </a:r>
            <a:endParaRPr lang="en-US" altLang="zh-CN" sz="1405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"/>
          <p:cNvSpPr txBox="1"/>
          <p:nvPr/>
        </p:nvSpPr>
        <p:spPr>
          <a:xfrm>
            <a:off x="8407400" y="6362700"/>
            <a:ext cx="635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000"/>
              </a:lnSpc>
            </a:pPr>
            <a:r>
              <a:rPr lang="en-US" altLang="zh-CN" sz="1055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4</a:t>
            </a:r>
            <a:endParaRPr lang="en-US" altLang="zh-CN" sz="1055" b="1" dirty="0" smtClean="0">
              <a:solidFill>
                <a:srgbClr val="000000"/>
              </a:solidFill>
              <a:latin typeface="Calibri" pitchFamily="18" charset="0"/>
              <a:cs typeface="Calibri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447801" y="6229858"/>
            <a:ext cx="8242300" cy="24892"/>
          </a:xfrm>
          <a:custGeom>
            <a:avLst/>
            <a:gdLst>
              <a:gd name="connsiteX0" fmla="*/ 6350 w 8242300"/>
              <a:gd name="connsiteY0" fmla="*/ 6350 h 24892"/>
              <a:gd name="connsiteX1" fmla="*/ 8235950 w 8242300"/>
              <a:gd name="connsiteY1" fmla="*/ 7937 h 248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2300" h="24892">
                <a:moveTo>
                  <a:pt x="6350" y="6350"/>
                </a:moveTo>
                <a:lnTo>
                  <a:pt x="8235950" y="7937"/>
                </a:lnTo>
              </a:path>
            </a:pathLst>
          </a:custGeom>
          <a:ln w="12700">
            <a:solidFill>
              <a:srgbClr val="77777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452628" y="1037844"/>
            <a:ext cx="8261604" cy="64007"/>
          </a:xfrm>
          <a:custGeom>
            <a:avLst/>
            <a:gdLst>
              <a:gd name="connsiteX0" fmla="*/ 16001 w 8261604"/>
              <a:gd name="connsiteY0" fmla="*/ 16002 h 64007"/>
              <a:gd name="connsiteX1" fmla="*/ 8245602 w 8261604"/>
              <a:gd name="connsiteY1" fmla="*/ 17525 h 6400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61604" h="64007">
                <a:moveTo>
                  <a:pt x="16001" y="16002"/>
                </a:moveTo>
                <a:lnTo>
                  <a:pt x="8245602" y="17525"/>
                </a:lnTo>
              </a:path>
            </a:pathLst>
          </a:custGeom>
          <a:ln w="38100">
            <a:solidFill>
              <a:srgbClr val="365F9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8215883" y="6103620"/>
            <a:ext cx="470916" cy="365759"/>
          </a:xfrm>
          <a:custGeom>
            <a:avLst/>
            <a:gdLst>
              <a:gd name="connsiteX0" fmla="*/ 0 w 470916"/>
              <a:gd name="connsiteY0" fmla="*/ 365759 h 365759"/>
              <a:gd name="connsiteX1" fmla="*/ 470916 w 470916"/>
              <a:gd name="connsiteY1" fmla="*/ 365759 h 365759"/>
              <a:gd name="connsiteX2" fmla="*/ 470916 w 470916"/>
              <a:gd name="connsiteY2" fmla="*/ 0 h 365759"/>
              <a:gd name="connsiteX3" fmla="*/ 0 w 470916"/>
              <a:gd name="connsiteY3" fmla="*/ 0 h 365759"/>
              <a:gd name="connsiteX4" fmla="*/ 0 w 470916"/>
              <a:gd name="connsiteY4" fmla="*/ 365759 h 3657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70916" h="365759">
                <a:moveTo>
                  <a:pt x="0" y="365759"/>
                </a:moveTo>
                <a:lnTo>
                  <a:pt x="470916" y="365759"/>
                </a:lnTo>
                <a:lnTo>
                  <a:pt x="470916" y="0"/>
                </a:lnTo>
                <a:lnTo>
                  <a:pt x="0" y="0"/>
                </a:lnTo>
                <a:lnTo>
                  <a:pt x="0" y="365759"/>
                </a:lnTo>
              </a:path>
            </a:pathLst>
          </a:custGeom>
          <a:solidFill>
            <a:srgbClr val="F2F2F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06400" y="1016000"/>
            <a:ext cx="8369300" cy="165100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97000" y="1905000"/>
            <a:ext cx="6159500" cy="4038600"/>
          </a:xfrm>
          <a:prstGeom prst="rect">
            <a:avLst/>
          </a:prstGeom>
          <a:noFill/>
        </p:spPr>
      </p:pic>
      <p:sp>
        <p:nvSpPr>
          <p:cNvPr id="11" name="TextBox 1"/>
          <p:cNvSpPr txBox="1"/>
          <p:nvPr/>
        </p:nvSpPr>
        <p:spPr>
          <a:xfrm>
            <a:off x="546100" y="660400"/>
            <a:ext cx="7937500" cy="1295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800"/>
              </a:lnSpc>
              <a:tabLst>
                <a:tab pos="393700" algn="l"/>
              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Adapter</a:t>
            </a:r>
            <a:endParaRPr lang="en-US" altLang="zh-CN" sz="1800" b="1" dirty="0" smtClean="0">
              <a:solidFill>
                <a:srgbClr val="000000"/>
              </a:solidFill>
              <a:latin typeface="Calibri" pitchFamily="18" charset="0"/>
              <a:cs typeface="Calibri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200"/>
              </a:lnSpc>
              <a:tabLst>
                <a:tab pos="393700" algn="l"/>
              </a:tabLst>
            </a:pPr>
            <a:r>
              <a:rPr lang="en-US" altLang="zh-CN" dirty="0" smtClean="0"/>
              <a:t>	</a:t>
            </a:r>
            <a:r>
              <a:rPr lang="en-US" altLang="zh-CN" sz="15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Adapter是连接后端数据和前端显示的适配器接口，是数据和UI（View）之间一个重要</a:t>
            </a:r>
            <a:endParaRPr lang="en-US" altLang="zh-CN" sz="1595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200"/>
              </a:lnSpc>
              <a:tabLst>
                <a:tab pos="393700" algn="l"/>
              </a:tabLst>
            </a:pPr>
            <a:r>
              <a:rPr lang="en-US" altLang="zh-CN" sz="15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的纽带。</a:t>
            </a:r>
            <a:endParaRPr lang="en-US" altLang="zh-CN" sz="1595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"/>
          <p:cNvSpPr txBox="1"/>
          <p:nvPr/>
        </p:nvSpPr>
        <p:spPr>
          <a:xfrm>
            <a:off x="8407400" y="6223000"/>
            <a:ext cx="635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000"/>
              </a:lnSpc>
            </a:pPr>
            <a:r>
              <a:rPr lang="en-US" altLang="zh-CN" sz="1055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5</a:t>
            </a:r>
            <a:endParaRPr lang="en-US" altLang="zh-CN" sz="1055" b="1" dirty="0" smtClean="0">
              <a:solidFill>
                <a:srgbClr val="000000"/>
              </a:solidFill>
              <a:latin typeface="Calibri" pitchFamily="18" charset="0"/>
              <a:cs typeface="Calibri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447801" y="6229858"/>
            <a:ext cx="8242300" cy="24892"/>
          </a:xfrm>
          <a:custGeom>
            <a:avLst/>
            <a:gdLst>
              <a:gd name="connsiteX0" fmla="*/ 6350 w 8242300"/>
              <a:gd name="connsiteY0" fmla="*/ 6350 h 24892"/>
              <a:gd name="connsiteX1" fmla="*/ 8235950 w 8242300"/>
              <a:gd name="connsiteY1" fmla="*/ 7937 h 248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2300" h="24892">
                <a:moveTo>
                  <a:pt x="6350" y="6350"/>
                </a:moveTo>
                <a:lnTo>
                  <a:pt x="8235950" y="7937"/>
                </a:lnTo>
              </a:path>
            </a:pathLst>
          </a:custGeom>
          <a:ln w="12700">
            <a:solidFill>
              <a:srgbClr val="77777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452628" y="1037844"/>
            <a:ext cx="8261604" cy="64007"/>
          </a:xfrm>
          <a:custGeom>
            <a:avLst/>
            <a:gdLst>
              <a:gd name="connsiteX0" fmla="*/ 16001 w 8261604"/>
              <a:gd name="connsiteY0" fmla="*/ 16002 h 64007"/>
              <a:gd name="connsiteX1" fmla="*/ 8245602 w 8261604"/>
              <a:gd name="connsiteY1" fmla="*/ 17525 h 6400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61604" h="64007">
                <a:moveTo>
                  <a:pt x="16001" y="16002"/>
                </a:moveTo>
                <a:lnTo>
                  <a:pt x="8245602" y="17525"/>
                </a:lnTo>
              </a:path>
            </a:pathLst>
          </a:custGeom>
          <a:ln w="38100">
            <a:solidFill>
              <a:srgbClr val="365F9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8215883" y="6103620"/>
            <a:ext cx="470916" cy="365759"/>
          </a:xfrm>
          <a:custGeom>
            <a:avLst/>
            <a:gdLst>
              <a:gd name="connsiteX0" fmla="*/ 0 w 470916"/>
              <a:gd name="connsiteY0" fmla="*/ 365759 h 365759"/>
              <a:gd name="connsiteX1" fmla="*/ 470916 w 470916"/>
              <a:gd name="connsiteY1" fmla="*/ 365759 h 365759"/>
              <a:gd name="connsiteX2" fmla="*/ 470916 w 470916"/>
              <a:gd name="connsiteY2" fmla="*/ 0 h 365759"/>
              <a:gd name="connsiteX3" fmla="*/ 0 w 470916"/>
              <a:gd name="connsiteY3" fmla="*/ 0 h 365759"/>
              <a:gd name="connsiteX4" fmla="*/ 0 w 470916"/>
              <a:gd name="connsiteY4" fmla="*/ 365759 h 3657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70916" h="365759">
                <a:moveTo>
                  <a:pt x="0" y="365759"/>
                </a:moveTo>
                <a:lnTo>
                  <a:pt x="470916" y="365759"/>
                </a:lnTo>
                <a:lnTo>
                  <a:pt x="470916" y="0"/>
                </a:lnTo>
                <a:lnTo>
                  <a:pt x="0" y="0"/>
                </a:lnTo>
                <a:lnTo>
                  <a:pt x="0" y="365759"/>
                </a:lnTo>
              </a:path>
            </a:pathLst>
          </a:custGeom>
          <a:solidFill>
            <a:srgbClr val="F2F2F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8215883" y="6103620"/>
            <a:ext cx="470916" cy="365759"/>
          </a:xfrm>
          <a:custGeom>
            <a:avLst/>
            <a:gdLst>
              <a:gd name="connsiteX0" fmla="*/ 0 w 470916"/>
              <a:gd name="connsiteY0" fmla="*/ 365759 h 365759"/>
              <a:gd name="connsiteX1" fmla="*/ 470916 w 470916"/>
              <a:gd name="connsiteY1" fmla="*/ 365759 h 365759"/>
              <a:gd name="connsiteX2" fmla="*/ 470916 w 470916"/>
              <a:gd name="connsiteY2" fmla="*/ 0 h 365759"/>
              <a:gd name="connsiteX3" fmla="*/ 0 w 470916"/>
              <a:gd name="connsiteY3" fmla="*/ 0 h 365759"/>
              <a:gd name="connsiteX4" fmla="*/ 0 w 470916"/>
              <a:gd name="connsiteY4" fmla="*/ 365759 h 3657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70916" h="365759">
                <a:moveTo>
                  <a:pt x="0" y="365759"/>
                </a:moveTo>
                <a:lnTo>
                  <a:pt x="470916" y="365759"/>
                </a:lnTo>
                <a:lnTo>
                  <a:pt x="470916" y="0"/>
                </a:lnTo>
                <a:lnTo>
                  <a:pt x="0" y="0"/>
                </a:lnTo>
                <a:lnTo>
                  <a:pt x="0" y="365759"/>
                </a:lnTo>
              </a:path>
            </a:pathLst>
          </a:custGeom>
          <a:solidFill>
            <a:srgbClr val="F2F2F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06400" y="1016000"/>
            <a:ext cx="8369300" cy="165100"/>
          </a:xfrm>
          <a:prstGeom prst="rect">
            <a:avLst/>
          </a:prstGeom>
          <a:noFill/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4500" y="1181100"/>
            <a:ext cx="8255000" cy="4940300"/>
          </a:xfrm>
          <a:prstGeom prst="rect">
            <a:avLst/>
          </a:prstGeom>
          <a:noFill/>
        </p:spPr>
      </p:pic>
      <p:sp>
        <p:nvSpPr>
          <p:cNvPr id="12" name="TextBox 1"/>
          <p:cNvSpPr txBox="1"/>
          <p:nvPr/>
        </p:nvSpPr>
        <p:spPr>
          <a:xfrm>
            <a:off x="546100" y="660400"/>
            <a:ext cx="8089900" cy="3606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800"/>
              </a:lnSpc>
              <a:tabLst>
                <a:tab pos="317500" algn="l"/>
                <a:tab pos="342900" algn="l"/>
              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Adapter</a:t>
            </a:r>
            <a:endParaRPr lang="en-US" altLang="zh-CN" sz="1800" b="1" dirty="0" smtClean="0">
              <a:solidFill>
                <a:srgbClr val="000000"/>
              </a:solidFill>
              <a:latin typeface="Calibri" pitchFamily="18" charset="0"/>
              <a:cs typeface="Calibri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1900"/>
              </a:lnSpc>
              <a:tabLst>
                <a:tab pos="317500" algn="l"/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1405" dirty="0" smtClean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Ctrl+H</a:t>
            </a:r>
            <a:r>
              <a:rPr lang="en-US" altLang="zh-CN" sz="1405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可以看到</a:t>
            </a:r>
            <a:r>
              <a:rPr lang="en-US" altLang="zh-CN" sz="1405" dirty="0" smtClean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Android</a:t>
            </a:r>
            <a:r>
              <a:rPr lang="en-US" altLang="zh-CN" sz="1405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中与</a:t>
            </a:r>
            <a:r>
              <a:rPr lang="en-US" altLang="zh-CN" sz="1405" dirty="0" smtClean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Adapter</a:t>
            </a:r>
            <a:r>
              <a:rPr lang="en-US" altLang="zh-CN" sz="1405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有关的所有接口、类的完整层级图。比较常用的有</a:t>
            </a:r>
            <a:endParaRPr lang="en-US" altLang="zh-CN" sz="1405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defTabSz="-635">
              <a:lnSpc>
                <a:spcPts val="2500"/>
              </a:lnSpc>
              <a:tabLst>
                <a:tab pos="317500" algn="l"/>
                <a:tab pos="342900" algn="l"/>
              </a:tabLst>
            </a:pPr>
            <a:r>
              <a:rPr lang="en-US" altLang="zh-CN" dirty="0" smtClean="0"/>
              <a:t>		</a:t>
            </a:r>
            <a:r>
              <a:rPr lang="en-US" altLang="zh-CN" sz="1405" dirty="0" smtClean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SimpleAdapter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5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1405" dirty="0" smtClean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ArrayAdapter</a:t>
            </a:r>
            <a:r>
              <a:rPr lang="en-US" altLang="zh-CN" sz="1405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1405" dirty="0" smtClean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SimpleCursorAdapter</a:t>
            </a:r>
            <a:r>
              <a:rPr lang="en-US" altLang="zh-CN" sz="1405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1405" dirty="0" smtClean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CursorAdapter</a:t>
            </a:r>
            <a:r>
              <a:rPr lang="en-US" altLang="zh-CN" sz="1405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sz="1405" dirty="0" smtClean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BaseAdapter</a:t>
            </a:r>
            <a:r>
              <a:rPr lang="en-US" altLang="zh-CN" sz="1405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等。</a:t>
            </a:r>
            <a:endParaRPr lang="en-US" altLang="zh-CN" sz="1405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200"/>
              </a:lnSpc>
              <a:tabLst>
                <a:tab pos="317500" algn="l"/>
                <a:tab pos="342900" algn="l"/>
              </a:tabLst>
            </a:pPr>
            <a:r>
              <a:rPr lang="en-US" altLang="zh-CN" sz="1595" dirty="0" smtClean="0">
                <a:solidFill>
                  <a:srgbClr val="376092"/>
                </a:solidFill>
                <a:latin typeface="Wingdings" pitchFamily="18" charset="0"/>
                <a:cs typeface="Wingdings" pitchFamily="18" charset="0"/>
              </a:rPr>
              <a:t>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ArrayAdapter</a:t>
            </a:r>
            <a:r>
              <a:rPr lang="en-US" altLang="zh-CN" sz="15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支持泛型操作，最为简单，只能</a:t>
            </a:r>
            <a:r>
              <a:rPr lang="en-US" altLang="zh-CN" sz="1595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展示一行字</a:t>
            </a:r>
            <a:r>
              <a:rPr lang="en-US" altLang="zh-CN" sz="15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；</a:t>
            </a:r>
            <a:endParaRPr lang="en-US" altLang="zh-CN" sz="1595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200"/>
              </a:lnSpc>
              <a:tabLst>
                <a:tab pos="317500" algn="l"/>
                <a:tab pos="342900" algn="l"/>
              </a:tabLst>
            </a:pPr>
            <a:r>
              <a:rPr lang="en-US" altLang="zh-CN" sz="1600" dirty="0" smtClean="0">
                <a:solidFill>
                  <a:srgbClr val="376092"/>
                </a:solidFill>
                <a:latin typeface="Wingdings" pitchFamily="18" charset="0"/>
                <a:cs typeface="Wingdings" pitchFamily="18" charset="0"/>
              </a:rPr>
              <a:t>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SimpleAdapter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有最好的扩充性，可以</a:t>
            </a:r>
            <a:r>
              <a:rPr lang="en-US" altLang="zh-CN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自定义出各种效果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；</a:t>
            </a:r>
            <a:endParaRPr lang="en-US" altLang="zh-CN" sz="16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200"/>
              </a:lnSpc>
              <a:tabLst>
                <a:tab pos="317500" algn="l"/>
                <a:tab pos="342900" algn="l"/>
              </a:tabLst>
            </a:pPr>
            <a:r>
              <a:rPr lang="en-US" altLang="zh-CN" sz="1595" dirty="0" smtClean="0">
                <a:solidFill>
                  <a:srgbClr val="376092"/>
                </a:solidFill>
                <a:latin typeface="Wingdings" pitchFamily="18" charset="0"/>
                <a:cs typeface="Wingdings" pitchFamily="18" charset="0"/>
              </a:rPr>
              <a:t>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SimpleCursorAdapter</a:t>
            </a:r>
            <a:r>
              <a:rPr lang="en-US" altLang="zh-CN" sz="15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可以适用于</a:t>
            </a:r>
            <a:r>
              <a:rPr lang="en-US" altLang="zh-CN" sz="1595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简单的纯文字型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ListView</a:t>
            </a:r>
            <a:r>
              <a:rPr lang="en-US" altLang="zh-CN" sz="15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，需要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Cursor</a:t>
            </a:r>
            <a:r>
              <a:rPr lang="en-US" altLang="zh-CN" sz="15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的字段和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UI</a:t>
            </a:r>
            <a:r>
              <a:rPr lang="en-US" altLang="zh-CN" sz="15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id</a:t>
            </a:r>
            <a:r>
              <a:rPr lang="en-US" altLang="zh-CN" sz="15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对</a:t>
            </a:r>
            <a:endParaRPr lang="en-US" altLang="zh-CN" sz="1595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defTabSz="-635">
              <a:lnSpc>
                <a:spcPts val="2800"/>
              </a:lnSpc>
              <a:tabLst>
                <a:tab pos="317500" algn="l"/>
                <a:tab pos="342900" algn="l"/>
              </a:tabLst>
            </a:pPr>
            <a:r>
              <a:rPr lang="en-US" altLang="zh-CN" dirty="0" smtClean="0"/>
              <a:t>		</a:t>
            </a:r>
            <a:r>
              <a:rPr lang="en-US" altLang="zh-CN" sz="15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应起来；</a:t>
            </a:r>
            <a:endParaRPr lang="en-US" altLang="zh-CN" sz="1595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200"/>
              </a:lnSpc>
              <a:tabLst>
                <a:tab pos="317500" algn="l"/>
                <a:tab pos="342900" algn="l"/>
              </a:tabLst>
            </a:pPr>
            <a:r>
              <a:rPr lang="en-US" altLang="zh-CN" sz="1600" dirty="0" smtClean="0">
                <a:solidFill>
                  <a:srgbClr val="376092"/>
                </a:solidFill>
                <a:latin typeface="Wingdings" pitchFamily="18" charset="0"/>
                <a:cs typeface="Wingdings" pitchFamily="18" charset="0"/>
              </a:rPr>
              <a:t>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CursorAdapter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读取</a:t>
            </a:r>
            <a:r>
              <a:rPr lang="en-US" altLang="zh-CN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数据库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里需要的显示数据；</a:t>
            </a:r>
            <a:endParaRPr lang="en-US" altLang="zh-CN" sz="16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200"/>
              </a:lnSpc>
              <a:tabLst>
                <a:tab pos="317500" algn="l"/>
                <a:tab pos="342900" algn="l"/>
              </a:tabLst>
            </a:pPr>
            <a:r>
              <a:rPr lang="en-US" altLang="zh-CN" sz="1595" dirty="0" smtClean="0">
                <a:solidFill>
                  <a:srgbClr val="376092"/>
                </a:solidFill>
                <a:latin typeface="Wingdings" pitchFamily="18" charset="0"/>
                <a:cs typeface="Wingdings" pitchFamily="18" charset="0"/>
              </a:rPr>
              <a:t>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BaseAdapter</a:t>
            </a:r>
            <a:r>
              <a:rPr lang="en-US" altLang="zh-CN" sz="15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是一个抽象类，继承它需要实现较多的方法，所以也就具有</a:t>
            </a:r>
            <a:r>
              <a:rPr lang="en-US" altLang="zh-CN" sz="1595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较高的灵活性</a:t>
            </a:r>
            <a:r>
              <a:rPr lang="en-US" altLang="zh-CN" sz="15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sz="1595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"/>
          <p:cNvSpPr txBox="1"/>
          <p:nvPr/>
        </p:nvSpPr>
        <p:spPr>
          <a:xfrm>
            <a:off x="8407400" y="6223000"/>
            <a:ext cx="635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000"/>
              </a:lnSpc>
            </a:pPr>
            <a:r>
              <a:rPr lang="en-US" altLang="zh-CN" sz="1055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6</a:t>
            </a:r>
            <a:endParaRPr lang="en-US" altLang="zh-CN" sz="1055" b="1" dirty="0" smtClean="0">
              <a:solidFill>
                <a:srgbClr val="000000"/>
              </a:solidFill>
              <a:latin typeface="Calibri" pitchFamily="18" charset="0"/>
              <a:cs typeface="Calibri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/>
          <p:cNvSpPr txBox="1"/>
          <p:nvPr/>
        </p:nvSpPr>
        <p:spPr>
          <a:xfrm>
            <a:off x="546100" y="660400"/>
            <a:ext cx="3657600" cy="3695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800"/>
              </a:lnSpc>
            </a:pPr>
            <a:r>
              <a:rPr lang="en-US" altLang="zh-CN" sz="1800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CursorAdapter</a:t>
            </a:r>
            <a:endParaRPr lang="en-US" altLang="zh-CN" sz="1800" b="1" dirty="0" smtClean="0">
              <a:solidFill>
                <a:srgbClr val="000000"/>
              </a:solidFill>
              <a:latin typeface="Calibri" pitchFamily="18" charset="0"/>
              <a:cs typeface="Calibri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1900"/>
              </a:lnSpc>
            </a:pPr>
            <a:r>
              <a:rPr lang="en-US" altLang="zh-CN" sz="1405" dirty="0" smtClean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CursorAdapter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5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继承了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5" dirty="0" smtClean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BaseAdapter</a:t>
            </a:r>
            <a:r>
              <a:rPr lang="en-US" altLang="zh-CN" sz="1405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，使用方法：</a:t>
            </a:r>
            <a:endParaRPr lang="en-US" altLang="zh-CN" sz="1405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200"/>
              </a:lnSpc>
            </a:pPr>
            <a:r>
              <a:rPr lang="en-US" altLang="zh-CN" sz="1595" dirty="0" smtClean="0">
                <a:solidFill>
                  <a:srgbClr val="376092"/>
                </a:solidFill>
                <a:latin typeface="Wingdings" pitchFamily="18" charset="0"/>
                <a:cs typeface="Wingdings" pitchFamily="18" charset="0"/>
              </a:rPr>
              <a:t>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5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实现两个参数构造方法。</a:t>
            </a:r>
            <a:endParaRPr lang="en-US" altLang="zh-CN" sz="1595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200"/>
              </a:lnSpc>
            </a:pPr>
            <a:r>
              <a:rPr lang="en-US" altLang="zh-CN" sz="1595" dirty="0" smtClean="0">
                <a:solidFill>
                  <a:srgbClr val="376092"/>
                </a:solidFill>
                <a:latin typeface="Wingdings" pitchFamily="18" charset="0"/>
                <a:cs typeface="Wingdings" pitchFamily="18" charset="0"/>
              </a:rPr>
              <a:t>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5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重写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newView()</a:t>
            </a:r>
            <a:r>
              <a:rPr lang="en-US" altLang="zh-CN" sz="15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方法</a:t>
            </a:r>
            <a:endParaRPr lang="en-US" altLang="zh-CN" sz="1595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200"/>
              </a:lnSpc>
            </a:pPr>
            <a:r>
              <a:rPr lang="en-US" altLang="zh-CN" sz="1595" dirty="0" smtClean="0">
                <a:solidFill>
                  <a:srgbClr val="376092"/>
                </a:solidFill>
                <a:latin typeface="Wingdings" pitchFamily="18" charset="0"/>
                <a:cs typeface="Wingdings" pitchFamily="18" charset="0"/>
              </a:rPr>
              <a:t>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5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重写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bindView()</a:t>
            </a:r>
            <a:r>
              <a:rPr lang="en-US" altLang="zh-CN" sz="15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方法</a:t>
            </a:r>
            <a:endParaRPr lang="en-US" altLang="zh-CN" sz="1595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100"/>
              </a:lnSpc>
            </a:pPr>
            <a:r>
              <a:rPr lang="en-US" altLang="zh-CN" sz="1405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数据更新：</a:t>
            </a:r>
            <a:endParaRPr lang="en-US" altLang="zh-CN" sz="1405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200"/>
              </a:lnSpc>
            </a:pP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adapter.changeCursor(cursor);</a:t>
            </a:r>
            <a:endParaRPr lang="en-US" altLang="zh-CN" sz="1595" dirty="0" smtClean="0">
              <a:solidFill>
                <a:srgbClr val="000000"/>
              </a:solidFill>
              <a:latin typeface="Calibri" pitchFamily="18" charset="0"/>
              <a:cs typeface="Calibri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200"/>
              </a:lnSpc>
            </a:pP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adapter.notifyDataSetChanged();</a:t>
            </a:r>
            <a:endParaRPr lang="en-US" altLang="zh-CN" sz="1595" dirty="0" smtClean="0">
              <a:solidFill>
                <a:srgbClr val="000000"/>
              </a:solidFill>
              <a:latin typeface="Calibri" pitchFamily="18" charset="0"/>
              <a:cs typeface="Calibri" pitchFamily="18" charset="0"/>
            </a:endParaRPr>
          </a:p>
        </p:txBody>
      </p:sp>
      <p:sp>
        <p:nvSpPr>
          <p:cNvPr id="6" name="TextBox 1"/>
          <p:cNvSpPr txBox="1"/>
          <p:nvPr/>
        </p:nvSpPr>
        <p:spPr>
          <a:xfrm>
            <a:off x="8407400" y="6362700"/>
            <a:ext cx="635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000"/>
              </a:lnSpc>
            </a:pPr>
            <a:r>
              <a:rPr lang="en-US" altLang="zh-CN" sz="1055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7</a:t>
            </a:r>
            <a:endParaRPr lang="en-US" altLang="zh-CN" sz="1055" b="1" dirty="0" smtClean="0">
              <a:solidFill>
                <a:srgbClr val="000000"/>
              </a:solidFill>
              <a:latin typeface="Calibri" pitchFamily="18" charset="0"/>
              <a:cs typeface="Calibri" pitchFamily="18" charset="0"/>
            </a:endParaRPr>
          </a:p>
        </p:txBody>
      </p:sp>
      <p:sp>
        <p:nvSpPr>
          <p:cNvPr id="8" name="Freeform 3"/>
          <p:cNvSpPr/>
          <p:nvPr/>
        </p:nvSpPr>
        <p:spPr>
          <a:xfrm>
            <a:off x="447801" y="6229858"/>
            <a:ext cx="8242300" cy="24892"/>
          </a:xfrm>
          <a:custGeom>
            <a:avLst/>
            <a:gdLst>
              <a:gd name="connsiteX0" fmla="*/ 6350 w 8242300"/>
              <a:gd name="connsiteY0" fmla="*/ 6350 h 24892"/>
              <a:gd name="connsiteX1" fmla="*/ 8235950 w 8242300"/>
              <a:gd name="connsiteY1" fmla="*/ 7937 h 248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2300" h="24892">
                <a:moveTo>
                  <a:pt x="6350" y="6350"/>
                </a:moveTo>
                <a:lnTo>
                  <a:pt x="8235950" y="7937"/>
                </a:lnTo>
              </a:path>
            </a:pathLst>
          </a:custGeom>
          <a:ln w="12700">
            <a:solidFill>
              <a:srgbClr val="77777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06400" y="1016000"/>
            <a:ext cx="8369300" cy="1651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/>
          <p:cNvSpPr txBox="1"/>
          <p:nvPr/>
        </p:nvSpPr>
        <p:spPr>
          <a:xfrm>
            <a:off x="546100" y="596900"/>
            <a:ext cx="7886700" cy="289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300"/>
              </a:lnSpc>
              <a:tabLst>
                <a:tab pos="342900" algn="l"/>
              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自定义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Adapter</a:t>
            </a:r>
            <a:endParaRPr lang="en-US" altLang="zh-CN" sz="1800" b="1" dirty="0" smtClean="0">
              <a:solidFill>
                <a:srgbClr val="000000"/>
              </a:solidFill>
              <a:latin typeface="Calibri" pitchFamily="18" charset="0"/>
              <a:cs typeface="Calibri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1900"/>
              </a:lnSpc>
              <a:tabLst>
                <a:tab pos="342900" algn="l"/>
              </a:tabLst>
            </a:pPr>
            <a:r>
              <a:rPr lang="en-US" altLang="zh-CN" sz="1405" dirty="0" smtClean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CustomAdapter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5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继承了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5" dirty="0" smtClean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BaseAdapter</a:t>
            </a:r>
            <a:r>
              <a:rPr lang="en-US" altLang="zh-CN" sz="1405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，使用方法：</a:t>
            </a:r>
            <a:endParaRPr lang="en-US" altLang="zh-CN" sz="1405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200"/>
              </a:lnSpc>
              <a:tabLst>
                <a:tab pos="342900" algn="l"/>
              </a:tabLst>
            </a:pPr>
            <a:r>
              <a:rPr lang="en-US" altLang="zh-CN" sz="1595" dirty="0" smtClean="0">
                <a:solidFill>
                  <a:srgbClr val="376092"/>
                </a:solidFill>
                <a:latin typeface="Wingdings" pitchFamily="18" charset="0"/>
                <a:cs typeface="Wingdings" pitchFamily="18" charset="0"/>
              </a:rPr>
              <a:t>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5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重写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getCount()</a:t>
            </a:r>
            <a:r>
              <a:rPr lang="en-US" altLang="zh-CN" sz="15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方法，对应列表的个数</a:t>
            </a:r>
            <a:endParaRPr lang="en-US" altLang="zh-CN" sz="1595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200"/>
              </a:lnSpc>
              <a:tabLst>
                <a:tab pos="342900" algn="l"/>
              </a:tabLst>
            </a:pPr>
            <a:r>
              <a:rPr lang="en-US" altLang="zh-CN" sz="1595" dirty="0" smtClean="0">
                <a:solidFill>
                  <a:srgbClr val="376092"/>
                </a:solidFill>
                <a:latin typeface="Wingdings" pitchFamily="18" charset="0"/>
                <a:cs typeface="Wingdings" pitchFamily="18" charset="0"/>
              </a:rPr>
              <a:t>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5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重写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getView(int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position,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View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convertView,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ViewGroup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parent)</a:t>
            </a:r>
            <a:r>
              <a:rPr lang="en-US" altLang="zh-CN" sz="15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方法，对应每个选项显示</a:t>
            </a:r>
            <a:endParaRPr lang="en-US" altLang="zh-CN" sz="1595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defTabSz="-635">
              <a:lnSpc>
                <a:spcPts val="28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15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的内容</a:t>
            </a:r>
            <a:endParaRPr lang="en-US" altLang="zh-CN" sz="1595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1900"/>
              </a:lnSpc>
              <a:tabLst>
                <a:tab pos="342900" algn="l"/>
              </a:tabLst>
            </a:pPr>
            <a:r>
              <a:rPr lang="en-US" altLang="zh-CN" sz="1405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数据更新：</a:t>
            </a:r>
            <a:endParaRPr lang="en-US" altLang="zh-CN" sz="1405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200"/>
              </a:lnSpc>
              <a:tabLst>
                <a:tab pos="342900" algn="l"/>
              </a:tabLst>
            </a:pP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adapter.notifyDataSetChanged();</a:t>
            </a:r>
            <a:endParaRPr lang="en-US" altLang="zh-CN" sz="1595" dirty="0" smtClean="0">
              <a:solidFill>
                <a:srgbClr val="000000"/>
              </a:solidFill>
              <a:latin typeface="Calibri" pitchFamily="18" charset="0"/>
              <a:cs typeface="Calibri" pitchFamily="18" charset="0"/>
            </a:endParaRPr>
          </a:p>
        </p:txBody>
      </p:sp>
      <p:sp>
        <p:nvSpPr>
          <p:cNvPr id="6" name="TextBox 1"/>
          <p:cNvSpPr txBox="1"/>
          <p:nvPr/>
        </p:nvSpPr>
        <p:spPr>
          <a:xfrm>
            <a:off x="8407400" y="6362700"/>
            <a:ext cx="635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000"/>
              </a:lnSpc>
            </a:pPr>
            <a:r>
              <a:rPr lang="en-US" altLang="zh-CN" sz="1055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8</a:t>
            </a:r>
            <a:endParaRPr lang="en-US" altLang="zh-CN" sz="1055" b="1" dirty="0" smtClean="0">
              <a:solidFill>
                <a:srgbClr val="000000"/>
              </a:solidFill>
              <a:latin typeface="Calibri" pitchFamily="18" charset="0"/>
              <a:cs typeface="Calibri" pitchFamily="18" charset="0"/>
            </a:endParaRPr>
          </a:p>
        </p:txBody>
      </p:sp>
      <p:sp>
        <p:nvSpPr>
          <p:cNvPr id="8" name="Freeform 3"/>
          <p:cNvSpPr/>
          <p:nvPr/>
        </p:nvSpPr>
        <p:spPr>
          <a:xfrm>
            <a:off x="447801" y="6229858"/>
            <a:ext cx="8242300" cy="24892"/>
          </a:xfrm>
          <a:custGeom>
            <a:avLst/>
            <a:gdLst>
              <a:gd name="connsiteX0" fmla="*/ 6350 w 8242300"/>
              <a:gd name="connsiteY0" fmla="*/ 6350 h 24892"/>
              <a:gd name="connsiteX1" fmla="*/ 8235950 w 8242300"/>
              <a:gd name="connsiteY1" fmla="*/ 7937 h 248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2300" h="24892">
                <a:moveTo>
                  <a:pt x="6350" y="6350"/>
                </a:moveTo>
                <a:lnTo>
                  <a:pt x="8235950" y="7937"/>
                </a:lnTo>
              </a:path>
            </a:pathLst>
          </a:custGeom>
          <a:ln w="12700">
            <a:solidFill>
              <a:srgbClr val="77777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06400" y="1016000"/>
            <a:ext cx="8369300" cy="1651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/>
          <p:cNvSpPr txBox="1"/>
          <p:nvPr/>
        </p:nvSpPr>
        <p:spPr>
          <a:xfrm>
            <a:off x="546100" y="596900"/>
            <a:ext cx="5642250" cy="349582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300"/>
              </a:lnSpc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常用属性</a:t>
            </a:r>
            <a:endParaRPr lang="en-US" altLang="zh-CN" sz="1800" b="1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200"/>
              </a:lnSpc>
            </a:pPr>
            <a:r>
              <a:rPr lang="en-US" altLang="zh-CN" sz="1595" dirty="0" smtClean="0">
                <a:solidFill>
                  <a:srgbClr val="376092"/>
                </a:solidFill>
                <a:latin typeface="Wingdings" pitchFamily="18" charset="0"/>
                <a:cs typeface="Wingdings" pitchFamily="18" charset="0"/>
              </a:rPr>
              <a:t>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5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自定义滚动条：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android:scrollbarThumbVertical="@color/red“</a:t>
            </a:r>
            <a:endParaRPr lang="en-US" altLang="zh-CN" sz="1595" dirty="0" smtClean="0">
              <a:solidFill>
                <a:srgbClr val="000000"/>
              </a:solidFill>
              <a:latin typeface="Calibri" pitchFamily="18" charset="0"/>
              <a:cs typeface="Calibri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200"/>
              </a:lnSpc>
            </a:pPr>
            <a:r>
              <a:rPr lang="en-US" altLang="zh-CN" sz="1595" dirty="0" smtClean="0">
                <a:solidFill>
                  <a:srgbClr val="376092"/>
                </a:solidFill>
                <a:latin typeface="Wingdings" pitchFamily="18" charset="0"/>
                <a:cs typeface="Wingdings" pitchFamily="18" charset="0"/>
              </a:rPr>
              <a:t>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5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分割线：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android:divider="@color/green"</a:t>
            </a:r>
            <a:endParaRPr lang="en-US" altLang="zh-CN" sz="1595" dirty="0" smtClean="0">
              <a:solidFill>
                <a:srgbClr val="000000"/>
              </a:solidFill>
              <a:latin typeface="Calibri" pitchFamily="18" charset="0"/>
              <a:cs typeface="Calibri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200"/>
              </a:lnSpc>
            </a:pPr>
            <a:r>
              <a:rPr lang="en-US" altLang="zh-CN" sz="1595" dirty="0" smtClean="0">
                <a:solidFill>
                  <a:srgbClr val="376092"/>
                </a:solidFill>
                <a:latin typeface="Wingdings" pitchFamily="18" charset="0"/>
                <a:cs typeface="Wingdings" pitchFamily="18" charset="0"/>
              </a:rPr>
              <a:t>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5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分割线的高度：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android:dividerHeight="5dp“</a:t>
            </a:r>
            <a:endParaRPr lang="en-US" altLang="zh-CN" sz="1595" dirty="0" smtClean="0">
              <a:solidFill>
                <a:srgbClr val="000000"/>
              </a:solidFill>
              <a:latin typeface="Calibri" pitchFamily="18" charset="0"/>
              <a:cs typeface="Calibri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3000"/>
              </a:lnSpc>
            </a:pPr>
            <a:endParaRPr lang="en-US" altLang="zh-CN" sz="1595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1"/>
          <p:cNvSpPr txBox="1"/>
          <p:nvPr/>
        </p:nvSpPr>
        <p:spPr>
          <a:xfrm>
            <a:off x="8407400" y="6362700"/>
            <a:ext cx="635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000"/>
              </a:lnSpc>
            </a:pPr>
            <a:r>
              <a:rPr lang="en-US" altLang="zh-CN" sz="1055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9</a:t>
            </a:r>
            <a:endParaRPr lang="en-US" altLang="zh-CN" sz="1055" b="1" dirty="0" smtClean="0">
              <a:solidFill>
                <a:srgbClr val="000000"/>
              </a:solidFill>
              <a:latin typeface="Calibri" pitchFamily="18" charset="0"/>
              <a:cs typeface="Calibri" pitchFamily="18" charset="0"/>
            </a:endParaRPr>
          </a:p>
        </p:txBody>
      </p:sp>
      <p:sp>
        <p:nvSpPr>
          <p:cNvPr id="10" name="Freeform 3"/>
          <p:cNvSpPr/>
          <p:nvPr/>
        </p:nvSpPr>
        <p:spPr>
          <a:xfrm>
            <a:off x="447801" y="6229858"/>
            <a:ext cx="8242300" cy="24892"/>
          </a:xfrm>
          <a:custGeom>
            <a:avLst/>
            <a:gdLst>
              <a:gd name="connsiteX0" fmla="*/ 6350 w 8242300"/>
              <a:gd name="connsiteY0" fmla="*/ 6350 h 24892"/>
              <a:gd name="connsiteX1" fmla="*/ 8235950 w 8242300"/>
              <a:gd name="connsiteY1" fmla="*/ 7937 h 248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2300" h="24892">
                <a:moveTo>
                  <a:pt x="6350" y="6350"/>
                </a:moveTo>
                <a:lnTo>
                  <a:pt x="8235950" y="7937"/>
                </a:lnTo>
              </a:path>
            </a:pathLst>
          </a:custGeom>
          <a:ln w="12700">
            <a:solidFill>
              <a:srgbClr val="77777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06400" y="1016000"/>
            <a:ext cx="8369300" cy="165100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2590800"/>
            <a:ext cx="4705350" cy="272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2306</Words>
  <Application>Kingsoft Office WPP</Application>
  <PresentationFormat>全屏显示(4:3)</PresentationFormat>
  <Paragraphs>275</Paragraphs>
  <Slides>18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Administrator</cp:lastModifiedBy>
  <cp:revision>47</cp:revision>
  <dcterms:created xsi:type="dcterms:W3CDTF">2006-08-16T00:00:00Z</dcterms:created>
  <dcterms:modified xsi:type="dcterms:W3CDTF">2016-07-11T06:40:17Z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2052-10.1.0.5511</vt:lpwstr>
  </property>
</Properties>
</file>