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66" r:id="rId3"/>
    <p:sldId id="287" r:id="rId4"/>
    <p:sldId id="267" r:id="rId5"/>
    <p:sldId id="268" r:id="rId6"/>
    <p:sldId id="269" r:id="rId7"/>
    <p:sldId id="270" r:id="rId8"/>
    <p:sldId id="272" r:id="rId9"/>
    <p:sldId id="283" r:id="rId10"/>
    <p:sldId id="280" r:id="rId11"/>
    <p:sldId id="273" r:id="rId12"/>
    <p:sldId id="281" r:id="rId13"/>
    <p:sldId id="274" r:id="rId14"/>
    <p:sldId id="276" r:id="rId15"/>
    <p:sldId id="298" r:id="rId16"/>
    <p:sldId id="307" r:id="rId17"/>
    <p:sldId id="277" r:id="rId18"/>
    <p:sldId id="284" r:id="rId19"/>
    <p:sldId id="306" r:id="rId20"/>
    <p:sldId id="285" r:id="rId21"/>
    <p:sldId id="293" r:id="rId22"/>
    <p:sldId id="305" r:id="rId23"/>
    <p:sldId id="295" r:id="rId24"/>
    <p:sldId id="296" r:id="rId25"/>
    <p:sldId id="278" r:id="rId26"/>
    <p:sldId id="300" r:id="rId27"/>
    <p:sldId id="288" r:id="rId28"/>
    <p:sldId id="289" r:id="rId29"/>
    <p:sldId id="290" r:id="rId30"/>
    <p:sldId id="291" r:id="rId31"/>
    <p:sldId id="292" r:id="rId32"/>
    <p:sldId id="302" r:id="rId33"/>
    <p:sldId id="304" r:id="rId34"/>
    <p:sldId id="303" r:id="rId35"/>
    <p:sldId id="301" r:id="rId36"/>
  </p:sldIdLst>
  <p:sldSz cx="9142413" cy="5145088"/>
  <p:notesSz cx="6858000" cy="9144000"/>
  <p:defaultTextStyle>
    <a:defPPr>
      <a:defRPr lang="zh-CN"/>
    </a:defPPr>
    <a:lvl1pPr marL="0" algn="l" defTabSz="8163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188" algn="l" defTabSz="8163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376" algn="l" defTabSz="8163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564" algn="l" defTabSz="8163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753" algn="l" defTabSz="8163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941" algn="l" defTabSz="8163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129" algn="l" defTabSz="8163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7317" algn="l" defTabSz="8163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505" algn="l" defTabSz="8163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7905" autoAdjust="0"/>
    <p:restoredTop sz="94660"/>
  </p:normalViewPr>
  <p:slideViewPr>
    <p:cSldViewPr>
      <p:cViewPr varScale="1">
        <p:scale>
          <a:sx n="112" d="100"/>
          <a:sy n="112" d="100"/>
        </p:scale>
        <p:origin x="-1104" y="-78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81D9F-35D7-4688-AAAB-A8C9EFD41EF1}" type="datetimeFigureOut">
              <a:rPr lang="zh-CN" altLang="en-US" smtClean="0"/>
              <a:pPr/>
              <a:t>2017/3/9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46694-F02E-4E6D-AAD0-EBEC33AD52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163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8188" algn="l" defTabSz="8163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6376" algn="l" defTabSz="8163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24564" algn="l" defTabSz="8163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32753" algn="l" defTabSz="8163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40941" algn="l" defTabSz="8163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49129" algn="l" defTabSz="8163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57317" algn="l" defTabSz="8163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65505" algn="l" defTabSz="8163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46694-F02E-4E6D-AAD0-EBEC33AD529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46694-F02E-4E6D-AAD0-EBEC33AD529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46694-F02E-4E6D-AAD0-EBEC33AD529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681" y="1598313"/>
            <a:ext cx="7771051" cy="1102859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362" y="2915550"/>
            <a:ext cx="6399689" cy="1314856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微软雅黑" pitchFamily="34" charset="-122"/>
              </a:defRPr>
            </a:lvl1pPr>
            <a:lvl2pPr marL="408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476F-3C8B-42CB-90B7-A7753AAB7735}" type="datetime1">
              <a:rPr lang="zh-CN" altLang="en-US" smtClean="0"/>
              <a:pPr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fotter_3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071140" y="4644246"/>
            <a:ext cx="914324" cy="1645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E0EF-FAAF-4916-89FC-5A5FA5737C17}" type="datetime1">
              <a:rPr lang="zh-CN" altLang="en-US" smtClean="0"/>
              <a:pPr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8249" y="206042"/>
            <a:ext cx="2057043" cy="43899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121" y="206042"/>
            <a:ext cx="6018755" cy="43899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ABE2-B159-406C-B7D2-140735389B73}" type="datetime1">
              <a:rPr lang="zh-CN" altLang="en-US" smtClean="0"/>
              <a:pPr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21" y="206043"/>
            <a:ext cx="8228172" cy="366238"/>
          </a:xfrm>
        </p:spPr>
        <p:txBody>
          <a:bodyPr>
            <a:normAutofit/>
          </a:bodyPr>
          <a:lstStyle>
            <a:lvl1pPr algn="l">
              <a:defRPr sz="1600" b="1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21" y="786594"/>
            <a:ext cx="8228172" cy="380944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50000"/>
              </a:lnSpc>
              <a:defRPr sz="1400"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ct val="150000"/>
              </a:lnSpc>
              <a:defRPr sz="1200"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ct val="150000"/>
              </a:lnSpc>
              <a:defRPr sz="1050"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ct val="150000"/>
              </a:lnSpc>
              <a:defRPr sz="105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77A65E75-46F4-4114-91CF-4E80CBF4ADAF}" type="datetime1">
              <a:rPr lang="zh-CN" altLang="en-US" smtClean="0"/>
              <a:pPr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999966" y="4787122"/>
            <a:ext cx="2895097" cy="273928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43040" y="4871160"/>
            <a:ext cx="2133230" cy="273928"/>
          </a:xfrm>
        </p:spPr>
        <p:txBody>
          <a:bodyPr/>
          <a:lstStyle>
            <a:lvl1pPr algn="ctr"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0E52774-6C28-4F7E-8C0D-E5555EB1A8C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head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56364" y="572280"/>
            <a:ext cx="8454454" cy="18286"/>
          </a:xfrm>
          <a:prstGeom prst="rect">
            <a:avLst/>
          </a:prstGeom>
        </p:spPr>
      </p:pic>
      <p:pic>
        <p:nvPicPr>
          <p:cNvPr id="8" name="图片 7" descr="foote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00032" y="4702757"/>
            <a:ext cx="1840840" cy="298679"/>
          </a:xfrm>
          <a:prstGeom prst="rect">
            <a:avLst/>
          </a:prstGeom>
        </p:spPr>
      </p:pic>
      <p:pic>
        <p:nvPicPr>
          <p:cNvPr id="9" name="图片 8" descr="fotter_3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99240" y="4787122"/>
            <a:ext cx="914324" cy="1645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88" y="3306196"/>
            <a:ext cx="7771051" cy="1021872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88" y="2180708"/>
            <a:ext cx="7771051" cy="112548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5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3275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409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49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573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6550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81BD-D737-413A-B7F4-6AABBCF0EF28}" type="datetime1">
              <a:rPr lang="zh-CN" altLang="en-US" smtClean="0"/>
              <a:pPr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21" y="1200521"/>
            <a:ext cx="4037899" cy="339552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7393" y="1200521"/>
            <a:ext cx="4037899" cy="339552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7BD6-12CC-4B28-B626-A4A26F05851A}" type="datetime1">
              <a:rPr lang="zh-CN" altLang="en-US" smtClean="0"/>
              <a:pPr/>
              <a:t>2017/3/9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21" y="1151690"/>
            <a:ext cx="4039487" cy="47997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88" indent="0">
              <a:buNone/>
              <a:defRPr sz="1800" b="1"/>
            </a:lvl2pPr>
            <a:lvl3pPr marL="816376" indent="0">
              <a:buNone/>
              <a:defRPr sz="1600" b="1"/>
            </a:lvl3pPr>
            <a:lvl4pPr marL="1224564" indent="0">
              <a:buNone/>
              <a:defRPr sz="1400" b="1"/>
            </a:lvl4pPr>
            <a:lvl5pPr marL="1632753" indent="0">
              <a:buNone/>
              <a:defRPr sz="1400" b="1"/>
            </a:lvl5pPr>
            <a:lvl6pPr marL="2040941" indent="0">
              <a:buNone/>
              <a:defRPr sz="1400" b="1"/>
            </a:lvl6pPr>
            <a:lvl7pPr marL="2449129" indent="0">
              <a:buNone/>
              <a:defRPr sz="1400" b="1"/>
            </a:lvl7pPr>
            <a:lvl8pPr marL="2857317" indent="0">
              <a:buNone/>
              <a:defRPr sz="1400" b="1"/>
            </a:lvl8pPr>
            <a:lvl9pPr marL="3265505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21" y="1631660"/>
            <a:ext cx="4039487" cy="296438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219" y="1151690"/>
            <a:ext cx="4041074" cy="47997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88" indent="0">
              <a:buNone/>
              <a:defRPr sz="1800" b="1"/>
            </a:lvl2pPr>
            <a:lvl3pPr marL="816376" indent="0">
              <a:buNone/>
              <a:defRPr sz="1600" b="1"/>
            </a:lvl3pPr>
            <a:lvl4pPr marL="1224564" indent="0">
              <a:buNone/>
              <a:defRPr sz="1400" b="1"/>
            </a:lvl4pPr>
            <a:lvl5pPr marL="1632753" indent="0">
              <a:buNone/>
              <a:defRPr sz="1400" b="1"/>
            </a:lvl5pPr>
            <a:lvl6pPr marL="2040941" indent="0">
              <a:buNone/>
              <a:defRPr sz="1400" b="1"/>
            </a:lvl6pPr>
            <a:lvl7pPr marL="2449129" indent="0">
              <a:buNone/>
              <a:defRPr sz="1400" b="1"/>
            </a:lvl7pPr>
            <a:lvl8pPr marL="2857317" indent="0">
              <a:buNone/>
              <a:defRPr sz="1400" b="1"/>
            </a:lvl8pPr>
            <a:lvl9pPr marL="3265505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219" y="1631660"/>
            <a:ext cx="4041074" cy="296438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873A-6286-47B7-8227-78A9F7E135BD}" type="datetime1">
              <a:rPr lang="zh-CN" altLang="en-US" smtClean="0"/>
              <a:pPr/>
              <a:t>2017/3/9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E7DF-0A8B-4BBE-8FC4-98E67BA266F0}" type="datetime1">
              <a:rPr lang="zh-CN" altLang="en-US" smtClean="0"/>
              <a:pPr/>
              <a:t>2017/3/9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511F-284D-432C-BB45-4BCAD198E393}" type="datetime1">
              <a:rPr lang="zh-CN" altLang="en-US" smtClean="0"/>
              <a:pPr/>
              <a:t>2017/3/9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21" y="204851"/>
            <a:ext cx="3007791" cy="87180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429" y="204851"/>
            <a:ext cx="5110863" cy="439119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121" y="1076658"/>
            <a:ext cx="3007791" cy="3519383"/>
          </a:xfrm>
        </p:spPr>
        <p:txBody>
          <a:bodyPr/>
          <a:lstStyle>
            <a:lvl1pPr marL="0" indent="0">
              <a:buNone/>
              <a:defRPr sz="1200"/>
            </a:lvl1pPr>
            <a:lvl2pPr marL="408188" indent="0">
              <a:buNone/>
              <a:defRPr sz="1100"/>
            </a:lvl2pPr>
            <a:lvl3pPr marL="816376" indent="0">
              <a:buNone/>
              <a:defRPr sz="900"/>
            </a:lvl3pPr>
            <a:lvl4pPr marL="1224564" indent="0">
              <a:buNone/>
              <a:defRPr sz="800"/>
            </a:lvl4pPr>
            <a:lvl5pPr marL="1632753" indent="0">
              <a:buNone/>
              <a:defRPr sz="800"/>
            </a:lvl5pPr>
            <a:lvl6pPr marL="2040941" indent="0">
              <a:buNone/>
              <a:defRPr sz="800"/>
            </a:lvl6pPr>
            <a:lvl7pPr marL="2449129" indent="0">
              <a:buNone/>
              <a:defRPr sz="800"/>
            </a:lvl7pPr>
            <a:lvl8pPr marL="2857317" indent="0">
              <a:buNone/>
              <a:defRPr sz="800"/>
            </a:lvl8pPr>
            <a:lvl9pPr marL="3265505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EC81-BAE7-4E01-A794-95E4CE121E92}" type="datetime1">
              <a:rPr lang="zh-CN" altLang="en-US" smtClean="0"/>
              <a:pPr/>
              <a:t>2017/3/9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977" y="3601561"/>
            <a:ext cx="5485448" cy="42518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977" y="459723"/>
            <a:ext cx="5485448" cy="3087053"/>
          </a:xfrm>
        </p:spPr>
        <p:txBody>
          <a:bodyPr/>
          <a:lstStyle>
            <a:lvl1pPr marL="0" indent="0">
              <a:buNone/>
              <a:defRPr sz="2900"/>
            </a:lvl1pPr>
            <a:lvl2pPr marL="408188" indent="0">
              <a:buNone/>
              <a:defRPr sz="2500"/>
            </a:lvl2pPr>
            <a:lvl3pPr marL="816376" indent="0">
              <a:buNone/>
              <a:defRPr sz="2100"/>
            </a:lvl3pPr>
            <a:lvl4pPr marL="1224564" indent="0">
              <a:buNone/>
              <a:defRPr sz="1800"/>
            </a:lvl4pPr>
            <a:lvl5pPr marL="1632753" indent="0">
              <a:buNone/>
              <a:defRPr sz="1800"/>
            </a:lvl5pPr>
            <a:lvl6pPr marL="2040941" indent="0">
              <a:buNone/>
              <a:defRPr sz="1800"/>
            </a:lvl6pPr>
            <a:lvl7pPr marL="2449129" indent="0">
              <a:buNone/>
              <a:defRPr sz="1800"/>
            </a:lvl7pPr>
            <a:lvl8pPr marL="2857317" indent="0">
              <a:buNone/>
              <a:defRPr sz="1800"/>
            </a:lvl8pPr>
            <a:lvl9pPr marL="3265505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977" y="4026746"/>
            <a:ext cx="5485448" cy="603833"/>
          </a:xfrm>
        </p:spPr>
        <p:txBody>
          <a:bodyPr/>
          <a:lstStyle>
            <a:lvl1pPr marL="0" indent="0">
              <a:buNone/>
              <a:defRPr sz="1200"/>
            </a:lvl1pPr>
            <a:lvl2pPr marL="408188" indent="0">
              <a:buNone/>
              <a:defRPr sz="1100"/>
            </a:lvl2pPr>
            <a:lvl3pPr marL="816376" indent="0">
              <a:buNone/>
              <a:defRPr sz="900"/>
            </a:lvl3pPr>
            <a:lvl4pPr marL="1224564" indent="0">
              <a:buNone/>
              <a:defRPr sz="800"/>
            </a:lvl4pPr>
            <a:lvl5pPr marL="1632753" indent="0">
              <a:buNone/>
              <a:defRPr sz="800"/>
            </a:lvl5pPr>
            <a:lvl6pPr marL="2040941" indent="0">
              <a:buNone/>
              <a:defRPr sz="800"/>
            </a:lvl6pPr>
            <a:lvl7pPr marL="2449129" indent="0">
              <a:buNone/>
              <a:defRPr sz="800"/>
            </a:lvl7pPr>
            <a:lvl8pPr marL="2857317" indent="0">
              <a:buNone/>
              <a:defRPr sz="800"/>
            </a:lvl8pPr>
            <a:lvl9pPr marL="3265505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A403-ADE7-4EA6-A94C-2358952DD922}" type="datetime1">
              <a:rPr lang="zh-CN" altLang="en-US" smtClean="0"/>
              <a:pPr/>
              <a:t>2017/3/9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121" y="206042"/>
            <a:ext cx="8228172" cy="857515"/>
          </a:xfrm>
          <a:prstGeom prst="rect">
            <a:avLst/>
          </a:prstGeom>
        </p:spPr>
        <p:txBody>
          <a:bodyPr vert="horz" lIns="81638" tIns="40819" rIns="81638" bIns="40819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21" y="1200521"/>
            <a:ext cx="8228172" cy="3395520"/>
          </a:xfrm>
          <a:prstGeom prst="rect">
            <a:avLst/>
          </a:prstGeom>
        </p:spPr>
        <p:txBody>
          <a:bodyPr vert="horz" lIns="81638" tIns="40819" rIns="81638" bIns="4081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121" y="4768735"/>
            <a:ext cx="2133230" cy="273928"/>
          </a:xfrm>
          <a:prstGeom prst="rect">
            <a:avLst/>
          </a:prstGeom>
        </p:spPr>
        <p:txBody>
          <a:bodyPr vert="horz" lIns="81638" tIns="40819" rIns="81638" bIns="4081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C859B-B94C-43F3-836C-D76B50D7E848}" type="datetime1">
              <a:rPr lang="zh-CN" altLang="en-US" smtClean="0"/>
              <a:pPr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3658" y="4768735"/>
            <a:ext cx="2895097" cy="273928"/>
          </a:xfrm>
          <a:prstGeom prst="rect">
            <a:avLst/>
          </a:prstGeom>
        </p:spPr>
        <p:txBody>
          <a:bodyPr vert="horz" lIns="81638" tIns="40819" rIns="81638" bIns="4081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2063" y="4768735"/>
            <a:ext cx="2133230" cy="273928"/>
          </a:xfrm>
          <a:prstGeom prst="rect">
            <a:avLst/>
          </a:prstGeom>
        </p:spPr>
        <p:txBody>
          <a:bodyPr vert="horz" lIns="81638" tIns="40819" rIns="81638" bIns="4081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2774-6C28-4F7E-8C0D-E5555EB1A8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816376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41" indent="-306141" algn="l" defTabSz="816376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3306" indent="-255118" algn="l" defTabSz="816376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470" indent="-204094" algn="l" defTabSz="81637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659" indent="-204094" algn="l" defTabSz="816376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847" indent="-204094" algn="l" defTabSz="816376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035" indent="-204094" algn="l" defTabSz="81637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223" indent="-204094" algn="l" defTabSz="81637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411" indent="-204094" algn="l" defTabSz="81637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599" indent="-204094" algn="l" defTabSz="81637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63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88" algn="l" defTabSz="8163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76" algn="l" defTabSz="8163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64" algn="l" defTabSz="8163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53" algn="l" defTabSz="8163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941" algn="l" defTabSz="8163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29" algn="l" defTabSz="8163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17" algn="l" defTabSz="8163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05" algn="l" defTabSz="8163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解决严格模式问题以预防卡顿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2017/03/08</a:t>
            </a:r>
          </a:p>
          <a:p>
            <a:r>
              <a:rPr lang="zh-CN" altLang="en-US" dirty="0" smtClean="0"/>
              <a:t>软件中心 林俊佑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自查严格模式问题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内置应用进程自查步骤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载入应用资料 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例如邮件账号</a:t>
            </a:r>
            <a:r>
              <a:rPr lang="en-US" altLang="zh-CN" dirty="0" smtClean="0"/>
              <a:t>/</a:t>
            </a:r>
            <a:r>
              <a:rPr lang="zh-CN" altLang="en-US" dirty="0" smtClean="0"/>
              <a:t>图片</a:t>
            </a:r>
            <a:r>
              <a:rPr lang="en-US" altLang="zh-CN" dirty="0" smtClean="0"/>
              <a:t>/</a:t>
            </a:r>
            <a:r>
              <a:rPr lang="zh-CN" altLang="en-US" dirty="0" smtClean="0"/>
              <a:t>音频</a:t>
            </a:r>
            <a:r>
              <a:rPr lang="en-US" altLang="zh-CN" dirty="0" smtClean="0"/>
              <a:t>/…)</a:t>
            </a:r>
            <a:r>
              <a:rPr lang="zh-CN" altLang="en-US" dirty="0" smtClean="0"/>
              <a:t>并操作应用主要用例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开启 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开发者选项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启用严格模式</a:t>
            </a:r>
            <a:r>
              <a:rPr lang="en-US" altLang="zh-CN" dirty="0" smtClean="0"/>
              <a:t>”</a:t>
            </a:r>
          </a:p>
          <a:p>
            <a:pPr lvl="1"/>
            <a:r>
              <a:rPr lang="zh-CN" altLang="en-US" dirty="0" smtClean="0"/>
              <a:t>重新开机 （确保相关进程皆是在严格模式后开启）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开始操作应用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看见红框闪出检查主日志，检查严格模式问题堆栈</a:t>
            </a:r>
            <a:r>
              <a:rPr lang="en-US" altLang="zh-CN" dirty="0" smtClean="0"/>
              <a:t>(Stack trace)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非内置应用进程自查步骤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在主线程上加入启动严格模式接口 ，并重新编译安装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载入应用资料 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例如邮件账号</a:t>
            </a:r>
            <a:r>
              <a:rPr lang="en-US" altLang="zh-CN" dirty="0" smtClean="0"/>
              <a:t>/</a:t>
            </a:r>
            <a:r>
              <a:rPr lang="zh-CN" altLang="en-US" dirty="0" smtClean="0"/>
              <a:t>图片</a:t>
            </a:r>
            <a:r>
              <a:rPr lang="en-US" altLang="zh-CN" dirty="0" smtClean="0"/>
              <a:t>/</a:t>
            </a:r>
            <a:r>
              <a:rPr lang="zh-CN" altLang="en-US" dirty="0" smtClean="0"/>
              <a:t>音频</a:t>
            </a:r>
            <a:r>
              <a:rPr lang="en-US" altLang="zh-CN" dirty="0" smtClean="0"/>
              <a:t>/…)</a:t>
            </a:r>
            <a:r>
              <a:rPr lang="zh-CN" altLang="en-US" dirty="0" smtClean="0"/>
              <a:t>并操作应用主要用例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重新开机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开始操作应用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看见红框闪出检查主日志，检查严格模式问题堆栈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26930" y="1786726"/>
            <a:ext cx="68018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宋体"/>
                <a:ea typeface="宋体"/>
              </a:rPr>
              <a:t>※ </a:t>
            </a:r>
            <a:r>
              <a:rPr lang="en-US" altLang="zh-CN" sz="2400" dirty="0" smtClean="0"/>
              <a:t>ROM UI 5.0</a:t>
            </a:r>
            <a:r>
              <a:rPr lang="zh-CN" altLang="en-US" sz="2400" dirty="0" smtClean="0"/>
              <a:t>上解决所有应用的严格模式问题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>
                <a:latin typeface="宋体"/>
              </a:rPr>
              <a:t>※ </a:t>
            </a:r>
            <a:r>
              <a:rPr lang="zh-CN" altLang="en-US" sz="2400" dirty="0" smtClean="0">
                <a:latin typeface="宋体"/>
              </a:rPr>
              <a:t>所有团队在</a:t>
            </a:r>
            <a:r>
              <a:rPr lang="zh-CN" altLang="en-US" sz="2400" dirty="0" smtClean="0"/>
              <a:t>提交</a:t>
            </a:r>
            <a:r>
              <a:rPr lang="zh-CN" altLang="en-US" sz="2400" dirty="0" smtClean="0"/>
              <a:t>代码</a:t>
            </a:r>
            <a:r>
              <a:rPr lang="zh-CN" altLang="en-US" sz="2400" dirty="0" smtClean="0"/>
              <a:t>前，必须先自查确保没有</a:t>
            </a:r>
            <a:endParaRPr lang="en-US" altLang="zh-CN" sz="2400" dirty="0" smtClean="0"/>
          </a:p>
          <a:p>
            <a:r>
              <a:rPr lang="en-US" altLang="zh-CN" sz="2400" dirty="0" smtClean="0"/>
              <a:t>       </a:t>
            </a:r>
            <a:r>
              <a:rPr lang="zh-CN" altLang="en-US" sz="2400" dirty="0" smtClean="0"/>
              <a:t>严格</a:t>
            </a:r>
            <a:r>
              <a:rPr lang="zh-CN" altLang="en-US" sz="2400" dirty="0" smtClean="0"/>
              <a:t>模式问题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在目前的</a:t>
            </a:r>
            <a:r>
              <a:rPr lang="en-US" altLang="zh-CN" dirty="0" smtClean="0"/>
              <a:t>ROM</a:t>
            </a:r>
            <a:r>
              <a:rPr lang="zh-CN" altLang="en-US" dirty="0" smtClean="0"/>
              <a:t>代码中，发现</a:t>
            </a:r>
            <a:r>
              <a:rPr lang="zh-CN" altLang="en-US" dirty="0" smtClean="0"/>
              <a:t>以下</a:t>
            </a:r>
            <a:r>
              <a:rPr lang="zh-CN" altLang="en-US" dirty="0" smtClean="0"/>
              <a:t>共同的</a:t>
            </a:r>
            <a:r>
              <a:rPr lang="zh-CN" altLang="en-US" dirty="0" smtClean="0"/>
              <a:t>严格</a:t>
            </a:r>
            <a:r>
              <a:rPr lang="zh-CN" altLang="en-US" dirty="0" smtClean="0"/>
              <a:t>模式问题的</a:t>
            </a:r>
            <a:r>
              <a:rPr lang="zh-CN" altLang="en-US" dirty="0" smtClean="0"/>
              <a:t>类型：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来自应用自行触发的磁盘存取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SharedPreferences</a:t>
            </a:r>
            <a:r>
              <a:rPr lang="zh-CN" altLang="en-US" dirty="0" smtClean="0"/>
              <a:t>读写</a:t>
            </a:r>
            <a:r>
              <a:rPr lang="zh-CN" altLang="en-US" dirty="0" smtClean="0"/>
              <a:t>资料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框架</a:t>
            </a:r>
            <a:r>
              <a:rPr lang="zh-CN" altLang="en-US" dirty="0" smtClean="0"/>
              <a:t>功能造成所有应用触发磁盘存取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</a:t>
            </a:r>
            <a:r>
              <a:rPr lang="zh-CN" altLang="en-US" dirty="0" smtClean="0"/>
              <a:t>级应用送非保护性广播（</a:t>
            </a:r>
            <a:r>
              <a:rPr lang="en-US" altLang="zh-CN" dirty="0" smtClean="0"/>
              <a:t>protected broadcast</a:t>
            </a:r>
            <a:r>
              <a:rPr lang="zh-CN" altLang="en-US" dirty="0" smtClean="0"/>
              <a:t>），触发</a:t>
            </a:r>
            <a:r>
              <a:rPr lang="en-US" altLang="zh-CN" dirty="0" smtClean="0"/>
              <a:t>system server</a:t>
            </a:r>
            <a:r>
              <a:rPr lang="zh-CN" altLang="en-US" dirty="0" smtClean="0"/>
              <a:t>写入</a:t>
            </a:r>
            <a:r>
              <a:rPr lang="en-US" altLang="zh-CN" dirty="0" err="1" smtClean="0"/>
              <a:t>Dropbox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系统级应用指的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persistent</a:t>
            </a:r>
            <a:r>
              <a:rPr lang="zh-CN" altLang="en-US" dirty="0" smtClean="0"/>
              <a:t>应用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uid</a:t>
            </a:r>
            <a:r>
              <a:rPr lang="zh-CN" altLang="en-US" dirty="0" smtClean="0"/>
              <a:t>为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SYSTEM_UID/PHONE_UID/SHELL_UID/BLUETOOTH_UID/NFC_UID</a:t>
            </a:r>
            <a:r>
              <a:rPr lang="zh-CN" altLang="en-US" dirty="0" smtClean="0"/>
              <a:t>的应用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磁盘读写对象是文件形式的虚拟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随后的内容将说明这些</a:t>
            </a:r>
            <a:r>
              <a:rPr lang="zh-CN" altLang="en-US" dirty="0" smtClean="0"/>
              <a:t>严格模式问题的</a:t>
            </a:r>
            <a:r>
              <a:rPr lang="zh-CN" altLang="en-US" dirty="0" smtClean="0"/>
              <a:t>类型以及解决方法。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 来自</a:t>
            </a:r>
            <a:r>
              <a:rPr lang="zh-CN" altLang="en-US" dirty="0" smtClean="0"/>
              <a:t>应用自行触发的磁盘存取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解决方法：直接</a:t>
            </a:r>
            <a:r>
              <a:rPr lang="zh-CN" altLang="en-US" dirty="0" smtClean="0"/>
              <a:t>拿掉不需要的代码。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已经不再维护的功能。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以不需要磁盘读取的方式实现。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例如以</a:t>
            </a:r>
            <a:r>
              <a:rPr lang="en-US" altLang="zh-CN" dirty="0" smtClean="0"/>
              <a:t>system properties</a:t>
            </a:r>
            <a:r>
              <a:rPr lang="zh-CN" altLang="en-US" dirty="0" smtClean="0"/>
              <a:t>取代数据库存储变异资料。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解决方法：假如</a:t>
            </a:r>
            <a:r>
              <a:rPr lang="zh-CN" altLang="en-US" dirty="0" smtClean="0"/>
              <a:t>是必要的磁盘存取，将其移到子线程执行。但须注意以下子线程的设置：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建议以</a:t>
            </a:r>
            <a:r>
              <a:rPr lang="en-US" altLang="zh-CN" sz="1500" dirty="0" err="1" smtClean="0">
                <a:latin typeface="Courier New" pitchFamily="49" charset="0"/>
                <a:cs typeface="Courier New" pitchFamily="49" charset="0"/>
              </a:rPr>
              <a:t>HanderThread</a:t>
            </a:r>
            <a:r>
              <a:rPr lang="zh-CN" altLang="en-US" dirty="0" smtClean="0"/>
              <a:t>或</a:t>
            </a:r>
            <a:r>
              <a:rPr lang="en-US" altLang="zh-CN" sz="1500" dirty="0" err="1" smtClean="0">
                <a:latin typeface="Courier New" pitchFamily="49" charset="0"/>
                <a:cs typeface="Courier New" pitchFamily="49" charset="0"/>
              </a:rPr>
              <a:t>AsyncTask</a:t>
            </a:r>
            <a:r>
              <a:rPr lang="zh-CN" altLang="en-US" dirty="0" smtClean="0"/>
              <a:t>，让子线程中的磁盘读取以队列方式执行。</a:t>
            </a:r>
            <a:endParaRPr lang="en-US" altLang="zh-CN" dirty="0" smtClean="0"/>
          </a:p>
          <a:p>
            <a:pPr lvl="1"/>
            <a:r>
              <a:rPr lang="en-US" altLang="zh-CN" sz="1500" dirty="0" err="1" smtClean="0">
                <a:latin typeface="Courier New" pitchFamily="49" charset="0"/>
                <a:cs typeface="Courier New" pitchFamily="49" charset="0"/>
              </a:rPr>
              <a:t>AsyncTask</a:t>
            </a:r>
            <a:r>
              <a:rPr lang="zh-CN" altLang="en-US" dirty="0" smtClean="0"/>
              <a:t>优先级设置默认是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Process.THREAD_PRIORITY_BACKGROUND</a:t>
            </a:r>
            <a:r>
              <a:rPr lang="zh-CN" altLang="en-US" dirty="0" smtClean="0"/>
              <a:t>。假如以默认的优先级执行使用</a:t>
            </a:r>
            <a:r>
              <a:rPr lang="en-US" altLang="zh-CN" sz="1500" dirty="0" err="1" smtClean="0">
                <a:latin typeface="Courier New" pitchFamily="49" charset="0"/>
                <a:cs typeface="Courier New" pitchFamily="49" charset="0"/>
              </a:rPr>
              <a:t>AsyncTask</a:t>
            </a:r>
            <a:r>
              <a:rPr lang="zh-CN" altLang="en-US" dirty="0" smtClean="0"/>
              <a:t>读取重要性高的资料时，其将被分配到较少比例的处理器资源，而影响处理速度。建议处理重要资料时，先调整</a:t>
            </a:r>
            <a:r>
              <a:rPr lang="en-US" altLang="zh-CN" sz="1500" dirty="0" err="1" smtClean="0">
                <a:latin typeface="Courier New" pitchFamily="49" charset="0"/>
                <a:cs typeface="Courier New" pitchFamily="49" charset="0"/>
              </a:rPr>
              <a:t>AsyncTask</a:t>
            </a:r>
            <a:r>
              <a:rPr lang="zh-CN" altLang="en-US" dirty="0" smtClean="0"/>
              <a:t>的优先级为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Process.THREAD_PRIORITY_DEFAULT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但仍然不能提高为更高的优先级设置。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数据库存取可考虑利用</a:t>
            </a:r>
            <a:r>
              <a:rPr lang="en-US" altLang="zh-CN" sz="1500" dirty="0" err="1" smtClean="0">
                <a:latin typeface="Courier New" pitchFamily="49" charset="0"/>
                <a:cs typeface="Courier New" pitchFamily="49" charset="0"/>
              </a:rPr>
              <a:t>AsyncQueryHandler</a:t>
            </a:r>
            <a:r>
              <a:rPr lang="zh-CN" altLang="en-US" dirty="0" smtClean="0"/>
              <a:t>简化子线程存取数据库实作。</a:t>
            </a:r>
            <a:r>
              <a:rPr lang="en-US" altLang="zh-CN" sz="1500" dirty="0" err="1" smtClean="0">
                <a:latin typeface="Courier New" pitchFamily="49" charset="0"/>
                <a:cs typeface="Courier New" pitchFamily="49" charset="0"/>
              </a:rPr>
              <a:t>AsyncQueryHandler</a:t>
            </a:r>
            <a:r>
              <a:rPr lang="zh-CN" altLang="en-US" dirty="0" smtClean="0"/>
              <a:t>的默认优先级设置已经是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Process.THREAD_PRIORITY_DEFAULT</a:t>
            </a:r>
            <a:r>
              <a:rPr lang="zh-CN" altLang="en-US" dirty="0" smtClean="0"/>
              <a:t>，不需更动。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非必要的话，避免以直接产生新线程类</a:t>
            </a:r>
            <a:r>
              <a:rPr lang="en-US" altLang="zh-CN" dirty="0" smtClean="0"/>
              <a:t>(</a:t>
            </a:r>
            <a:r>
              <a:rPr lang="en-US" altLang="zh-CN" sz="1500" dirty="0" smtClean="0">
                <a:latin typeface="Courier New" pitchFamily="49" charset="0"/>
                <a:cs typeface="Courier New" pitchFamily="49" charset="0"/>
              </a:rPr>
              <a:t>new Thread()</a:t>
            </a:r>
            <a:r>
              <a:rPr lang="en-US" altLang="zh-CN" sz="1500" dirty="0" smtClean="0">
                <a:cs typeface="Courier New" pitchFamily="49" charset="0"/>
              </a:rPr>
              <a:t>)</a:t>
            </a:r>
            <a:r>
              <a:rPr lang="zh-CN" altLang="en-US" dirty="0" smtClean="0"/>
              <a:t>来执行磁盘存取。这方法容易犯造成线程泄漏的错误。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 使用</a:t>
            </a:r>
            <a:r>
              <a:rPr lang="en-US" altLang="zh-CN" dirty="0" err="1" smtClean="0"/>
              <a:t>SharedPreferences</a:t>
            </a:r>
            <a:r>
              <a:rPr lang="zh-CN" altLang="en-US" dirty="0" smtClean="0"/>
              <a:t>读写</a:t>
            </a:r>
            <a:r>
              <a:rPr lang="zh-CN" altLang="en-US" dirty="0" smtClean="0"/>
              <a:t>资料 </a:t>
            </a:r>
            <a:r>
              <a:rPr lang="en-US" altLang="zh-CN" dirty="0" smtClean="0"/>
              <a:t>(1/3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SharedPreferences</a:t>
            </a:r>
            <a:r>
              <a:rPr lang="zh-CN" altLang="en-US" sz="1400" dirty="0" smtClean="0"/>
              <a:t>的架构中需要写入对应的</a:t>
            </a:r>
            <a:r>
              <a:rPr lang="en-US" altLang="zh-CN" sz="1400" dirty="0" smtClean="0"/>
              <a:t>XML</a:t>
            </a:r>
            <a:r>
              <a:rPr lang="zh-CN" altLang="en-US" sz="1400" dirty="0" smtClean="0"/>
              <a:t>文件与应用的文件夹以保存其内容，也因此产生磁盘存取于执行的线程中。</a:t>
            </a:r>
            <a:endParaRPr lang="en-US" altLang="zh-CN" sz="1400" dirty="0" smtClean="0"/>
          </a:p>
          <a:p>
            <a:r>
              <a:rPr lang="zh-CN" altLang="en-US" sz="1400" dirty="0" smtClean="0"/>
              <a:t>解决方法： </a:t>
            </a:r>
            <a:r>
              <a:rPr lang="zh-CN" altLang="en-US" sz="1400" dirty="0" smtClean="0"/>
              <a:t>使用</a:t>
            </a:r>
            <a:r>
              <a:rPr lang="en-US" altLang="zh-CN" sz="1050" dirty="0" err="1" smtClean="0">
                <a:latin typeface="Courier New" pitchFamily="49" charset="0"/>
                <a:cs typeface="Courier New" pitchFamily="49" charset="0"/>
              </a:rPr>
              <a:t>SharedPreferences.Editor.apply</a:t>
            </a:r>
            <a:r>
              <a:rPr lang="en-US" altLang="zh-CN" sz="105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zh-CN" altLang="en-US" sz="1400" dirty="0" smtClean="0"/>
              <a:t>取代</a:t>
            </a:r>
            <a:r>
              <a:rPr lang="en-US" altLang="zh-CN" sz="1050" dirty="0" err="1" smtClean="0">
                <a:latin typeface="Courier New" pitchFamily="49" charset="0"/>
                <a:cs typeface="Courier New" pitchFamily="49" charset="0"/>
              </a:rPr>
              <a:t>SharedPreferences.Editor.commit</a:t>
            </a:r>
            <a:r>
              <a:rPr lang="en-US" altLang="zh-CN" sz="105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zh-CN" altLang="en-US" sz="1400" dirty="0" smtClean="0"/>
              <a:t>以避免在主线程上读取磁盘。</a:t>
            </a:r>
            <a:endParaRPr lang="en-US" altLang="zh-CN" sz="1400" dirty="0" smtClean="0"/>
          </a:p>
          <a:p>
            <a:pPr lvl="1"/>
            <a:r>
              <a:rPr lang="en-US" altLang="zh-CN" sz="1200" dirty="0" smtClean="0"/>
              <a:t>Android</a:t>
            </a:r>
            <a:r>
              <a:rPr lang="zh-CN" altLang="en-US" sz="1200" dirty="0" smtClean="0"/>
              <a:t>提供</a:t>
            </a:r>
            <a:r>
              <a:rPr lang="en-US" altLang="zh-CN" sz="1050" dirty="0" err="1" smtClean="0">
                <a:latin typeface="Courier New" pitchFamily="49" charset="0"/>
                <a:cs typeface="Courier New" pitchFamily="49" charset="0"/>
              </a:rPr>
              <a:t>SharedPreferences.Editor.apply</a:t>
            </a:r>
            <a:r>
              <a:rPr lang="en-US" altLang="zh-CN" sz="105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zh-CN" altLang="en-US" sz="1200" dirty="0" smtClean="0">
                <a:latin typeface="Courier New" pitchFamily="49" charset="0"/>
                <a:cs typeface="Courier New" pitchFamily="49" charset="0"/>
              </a:rPr>
              <a:t>与</a:t>
            </a:r>
            <a:r>
              <a:rPr lang="en-US" altLang="zh-CN" sz="1050" dirty="0" err="1" smtClean="0">
                <a:latin typeface="Courier New" pitchFamily="49" charset="0"/>
                <a:cs typeface="Courier New" pitchFamily="49" charset="0"/>
              </a:rPr>
              <a:t>SharedPreferences.Editor.commit</a:t>
            </a:r>
            <a:r>
              <a:rPr lang="en-US" altLang="zh-CN" sz="105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zh-CN" altLang="en-US" sz="1200" dirty="0" smtClean="0">
                <a:latin typeface="Courier New" pitchFamily="49" charset="0"/>
                <a:cs typeface="Courier New" pitchFamily="49" charset="0"/>
              </a:rPr>
              <a:t>作为写入</a:t>
            </a:r>
            <a:r>
              <a:rPr lang="zh-CN" altLang="en-US" sz="1200" dirty="0" smtClean="0"/>
              <a:t>对应的</a:t>
            </a:r>
            <a:r>
              <a:rPr lang="en-US" altLang="zh-CN" sz="1200" dirty="0" smtClean="0"/>
              <a:t>XML</a:t>
            </a:r>
            <a:r>
              <a:rPr lang="zh-CN" altLang="en-US" sz="1200" dirty="0" smtClean="0"/>
              <a:t>文件的接口。不同的是</a:t>
            </a:r>
            <a:r>
              <a:rPr lang="en-US" altLang="zh-CN" sz="1050" dirty="0" smtClean="0">
                <a:latin typeface="Courier New" pitchFamily="49" charset="0"/>
                <a:cs typeface="Courier New" pitchFamily="49" charset="0"/>
              </a:rPr>
              <a:t>commit()</a:t>
            </a:r>
            <a:r>
              <a:rPr lang="zh-CN" altLang="en-US" sz="1200" dirty="0" smtClean="0">
                <a:latin typeface="Courier New" pitchFamily="49" charset="0"/>
                <a:cs typeface="Courier New" pitchFamily="49" charset="0"/>
              </a:rPr>
              <a:t>直接</a:t>
            </a:r>
            <a:r>
              <a:rPr lang="zh-CN" altLang="en-US" sz="1200" dirty="0" smtClean="0"/>
              <a:t>产生磁盘存取于执行的线程中</a:t>
            </a:r>
            <a:r>
              <a:rPr lang="zh-CN" altLang="en-US" sz="1050" dirty="0" smtClean="0"/>
              <a:t>。</a:t>
            </a:r>
            <a:r>
              <a:rPr lang="en-US" altLang="zh-CN" sz="1050" dirty="0" smtClean="0">
                <a:latin typeface="Courier New" pitchFamily="49" charset="0"/>
                <a:cs typeface="Courier New" pitchFamily="49" charset="0"/>
              </a:rPr>
              <a:t> apply()</a:t>
            </a:r>
            <a:r>
              <a:rPr lang="zh-CN" altLang="en-US" sz="1200" dirty="0" smtClean="0">
                <a:latin typeface="Courier New" pitchFamily="49" charset="0"/>
                <a:cs typeface="Courier New" pitchFamily="49" charset="0"/>
              </a:rPr>
              <a:t>则产生子线程来执行</a:t>
            </a:r>
            <a:r>
              <a:rPr lang="zh-CN" altLang="en-US" sz="1200" dirty="0" smtClean="0"/>
              <a:t>磁盘存取。</a:t>
            </a:r>
            <a:endParaRPr lang="en-US" altLang="zh-CN" sz="1200" dirty="0" smtClean="0"/>
          </a:p>
          <a:p>
            <a:pPr lvl="1"/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commit()</a:t>
            </a:r>
            <a:r>
              <a:rPr lang="zh-CN" altLang="en-US" sz="1200" dirty="0" smtClean="0"/>
              <a:t>执行于的主线程便会产生严格模式问题。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 使用</a:t>
            </a:r>
            <a:r>
              <a:rPr lang="en-US" altLang="zh-CN" dirty="0" err="1" smtClean="0"/>
              <a:t>SharedPreferences</a:t>
            </a:r>
            <a:r>
              <a:rPr lang="zh-CN" altLang="en-US" dirty="0" smtClean="0"/>
              <a:t>读写资料 </a:t>
            </a:r>
            <a:r>
              <a:rPr lang="en-US" altLang="zh-CN" dirty="0" smtClean="0"/>
              <a:t>(2/3)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 smtClean="0"/>
              <a:t>执行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SharedPreferences</a:t>
            </a:r>
            <a:r>
              <a:rPr lang="zh-CN" altLang="en-US" sz="1400" dirty="0" smtClean="0"/>
              <a:t>取值 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例如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SharedPreference.getInt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时</a:t>
            </a:r>
            <a:r>
              <a:rPr lang="zh-CN" altLang="en-US" sz="1400" dirty="0" smtClean="0"/>
              <a:t>，也可能</a:t>
            </a:r>
            <a:r>
              <a:rPr lang="zh-CN" altLang="en-US" sz="1400" dirty="0" smtClean="0"/>
              <a:t>对应的</a:t>
            </a:r>
            <a:r>
              <a:rPr lang="en-US" altLang="zh-CN" sz="1400" dirty="0" smtClean="0"/>
              <a:t>XML</a:t>
            </a:r>
            <a:r>
              <a:rPr lang="zh-CN" altLang="en-US" sz="1400" dirty="0" smtClean="0"/>
              <a:t>尚未载入完成，而产生磁盘读取的严格模式问题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zh-CN" altLang="en-US" sz="1400" dirty="0" smtClean="0"/>
              <a:t>解决方法</a:t>
            </a:r>
            <a:r>
              <a:rPr lang="zh-CN" altLang="en-US" sz="1400" dirty="0" smtClean="0"/>
              <a:t>：为避免载入的磁盘读取发生在主线程，请利用子线程执行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SharedPreferences</a:t>
            </a:r>
            <a:r>
              <a:rPr lang="zh-CN" altLang="en-US" sz="1400" dirty="0" smtClean="0"/>
              <a:t>取值 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13554" y="2215354"/>
            <a:ext cx="814393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StrictMode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 policy violation; ~duration=31 ms: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android.os.StrictMode$StrictModeDiskReadViolation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: policy=17891335 violation=2</a:t>
            </a:r>
          </a:p>
          <a:p>
            <a:pPr lvl="2"/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android.os.StrictMode$AndroidBlockGuardPolicy.onReadFromDisk</a:t>
            </a:r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(StrictMode.java:1296)</a:t>
            </a:r>
          </a:p>
          <a:p>
            <a:pPr lvl="2"/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android.app.SharedPreferencesImpl.awaitLoadedLocked</a:t>
            </a:r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(SharedPreferencesImpl.java:203)</a:t>
            </a:r>
          </a:p>
          <a:p>
            <a:pPr lvl="2"/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android.app.SharedPreferencesImpl.getInt</a:t>
            </a:r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(SharedPreferencesImpl.java:241)</a:t>
            </a:r>
          </a:p>
          <a:p>
            <a:pPr lvl="2"/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com.nubia.reyun.sdk.ReYunSDK.readPolicy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(SourceFile:995)</a:t>
            </a:r>
          </a:p>
          <a:p>
            <a:pPr lvl="2"/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android.app.ActivityThread.handleCreateService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(ActivityThread.java:3430)</a:t>
            </a:r>
          </a:p>
          <a:p>
            <a:pPr lvl="2"/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lvl="2"/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… </a:t>
            </a: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	at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com.android.internal.os.ZygoteInit.main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(ZygoteInit.java:789)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SharedPreferences</a:t>
            </a:r>
            <a:r>
              <a:rPr lang="zh-CN" altLang="en-US" dirty="0" smtClean="0"/>
              <a:t>读写资料 </a:t>
            </a:r>
            <a:r>
              <a:rPr lang="en-US" altLang="zh-CN" dirty="0" smtClean="0"/>
              <a:t>(3/3)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若</a:t>
            </a:r>
            <a:r>
              <a:rPr lang="zh-CN" altLang="en-US" dirty="0" smtClean="0"/>
              <a:t>为一个应用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AndroidManifest</a:t>
            </a:r>
            <a:r>
              <a:rPr lang="zh-CN" altLang="en-US" dirty="0" smtClean="0"/>
              <a:t>定义产生</a:t>
            </a:r>
            <a:r>
              <a:rPr lang="zh-CN" altLang="en-US" dirty="0" smtClean="0"/>
              <a:t>多个</a:t>
            </a:r>
            <a:r>
              <a:rPr lang="zh-CN" altLang="en-US" dirty="0" smtClean="0"/>
              <a:t>进程，或是</a:t>
            </a:r>
            <a:r>
              <a:rPr lang="en-US" altLang="zh-CN" dirty="0" smtClean="0"/>
              <a:t>target SDK level &lt; 12</a:t>
            </a:r>
            <a:r>
              <a:rPr lang="zh-CN" altLang="en-US" dirty="0" smtClean="0"/>
              <a:t>时，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getSharedPreferences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zh-CN" altLang="en-US" dirty="0" smtClean="0"/>
              <a:t>会在返回前检查文件</a:t>
            </a:r>
            <a:r>
              <a:rPr lang="zh-CN" altLang="en-US" dirty="0" smtClean="0"/>
              <a:t>时间， 而产生严格模式问题。</a:t>
            </a:r>
            <a:endParaRPr lang="en-US" altLang="zh-CN" dirty="0" smtClean="0"/>
          </a:p>
          <a:p>
            <a:r>
              <a:rPr lang="zh-CN" altLang="en-US" dirty="0" smtClean="0"/>
              <a:t>解决</a:t>
            </a:r>
            <a:r>
              <a:rPr lang="zh-CN" altLang="en-US" dirty="0" smtClean="0"/>
              <a:t>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请与架构师再评审该应用是否真的需要以多进程的方式执行。其实必要的话，以加入白名单处理。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84992" y="2715420"/>
            <a:ext cx="8143932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StrictMode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 policy violation; ~duration=18 ms: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android.os.StrictMode$StrictModeDiskReadViolation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: policy=17891335 violation=2</a:t>
            </a:r>
          </a:p>
          <a:p>
            <a:pPr lvl="2"/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android.os.StrictMode$AndroidBlockGuardPolicy.onReadFromDisk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(StrictMode.java:1296)</a:t>
            </a:r>
          </a:p>
          <a:p>
            <a:pPr lvl="2"/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android.app.SharedPreferencesImpl.hasFileChangedUnexpectedly</a:t>
            </a:r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(SharedPreferencesImpl.java:175)</a:t>
            </a:r>
          </a:p>
          <a:p>
            <a:pPr lvl="2"/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at android.app.SharedPreferencesImpl.startReloadIfChangedUnexpectedly(SharedPreferencesImpl.java:151)</a:t>
            </a:r>
          </a:p>
          <a:p>
            <a:pPr lvl="2"/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android.app.ContextImpl.getSharedPreferences</a:t>
            </a:r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(ContextImpl.java:383)</a:t>
            </a:r>
          </a:p>
          <a:p>
            <a:pPr lvl="2"/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类型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框架功能造成所有应用触发磁盘存取 </a:t>
            </a:r>
            <a:r>
              <a:rPr lang="en-US" altLang="zh-CN" dirty="0" smtClean="0"/>
              <a:t>(1/6)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100" dirty="0" smtClean="0"/>
              <a:t>若发现</a:t>
            </a:r>
            <a:r>
              <a:rPr lang="zh-CN" altLang="en-US" sz="1100" dirty="0" smtClean="0"/>
              <a:t>为框架问题</a:t>
            </a:r>
            <a:r>
              <a:rPr lang="zh-CN" altLang="en-US" sz="1100" dirty="0" smtClean="0"/>
              <a:t>，请找系统责任人需求解决</a:t>
            </a:r>
            <a:r>
              <a:rPr lang="zh-CN" altLang="en-US" sz="1100" dirty="0" smtClean="0"/>
              <a:t>方法</a:t>
            </a:r>
            <a:r>
              <a:rPr lang="zh-CN" altLang="en-US" sz="1100" dirty="0" smtClean="0"/>
              <a:t>。随后将列出目前已知的</a:t>
            </a:r>
            <a:r>
              <a:rPr lang="zh-CN" altLang="en-US" sz="1100" dirty="0" smtClean="0"/>
              <a:t>框架</a:t>
            </a:r>
            <a:r>
              <a:rPr lang="zh-CN" altLang="en-US" sz="1100" dirty="0" smtClean="0"/>
              <a:t>问题。</a:t>
            </a:r>
            <a:endParaRPr lang="en-US" altLang="zh-CN" sz="1100" dirty="0" smtClean="0"/>
          </a:p>
          <a:p>
            <a:r>
              <a:rPr lang="zh-CN" altLang="en-US" sz="1200" dirty="0" smtClean="0"/>
              <a:t>主题</a:t>
            </a:r>
            <a:r>
              <a:rPr lang="zh-CN" altLang="en-US" sz="1200" dirty="0" smtClean="0"/>
              <a:t>造成所有应用在主线程检查文件更新 （责任人：唐海云</a:t>
            </a:r>
            <a:r>
              <a:rPr lang="zh-CN" altLang="en-US" sz="1200" dirty="0" smtClean="0"/>
              <a:t>）。目前以下方向解决主题的严格模式问题</a:t>
            </a:r>
            <a:endParaRPr lang="en-US" altLang="zh-CN" sz="1200" dirty="0" smtClean="0"/>
          </a:p>
          <a:p>
            <a:pPr lvl="1"/>
            <a:r>
              <a:rPr lang="zh-CN" altLang="en-US" sz="1100" dirty="0" smtClean="0"/>
              <a:t>以</a:t>
            </a:r>
            <a:r>
              <a:rPr lang="en-US" altLang="zh-CN" sz="1100" dirty="0" smtClean="0"/>
              <a:t>system property</a:t>
            </a:r>
            <a:r>
              <a:rPr lang="zh-CN" altLang="en-US" sz="1100" dirty="0" smtClean="0"/>
              <a:t>记录当前使用主题，而不再每次检查文件更新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使用</a:t>
            </a:r>
            <a:r>
              <a:rPr lang="zh-CN" altLang="en-US" sz="1100" dirty="0" smtClean="0"/>
              <a:t>默认主题则不再做</a:t>
            </a:r>
            <a:r>
              <a:rPr lang="en-US" altLang="zh-CN" sz="1100" dirty="0" smtClean="0"/>
              <a:t>zip</a:t>
            </a:r>
            <a:r>
              <a:rPr lang="zh-CN" altLang="en-US" sz="1100" dirty="0" smtClean="0"/>
              <a:t>解压缩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由于</a:t>
            </a:r>
            <a:r>
              <a:rPr lang="zh-CN" altLang="en-US" sz="1100" dirty="0" smtClean="0"/>
              <a:t>图档</a:t>
            </a:r>
            <a:r>
              <a:rPr lang="en-US" altLang="zh-CN" sz="1100" dirty="0" smtClean="0"/>
              <a:t>(jpg)</a:t>
            </a:r>
            <a:r>
              <a:rPr lang="zh-CN" altLang="en-US" sz="1100" dirty="0" smtClean="0"/>
              <a:t>以是压缩格式，在</a:t>
            </a:r>
            <a:r>
              <a:rPr lang="en-US" altLang="zh-CN" sz="1100" dirty="0" smtClean="0"/>
              <a:t>zip</a:t>
            </a:r>
            <a:r>
              <a:rPr lang="zh-CN" altLang="en-US" sz="1100" dirty="0" smtClean="0"/>
              <a:t>文件内改以不另行压缩的节点</a:t>
            </a:r>
            <a:r>
              <a:rPr lang="en-US" altLang="zh-CN" sz="1100" dirty="0" smtClean="0"/>
              <a:t>(entry)</a:t>
            </a:r>
            <a:r>
              <a:rPr lang="zh-CN" altLang="en-US" sz="1100" dirty="0" smtClean="0"/>
              <a:t>保存</a:t>
            </a:r>
            <a:endParaRPr lang="en-US" altLang="zh-CN" sz="1100" dirty="0" smtClean="0"/>
          </a:p>
          <a:p>
            <a:pPr lvl="1"/>
            <a:endParaRPr lang="zh-CN" altLang="en-US" sz="105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6430" y="2429668"/>
            <a:ext cx="778674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StrictMode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 policy violation; ~duration=37 ms: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android.os.StrictMode$StrictModeDiskReadViolation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: policy=22085639 violation=2</a:t>
            </a:r>
          </a:p>
          <a:p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	at </a:t>
            </a:r>
            <a:r>
              <a:rPr lang="en-US" altLang="zh-CN" sz="9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android.os.StrictMode$AndroidBlockGuardPolicy.onReadFromDisk</a:t>
            </a:r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(StrictMode.java:1296)</a:t>
            </a:r>
          </a:p>
          <a:p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	at </a:t>
            </a:r>
            <a:r>
              <a:rPr lang="en-US" altLang="zh-CN" sz="9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java.io.UnixFileSystem.getLastModifiedTime</a:t>
            </a:r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(UnixFileSystem.java:256)</a:t>
            </a:r>
          </a:p>
          <a:p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	at </a:t>
            </a:r>
            <a:r>
              <a:rPr lang="en-US" altLang="zh-CN" sz="9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java.io.File.lastModified</a:t>
            </a:r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(File.java:885)</a:t>
            </a:r>
          </a:p>
          <a:p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	at </a:t>
            </a:r>
            <a:r>
              <a:rPr lang="en-US" altLang="zh-CN" sz="9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nubia.content.res.ThemeZipFile.openZipFile</a:t>
            </a:r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(ThemeZipFile.java:405)</a:t>
            </a:r>
          </a:p>
          <a:p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	at </a:t>
            </a:r>
            <a:r>
              <a:rPr lang="en-US" altLang="zh-CN" sz="9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nubia.content.res.ThemeZipFile.checkUpdate</a:t>
            </a:r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(ThemeZipFile.java:428)</a:t>
            </a:r>
          </a:p>
          <a:p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	at </a:t>
            </a:r>
            <a:r>
              <a:rPr lang="en-US" altLang="zh-CN" sz="9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nubia.content.res.ThemeResources.checkUpdate</a:t>
            </a:r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(ThemeResources.java:182)</a:t>
            </a:r>
          </a:p>
          <a:p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	at </a:t>
            </a:r>
            <a:r>
              <a:rPr lang="en-US" altLang="zh-CN" sz="9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nubia.content.res.ThemeResources</a:t>
            </a:r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.&lt;init&gt;(ThemeResources.java:77)</a:t>
            </a: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	at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nubia.content.res.ThemeResourcesPackage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.&lt;init&gt;(ThemeResourcesPackage.java:19)</a:t>
            </a: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	at nubia.content.res.ThemeResourcesPackage.getTopLevelThemeResources(ThemeResourcesPackage.java:72)</a:t>
            </a: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	at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nubia.content.res.ThemeResourcesPackage.getThemeResources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(ThemeResourcesPackage.java:53)</a:t>
            </a: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	at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android.content.res.NubiaResources.init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(NubiaResources.java:229)</a:t>
            </a: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	at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android.app.ActivityThread.getTopLevelResources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(ActivityThread.java:2032)</a:t>
            </a:r>
            <a:endParaRPr lang="en-US" altLang="zh-CN" sz="9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 框架</a:t>
            </a:r>
            <a:r>
              <a:rPr lang="zh-CN" altLang="en-US" dirty="0" smtClean="0"/>
              <a:t>功能造成所有应用触发磁盘存取 </a:t>
            </a:r>
            <a:r>
              <a:rPr lang="en-US" altLang="zh-CN" dirty="0" smtClean="0"/>
              <a:t>(</a:t>
            </a:r>
            <a:r>
              <a:rPr lang="en-US" altLang="zh-CN" dirty="0" smtClean="0"/>
              <a:t>2/6)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400" dirty="0" err="1" smtClean="0">
                <a:latin typeface="Courier New" pitchFamily="49" charset="0"/>
                <a:cs typeface="Courier New" pitchFamily="49" charset="0"/>
              </a:rPr>
              <a:t>getSharedPreferences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zh-CN" altLang="en-US" sz="1400" dirty="0" smtClean="0">
                <a:latin typeface="Courier New" pitchFamily="49" charset="0"/>
                <a:cs typeface="Courier New" pitchFamily="49" charset="0"/>
              </a:rPr>
              <a:t>会</a:t>
            </a:r>
            <a:r>
              <a:rPr lang="zh-CN" altLang="en-US" sz="1400" dirty="0" smtClean="0"/>
              <a:t>检查</a:t>
            </a:r>
            <a:r>
              <a:rPr lang="zh-CN" altLang="en-US" sz="1400" dirty="0" smtClean="0"/>
              <a:t>对应</a:t>
            </a:r>
            <a:r>
              <a:rPr lang="en-US" altLang="zh-CN" sz="1400" dirty="0" smtClean="0"/>
              <a:t>XML</a:t>
            </a:r>
            <a:r>
              <a:rPr lang="zh-CN" altLang="en-US" sz="1400" dirty="0" smtClean="0"/>
              <a:t>文件是否存在，而产生严格模式问题。（负责人：刘翔）</a:t>
            </a:r>
            <a:endParaRPr lang="en-US" altLang="zh-CN" sz="1400" dirty="0" smtClean="0"/>
          </a:p>
          <a:p>
            <a:pPr lvl="1"/>
            <a:r>
              <a:rPr lang="zh-CN" altLang="en-US" sz="1200" dirty="0" smtClean="0"/>
              <a:t>解决</a:t>
            </a:r>
            <a:r>
              <a:rPr lang="zh-CN" altLang="en-US" sz="1200" dirty="0" smtClean="0"/>
              <a:t>方法：将</a:t>
            </a:r>
            <a:r>
              <a:rPr lang="zh-CN" altLang="en-US" sz="1200" dirty="0" smtClean="0"/>
              <a:t>检查对应</a:t>
            </a:r>
            <a:r>
              <a:rPr lang="en-US" altLang="zh-CN" sz="1200" dirty="0" smtClean="0"/>
              <a:t>XML</a:t>
            </a:r>
            <a:r>
              <a:rPr lang="zh-CN" altLang="en-US" sz="1200" dirty="0" smtClean="0"/>
              <a:t>文件是否</a:t>
            </a:r>
            <a:r>
              <a:rPr lang="zh-CN" altLang="en-US" sz="1200" dirty="0" smtClean="0"/>
              <a:t>存在的磁碟读取加入白名单</a:t>
            </a:r>
            <a:endParaRPr lang="en-US" altLang="zh-CN" sz="1200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84992" y="2072478"/>
            <a:ext cx="8143932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StrictMode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 policy violation; ~duration=228 ms: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android.os.StrictMode$StrictModeDiskReadViolation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: policy=17891335 violation=2</a:t>
            </a:r>
          </a:p>
          <a:p>
            <a:pPr lvl="2"/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android.os.StrictMode$AndroidBlockGuardPolicy.onReadFromDisk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(StrictMode.java:1296)</a:t>
            </a:r>
          </a:p>
          <a:p>
            <a:pPr lvl="2"/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java.io.UnixFileSystem.checkAccess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(UnixFileSystem.java:249)</a:t>
            </a:r>
          </a:p>
          <a:p>
            <a:pPr lvl="2"/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java.io.File.exists</a:t>
            </a:r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(File.java:780)</a:t>
            </a:r>
          </a:p>
          <a:p>
            <a:pPr lvl="2"/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android.app.ContextImpl.getDataDir</a:t>
            </a:r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(ContextImpl.java:1962)</a:t>
            </a:r>
          </a:p>
          <a:p>
            <a:pPr lvl="2"/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lvl="2"/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android.app.ContextImpl.getSharedPreferences</a:t>
            </a:r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(ContextImpl.java:358)</a:t>
            </a:r>
          </a:p>
          <a:p>
            <a:pPr lvl="2"/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lvl="2"/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android.app.ActivityThread.main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(ActivityThread.java:6470)</a:t>
            </a:r>
          </a:p>
          <a:p>
            <a:pPr lvl="2"/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 框架</a:t>
            </a:r>
            <a:r>
              <a:rPr lang="zh-CN" altLang="en-US" dirty="0" smtClean="0"/>
              <a:t>功能造成所有应用触发磁盘存取 </a:t>
            </a:r>
            <a:r>
              <a:rPr lang="en-US" altLang="zh-CN" dirty="0" smtClean="0"/>
              <a:t>(3/6)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应用分身第三方库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com.cmx.cmplus</a:t>
            </a:r>
            <a:r>
              <a:rPr lang="en-US" altLang="zh-CN" dirty="0" smtClean="0"/>
              <a:t>)</a:t>
            </a:r>
            <a:r>
              <a:rPr lang="zh-CN" altLang="en-US" dirty="0" smtClean="0"/>
              <a:t>透过跨进程通讯呼叫其服务检查文件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解决方向</a:t>
            </a:r>
            <a:r>
              <a:rPr lang="en-US" altLang="zh-CN" dirty="0" smtClean="0"/>
              <a:t>: </a:t>
            </a:r>
            <a:r>
              <a:rPr lang="zh-CN" altLang="en-US" dirty="0" smtClean="0"/>
              <a:t>建立</a:t>
            </a:r>
            <a:r>
              <a:rPr lang="en-US" altLang="zh-CN" dirty="0" smtClean="0"/>
              <a:t>RAM cache</a:t>
            </a:r>
            <a:r>
              <a:rPr lang="zh-CN" altLang="en-US" dirty="0" smtClean="0"/>
              <a:t>储存</a:t>
            </a:r>
            <a:r>
              <a:rPr lang="en-US" altLang="zh-CN" dirty="0" smtClean="0"/>
              <a:t>label/icon</a:t>
            </a:r>
            <a:r>
              <a:rPr lang="zh-CN" altLang="en-US" dirty="0" smtClean="0"/>
              <a:t>避免磁盘读取。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0678" y="1786726"/>
            <a:ext cx="8143932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StrictMode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 policy violation; ~duration=474 ms: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android.os.StrictMode$StrictModeDiskReadViolation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: policy=22085639 violation=2</a:t>
            </a:r>
          </a:p>
          <a:p>
            <a:pPr lvl="2"/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android.os.StrictMode$AndroidBlockGuardPolicy.onReadFromDisk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(StrictMode.java:1296)</a:t>
            </a:r>
          </a:p>
          <a:p>
            <a:pPr lvl="2"/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java.io.UnixFileSystem.checkAccess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(UnixFileSystem.java:249)</a:t>
            </a:r>
          </a:p>
          <a:p>
            <a:pPr lvl="2"/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java.io.File.exists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(File.java:780)</a:t>
            </a:r>
          </a:p>
          <a:p>
            <a:pPr lvl="2"/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com.cmx.cmplus.SmartContainerManagerService.loadLabel</a:t>
            </a:r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lvl="2"/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# via Binder call with stack:</a:t>
            </a:r>
          </a:p>
          <a:p>
            <a:pPr lvl="2"/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lvl="2"/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android.content.pm.ComponentInfo.loadLabel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(ComponentInfo.java:102)</a:t>
            </a:r>
          </a:p>
          <a:p>
            <a:pPr lvl="2"/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android.app.ActivityThread.performLaunchActivity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(ActivityThread.java:2812)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3389" y="0"/>
            <a:ext cx="3429024" cy="241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组合 7"/>
          <p:cNvGrpSpPr/>
          <p:nvPr/>
        </p:nvGrpSpPr>
        <p:grpSpPr>
          <a:xfrm>
            <a:off x="4216083" y="1424625"/>
            <a:ext cx="4926330" cy="3720463"/>
            <a:chOff x="3642512" y="-70662"/>
            <a:chExt cx="4926330" cy="372046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 t="7133"/>
            <a:stretch>
              <a:fillRect/>
            </a:stretch>
          </p:blipFill>
          <p:spPr bwMode="auto">
            <a:xfrm>
              <a:off x="3642512" y="-70662"/>
              <a:ext cx="4926330" cy="3720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矩形 6"/>
            <p:cNvSpPr/>
            <p:nvPr/>
          </p:nvSpPr>
          <p:spPr>
            <a:xfrm>
              <a:off x="3785388" y="2929734"/>
              <a:ext cx="4572032" cy="5000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严格模式 （</a:t>
            </a:r>
            <a:r>
              <a:rPr lang="en-US" altLang="zh-CN" dirty="0" smtClean="0"/>
              <a:t>1/2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21" y="786594"/>
            <a:ext cx="3756895" cy="3809447"/>
          </a:xfrm>
        </p:spPr>
        <p:txBody>
          <a:bodyPr>
            <a:normAutofit/>
          </a:bodyPr>
          <a:lstStyle/>
          <a:p>
            <a:r>
              <a:rPr lang="zh-CN" altLang="en-US" sz="1400" dirty="0" smtClean="0"/>
              <a:t>严格模式为谷歌自</a:t>
            </a:r>
            <a:r>
              <a:rPr lang="en-US" altLang="zh-CN" sz="1400" dirty="0" smtClean="0"/>
              <a:t>Android 2.3</a:t>
            </a:r>
            <a:r>
              <a:rPr lang="zh-CN" altLang="en-US" sz="1400" dirty="0" smtClean="0"/>
              <a:t>后提出的基于代码审视的调试方法。目的帮助应用开发者找出执行流程中可能产生性能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安全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内存问题的行为。</a:t>
            </a:r>
            <a:endParaRPr lang="en-US" altLang="zh-CN" sz="1400" dirty="0" smtClean="0"/>
          </a:p>
          <a:p>
            <a:pPr lvl="1"/>
            <a:r>
              <a:rPr lang="en-US" altLang="zh-CN" sz="1200" dirty="0" smtClean="0"/>
              <a:t>user / </a:t>
            </a:r>
            <a:r>
              <a:rPr lang="en-US" altLang="zh-CN" sz="1200" dirty="0" err="1" smtClean="0"/>
              <a:t>userdebug</a:t>
            </a:r>
            <a:r>
              <a:rPr lang="en-US" altLang="zh-CN" sz="1200" dirty="0" smtClean="0"/>
              <a:t> ROMs </a:t>
            </a:r>
            <a:r>
              <a:rPr lang="zh-CN" altLang="en-US" sz="1200" dirty="0" smtClean="0"/>
              <a:t>皆支持。</a:t>
            </a:r>
            <a:endParaRPr lang="en-US" altLang="zh-CN" sz="1200" dirty="0" smtClean="0"/>
          </a:p>
          <a:p>
            <a:r>
              <a:rPr lang="zh-CN" altLang="en-US" sz="1400" dirty="0" smtClean="0"/>
              <a:t>谷歌以不出现严格模式问题为谷歌</a:t>
            </a:r>
            <a:r>
              <a:rPr lang="en-US" altLang="zh-CN" sz="1400" dirty="0" err="1" smtClean="0"/>
              <a:t>PlayStore</a:t>
            </a:r>
            <a:r>
              <a:rPr lang="zh-CN" altLang="en-US" sz="1400" dirty="0" smtClean="0"/>
              <a:t>商城应用皆该遵循的核心应用质量之一！</a:t>
            </a:r>
            <a:endParaRPr lang="en-US" altLang="zh-CN" sz="1400" dirty="0" smtClean="0"/>
          </a:p>
          <a:p>
            <a:endParaRPr lang="en-US" altLang="zh-CN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框架功能造成所有应用触发磁盘存取 </a:t>
            </a:r>
            <a:r>
              <a:rPr lang="en-US" altLang="zh-CN" dirty="0" smtClean="0"/>
              <a:t>(</a:t>
            </a:r>
            <a:r>
              <a:rPr lang="en-US" altLang="zh-CN" dirty="0" smtClean="0"/>
              <a:t>4/6)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应用</a:t>
            </a:r>
            <a:r>
              <a:rPr lang="zh-CN" altLang="en-US" dirty="0" smtClean="0"/>
              <a:t>分身第三方库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com.cmx.cmplus</a:t>
            </a:r>
            <a:r>
              <a:rPr lang="en-US" altLang="zh-CN" dirty="0" smtClean="0"/>
              <a:t>)</a:t>
            </a:r>
            <a:r>
              <a:rPr lang="zh-CN" altLang="en-US" dirty="0" smtClean="0"/>
              <a:t>透过跨进程通讯呼叫其服务检查文件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评审执行呼叫</a:t>
            </a:r>
            <a:r>
              <a:rPr lang="zh-CN" altLang="en-US" dirty="0" smtClean="0"/>
              <a:t>应用分身第三方</a:t>
            </a:r>
            <a:r>
              <a:rPr lang="zh-CN" altLang="en-US" dirty="0" smtClean="0"/>
              <a:t>库的代码是否能移到子线程执行。以下为一个例子：尽管应用</a:t>
            </a:r>
            <a:r>
              <a:rPr lang="zh-CN" altLang="en-US" dirty="0" smtClean="0"/>
              <a:t>分身第三方</a:t>
            </a:r>
            <a:r>
              <a:rPr lang="zh-CN" altLang="en-US" dirty="0" smtClean="0"/>
              <a:t>库而产生磁盘读取，但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Notification$Builder.createContentView</a:t>
            </a:r>
            <a:r>
              <a:rPr lang="zh-CN" altLang="en-US" sz="1200" dirty="0" smtClean="0">
                <a:latin typeface="Courier New" pitchFamily="49" charset="0"/>
                <a:cs typeface="Courier New" pitchFamily="49" charset="0"/>
              </a:rPr>
              <a:t>可以移到子线程执行而避免磁盘读取。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2116" y="2134737"/>
            <a:ext cx="8143932" cy="2723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StrictMode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 policy violation; ~duration=122 ms: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android.os.StrictMode$StrictModeDiskReadViolation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: policy=22085639 violation=2</a:t>
            </a: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	at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android.os.StrictMode$AndroidBlockGuardPolicy.onReadFromDisk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(StrictMode.java:1296)</a:t>
            </a: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	at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java.io.UnixFileSystem.checkAccess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(UnixFileSystem.java:249)</a:t>
            </a: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	at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java.io.File.exists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(File.java:780)</a:t>
            </a: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	at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com.cmx.cmplus.SmartContainerManagerService.loadLabel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	at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com.cmx.cmplus.ISmartContainerManager$Stub.onTransact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(ISmartContainerManager.java:393)</a:t>
            </a: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	at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android.os.Binder.execTransact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(Binder.java:582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….</a:t>
            </a:r>
            <a:endParaRPr lang="en-US" altLang="zh-CN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# via Binder call with stack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altLang="zh-CN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android.app.Notification$Builder.loadHeaderAppName</a:t>
            </a:r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(Notification.java:3693)</a:t>
            </a:r>
          </a:p>
          <a:p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	at </a:t>
            </a:r>
            <a:r>
              <a:rPr lang="en-US" altLang="zh-CN" sz="9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android.app.Notification$Builder.bindHeaderAppName</a:t>
            </a:r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(Notification.java:3703)</a:t>
            </a:r>
          </a:p>
          <a:p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	at </a:t>
            </a:r>
            <a:r>
              <a:rPr lang="en-US" altLang="zh-CN" sz="9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android.app.Notification$Builder.bindNotificationHeader</a:t>
            </a:r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(Notification.java:3592)</a:t>
            </a:r>
          </a:p>
          <a:p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	at </a:t>
            </a:r>
            <a:r>
              <a:rPr lang="en-US" altLang="zh-CN" sz="9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android.app.Notification$Builder.applyStandardTemplate</a:t>
            </a:r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(Notification.java:3386)</a:t>
            </a:r>
          </a:p>
          <a:p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	at </a:t>
            </a:r>
            <a:r>
              <a:rPr lang="en-US" altLang="zh-CN" sz="9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android.app.Notification$Builder.applyStandardTemplate</a:t>
            </a:r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(Notification.java:3360)</a:t>
            </a:r>
          </a:p>
          <a:p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	at </a:t>
            </a:r>
            <a:r>
              <a:rPr lang="en-US" altLang="zh-CN" sz="9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android.app.Notification$Builder.applyStandardTemplate</a:t>
            </a:r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(Notification.java:3349)</a:t>
            </a:r>
          </a:p>
          <a:p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	at </a:t>
            </a:r>
            <a:r>
              <a:rPr lang="en-US" altLang="zh-CN" sz="9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android.app.Notification$Builder.createContentView</a:t>
            </a:r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(Notification.java:3870)</a:t>
            </a: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altLang="zh-CN" sz="9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 框架</a:t>
            </a:r>
            <a:r>
              <a:rPr lang="zh-CN" altLang="en-US" dirty="0" smtClean="0"/>
              <a:t>功能造成所有应用触发磁盘存取 </a:t>
            </a:r>
            <a:r>
              <a:rPr lang="en-US" altLang="zh-CN" dirty="0" smtClean="0"/>
              <a:t>(</a:t>
            </a:r>
            <a:r>
              <a:rPr lang="en-US" altLang="zh-CN" dirty="0" smtClean="0"/>
              <a:t>5/6)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目前已知系统问题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应用启动时，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ActivityThread.handleBindApplication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zh-CN" altLang="en-US" dirty="0" smtClean="0"/>
              <a:t>需要检查</a:t>
            </a:r>
            <a:r>
              <a:rPr lang="zh-CN" altLang="en-US" dirty="0" smtClean="0"/>
              <a:t>放置编译</a:t>
            </a:r>
            <a:r>
              <a:rPr lang="zh-CN" altLang="en-US" dirty="0" smtClean="0"/>
              <a:t>过的</a:t>
            </a:r>
            <a:r>
              <a:rPr lang="en-US" altLang="zh-CN" dirty="0" smtClean="0"/>
              <a:t>graphic draw code</a:t>
            </a:r>
            <a:r>
              <a:rPr lang="zh-CN" altLang="en-US" dirty="0" smtClean="0"/>
              <a:t>暂存的位置是否存在</a:t>
            </a:r>
            <a:r>
              <a:rPr lang="zh-CN" altLang="en-US" dirty="0" smtClean="0"/>
              <a:t>。（</a:t>
            </a:r>
            <a:r>
              <a:rPr lang="zh-CN" altLang="en-US" dirty="0" smtClean="0"/>
              <a:t>责任人：刘翔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</a:t>
            </a:r>
            <a:r>
              <a:rPr lang="zh-CN" altLang="en-US" dirty="0" smtClean="0"/>
              <a:t>检查</a:t>
            </a:r>
            <a:r>
              <a:rPr lang="zh-CN" altLang="en-US" dirty="0" smtClean="0"/>
              <a:t>暂存的</a:t>
            </a:r>
            <a:r>
              <a:rPr lang="zh-CN" altLang="en-US" dirty="0" smtClean="0"/>
              <a:t>位置是否</a:t>
            </a:r>
            <a:r>
              <a:rPr lang="zh-CN" altLang="en-US" dirty="0" smtClean="0"/>
              <a:t>存在的磁碟读取加入白</a:t>
            </a:r>
            <a:r>
              <a:rPr lang="zh-CN" altLang="en-US" dirty="0" smtClean="0"/>
              <a:t>名单。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9240" y="2358230"/>
            <a:ext cx="8143932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StrictMode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 policy violation; ~duration=22 ms: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android.os.StrictMode$StrictModeDiskReadViolation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: policy=17891335 violation=2</a:t>
            </a:r>
          </a:p>
          <a:p>
            <a:pPr lvl="2"/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android.os.StrictMode$AndroidBlockGuardPolicy.onReadFromDisk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(StrictMode.java:1296)</a:t>
            </a:r>
          </a:p>
          <a:p>
            <a:pPr lvl="2"/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java.io.UnixFileSystem.checkAccess</a:t>
            </a:r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(UnixFileSystem.java:249)</a:t>
            </a:r>
          </a:p>
          <a:p>
            <a:pPr lvl="2"/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java.io.File.exists</a:t>
            </a:r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(File.java:780)</a:t>
            </a:r>
          </a:p>
          <a:p>
            <a:pPr lvl="2"/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android.app.ContextImpl.getDataDir</a:t>
            </a:r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(ContextImpl.java:1962)</a:t>
            </a:r>
          </a:p>
          <a:p>
            <a:pPr lvl="2"/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android.app.ContextImpl.getCodeCacheDir</a:t>
            </a:r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(ContextImpl.java:605)</a:t>
            </a:r>
          </a:p>
          <a:p>
            <a:pPr lvl="2"/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android.app.ActivityThread.handleBindApplication</a:t>
            </a:r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(ActivityThread.java:5631)</a:t>
            </a:r>
          </a:p>
          <a:p>
            <a:pPr lvl="2"/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lvl="2"/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com.android.internal.os.ZygoteInit$MethodAndArgsCaller.run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(ZygoteInit.java:899)</a:t>
            </a: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	at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com.android.internal.os.ZygoteInit.main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(ZygoteInit.java:789)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框架功能造成所有应用触发磁盘存取 </a:t>
            </a:r>
            <a:r>
              <a:rPr lang="en-US" altLang="zh-CN" dirty="0" smtClean="0"/>
              <a:t>(</a:t>
            </a:r>
            <a:r>
              <a:rPr lang="en-US" altLang="zh-CN" dirty="0" smtClean="0"/>
              <a:t>6</a:t>
            </a:r>
            <a:r>
              <a:rPr lang="en-US" altLang="zh-CN" dirty="0" smtClean="0"/>
              <a:t>/6)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目前已知系统问题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QCT boot framework</a:t>
            </a:r>
            <a:r>
              <a:rPr lang="zh-CN" altLang="en-US" dirty="0" smtClean="0"/>
              <a:t>在</a:t>
            </a:r>
            <a:r>
              <a:rPr lang="zh-CN" altLang="en-US" dirty="0" smtClean="0"/>
              <a:t>主</a:t>
            </a:r>
            <a:r>
              <a:rPr lang="zh-CN" altLang="en-US" dirty="0" smtClean="0"/>
              <a:t>线程上动态载入性能优化相关的类（</a:t>
            </a:r>
            <a:r>
              <a:rPr lang="zh-CN" altLang="en-US" dirty="0" smtClean="0"/>
              <a:t>责任人：刘翔）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</a:t>
            </a:r>
            <a:r>
              <a:rPr lang="en-US" altLang="zh-CN" dirty="0" err="1" smtClean="0"/>
              <a:t>BoostFramework</a:t>
            </a:r>
            <a:r>
              <a:rPr lang="zh-CN" altLang="en-US" dirty="0" smtClean="0"/>
              <a:t>中载类的磁碟</a:t>
            </a:r>
            <a:r>
              <a:rPr lang="zh-CN" altLang="en-US" dirty="0" smtClean="0"/>
              <a:t>读取加入白名单。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9240" y="1929602"/>
            <a:ext cx="814393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StrictMode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 policy violation; ~duration=26 ms: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android.os.StrictMode$StrictModeDiskReadViolation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: policy=17891335 violation=2</a:t>
            </a: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	at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android.os.StrictMode$AndroidBlockGuardPolicy.onReadFromDisk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(StrictMode.java:1296)</a:t>
            </a: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	at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java.io.UnixFileSystem.getBooleanAttributes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(UnixFileSystem.java:240)</a:t>
            </a:r>
          </a:p>
          <a:p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	at </a:t>
            </a:r>
            <a:r>
              <a:rPr lang="en-US" altLang="zh-CN" sz="9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java.io.File.isDirectory</a:t>
            </a:r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(File.java:804)</a:t>
            </a:r>
          </a:p>
          <a:p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	at </a:t>
            </a:r>
            <a:r>
              <a:rPr lang="en-US" altLang="zh-CN" sz="9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dalvik.system.DexPathList.makeElements</a:t>
            </a:r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(DexPathList.java:305)</a:t>
            </a:r>
          </a:p>
          <a:p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	at </a:t>
            </a:r>
            <a:r>
              <a:rPr lang="en-US" altLang="zh-CN" sz="9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dalvik.system.DexPathList.makeDexElements</a:t>
            </a:r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(DexPathList.java:263)</a:t>
            </a:r>
          </a:p>
          <a:p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	at </a:t>
            </a:r>
            <a:r>
              <a:rPr lang="en-US" altLang="zh-CN" sz="9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dalvik.system.DexPathList</a:t>
            </a:r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.&lt;init&gt;(DexPathList.java:126)</a:t>
            </a:r>
          </a:p>
          <a:p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	at </a:t>
            </a:r>
            <a:r>
              <a:rPr lang="en-US" altLang="zh-CN" sz="9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dalvik.system.BaseDexClassLoader</a:t>
            </a:r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.&lt;init&gt;(BaseDexClassLoader.java:48)</a:t>
            </a:r>
          </a:p>
          <a:p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	at </a:t>
            </a:r>
            <a:r>
              <a:rPr lang="en-US" altLang="zh-CN" sz="9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dalvik.system.PathClassLoader</a:t>
            </a:r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.&lt;init&gt;(PathClassLoader.java:38)</a:t>
            </a:r>
          </a:p>
          <a:p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	at </a:t>
            </a:r>
            <a:r>
              <a:rPr lang="en-US" altLang="zh-CN" sz="9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android.util.BoostFramework</a:t>
            </a:r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.&lt;init&gt;(BoostFramework.java:74)</a:t>
            </a: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 	at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android.app.Activity.dispatchTouchEvent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(Activity.java:3084)</a:t>
            </a: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 	at com.android.launcher3.Launcher.dispatchTouchEvent(Launcher.java:133)</a:t>
            </a: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 	at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com.android.internal.policy.DecorView.dispatchTouchEvent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(DecorView.java:382)</a:t>
            </a: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 	at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android.view.View.dispatchPointerEvent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(View.java:10257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altLang="zh-CN" sz="9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类型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 系统</a:t>
            </a:r>
            <a:r>
              <a:rPr lang="zh-CN" altLang="en-US" dirty="0" smtClean="0"/>
              <a:t>级应用送非“保护性广播”，触发</a:t>
            </a:r>
            <a:r>
              <a:rPr lang="en-US" altLang="zh-CN" dirty="0" smtClean="0"/>
              <a:t>system server</a:t>
            </a:r>
            <a:r>
              <a:rPr lang="zh-CN" altLang="en-US" dirty="0" smtClean="0"/>
              <a:t>写入</a:t>
            </a:r>
            <a:r>
              <a:rPr lang="en-US" altLang="zh-CN" dirty="0" err="1" smtClean="0"/>
              <a:t>Dropbox</a:t>
            </a:r>
            <a:r>
              <a:rPr lang="en-US" altLang="zh-CN" dirty="0" smtClean="0"/>
              <a:t> (1/2)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/>
              <a:t>Android</a:t>
            </a:r>
            <a:r>
              <a:rPr lang="zh-CN" altLang="en-US" sz="1200" dirty="0" smtClean="0"/>
              <a:t>认为有一些广播只能由系统发送的，并且提供了</a:t>
            </a:r>
            <a:r>
              <a:rPr lang="en-US" altLang="zh-CN" sz="1050" dirty="0" smtClean="0">
                <a:latin typeface="Courier New" pitchFamily="49" charset="0"/>
                <a:cs typeface="Courier New" pitchFamily="49" charset="0"/>
              </a:rPr>
              <a:t>&lt;protected-broadcast&gt;</a:t>
            </a:r>
            <a:r>
              <a:rPr lang="zh-CN" altLang="en-US" sz="1200" dirty="0" smtClean="0"/>
              <a:t>标记让系统级应用在</a:t>
            </a:r>
            <a:r>
              <a:rPr lang="en-US" altLang="zh-CN" sz="1200" dirty="0" smtClean="0"/>
              <a:t>AndroidManifest.xml</a:t>
            </a:r>
            <a:r>
              <a:rPr lang="zh-CN" altLang="en-US" sz="1200" dirty="0" smtClean="0"/>
              <a:t>明确宣告。在系统运作起来之后，如果某个不具有系统权限的应用试图发送“保护性广播” ，</a:t>
            </a:r>
            <a:r>
              <a:rPr lang="en-US" altLang="zh-CN" sz="1200" dirty="0" smtClean="0"/>
              <a:t>AMS</a:t>
            </a:r>
            <a:r>
              <a:rPr lang="zh-CN" altLang="en-US" sz="1200" dirty="0" smtClean="0"/>
              <a:t>会抛出异常，提示</a:t>
            </a:r>
            <a:r>
              <a:rPr lang="en-US" altLang="zh-CN" sz="1200" dirty="0" smtClean="0"/>
              <a:t>"Permission Denial: not allowed to send broadcast"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lvl="1"/>
            <a:r>
              <a:rPr lang="zh-CN" altLang="en-US" sz="1100" dirty="0" smtClean="0"/>
              <a:t>系统级应用指的</a:t>
            </a:r>
            <a:r>
              <a:rPr lang="zh-CN" altLang="en-US" sz="1100" dirty="0" smtClean="0"/>
              <a:t>是</a:t>
            </a:r>
            <a:r>
              <a:rPr lang="en-US" altLang="zh-CN" sz="1100" dirty="0" smtClean="0"/>
              <a:t>P</a:t>
            </a:r>
            <a:r>
              <a:rPr lang="en-US" altLang="zh-CN" sz="1100" dirty="0" smtClean="0"/>
              <a:t>ersistent</a:t>
            </a:r>
            <a:r>
              <a:rPr lang="zh-CN" altLang="en-US" sz="1100" dirty="0" smtClean="0"/>
              <a:t>应用</a:t>
            </a:r>
            <a:r>
              <a:rPr lang="zh-CN" altLang="en-US" sz="1100" dirty="0" smtClean="0"/>
              <a:t>或</a:t>
            </a:r>
            <a:r>
              <a:rPr lang="en-US" altLang="zh-CN" sz="1100" dirty="0" smtClean="0"/>
              <a:t>user id</a:t>
            </a:r>
            <a:r>
              <a:rPr lang="zh-CN" altLang="en-US" sz="1100" dirty="0" smtClean="0"/>
              <a:t>为</a:t>
            </a:r>
            <a:r>
              <a:rPr lang="en-US" altLang="zh-CN" sz="1050" dirty="0" smtClean="0">
                <a:latin typeface="Courier New" pitchFamily="49" charset="0"/>
                <a:cs typeface="Courier New" pitchFamily="49" charset="0"/>
              </a:rPr>
              <a:t>SYSTEM_UID/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PHONE_UID/SHELL_UID/BLUETOOTH_UID/NFC_UID</a:t>
            </a:r>
            <a:r>
              <a:rPr lang="zh-CN" altLang="en-US" sz="1100" dirty="0" smtClean="0"/>
              <a:t>的应用。</a:t>
            </a:r>
            <a:endParaRPr lang="en-US" altLang="zh-CN" sz="1100" dirty="0" smtClean="0"/>
          </a:p>
          <a:p>
            <a:r>
              <a:rPr lang="zh-CN" altLang="en-US" sz="1200" dirty="0" smtClean="0"/>
              <a:t>反之，系统级应用发出的</a:t>
            </a:r>
            <a:r>
              <a:rPr lang="en-US" altLang="zh-CN" sz="1200" dirty="0" smtClean="0"/>
              <a:t>broadcast</a:t>
            </a:r>
            <a:r>
              <a:rPr lang="zh-CN" altLang="en-US" sz="1200" dirty="0" smtClean="0"/>
              <a:t>必须宣告成</a:t>
            </a:r>
            <a:r>
              <a:rPr lang="en-US" altLang="zh-CN" sz="1200" dirty="0" smtClean="0"/>
              <a:t>”</a:t>
            </a:r>
            <a:r>
              <a:rPr lang="zh-CN" altLang="en-US" sz="1200" dirty="0" smtClean="0"/>
              <a:t>保护性广播</a:t>
            </a:r>
            <a:r>
              <a:rPr lang="en-US" altLang="zh-CN" sz="1200" dirty="0" smtClean="0"/>
              <a:t>”</a:t>
            </a:r>
            <a:r>
              <a:rPr lang="zh-CN" altLang="en-US" sz="1200" dirty="0" smtClean="0"/>
              <a:t>，否则会触发</a:t>
            </a:r>
            <a:r>
              <a:rPr lang="en-US" altLang="zh-CN" sz="1200" dirty="0" smtClean="0"/>
              <a:t>system server</a:t>
            </a:r>
            <a:r>
              <a:rPr lang="zh-CN" altLang="en-US" sz="1200" dirty="0" smtClean="0"/>
              <a:t>记录</a:t>
            </a:r>
            <a:r>
              <a:rPr lang="en-US" altLang="zh-CN" sz="1200" dirty="0" smtClean="0"/>
              <a:t>WTF</a:t>
            </a:r>
            <a:r>
              <a:rPr lang="zh-CN" altLang="en-US" sz="1200" dirty="0" smtClean="0"/>
              <a:t>时间而产生写入</a:t>
            </a:r>
            <a:r>
              <a:rPr lang="en-US" altLang="zh-CN" sz="1200" dirty="0" err="1" smtClean="0"/>
              <a:t>dropbox</a:t>
            </a:r>
            <a:r>
              <a:rPr lang="zh-CN" altLang="en-US" sz="1200" dirty="0" smtClean="0"/>
              <a:t>的磁盘存取。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13554" y="2572544"/>
            <a:ext cx="814393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@ phone</a:t>
            </a:r>
          </a:p>
          <a:p>
            <a:endParaRPr lang="en-US" altLang="zh-CN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StrictMode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 policy violation; ~duration=236 ms: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android.os.StrictMode$StrictModeDiskWriteViolation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: policy=22085639 violation=1</a:t>
            </a: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android.os.StrictMode$AndroidBlockGuardPolicy.onWriteToDisk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(StrictMode.java:1256)</a:t>
            </a: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com.android.server.am.ActivityManagerService.addErrorToDropBox</a:t>
            </a:r>
            <a:r>
              <a:rPr lang="en-US" altLang="zh-CN" sz="9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(ActivityManagerService.java:14477</a:t>
            </a:r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android.util.Log.wtf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(Log.java:300)</a:t>
            </a: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android.util.Log.wtf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(Log.java:290)</a:t>
            </a: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at com.android.server.am.ActivityManagerService.checkBroadcastFromSystem(ActivityManagerService.java:18473)</a:t>
            </a: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# via Binder call with stack:</a:t>
            </a: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com.android.internal.telephony.imsphone.ImsPhone.sendImsNetworkStateBroadcast(ImsPhone.java:1568</a:t>
            </a:r>
            <a:r>
              <a:rPr lang="en-US" altLang="zh-CN" sz="9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 系统</a:t>
            </a:r>
            <a:r>
              <a:rPr lang="zh-CN" altLang="en-US" dirty="0" smtClean="0"/>
              <a:t>级应用送非“保护性广播”，触发</a:t>
            </a:r>
            <a:r>
              <a:rPr lang="en-US" altLang="zh-CN" dirty="0" smtClean="0"/>
              <a:t>system server</a:t>
            </a:r>
            <a:r>
              <a:rPr lang="zh-CN" altLang="en-US" dirty="0" smtClean="0"/>
              <a:t>写入</a:t>
            </a:r>
            <a:r>
              <a:rPr lang="en-US" altLang="zh-CN" dirty="0" err="1" smtClean="0"/>
              <a:t>Dropbox</a:t>
            </a:r>
            <a:r>
              <a:rPr lang="en-US" altLang="zh-CN" dirty="0" smtClean="0"/>
              <a:t> (2/2)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解决方法为将所用代码中会发出的广播名字符串，在应用的</a:t>
            </a:r>
            <a:r>
              <a:rPr lang="en-US" altLang="zh-CN" dirty="0" smtClean="0"/>
              <a:t>AndroidManifest.xml</a:t>
            </a:r>
            <a:r>
              <a:rPr lang="zh-CN" altLang="en-US" dirty="0" smtClean="0"/>
              <a:t>明确宣告成保护性广播。范例如下：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13554" y="1572412"/>
            <a:ext cx="8143932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@ AndroidManifest.xml of </a:t>
            </a:r>
            <a:r>
              <a:rPr lang="en-US" altLang="zh-CN" sz="1000" dirty="0" err="1" smtClean="0">
                <a:latin typeface="Courier New" pitchFamily="49" charset="0"/>
                <a:cs typeface="Courier New" pitchFamily="49" charset="0"/>
              </a:rPr>
              <a:t>com.android.server.telecom</a:t>
            </a:r>
            <a:endParaRPr lang="en-US" altLang="zh-CN" sz="1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CN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&lt;manifest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xmlns:android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="http://schemas.android.com/apk/res/android" 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xmlns:androidprv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=http://schemas.android.com/apk/prv/res/android 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package="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com.android.server.telecom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coreApp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="true</a:t>
            </a:r>
            <a:r>
              <a:rPr lang="en-US" sz="10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android:sharedUserId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android.uid.system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0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&lt;protected-broadcast </a:t>
            </a:r>
            <a:r>
              <a:rPr lang="en-US" sz="10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0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android.intent.action.SHOW_MISSED_CALLS_NOTIFICATION</a:t>
            </a:r>
            <a:r>
              <a:rPr lang="en-US" sz="10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&lt;/manifest&gt;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类型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磁盘</a:t>
            </a:r>
            <a:r>
              <a:rPr lang="zh-CN" altLang="en-US" dirty="0" smtClean="0"/>
              <a:t>读写对象是文件形式的虚拟文件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6141" lvl="1" indent="-306141">
              <a:buFont typeface="Arial" pitchFamily="34" charset="0"/>
              <a:buChar char="•"/>
            </a:pPr>
            <a:r>
              <a:rPr lang="zh-CN" altLang="en-US" sz="1100" dirty="0" smtClean="0"/>
              <a:t>假如严格模式拦截到的磁盘读写对象是文件形式的虚拟文件</a:t>
            </a:r>
            <a:r>
              <a:rPr lang="en-US" altLang="zh-CN" sz="1100" dirty="0" smtClean="0"/>
              <a:t>(</a:t>
            </a:r>
            <a:r>
              <a:rPr lang="zh-CN" altLang="en-US" sz="1100" dirty="0" smtClean="0"/>
              <a:t>例如</a:t>
            </a:r>
            <a:r>
              <a:rPr lang="en-US" altLang="zh-CN" sz="1100" dirty="0" smtClean="0"/>
              <a:t>/proc)</a:t>
            </a:r>
            <a:r>
              <a:rPr lang="zh-CN" altLang="en-US" sz="1100" dirty="0" smtClean="0"/>
              <a:t>，请利用严格模式的接口将相关读写的代码块加入白名单，让之后的测试不会再报这个问题。加白名单的范例如下</a:t>
            </a:r>
            <a:endParaRPr lang="en-US" altLang="zh-CN" sz="1100" dirty="0" smtClean="0"/>
          </a:p>
          <a:p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zh-CN" altLang="en-US" sz="1100" dirty="0" smtClean="0">
                <a:latin typeface="Courier New" pitchFamily="49" charset="0"/>
                <a:cs typeface="Courier New" pitchFamily="49" charset="0"/>
              </a:rPr>
              <a:t>切记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lvl="1"/>
            <a:r>
              <a:rPr lang="zh-CN" altLang="en-US" sz="1100" dirty="0" smtClean="0">
                <a:latin typeface="Courier New" pitchFamily="49" charset="0"/>
                <a:cs typeface="Courier New" pitchFamily="49" charset="0"/>
              </a:rPr>
              <a:t>记得回复原本的</a:t>
            </a:r>
            <a:r>
              <a:rPr lang="zh-CN" altLang="en-US" sz="1100" dirty="0" smtClean="0"/>
              <a:t>线程监控策略。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不得以加白名单的方法解决前述的严格模式问题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加白名单需经架构师团队评审</a:t>
            </a:r>
            <a:endParaRPr lang="zh-CN" altLang="en-US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0678" y="2572544"/>
            <a:ext cx="8429684" cy="2708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zh-CN" sz="1000" dirty="0" err="1" smtClean="0">
                <a:latin typeface="Courier New" pitchFamily="49" charset="0"/>
                <a:cs typeface="Courier New" pitchFamily="49" charset="0"/>
              </a:rPr>
              <a:t>FooActivity</a:t>
            </a:r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 extends Activity{</a:t>
            </a:r>
          </a:p>
          <a:p>
            <a:endParaRPr lang="en-US" altLang="zh-CN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lvl="1"/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altLang="zh-CN" sz="1000" dirty="0" err="1" smtClean="0"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lvl="1"/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	//enable </a:t>
            </a:r>
            <a:r>
              <a:rPr lang="en-US" altLang="zh-CN" sz="1000" dirty="0" err="1" smtClean="0">
                <a:latin typeface="Courier New" pitchFamily="49" charset="0"/>
                <a:cs typeface="Courier New" pitchFamily="49" charset="0"/>
              </a:rPr>
              <a:t>StrictMode</a:t>
            </a:r>
            <a:endParaRPr lang="en-US" altLang="zh-CN" sz="1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endParaRPr lang="en-US" altLang="zh-CN" sz="1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private void </a:t>
            </a:r>
            <a:r>
              <a:rPr lang="en-US" altLang="zh-CN" sz="1000" dirty="0" err="1" smtClean="0">
                <a:latin typeface="Courier New" pitchFamily="49" charset="0"/>
                <a:cs typeface="Courier New" pitchFamily="49" charset="0"/>
              </a:rPr>
              <a:t>someIODeviceAccess</a:t>
            </a:r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lvl="1"/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000" dirty="0" err="1" smtClean="0">
                <a:latin typeface="Courier New" pitchFamily="49" charset="0"/>
                <a:cs typeface="Courier New" pitchFamily="49" charset="0"/>
              </a:rPr>
              <a:t>StrictMode.ThreadPolicy</a:t>
            </a:r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000" dirty="0" err="1" smtClean="0">
                <a:latin typeface="Courier New" pitchFamily="49" charset="0"/>
                <a:cs typeface="Courier New" pitchFamily="49" charset="0"/>
              </a:rPr>
              <a:t>previousPolicy</a:t>
            </a:r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1000" dirty="0" err="1" smtClean="0">
                <a:latin typeface="Courier New" pitchFamily="49" charset="0"/>
                <a:cs typeface="Courier New" pitchFamily="49" charset="0"/>
              </a:rPr>
              <a:t>StrictMode.getThreadPolicy</a:t>
            </a:r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 algn="just"/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000" dirty="0" err="1" smtClean="0">
                <a:latin typeface="Courier New" pitchFamily="49" charset="0"/>
                <a:cs typeface="Courier New" pitchFamily="49" charset="0"/>
              </a:rPr>
              <a:t>StrictMode.allowThreadDiskReads</a:t>
            </a:r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(); //</a:t>
            </a:r>
            <a:r>
              <a:rPr lang="zh-CN" altLang="en-US" sz="1000" dirty="0" smtClean="0">
                <a:latin typeface="Courier New" pitchFamily="49" charset="0"/>
                <a:cs typeface="Courier New" pitchFamily="49" charset="0"/>
              </a:rPr>
              <a:t>占时加入白名单</a:t>
            </a:r>
            <a:endParaRPr lang="en-US" altLang="zh-CN" sz="1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1"/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	//block for non-disk IO write/read</a:t>
            </a:r>
          </a:p>
          <a:p>
            <a:pPr lvl="1"/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1"/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000" dirty="0" err="1" smtClean="0">
                <a:latin typeface="Courier New" pitchFamily="49" charset="0"/>
                <a:cs typeface="Courier New" pitchFamily="49" charset="0"/>
              </a:rPr>
              <a:t>StrictMode.setThreadPolicy</a:t>
            </a:r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000" dirty="0" err="1" smtClean="0">
                <a:latin typeface="Courier New" pitchFamily="49" charset="0"/>
                <a:cs typeface="Courier New" pitchFamily="49" charset="0"/>
              </a:rPr>
              <a:t>previousPolicy</a:t>
            </a:r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); //”</a:t>
            </a:r>
            <a:r>
              <a:rPr lang="zh-CN" altLang="en-US" sz="1000" dirty="0" smtClean="0">
                <a:latin typeface="Courier New" pitchFamily="49" charset="0"/>
                <a:cs typeface="Courier New" pitchFamily="49" charset="0"/>
              </a:rPr>
              <a:t>重要</a:t>
            </a:r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” : </a:t>
            </a:r>
            <a:r>
              <a:rPr lang="zh-CN" altLang="en-US" sz="1000" dirty="0" smtClean="0">
                <a:latin typeface="Courier New" pitchFamily="49" charset="0"/>
                <a:cs typeface="Courier New" pitchFamily="49" charset="0"/>
              </a:rPr>
              <a:t>回复原本的</a:t>
            </a:r>
            <a:r>
              <a:rPr lang="zh-CN" altLang="en-US" sz="1000" dirty="0" smtClean="0"/>
              <a:t>线程监控策略</a:t>
            </a:r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1"/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1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广义严格模式问题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广义严格模式问题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69" name="内容占位符 2"/>
          <p:cNvSpPr>
            <a:spLocks noGrp="1"/>
          </p:cNvSpPr>
          <p:nvPr>
            <p:ph idx="1"/>
          </p:nvPr>
        </p:nvSpPr>
        <p:spPr>
          <a:xfrm>
            <a:off x="457121" y="786594"/>
            <a:ext cx="8228172" cy="3809447"/>
          </a:xfrm>
        </p:spPr>
        <p:txBody>
          <a:bodyPr>
            <a:normAutofit/>
          </a:bodyPr>
          <a:lstStyle/>
          <a:p>
            <a:r>
              <a:rPr lang="zh-CN" altLang="en-US" sz="1200" dirty="0" smtClean="0"/>
              <a:t>严格模式关注的问题本质</a:t>
            </a:r>
            <a:r>
              <a:rPr lang="zh-CN" altLang="en-US" sz="1200" dirty="0" smtClean="0"/>
              <a:t>上在主线程上执行时间过长，便会让使用者感到卡顿，</a:t>
            </a:r>
            <a:r>
              <a:rPr lang="zh-CN" altLang="en-US" sz="1200" dirty="0" smtClean="0"/>
              <a:t>甚至产生</a:t>
            </a:r>
            <a:r>
              <a:rPr lang="en-US" altLang="zh-CN" sz="1200" dirty="0" smtClean="0"/>
              <a:t>ANR</a:t>
            </a:r>
            <a:r>
              <a:rPr lang="zh-CN" altLang="en-US" sz="1200" dirty="0" smtClean="0"/>
              <a:t>。这也是但</a:t>
            </a:r>
            <a:r>
              <a:rPr lang="zh-CN" altLang="en-US" sz="1200" dirty="0" smtClean="0"/>
              <a:t>影响因素是多面向的</a:t>
            </a:r>
            <a:r>
              <a:rPr lang="zh-CN" altLang="en-US" sz="1200" dirty="0" smtClean="0"/>
              <a:t>，不仅有不当</a:t>
            </a:r>
            <a:r>
              <a:rPr lang="zh-CN" altLang="en-US" sz="1200" dirty="0" smtClean="0"/>
              <a:t>的磁盘存取问题。</a:t>
            </a:r>
            <a:endParaRPr lang="en-US" altLang="zh-CN" sz="1200" dirty="0" smtClean="0"/>
          </a:p>
          <a:p>
            <a:r>
              <a:rPr lang="zh-CN" altLang="en-US" sz="1200" dirty="0" smtClean="0"/>
              <a:t>应用每个动作执行时间的长度都可能影响应用响应时间，进而让使用者感到卡顿。我们可以从以下的事件日志</a:t>
            </a:r>
            <a:r>
              <a:rPr lang="en-US" altLang="zh-CN" sz="1200" dirty="0" smtClean="0"/>
              <a:t>(event log)</a:t>
            </a:r>
            <a:r>
              <a:rPr lang="zh-CN" altLang="en-US" sz="1200" dirty="0" smtClean="0"/>
              <a:t>中，审视可能的长执行时间发生点</a:t>
            </a:r>
            <a:r>
              <a:rPr lang="zh-CN" altLang="en-US" sz="1200" dirty="0" smtClean="0"/>
              <a:t>。</a:t>
            </a:r>
            <a:r>
              <a:rPr lang="zh-CN" altLang="en-US" sz="1200" dirty="0" smtClean="0"/>
              <a:t>随后的我们将一一介绍其日志样式与对应方法。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界面启动时间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am_activity_launch_time</a:t>
            </a:r>
            <a:endParaRPr lang="en-US" altLang="zh-CN" sz="11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en-US" sz="1100" dirty="0" smtClean="0"/>
              <a:t>数据库查询时间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content_query_sample</a:t>
            </a:r>
            <a:endParaRPr lang="en-US" altLang="zh-CN" sz="11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zh-CN" altLang="en-US" sz="900" dirty="0" smtClean="0"/>
              <a:t>与严格模式互为对照，确认应用执行的数据库存取</a:t>
            </a:r>
            <a:endParaRPr lang="en-US" altLang="zh-CN" sz="900" dirty="0" smtClean="0"/>
          </a:p>
          <a:p>
            <a:pPr lvl="1"/>
            <a:r>
              <a:rPr lang="zh-CN" altLang="en-US" sz="1100" dirty="0" smtClean="0"/>
              <a:t>数据库内容更新时间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content_update_sample</a:t>
            </a:r>
            <a:endParaRPr lang="en-US" altLang="zh-CN" sz="11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zh-CN" altLang="en-US" sz="900" dirty="0" smtClean="0"/>
              <a:t>与严格模式互为对照，确认应用执行的数据库存取</a:t>
            </a:r>
            <a:endParaRPr lang="en-US" altLang="zh-CN" sz="900" dirty="0" smtClean="0"/>
          </a:p>
          <a:p>
            <a:pPr lvl="1"/>
            <a:r>
              <a:rPr lang="zh-CN" altLang="en-US" sz="1100" dirty="0" smtClean="0"/>
              <a:t>跨进程通讯执行时间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binder_sample</a:t>
            </a:r>
            <a:endParaRPr lang="en-US" altLang="zh-CN" sz="11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en-US" sz="1100" dirty="0" smtClean="0"/>
              <a:t>线程被锁定时时间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dvm_lock_sample</a:t>
            </a:r>
            <a:endParaRPr lang="en-US" altLang="zh-CN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zh-CN" altLang="en-US" sz="1400" dirty="0" smtClean="0"/>
              <a:t>打印事件日志</a:t>
            </a:r>
            <a:endParaRPr lang="en-US" altLang="zh-CN" sz="1400" dirty="0" smtClean="0"/>
          </a:p>
          <a:p>
            <a:endParaRPr lang="en-US" altLang="zh-CN" sz="1200" dirty="0" smtClean="0"/>
          </a:p>
        </p:txBody>
      </p:sp>
      <p:grpSp>
        <p:nvGrpSpPr>
          <p:cNvPr id="72" name="组合 71"/>
          <p:cNvGrpSpPr/>
          <p:nvPr/>
        </p:nvGrpSpPr>
        <p:grpSpPr>
          <a:xfrm>
            <a:off x="4571206" y="2243929"/>
            <a:ext cx="4116120" cy="2400317"/>
            <a:chOff x="1640634" y="1929602"/>
            <a:chExt cx="5145150" cy="3000396"/>
          </a:xfrm>
        </p:grpSpPr>
        <p:sp>
          <p:nvSpPr>
            <p:cNvPr id="70" name="矩形 69"/>
            <p:cNvSpPr/>
            <p:nvPr/>
          </p:nvSpPr>
          <p:spPr>
            <a:xfrm>
              <a:off x="4214016" y="1929602"/>
              <a:ext cx="2571768" cy="23574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1640634" y="2100588"/>
              <a:ext cx="4716522" cy="2829410"/>
              <a:chOff x="-3516" y="429404"/>
              <a:chExt cx="7860870" cy="4715684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4285454" y="429404"/>
                <a:ext cx="1785950" cy="1071570"/>
                <a:chOff x="4285454" y="858032"/>
                <a:chExt cx="1785950" cy="1071570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4285454" y="858032"/>
                  <a:ext cx="1785950" cy="1071570"/>
                </a:xfrm>
                <a:prstGeom prst="ellipse">
                  <a:avLst/>
                </a:prstGeom>
                <a:solidFill>
                  <a:schemeClr val="bg1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4642644" y="1215222"/>
                  <a:ext cx="1248205" cy="436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50" dirty="0" smtClean="0">
                      <a:latin typeface="微软雅黑" pitchFamily="34" charset="-122"/>
                      <a:ea typeface="微软雅黑" pitchFamily="34" charset="-122"/>
                    </a:rPr>
                    <a:t>磁盘存取</a:t>
                  </a:r>
                  <a:endParaRPr lang="zh-CN" altLang="en-US" sz="105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6071404" y="2929734"/>
                <a:ext cx="1785950" cy="1071570"/>
                <a:chOff x="4999834" y="2429668"/>
                <a:chExt cx="1785950" cy="1071570"/>
              </a:xfrm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4999834" y="2429668"/>
                  <a:ext cx="1785950" cy="1071570"/>
                </a:xfrm>
                <a:prstGeom prst="ellipse">
                  <a:avLst/>
                </a:prstGeom>
                <a:solidFill>
                  <a:schemeClr val="bg1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5285586" y="2786858"/>
                  <a:ext cx="1248205" cy="436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50" dirty="0" smtClean="0">
                      <a:latin typeface="微软雅黑" pitchFamily="34" charset="-122"/>
                      <a:ea typeface="微软雅黑" pitchFamily="34" charset="-122"/>
                    </a:rPr>
                    <a:t>网络存取</a:t>
                  </a:r>
                  <a:endParaRPr lang="zh-CN" altLang="en-US" sz="105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1332683" y="620680"/>
                <a:ext cx="1785950" cy="1071570"/>
                <a:chOff x="3475823" y="3549638"/>
                <a:chExt cx="1785950" cy="1071570"/>
              </a:xfrm>
            </p:grpSpPr>
            <p:sp>
              <p:nvSpPr>
                <p:cNvPr id="14" name="椭圆 13"/>
                <p:cNvSpPr/>
                <p:nvPr/>
              </p:nvSpPr>
              <p:spPr>
                <a:xfrm>
                  <a:off x="3475823" y="3549638"/>
                  <a:ext cx="1785950" cy="1071570"/>
                </a:xfrm>
                <a:prstGeom prst="ellipse">
                  <a:avLst/>
                </a:prstGeom>
                <a:solidFill>
                  <a:schemeClr val="bg1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571074" y="3858428"/>
                  <a:ext cx="1483312" cy="436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50" dirty="0" smtClean="0">
                      <a:latin typeface="微软雅黑" pitchFamily="34" charset="-122"/>
                      <a:ea typeface="微软雅黑" pitchFamily="34" charset="-122"/>
                    </a:rPr>
                    <a:t>跨进程通讯</a:t>
                  </a:r>
                  <a:endParaRPr lang="zh-CN" altLang="en-US" sz="105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356364" y="3072610"/>
                <a:ext cx="1785950" cy="1071570"/>
                <a:chOff x="3285322" y="3501238"/>
                <a:chExt cx="1785950" cy="1071570"/>
              </a:xfrm>
            </p:grpSpPr>
            <p:sp>
              <p:nvSpPr>
                <p:cNvPr id="18" name="椭圆 17"/>
                <p:cNvSpPr/>
                <p:nvPr/>
              </p:nvSpPr>
              <p:spPr>
                <a:xfrm>
                  <a:off x="3285322" y="3501238"/>
                  <a:ext cx="1785950" cy="1071570"/>
                </a:xfrm>
                <a:prstGeom prst="ellipse">
                  <a:avLst/>
                </a:prstGeom>
                <a:solidFill>
                  <a:schemeClr val="bg1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571074" y="3858428"/>
                  <a:ext cx="1013098" cy="436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50" dirty="0" smtClean="0">
                      <a:latin typeface="微软雅黑" pitchFamily="34" charset="-122"/>
                      <a:ea typeface="微软雅黑" pitchFamily="34" charset="-122"/>
                    </a:rPr>
                    <a:t>线程锁</a:t>
                  </a:r>
                  <a:endParaRPr lang="zh-CN" altLang="en-US" sz="105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-3516" y="1858164"/>
                <a:ext cx="1931516" cy="1071570"/>
                <a:chOff x="3139756" y="3501238"/>
                <a:chExt cx="1931516" cy="1071570"/>
              </a:xfrm>
            </p:grpSpPr>
            <p:sp>
              <p:nvSpPr>
                <p:cNvPr id="21" name="椭圆 20"/>
                <p:cNvSpPr/>
                <p:nvPr/>
              </p:nvSpPr>
              <p:spPr>
                <a:xfrm>
                  <a:off x="3285322" y="3501238"/>
                  <a:ext cx="1785950" cy="1071570"/>
                </a:xfrm>
                <a:prstGeom prst="ellipse">
                  <a:avLst/>
                </a:prstGeom>
                <a:solidFill>
                  <a:schemeClr val="bg1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139756" y="3722279"/>
                  <a:ext cx="1729106" cy="436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dirty="0" smtClean="0">
                      <a:latin typeface="微软雅黑" pitchFamily="34" charset="-122"/>
                      <a:ea typeface="微软雅黑" pitchFamily="34" charset="-122"/>
                    </a:rPr>
                    <a:t>UI</a:t>
                  </a:r>
                  <a:r>
                    <a:rPr lang="zh-CN" altLang="en-US" sz="1050" dirty="0" smtClean="0">
                      <a:latin typeface="微软雅黑" pitchFamily="34" charset="-122"/>
                      <a:ea typeface="微软雅黑" pitchFamily="34" charset="-122"/>
                    </a:rPr>
                    <a:t>设计复杂度</a:t>
                  </a:r>
                  <a:endParaRPr lang="zh-CN" altLang="en-US" sz="105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1999438" y="3929866"/>
                <a:ext cx="1952638" cy="1071570"/>
                <a:chOff x="3285322" y="3501238"/>
                <a:chExt cx="1952638" cy="1071570"/>
              </a:xfrm>
            </p:grpSpPr>
            <p:sp>
              <p:nvSpPr>
                <p:cNvPr id="27" name="椭圆 26"/>
                <p:cNvSpPr/>
                <p:nvPr/>
              </p:nvSpPr>
              <p:spPr>
                <a:xfrm>
                  <a:off x="3285322" y="3501238"/>
                  <a:ext cx="1785950" cy="1071570"/>
                </a:xfrm>
                <a:prstGeom prst="ellipse">
                  <a:avLst/>
                </a:prstGeom>
                <a:solidFill>
                  <a:schemeClr val="bg1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324509" y="3666773"/>
                  <a:ext cx="1913451" cy="692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50" dirty="0" smtClean="0">
                      <a:latin typeface="微软雅黑" pitchFamily="34" charset="-122"/>
                      <a:ea typeface="微软雅黑" pitchFamily="34" charset="-122"/>
                    </a:rPr>
                    <a:t>内存</a:t>
                  </a:r>
                  <a:r>
                    <a:rPr lang="en-US" altLang="zh-CN" sz="1050" dirty="0" smtClean="0">
                      <a:latin typeface="微软雅黑" pitchFamily="34" charset="-122"/>
                      <a:ea typeface="微软雅黑" pitchFamily="34" charset="-122"/>
                    </a:rPr>
                    <a:t>/</a:t>
                  </a:r>
                  <a:r>
                    <a:rPr lang="zh-CN" altLang="en-US" sz="1050" dirty="0" smtClean="0">
                      <a:latin typeface="微软雅黑" pitchFamily="34" charset="-122"/>
                      <a:ea typeface="微软雅黑" pitchFamily="34" charset="-122"/>
                    </a:rPr>
                    <a:t>排程</a:t>
                  </a:r>
                  <a:r>
                    <a:rPr lang="en-US" altLang="zh-CN" sz="1050" dirty="0" smtClean="0">
                      <a:latin typeface="微软雅黑" pitchFamily="34" charset="-122"/>
                      <a:ea typeface="微软雅黑" pitchFamily="34" charset="-122"/>
                    </a:rPr>
                    <a:t>/</a:t>
                  </a:r>
                  <a:r>
                    <a:rPr lang="zh-CN" altLang="en-US" sz="1050" dirty="0" smtClean="0">
                      <a:latin typeface="微软雅黑" pitchFamily="34" charset="-122"/>
                      <a:ea typeface="微软雅黑" pitchFamily="34" charset="-122"/>
                    </a:rPr>
                    <a:t>输入</a:t>
                  </a:r>
                  <a:r>
                    <a:rPr lang="en-US" altLang="zh-CN" sz="1050" dirty="0" smtClean="0">
                      <a:latin typeface="微软雅黑" pitchFamily="34" charset="-122"/>
                      <a:ea typeface="微软雅黑" pitchFamily="34" charset="-122"/>
                    </a:rPr>
                    <a:t> </a:t>
                  </a:r>
                  <a:br>
                    <a:rPr lang="en-US" altLang="zh-CN" sz="1050" dirty="0" smtClean="0">
                      <a:latin typeface="微软雅黑" pitchFamily="34" charset="-122"/>
                      <a:ea typeface="微软雅黑" pitchFamily="34" charset="-122"/>
                    </a:rPr>
                  </a:br>
                  <a:r>
                    <a:rPr lang="zh-CN" altLang="en-US" sz="1050" dirty="0" smtClean="0">
                      <a:latin typeface="微软雅黑" pitchFamily="34" charset="-122"/>
                      <a:ea typeface="微软雅黑" pitchFamily="34" charset="-122"/>
                    </a:rPr>
                    <a:t>优化程度</a:t>
                  </a:r>
                  <a:endParaRPr lang="zh-CN" altLang="en-US" sz="105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5357024" y="1643850"/>
                <a:ext cx="1785950" cy="1071570"/>
                <a:chOff x="4999834" y="2429668"/>
                <a:chExt cx="1785950" cy="1071570"/>
              </a:xfrm>
            </p:grpSpPr>
            <p:sp>
              <p:nvSpPr>
                <p:cNvPr id="35" name="椭圆 34"/>
                <p:cNvSpPr/>
                <p:nvPr/>
              </p:nvSpPr>
              <p:spPr>
                <a:xfrm>
                  <a:off x="4999834" y="2429668"/>
                  <a:ext cx="1785950" cy="1071570"/>
                </a:xfrm>
                <a:prstGeom prst="ellipse">
                  <a:avLst/>
                </a:prstGeom>
                <a:solidFill>
                  <a:schemeClr val="bg1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5285586" y="2786858"/>
                  <a:ext cx="1483312" cy="436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50" dirty="0" smtClean="0">
                      <a:latin typeface="微软雅黑" pitchFamily="34" charset="-122"/>
                      <a:ea typeface="微软雅黑" pitchFamily="34" charset="-122"/>
                    </a:rPr>
                    <a:t>数据库存取</a:t>
                  </a:r>
                  <a:endParaRPr lang="zh-CN" altLang="en-US" sz="105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38" name="椭圆 37"/>
              <p:cNvSpPr/>
              <p:nvPr/>
            </p:nvSpPr>
            <p:spPr>
              <a:xfrm>
                <a:off x="3428198" y="2572544"/>
                <a:ext cx="71438" cy="714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42" name="直接箭头连接符 41"/>
              <p:cNvCxnSpPr>
                <a:stCxn id="38" idx="1"/>
                <a:endCxn id="14" idx="5"/>
              </p:cNvCxnSpPr>
              <p:nvPr/>
            </p:nvCxnSpPr>
            <p:spPr>
              <a:xfrm rot="16200000" flipV="1">
                <a:off x="2624032" y="1768378"/>
                <a:ext cx="1047683" cy="58157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stCxn id="38" idx="3"/>
                <a:endCxn id="21" idx="6"/>
              </p:cNvCxnSpPr>
              <p:nvPr/>
            </p:nvCxnSpPr>
            <p:spPr>
              <a:xfrm rot="5400000" flipH="1">
                <a:off x="2563544" y="1758405"/>
                <a:ext cx="239571" cy="15106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38" idx="1"/>
              </p:cNvCxnSpPr>
              <p:nvPr/>
            </p:nvCxnSpPr>
            <p:spPr>
              <a:xfrm rot="16200000" flipH="1" flipV="1">
                <a:off x="2545685" y="2465387"/>
                <a:ext cx="775356" cy="10105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38" idx="3"/>
                <a:endCxn id="27" idx="0"/>
              </p:cNvCxnSpPr>
              <p:nvPr/>
            </p:nvCxnSpPr>
            <p:spPr>
              <a:xfrm rot="5400000">
                <a:off x="2517364" y="3008570"/>
                <a:ext cx="1296346" cy="54624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38" idx="1"/>
              </p:cNvCxnSpPr>
              <p:nvPr/>
            </p:nvCxnSpPr>
            <p:spPr>
              <a:xfrm rot="5400000" flipH="1" flipV="1">
                <a:off x="3321041" y="1404279"/>
                <a:ext cx="1296346" cy="10611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38" idx="7"/>
                <a:endCxn id="35" idx="2"/>
              </p:cNvCxnSpPr>
              <p:nvPr/>
            </p:nvCxnSpPr>
            <p:spPr>
              <a:xfrm rot="5400000" flipH="1" flipV="1">
                <a:off x="4221414" y="1447396"/>
                <a:ext cx="403371" cy="18678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>
                <a:stCxn id="38" idx="5"/>
                <a:endCxn id="11" idx="2"/>
              </p:cNvCxnSpPr>
              <p:nvPr/>
            </p:nvCxnSpPr>
            <p:spPr>
              <a:xfrm rot="16200000" flipH="1">
                <a:off x="4364290" y="1758404"/>
                <a:ext cx="831999" cy="258223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组合 57"/>
              <p:cNvGrpSpPr/>
              <p:nvPr/>
            </p:nvGrpSpPr>
            <p:grpSpPr>
              <a:xfrm>
                <a:off x="4071140" y="4073518"/>
                <a:ext cx="1785950" cy="1071570"/>
                <a:chOff x="3285322" y="3501238"/>
                <a:chExt cx="1785950" cy="1071570"/>
              </a:xfrm>
            </p:grpSpPr>
            <p:sp>
              <p:nvSpPr>
                <p:cNvPr id="59" name="椭圆 58"/>
                <p:cNvSpPr/>
                <p:nvPr/>
              </p:nvSpPr>
              <p:spPr>
                <a:xfrm>
                  <a:off x="3285322" y="3501238"/>
                  <a:ext cx="1785950" cy="1071570"/>
                </a:xfrm>
                <a:prstGeom prst="ellipse">
                  <a:avLst/>
                </a:prstGeom>
                <a:solidFill>
                  <a:schemeClr val="bg1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3356757" y="3644115"/>
                  <a:ext cx="1560256" cy="5450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100" dirty="0" smtClean="0"/>
                    <a:t>其他因素</a:t>
                  </a:r>
                  <a:endParaRPr lang="zh-CN" altLang="en-US" sz="1100" dirty="0"/>
                </a:p>
              </p:txBody>
            </p:sp>
          </p:grpSp>
          <p:cxnSp>
            <p:nvCxnSpPr>
              <p:cNvPr id="63" name="直接箭头连接符 62"/>
              <p:cNvCxnSpPr>
                <a:stCxn id="38" idx="3"/>
              </p:cNvCxnSpPr>
              <p:nvPr/>
            </p:nvCxnSpPr>
            <p:spPr>
              <a:xfrm rot="16200000" flipH="1">
                <a:off x="3142446" y="2929734"/>
                <a:ext cx="1582098" cy="9896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组合 63"/>
              <p:cNvGrpSpPr/>
              <p:nvPr/>
            </p:nvGrpSpPr>
            <p:grpSpPr>
              <a:xfrm>
                <a:off x="2428066" y="1929602"/>
                <a:ext cx="2000264" cy="1285884"/>
                <a:chOff x="2570942" y="2072478"/>
                <a:chExt cx="2000264" cy="1285884"/>
              </a:xfrm>
            </p:grpSpPr>
            <p:sp>
              <p:nvSpPr>
                <p:cNvPr id="65" name="爆炸形 1 64"/>
                <p:cNvSpPr/>
                <p:nvPr/>
              </p:nvSpPr>
              <p:spPr>
                <a:xfrm>
                  <a:off x="2570942" y="2072478"/>
                  <a:ext cx="2000264" cy="1285884"/>
                </a:xfrm>
                <a:prstGeom prst="irregularSeal1">
                  <a:avLst/>
                </a:prstGeom>
                <a:solidFill>
                  <a:schemeClr val="bg1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3142447" y="2470680"/>
                  <a:ext cx="777990" cy="436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50" dirty="0" smtClean="0">
                      <a:latin typeface="微软雅黑" pitchFamily="34" charset="-122"/>
                      <a:ea typeface="微软雅黑" pitchFamily="34" charset="-122"/>
                    </a:rPr>
                    <a:t>卡顿</a:t>
                  </a:r>
                  <a:endParaRPr lang="zh-CN" altLang="en-US" sz="105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71" name="TextBox 70"/>
            <p:cNvSpPr txBox="1"/>
            <p:nvPr/>
          </p:nvSpPr>
          <p:spPr>
            <a:xfrm>
              <a:off x="5882973" y="192960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严格模式</a:t>
              </a:r>
              <a:endParaRPr lang="zh-CN" altLang="en-US" sz="1400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142182" y="4224371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adb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logcat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 –b events</a:t>
            </a:r>
            <a:endParaRPr lang="zh-CN" alt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找出长执行时间！ </a:t>
            </a:r>
            <a:r>
              <a:rPr lang="en-US" altLang="zh-CN" dirty="0" smtClean="0"/>
              <a:t>(1/7)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1400" dirty="0" smtClean="0"/>
              <a:t>界面</a:t>
            </a:r>
            <a:r>
              <a:rPr lang="zh-CN" altLang="en-US" sz="1400" dirty="0" smtClean="0"/>
              <a:t>启动时间</a:t>
            </a:r>
            <a:r>
              <a:rPr lang="zh-CN" altLang="en-US" dirty="0" smtClean="0"/>
              <a:t>： </a:t>
            </a:r>
            <a:r>
              <a:rPr lang="en-US" altLang="zh-CN" sz="1400" dirty="0" err="1" smtClean="0">
                <a:latin typeface="Courier New" pitchFamily="49" charset="0"/>
                <a:cs typeface="Courier New" pitchFamily="49" charset="0"/>
              </a:rPr>
              <a:t>am_activity_launch_time</a:t>
            </a:r>
            <a:endParaRPr lang="en-US" altLang="zh-CN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CN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CN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CN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CN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CN" sz="1400" dirty="0" smtClean="0">
              <a:cs typeface="Courier New" pitchFamily="49" charset="0"/>
            </a:endParaRPr>
          </a:p>
          <a:p>
            <a:r>
              <a:rPr lang="zh-CN" altLang="en-US" sz="1400" dirty="0" smtClean="0">
                <a:cs typeface="Courier New" pitchFamily="49" charset="0"/>
              </a:rPr>
              <a:t>界面启动时间过长，不仅使用者会感到卡顿，严重会导致</a:t>
            </a:r>
            <a:r>
              <a:rPr lang="en-US" altLang="zh-CN" sz="1400" dirty="0" smtClean="0">
                <a:cs typeface="Courier New" pitchFamily="49" charset="0"/>
              </a:rPr>
              <a:t>Key Dispatch Timeout ANR</a:t>
            </a:r>
            <a:r>
              <a:rPr lang="zh-CN" altLang="en-US" sz="1400" dirty="0" smtClean="0">
                <a:cs typeface="Courier New" pitchFamily="49" charset="0"/>
              </a:rPr>
              <a:t>。</a:t>
            </a:r>
            <a:endParaRPr lang="en-US" altLang="zh-CN" sz="1400" dirty="0" smtClean="0">
              <a:cs typeface="Courier New" pitchFamily="49" charset="0"/>
            </a:endParaRPr>
          </a:p>
          <a:p>
            <a:pPr marL="306141" lvl="1" indent="-306141">
              <a:buFont typeface="Arial" pitchFamily="34" charset="0"/>
              <a:buChar char="•"/>
            </a:pPr>
            <a:r>
              <a:rPr lang="zh-CN" altLang="en-US" dirty="0" smtClean="0">
                <a:cs typeface="Courier New" pitchFamily="49" charset="0"/>
              </a:rPr>
              <a:t>对应方法</a:t>
            </a:r>
            <a:r>
              <a:rPr lang="zh-CN" altLang="en-US" dirty="0" smtClean="0">
                <a:cs typeface="Courier New" pitchFamily="49" charset="0"/>
              </a:rPr>
              <a:t>：在</a:t>
            </a:r>
            <a:r>
              <a:rPr lang="zh-CN" altLang="en-US" dirty="0" smtClean="0">
                <a:cs typeface="Courier New" pitchFamily="49" charset="0"/>
              </a:rPr>
              <a:t>一般功能性测试中，需在</a:t>
            </a:r>
            <a:r>
              <a:rPr lang="en-US" altLang="zh-CN" dirty="0" smtClean="0">
                <a:cs typeface="Courier New" pitchFamily="49" charset="0"/>
              </a:rPr>
              <a:t>800ms</a:t>
            </a:r>
            <a:r>
              <a:rPr lang="zh-CN" altLang="en-US" dirty="0" smtClean="0">
                <a:cs typeface="Courier New" pitchFamily="49" charset="0"/>
              </a:rPr>
              <a:t>内完成</a:t>
            </a:r>
            <a:r>
              <a:rPr lang="zh-CN" altLang="en-US" dirty="0" smtClean="0">
                <a:cs typeface="Courier New" pitchFamily="49" charset="0"/>
              </a:rPr>
              <a:t>。</a:t>
            </a:r>
            <a:endParaRPr lang="en-US" altLang="zh-CN" dirty="0" smtClean="0">
              <a:cs typeface="Courier New" pitchFamily="49" charset="0"/>
            </a:endParaRPr>
          </a:p>
          <a:p>
            <a:pPr marL="663305" lvl="2" indent="-306141"/>
            <a:r>
              <a:rPr lang="zh-CN" altLang="en-US" dirty="0" smtClean="0">
                <a:cs typeface="Courier New" pitchFamily="49" charset="0"/>
              </a:rPr>
              <a:t>优化在主线程的长执行时间的代码</a:t>
            </a:r>
            <a:endParaRPr lang="en-US" altLang="zh-CN" dirty="0" smtClean="0">
              <a:cs typeface="Courier New" pitchFamily="49" charset="0"/>
            </a:endParaRPr>
          </a:p>
          <a:p>
            <a:pPr marL="663305" lvl="2" indent="-306141"/>
            <a:r>
              <a:rPr lang="zh-CN" altLang="en-US" dirty="0" smtClean="0">
                <a:cs typeface="Courier New" pitchFamily="49" charset="0"/>
              </a:rPr>
              <a:t>将磁盘</a:t>
            </a:r>
            <a:r>
              <a:rPr lang="zh-CN" altLang="en-US" dirty="0" smtClean="0">
                <a:cs typeface="Courier New" pitchFamily="49" charset="0"/>
              </a:rPr>
              <a:t>读写移到子线程</a:t>
            </a:r>
            <a:endParaRPr lang="en-US" altLang="zh-CN" dirty="0" smtClean="0">
              <a:cs typeface="Courier New" pitchFamily="49" charset="0"/>
            </a:endParaRPr>
          </a:p>
          <a:p>
            <a:pPr marL="663305" lvl="2" indent="-306141"/>
            <a:r>
              <a:rPr lang="zh-CN" altLang="en-US" dirty="0" smtClean="0">
                <a:cs typeface="Courier New" pitchFamily="49" charset="0"/>
              </a:rPr>
              <a:t>若需要做跨进程通讯，移到子线程。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612" y="1639615"/>
            <a:ext cx="87154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1551  1573 I </a:t>
            </a:r>
            <a:r>
              <a:rPr lang="en-US" altLang="zh-CN" sz="1000" dirty="0" err="1" smtClean="0">
                <a:latin typeface="Courier New" pitchFamily="49" charset="0"/>
                <a:cs typeface="Courier New" pitchFamily="49" charset="0"/>
              </a:rPr>
              <a:t>am_activity_launch_time</a:t>
            </a:r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: [0,248545817,cn.nubia.browser/com.android.browser.BrowserLauncher,4432,4432]</a:t>
            </a:r>
            <a:endParaRPr lang="zh-CN" altLang="en-US" sz="1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142182" y="1996805"/>
            <a:ext cx="4000528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42248" y="2269286"/>
            <a:ext cx="15520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界面名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(Activity name)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42710" y="2227496"/>
            <a:ext cx="18004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框架触发这个界面启动直到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应用画完第一帧的时间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02623" y="690872"/>
            <a:ext cx="35125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假如该界面做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了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AutoNum type="arabicPeriod"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activity forwarding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或是在启动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界面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期间在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，启动另一个界面并自我结束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结束时间则会以最后一个界面画完为结束点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rot="5400000">
            <a:off x="5535619" y="1532458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 flipH="1" flipV="1">
            <a:off x="5250264" y="2103565"/>
            <a:ext cx="21431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 flipH="1" flipV="1">
            <a:off x="2070876" y="2138887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142710" y="1697782"/>
            <a:ext cx="357190" cy="28575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571338" y="1697782"/>
            <a:ext cx="357190" cy="28575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找出长执行时间！ </a:t>
            </a:r>
            <a:r>
              <a:rPr lang="en-US" altLang="zh-CN" dirty="0" smtClean="0"/>
              <a:t>(2/7)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1400" dirty="0" smtClean="0"/>
              <a:t>数据库查询时间 ： 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content_query_sample</a:t>
            </a:r>
            <a:endParaRPr lang="en-US" altLang="zh-CN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en-US" sz="1200" dirty="0" smtClean="0"/>
              <a:t>当数据库查询时间</a:t>
            </a:r>
            <a:r>
              <a:rPr lang="en-US" altLang="zh-CN" sz="1200" dirty="0" smtClean="0"/>
              <a:t>&gt;</a:t>
            </a:r>
            <a:r>
              <a:rPr lang="zh-CN" altLang="en-US" sz="1200" dirty="0" smtClean="0"/>
              <a:t>慢执行时间门槛值</a:t>
            </a:r>
            <a:r>
              <a:rPr lang="en-US" altLang="zh-CN" sz="1200" dirty="0" smtClean="0"/>
              <a:t>500ms </a:t>
            </a:r>
            <a:r>
              <a:rPr lang="zh-CN" altLang="en-US" sz="1200" dirty="0" smtClean="0"/>
              <a:t>会印出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当数据库查询时间</a:t>
            </a:r>
            <a:r>
              <a:rPr lang="en-US" altLang="zh-CN" sz="1200" dirty="0" smtClean="0"/>
              <a:t>&lt;500ms </a:t>
            </a:r>
            <a:r>
              <a:rPr lang="zh-CN" altLang="en-US" sz="1200" dirty="0" smtClean="0"/>
              <a:t>则随机印</a:t>
            </a:r>
            <a:r>
              <a:rPr lang="zh-CN" altLang="en-US" sz="1200" dirty="0" smtClean="0"/>
              <a:t>出</a:t>
            </a:r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r>
              <a:rPr lang="zh-CN" altLang="en-US" sz="1400" dirty="0" smtClean="0"/>
              <a:t>对应方法</a:t>
            </a:r>
            <a:endParaRPr lang="en-US" altLang="zh-CN" sz="1400" dirty="0" smtClean="0"/>
          </a:p>
          <a:p>
            <a:pPr lvl="1"/>
            <a:r>
              <a:rPr lang="zh-CN" altLang="en-US" sz="1200" dirty="0" smtClean="0"/>
              <a:t>将在主线程上的</a:t>
            </a:r>
            <a:r>
              <a:rPr lang="zh-CN" altLang="en-US" sz="1200" dirty="0" smtClean="0"/>
              <a:t>数据库</a:t>
            </a:r>
            <a:r>
              <a:rPr lang="zh-CN" altLang="en-US" sz="1200" dirty="0" smtClean="0"/>
              <a:t>查询，移至子线程。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若是该</a:t>
            </a:r>
            <a:r>
              <a:rPr lang="zh-CN" altLang="en-US" sz="1200" dirty="0" smtClean="0"/>
              <a:t>数据库</a:t>
            </a:r>
            <a:r>
              <a:rPr lang="zh-CN" altLang="en-US" sz="1200" dirty="0" smtClean="0"/>
              <a:t>查询结果将显示给使用者，则在子线程上的数据库查询建议少于</a:t>
            </a:r>
            <a:r>
              <a:rPr lang="en-US" altLang="zh-CN" sz="1200" dirty="0" smtClean="0"/>
              <a:t>1000ms</a:t>
            </a:r>
          </a:p>
          <a:p>
            <a:pPr lvl="1"/>
            <a:r>
              <a:rPr lang="zh-CN" altLang="en-US" sz="1200" dirty="0" smtClean="0"/>
              <a:t>若是该数据库</a:t>
            </a:r>
            <a:r>
              <a:rPr lang="zh-CN" altLang="en-US" sz="1200" dirty="0" smtClean="0"/>
              <a:t>查询仅供后台之用，</a:t>
            </a:r>
            <a:r>
              <a:rPr lang="zh-CN" altLang="en-US" sz="1200" dirty="0" smtClean="0"/>
              <a:t>则在子线程上的数据库</a:t>
            </a:r>
            <a:r>
              <a:rPr lang="zh-CN" altLang="en-US" sz="1200" dirty="0" smtClean="0"/>
              <a:t>查询也因少于</a:t>
            </a:r>
            <a:r>
              <a:rPr lang="en-US" altLang="zh-CN" sz="1200" dirty="0" smtClean="0"/>
              <a:t>2000ms</a:t>
            </a:r>
            <a:r>
              <a:rPr lang="zh-CN" altLang="en-US" sz="1200" dirty="0" smtClean="0"/>
              <a:t>，以避免其他应用被数据库同步锁延迟过久。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2116" y="1961509"/>
            <a:ext cx="864317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content_query_sample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: </a:t>
            </a:r>
          </a:p>
          <a:p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[content://mms-sms/threadID?recipient=1310000000399,_id,,,170,cn.nubia.databackup,35]</a:t>
            </a:r>
            <a:endParaRPr lang="zh-CN" altLang="en-US" sz="11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84167" y="2390137"/>
            <a:ext cx="428628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84233" y="2675889"/>
            <a:ext cx="1605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数据库的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content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uri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5400000" flipH="1" flipV="1">
            <a:off x="1712861" y="2532219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5999141" y="2390137"/>
            <a:ext cx="1571636" cy="95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56265" y="267588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假如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数据库查询是执行在主线程上，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会显示的应用名称；在子线程上则是空字符串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rot="5400000" flipH="1" flipV="1">
            <a:off x="6357125" y="2532219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641951" y="2085749"/>
            <a:ext cx="285752" cy="28575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642215" y="2085749"/>
            <a:ext cx="214314" cy="28575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56001" y="1514245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执行数据库查询时间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rot="5400000">
            <a:off x="5606232" y="1907154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70711" y="14295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相对与慢执行时间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门槛值的占比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严格模式 （</a:t>
            </a:r>
            <a:r>
              <a:rPr lang="en-US" altLang="zh-CN" dirty="0" smtClean="0"/>
              <a:t>2/3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严格模式分为以下两种策略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线程监控策略（</a:t>
            </a:r>
            <a:r>
              <a:rPr lang="en-US" altLang="zh-CN" dirty="0" err="1" smtClean="0"/>
              <a:t>ThreadPolicy</a:t>
            </a:r>
            <a:r>
              <a:rPr lang="zh-CN" altLang="en-US" dirty="0" smtClean="0"/>
              <a:t>）：抓出可能造成长执行时间的存取行为。如磁盘读写，数据库存取</a:t>
            </a:r>
            <a:r>
              <a:rPr lang="en-US" altLang="zh-CN" dirty="0" smtClean="0"/>
              <a:t>(</a:t>
            </a:r>
            <a:r>
              <a:rPr lang="zh-CN" altLang="en-US" dirty="0" smtClean="0"/>
              <a:t>同为磁盘读写</a:t>
            </a:r>
            <a:r>
              <a:rPr lang="en-US" altLang="zh-CN" dirty="0" smtClean="0"/>
              <a:t>) </a:t>
            </a:r>
            <a:r>
              <a:rPr lang="zh-CN" altLang="en-US" dirty="0" smtClean="0"/>
              <a:t>，主要应用在主线程上的监控。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VM</a:t>
            </a:r>
            <a:r>
              <a:rPr lang="zh-CN" altLang="en-US" dirty="0" smtClean="0"/>
              <a:t>虚拟机监控策略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VMPolicy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：抓出可能造成内存泄漏的代码。</a:t>
            </a:r>
            <a:endParaRPr lang="en-US" altLang="zh-CN" dirty="0" smtClean="0"/>
          </a:p>
          <a:p>
            <a:r>
              <a:rPr lang="zh-CN" altLang="en-US" dirty="0" smtClean="0"/>
              <a:t>我们将利用线程监控策略找出在主线程上的磁盘读写，透过避免磁盘读写改善手机卡顿问题。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找出长执行时间！ </a:t>
            </a:r>
            <a:r>
              <a:rPr lang="en-US" altLang="zh-CN" dirty="0" smtClean="0"/>
              <a:t>(3/7)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1400" dirty="0" smtClean="0"/>
              <a:t>数据库内容更新时间 ： 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content_update_sample</a:t>
            </a:r>
            <a:r>
              <a:rPr lang="zh-CN" alt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en-US" sz="1200" dirty="0" smtClean="0"/>
              <a:t>当数据库更新时间</a:t>
            </a:r>
            <a:r>
              <a:rPr lang="en-US" altLang="zh-CN" sz="1200" dirty="0" smtClean="0"/>
              <a:t>&gt;</a:t>
            </a:r>
            <a:r>
              <a:rPr lang="zh-CN" altLang="en-US" sz="1200" dirty="0" smtClean="0"/>
              <a:t>慢执行时间门槛值</a:t>
            </a:r>
            <a:r>
              <a:rPr lang="en-US" altLang="zh-CN" sz="1200" dirty="0" smtClean="0"/>
              <a:t>500ms </a:t>
            </a:r>
            <a:r>
              <a:rPr lang="zh-CN" altLang="en-US" sz="1200" dirty="0" smtClean="0"/>
              <a:t>会印出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当数据库更新时间</a:t>
            </a:r>
            <a:r>
              <a:rPr lang="en-US" altLang="zh-CN" sz="1200" dirty="0" smtClean="0"/>
              <a:t>&lt;500ms </a:t>
            </a:r>
            <a:r>
              <a:rPr lang="zh-CN" altLang="en-US" sz="1200" dirty="0" smtClean="0"/>
              <a:t>则随机印出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更新指令有：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altLang="zh-CN" sz="1100" dirty="0" smtClean="0"/>
              <a:t> </a:t>
            </a:r>
            <a:r>
              <a:rPr lang="en-US" altLang="zh-CN" sz="1200" dirty="0" smtClean="0"/>
              <a:t>/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bulkinsert</a:t>
            </a:r>
            <a:r>
              <a:rPr lang="en-US" altLang="zh-CN" sz="1100" dirty="0" smtClean="0"/>
              <a:t> </a:t>
            </a:r>
            <a:r>
              <a:rPr lang="en-US" altLang="zh-CN" sz="1200" dirty="0" smtClean="0"/>
              <a:t>/ 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altLang="zh-CN" sz="1100" dirty="0" smtClean="0"/>
              <a:t> </a:t>
            </a:r>
            <a:r>
              <a:rPr lang="en-US" altLang="zh-CN" sz="1200" dirty="0" smtClean="0"/>
              <a:t>/ 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update</a:t>
            </a:r>
            <a:endParaRPr lang="zh-CN" altLang="en-US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对应</a:t>
            </a:r>
            <a:r>
              <a:rPr lang="zh-CN" altLang="en-US" sz="1400" dirty="0" smtClean="0"/>
              <a:t>方法</a:t>
            </a:r>
            <a:endParaRPr lang="en-US" altLang="zh-CN" sz="1400" dirty="0" smtClean="0"/>
          </a:p>
          <a:p>
            <a:pPr lvl="1"/>
            <a:r>
              <a:rPr lang="zh-CN" altLang="en-US" sz="1200" dirty="0" smtClean="0"/>
              <a:t>若是</a:t>
            </a:r>
            <a:r>
              <a:rPr lang="zh-CN" altLang="en-US" sz="1200" dirty="0" smtClean="0"/>
              <a:t>该数据库查询结果将显示给使用者，则在子线程上的数据库查询建议少于</a:t>
            </a:r>
            <a:r>
              <a:rPr lang="en-US" altLang="zh-CN" sz="1200" dirty="0" smtClean="0"/>
              <a:t>1000ms</a:t>
            </a:r>
          </a:p>
          <a:p>
            <a:pPr lvl="1"/>
            <a:r>
              <a:rPr lang="zh-CN" altLang="en-US" sz="1200" dirty="0" smtClean="0"/>
              <a:t>若是该数据库查询仅供后台之用，则在子线程上的数据库查询也因少于</a:t>
            </a:r>
            <a:r>
              <a:rPr lang="en-US" altLang="zh-CN" sz="1200" dirty="0" smtClean="0"/>
              <a:t>2000ms</a:t>
            </a:r>
            <a:r>
              <a:rPr lang="zh-CN" altLang="en-US" sz="1200" dirty="0" smtClean="0"/>
              <a:t>，以避免其他应用被数据库同步锁延迟过久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将在主线程上的数据库查询，移至子线程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其他执行流程上的优化。</a:t>
            </a:r>
            <a:endParaRPr lang="en-US" altLang="zh-CN" sz="1200" dirty="0" smtClean="0"/>
          </a:p>
          <a:p>
            <a:pPr lvl="1"/>
            <a:endParaRPr lang="zh-CN" altLang="en-US" sz="1200" dirty="0" smtClean="0"/>
          </a:p>
          <a:p>
            <a:pPr lvl="1"/>
            <a:endParaRPr lang="en-US" altLang="zh-CN" sz="1200" dirty="0" smtClean="0"/>
          </a:p>
          <a:p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4926" y="2236107"/>
            <a:ext cx="86431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content_update_sample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: [content://cn.nubia.deskclock/alarm,bulkinsert,,165,cn.nubia.databackup,34]</a:t>
            </a:r>
            <a:endParaRPr lang="zh-CN" altLang="en-US" sz="11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356628" y="2497717"/>
            <a:ext cx="2928958" cy="186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6694" y="2802105"/>
            <a:ext cx="1605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数据库的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content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uri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rot="5400000" flipH="1" flipV="1">
            <a:off x="3285322" y="2658435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6763852" y="2497717"/>
            <a:ext cx="1571636" cy="95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85718" y="271542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假如数据库内容更新是执行在主线程上，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会显示的应用名称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子线程上则是空字符串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rot="5400000" flipH="1" flipV="1">
            <a:off x="7121836" y="2639799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357156" y="2164669"/>
            <a:ext cx="285752" cy="28575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01810" y="164921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执行数据库更新时间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6361814" y="1985280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55962" y="14645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相对与慢执行时间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门槛值的占比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57420" y="2164669"/>
            <a:ext cx="214314" cy="28575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rot="5400000">
            <a:off x="8285188" y="1950355"/>
            <a:ext cx="28654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323156" y="2211965"/>
            <a:ext cx="891124" cy="28575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155698" y="267899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执行数据库的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更新指令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rot="5400000" flipH="1" flipV="1">
            <a:off x="5892809" y="2533436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找出长执行时间！ </a:t>
            </a:r>
            <a:r>
              <a:rPr lang="en-US" altLang="zh-CN" dirty="0" smtClean="0"/>
              <a:t>(4/7)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 smtClean="0"/>
              <a:t>跨进程通讯执行时间 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binder_sample</a:t>
            </a:r>
            <a:endParaRPr lang="en-US" altLang="zh-CN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en-US" sz="1200" dirty="0" smtClean="0"/>
              <a:t>跨进程通讯执行时间计算始</a:t>
            </a:r>
            <a:r>
              <a:rPr lang="zh-CN" altLang="en-US" sz="1200" dirty="0" smtClean="0"/>
              <a:t>自客户端</a:t>
            </a:r>
            <a:r>
              <a:rPr lang="zh-CN" altLang="en-US" sz="1200" dirty="0" smtClean="0"/>
              <a:t>执行接口</a:t>
            </a:r>
            <a:r>
              <a:rPr lang="zh-CN" altLang="en-US" sz="1200" dirty="0" smtClean="0"/>
              <a:t>，</a:t>
            </a:r>
            <a:r>
              <a:rPr lang="zh-CN" altLang="en-US" sz="1200" dirty="0" smtClean="0"/>
              <a:t>终于</a:t>
            </a:r>
            <a:r>
              <a:rPr lang="zh-CN" altLang="en-US" sz="1200" dirty="0" smtClean="0"/>
              <a:t>客户端</a:t>
            </a:r>
            <a:r>
              <a:rPr lang="zh-CN" altLang="en-US" sz="1200" dirty="0" smtClean="0"/>
              <a:t>收到</a:t>
            </a:r>
            <a:r>
              <a:rPr lang="zh-CN" altLang="en-US" sz="1200" dirty="0" smtClean="0"/>
              <a:t>服务端</a:t>
            </a:r>
            <a:r>
              <a:rPr lang="zh-CN" altLang="en-US" sz="1200" dirty="0" smtClean="0"/>
              <a:t>回复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当跨进程执行时间 </a:t>
            </a:r>
            <a:r>
              <a:rPr lang="en-US" altLang="zh-CN" sz="1200" dirty="0" smtClean="0"/>
              <a:t>&gt;</a:t>
            </a:r>
            <a:r>
              <a:rPr lang="zh-CN" altLang="en-US" sz="1200" dirty="0" smtClean="0"/>
              <a:t>慢执行时间门槛值</a:t>
            </a:r>
            <a:r>
              <a:rPr lang="en-US" altLang="zh-CN" sz="1200" dirty="0" smtClean="0"/>
              <a:t>500ms </a:t>
            </a:r>
            <a:r>
              <a:rPr lang="zh-CN" altLang="en-US" sz="1200" dirty="0" smtClean="0"/>
              <a:t>会印出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跨进程执行时间 </a:t>
            </a:r>
            <a:r>
              <a:rPr lang="en-US" altLang="zh-CN" sz="1200" dirty="0" smtClean="0"/>
              <a:t>&lt;500ms </a:t>
            </a:r>
            <a:r>
              <a:rPr lang="zh-CN" altLang="en-US" sz="1200" dirty="0" smtClean="0"/>
              <a:t>则随机印</a:t>
            </a:r>
            <a:r>
              <a:rPr lang="zh-CN" altLang="en-US" sz="1200" dirty="0" smtClean="0"/>
              <a:t>出</a:t>
            </a:r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r>
              <a:rPr lang="zh-CN" altLang="en-US" sz="1200" dirty="0" smtClean="0"/>
              <a:t>对应方法</a:t>
            </a:r>
            <a:endParaRPr lang="en-US" altLang="zh-CN" sz="1200" dirty="0" smtClean="0"/>
          </a:p>
          <a:p>
            <a:pPr lvl="2"/>
            <a:r>
              <a:rPr lang="zh-CN" altLang="en-US" sz="1000" dirty="0" smtClean="0">
                <a:cs typeface="Courier New" pitchFamily="49" charset="0"/>
              </a:rPr>
              <a:t>优化</a:t>
            </a:r>
            <a:r>
              <a:rPr lang="zh-CN" altLang="en-US" sz="1000" dirty="0" smtClean="0">
                <a:cs typeface="Courier New" pitchFamily="49" charset="0"/>
              </a:rPr>
              <a:t>在</a:t>
            </a:r>
            <a:r>
              <a:rPr lang="zh-CN" altLang="en-US" sz="1000" dirty="0" smtClean="0"/>
              <a:t>客户端</a:t>
            </a:r>
            <a:r>
              <a:rPr lang="zh-CN" altLang="en-US" sz="1000" dirty="0" smtClean="0">
                <a:cs typeface="Courier New" pitchFamily="49" charset="0"/>
              </a:rPr>
              <a:t>的</a:t>
            </a:r>
            <a:r>
              <a:rPr lang="zh-CN" altLang="en-US" sz="1000" dirty="0" smtClean="0">
                <a:cs typeface="Courier New" pitchFamily="49" charset="0"/>
              </a:rPr>
              <a:t>长执行时间的</a:t>
            </a:r>
            <a:r>
              <a:rPr lang="zh-CN" altLang="en-US" sz="1000" dirty="0" smtClean="0">
                <a:cs typeface="Courier New" pitchFamily="49" charset="0"/>
              </a:rPr>
              <a:t>代码。例如磁盘读写，缩短执行流程等。</a:t>
            </a:r>
            <a:endParaRPr lang="en-US" altLang="zh-CN" sz="1000" dirty="0" smtClean="0">
              <a:cs typeface="Courier New" pitchFamily="49" charset="0"/>
            </a:endParaRPr>
          </a:p>
          <a:p>
            <a:pPr lvl="2"/>
            <a:r>
              <a:rPr lang="zh-CN" altLang="en-US" sz="1000" dirty="0" smtClean="0">
                <a:cs typeface="Courier New" pitchFamily="49" charset="0"/>
              </a:rPr>
              <a:t>优化空间有限的</a:t>
            </a:r>
            <a:r>
              <a:rPr lang="zh-CN" altLang="en-US" sz="1000" dirty="0" smtClean="0"/>
              <a:t>跨进程</a:t>
            </a:r>
            <a:r>
              <a:rPr lang="zh-CN" altLang="en-US" sz="1000" dirty="0" smtClean="0"/>
              <a:t>通讯，</a:t>
            </a:r>
            <a:r>
              <a:rPr lang="zh-CN" altLang="en-US" sz="1000" dirty="0" smtClean="0">
                <a:cs typeface="Courier New" pitchFamily="49" charset="0"/>
              </a:rPr>
              <a:t>避免在主线程执行。</a:t>
            </a:r>
            <a:endParaRPr lang="en-US" altLang="zh-CN" sz="1000" dirty="0" smtClean="0">
              <a:cs typeface="Courier New" pitchFamily="49" charset="0"/>
            </a:endParaRPr>
          </a:p>
          <a:p>
            <a:pPr lvl="2"/>
            <a:endParaRPr lang="en-US" altLang="zh-CN" sz="10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pPr lvl="1"/>
            <a:endParaRPr lang="zh-CN" altLang="en-US" sz="1200" dirty="0" smtClean="0"/>
          </a:p>
          <a:p>
            <a:pPr lvl="1"/>
            <a:endParaRPr lang="en-US" altLang="zh-CN" sz="1200" dirty="0" smtClean="0"/>
          </a:p>
          <a:p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00065" y="2427408"/>
            <a:ext cx="86431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binder_sample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: [com.android.internal.telephony.ITelephony,40,2531,com.Qunar,100]</a:t>
            </a:r>
            <a:endParaRPr lang="en-US" altLang="zh-CN" sz="1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71536" y="16438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相对与慢执行时间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门槛值的占比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97954" y="2427408"/>
            <a:ext cx="316999" cy="28575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6968058" y="2212300"/>
            <a:ext cx="28654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754405" y="2427408"/>
            <a:ext cx="388437" cy="28575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785652" y="178672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跨进程执行时间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rot="5400000">
            <a:off x="5798165" y="2242320"/>
            <a:ext cx="35639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397215" y="2427408"/>
            <a:ext cx="316999" cy="28575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071140" y="307261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跨进程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执行接口编号。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查询方式请见下页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rot="5400000" flipH="1" flipV="1">
            <a:off x="5463387" y="289322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6214280" y="2654563"/>
            <a:ext cx="71438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357156" y="3072610"/>
            <a:ext cx="199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执行跨进程通讯的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客户端名。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rot="5400000" flipH="1" flipV="1">
            <a:off x="6429388" y="2844231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928825" y="2709413"/>
            <a:ext cx="3428199" cy="60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5400000" flipH="1" flipV="1">
            <a:off x="2393555" y="2892811"/>
            <a:ext cx="357189" cy="2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56496" y="307261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执行跨进程通讯的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类名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找出长执行时间！ </a:t>
            </a:r>
            <a:r>
              <a:rPr lang="en-US" altLang="zh-CN" dirty="0" smtClean="0"/>
              <a:t>(5/7)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 smtClean="0"/>
              <a:t>跨进程执行事件</a:t>
            </a:r>
            <a:r>
              <a:rPr lang="zh-CN" altLang="en-US" sz="1400" dirty="0" smtClean="0"/>
              <a:t>编号查询</a:t>
            </a:r>
            <a:endParaRPr lang="en-US" altLang="zh-CN" sz="1400" dirty="0" smtClean="0"/>
          </a:p>
          <a:p>
            <a:pPr lvl="1"/>
            <a:r>
              <a:rPr lang="en-US" altLang="zh-CN" sz="1200" dirty="0" smtClean="0"/>
              <a:t>AIDL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Android Interface Define Language</a:t>
            </a:r>
            <a:r>
              <a:rPr lang="zh-CN" altLang="en-US" sz="1200" dirty="0" smtClean="0"/>
              <a:t>），是</a:t>
            </a:r>
            <a:r>
              <a:rPr lang="en-US" altLang="zh-CN" sz="1200" dirty="0" smtClean="0"/>
              <a:t>android</a:t>
            </a:r>
            <a:r>
              <a:rPr lang="zh-CN" altLang="en-US" sz="1200" dirty="0" smtClean="0"/>
              <a:t>用以定义客户端</a:t>
            </a:r>
            <a:r>
              <a:rPr lang="zh-CN" altLang="en-US" sz="1200" dirty="0" smtClean="0"/>
              <a:t>和服务端之间实现</a:t>
            </a:r>
            <a:r>
              <a:rPr lang="zh-CN" altLang="en-US" sz="1200" dirty="0" smtClean="0"/>
              <a:t>进程间通信</a:t>
            </a:r>
            <a:r>
              <a:rPr lang="zh-CN" altLang="en-US" sz="1200" dirty="0" smtClean="0"/>
              <a:t>接口</a:t>
            </a:r>
            <a:r>
              <a:rPr lang="zh-CN" altLang="en-US" sz="1200" dirty="0" smtClean="0"/>
              <a:t>。</a:t>
            </a:r>
            <a:r>
              <a:rPr lang="en-US" altLang="zh-CN" sz="1200" dirty="0" smtClean="0"/>
              <a:t>AIDL</a:t>
            </a:r>
            <a:r>
              <a:rPr lang="zh-CN" altLang="en-US" sz="1200" dirty="0" smtClean="0"/>
              <a:t>在编译阶段先被编译成一</a:t>
            </a:r>
            <a:r>
              <a:rPr lang="en-US" altLang="zh-CN" sz="1200" dirty="0" err="1" smtClean="0"/>
              <a:t>IInterface</a:t>
            </a:r>
            <a:r>
              <a:rPr lang="zh-CN" altLang="en-US" sz="1200" dirty="0" smtClean="0"/>
              <a:t>类为基础的</a:t>
            </a:r>
            <a:r>
              <a:rPr lang="en-US" altLang="zh-CN" sz="1200" dirty="0" smtClean="0"/>
              <a:t>Java</a:t>
            </a:r>
            <a:r>
              <a:rPr lang="zh-CN" altLang="en-US" sz="1200" dirty="0" smtClean="0"/>
              <a:t>代码。在</a:t>
            </a:r>
            <a:r>
              <a:rPr lang="en-US" altLang="zh-CN" sz="1200" dirty="0" smtClean="0"/>
              <a:t>Java</a:t>
            </a:r>
            <a:r>
              <a:rPr lang="zh-CN" altLang="en-US" sz="1200" dirty="0" smtClean="0"/>
              <a:t>代码中，每个接口被皆被分派一个接口编号，这编号便是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binder_sample</a:t>
            </a:r>
            <a:r>
              <a:rPr lang="zh-CN" altLang="en-US" sz="1200" dirty="0" smtClean="0"/>
              <a:t>上的</a:t>
            </a:r>
            <a:r>
              <a:rPr lang="zh-CN" altLang="en-US" sz="1200" dirty="0" smtClean="0"/>
              <a:t>接口</a:t>
            </a:r>
            <a:r>
              <a:rPr lang="zh-CN" altLang="en-US" sz="1200" dirty="0" smtClean="0"/>
              <a:t>编号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如何找到接口编号？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以</a:t>
            </a:r>
            <a:r>
              <a:rPr lang="en-US" altLang="zh-CN" sz="1200" dirty="0" err="1" smtClean="0"/>
              <a:t>Itelephony</a:t>
            </a:r>
            <a:r>
              <a:rPr lang="zh-CN" altLang="en-US" sz="1200" dirty="0" smtClean="0"/>
              <a:t>的</a:t>
            </a:r>
            <a:r>
              <a:rPr lang="zh-CN" altLang="en-US" sz="1200" dirty="0" smtClean="0"/>
              <a:t>接口</a:t>
            </a:r>
            <a:r>
              <a:rPr lang="zh-CN" altLang="en-US" sz="1200" dirty="0" smtClean="0"/>
              <a:t>编号</a:t>
            </a:r>
            <a:r>
              <a:rPr lang="en-US" altLang="zh-CN" sz="1200" dirty="0" smtClean="0"/>
              <a:t>40</a:t>
            </a:r>
            <a:r>
              <a:rPr lang="zh-CN" altLang="en-US" sz="1200" dirty="0" smtClean="0"/>
              <a:t>为例</a:t>
            </a:r>
            <a:r>
              <a:rPr lang="en-US" altLang="zh-CN" sz="1200" dirty="0" smtClean="0"/>
              <a:t>)</a:t>
            </a:r>
          </a:p>
          <a:p>
            <a:pPr lvl="2"/>
            <a:r>
              <a:rPr lang="en-US" altLang="zh-CN" sz="1000" dirty="0" smtClean="0"/>
              <a:t>ROM</a:t>
            </a:r>
            <a:r>
              <a:rPr lang="zh-CN" altLang="en-US" sz="1000" dirty="0" smtClean="0"/>
              <a:t>编译完后在所有的</a:t>
            </a:r>
            <a:r>
              <a:rPr lang="en-US" altLang="zh-CN" sz="1000" dirty="0" err="1" smtClean="0"/>
              <a:t>aidl</a:t>
            </a:r>
            <a:r>
              <a:rPr lang="zh-CN" altLang="en-US" sz="1000" dirty="0" smtClean="0"/>
              <a:t>编译出的对应</a:t>
            </a:r>
            <a:r>
              <a:rPr lang="en-US" altLang="zh-CN" sz="1000" dirty="0" smtClean="0"/>
              <a:t>Java</a:t>
            </a:r>
            <a:r>
              <a:rPr lang="zh-CN" altLang="en-US" sz="1000" dirty="0" smtClean="0"/>
              <a:t>代码</a:t>
            </a:r>
            <a:r>
              <a:rPr lang="zh-CN" altLang="en-US" sz="1000" dirty="0" smtClean="0"/>
              <a:t>放在</a:t>
            </a:r>
            <a:r>
              <a:rPr lang="en-US" altLang="zh-CN" sz="1000" dirty="0" smtClean="0"/>
              <a:t>out/target/common/</a:t>
            </a:r>
            <a:r>
              <a:rPr lang="en-US" altLang="zh-CN" sz="1000" dirty="0" err="1" smtClean="0"/>
              <a:t>obj</a:t>
            </a:r>
            <a:r>
              <a:rPr lang="en-US" altLang="zh-CN" sz="1000" dirty="0" smtClean="0"/>
              <a:t> </a:t>
            </a:r>
            <a:r>
              <a:rPr lang="zh-CN" altLang="en-US" sz="1000" dirty="0" smtClean="0"/>
              <a:t>下。直接在该文件夹以及子文件夹，以</a:t>
            </a:r>
            <a:r>
              <a:rPr lang="en-US" altLang="zh-CN" sz="1000" dirty="0" err="1" smtClean="0"/>
              <a:t>grep</a:t>
            </a:r>
            <a:r>
              <a:rPr lang="zh-CN" altLang="en-US" sz="1000" dirty="0" smtClean="0"/>
              <a:t>查找类名（</a:t>
            </a:r>
            <a:r>
              <a:rPr lang="zh-CN" altLang="en-US" sz="1000" dirty="0" smtClean="0"/>
              <a:t>例如</a:t>
            </a:r>
            <a:r>
              <a:rPr lang="en-US" altLang="zh-CN" sz="1000" dirty="0" err="1" smtClean="0"/>
              <a:t>ITelephony</a:t>
            </a:r>
            <a:r>
              <a:rPr lang="zh-CN" altLang="en-US" sz="1000" dirty="0" smtClean="0"/>
              <a:t>）。文件名因为类名</a:t>
            </a:r>
            <a:r>
              <a:rPr lang="en-US" altLang="zh-CN" sz="1000" dirty="0" smtClean="0"/>
              <a:t>.java(</a:t>
            </a:r>
            <a:r>
              <a:rPr lang="zh-CN" altLang="en-US" sz="1000" dirty="0" smtClean="0"/>
              <a:t>例如</a:t>
            </a:r>
            <a:r>
              <a:rPr lang="en-US" altLang="zh-CN" sz="1000" dirty="0" smtClean="0"/>
              <a:t>Itelephony.java)</a:t>
            </a:r>
          </a:p>
          <a:p>
            <a:pPr lvl="2"/>
            <a:r>
              <a:rPr lang="zh-CN" altLang="en-US" sz="1000" dirty="0" smtClean="0"/>
              <a:t>注意一个特例，</a:t>
            </a:r>
            <a:r>
              <a:rPr lang="en-US" altLang="zh-CN" sz="1000" dirty="0" err="1" smtClean="0"/>
              <a:t>IActivityManager</a:t>
            </a:r>
            <a:r>
              <a:rPr lang="zh-CN" altLang="en-US" sz="1000" dirty="0" smtClean="0"/>
              <a:t>类与源代码一起放在</a:t>
            </a:r>
            <a:r>
              <a:rPr lang="en-US" altLang="zh-CN" sz="1000" dirty="0" smtClean="0"/>
              <a:t>framework/base/core/java/android/app/IActivityManager.java</a:t>
            </a:r>
          </a:p>
          <a:p>
            <a:pPr lvl="2"/>
            <a:endParaRPr lang="en-US" altLang="zh-CN" sz="1000" dirty="0" smtClean="0"/>
          </a:p>
          <a:p>
            <a:pPr lvl="2"/>
            <a:endParaRPr lang="en-US" altLang="zh-CN" sz="850" dirty="0" smtClean="0"/>
          </a:p>
          <a:p>
            <a:pPr lvl="2"/>
            <a:endParaRPr lang="en-US" altLang="zh-CN" sz="1000" dirty="0" smtClean="0"/>
          </a:p>
          <a:p>
            <a:pPr lvl="2"/>
            <a:endParaRPr lang="en-US" altLang="zh-CN" sz="1000" dirty="0" smtClean="0"/>
          </a:p>
          <a:p>
            <a:pPr lvl="2"/>
            <a:endParaRPr lang="en-US" altLang="zh-CN" sz="1000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找出长执行时间！ </a:t>
            </a:r>
            <a:r>
              <a:rPr lang="en-US" altLang="zh-CN" dirty="0" smtClean="0"/>
              <a:t>(6/7)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跨进程执行事件编号查询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33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8125" t="25855" r="18749" b="38888"/>
          <a:stretch>
            <a:fillRect/>
          </a:stretch>
        </p:blipFill>
        <p:spPr bwMode="auto">
          <a:xfrm>
            <a:off x="0" y="1143784"/>
            <a:ext cx="4210079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4688" t="43121" r="29687" b="30232"/>
          <a:stretch>
            <a:fillRect/>
          </a:stretch>
        </p:blipFill>
        <p:spPr bwMode="auto">
          <a:xfrm>
            <a:off x="2285190" y="2572544"/>
            <a:ext cx="6546319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 l="4688" t="29070" r="33522" b="56395"/>
          <a:stretch>
            <a:fillRect/>
          </a:stretch>
        </p:blipFill>
        <p:spPr bwMode="auto">
          <a:xfrm>
            <a:off x="2927307" y="4072742"/>
            <a:ext cx="621510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928400" y="715156"/>
            <a:ext cx="219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1. </a:t>
            </a:r>
            <a:r>
              <a:rPr lang="zh-CN" altLang="en-US" sz="1400" dirty="0" smtClean="0"/>
              <a:t>打开</a:t>
            </a:r>
            <a:r>
              <a:rPr lang="en-US" altLang="zh-CN" sz="1400" dirty="0" smtClean="0"/>
              <a:t>ITelephony.java</a:t>
            </a:r>
            <a:r>
              <a:rPr lang="zh-CN" altLang="en-US" sz="1400" dirty="0" smtClean="0"/>
              <a:t>文件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284926" y="1215222"/>
            <a:ext cx="42862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28400" y="1215222"/>
            <a:ext cx="2943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2. </a:t>
            </a:r>
            <a:r>
              <a:rPr lang="zh-CN" altLang="en-US" sz="1400" dirty="0" smtClean="0"/>
              <a:t>找到</a:t>
            </a:r>
            <a:r>
              <a:rPr lang="en-US" altLang="zh-CN" sz="1400" dirty="0" smtClean="0"/>
              <a:t>FIRST_CALL_TRANSATION</a:t>
            </a:r>
            <a:r>
              <a:rPr lang="zh-CN" altLang="en-US" sz="1400" dirty="0" smtClean="0"/>
              <a:t>位置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928400" y="1715288"/>
            <a:ext cx="4000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3. </a:t>
            </a:r>
            <a:r>
              <a:rPr lang="zh-CN" altLang="en-US" sz="1400" dirty="0" smtClean="0"/>
              <a:t>所有的接口编号都由</a:t>
            </a:r>
            <a:r>
              <a:rPr lang="en-US" altLang="zh-CN" sz="1400" dirty="0" err="1" smtClean="0"/>
              <a:t>IBinder</a:t>
            </a:r>
            <a:r>
              <a:rPr lang="zh-CN" altLang="en-US" sz="1400" dirty="0" smtClean="0"/>
              <a:t>的第一个接口编号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号起算。在本例中，</a:t>
            </a:r>
            <a:r>
              <a:rPr lang="en-US" altLang="zh-CN" sz="1400" dirty="0" err="1" smtClean="0"/>
              <a:t>Itelephony</a:t>
            </a:r>
            <a:r>
              <a:rPr lang="zh-CN" altLang="en-US" sz="1400" dirty="0" smtClean="0"/>
              <a:t>的第</a:t>
            </a:r>
            <a:r>
              <a:rPr lang="en-US" altLang="zh-CN" sz="1400" dirty="0" smtClean="0"/>
              <a:t>40</a:t>
            </a:r>
            <a:r>
              <a:rPr lang="zh-CN" altLang="en-US" sz="1400" dirty="0" smtClean="0"/>
              <a:t>号接口， 要找</a:t>
            </a:r>
            <a:r>
              <a:rPr lang="en-US" altLang="zh-CN" sz="1400" dirty="0" err="1" smtClean="0"/>
              <a:t>android.os.IBinder</a:t>
            </a:r>
            <a:r>
              <a:rPr lang="en-US" altLang="zh-CN" sz="1400" dirty="0" smtClean="0"/>
              <a:t>.</a:t>
            </a:r>
            <a:r>
              <a:rPr lang="en-US" altLang="zh-CN" sz="1400" dirty="0" smtClean="0"/>
              <a:t> </a:t>
            </a:r>
            <a:r>
              <a:rPr lang="en-US" altLang="zh-CN" sz="1400" dirty="0" smtClean="0"/>
              <a:t>FIRST_CALL_TRANSATION+39</a:t>
            </a:r>
            <a:endParaRPr lang="zh-CN" altLang="en-US" sz="1400" dirty="0"/>
          </a:p>
        </p:txBody>
      </p:sp>
      <p:sp>
        <p:nvSpPr>
          <p:cNvPr id="16" name="椭圆 15"/>
          <p:cNvSpPr/>
          <p:nvPr/>
        </p:nvSpPr>
        <p:spPr>
          <a:xfrm>
            <a:off x="2570942" y="2715420"/>
            <a:ext cx="42862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7785916" y="4001304"/>
            <a:ext cx="42862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3928264" y="4644246"/>
            <a:ext cx="4786346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222351" y="2761457"/>
            <a:ext cx="4786346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找出长执行时间！ </a:t>
            </a:r>
            <a:r>
              <a:rPr lang="en-US" altLang="zh-CN" dirty="0" smtClean="0"/>
              <a:t>(</a:t>
            </a:r>
            <a:r>
              <a:rPr lang="en-US" altLang="zh-CN" dirty="0" smtClean="0"/>
              <a:t>7</a:t>
            </a:r>
            <a:r>
              <a:rPr lang="en-US" altLang="zh-CN" dirty="0" smtClean="0"/>
              <a:t>/7)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400" dirty="0" smtClean="0"/>
              <a:t>同步锁锁定时间 </a:t>
            </a:r>
            <a:r>
              <a:rPr lang="zh-CN" altLang="en-US" sz="1400" dirty="0" smtClean="0"/>
              <a:t>： 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dvm_lock_sample</a:t>
            </a:r>
            <a:endParaRPr lang="en-US" altLang="zh-CN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en-US" sz="1200" dirty="0" smtClean="0"/>
              <a:t>同步锁锁定</a:t>
            </a:r>
            <a:r>
              <a:rPr lang="zh-CN" altLang="en-US" sz="1200" dirty="0" smtClean="0"/>
              <a:t>时间</a:t>
            </a:r>
            <a:r>
              <a:rPr lang="en-US" altLang="zh-CN" sz="1200" dirty="0" smtClean="0"/>
              <a:t>&gt;</a:t>
            </a:r>
            <a:r>
              <a:rPr lang="zh-CN" altLang="en-US" sz="1200" dirty="0" smtClean="0"/>
              <a:t>慢执行时间门槛值</a:t>
            </a:r>
            <a:r>
              <a:rPr lang="en-US" altLang="zh-CN" sz="1200" dirty="0" smtClean="0"/>
              <a:t>500ms </a:t>
            </a:r>
            <a:r>
              <a:rPr lang="zh-CN" altLang="en-US" sz="1200" dirty="0" smtClean="0"/>
              <a:t>会印出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同步锁锁定</a:t>
            </a:r>
            <a:r>
              <a:rPr lang="zh-CN" altLang="en-US" sz="1200" dirty="0" smtClean="0"/>
              <a:t>时间</a:t>
            </a:r>
            <a:r>
              <a:rPr lang="en-US" altLang="zh-CN" sz="1200" dirty="0" smtClean="0"/>
              <a:t>&lt;500ms </a:t>
            </a:r>
            <a:r>
              <a:rPr lang="zh-CN" altLang="en-US" sz="1200" dirty="0" smtClean="0"/>
              <a:t>则随机</a:t>
            </a:r>
            <a:r>
              <a:rPr lang="zh-CN" altLang="en-US" sz="1200" dirty="0" smtClean="0"/>
              <a:t>印出</a:t>
            </a:r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r>
              <a:rPr lang="zh-CN" altLang="en-US" sz="1200" dirty="0" smtClean="0"/>
              <a:t>对应方法</a:t>
            </a:r>
            <a:r>
              <a:rPr lang="en-US" altLang="zh-CN" sz="1200" dirty="0" smtClean="0"/>
              <a:t>: </a:t>
            </a:r>
            <a:r>
              <a:rPr lang="zh-CN" altLang="en-US" sz="1200" dirty="0" smtClean="0"/>
              <a:t>审查</a:t>
            </a:r>
            <a:r>
              <a:rPr lang="zh-CN" altLang="en-US" sz="1200" dirty="0" smtClean="0"/>
              <a:t>同步锁的必要性，拿掉不需要的同步锁。假如是必要的</a:t>
            </a:r>
            <a:r>
              <a:rPr lang="zh-CN" altLang="en-US" sz="1200" dirty="0" smtClean="0"/>
              <a:t>，</a:t>
            </a:r>
            <a:r>
              <a:rPr lang="zh-CN" altLang="en-US" sz="1200" dirty="0" smtClean="0"/>
              <a:t>优化执行同步锁子线程需要持续抓住同步</a:t>
            </a:r>
            <a:r>
              <a:rPr lang="zh-CN" altLang="en-US" sz="1200" dirty="0" smtClean="0"/>
              <a:t>锁</a:t>
            </a:r>
            <a:r>
              <a:rPr lang="zh-CN" altLang="en-US" sz="1200" dirty="0" smtClean="0"/>
              <a:t>的时间。建议不超过</a:t>
            </a:r>
            <a:r>
              <a:rPr lang="en-US" altLang="zh-CN" sz="1200" dirty="0" smtClean="0"/>
              <a:t>50ms</a:t>
            </a:r>
            <a:r>
              <a:rPr lang="zh-CN" altLang="en-US" sz="1200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177" y="2643982"/>
            <a:ext cx="98584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 err="1" smtClean="0">
                <a:latin typeface="Courier New" pitchFamily="49" charset="0"/>
                <a:cs typeface="Courier New" pitchFamily="49" charset="0"/>
              </a:rPr>
              <a:t>dvm_lock_sample</a:t>
            </a:r>
            <a:r>
              <a:rPr lang="en-US" altLang="zh-CN" sz="1050" dirty="0" smtClean="0">
                <a:latin typeface="Courier New" pitchFamily="49" charset="0"/>
                <a:cs typeface="Courier New" pitchFamily="49" charset="0"/>
              </a:rPr>
              <a:t>: [com.android.settings,1,main,45,ManageApplications.java,1317,ApplicationsState.java,323,9]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642248" y="2929734"/>
            <a:ext cx="1500198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70810" y="322536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进程名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3285322" y="2643982"/>
            <a:ext cx="214314" cy="28575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3499636" y="2929734"/>
            <a:ext cx="28575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856826" y="2643982"/>
            <a:ext cx="214314" cy="28575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713818" y="3234122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等待同步锁的线程名</a:t>
            </a:r>
            <a:endParaRPr lang="zh-CN" altLang="en-US" sz="1200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4071140" y="2929734"/>
            <a:ext cx="228601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14016" y="3234122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等待同步锁的</a:t>
            </a:r>
            <a:r>
              <a:rPr lang="zh-CN" altLang="en-US" sz="1200" dirty="0" smtClean="0"/>
              <a:t>代码所在文件及行号</a:t>
            </a:r>
            <a:endParaRPr lang="zh-CN" altLang="en-US" sz="12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6428594" y="2929734"/>
            <a:ext cx="207170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63563" y="1786726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 smtClean="0"/>
              <a:t>执行同步锁锁定的代码所在文件及行号</a:t>
            </a:r>
            <a:endParaRPr lang="en-US" altLang="zh-CN" sz="1200" dirty="0" smtClean="0"/>
          </a:p>
          <a:p>
            <a:pPr algn="r"/>
            <a:r>
              <a:rPr lang="zh-CN" altLang="en-US" sz="1200" dirty="0" smtClean="0"/>
              <a:t>若是锁定与等待</a:t>
            </a:r>
            <a:r>
              <a:rPr lang="zh-CN" altLang="en-US" sz="1200" dirty="0" smtClean="0"/>
              <a:t>同步锁</a:t>
            </a:r>
            <a:r>
              <a:rPr lang="zh-CN" altLang="en-US" sz="1200" dirty="0" smtClean="0"/>
              <a:t>代码在同一个文件的话，</a:t>
            </a:r>
            <a:endParaRPr lang="en-US" altLang="zh-CN" sz="1200" dirty="0" smtClean="0"/>
          </a:p>
          <a:p>
            <a:pPr algn="r"/>
            <a:r>
              <a:rPr lang="zh-CN" altLang="en-US" sz="1200" dirty="0" smtClean="0"/>
              <a:t>显示空字符</a:t>
            </a:r>
            <a:endParaRPr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8559565" y="2643982"/>
            <a:ext cx="214314" cy="28575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142314" y="2153799"/>
            <a:ext cx="2728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该线程是否为</a:t>
            </a:r>
            <a:r>
              <a:rPr lang="en-US" altLang="zh-CN" sz="1200" dirty="0" err="1" smtClean="0"/>
              <a:t>StrictMode</a:t>
            </a:r>
            <a:r>
              <a:rPr lang="zh-CN" altLang="en-US" sz="1200" dirty="0" smtClean="0"/>
              <a:t>会监控的对象</a:t>
            </a:r>
            <a:endParaRPr lang="zh-CN" altLang="en-US" sz="1200" dirty="0"/>
          </a:p>
        </p:txBody>
      </p:sp>
      <p:cxnSp>
        <p:nvCxnSpPr>
          <p:cNvPr id="32" name="直接箭头连接符 31"/>
          <p:cNvCxnSpPr/>
          <p:nvPr/>
        </p:nvCxnSpPr>
        <p:spPr>
          <a:xfrm rot="5400000">
            <a:off x="7214412" y="2510989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 flipH="1" flipV="1">
            <a:off x="4785520" y="3082493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5400000" flipH="1" flipV="1">
            <a:off x="3536149" y="3117418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rot="5400000" flipH="1" flipV="1">
            <a:off x="1963719" y="3118212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rot="5400000">
            <a:off x="3178165" y="2546708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500164" y="325388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相对与慢执行时间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门槛值的占比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rot="5400000" flipH="1" flipV="1">
            <a:off x="8536015" y="310832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严格模式 （</a:t>
            </a:r>
            <a:r>
              <a:rPr lang="en-US" altLang="zh-CN" dirty="0" smtClean="0"/>
              <a:t>3/3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为何主线程上的磁盘读写会产生手机卡顿问题？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不若处理器，磁盘的并发处理速度慢。当短时间多个应用同时进行磁盘读写，读写速度将明显加长，甚至达“秒级”。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手机长期使用后，不但存量变少且磁盘碎片化问题严重。过低的磁盘存量或碎片化将大幅降低磁盘读写速度。</a:t>
            </a:r>
            <a:endParaRPr lang="en-US" altLang="zh-CN" dirty="0" smtClean="0"/>
          </a:p>
          <a:p>
            <a:r>
              <a:rPr lang="zh-CN" altLang="en-US" dirty="0" smtClean="0"/>
              <a:t>解决掉严格模式问题有什么好处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减缓手机越用越慢或是突然卡顿的问题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提升应用启动时间及减少</a:t>
            </a:r>
            <a:r>
              <a:rPr lang="en-US" altLang="zh-CN" dirty="0" smtClean="0"/>
              <a:t>ANR</a:t>
            </a:r>
            <a:r>
              <a:rPr lang="zh-CN" altLang="en-US" dirty="0" smtClean="0"/>
              <a:t>发生概率</a:t>
            </a:r>
            <a:r>
              <a:rPr lang="zh-CN" altLang="en-US" dirty="0" smtClean="0"/>
              <a:t>。举例来说，数据</a:t>
            </a:r>
            <a:r>
              <a:rPr lang="zh-CN" altLang="en-US" dirty="0" smtClean="0"/>
              <a:t>库存取时间过长会连带拉长应用启动时间，甚至是产生</a:t>
            </a:r>
            <a:r>
              <a:rPr lang="en-US" altLang="zh-CN" dirty="0" smtClean="0"/>
              <a:t>ANR</a:t>
            </a:r>
            <a:r>
              <a:rPr lang="zh-CN" altLang="en-US" dirty="0" smtClean="0"/>
              <a:t>成因之一。数据库存取时间长有一大部分来自以下三种原因：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数据库资料持续增加，造成查询</a:t>
            </a:r>
            <a:r>
              <a:rPr lang="en-US" altLang="zh-CN" dirty="0" smtClean="0"/>
              <a:t>/</a:t>
            </a:r>
            <a:r>
              <a:rPr lang="zh-CN" altLang="en-US" dirty="0" smtClean="0"/>
              <a:t>新增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/</a:t>
            </a:r>
            <a:r>
              <a:rPr lang="zh-CN" altLang="en-US" dirty="0" smtClean="0"/>
              <a:t>修改时间拉长。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数据库存取遭遇其他应用同时存取磁盘，而拉长完成时间。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等待被其他应用以同步锁锁住的数据库。</a:t>
            </a:r>
            <a:endParaRPr lang="en-US" altLang="zh-CN" dirty="0" smtClean="0"/>
          </a:p>
          <a:p>
            <a:r>
              <a:rPr lang="zh-CN" altLang="en-US" dirty="0" smtClean="0"/>
              <a:t>严格模式能查出跨进程通讯而产生的磁盘读写，远比以代码评审来找有效率。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如何启用严格模式（</a:t>
            </a:r>
            <a:r>
              <a:rPr lang="en-US" altLang="zh-CN" dirty="0" smtClean="0"/>
              <a:t>1/3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安装在</a:t>
            </a:r>
            <a:r>
              <a:rPr lang="en-US" altLang="zh-CN" dirty="0" smtClean="0"/>
              <a:t>/data</a:t>
            </a:r>
            <a:r>
              <a:rPr lang="zh-CN" altLang="en-US" dirty="0" smtClean="0"/>
              <a:t>分区且非系统应用更新之应用</a:t>
            </a:r>
            <a:r>
              <a:rPr lang="zh-CN" altLang="en-US" dirty="0" smtClean="0"/>
              <a:t>在</a:t>
            </a:r>
            <a:r>
              <a:rPr lang="en-US" altLang="zh-CN" sz="1400" dirty="0" err="1" smtClean="0">
                <a:latin typeface="Courier New" pitchFamily="49" charset="0"/>
                <a:cs typeface="Courier New" pitchFamily="49" charset="0"/>
              </a:rPr>
              <a:t>Activity.onCreate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zh-CN" altLang="en-US" dirty="0" smtClean="0"/>
              <a:t>或</a:t>
            </a:r>
            <a:r>
              <a:rPr lang="en-US" altLang="zh-CN" sz="1400" dirty="0" err="1" smtClean="0">
                <a:latin typeface="Courier New" pitchFamily="49" charset="0"/>
                <a:cs typeface="Courier New" pitchFamily="49" charset="0"/>
              </a:rPr>
              <a:t>Application.onCreate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zh-CN" altLang="en-US" dirty="0" smtClean="0"/>
              <a:t>中加入使能线程监控策略的代码。以下为范例：</a:t>
            </a: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0678" y="1661073"/>
            <a:ext cx="84296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zh-CN" sz="1000" dirty="0" err="1" smtClean="0">
                <a:latin typeface="Courier New" pitchFamily="49" charset="0"/>
                <a:cs typeface="Courier New" pitchFamily="49" charset="0"/>
              </a:rPr>
              <a:t>FooActivity</a:t>
            </a:r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 extends Activity{</a:t>
            </a:r>
          </a:p>
          <a:p>
            <a:endParaRPr lang="en-US" altLang="zh-CN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lvl="1"/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altLang="zh-CN" sz="1000" dirty="0" err="1" smtClean="0"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lvl="1"/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000" dirty="0" err="1" smtClean="0">
                <a:latin typeface="Courier New" pitchFamily="49" charset="0"/>
                <a:cs typeface="Courier New" pitchFamily="49" charset="0"/>
              </a:rPr>
              <a:t>StrictMode.setThreadPolicy</a:t>
            </a:r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altLang="zh-CN" sz="1000" dirty="0" err="1" smtClean="0">
                <a:latin typeface="Courier New" pitchFamily="49" charset="0"/>
                <a:cs typeface="Courier New" pitchFamily="49" charset="0"/>
              </a:rPr>
              <a:t>StrictMode.ThreadPolicy.Builder</a:t>
            </a:r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		.</a:t>
            </a:r>
            <a:r>
              <a:rPr lang="en-US" altLang="zh-CN" sz="1000" dirty="0" err="1" smtClean="0">
                <a:latin typeface="Courier New" pitchFamily="49" charset="0"/>
                <a:cs typeface="Courier New" pitchFamily="49" charset="0"/>
              </a:rPr>
              <a:t>detectDiskReads</a:t>
            </a:r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		.</a:t>
            </a:r>
            <a:r>
              <a:rPr lang="en-US" altLang="zh-CN" sz="1000" dirty="0" err="1" smtClean="0">
                <a:latin typeface="Courier New" pitchFamily="49" charset="0"/>
                <a:cs typeface="Courier New" pitchFamily="49" charset="0"/>
              </a:rPr>
              <a:t>detectDiskWrites</a:t>
            </a:r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		.</a:t>
            </a:r>
            <a:r>
              <a:rPr lang="en-US" altLang="zh-CN" sz="1000" dirty="0" err="1" smtClean="0">
                <a:latin typeface="Courier New" pitchFamily="49" charset="0"/>
                <a:cs typeface="Courier New" pitchFamily="49" charset="0"/>
              </a:rPr>
              <a:t>detectNetwork</a:t>
            </a:r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		.</a:t>
            </a:r>
            <a:r>
              <a:rPr lang="en-US" altLang="zh-CN" sz="1000" dirty="0" err="1" smtClean="0">
                <a:latin typeface="Courier New" pitchFamily="49" charset="0"/>
                <a:cs typeface="Courier New" pitchFamily="49" charset="0"/>
              </a:rPr>
              <a:t>penaltyLog</a:t>
            </a:r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		.</a:t>
            </a:r>
            <a:r>
              <a:rPr lang="en-US" altLang="zh-CN" sz="1000" dirty="0" err="1" smtClean="0">
                <a:latin typeface="Courier New" pitchFamily="49" charset="0"/>
                <a:cs typeface="Courier New" pitchFamily="49" charset="0"/>
              </a:rPr>
              <a:t>penaltyFlashScreen</a:t>
            </a:r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		.build());</a:t>
            </a:r>
          </a:p>
          <a:p>
            <a:pPr lvl="1"/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000" dirty="0" err="1" smtClean="0"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lvl="1"/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altLang="zh-CN" sz="1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1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如何启用严格模式（</a:t>
            </a:r>
            <a:r>
              <a:rPr lang="en-US" altLang="zh-CN" dirty="0" smtClean="0"/>
              <a:t>2/3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对于安装在</a:t>
            </a:r>
            <a:r>
              <a:rPr lang="en-US" altLang="zh-CN" dirty="0" smtClean="0"/>
              <a:t>/system/app</a:t>
            </a:r>
            <a:r>
              <a:rPr lang="zh-CN" altLang="en-US" dirty="0" smtClean="0"/>
              <a:t>下或其在</a:t>
            </a:r>
            <a:r>
              <a:rPr lang="en-US" altLang="zh-CN" dirty="0" smtClean="0"/>
              <a:t>/data/app</a:t>
            </a:r>
            <a:r>
              <a:rPr lang="zh-CN" altLang="en-US" dirty="0" smtClean="0"/>
              <a:t>下更新的系统应用，请在开发者选项中开启严格模式。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注意：在框架的设计中，在进程初始阶段才会开启严格模式。刚在设定完后，已经在内存的系统应用不会再重新执行开启严格模式的代码，需要杀掉其进程再重新启动</a:t>
            </a:r>
            <a:r>
              <a:rPr lang="zh-CN" altLang="en-US" dirty="0" smtClean="0"/>
              <a:t>。然而，</a:t>
            </a:r>
            <a:r>
              <a:rPr lang="zh-CN" altLang="en-US" dirty="0" smtClean="0"/>
              <a:t>有些</a:t>
            </a:r>
            <a:r>
              <a:rPr lang="zh-CN" altLang="en-US" dirty="0" smtClean="0"/>
              <a:t>应用仅在后台执行或是具备多进程的应用</a:t>
            </a:r>
            <a:r>
              <a:rPr lang="zh-CN" altLang="en-US" dirty="0" smtClean="0"/>
              <a:t>，假如</a:t>
            </a:r>
            <a:r>
              <a:rPr lang="zh-CN" altLang="en-US" dirty="0" smtClean="0"/>
              <a:t>没一一</a:t>
            </a:r>
            <a:r>
              <a:rPr lang="zh-CN" altLang="en-US" dirty="0" smtClean="0"/>
              <a:t>杀掉重新启，</a:t>
            </a:r>
            <a:r>
              <a:rPr lang="zh-CN" altLang="en-US" dirty="0" smtClean="0"/>
              <a:t>恐造成测试范围不全。因此建议设定</a:t>
            </a:r>
            <a:r>
              <a:rPr lang="zh-CN" altLang="en-US" dirty="0" smtClean="0"/>
              <a:t>完后要重新开机，确保所有系统应用开启严格模式。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714214" y="2715420"/>
            <a:ext cx="3286148" cy="2239084"/>
            <a:chOff x="2356628" y="1286660"/>
            <a:chExt cx="4500594" cy="3300746"/>
          </a:xfrm>
        </p:grpSpPr>
        <p:pic>
          <p:nvPicPr>
            <p:cNvPr id="5" name="Picture 2" descr="D:\strict_mode\strict_mode_enabl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56628" y="1286996"/>
              <a:ext cx="1856481" cy="3300410"/>
            </a:xfrm>
            <a:prstGeom prst="rect">
              <a:avLst/>
            </a:prstGeom>
            <a:noFill/>
          </p:spPr>
        </p:pic>
        <p:pic>
          <p:nvPicPr>
            <p:cNvPr id="6" name="Picture 3" descr="D:\strict_mode\brwos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99834" y="1286660"/>
              <a:ext cx="1851660" cy="3291840"/>
            </a:xfrm>
            <a:prstGeom prst="rect">
              <a:avLst/>
            </a:prstGeom>
            <a:noFill/>
          </p:spPr>
        </p:pic>
        <p:sp>
          <p:nvSpPr>
            <p:cNvPr id="7" name="矩形 6"/>
            <p:cNvSpPr/>
            <p:nvPr/>
          </p:nvSpPr>
          <p:spPr>
            <a:xfrm>
              <a:off x="4999834" y="1286996"/>
              <a:ext cx="1857388" cy="32861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下箭头 7"/>
            <p:cNvSpPr/>
            <p:nvPr/>
          </p:nvSpPr>
          <p:spPr>
            <a:xfrm rot="16200000">
              <a:off x="4285454" y="2515705"/>
              <a:ext cx="571504" cy="28575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99900" y="358727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闪红框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如何启用严格模式（</a:t>
            </a:r>
            <a:r>
              <a:rPr lang="en-US" altLang="zh-CN" dirty="0" smtClean="0"/>
              <a:t>3/3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开启严格模式后，严格模式以闪红框的方式呈现。</a:t>
            </a:r>
            <a:endParaRPr lang="en-US" altLang="zh-CN" dirty="0" smtClean="0"/>
          </a:p>
          <a:p>
            <a:r>
              <a:rPr lang="en-US" altLang="zh-CN" dirty="0" err="1" smtClean="0"/>
              <a:t>Nubia</a:t>
            </a:r>
            <a:r>
              <a:rPr lang="zh-CN" altLang="en-US" dirty="0" smtClean="0"/>
              <a:t>自</a:t>
            </a:r>
            <a:r>
              <a:rPr lang="en-US" altLang="zh-CN" dirty="0" smtClean="0"/>
              <a:t>Android N</a:t>
            </a:r>
            <a:r>
              <a:rPr lang="zh-CN" altLang="en-US" dirty="0" smtClean="0"/>
              <a:t> 提交了严格模式增强</a:t>
            </a:r>
            <a:r>
              <a:rPr lang="en-US" altLang="zh-CN" dirty="0" smtClean="0"/>
              <a:t>( user / </a:t>
            </a:r>
            <a:r>
              <a:rPr lang="en-US" altLang="zh-CN" dirty="0" err="1" smtClean="0"/>
              <a:t>userdebug</a:t>
            </a:r>
            <a:r>
              <a:rPr lang="en-US" altLang="zh-CN" dirty="0" smtClean="0"/>
              <a:t> ROMs)</a:t>
            </a:r>
            <a:r>
              <a:rPr lang="zh-CN" altLang="en-US" dirty="0" smtClean="0"/>
              <a:t>：闪红框一并印出日志以协助自查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856430" y="2143916"/>
            <a:ext cx="7858180" cy="2657804"/>
            <a:chOff x="642116" y="1715288"/>
            <a:chExt cx="8572560" cy="3300746"/>
          </a:xfrm>
        </p:grpSpPr>
        <p:pic>
          <p:nvPicPr>
            <p:cNvPr id="5" name="Picture 2" descr="D:\strict_mode\strict_mode_enabl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2116" y="1715624"/>
              <a:ext cx="1856481" cy="3300410"/>
            </a:xfrm>
            <a:prstGeom prst="rect">
              <a:avLst/>
            </a:prstGeom>
            <a:noFill/>
          </p:spPr>
        </p:pic>
        <p:pic>
          <p:nvPicPr>
            <p:cNvPr id="6" name="Picture 3" descr="D:\strict_mode\brwos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85322" y="1715288"/>
              <a:ext cx="1851660" cy="3291840"/>
            </a:xfrm>
            <a:prstGeom prst="rect">
              <a:avLst/>
            </a:prstGeom>
            <a:noFill/>
          </p:spPr>
        </p:pic>
        <p:sp>
          <p:nvSpPr>
            <p:cNvPr id="7" name="矩形 6"/>
            <p:cNvSpPr/>
            <p:nvPr/>
          </p:nvSpPr>
          <p:spPr>
            <a:xfrm>
              <a:off x="3285322" y="1715624"/>
              <a:ext cx="1857388" cy="32861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08523" y="2215677"/>
              <a:ext cx="3506153" cy="1871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下箭头 8"/>
            <p:cNvSpPr/>
            <p:nvPr/>
          </p:nvSpPr>
          <p:spPr>
            <a:xfrm rot="16200000">
              <a:off x="2570942" y="2944333"/>
              <a:ext cx="571504" cy="28575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十字形 9"/>
            <p:cNvSpPr/>
            <p:nvPr/>
          </p:nvSpPr>
          <p:spPr>
            <a:xfrm>
              <a:off x="5266536" y="3015770"/>
              <a:ext cx="304802" cy="285752"/>
            </a:xfrm>
            <a:prstGeom prst="plus">
              <a:avLst>
                <a:gd name="adj" fmla="val 40555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785388" y="401590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闪红框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28528" y="207247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日志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严格模式日志 </a:t>
            </a:r>
            <a:r>
              <a:rPr lang="en-US" altLang="zh-CN" dirty="0" smtClean="0"/>
              <a:t>(1/2)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严格模式问题的日志样式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duration: </a:t>
            </a:r>
            <a:r>
              <a:rPr lang="zh-CN" altLang="en-US" dirty="0" smtClean="0"/>
              <a:t>严格模式造成的时间延迟</a:t>
            </a:r>
            <a:r>
              <a:rPr lang="en-US" altLang="zh-CN" dirty="0" smtClean="0"/>
              <a:t>(</a:t>
            </a:r>
            <a:r>
              <a:rPr lang="zh-CN" altLang="en-US" dirty="0" smtClean="0"/>
              <a:t>蓝字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可由堆栈第一个项判断严格模式问题种类</a:t>
            </a:r>
            <a:r>
              <a:rPr lang="en-US" altLang="zh-CN" dirty="0" smtClean="0"/>
              <a:t>(</a:t>
            </a:r>
            <a:r>
              <a:rPr lang="zh-CN" altLang="en-US" dirty="0" smtClean="0"/>
              <a:t>红字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StrictModeDiskWriteViolation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 （磁盘写入）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StrictModeDiskReadViolation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 （磁盘读取）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每一个严格模式问题会对应一个堆栈。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斜体</a:t>
            </a:r>
            <a:r>
              <a:rPr lang="en-US" altLang="zh-CN" dirty="0" smtClean="0"/>
              <a:t>)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13554" y="2715420"/>
            <a:ext cx="814393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StrictMode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 policy violation; </a:t>
            </a:r>
            <a:r>
              <a:rPr lang="en-US" altLang="zh-CN" sz="9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~duration=236 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ms: </a:t>
            </a:r>
            <a:r>
              <a:rPr lang="en-US" altLang="zh-CN" sz="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android.os.StrictMode$StrictModeDiskWriteViolation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: policy=22085639 violation=1</a:t>
            </a:r>
          </a:p>
          <a:p>
            <a:r>
              <a:rPr lang="en-US" altLang="zh-CN" sz="900" i="1" dirty="0" smtClean="0"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i="1" dirty="0" err="1" smtClean="0">
                <a:latin typeface="Courier New" pitchFamily="49" charset="0"/>
                <a:cs typeface="Courier New" pitchFamily="49" charset="0"/>
              </a:rPr>
              <a:t>android.os.StrictMode$AndroidBlockGuardPolicy.onWriteToDisk</a:t>
            </a:r>
            <a:r>
              <a:rPr lang="en-US" altLang="zh-CN" sz="900" i="1" dirty="0" smtClean="0">
                <a:latin typeface="Courier New" pitchFamily="49" charset="0"/>
                <a:cs typeface="Courier New" pitchFamily="49" charset="0"/>
              </a:rPr>
              <a:t>(StrictMode.java:1256)</a:t>
            </a:r>
          </a:p>
          <a:p>
            <a:r>
              <a:rPr lang="en-US" altLang="zh-CN" sz="900" i="1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altLang="zh-CN" sz="900" i="1" dirty="0" smtClean="0"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i="1" dirty="0" err="1" smtClean="0">
                <a:latin typeface="Courier New" pitchFamily="49" charset="0"/>
                <a:cs typeface="Courier New" pitchFamily="49" charset="0"/>
              </a:rPr>
              <a:t>com.android.server.am.ActivityManagerService.addErrorToDropBox</a:t>
            </a:r>
            <a:r>
              <a:rPr lang="en-US" altLang="zh-CN" sz="900" i="1" dirty="0" smtClean="0">
                <a:latin typeface="Courier New" pitchFamily="49" charset="0"/>
                <a:cs typeface="Courier New" pitchFamily="49" charset="0"/>
              </a:rPr>
              <a:t>(ActivityManagerService.java:14477)</a:t>
            </a:r>
          </a:p>
          <a:p>
            <a:r>
              <a:rPr lang="en-US" altLang="zh-CN" sz="900" i="1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altLang="zh-CN" sz="900" i="1" dirty="0" smtClean="0"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i="1" dirty="0" err="1" smtClean="0">
                <a:latin typeface="Courier New" pitchFamily="49" charset="0"/>
                <a:cs typeface="Courier New" pitchFamily="49" charset="0"/>
              </a:rPr>
              <a:t>android.util.Log.wtf</a:t>
            </a:r>
            <a:r>
              <a:rPr lang="en-US" altLang="zh-CN" sz="900" i="1" dirty="0" smtClean="0">
                <a:latin typeface="Courier New" pitchFamily="49" charset="0"/>
                <a:cs typeface="Courier New" pitchFamily="49" charset="0"/>
              </a:rPr>
              <a:t>(Log.java:300)</a:t>
            </a:r>
          </a:p>
          <a:p>
            <a:r>
              <a:rPr lang="en-US" altLang="zh-CN" sz="900" i="1" dirty="0" smtClean="0"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i="1" dirty="0" err="1" smtClean="0">
                <a:latin typeface="Courier New" pitchFamily="49" charset="0"/>
                <a:cs typeface="Courier New" pitchFamily="49" charset="0"/>
              </a:rPr>
              <a:t>android.util.Log.wtf</a:t>
            </a:r>
            <a:r>
              <a:rPr lang="en-US" altLang="zh-CN" sz="900" i="1" dirty="0" smtClean="0">
                <a:latin typeface="Courier New" pitchFamily="49" charset="0"/>
                <a:cs typeface="Courier New" pitchFamily="49" charset="0"/>
              </a:rPr>
              <a:t>(Log.java:290)</a:t>
            </a:r>
          </a:p>
          <a:p>
            <a:r>
              <a:rPr lang="en-US" altLang="zh-CN" sz="900" i="1" dirty="0" smtClean="0">
                <a:latin typeface="Courier New" pitchFamily="49" charset="0"/>
                <a:cs typeface="Courier New" pitchFamily="49" charset="0"/>
              </a:rPr>
              <a:t>at com.android.server.am.ActivityManagerService.checkBroadcastFromSystem(ActivityManagerService.java:18473)</a:t>
            </a:r>
          </a:p>
          <a:p>
            <a:r>
              <a:rPr lang="en-US" altLang="zh-CN" sz="900" i="1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altLang="zh-CN" sz="900" i="1" dirty="0" smtClean="0">
                <a:latin typeface="Courier New" pitchFamily="49" charset="0"/>
                <a:cs typeface="Courier New" pitchFamily="49" charset="0"/>
              </a:rPr>
              <a:t># via Binder call with stack:</a:t>
            </a:r>
          </a:p>
          <a:p>
            <a:r>
              <a:rPr lang="en-US" altLang="zh-CN" sz="900" i="1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altLang="zh-CN" sz="900" i="1" dirty="0" smtClean="0">
                <a:latin typeface="Courier New" pitchFamily="49" charset="0"/>
                <a:cs typeface="Courier New" pitchFamily="49" charset="0"/>
              </a:rPr>
              <a:t>at com.android.internal.telephony.imsphone.ImsPhone.sendImsNetworkStateBroadcast(ImsPhone.java:1568)</a:t>
            </a:r>
          </a:p>
          <a:p>
            <a:r>
              <a:rPr lang="en-US" altLang="zh-CN" sz="900" i="1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499240" y="3072610"/>
            <a:ext cx="285752" cy="164307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3715552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堆栈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严格模式日志 </a:t>
            </a:r>
            <a:r>
              <a:rPr lang="en-US" altLang="zh-CN" dirty="0" smtClean="0"/>
              <a:t>(2/2)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跨进程调用产生的严格模式问题的日志样式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duration: </a:t>
            </a:r>
            <a:r>
              <a:rPr lang="zh-CN" altLang="en-US" dirty="0" smtClean="0"/>
              <a:t>严格模式造成的时间延迟</a:t>
            </a:r>
            <a:r>
              <a:rPr lang="en-US" altLang="zh-CN" dirty="0" smtClean="0"/>
              <a:t>(</a:t>
            </a:r>
            <a:r>
              <a:rPr lang="zh-CN" altLang="en-US" dirty="0" smtClean="0"/>
              <a:t>蓝字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可由堆栈第一个项判断严格模式问题种类</a:t>
            </a:r>
            <a:r>
              <a:rPr lang="en-US" altLang="zh-CN" dirty="0" smtClean="0"/>
              <a:t>(</a:t>
            </a:r>
            <a:r>
              <a:rPr lang="zh-CN" altLang="en-US" dirty="0" smtClean="0"/>
              <a:t>红字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在堆栈中出现“</a:t>
            </a:r>
            <a:r>
              <a:rPr lang="en-US" altLang="zh-CN" dirty="0" smtClean="0"/>
              <a:t># via Binder call with stack</a:t>
            </a:r>
            <a:r>
              <a:rPr lang="zh-CN" altLang="en-US" dirty="0" smtClean="0"/>
              <a:t>”</a:t>
            </a:r>
            <a:r>
              <a:rPr lang="en-US" altLang="zh-CN" dirty="0" smtClean="0"/>
              <a:t> (</a:t>
            </a:r>
            <a:r>
              <a:rPr lang="zh-CN" altLang="en-US" dirty="0" smtClean="0"/>
              <a:t>绿字</a:t>
            </a:r>
            <a:r>
              <a:rPr lang="en-US" altLang="zh-CN" dirty="0" smtClean="0"/>
              <a:t>)</a:t>
            </a:r>
            <a:r>
              <a:rPr lang="zh-CN" altLang="en-US" dirty="0" smtClean="0"/>
              <a:t>字样代表该严格模式问题来自为跨进程调用。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13554" y="2643982"/>
            <a:ext cx="8143932" cy="216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StrictMode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 policy violation; </a:t>
            </a:r>
            <a:r>
              <a:rPr lang="en-US" altLang="zh-CN" sz="9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~duration=30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 ms: </a:t>
            </a:r>
            <a:r>
              <a:rPr lang="en-US" altLang="zh-CN" sz="9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android.os.StrictMode$</a:t>
            </a:r>
            <a:r>
              <a:rPr lang="en-US" altLang="zh-CN" sz="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StrictModeDiskReadViolation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: policy=22085639 violation=2</a:t>
            </a: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android.os.StrictMode$AndroidBlockGuardPolicy.onReadFromDisk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(StrictMode.java:1296</a:t>
            </a:r>
            <a:r>
              <a:rPr lang="en-US" altLang="zh-CN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android.database.sqlite.SQLiteConnection.applyBlockGuardPolicy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(SQLiteConnection.java:1044)</a:t>
            </a: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android.content.ContentResolver.query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(ContentResolver.java:562)</a:t>
            </a: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com.android.internal.telephony.ISub$Stub.onTransact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(ISub.java:124)</a:t>
            </a: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android.os.Binder.execTransact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(Binder.java:582)</a:t>
            </a:r>
          </a:p>
          <a:p>
            <a:r>
              <a:rPr lang="en-US" altLang="zh-CN" sz="9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via Binder call with stack:</a:t>
            </a:r>
          </a:p>
          <a:p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android.os.StrictMode$LogStackTrace</a:t>
            </a:r>
            <a:endParaRPr lang="en-US" altLang="zh-CN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android.os.StrictMode.readAndHandleBinderCallViolations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(StrictMode.java:1963)</a:t>
            </a: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android.os.Parcel.readExceptionCode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(Parcel.java:1665)</a:t>
            </a: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altLang="zh-CN" sz="900" dirty="0" err="1" smtClean="0">
                <a:latin typeface="Courier New" pitchFamily="49" charset="0"/>
                <a:cs typeface="Courier New" pitchFamily="49" charset="0"/>
              </a:rPr>
              <a:t>android.app.ActivityThread.main</a:t>
            </a:r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(ActivityThread.java:6470)</a:t>
            </a:r>
          </a:p>
          <a:p>
            <a:r>
              <a:rPr lang="en-US" altLang="zh-CN" sz="9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499240" y="3027857"/>
            <a:ext cx="285752" cy="164307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3670799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堆栈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努比亚 PPT模板 4：3</Template>
  <TotalTime>14348</TotalTime>
  <Words>3686</Words>
  <Application>Microsoft Office PowerPoint</Application>
  <PresentationFormat>自定义</PresentationFormat>
  <Paragraphs>512</Paragraphs>
  <Slides>35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解决严格模式问题以预防卡顿</vt:lpstr>
      <vt:lpstr>严格模式 （1/2）</vt:lpstr>
      <vt:lpstr>严格模式 （2/3）</vt:lpstr>
      <vt:lpstr>严格模式 （3/3）</vt:lpstr>
      <vt:lpstr>如何启用严格模式（1/3）</vt:lpstr>
      <vt:lpstr>如何启用严格模式（2/3）</vt:lpstr>
      <vt:lpstr>如何启用严格模式（3/3）</vt:lpstr>
      <vt:lpstr>严格模式日志 (1/2)</vt:lpstr>
      <vt:lpstr>严格模式日志 (2/2)</vt:lpstr>
      <vt:lpstr>自查严格模式问题</vt:lpstr>
      <vt:lpstr>目标</vt:lpstr>
      <vt:lpstr>幻灯片 12</vt:lpstr>
      <vt:lpstr>类型1： 来自应用自行触发的磁盘存取</vt:lpstr>
      <vt:lpstr>类型2： 使用SharedPreferences读写资料 (1/3)</vt:lpstr>
      <vt:lpstr>类型2： 使用SharedPreferences读写资料 (2/3)</vt:lpstr>
      <vt:lpstr>类型2： 使用SharedPreferences读写资料 (3/3)</vt:lpstr>
      <vt:lpstr>类型3： 框架功能造成所有应用触发磁盘存取 (1/6)</vt:lpstr>
      <vt:lpstr>类型3： 框架功能造成所有应用触发磁盘存取 (2/6)</vt:lpstr>
      <vt:lpstr>类型3： 框架功能造成所有应用触发磁盘存取 (3/6)</vt:lpstr>
      <vt:lpstr>类型3： 框架功能造成所有应用触发磁盘存取 (4/6)</vt:lpstr>
      <vt:lpstr>类型3： 框架功能造成所有应用触发磁盘存取 (5/6)</vt:lpstr>
      <vt:lpstr>类型3： 框架功能造成所有应用触发磁盘存取 (6/6)</vt:lpstr>
      <vt:lpstr>类型4： 系统级应用送非“保护性广播”，触发system server写入Dropbox (1/2)</vt:lpstr>
      <vt:lpstr>类型4： 系统级应用送非“保护性广播”，触发system server写入Dropbox (2/2)</vt:lpstr>
      <vt:lpstr>类型5： 磁盘读写对象是文件形式的虚拟文件</vt:lpstr>
      <vt:lpstr>广义严格模式问题</vt:lpstr>
      <vt:lpstr>广义严格模式问题</vt:lpstr>
      <vt:lpstr>找出长执行时间！ (1/7)</vt:lpstr>
      <vt:lpstr>找出长执行时间！ (2/7)</vt:lpstr>
      <vt:lpstr>找出长执行时间！ (3/7)</vt:lpstr>
      <vt:lpstr>找出长执行时间！ (4/7)</vt:lpstr>
      <vt:lpstr>找出长执行时间！ (5/7)</vt:lpstr>
      <vt:lpstr>找出长执行时间！ (6/7)</vt:lpstr>
      <vt:lpstr>找出长执行时间！ (7/7)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nubia</dc:creator>
  <cp:lastModifiedBy>林俊佑</cp:lastModifiedBy>
  <cp:revision>1492</cp:revision>
  <dcterms:created xsi:type="dcterms:W3CDTF">2015-08-13T00:02:28Z</dcterms:created>
  <dcterms:modified xsi:type="dcterms:W3CDTF">2017-03-10T06:05:41Z</dcterms:modified>
</cp:coreProperties>
</file>