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5" r:id="rId7"/>
    <p:sldId id="263" r:id="rId8"/>
    <p:sldId id="264" r:id="rId9"/>
    <p:sldId id="266" r:id="rId10"/>
    <p:sldId id="267" r:id="rId11"/>
    <p:sldId id="268"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10/7/2018</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10/7/2018</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77352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587801"/>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81192" y="1475678"/>
            <a:ext cx="11029615" cy="438312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10/7/2018</a:t>
            </a:fld>
            <a:endParaRPr lang="en-US" dirty="0"/>
          </a:p>
        </p:txBody>
      </p:sp>
      <p:sp>
        <p:nvSpPr>
          <p:cNvPr id="5" name="Footer Placeholder 4"/>
          <p:cNvSpPr>
            <a:spLocks noGrp="1"/>
          </p:cNvSpPr>
          <p:nvPr>
            <p:ph type="ftr" sz="quarter" idx="11"/>
          </p:nvPr>
        </p:nvSpPr>
        <p:spPr/>
        <p:txBody>
          <a:bodyPr/>
          <a:lstStyle/>
          <a:p>
            <a:r>
              <a:rPr lang="en-US" dirty="0" smtClean="0"/>
              <a:t>16MPD0024</a:t>
            </a:r>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10/7/2018</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10/7/2018</a:t>
            </a:fld>
            <a:endParaRPr lang="en-US" dirty="0"/>
          </a:p>
        </p:txBody>
      </p:sp>
      <p:sp>
        <p:nvSpPr>
          <p:cNvPr id="4" name="Footer Placeholder 3"/>
          <p:cNvSpPr>
            <a:spLocks noGrp="1"/>
          </p:cNvSpPr>
          <p:nvPr>
            <p:ph type="ftr" sz="quarter" idx="11"/>
          </p:nvPr>
        </p:nvSpPr>
        <p:spPr/>
        <p:txBody>
          <a:bodyPr/>
          <a:lstStyle/>
          <a:p>
            <a:r>
              <a:rPr lang="en-US" dirty="0" smtClean="0"/>
              <a:t>VINU XAVIER - 16MPD0024</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10/7/2018</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10/7/2018</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9386" y="3368214"/>
            <a:ext cx="10993549" cy="1475013"/>
          </a:xfrm>
        </p:spPr>
        <p:txBody>
          <a:bodyPr/>
          <a:lstStyle/>
          <a:p>
            <a:r>
              <a:rPr lang="en-US" dirty="0" smtClean="0">
                <a:solidFill>
                  <a:schemeClr val="bg1"/>
                </a:solidFill>
              </a:rPr>
              <a:t>ALGORITHM FOR </a:t>
            </a:r>
            <a:br>
              <a:rPr lang="en-US" dirty="0" smtClean="0">
                <a:solidFill>
                  <a:schemeClr val="bg1"/>
                </a:solidFill>
              </a:rPr>
            </a:br>
            <a:r>
              <a:rPr lang="en-US" dirty="0" smtClean="0">
                <a:solidFill>
                  <a:schemeClr val="bg1"/>
                </a:solidFill>
              </a:rPr>
              <a:t>ABNORMAL </a:t>
            </a:r>
            <a:r>
              <a:rPr lang="en-US" dirty="0" smtClean="0">
                <a:solidFill>
                  <a:schemeClr val="bg1"/>
                </a:solidFill>
              </a:rPr>
              <a:t>DRIVING BEHAVIOR </a:t>
            </a:r>
            <a:r>
              <a:rPr lang="en-US" dirty="0" smtClean="0">
                <a:solidFill>
                  <a:schemeClr val="bg1"/>
                </a:solidFill>
              </a:rPr>
              <a:t>DETECTION</a:t>
            </a:r>
            <a:endParaRPr lang="en-US" dirty="0">
              <a:solidFill>
                <a:schemeClr val="bg1"/>
              </a:solidFill>
            </a:endParaRPr>
          </a:p>
        </p:txBody>
      </p:sp>
      <p:sp>
        <p:nvSpPr>
          <p:cNvPr id="3" name="Subtitle 2"/>
          <p:cNvSpPr>
            <a:spLocks noGrp="1"/>
          </p:cNvSpPr>
          <p:nvPr>
            <p:ph type="subTitle" idx="1"/>
          </p:nvPr>
        </p:nvSpPr>
        <p:spPr>
          <a:xfrm>
            <a:off x="449389" y="4843227"/>
            <a:ext cx="10993546" cy="590321"/>
          </a:xfrm>
        </p:spPr>
        <p:txBody>
          <a:bodyPr/>
          <a:lstStyle/>
          <a:p>
            <a:r>
              <a:rPr lang="en-US" dirty="0" smtClean="0">
                <a:latin typeface="Calibri" panose="020F0502020204030204" pitchFamily="34" charset="0"/>
              </a:rPr>
              <a:t>MAIN PROJECT</a:t>
            </a:r>
            <a:endParaRPr lang="en-US" dirty="0">
              <a:latin typeface="Calibri" panose="020F0502020204030204" pitchFamily="34" charset="0"/>
            </a:endParaRPr>
          </a:p>
        </p:txBody>
      </p:sp>
      <p:sp>
        <p:nvSpPr>
          <p:cNvPr id="4" name="Subtitle 2"/>
          <p:cNvSpPr txBox="1">
            <a:spLocks/>
          </p:cNvSpPr>
          <p:nvPr/>
        </p:nvSpPr>
        <p:spPr>
          <a:xfrm>
            <a:off x="449389" y="5727919"/>
            <a:ext cx="10993546" cy="590321"/>
          </a:xfrm>
          <a:prstGeom prst="rect">
            <a:avLst/>
          </a:prstGeom>
        </p:spPr>
        <p:txBody>
          <a:bodyPr vert="horz" lIns="91440" tIns="45720" rIns="91440" bIns="45720" rtlCol="0" anchor="t">
            <a:normAutofit fontScale="92500" lnSpcReduction="20000"/>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algn="r"/>
            <a:r>
              <a:rPr lang="en-US" dirty="0" smtClean="0">
                <a:solidFill>
                  <a:schemeClr val="bg1">
                    <a:lumMod val="75000"/>
                  </a:schemeClr>
                </a:solidFill>
                <a:latin typeface="Calibri" panose="020F0502020204030204" pitchFamily="34" charset="0"/>
              </a:rPr>
              <a:t>NAME : </a:t>
            </a:r>
            <a:r>
              <a:rPr lang="en-US" dirty="0" err="1" smtClean="0">
                <a:solidFill>
                  <a:schemeClr val="bg1">
                    <a:lumMod val="75000"/>
                  </a:schemeClr>
                </a:solidFill>
                <a:latin typeface="Calibri" panose="020F0502020204030204" pitchFamily="34" charset="0"/>
              </a:rPr>
              <a:t>Vinu</a:t>
            </a:r>
            <a:r>
              <a:rPr lang="en-US" dirty="0" smtClean="0">
                <a:solidFill>
                  <a:schemeClr val="bg1">
                    <a:lumMod val="75000"/>
                  </a:schemeClr>
                </a:solidFill>
                <a:latin typeface="Calibri" panose="020F0502020204030204" pitchFamily="34" charset="0"/>
              </a:rPr>
              <a:t> Xavier, MUHAMMADALI K P</a:t>
            </a:r>
          </a:p>
          <a:p>
            <a:pPr algn="r"/>
            <a:r>
              <a:rPr lang="en-US" dirty="0" smtClean="0">
                <a:solidFill>
                  <a:schemeClr val="bg1">
                    <a:lumMod val="75000"/>
                  </a:schemeClr>
                </a:solidFill>
                <a:latin typeface="Calibri" panose="020F0502020204030204" pitchFamily="34" charset="0"/>
              </a:rPr>
              <a:t>REGISTER Number : </a:t>
            </a:r>
            <a:r>
              <a:rPr lang="en-US" dirty="0">
                <a:solidFill>
                  <a:schemeClr val="bg1">
                    <a:lumMod val="75000"/>
                  </a:schemeClr>
                </a:solidFill>
                <a:latin typeface="Calibri" panose="020F0502020204030204" pitchFamily="34" charset="0"/>
              </a:rPr>
              <a:t>16MPD0024 , </a:t>
            </a:r>
            <a:r>
              <a:rPr lang="en-US" dirty="0" smtClean="0">
                <a:solidFill>
                  <a:schemeClr val="bg1">
                    <a:lumMod val="75000"/>
                  </a:schemeClr>
                </a:solidFill>
                <a:latin typeface="Calibri" panose="020F0502020204030204" pitchFamily="34" charset="0"/>
              </a:rPr>
              <a:t>16MPD0017</a:t>
            </a:r>
            <a:endParaRPr lang="en-US" dirty="0">
              <a:solidFill>
                <a:schemeClr val="bg1">
                  <a:lumMod val="75000"/>
                </a:schemeClr>
              </a:solidFill>
              <a:latin typeface="Calibri" panose="020F0502020204030204" pitchFamily="34" charset="0"/>
            </a:endParaRPr>
          </a:p>
        </p:txBody>
      </p:sp>
    </p:spTree>
    <p:extLst>
      <p:ext uri="{BB962C8B-B14F-4D97-AF65-F5344CB8AC3E}">
        <p14:creationId xmlns:p14="http://schemas.microsoft.com/office/powerpoint/2010/main" val="22369999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RESULTS – SIDE SLIP ALGORITHM – ABNORMAL BEHAVIOR</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192" y="1473859"/>
            <a:ext cx="10437341" cy="5384141"/>
          </a:xfrm>
          <a:prstGeom prst="rect">
            <a:avLst/>
          </a:prstGeom>
        </p:spPr>
      </p:pic>
    </p:spTree>
    <p:extLst>
      <p:ext uri="{BB962C8B-B14F-4D97-AF65-F5344CB8AC3E}">
        <p14:creationId xmlns:p14="http://schemas.microsoft.com/office/powerpoint/2010/main" val="41171174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RESULTS – SIDE SLIP ALGORITHM –NORMAL BEHAVIOR</a:t>
            </a:r>
            <a:endParaRPr lang="en-US"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129" y="1666592"/>
            <a:ext cx="11055178" cy="3837001"/>
          </a:xfrm>
          <a:prstGeom prst="rect">
            <a:avLst/>
          </a:prstGeom>
        </p:spPr>
      </p:pic>
    </p:spTree>
    <p:extLst>
      <p:ext uri="{BB962C8B-B14F-4D97-AF65-F5344CB8AC3E}">
        <p14:creationId xmlns:p14="http://schemas.microsoft.com/office/powerpoint/2010/main" val="1384243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US" dirty="0"/>
          </a:p>
        </p:txBody>
      </p:sp>
      <p:sp>
        <p:nvSpPr>
          <p:cNvPr id="4" name="Content Placeholder 2"/>
          <p:cNvSpPr>
            <a:spLocks noGrp="1"/>
          </p:cNvSpPr>
          <p:nvPr>
            <p:ph idx="1"/>
          </p:nvPr>
        </p:nvSpPr>
        <p:spPr>
          <a:xfrm>
            <a:off x="581192" y="1475678"/>
            <a:ext cx="7636377" cy="5098116"/>
          </a:xfrm>
        </p:spPr>
        <p:txBody>
          <a:bodyPr/>
          <a:lstStyle/>
          <a:p>
            <a:endParaRPr lang="en-US" dirty="0" smtClean="0"/>
          </a:p>
          <a:p>
            <a:r>
              <a:rPr lang="en-US" dirty="0" smtClean="0"/>
              <a:t>Implementation of various algorithms done in </a:t>
            </a:r>
            <a:r>
              <a:rPr lang="en-US" dirty="0" err="1" smtClean="0"/>
              <a:t>Matlab</a:t>
            </a:r>
            <a:r>
              <a:rPr lang="en-US" dirty="0" smtClean="0"/>
              <a:t> Simulink with real time </a:t>
            </a:r>
            <a:r>
              <a:rPr lang="en-US" smtClean="0"/>
              <a:t>SAS inputs.</a:t>
            </a:r>
            <a:endParaRPr lang="en-US" dirty="0" smtClean="0"/>
          </a:p>
          <a:p>
            <a:r>
              <a:rPr lang="en-US" dirty="0" smtClean="0"/>
              <a:t>Algorithm is verified against normal and abnormal behavior.</a:t>
            </a:r>
          </a:p>
        </p:txBody>
      </p:sp>
    </p:spTree>
    <p:extLst>
      <p:ext uri="{BB962C8B-B14F-4D97-AF65-F5344CB8AC3E}">
        <p14:creationId xmlns:p14="http://schemas.microsoft.com/office/powerpoint/2010/main" val="1445842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a:xfrm>
            <a:off x="581192" y="1475678"/>
            <a:ext cx="11029615" cy="5057984"/>
          </a:xfrm>
        </p:spPr>
        <p:txBody>
          <a:bodyPr/>
          <a:lstStyle/>
          <a:p>
            <a:endParaRPr lang="en-US" dirty="0" smtClean="0"/>
          </a:p>
          <a:p>
            <a:r>
              <a:rPr lang="en-US" dirty="0"/>
              <a:t>The studies say that the driver negligence plays a vital role in the in the various reasons which cause </a:t>
            </a:r>
            <a:r>
              <a:rPr lang="en-US" dirty="0" smtClean="0"/>
              <a:t>an accident</a:t>
            </a:r>
            <a:r>
              <a:rPr lang="en-US" dirty="0"/>
              <a:t>. </a:t>
            </a:r>
            <a:endParaRPr lang="en-US" dirty="0" smtClean="0"/>
          </a:p>
          <a:p>
            <a:r>
              <a:rPr lang="en-US" dirty="0" smtClean="0"/>
              <a:t>Each </a:t>
            </a:r>
            <a:r>
              <a:rPr lang="en-US" dirty="0"/>
              <a:t>and every abnormality in the driving </a:t>
            </a:r>
            <a:r>
              <a:rPr lang="en-US" dirty="0" smtClean="0"/>
              <a:t>behavior </a:t>
            </a:r>
            <a:r>
              <a:rPr lang="en-US" dirty="0"/>
              <a:t>is visible </a:t>
            </a:r>
            <a:r>
              <a:rPr lang="en-US" dirty="0" smtClean="0"/>
              <a:t>as </a:t>
            </a:r>
            <a:r>
              <a:rPr lang="en-US" dirty="0"/>
              <a:t>a </a:t>
            </a:r>
            <a:r>
              <a:rPr lang="en-US" dirty="0" smtClean="0"/>
              <a:t>pattern</a:t>
            </a:r>
          </a:p>
          <a:p>
            <a:r>
              <a:rPr lang="en-US" dirty="0"/>
              <a:t>T</a:t>
            </a:r>
            <a:r>
              <a:rPr lang="en-US" dirty="0" smtClean="0"/>
              <a:t>his </a:t>
            </a:r>
            <a:r>
              <a:rPr lang="en-US" dirty="0"/>
              <a:t>thesis would like to consider various algorithms </a:t>
            </a:r>
            <a:r>
              <a:rPr lang="en-US" dirty="0" smtClean="0"/>
              <a:t>based on Steering wheel angle sensor (SAS) to detect </a:t>
            </a:r>
            <a:r>
              <a:rPr lang="en-US" dirty="0"/>
              <a:t>the abnormalities in the driving </a:t>
            </a:r>
            <a:r>
              <a:rPr lang="en-US" dirty="0" smtClean="0"/>
              <a:t>behavior </a:t>
            </a:r>
            <a:r>
              <a:rPr lang="en-US" dirty="0"/>
              <a:t>and thereby </a:t>
            </a:r>
            <a:r>
              <a:rPr lang="en-US" dirty="0" smtClean="0"/>
              <a:t>either taking </a:t>
            </a:r>
            <a:r>
              <a:rPr lang="en-US" dirty="0"/>
              <a:t>failed reactions in an appropriate manner so that prevention </a:t>
            </a:r>
            <a:r>
              <a:rPr lang="en-US" dirty="0" smtClean="0"/>
              <a:t>of accidents </a:t>
            </a:r>
            <a:r>
              <a:rPr lang="en-US" dirty="0"/>
              <a:t>are possible.</a:t>
            </a:r>
            <a:endParaRPr lang="en-US" dirty="0" smtClean="0"/>
          </a:p>
        </p:txBody>
      </p:sp>
    </p:spTree>
    <p:extLst>
      <p:ext uri="{BB962C8B-B14F-4D97-AF65-F5344CB8AC3E}">
        <p14:creationId xmlns:p14="http://schemas.microsoft.com/office/powerpoint/2010/main" val="20187768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Block Diagram</a:t>
            </a:r>
            <a:endParaRPr lang="en-US" dirty="0"/>
          </a:p>
        </p:txBody>
      </p:sp>
      <p:sp>
        <p:nvSpPr>
          <p:cNvPr id="4" name="Rectangle 3"/>
          <p:cNvSpPr/>
          <p:nvPr/>
        </p:nvSpPr>
        <p:spPr>
          <a:xfrm>
            <a:off x="4201296" y="2496064"/>
            <a:ext cx="2792627" cy="2899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ABNORMAL DRIVING BEHAVIOR DETECTION &amp; CONTROL</a:t>
            </a:r>
            <a:endParaRPr lang="en-US" dirty="0"/>
          </a:p>
        </p:txBody>
      </p:sp>
      <p:sp>
        <p:nvSpPr>
          <p:cNvPr id="5" name="Rectangle 4"/>
          <p:cNvSpPr/>
          <p:nvPr/>
        </p:nvSpPr>
        <p:spPr>
          <a:xfrm>
            <a:off x="428361" y="4806777"/>
            <a:ext cx="3286897" cy="5436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Learned history and standard behaviors</a:t>
            </a:r>
            <a:endParaRPr lang="en-US" dirty="0"/>
          </a:p>
        </p:txBody>
      </p:sp>
      <p:sp>
        <p:nvSpPr>
          <p:cNvPr id="6" name="Rectangle 5"/>
          <p:cNvSpPr/>
          <p:nvPr/>
        </p:nvSpPr>
        <p:spPr>
          <a:xfrm>
            <a:off x="428364" y="2496064"/>
            <a:ext cx="3286897" cy="5436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Acceleration behavior </a:t>
            </a:r>
            <a:endParaRPr lang="en-US" dirty="0"/>
          </a:p>
        </p:txBody>
      </p:sp>
      <p:sp>
        <p:nvSpPr>
          <p:cNvPr id="7" name="Rectangle 6"/>
          <p:cNvSpPr/>
          <p:nvPr/>
        </p:nvSpPr>
        <p:spPr>
          <a:xfrm>
            <a:off x="428364" y="3231658"/>
            <a:ext cx="3286897" cy="5436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Braking behavior</a:t>
            </a:r>
            <a:endParaRPr lang="en-US" dirty="0"/>
          </a:p>
        </p:txBody>
      </p:sp>
      <p:sp>
        <p:nvSpPr>
          <p:cNvPr id="8" name="Rectangle 7"/>
          <p:cNvSpPr/>
          <p:nvPr/>
        </p:nvSpPr>
        <p:spPr>
          <a:xfrm>
            <a:off x="428364" y="3945923"/>
            <a:ext cx="3286897" cy="5436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Steering Behavior</a:t>
            </a:r>
            <a:endParaRPr lang="en-US" dirty="0"/>
          </a:p>
        </p:txBody>
      </p:sp>
      <p:sp>
        <p:nvSpPr>
          <p:cNvPr id="9" name="Rectangle 8"/>
          <p:cNvSpPr/>
          <p:nvPr/>
        </p:nvSpPr>
        <p:spPr>
          <a:xfrm>
            <a:off x="428361" y="5667631"/>
            <a:ext cx="3286897" cy="5436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C000"/>
                </a:solidFill>
              </a:rPr>
              <a:t>O:</a:t>
            </a:r>
            <a:r>
              <a:rPr lang="en-US" dirty="0" smtClean="0"/>
              <a:t>Heart Beat Sensor for driver</a:t>
            </a:r>
            <a:endParaRPr lang="en-US" dirty="0"/>
          </a:p>
        </p:txBody>
      </p:sp>
      <p:sp>
        <p:nvSpPr>
          <p:cNvPr id="10" name="Rectangle 9"/>
          <p:cNvSpPr/>
          <p:nvPr/>
        </p:nvSpPr>
        <p:spPr>
          <a:xfrm>
            <a:off x="7286367" y="2807632"/>
            <a:ext cx="3286897" cy="5436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Engine torque control</a:t>
            </a:r>
            <a:endParaRPr lang="en-US" dirty="0"/>
          </a:p>
        </p:txBody>
      </p:sp>
      <p:sp>
        <p:nvSpPr>
          <p:cNvPr id="11" name="Rectangle 10"/>
          <p:cNvSpPr/>
          <p:nvPr/>
        </p:nvSpPr>
        <p:spPr>
          <a:xfrm>
            <a:off x="7286366" y="3553891"/>
            <a:ext cx="3286897" cy="5436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Brake torque control</a:t>
            </a:r>
            <a:endParaRPr lang="en-US" dirty="0"/>
          </a:p>
        </p:txBody>
      </p:sp>
      <p:sp>
        <p:nvSpPr>
          <p:cNvPr id="12" name="Rectangle 11"/>
          <p:cNvSpPr/>
          <p:nvPr/>
        </p:nvSpPr>
        <p:spPr>
          <a:xfrm>
            <a:off x="7286366" y="4300150"/>
            <a:ext cx="3286897" cy="5436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Steering stability control</a:t>
            </a:r>
            <a:endParaRPr lang="en-US" dirty="0"/>
          </a:p>
        </p:txBody>
      </p:sp>
      <p:cxnSp>
        <p:nvCxnSpPr>
          <p:cNvPr id="14" name="Straight Arrow Connector 13"/>
          <p:cNvCxnSpPr>
            <a:stCxn id="5" idx="3"/>
            <a:endCxn id="4" idx="1"/>
          </p:cNvCxnSpPr>
          <p:nvPr/>
        </p:nvCxnSpPr>
        <p:spPr>
          <a:xfrm flipV="1">
            <a:off x="3715258" y="3945924"/>
            <a:ext cx="486038" cy="11327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 idx="3"/>
            <a:endCxn id="4" idx="1"/>
          </p:cNvCxnSpPr>
          <p:nvPr/>
        </p:nvCxnSpPr>
        <p:spPr>
          <a:xfrm>
            <a:off x="3715261" y="2767913"/>
            <a:ext cx="486035" cy="1178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7" idx="3"/>
            <a:endCxn id="4" idx="1"/>
          </p:cNvCxnSpPr>
          <p:nvPr/>
        </p:nvCxnSpPr>
        <p:spPr>
          <a:xfrm>
            <a:off x="3715261" y="3503507"/>
            <a:ext cx="486035" cy="4424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8" idx="3"/>
            <a:endCxn id="4" idx="1"/>
          </p:cNvCxnSpPr>
          <p:nvPr/>
        </p:nvCxnSpPr>
        <p:spPr>
          <a:xfrm flipV="1">
            <a:off x="3715261" y="3945924"/>
            <a:ext cx="486035" cy="2718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9" idx="3"/>
            <a:endCxn id="4" idx="1"/>
          </p:cNvCxnSpPr>
          <p:nvPr/>
        </p:nvCxnSpPr>
        <p:spPr>
          <a:xfrm flipV="1">
            <a:off x="3715258" y="3945924"/>
            <a:ext cx="486038" cy="19935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4" idx="3"/>
            <a:endCxn id="10" idx="1"/>
          </p:cNvCxnSpPr>
          <p:nvPr/>
        </p:nvCxnSpPr>
        <p:spPr>
          <a:xfrm flipV="1">
            <a:off x="6993923" y="3079481"/>
            <a:ext cx="292444" cy="8664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4" idx="3"/>
            <a:endCxn id="11" idx="1"/>
          </p:cNvCxnSpPr>
          <p:nvPr/>
        </p:nvCxnSpPr>
        <p:spPr>
          <a:xfrm flipV="1">
            <a:off x="6993923" y="3825740"/>
            <a:ext cx="292443" cy="1201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4" idx="3"/>
            <a:endCxn id="12" idx="1"/>
          </p:cNvCxnSpPr>
          <p:nvPr/>
        </p:nvCxnSpPr>
        <p:spPr>
          <a:xfrm>
            <a:off x="6993923" y="3945924"/>
            <a:ext cx="292443" cy="626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428361" y="1805493"/>
            <a:ext cx="3286897" cy="5436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Suspension Behavior</a:t>
            </a:r>
            <a:endParaRPr lang="en-US" dirty="0"/>
          </a:p>
        </p:txBody>
      </p:sp>
      <p:cxnSp>
        <p:nvCxnSpPr>
          <p:cNvPr id="38" name="Straight Arrow Connector 37"/>
          <p:cNvCxnSpPr>
            <a:stCxn id="35" idx="3"/>
            <a:endCxn id="4" idx="1"/>
          </p:cNvCxnSpPr>
          <p:nvPr/>
        </p:nvCxnSpPr>
        <p:spPr>
          <a:xfrm>
            <a:off x="3715258" y="2077342"/>
            <a:ext cx="486038" cy="18685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46511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SIDE SLIPPING DETECTION ALGORITHM</a:t>
            </a:r>
            <a:endParaRPr lang="en-US" dirty="0"/>
          </a:p>
        </p:txBody>
      </p:sp>
      <p:grpSp>
        <p:nvGrpSpPr>
          <p:cNvPr id="14" name="Group 13"/>
          <p:cNvGrpSpPr/>
          <p:nvPr/>
        </p:nvGrpSpPr>
        <p:grpSpPr>
          <a:xfrm>
            <a:off x="8608541" y="1598141"/>
            <a:ext cx="2660822" cy="4975654"/>
            <a:chOff x="2850292" y="1581665"/>
            <a:chExt cx="2660822" cy="4975654"/>
          </a:xfrm>
        </p:grpSpPr>
        <p:sp>
          <p:nvSpPr>
            <p:cNvPr id="4" name="Rectangle 3"/>
            <p:cNvSpPr/>
            <p:nvPr/>
          </p:nvSpPr>
          <p:spPr>
            <a:xfrm>
              <a:off x="2850292" y="1581665"/>
              <a:ext cx="2660822" cy="497565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6" name="Straight Connector 5"/>
            <p:cNvCxnSpPr/>
            <p:nvPr/>
          </p:nvCxnSpPr>
          <p:spPr>
            <a:xfrm>
              <a:off x="2940908" y="1581665"/>
              <a:ext cx="8238" cy="4975654"/>
            </a:xfrm>
            <a:prstGeom prst="line">
              <a:avLst/>
            </a:prstGeom>
          </p:spPr>
          <p:style>
            <a:lnRef idx="3">
              <a:schemeClr val="accent3"/>
            </a:lnRef>
            <a:fillRef idx="0">
              <a:schemeClr val="accent3"/>
            </a:fillRef>
            <a:effectRef idx="2">
              <a:schemeClr val="accent3"/>
            </a:effectRef>
            <a:fontRef idx="minor">
              <a:schemeClr val="tx1"/>
            </a:fontRef>
          </p:style>
        </p:cxnSp>
        <p:cxnSp>
          <p:nvCxnSpPr>
            <p:cNvPr id="7" name="Straight Connector 6"/>
            <p:cNvCxnSpPr/>
            <p:nvPr/>
          </p:nvCxnSpPr>
          <p:spPr>
            <a:xfrm>
              <a:off x="5424616" y="1581665"/>
              <a:ext cx="8238" cy="4975654"/>
            </a:xfrm>
            <a:prstGeom prst="line">
              <a:avLst/>
            </a:prstGeom>
          </p:spPr>
          <p:style>
            <a:lnRef idx="3">
              <a:schemeClr val="accent3"/>
            </a:lnRef>
            <a:fillRef idx="0">
              <a:schemeClr val="accent3"/>
            </a:fillRef>
            <a:effectRef idx="2">
              <a:schemeClr val="accent3"/>
            </a:effectRef>
            <a:fontRef idx="minor">
              <a:schemeClr val="tx1"/>
            </a:fontRef>
          </p:style>
        </p:cxnSp>
        <p:cxnSp>
          <p:nvCxnSpPr>
            <p:cNvPr id="8" name="Straight Connector 7"/>
            <p:cNvCxnSpPr/>
            <p:nvPr/>
          </p:nvCxnSpPr>
          <p:spPr>
            <a:xfrm>
              <a:off x="4180703" y="1581665"/>
              <a:ext cx="8238" cy="4975654"/>
            </a:xfrm>
            <a:prstGeom prst="line">
              <a:avLst/>
            </a:prstGeom>
            <a:ln>
              <a:prstDash val="dash"/>
            </a:ln>
          </p:spPr>
          <p:style>
            <a:lnRef idx="3">
              <a:schemeClr val="accent3"/>
            </a:lnRef>
            <a:fillRef idx="0">
              <a:schemeClr val="accent3"/>
            </a:fillRef>
            <a:effectRef idx="2">
              <a:schemeClr val="accent3"/>
            </a:effectRef>
            <a:fontRef idx="minor">
              <a:schemeClr val="tx1"/>
            </a:fontRef>
          </p:style>
        </p:cxnSp>
        <p:sp>
          <p:nvSpPr>
            <p:cNvPr id="12" name="Freeform 11"/>
            <p:cNvSpPr/>
            <p:nvPr/>
          </p:nvSpPr>
          <p:spPr>
            <a:xfrm>
              <a:off x="3136214" y="1647569"/>
              <a:ext cx="310966" cy="4629662"/>
            </a:xfrm>
            <a:custGeom>
              <a:avLst/>
              <a:gdLst>
                <a:gd name="connsiteX0" fmla="*/ 288911 w 288911"/>
                <a:gd name="connsiteY0" fmla="*/ 4052175 h 4052175"/>
                <a:gd name="connsiteX1" fmla="*/ 586 w 288911"/>
                <a:gd name="connsiteY1" fmla="*/ 674662 h 4052175"/>
                <a:gd name="connsiteX2" fmla="*/ 214770 w 288911"/>
                <a:gd name="connsiteY2" fmla="*/ 56824 h 4052175"/>
                <a:gd name="connsiteX3" fmla="*/ 239484 w 288911"/>
                <a:gd name="connsiteY3" fmla="*/ 65062 h 4052175"/>
              </a:gdLst>
              <a:ahLst/>
              <a:cxnLst>
                <a:cxn ang="0">
                  <a:pos x="connsiteX0" y="connsiteY0"/>
                </a:cxn>
                <a:cxn ang="0">
                  <a:pos x="connsiteX1" y="connsiteY1"/>
                </a:cxn>
                <a:cxn ang="0">
                  <a:pos x="connsiteX2" y="connsiteY2"/>
                </a:cxn>
                <a:cxn ang="0">
                  <a:pos x="connsiteX3" y="connsiteY3"/>
                </a:cxn>
              </a:cxnLst>
              <a:rect l="l" t="t" r="r" b="b"/>
              <a:pathLst>
                <a:path w="288911" h="4052175">
                  <a:moveTo>
                    <a:pt x="288911" y="4052175"/>
                  </a:moveTo>
                  <a:cubicBezTo>
                    <a:pt x="150927" y="2696364"/>
                    <a:pt x="12943" y="1340554"/>
                    <a:pt x="586" y="674662"/>
                  </a:cubicBezTo>
                  <a:cubicBezTo>
                    <a:pt x="-11771" y="8770"/>
                    <a:pt x="174954" y="158424"/>
                    <a:pt x="214770" y="56824"/>
                  </a:cubicBezTo>
                  <a:cubicBezTo>
                    <a:pt x="254586" y="-44776"/>
                    <a:pt x="247035" y="10143"/>
                    <a:pt x="239484" y="65062"/>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4" descr="Image result for car top vi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238411">
              <a:off x="2779765" y="5513818"/>
              <a:ext cx="1336932" cy="717816"/>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Content Placeholder 2"/>
          <p:cNvSpPr>
            <a:spLocks noGrp="1"/>
          </p:cNvSpPr>
          <p:nvPr>
            <p:ph idx="1"/>
          </p:nvPr>
        </p:nvSpPr>
        <p:spPr>
          <a:xfrm>
            <a:off x="581192" y="1475678"/>
            <a:ext cx="7636377" cy="5098116"/>
          </a:xfrm>
        </p:spPr>
        <p:txBody>
          <a:bodyPr/>
          <a:lstStyle/>
          <a:p>
            <a:endParaRPr lang="en-US" dirty="0" smtClean="0"/>
          </a:p>
          <a:p>
            <a:r>
              <a:rPr lang="en-US" dirty="0"/>
              <a:t>This is very common behavior that keeping a straight line is so hard for a drunken driver or driver who is out of his mind</a:t>
            </a:r>
            <a:r>
              <a:rPr lang="en-US" dirty="0" smtClean="0"/>
              <a:t>.</a:t>
            </a:r>
          </a:p>
          <a:p>
            <a:r>
              <a:rPr lang="en-US" dirty="0"/>
              <a:t>T</a:t>
            </a:r>
            <a:r>
              <a:rPr lang="en-US" dirty="0" smtClean="0"/>
              <a:t>he </a:t>
            </a:r>
            <a:r>
              <a:rPr lang="en-US" dirty="0"/>
              <a:t>result is visible on the steering wheel angle </a:t>
            </a:r>
            <a:r>
              <a:rPr lang="en-US" dirty="0" smtClean="0"/>
              <a:t>sensor</a:t>
            </a:r>
          </a:p>
          <a:p>
            <a:r>
              <a:rPr lang="en-US" dirty="0" smtClean="0"/>
              <a:t>A continuous error accumulation followed by detection of abrupt counter steering is the behavior of this abnormality</a:t>
            </a:r>
          </a:p>
        </p:txBody>
      </p:sp>
    </p:spTree>
    <p:extLst>
      <p:ext uri="{BB962C8B-B14F-4D97-AF65-F5344CB8AC3E}">
        <p14:creationId xmlns:p14="http://schemas.microsoft.com/office/powerpoint/2010/main" val="705635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WAVING DETECTION ALGORITHM</a:t>
            </a:r>
            <a:endParaRPr lang="en-US" dirty="0"/>
          </a:p>
        </p:txBody>
      </p:sp>
      <p:grpSp>
        <p:nvGrpSpPr>
          <p:cNvPr id="5" name="Group 4"/>
          <p:cNvGrpSpPr/>
          <p:nvPr/>
        </p:nvGrpSpPr>
        <p:grpSpPr>
          <a:xfrm>
            <a:off x="8336692" y="1524000"/>
            <a:ext cx="2660822" cy="4975654"/>
            <a:chOff x="2850292" y="1581665"/>
            <a:chExt cx="2660822" cy="4975654"/>
          </a:xfrm>
        </p:grpSpPr>
        <p:grpSp>
          <p:nvGrpSpPr>
            <p:cNvPr id="14" name="Group 13"/>
            <p:cNvGrpSpPr/>
            <p:nvPr/>
          </p:nvGrpSpPr>
          <p:grpSpPr>
            <a:xfrm>
              <a:off x="2850292" y="1581665"/>
              <a:ext cx="2660822" cy="4975654"/>
              <a:chOff x="2850292" y="1581665"/>
              <a:chExt cx="2660822" cy="4975654"/>
            </a:xfrm>
          </p:grpSpPr>
          <p:sp>
            <p:nvSpPr>
              <p:cNvPr id="4" name="Rectangle 3"/>
              <p:cNvSpPr/>
              <p:nvPr/>
            </p:nvSpPr>
            <p:spPr>
              <a:xfrm>
                <a:off x="2850292" y="1581665"/>
                <a:ext cx="2660822" cy="497565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6" name="Straight Connector 5"/>
              <p:cNvCxnSpPr/>
              <p:nvPr/>
            </p:nvCxnSpPr>
            <p:spPr>
              <a:xfrm>
                <a:off x="2940908" y="1581665"/>
                <a:ext cx="8238" cy="4975654"/>
              </a:xfrm>
              <a:prstGeom prst="line">
                <a:avLst/>
              </a:prstGeom>
            </p:spPr>
            <p:style>
              <a:lnRef idx="3">
                <a:schemeClr val="accent3"/>
              </a:lnRef>
              <a:fillRef idx="0">
                <a:schemeClr val="accent3"/>
              </a:fillRef>
              <a:effectRef idx="2">
                <a:schemeClr val="accent3"/>
              </a:effectRef>
              <a:fontRef idx="minor">
                <a:schemeClr val="tx1"/>
              </a:fontRef>
            </p:style>
          </p:cxnSp>
          <p:cxnSp>
            <p:nvCxnSpPr>
              <p:cNvPr id="7" name="Straight Connector 6"/>
              <p:cNvCxnSpPr/>
              <p:nvPr/>
            </p:nvCxnSpPr>
            <p:spPr>
              <a:xfrm>
                <a:off x="5424616" y="1581665"/>
                <a:ext cx="8238" cy="4975654"/>
              </a:xfrm>
              <a:prstGeom prst="line">
                <a:avLst/>
              </a:prstGeom>
            </p:spPr>
            <p:style>
              <a:lnRef idx="3">
                <a:schemeClr val="accent3"/>
              </a:lnRef>
              <a:fillRef idx="0">
                <a:schemeClr val="accent3"/>
              </a:fillRef>
              <a:effectRef idx="2">
                <a:schemeClr val="accent3"/>
              </a:effectRef>
              <a:fontRef idx="minor">
                <a:schemeClr val="tx1"/>
              </a:fontRef>
            </p:style>
          </p:cxnSp>
          <p:cxnSp>
            <p:nvCxnSpPr>
              <p:cNvPr id="8" name="Straight Connector 7"/>
              <p:cNvCxnSpPr/>
              <p:nvPr/>
            </p:nvCxnSpPr>
            <p:spPr>
              <a:xfrm>
                <a:off x="4180703" y="1581665"/>
                <a:ext cx="8238" cy="4975654"/>
              </a:xfrm>
              <a:prstGeom prst="line">
                <a:avLst/>
              </a:prstGeom>
              <a:ln>
                <a:prstDash val="dash"/>
              </a:ln>
            </p:spPr>
            <p:style>
              <a:lnRef idx="3">
                <a:schemeClr val="accent3"/>
              </a:lnRef>
              <a:fillRef idx="0">
                <a:schemeClr val="accent3"/>
              </a:fillRef>
              <a:effectRef idx="2">
                <a:schemeClr val="accent3"/>
              </a:effectRef>
              <a:fontRef idx="minor">
                <a:schemeClr val="tx1"/>
              </a:fontRef>
            </p:style>
          </p:cxnSp>
          <p:pic>
            <p:nvPicPr>
              <p:cNvPr id="15" name="Picture 4" descr="Image result for car top vi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238411">
                <a:off x="2779765" y="5513818"/>
                <a:ext cx="1336932" cy="717816"/>
              </a:xfrm>
              <a:prstGeom prst="rect">
                <a:avLst/>
              </a:prstGeom>
              <a:noFill/>
              <a:extLst>
                <a:ext uri="{909E8E84-426E-40DD-AFC4-6F175D3DCCD1}">
                  <a14:hiddenFill xmlns:a14="http://schemas.microsoft.com/office/drawing/2010/main">
                    <a:solidFill>
                      <a:srgbClr val="FFFFFF"/>
                    </a:solidFill>
                  </a14:hiddenFill>
                </a:ext>
              </a:extLst>
            </p:spPr>
          </p:pic>
        </p:grpSp>
        <p:sp>
          <p:nvSpPr>
            <p:cNvPr id="3" name="Freeform 2"/>
            <p:cNvSpPr/>
            <p:nvPr/>
          </p:nvSpPr>
          <p:spPr>
            <a:xfrm>
              <a:off x="3220667" y="2578443"/>
              <a:ext cx="505365" cy="2619633"/>
            </a:xfrm>
            <a:custGeom>
              <a:avLst/>
              <a:gdLst>
                <a:gd name="connsiteX0" fmla="*/ 206274 w 505365"/>
                <a:gd name="connsiteY0" fmla="*/ 2619633 h 2619633"/>
                <a:gd name="connsiteX1" fmla="*/ 502836 w 505365"/>
                <a:gd name="connsiteY1" fmla="*/ 2084173 h 2619633"/>
                <a:gd name="connsiteX2" fmla="*/ 57992 w 505365"/>
                <a:gd name="connsiteY2" fmla="*/ 1935892 h 2619633"/>
                <a:gd name="connsiteX3" fmla="*/ 82706 w 505365"/>
                <a:gd name="connsiteY3" fmla="*/ 1392195 h 2619633"/>
                <a:gd name="connsiteX4" fmla="*/ 371030 w 505365"/>
                <a:gd name="connsiteY4" fmla="*/ 1054443 h 2619633"/>
                <a:gd name="connsiteX5" fmla="*/ 255701 w 505365"/>
                <a:gd name="connsiteY5" fmla="*/ 741406 h 2619633"/>
                <a:gd name="connsiteX6" fmla="*/ 33279 w 505365"/>
                <a:gd name="connsiteY6" fmla="*/ 535460 h 2619633"/>
                <a:gd name="connsiteX7" fmla="*/ 25041 w 505365"/>
                <a:gd name="connsiteY7" fmla="*/ 214184 h 2619633"/>
                <a:gd name="connsiteX8" fmla="*/ 263938 w 505365"/>
                <a:gd name="connsiteY8" fmla="*/ 0 h 2619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5365" h="2619633">
                  <a:moveTo>
                    <a:pt x="206274" y="2619633"/>
                  </a:moveTo>
                  <a:cubicBezTo>
                    <a:pt x="366912" y="2408881"/>
                    <a:pt x="527550" y="2198130"/>
                    <a:pt x="502836" y="2084173"/>
                  </a:cubicBezTo>
                  <a:cubicBezTo>
                    <a:pt x="478122" y="1970216"/>
                    <a:pt x="128014" y="2051222"/>
                    <a:pt x="57992" y="1935892"/>
                  </a:cubicBezTo>
                  <a:cubicBezTo>
                    <a:pt x="-12030" y="1820562"/>
                    <a:pt x="30533" y="1539103"/>
                    <a:pt x="82706" y="1392195"/>
                  </a:cubicBezTo>
                  <a:cubicBezTo>
                    <a:pt x="134879" y="1245287"/>
                    <a:pt x="342198" y="1162908"/>
                    <a:pt x="371030" y="1054443"/>
                  </a:cubicBezTo>
                  <a:cubicBezTo>
                    <a:pt x="399862" y="945978"/>
                    <a:pt x="311993" y="827903"/>
                    <a:pt x="255701" y="741406"/>
                  </a:cubicBezTo>
                  <a:cubicBezTo>
                    <a:pt x="199409" y="654909"/>
                    <a:pt x="71722" y="623330"/>
                    <a:pt x="33279" y="535460"/>
                  </a:cubicBezTo>
                  <a:cubicBezTo>
                    <a:pt x="-5164" y="447590"/>
                    <a:pt x="-13402" y="303427"/>
                    <a:pt x="25041" y="214184"/>
                  </a:cubicBezTo>
                  <a:cubicBezTo>
                    <a:pt x="63484" y="124941"/>
                    <a:pt x="163711" y="62470"/>
                    <a:pt x="263938" y="0"/>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Content Placeholder 2"/>
          <p:cNvSpPr>
            <a:spLocks noGrp="1"/>
          </p:cNvSpPr>
          <p:nvPr>
            <p:ph idx="1"/>
          </p:nvPr>
        </p:nvSpPr>
        <p:spPr>
          <a:xfrm>
            <a:off x="581192" y="1475678"/>
            <a:ext cx="7636377" cy="5098116"/>
          </a:xfrm>
        </p:spPr>
        <p:txBody>
          <a:bodyPr/>
          <a:lstStyle/>
          <a:p>
            <a:endParaRPr lang="en-US" dirty="0" smtClean="0"/>
          </a:p>
          <a:p>
            <a:r>
              <a:rPr lang="en-US" dirty="0"/>
              <a:t>V</a:t>
            </a:r>
            <a:r>
              <a:rPr lang="en-US" dirty="0" smtClean="0"/>
              <a:t>isible </a:t>
            </a:r>
            <a:r>
              <a:rPr lang="en-US" dirty="0"/>
              <a:t>even both in the straight line and immediately after negotiating a </a:t>
            </a:r>
            <a:r>
              <a:rPr lang="en-US" dirty="0" smtClean="0"/>
              <a:t>curve</a:t>
            </a:r>
          </a:p>
          <a:p>
            <a:r>
              <a:rPr lang="en-US" dirty="0" smtClean="0"/>
              <a:t>This </a:t>
            </a:r>
            <a:r>
              <a:rPr lang="en-US" dirty="0"/>
              <a:t>algorithm should detect the driver's inability to keep the steering on the desired set point to keep the vehicle in control. </a:t>
            </a:r>
            <a:endParaRPr lang="en-US" dirty="0" smtClean="0"/>
          </a:p>
          <a:p>
            <a:r>
              <a:rPr lang="en-US" dirty="0"/>
              <a:t>A</a:t>
            </a:r>
            <a:r>
              <a:rPr lang="en-US" dirty="0" smtClean="0"/>
              <a:t>lgorithm </a:t>
            </a:r>
            <a:r>
              <a:rPr lang="en-US" dirty="0"/>
              <a:t>considers oscillations in a higher frequency in the range of seconds</a:t>
            </a:r>
            <a:endParaRPr lang="en-US" dirty="0" smtClean="0"/>
          </a:p>
        </p:txBody>
      </p:sp>
    </p:spTree>
    <p:extLst>
      <p:ext uri="{BB962C8B-B14F-4D97-AF65-F5344CB8AC3E}">
        <p14:creationId xmlns:p14="http://schemas.microsoft.com/office/powerpoint/2010/main" val="2959504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SWERVING DETECTION ALGORITHM</a:t>
            </a:r>
            <a:endParaRPr lang="en-US" dirty="0"/>
          </a:p>
        </p:txBody>
      </p:sp>
      <p:grpSp>
        <p:nvGrpSpPr>
          <p:cNvPr id="3" name="Group 2"/>
          <p:cNvGrpSpPr/>
          <p:nvPr/>
        </p:nvGrpSpPr>
        <p:grpSpPr>
          <a:xfrm>
            <a:off x="8949986" y="1491049"/>
            <a:ext cx="2660822" cy="4975654"/>
            <a:chOff x="2850292" y="1581665"/>
            <a:chExt cx="2660822" cy="4975654"/>
          </a:xfrm>
        </p:grpSpPr>
        <p:sp>
          <p:nvSpPr>
            <p:cNvPr id="4" name="Rectangle 3"/>
            <p:cNvSpPr/>
            <p:nvPr/>
          </p:nvSpPr>
          <p:spPr>
            <a:xfrm>
              <a:off x="2850292" y="1581665"/>
              <a:ext cx="2660822" cy="497565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6" name="Straight Connector 5"/>
            <p:cNvCxnSpPr/>
            <p:nvPr/>
          </p:nvCxnSpPr>
          <p:spPr>
            <a:xfrm>
              <a:off x="2940908" y="1581665"/>
              <a:ext cx="8238" cy="4975654"/>
            </a:xfrm>
            <a:prstGeom prst="line">
              <a:avLst/>
            </a:prstGeom>
          </p:spPr>
          <p:style>
            <a:lnRef idx="3">
              <a:schemeClr val="accent3"/>
            </a:lnRef>
            <a:fillRef idx="0">
              <a:schemeClr val="accent3"/>
            </a:fillRef>
            <a:effectRef idx="2">
              <a:schemeClr val="accent3"/>
            </a:effectRef>
            <a:fontRef idx="minor">
              <a:schemeClr val="tx1"/>
            </a:fontRef>
          </p:style>
        </p:cxnSp>
        <p:cxnSp>
          <p:nvCxnSpPr>
            <p:cNvPr id="7" name="Straight Connector 6"/>
            <p:cNvCxnSpPr/>
            <p:nvPr/>
          </p:nvCxnSpPr>
          <p:spPr>
            <a:xfrm>
              <a:off x="5424616" y="1581665"/>
              <a:ext cx="8238" cy="4975654"/>
            </a:xfrm>
            <a:prstGeom prst="line">
              <a:avLst/>
            </a:prstGeom>
          </p:spPr>
          <p:style>
            <a:lnRef idx="3">
              <a:schemeClr val="accent3"/>
            </a:lnRef>
            <a:fillRef idx="0">
              <a:schemeClr val="accent3"/>
            </a:fillRef>
            <a:effectRef idx="2">
              <a:schemeClr val="accent3"/>
            </a:effectRef>
            <a:fontRef idx="minor">
              <a:schemeClr val="tx1"/>
            </a:fontRef>
          </p:style>
        </p:cxnSp>
        <p:cxnSp>
          <p:nvCxnSpPr>
            <p:cNvPr id="8" name="Straight Connector 7"/>
            <p:cNvCxnSpPr/>
            <p:nvPr/>
          </p:nvCxnSpPr>
          <p:spPr>
            <a:xfrm>
              <a:off x="4180703" y="1581665"/>
              <a:ext cx="8238" cy="4975654"/>
            </a:xfrm>
            <a:prstGeom prst="line">
              <a:avLst/>
            </a:prstGeom>
            <a:ln>
              <a:prstDash val="dash"/>
            </a:ln>
          </p:spPr>
          <p:style>
            <a:lnRef idx="3">
              <a:schemeClr val="accent3"/>
            </a:lnRef>
            <a:fillRef idx="0">
              <a:schemeClr val="accent3"/>
            </a:fillRef>
            <a:effectRef idx="2">
              <a:schemeClr val="accent3"/>
            </a:effectRef>
            <a:fontRef idx="minor">
              <a:schemeClr val="tx1"/>
            </a:fontRef>
          </p:style>
        </p:cxnSp>
        <p:pic>
          <p:nvPicPr>
            <p:cNvPr id="1028" name="Picture 4" descr="Image result for car top vi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3122316" y="5398779"/>
              <a:ext cx="1336932" cy="71781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Image result for car top vi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7140670">
              <a:off x="3228063" y="4566497"/>
              <a:ext cx="1336932" cy="71781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Image result for car top vi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8986317">
              <a:off x="3380049" y="4267602"/>
              <a:ext cx="1336932" cy="71781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Image result for car top vi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7371718">
              <a:off x="3959266" y="3668405"/>
              <a:ext cx="1336932" cy="71781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Image result for car top vi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4096551" y="3139377"/>
              <a:ext cx="1336932" cy="71781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Image result for car top vi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4458553">
              <a:off x="3937979" y="2421859"/>
              <a:ext cx="1336932" cy="717816"/>
            </a:xfrm>
            <a:prstGeom prst="rect">
              <a:avLst/>
            </a:prstGeom>
            <a:noFill/>
            <a:extLst>
              <a:ext uri="{909E8E84-426E-40DD-AFC4-6F175D3DCCD1}">
                <a14:hiddenFill xmlns:a14="http://schemas.microsoft.com/office/drawing/2010/main">
                  <a:solidFill>
                    <a:srgbClr val="FFFFFF"/>
                  </a:solidFill>
                </a14:hiddenFill>
              </a:ext>
            </a:extLst>
          </p:spPr>
        </p:pic>
      </p:grpSp>
      <p:sp>
        <p:nvSpPr>
          <p:cNvPr id="18" name="Content Placeholder 2"/>
          <p:cNvSpPr>
            <a:spLocks noGrp="1"/>
          </p:cNvSpPr>
          <p:nvPr>
            <p:ph idx="1"/>
          </p:nvPr>
        </p:nvSpPr>
        <p:spPr>
          <a:xfrm>
            <a:off x="581192" y="1475678"/>
            <a:ext cx="7636377" cy="5098116"/>
          </a:xfrm>
        </p:spPr>
        <p:txBody>
          <a:bodyPr/>
          <a:lstStyle/>
          <a:p>
            <a:endParaRPr lang="en-US" dirty="0" smtClean="0"/>
          </a:p>
          <a:p>
            <a:r>
              <a:rPr lang="en-US" dirty="0"/>
              <a:t>An abrupt turning or swerving is always root cause for the high amount of lateral acceleration which can cause instability towards the lateral </a:t>
            </a:r>
            <a:endParaRPr lang="en-US" dirty="0" smtClean="0"/>
          </a:p>
          <a:p>
            <a:r>
              <a:rPr lang="en-US" dirty="0"/>
              <a:t>When the lateral forces are more than the traction which can be handled by the tire, the static friction immediately changes to dynamic friction and results into the slipping of the </a:t>
            </a:r>
            <a:r>
              <a:rPr lang="en-US" dirty="0" smtClean="0"/>
              <a:t>Wheels</a:t>
            </a:r>
          </a:p>
        </p:txBody>
      </p:sp>
    </p:spTree>
    <p:extLst>
      <p:ext uri="{BB962C8B-B14F-4D97-AF65-F5344CB8AC3E}">
        <p14:creationId xmlns:p14="http://schemas.microsoft.com/office/powerpoint/2010/main" val="498085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FAST U-TURN DETECTION ALGORITHM</a:t>
            </a:r>
            <a:endParaRPr lang="en-US" dirty="0"/>
          </a:p>
        </p:txBody>
      </p:sp>
      <p:grpSp>
        <p:nvGrpSpPr>
          <p:cNvPr id="10" name="Group 9"/>
          <p:cNvGrpSpPr/>
          <p:nvPr/>
        </p:nvGrpSpPr>
        <p:grpSpPr>
          <a:xfrm>
            <a:off x="9059266" y="1491941"/>
            <a:ext cx="2660822" cy="4975654"/>
            <a:chOff x="2979742" y="1475465"/>
            <a:chExt cx="2660822" cy="4975654"/>
          </a:xfrm>
        </p:grpSpPr>
        <p:grpSp>
          <p:nvGrpSpPr>
            <p:cNvPr id="14" name="Group 13"/>
            <p:cNvGrpSpPr/>
            <p:nvPr/>
          </p:nvGrpSpPr>
          <p:grpSpPr>
            <a:xfrm>
              <a:off x="2979742" y="1475465"/>
              <a:ext cx="2660822" cy="4975654"/>
              <a:chOff x="2850292" y="1581665"/>
              <a:chExt cx="2660822" cy="4975654"/>
            </a:xfrm>
          </p:grpSpPr>
          <p:sp>
            <p:nvSpPr>
              <p:cNvPr id="4" name="Rectangle 3"/>
              <p:cNvSpPr/>
              <p:nvPr/>
            </p:nvSpPr>
            <p:spPr>
              <a:xfrm>
                <a:off x="2850292" y="1581665"/>
                <a:ext cx="2660822" cy="497565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6" name="Straight Connector 5"/>
              <p:cNvCxnSpPr/>
              <p:nvPr/>
            </p:nvCxnSpPr>
            <p:spPr>
              <a:xfrm>
                <a:off x="2940908" y="1581665"/>
                <a:ext cx="8238" cy="4975654"/>
              </a:xfrm>
              <a:prstGeom prst="line">
                <a:avLst/>
              </a:prstGeom>
            </p:spPr>
            <p:style>
              <a:lnRef idx="3">
                <a:schemeClr val="accent3"/>
              </a:lnRef>
              <a:fillRef idx="0">
                <a:schemeClr val="accent3"/>
              </a:fillRef>
              <a:effectRef idx="2">
                <a:schemeClr val="accent3"/>
              </a:effectRef>
              <a:fontRef idx="minor">
                <a:schemeClr val="tx1"/>
              </a:fontRef>
            </p:style>
          </p:cxnSp>
          <p:cxnSp>
            <p:nvCxnSpPr>
              <p:cNvPr id="7" name="Straight Connector 6"/>
              <p:cNvCxnSpPr/>
              <p:nvPr/>
            </p:nvCxnSpPr>
            <p:spPr>
              <a:xfrm>
                <a:off x="5424616" y="1581665"/>
                <a:ext cx="8238" cy="4975654"/>
              </a:xfrm>
              <a:prstGeom prst="line">
                <a:avLst/>
              </a:prstGeom>
            </p:spPr>
            <p:style>
              <a:lnRef idx="3">
                <a:schemeClr val="accent3"/>
              </a:lnRef>
              <a:fillRef idx="0">
                <a:schemeClr val="accent3"/>
              </a:fillRef>
              <a:effectRef idx="2">
                <a:schemeClr val="accent3"/>
              </a:effectRef>
              <a:fontRef idx="minor">
                <a:schemeClr val="tx1"/>
              </a:fontRef>
            </p:style>
          </p:cxnSp>
          <p:cxnSp>
            <p:nvCxnSpPr>
              <p:cNvPr id="8" name="Straight Connector 7"/>
              <p:cNvCxnSpPr/>
              <p:nvPr/>
            </p:nvCxnSpPr>
            <p:spPr>
              <a:xfrm>
                <a:off x="4180703" y="1581665"/>
                <a:ext cx="8238" cy="4975654"/>
              </a:xfrm>
              <a:prstGeom prst="line">
                <a:avLst/>
              </a:prstGeom>
              <a:ln>
                <a:prstDash val="dash"/>
              </a:ln>
            </p:spPr>
            <p:style>
              <a:lnRef idx="3">
                <a:schemeClr val="accent3"/>
              </a:lnRef>
              <a:fillRef idx="0">
                <a:schemeClr val="accent3"/>
              </a:fillRef>
              <a:effectRef idx="2">
                <a:schemeClr val="accent3"/>
              </a:effectRef>
              <a:fontRef idx="minor">
                <a:schemeClr val="tx1"/>
              </a:fontRef>
            </p:style>
          </p:cxnSp>
          <p:pic>
            <p:nvPicPr>
              <p:cNvPr id="15" name="Picture 4" descr="Image result for car top vi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2639588" y="4907328"/>
                <a:ext cx="1336932" cy="717816"/>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Freeform 8"/>
            <p:cNvSpPr/>
            <p:nvPr/>
          </p:nvSpPr>
          <p:spPr>
            <a:xfrm>
              <a:off x="3327605" y="3521066"/>
              <a:ext cx="1771062" cy="1106918"/>
            </a:xfrm>
            <a:custGeom>
              <a:avLst/>
              <a:gdLst>
                <a:gd name="connsiteX0" fmla="*/ 143383 w 1771062"/>
                <a:gd name="connsiteY0" fmla="*/ 1106918 h 1106918"/>
                <a:gd name="connsiteX1" fmla="*/ 106060 w 1771062"/>
                <a:gd name="connsiteY1" fmla="*/ 341807 h 1106918"/>
                <a:gd name="connsiteX2" fmla="*/ 1328371 w 1771062"/>
                <a:gd name="connsiteY2" fmla="*/ 15236 h 1106918"/>
                <a:gd name="connsiteX3" fmla="*/ 1570966 w 1771062"/>
                <a:gd name="connsiteY3" fmla="*/ 89881 h 1106918"/>
                <a:gd name="connsiteX4" fmla="*/ 1757579 w 1771062"/>
                <a:gd name="connsiteY4" fmla="*/ 407122 h 1106918"/>
                <a:gd name="connsiteX5" fmla="*/ 1757579 w 1771062"/>
                <a:gd name="connsiteY5" fmla="*/ 631056 h 1106918"/>
                <a:gd name="connsiteX6" fmla="*/ 1766909 w 1771062"/>
                <a:gd name="connsiteY6" fmla="*/ 892314 h 1106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1062" h="1106918">
                  <a:moveTo>
                    <a:pt x="143383" y="1106918"/>
                  </a:moveTo>
                  <a:cubicBezTo>
                    <a:pt x="25972" y="815336"/>
                    <a:pt x="-91438" y="523754"/>
                    <a:pt x="106060" y="341807"/>
                  </a:cubicBezTo>
                  <a:cubicBezTo>
                    <a:pt x="303558" y="159860"/>
                    <a:pt x="1084220" y="57224"/>
                    <a:pt x="1328371" y="15236"/>
                  </a:cubicBezTo>
                  <a:cubicBezTo>
                    <a:pt x="1572522" y="-26752"/>
                    <a:pt x="1499431" y="24567"/>
                    <a:pt x="1570966" y="89881"/>
                  </a:cubicBezTo>
                  <a:cubicBezTo>
                    <a:pt x="1642501" y="155195"/>
                    <a:pt x="1726477" y="316926"/>
                    <a:pt x="1757579" y="407122"/>
                  </a:cubicBezTo>
                  <a:cubicBezTo>
                    <a:pt x="1788681" y="497318"/>
                    <a:pt x="1756024" y="550191"/>
                    <a:pt x="1757579" y="631056"/>
                  </a:cubicBezTo>
                  <a:cubicBezTo>
                    <a:pt x="1759134" y="711921"/>
                    <a:pt x="1763021" y="802117"/>
                    <a:pt x="1766909" y="892314"/>
                  </a:cubicBezTo>
                </a:path>
              </a:pathLst>
            </a:cu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pic>
          <p:nvPicPr>
            <p:cNvPr id="12" name="Picture 4" descr="Image result for car top vi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7483236">
              <a:off x="4219649" y="4357701"/>
              <a:ext cx="1336932" cy="717816"/>
            </a:xfrm>
            <a:prstGeom prst="rect">
              <a:avLst/>
            </a:prstGeom>
            <a:noFill/>
            <a:extLst>
              <a:ext uri="{909E8E84-426E-40DD-AFC4-6F175D3DCCD1}">
                <a14:hiddenFill xmlns:a14="http://schemas.microsoft.com/office/drawing/2010/main">
                  <a:solidFill>
                    <a:srgbClr val="FFFFFF"/>
                  </a:solidFill>
                </a14:hiddenFill>
              </a:ext>
            </a:extLst>
          </p:spPr>
        </p:pic>
      </p:grpSp>
      <p:sp>
        <p:nvSpPr>
          <p:cNvPr id="13" name="Content Placeholder 2"/>
          <p:cNvSpPr>
            <a:spLocks noGrp="1"/>
          </p:cNvSpPr>
          <p:nvPr>
            <p:ph idx="1"/>
          </p:nvPr>
        </p:nvSpPr>
        <p:spPr>
          <a:xfrm>
            <a:off x="581192" y="1475678"/>
            <a:ext cx="7636377" cy="5098116"/>
          </a:xfrm>
        </p:spPr>
        <p:txBody>
          <a:bodyPr/>
          <a:lstStyle/>
          <a:p>
            <a:endParaRPr lang="en-US" dirty="0" smtClean="0"/>
          </a:p>
          <a:p>
            <a:r>
              <a:rPr lang="en-US" dirty="0"/>
              <a:t>The very immediate reaction order fast U-turn is drifting away of the car towards outside the curve.  </a:t>
            </a:r>
            <a:endParaRPr lang="en-US" dirty="0" smtClean="0"/>
          </a:p>
          <a:p>
            <a:r>
              <a:rPr lang="en-US" dirty="0" smtClean="0"/>
              <a:t>The </a:t>
            </a:r>
            <a:r>
              <a:rPr lang="en-US" dirty="0"/>
              <a:t>centrifugal force is directly proportional to the velocity with which it is taking the turn and inversely proportional to radius of the turn.</a:t>
            </a:r>
            <a:r>
              <a:rPr lang="en-US" dirty="0" smtClean="0"/>
              <a:t> </a:t>
            </a:r>
          </a:p>
        </p:txBody>
      </p:sp>
    </p:spTree>
    <p:extLst>
      <p:ext uri="{BB962C8B-B14F-4D97-AF65-F5344CB8AC3E}">
        <p14:creationId xmlns:p14="http://schemas.microsoft.com/office/powerpoint/2010/main" val="361298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TURNING WITH WIDE RADIUS ALGORITHM</a:t>
            </a:r>
            <a:endParaRPr lang="en-US" dirty="0"/>
          </a:p>
        </p:txBody>
      </p:sp>
      <p:grpSp>
        <p:nvGrpSpPr>
          <p:cNvPr id="11" name="Group 10"/>
          <p:cNvGrpSpPr/>
          <p:nvPr/>
        </p:nvGrpSpPr>
        <p:grpSpPr>
          <a:xfrm>
            <a:off x="8704957" y="1628402"/>
            <a:ext cx="3340359" cy="4404049"/>
            <a:chOff x="3144417" y="2519265"/>
            <a:chExt cx="3679370" cy="3620278"/>
          </a:xfrm>
        </p:grpSpPr>
        <p:sp>
          <p:nvSpPr>
            <p:cNvPr id="9" name="Flowchart: Stored Data 8"/>
            <p:cNvSpPr/>
            <p:nvPr/>
          </p:nvSpPr>
          <p:spPr>
            <a:xfrm>
              <a:off x="3144417" y="2519265"/>
              <a:ext cx="3312367" cy="3620278"/>
            </a:xfrm>
            <a:prstGeom prst="flowChartOnlineStorag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Arc 9"/>
            <p:cNvSpPr/>
            <p:nvPr/>
          </p:nvSpPr>
          <p:spPr>
            <a:xfrm flipH="1">
              <a:off x="3228390" y="2519265"/>
              <a:ext cx="979716" cy="3620278"/>
            </a:xfrm>
            <a:prstGeom prst="arc">
              <a:avLst>
                <a:gd name="adj1" fmla="val 16200000"/>
                <a:gd name="adj2" fmla="val 5381713"/>
              </a:avLst>
            </a:prstGeom>
            <a:ln w="28575">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Arc 17"/>
            <p:cNvSpPr/>
            <p:nvPr/>
          </p:nvSpPr>
          <p:spPr>
            <a:xfrm flipH="1">
              <a:off x="5844071" y="2519265"/>
              <a:ext cx="979716" cy="3620278"/>
            </a:xfrm>
            <a:prstGeom prst="arc">
              <a:avLst>
                <a:gd name="adj1" fmla="val 16200000"/>
                <a:gd name="adj2" fmla="val 5381713"/>
              </a:avLst>
            </a:prstGeom>
            <a:ln w="28575">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Arc 18"/>
            <p:cNvSpPr/>
            <p:nvPr/>
          </p:nvSpPr>
          <p:spPr>
            <a:xfrm flipH="1">
              <a:off x="4497352" y="2519265"/>
              <a:ext cx="979716" cy="3620278"/>
            </a:xfrm>
            <a:prstGeom prst="arc">
              <a:avLst>
                <a:gd name="adj1" fmla="val 16200000"/>
                <a:gd name="adj2" fmla="val 5381713"/>
              </a:avLst>
            </a:prstGeom>
            <a:ln w="28575">
              <a:solidFill>
                <a:srgbClr val="FFFF00"/>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pic>
        <p:nvPicPr>
          <p:cNvPr id="20" name="Picture 4" descr="Image result for car top vi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4458553">
            <a:off x="8986269" y="4932922"/>
            <a:ext cx="1336932" cy="717816"/>
          </a:xfrm>
          <a:prstGeom prst="rect">
            <a:avLst/>
          </a:prstGeom>
          <a:noFill/>
          <a:extLst>
            <a:ext uri="{909E8E84-426E-40DD-AFC4-6F175D3DCCD1}">
              <a14:hiddenFill xmlns:a14="http://schemas.microsoft.com/office/drawing/2010/main">
                <a:solidFill>
                  <a:srgbClr val="FFFFFF"/>
                </a:solidFill>
              </a14:hiddenFill>
            </a:ext>
          </a:extLst>
        </p:spPr>
      </p:pic>
      <p:sp>
        <p:nvSpPr>
          <p:cNvPr id="22" name="Freeform 21"/>
          <p:cNvSpPr/>
          <p:nvPr/>
        </p:nvSpPr>
        <p:spPr>
          <a:xfrm>
            <a:off x="8997119" y="1681836"/>
            <a:ext cx="441690" cy="2976466"/>
          </a:xfrm>
          <a:custGeom>
            <a:avLst/>
            <a:gdLst>
              <a:gd name="connsiteX0" fmla="*/ 385706 w 385706"/>
              <a:gd name="connsiteY0" fmla="*/ 2939143 h 2939143"/>
              <a:gd name="connsiteX1" fmla="*/ 77796 w 385706"/>
              <a:gd name="connsiteY1" fmla="*/ 2276670 h 2939143"/>
              <a:gd name="connsiteX2" fmla="*/ 3151 w 385706"/>
              <a:gd name="connsiteY2" fmla="*/ 1390262 h 2939143"/>
              <a:gd name="connsiteX3" fmla="*/ 49804 w 385706"/>
              <a:gd name="connsiteY3" fmla="*/ 671804 h 2939143"/>
              <a:gd name="connsiteX4" fmla="*/ 357714 w 385706"/>
              <a:gd name="connsiteY4" fmla="*/ 0 h 29391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706" h="2939143">
                <a:moveTo>
                  <a:pt x="385706" y="2939143"/>
                </a:moveTo>
                <a:cubicBezTo>
                  <a:pt x="263630" y="2736980"/>
                  <a:pt x="141555" y="2534817"/>
                  <a:pt x="77796" y="2276670"/>
                </a:cubicBezTo>
                <a:cubicBezTo>
                  <a:pt x="14037" y="2018523"/>
                  <a:pt x="7816" y="1657740"/>
                  <a:pt x="3151" y="1390262"/>
                </a:cubicBezTo>
                <a:cubicBezTo>
                  <a:pt x="-1514" y="1122784"/>
                  <a:pt x="-9290" y="903514"/>
                  <a:pt x="49804" y="671804"/>
                </a:cubicBezTo>
                <a:cubicBezTo>
                  <a:pt x="108898" y="440094"/>
                  <a:pt x="233306" y="220047"/>
                  <a:pt x="357714" y="0"/>
                </a:cubicBezTo>
              </a:path>
            </a:pathLst>
          </a:cu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12" name="Content Placeholder 2"/>
          <p:cNvSpPr>
            <a:spLocks noGrp="1"/>
          </p:cNvSpPr>
          <p:nvPr>
            <p:ph idx="1"/>
          </p:nvPr>
        </p:nvSpPr>
        <p:spPr>
          <a:xfrm>
            <a:off x="581192" y="1475678"/>
            <a:ext cx="7636377" cy="5098116"/>
          </a:xfrm>
        </p:spPr>
        <p:txBody>
          <a:bodyPr/>
          <a:lstStyle/>
          <a:p>
            <a:endParaRPr lang="en-US" dirty="0" smtClean="0"/>
          </a:p>
          <a:p>
            <a:r>
              <a:rPr lang="en-US" dirty="0"/>
              <a:t>Wide radius turning will cause collision with other vehicles which is moving around and </a:t>
            </a:r>
            <a:r>
              <a:rPr lang="en-US" dirty="0" smtClean="0"/>
              <a:t>anticipating </a:t>
            </a:r>
            <a:r>
              <a:rPr lang="en-US" dirty="0"/>
              <a:t>right turning behavior from all the moving vehicles</a:t>
            </a:r>
            <a:r>
              <a:rPr lang="en-US" dirty="0" smtClean="0"/>
              <a:t>.  </a:t>
            </a:r>
          </a:p>
          <a:p>
            <a:r>
              <a:rPr lang="en-US" dirty="0"/>
              <a:t>T</a:t>
            </a:r>
            <a:r>
              <a:rPr lang="en-US" dirty="0" smtClean="0"/>
              <a:t>he </a:t>
            </a:r>
            <a:r>
              <a:rPr lang="en-US" dirty="0"/>
              <a:t>data from steering wheel sensor has to be correlated with reference data for </a:t>
            </a:r>
            <a:r>
              <a:rPr lang="en-US" dirty="0" smtClean="0"/>
              <a:t>the </a:t>
            </a:r>
            <a:r>
              <a:rPr lang="en-US" dirty="0"/>
              <a:t>particular location.</a:t>
            </a:r>
            <a:r>
              <a:rPr lang="en-US" dirty="0" smtClean="0"/>
              <a:t>. </a:t>
            </a:r>
          </a:p>
        </p:txBody>
      </p:sp>
    </p:spTree>
    <p:extLst>
      <p:ext uri="{BB962C8B-B14F-4D97-AF65-F5344CB8AC3E}">
        <p14:creationId xmlns:p14="http://schemas.microsoft.com/office/powerpoint/2010/main" val="2280347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GENERIC STRUCTURE OF ALGORITHM</a:t>
            </a:r>
            <a:endParaRPr lang="en-US" dirty="0"/>
          </a:p>
        </p:txBody>
      </p:sp>
      <p:sp>
        <p:nvSpPr>
          <p:cNvPr id="5" name="Rectangle 4"/>
          <p:cNvSpPr/>
          <p:nvPr/>
        </p:nvSpPr>
        <p:spPr>
          <a:xfrm>
            <a:off x="691978" y="1911178"/>
            <a:ext cx="1416908" cy="9555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Reference Data from </a:t>
            </a:r>
          </a:p>
          <a:p>
            <a:pPr algn="ctr"/>
            <a:r>
              <a:rPr lang="en-US" dirty="0" smtClean="0"/>
              <a:t>Cloud</a:t>
            </a:r>
            <a:endParaRPr lang="en-US" dirty="0"/>
          </a:p>
        </p:txBody>
      </p:sp>
      <p:sp>
        <p:nvSpPr>
          <p:cNvPr id="14" name="Rectangle 13"/>
          <p:cNvSpPr/>
          <p:nvPr/>
        </p:nvSpPr>
        <p:spPr>
          <a:xfrm>
            <a:off x="691978" y="3010194"/>
            <a:ext cx="1416908" cy="9555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Run Time Data</a:t>
            </a:r>
            <a:endParaRPr lang="en-US" dirty="0"/>
          </a:p>
        </p:txBody>
      </p:sp>
      <p:sp>
        <p:nvSpPr>
          <p:cNvPr id="16" name="Rectangle 15"/>
          <p:cNvSpPr/>
          <p:nvPr/>
        </p:nvSpPr>
        <p:spPr>
          <a:xfrm>
            <a:off x="2642286" y="2277758"/>
            <a:ext cx="1542536" cy="10997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Signal Processing</a:t>
            </a:r>
            <a:endParaRPr lang="en-US" dirty="0"/>
          </a:p>
        </p:txBody>
      </p:sp>
      <p:sp>
        <p:nvSpPr>
          <p:cNvPr id="17" name="Rectangle 16"/>
          <p:cNvSpPr/>
          <p:nvPr/>
        </p:nvSpPr>
        <p:spPr>
          <a:xfrm>
            <a:off x="4540422" y="2277760"/>
            <a:ext cx="1890584" cy="10997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Error</a:t>
            </a:r>
          </a:p>
          <a:p>
            <a:pPr algn="ctr"/>
            <a:r>
              <a:rPr lang="en-US" dirty="0" smtClean="0"/>
              <a:t>Detection and</a:t>
            </a:r>
          </a:p>
          <a:p>
            <a:pPr algn="ctr"/>
            <a:r>
              <a:rPr lang="en-US" dirty="0" smtClean="0"/>
              <a:t>Accumulation </a:t>
            </a:r>
            <a:endParaRPr lang="en-US" dirty="0"/>
          </a:p>
        </p:txBody>
      </p:sp>
      <p:sp>
        <p:nvSpPr>
          <p:cNvPr id="21" name="Rectangle 20"/>
          <p:cNvSpPr/>
          <p:nvPr/>
        </p:nvSpPr>
        <p:spPr>
          <a:xfrm>
            <a:off x="6786606" y="2277760"/>
            <a:ext cx="1890584" cy="10997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Logic of Algorithm </a:t>
            </a:r>
            <a:endParaRPr lang="en-US" dirty="0"/>
          </a:p>
        </p:txBody>
      </p:sp>
      <p:sp>
        <p:nvSpPr>
          <p:cNvPr id="23" name="Rectangle 22"/>
          <p:cNvSpPr/>
          <p:nvPr/>
        </p:nvSpPr>
        <p:spPr>
          <a:xfrm>
            <a:off x="9032789" y="2277759"/>
            <a:ext cx="1890584" cy="10997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Degree of abnormality</a:t>
            </a:r>
            <a:endParaRPr lang="en-US" dirty="0"/>
          </a:p>
        </p:txBody>
      </p:sp>
      <p:cxnSp>
        <p:nvCxnSpPr>
          <p:cNvPr id="7" name="Straight Connector 6"/>
          <p:cNvCxnSpPr>
            <a:stCxn id="5" idx="3"/>
            <a:endCxn id="16" idx="1"/>
          </p:cNvCxnSpPr>
          <p:nvPr/>
        </p:nvCxnSpPr>
        <p:spPr>
          <a:xfrm>
            <a:off x="2108886" y="2388973"/>
            <a:ext cx="533400" cy="4386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14" idx="3"/>
            <a:endCxn id="16" idx="1"/>
          </p:cNvCxnSpPr>
          <p:nvPr/>
        </p:nvCxnSpPr>
        <p:spPr>
          <a:xfrm flipV="1">
            <a:off x="2108886" y="2827635"/>
            <a:ext cx="533400" cy="66035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6" idx="3"/>
            <a:endCxn id="17" idx="1"/>
          </p:cNvCxnSpPr>
          <p:nvPr/>
        </p:nvCxnSpPr>
        <p:spPr>
          <a:xfrm>
            <a:off x="4184822" y="2827635"/>
            <a:ext cx="355600" cy="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7" idx="3"/>
            <a:endCxn id="21" idx="1"/>
          </p:cNvCxnSpPr>
          <p:nvPr/>
        </p:nvCxnSpPr>
        <p:spPr>
          <a:xfrm>
            <a:off x="6431006" y="2827637"/>
            <a:ext cx="35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1" idx="3"/>
            <a:endCxn id="23" idx="1"/>
          </p:cNvCxnSpPr>
          <p:nvPr/>
        </p:nvCxnSpPr>
        <p:spPr>
          <a:xfrm flipV="1">
            <a:off x="8677190" y="2827636"/>
            <a:ext cx="355599"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4302490"/>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docProps/app.xml><?xml version="1.0" encoding="utf-8"?>
<Properties xmlns="http://schemas.openxmlformats.org/officeDocument/2006/extended-properties" xmlns:vt="http://schemas.openxmlformats.org/officeDocument/2006/docPropsVTypes">
  <Template>TM03457464[[fn=Dividend]]</Template>
  <TotalTime>0</TotalTime>
  <Words>457</Words>
  <Application>Microsoft Office PowerPoint</Application>
  <PresentationFormat>Widescreen</PresentationFormat>
  <Paragraphs>58</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Calibri</vt:lpstr>
      <vt:lpstr>Wingdings 2</vt:lpstr>
      <vt:lpstr>Dividend</vt:lpstr>
      <vt:lpstr>ALGORITHM FOR  ABNORMAL DRIVING BEHAVIOR DETECTION</vt:lpstr>
      <vt:lpstr>ABSTRACT</vt:lpstr>
      <vt:lpstr>System Block Diagram</vt:lpstr>
      <vt:lpstr>SIDE SLIPPING DETECTION ALGORITHM</vt:lpstr>
      <vt:lpstr>WAVING DETECTION ALGORITHM</vt:lpstr>
      <vt:lpstr>SWERVING DETECTION ALGORITHM</vt:lpstr>
      <vt:lpstr>FAST U-TURN DETECTION ALGORITHM</vt:lpstr>
      <vt:lpstr>TURNING WITH WIDE RADIUS ALGORITHM</vt:lpstr>
      <vt:lpstr>GENERIC STRUCTURE OF ALGORITHM</vt:lpstr>
      <vt:lpstr>RESULTS – SIDE SLIP ALGORITHM – ABNORMAL BEHAVIOR</vt:lpstr>
      <vt:lpstr>RESULTS – SIDE SLIP ALGORITHM –NORMAL BEHAVIOR</vt:lpstr>
      <vt:lpstr>CONCLUSION</vt:lpstr>
    </vt:vector>
  </TitlesOfParts>
  <Company>Continental AG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Xavier, Vinu</dc:creator>
  <cp:lastModifiedBy>Xavier, Vinu</cp:lastModifiedBy>
  <cp:revision>242</cp:revision>
  <dcterms:created xsi:type="dcterms:W3CDTF">2017-07-15T18:26:25Z</dcterms:created>
  <dcterms:modified xsi:type="dcterms:W3CDTF">2018-10-07T06:19:14Z</dcterms:modified>
</cp:coreProperties>
</file>