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761" r:id="rId3"/>
    <p:sldId id="770" r:id="rId4"/>
    <p:sldId id="772" r:id="rId5"/>
    <p:sldId id="795" r:id="rId6"/>
    <p:sldId id="802" r:id="rId7"/>
    <p:sldId id="803" r:id="rId8"/>
    <p:sldId id="804" r:id="rId9"/>
    <p:sldId id="805" r:id="rId10"/>
    <p:sldId id="796" r:id="rId11"/>
    <p:sldId id="773" r:id="rId12"/>
    <p:sldId id="774" r:id="rId13"/>
    <p:sldId id="776" r:id="rId14"/>
    <p:sldId id="778" r:id="rId15"/>
    <p:sldId id="801" r:id="rId16"/>
    <p:sldId id="806" r:id="rId17"/>
    <p:sldId id="807" r:id="rId18"/>
    <p:sldId id="808" r:id="rId19"/>
    <p:sldId id="809" r:id="rId20"/>
    <p:sldId id="810" r:id="rId21"/>
    <p:sldId id="816" r:id="rId22"/>
    <p:sldId id="817" r:id="rId23"/>
    <p:sldId id="818" r:id="rId24"/>
    <p:sldId id="811" r:id="rId25"/>
    <p:sldId id="812" r:id="rId26"/>
    <p:sldId id="813" r:id="rId27"/>
    <p:sldId id="814" r:id="rId28"/>
    <p:sldId id="81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  <a:srgbClr val="00B05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3" autoAdjust="0"/>
    <p:restoredTop sz="77060" autoAdjust="0"/>
  </p:normalViewPr>
  <p:slideViewPr>
    <p:cSldViewPr snapToGrid="0">
      <p:cViewPr>
        <p:scale>
          <a:sx n="105" d="100"/>
          <a:sy n="105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C4B82-B9E5-4507-B0D3-1B63853EC58B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D48BE-267D-4B59-ADE4-43764D46B7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6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Two </a:t>
            </a:r>
            <a:r>
              <a:rPr lang="en-US" dirty="0" smtClean="0"/>
              <a:t>ears,</a:t>
            </a:r>
            <a:r>
              <a:rPr lang="en-US" baseline="0" dirty="0" smtClean="0"/>
              <a:t> two eye, color, coat of hair </a:t>
            </a:r>
            <a:r>
              <a:rPr lang="en-US" baseline="0" smtClean="0">
                <a:sym typeface="Wingdings"/>
              </a:rPr>
              <a:t> </a:t>
            </a:r>
            <a:r>
              <a:rPr lang="en-US" smtClean="0"/>
              <a:t>puppy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Edges</a:t>
            </a:r>
            <a:r>
              <a:rPr lang="en-US" baseline="0" dirty="0" smtClean="0"/>
              <a:t>, simple pattern </a:t>
            </a:r>
            <a:r>
              <a:rPr lang="en-US" baseline="0" dirty="0" smtClean="0">
                <a:sym typeface="Wingdings"/>
              </a:rPr>
              <a:t> ear/eye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Low level feature  high level feature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65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22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20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Non-linear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93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0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2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58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95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18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42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1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activated </a:t>
            </a:r>
            <a:r>
              <a:rPr lang="en-US" baseline="0" dirty="0" smtClean="0">
                <a:sym typeface="Wingdings"/>
              </a:rPr>
              <a:t> activation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37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16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85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20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59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79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8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45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2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8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67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1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86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1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7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8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0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9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8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0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3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4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9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A9F2-1FBE-4FC8-AA3B-1FA735F42119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9C61-DA70-48B3-8DF6-F8AF6E52F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7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7.png"/><Relationship Id="rId12" Type="http://schemas.openxmlformats.org/officeDocument/2006/relationships/image" Target="../media/image54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9.png"/><Relationship Id="rId7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10" Type="http://schemas.openxmlformats.org/officeDocument/2006/relationships/image" Target="../media/image62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20" Type="http://schemas.openxmlformats.org/officeDocument/2006/relationships/image" Target="../media/image84.png"/><Relationship Id="rId21" Type="http://schemas.openxmlformats.org/officeDocument/2006/relationships/image" Target="../media/image85.png"/><Relationship Id="rId22" Type="http://schemas.openxmlformats.org/officeDocument/2006/relationships/image" Target="../media/image86.png"/><Relationship Id="rId23" Type="http://schemas.openxmlformats.org/officeDocument/2006/relationships/image" Target="../media/image87.png"/><Relationship Id="rId24" Type="http://schemas.openxmlformats.org/officeDocument/2006/relationships/image" Target="../media/image88.png"/><Relationship Id="rId25" Type="http://schemas.openxmlformats.org/officeDocument/2006/relationships/image" Target="../media/image89.png"/><Relationship Id="rId26" Type="http://schemas.openxmlformats.org/officeDocument/2006/relationships/image" Target="../media/image90.png"/><Relationship Id="rId27" Type="http://schemas.openxmlformats.org/officeDocument/2006/relationships/image" Target="../media/image91.png"/><Relationship Id="rId28" Type="http://schemas.openxmlformats.org/officeDocument/2006/relationships/image" Target="../media/image92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30" Type="http://schemas.openxmlformats.org/officeDocument/2006/relationships/image" Target="../media/image94.png"/><Relationship Id="rId31" Type="http://schemas.openxmlformats.org/officeDocument/2006/relationships/image" Target="../media/image95.png"/><Relationship Id="rId32" Type="http://schemas.openxmlformats.org/officeDocument/2006/relationships/image" Target="../media/image96.png"/><Relationship Id="rId9" Type="http://schemas.openxmlformats.org/officeDocument/2006/relationships/image" Target="../media/image73.png"/><Relationship Id="rId6" Type="http://schemas.openxmlformats.org/officeDocument/2006/relationships/image" Target="../media/image67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33" Type="http://schemas.openxmlformats.org/officeDocument/2006/relationships/image" Target="../media/image97.png"/><Relationship Id="rId34" Type="http://schemas.openxmlformats.org/officeDocument/2006/relationships/image" Target="../media/image98.png"/><Relationship Id="rId35" Type="http://schemas.openxmlformats.org/officeDocument/2006/relationships/image" Target="../media/image99.png"/><Relationship Id="rId36" Type="http://schemas.openxmlformats.org/officeDocument/2006/relationships/image" Target="../media/image100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Relationship Id="rId37" Type="http://schemas.openxmlformats.org/officeDocument/2006/relationships/image" Target="../media/image101.png"/><Relationship Id="rId38" Type="http://schemas.openxmlformats.org/officeDocument/2006/relationships/image" Target="../media/image102.png"/><Relationship Id="rId39" Type="http://schemas.openxmlformats.org/officeDocument/2006/relationships/image" Target="../media/image103.png"/><Relationship Id="rId40" Type="http://schemas.openxmlformats.org/officeDocument/2006/relationships/image" Target="../media/image104.png"/><Relationship Id="rId41" Type="http://schemas.openxmlformats.org/officeDocument/2006/relationships/image" Target="../media/image105.png"/><Relationship Id="rId42" Type="http://schemas.openxmlformats.org/officeDocument/2006/relationships/image" Target="../media/image10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947" y="1122363"/>
            <a:ext cx="10956103" cy="2387600"/>
          </a:xfrm>
        </p:spPr>
        <p:txBody>
          <a:bodyPr>
            <a:noAutofit/>
          </a:bodyPr>
          <a:lstStyle/>
          <a:p>
            <a:r>
              <a:rPr lang="en-US" sz="8000" dirty="0" smtClean="0"/>
              <a:t>Neural Networks II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599280"/>
            <a:ext cx="9144000" cy="1166185"/>
          </a:xfrm>
        </p:spPr>
        <p:txBody>
          <a:bodyPr>
            <a:noAutofit/>
          </a:bodyPr>
          <a:lstStyle/>
          <a:p>
            <a:r>
              <a:rPr lang="en-US" sz="3600" dirty="0" smtClean="0"/>
              <a:t>Chen Gao</a:t>
            </a:r>
          </a:p>
          <a:p>
            <a:r>
              <a:rPr lang="en-US" sz="3600" dirty="0" smtClean="0"/>
              <a:t>Virginia Tech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445413" y="6373019"/>
            <a:ext cx="1756612" cy="392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Spring 2019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0027" y="6373019"/>
            <a:ext cx="3068053" cy="392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ECE-5424G / CS-5824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approximation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5764"/>
            <a:ext cx="10515600" cy="2496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‘‘a </a:t>
            </a:r>
            <a:r>
              <a:rPr lang="en-US" sz="3200" dirty="0"/>
              <a:t>single hidden layer neural network with a linear output unit can approximate any continuous function arbitrarily well, given enough hidden units</a:t>
            </a:r>
            <a:r>
              <a:rPr lang="en-US" sz="3200" dirty="0" smtClean="0"/>
              <a:t>’’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							         </a:t>
            </a:r>
            <a:r>
              <a:rPr lang="hr-HR" sz="3200" dirty="0" err="1" smtClean="0"/>
              <a:t>Hornik</a:t>
            </a:r>
            <a:r>
              <a:rPr lang="hr-HR" sz="3200" dirty="0"/>
              <a:t>, </a:t>
            </a:r>
            <a:r>
              <a:rPr lang="hr-HR" sz="3200" dirty="0" smtClean="0"/>
              <a:t>1991</a:t>
            </a:r>
            <a:endParaRPr lang="en-US" sz="3200" dirty="0" smtClean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44514" y="6492875"/>
            <a:ext cx="2547486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</a:t>
            </a:r>
            <a:r>
              <a:rPr lang="en-US" sz="1400" dirty="0">
                <a:solidFill>
                  <a:schemeClr val="tx1"/>
                </a:solidFill>
              </a:rPr>
              <a:t>Hugo </a:t>
            </a:r>
            <a:r>
              <a:rPr lang="en-US" sz="1400" dirty="0" err="1">
                <a:solidFill>
                  <a:schemeClr val="tx1"/>
                </a:solidFill>
              </a:rPr>
              <a:t>Larochelle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</a:t>
            </a:r>
            <a:r>
              <a:rPr lang="mr-IN" dirty="0" smtClean="0"/>
              <a:t>–</a:t>
            </a:r>
            <a:r>
              <a:rPr lang="en-US" dirty="0" smtClean="0"/>
              <a:t> Multilayer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3093279" y="2885608"/>
                <a:ext cx="1069394" cy="1069394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4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4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279" y="2885608"/>
                <a:ext cx="1069394" cy="106939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3093278" y="4061667"/>
                <a:ext cx="1069394" cy="1069394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4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278" y="4061667"/>
                <a:ext cx="1069394" cy="106939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3093278" y="5237726"/>
                <a:ext cx="1069394" cy="1069394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4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4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278" y="5237726"/>
                <a:ext cx="1069394" cy="10693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5967511" y="4068675"/>
            <a:ext cx="1069394" cy="106939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/>
              <p:nvPr/>
            </p:nvSpPr>
            <p:spPr>
              <a:xfrm>
                <a:off x="3093278" y="1703941"/>
                <a:ext cx="1069394" cy="1069394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4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4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4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278" y="1703941"/>
                <a:ext cx="1069394" cy="10693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36" idx="6"/>
            <a:endCxn id="46" idx="2"/>
          </p:cNvCxnSpPr>
          <p:nvPr/>
        </p:nvCxnSpPr>
        <p:spPr>
          <a:xfrm>
            <a:off x="4162673" y="3420305"/>
            <a:ext cx="1804838" cy="118306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8" idx="6"/>
            <a:endCxn id="46" idx="2"/>
          </p:cNvCxnSpPr>
          <p:nvPr/>
        </p:nvCxnSpPr>
        <p:spPr>
          <a:xfrm>
            <a:off x="4162672" y="4596365"/>
            <a:ext cx="1804839" cy="700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9" idx="6"/>
            <a:endCxn id="46" idx="2"/>
          </p:cNvCxnSpPr>
          <p:nvPr/>
        </p:nvCxnSpPr>
        <p:spPr>
          <a:xfrm flipV="1">
            <a:off x="4162672" y="4603372"/>
            <a:ext cx="1804839" cy="1169051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5" idx="6"/>
            <a:endCxn id="46" idx="2"/>
          </p:cNvCxnSpPr>
          <p:nvPr/>
        </p:nvCxnSpPr>
        <p:spPr>
          <a:xfrm>
            <a:off x="4162672" y="2238639"/>
            <a:ext cx="1804839" cy="236473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6"/>
          </p:cNvCxnSpPr>
          <p:nvPr/>
        </p:nvCxnSpPr>
        <p:spPr>
          <a:xfrm>
            <a:off x="7036905" y="4603372"/>
            <a:ext cx="735444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99283" y="4249429"/>
                <a:ext cx="1593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40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283" y="4249429"/>
                <a:ext cx="15930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509327" y="6307120"/>
            <a:ext cx="1375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Layer 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62416" y="3719450"/>
            <a:ext cx="1734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“Output”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740016" y="2872355"/>
                <a:ext cx="1069394" cy="1069394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16" y="2872355"/>
                <a:ext cx="1069394" cy="10693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740015" y="4048414"/>
                <a:ext cx="1069394" cy="1069394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15" y="4048414"/>
                <a:ext cx="1069394" cy="106939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740015" y="5224473"/>
                <a:ext cx="1069394" cy="1069394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15" y="5224473"/>
                <a:ext cx="1069394" cy="106939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740015" y="1690688"/>
                <a:ext cx="1069394" cy="1069394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15" y="1690688"/>
                <a:ext cx="1069394" cy="106939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2391391" y="6307120"/>
            <a:ext cx="2883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Layer 2 (hidden)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14263" y="6293485"/>
            <a:ext cx="1375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Layer 3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3" idx="6"/>
            <a:endCxn id="36" idx="2"/>
          </p:cNvCxnSpPr>
          <p:nvPr/>
        </p:nvCxnSpPr>
        <p:spPr>
          <a:xfrm>
            <a:off x="1809410" y="3407052"/>
            <a:ext cx="1283869" cy="1325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38" idx="2"/>
          </p:cNvCxnSpPr>
          <p:nvPr/>
        </p:nvCxnSpPr>
        <p:spPr>
          <a:xfrm>
            <a:off x="1809409" y="4583111"/>
            <a:ext cx="1283869" cy="1325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6"/>
            <a:endCxn id="39" idx="2"/>
          </p:cNvCxnSpPr>
          <p:nvPr/>
        </p:nvCxnSpPr>
        <p:spPr>
          <a:xfrm>
            <a:off x="1809409" y="5759170"/>
            <a:ext cx="1283869" cy="1325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6"/>
            <a:endCxn id="36" idx="2"/>
          </p:cNvCxnSpPr>
          <p:nvPr/>
        </p:nvCxnSpPr>
        <p:spPr>
          <a:xfrm>
            <a:off x="1809409" y="2225385"/>
            <a:ext cx="1283870" cy="119492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6"/>
            <a:endCxn id="38" idx="2"/>
          </p:cNvCxnSpPr>
          <p:nvPr/>
        </p:nvCxnSpPr>
        <p:spPr>
          <a:xfrm>
            <a:off x="1809409" y="2225385"/>
            <a:ext cx="1283869" cy="237097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6"/>
            <a:endCxn id="39" idx="2"/>
          </p:cNvCxnSpPr>
          <p:nvPr/>
        </p:nvCxnSpPr>
        <p:spPr>
          <a:xfrm>
            <a:off x="1809409" y="2225385"/>
            <a:ext cx="1283869" cy="354703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6"/>
            <a:endCxn id="38" idx="2"/>
          </p:cNvCxnSpPr>
          <p:nvPr/>
        </p:nvCxnSpPr>
        <p:spPr>
          <a:xfrm flipV="1">
            <a:off x="1809409" y="4596364"/>
            <a:ext cx="1283869" cy="1162806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5" idx="6"/>
            <a:endCxn id="36" idx="2"/>
          </p:cNvCxnSpPr>
          <p:nvPr/>
        </p:nvCxnSpPr>
        <p:spPr>
          <a:xfrm flipV="1">
            <a:off x="1809409" y="3420305"/>
            <a:ext cx="1283870" cy="2338865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6"/>
            <a:endCxn id="38" idx="2"/>
          </p:cNvCxnSpPr>
          <p:nvPr/>
        </p:nvCxnSpPr>
        <p:spPr>
          <a:xfrm>
            <a:off x="1809410" y="3407052"/>
            <a:ext cx="1283868" cy="1189312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6"/>
            <a:endCxn id="39" idx="2"/>
          </p:cNvCxnSpPr>
          <p:nvPr/>
        </p:nvCxnSpPr>
        <p:spPr>
          <a:xfrm>
            <a:off x="1809410" y="3407052"/>
            <a:ext cx="1283868" cy="2365371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4" idx="6"/>
            <a:endCxn id="36" idx="2"/>
          </p:cNvCxnSpPr>
          <p:nvPr/>
        </p:nvCxnSpPr>
        <p:spPr>
          <a:xfrm flipV="1">
            <a:off x="1809409" y="3420305"/>
            <a:ext cx="1283870" cy="1162806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4" idx="6"/>
            <a:endCxn id="39" idx="2"/>
          </p:cNvCxnSpPr>
          <p:nvPr/>
        </p:nvCxnSpPr>
        <p:spPr>
          <a:xfrm>
            <a:off x="1809409" y="4583111"/>
            <a:ext cx="1283869" cy="1189312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0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8765" y="1474787"/>
            <a:ext cx="4256331" cy="2394847"/>
            <a:chOff x="740015" y="1690688"/>
            <a:chExt cx="8629676" cy="4616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3093279" y="2885608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279" y="2885608"/>
                  <a:ext cx="1069394" cy="1069394"/>
                </a:xfrm>
                <a:prstGeom prst="ellipse">
                  <a:avLst/>
                </a:prstGeom>
                <a:blipFill>
                  <a:blip r:embed="rId3"/>
                  <a:stretch>
                    <a:fillRect l="-3261" r="-7609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3093278" y="4061667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278" y="4061667"/>
                  <a:ext cx="1069394" cy="1069394"/>
                </a:xfrm>
                <a:prstGeom prst="ellipse">
                  <a:avLst/>
                </a:prstGeom>
                <a:blipFill>
                  <a:blip r:embed="rId4"/>
                  <a:stretch>
                    <a:fillRect l="-3261" r="-7609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/>
                <p:cNvSpPr/>
                <p:nvPr/>
              </p:nvSpPr>
              <p:spPr>
                <a:xfrm>
                  <a:off x="3093278" y="5237726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278" y="5237726"/>
                  <a:ext cx="1069394" cy="1069394"/>
                </a:xfrm>
                <a:prstGeom prst="ellipse">
                  <a:avLst/>
                </a:prstGeom>
                <a:blipFill>
                  <a:blip r:embed="rId5"/>
                  <a:stretch>
                    <a:fillRect l="-3261" r="-7609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/>
            <p:cNvSpPr/>
            <p:nvPr/>
          </p:nvSpPr>
          <p:spPr>
            <a:xfrm>
              <a:off x="5967511" y="4068675"/>
              <a:ext cx="1069394" cy="1069394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3093278" y="1703941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278" y="1703941"/>
                  <a:ext cx="1069394" cy="1069394"/>
                </a:xfrm>
                <a:prstGeom prst="ellipse">
                  <a:avLst/>
                </a:prstGeom>
                <a:blipFill>
                  <a:blip r:embed="rId6"/>
                  <a:stretch>
                    <a:fillRect l="-3261" r="-7609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>
              <a:stCxn id="36" idx="6"/>
              <a:endCxn id="46" idx="2"/>
            </p:cNvCxnSpPr>
            <p:nvPr/>
          </p:nvCxnSpPr>
          <p:spPr>
            <a:xfrm>
              <a:off x="4162673" y="3420305"/>
              <a:ext cx="1804838" cy="1183067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8" idx="6"/>
              <a:endCxn id="46" idx="2"/>
            </p:cNvCxnSpPr>
            <p:nvPr/>
          </p:nvCxnSpPr>
          <p:spPr>
            <a:xfrm>
              <a:off x="4162672" y="4596365"/>
              <a:ext cx="1804839" cy="7008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39" idx="6"/>
              <a:endCxn id="46" idx="2"/>
            </p:cNvCxnSpPr>
            <p:nvPr/>
          </p:nvCxnSpPr>
          <p:spPr>
            <a:xfrm flipV="1">
              <a:off x="4162672" y="4603372"/>
              <a:ext cx="1804839" cy="1169051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5" idx="6"/>
              <a:endCxn id="46" idx="2"/>
            </p:cNvCxnSpPr>
            <p:nvPr/>
          </p:nvCxnSpPr>
          <p:spPr>
            <a:xfrm>
              <a:off x="4162672" y="2238639"/>
              <a:ext cx="1804839" cy="2364734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6" idx="6"/>
            </p:cNvCxnSpPr>
            <p:nvPr/>
          </p:nvCxnSpPr>
          <p:spPr>
            <a:xfrm>
              <a:off x="7036905" y="4603372"/>
              <a:ext cx="735444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7597691" y="4201200"/>
                  <a:ext cx="1772000" cy="797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691" y="4201200"/>
                  <a:ext cx="1772000" cy="7973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740016" y="2872355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16" y="2872355"/>
                  <a:ext cx="1069394" cy="106939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740015" y="4048414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15" y="4048414"/>
                  <a:ext cx="1069394" cy="106939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740015" y="5224473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15" y="5224473"/>
                  <a:ext cx="1069394" cy="106939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740015" y="1690688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15" y="1690688"/>
                  <a:ext cx="1069394" cy="106939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23" idx="6"/>
              <a:endCxn id="36" idx="2"/>
            </p:cNvCxnSpPr>
            <p:nvPr/>
          </p:nvCxnSpPr>
          <p:spPr>
            <a:xfrm>
              <a:off x="1809410" y="3407052"/>
              <a:ext cx="1283869" cy="13253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6"/>
              <a:endCxn id="38" idx="2"/>
            </p:cNvCxnSpPr>
            <p:nvPr/>
          </p:nvCxnSpPr>
          <p:spPr>
            <a:xfrm>
              <a:off x="1809409" y="4583111"/>
              <a:ext cx="1283869" cy="13253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6"/>
              <a:endCxn id="39" idx="2"/>
            </p:cNvCxnSpPr>
            <p:nvPr/>
          </p:nvCxnSpPr>
          <p:spPr>
            <a:xfrm>
              <a:off x="1809409" y="5759170"/>
              <a:ext cx="1283869" cy="13253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6" idx="6"/>
              <a:endCxn id="36" idx="2"/>
            </p:cNvCxnSpPr>
            <p:nvPr/>
          </p:nvCxnSpPr>
          <p:spPr>
            <a:xfrm>
              <a:off x="1809409" y="2225385"/>
              <a:ext cx="1283870" cy="119492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6" idx="6"/>
              <a:endCxn id="38" idx="2"/>
            </p:cNvCxnSpPr>
            <p:nvPr/>
          </p:nvCxnSpPr>
          <p:spPr>
            <a:xfrm>
              <a:off x="1809409" y="2225385"/>
              <a:ext cx="1283869" cy="2370979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6" idx="6"/>
              <a:endCxn id="39" idx="2"/>
            </p:cNvCxnSpPr>
            <p:nvPr/>
          </p:nvCxnSpPr>
          <p:spPr>
            <a:xfrm>
              <a:off x="1809409" y="2225385"/>
              <a:ext cx="1283869" cy="3547038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5" idx="6"/>
              <a:endCxn id="38" idx="2"/>
            </p:cNvCxnSpPr>
            <p:nvPr/>
          </p:nvCxnSpPr>
          <p:spPr>
            <a:xfrm flipV="1">
              <a:off x="1809409" y="4596364"/>
              <a:ext cx="1283869" cy="1162806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5" idx="6"/>
              <a:endCxn id="36" idx="2"/>
            </p:cNvCxnSpPr>
            <p:nvPr/>
          </p:nvCxnSpPr>
          <p:spPr>
            <a:xfrm flipV="1">
              <a:off x="1809409" y="3420305"/>
              <a:ext cx="1283870" cy="2338865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3" idx="6"/>
              <a:endCxn id="38" idx="2"/>
            </p:cNvCxnSpPr>
            <p:nvPr/>
          </p:nvCxnSpPr>
          <p:spPr>
            <a:xfrm>
              <a:off x="1809410" y="3407052"/>
              <a:ext cx="1283868" cy="1189312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3" idx="6"/>
              <a:endCxn id="39" idx="2"/>
            </p:cNvCxnSpPr>
            <p:nvPr/>
          </p:nvCxnSpPr>
          <p:spPr>
            <a:xfrm>
              <a:off x="1809410" y="3407052"/>
              <a:ext cx="1283868" cy="2365371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4" idx="6"/>
              <a:endCxn id="36" idx="2"/>
            </p:cNvCxnSpPr>
            <p:nvPr/>
          </p:nvCxnSpPr>
          <p:spPr>
            <a:xfrm flipV="1">
              <a:off x="1809409" y="3420305"/>
              <a:ext cx="1283870" cy="1162806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4" idx="6"/>
              <a:endCxn id="39" idx="2"/>
            </p:cNvCxnSpPr>
            <p:nvPr/>
          </p:nvCxnSpPr>
          <p:spPr>
            <a:xfrm>
              <a:off x="1809409" y="4583111"/>
              <a:ext cx="1283869" cy="1189312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23630" y="1246764"/>
                <a:ext cx="6575262" cy="1531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8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 “activation” of unit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 in layer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 smtClean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sz="28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 matrix of weights controlling </a:t>
                </a:r>
                <a:br>
                  <a:rPr lang="en-US" sz="2800" dirty="0" smtClean="0">
                    <a:solidFill>
                      <a:sysClr val="windowText" lastClr="000000"/>
                    </a:solidFill>
                  </a:rPr>
                </a:br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function mapping from layer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 to layer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630" y="1246764"/>
                <a:ext cx="6575262" cy="1531638"/>
              </a:xfrm>
              <a:prstGeom prst="rect">
                <a:avLst/>
              </a:prstGeom>
              <a:blipFill>
                <a:blip r:embed="rId12"/>
                <a:stretch>
                  <a:fillRect l="-1946" b="-10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4009441"/>
                <a:ext cx="8411342" cy="2671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 smtClean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28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28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09441"/>
                <a:ext cx="8411342" cy="26717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141867" y="3057569"/>
                <a:ext cx="4050133" cy="2174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 smtClean="0"/>
                  <a:t> unit in layer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3200" b="0" dirty="0" smtClean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200" dirty="0" smtClean="0"/>
                  <a:t> units in layer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3200" dirty="0" smtClean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sz="32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 smtClean="0"/>
                  <a:t>? 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867" y="3057569"/>
                <a:ext cx="4050133" cy="2174698"/>
              </a:xfrm>
              <a:prstGeom prst="rect">
                <a:avLst/>
              </a:prstGeom>
              <a:blipFill>
                <a:blip r:embed="rId14"/>
                <a:stretch>
                  <a:fillRect l="-3916" t="-3371" b="-8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995062" y="5400695"/>
                <a:ext cx="3154838" cy="690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sSub>
                        <m:sSubPr>
                          <m:ctrlPr>
                            <a:rPr lang="en-US" sz="36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062" y="5400695"/>
                <a:ext cx="3154838" cy="6908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63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8765" y="1474787"/>
            <a:ext cx="4256331" cy="2394847"/>
            <a:chOff x="740015" y="1690688"/>
            <a:chExt cx="8629676" cy="4616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3093279" y="2885608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279" y="2885608"/>
                  <a:ext cx="1069394" cy="1069394"/>
                </a:xfrm>
                <a:prstGeom prst="ellipse">
                  <a:avLst/>
                </a:prstGeom>
                <a:blipFill>
                  <a:blip r:embed="rId3"/>
                  <a:stretch>
                    <a:fillRect l="-3261" r="-7609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3093278" y="4061667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278" y="4061667"/>
                  <a:ext cx="1069394" cy="1069394"/>
                </a:xfrm>
                <a:prstGeom prst="ellipse">
                  <a:avLst/>
                </a:prstGeom>
                <a:blipFill>
                  <a:blip r:embed="rId4"/>
                  <a:stretch>
                    <a:fillRect l="-3261" r="-7609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/>
                <p:cNvSpPr/>
                <p:nvPr/>
              </p:nvSpPr>
              <p:spPr>
                <a:xfrm>
                  <a:off x="3093278" y="5237726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278" y="5237726"/>
                  <a:ext cx="1069394" cy="1069394"/>
                </a:xfrm>
                <a:prstGeom prst="ellipse">
                  <a:avLst/>
                </a:prstGeom>
                <a:blipFill>
                  <a:blip r:embed="rId5"/>
                  <a:stretch>
                    <a:fillRect l="-3261" r="-7609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/>
            <p:cNvSpPr/>
            <p:nvPr/>
          </p:nvSpPr>
          <p:spPr>
            <a:xfrm>
              <a:off x="5967511" y="4068675"/>
              <a:ext cx="1069394" cy="1069394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3093278" y="1703941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278" y="1703941"/>
                  <a:ext cx="1069394" cy="1069394"/>
                </a:xfrm>
                <a:prstGeom prst="ellipse">
                  <a:avLst/>
                </a:prstGeom>
                <a:blipFill>
                  <a:blip r:embed="rId6"/>
                  <a:stretch>
                    <a:fillRect l="-3261" r="-7609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>
              <a:stCxn id="36" idx="6"/>
              <a:endCxn id="46" idx="2"/>
            </p:cNvCxnSpPr>
            <p:nvPr/>
          </p:nvCxnSpPr>
          <p:spPr>
            <a:xfrm>
              <a:off x="4162673" y="3420305"/>
              <a:ext cx="1804838" cy="1183067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8" idx="6"/>
              <a:endCxn id="46" idx="2"/>
            </p:cNvCxnSpPr>
            <p:nvPr/>
          </p:nvCxnSpPr>
          <p:spPr>
            <a:xfrm>
              <a:off x="4162672" y="4596365"/>
              <a:ext cx="1804839" cy="7008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39" idx="6"/>
              <a:endCxn id="46" idx="2"/>
            </p:cNvCxnSpPr>
            <p:nvPr/>
          </p:nvCxnSpPr>
          <p:spPr>
            <a:xfrm flipV="1">
              <a:off x="4162672" y="4603372"/>
              <a:ext cx="1804839" cy="1169051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5" idx="6"/>
              <a:endCxn id="46" idx="2"/>
            </p:cNvCxnSpPr>
            <p:nvPr/>
          </p:nvCxnSpPr>
          <p:spPr>
            <a:xfrm>
              <a:off x="4162672" y="2238639"/>
              <a:ext cx="1804839" cy="2364734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6" idx="6"/>
            </p:cNvCxnSpPr>
            <p:nvPr/>
          </p:nvCxnSpPr>
          <p:spPr>
            <a:xfrm>
              <a:off x="7036905" y="4603372"/>
              <a:ext cx="735444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7597691" y="4201200"/>
                  <a:ext cx="1772000" cy="797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691" y="4201200"/>
                  <a:ext cx="1772000" cy="7973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740016" y="2872355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16" y="2872355"/>
                  <a:ext cx="1069394" cy="106939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740015" y="4048414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15" y="4048414"/>
                  <a:ext cx="1069394" cy="106939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740015" y="5224473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15" y="5224473"/>
                  <a:ext cx="1069394" cy="106939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740015" y="1690688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15" y="1690688"/>
                  <a:ext cx="1069394" cy="106939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23" idx="6"/>
              <a:endCxn id="36" idx="2"/>
            </p:cNvCxnSpPr>
            <p:nvPr/>
          </p:nvCxnSpPr>
          <p:spPr>
            <a:xfrm>
              <a:off x="1809410" y="3407052"/>
              <a:ext cx="1283869" cy="13253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6"/>
              <a:endCxn id="38" idx="2"/>
            </p:cNvCxnSpPr>
            <p:nvPr/>
          </p:nvCxnSpPr>
          <p:spPr>
            <a:xfrm>
              <a:off x="1809409" y="4583111"/>
              <a:ext cx="1283869" cy="13253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6"/>
              <a:endCxn id="39" idx="2"/>
            </p:cNvCxnSpPr>
            <p:nvPr/>
          </p:nvCxnSpPr>
          <p:spPr>
            <a:xfrm>
              <a:off x="1809409" y="5759170"/>
              <a:ext cx="1283869" cy="13253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6" idx="6"/>
              <a:endCxn id="36" idx="2"/>
            </p:cNvCxnSpPr>
            <p:nvPr/>
          </p:nvCxnSpPr>
          <p:spPr>
            <a:xfrm>
              <a:off x="1809409" y="2225385"/>
              <a:ext cx="1283870" cy="119492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6" idx="6"/>
              <a:endCxn id="38" idx="2"/>
            </p:cNvCxnSpPr>
            <p:nvPr/>
          </p:nvCxnSpPr>
          <p:spPr>
            <a:xfrm>
              <a:off x="1809409" y="2225385"/>
              <a:ext cx="1283869" cy="2370979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6" idx="6"/>
              <a:endCxn id="39" idx="2"/>
            </p:cNvCxnSpPr>
            <p:nvPr/>
          </p:nvCxnSpPr>
          <p:spPr>
            <a:xfrm>
              <a:off x="1809409" y="2225385"/>
              <a:ext cx="1283869" cy="3547038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5" idx="6"/>
              <a:endCxn id="38" idx="2"/>
            </p:cNvCxnSpPr>
            <p:nvPr/>
          </p:nvCxnSpPr>
          <p:spPr>
            <a:xfrm flipV="1">
              <a:off x="1809409" y="4596364"/>
              <a:ext cx="1283869" cy="1162806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5" idx="6"/>
              <a:endCxn id="36" idx="2"/>
            </p:cNvCxnSpPr>
            <p:nvPr/>
          </p:nvCxnSpPr>
          <p:spPr>
            <a:xfrm flipV="1">
              <a:off x="1809409" y="3420305"/>
              <a:ext cx="1283870" cy="2338865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3" idx="6"/>
              <a:endCxn id="38" idx="2"/>
            </p:cNvCxnSpPr>
            <p:nvPr/>
          </p:nvCxnSpPr>
          <p:spPr>
            <a:xfrm>
              <a:off x="1809410" y="3407052"/>
              <a:ext cx="1283868" cy="1189312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3" idx="6"/>
              <a:endCxn id="39" idx="2"/>
            </p:cNvCxnSpPr>
            <p:nvPr/>
          </p:nvCxnSpPr>
          <p:spPr>
            <a:xfrm>
              <a:off x="1809410" y="3407052"/>
              <a:ext cx="1283868" cy="2365371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4" idx="6"/>
              <a:endCxn id="36" idx="2"/>
            </p:cNvCxnSpPr>
            <p:nvPr/>
          </p:nvCxnSpPr>
          <p:spPr>
            <a:xfrm flipV="1">
              <a:off x="1809409" y="3420305"/>
              <a:ext cx="1283870" cy="1162806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4" idx="6"/>
              <a:endCxn id="39" idx="2"/>
            </p:cNvCxnSpPr>
            <p:nvPr/>
          </p:nvCxnSpPr>
          <p:spPr>
            <a:xfrm>
              <a:off x="1809409" y="4583111"/>
              <a:ext cx="1283869" cy="1189312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23630" y="1246764"/>
                <a:ext cx="4335802" cy="1850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80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28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8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630" y="1246764"/>
                <a:ext cx="4335802" cy="18503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4009441"/>
                <a:ext cx="10075515" cy="2671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 smtClean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28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28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28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28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b="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8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8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09441"/>
                <a:ext cx="10075515" cy="26717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483415" y="723544"/>
            <a:ext cx="2511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“Pre-activation”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83415" y="3432188"/>
            <a:ext cx="3363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do we need g(.)?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6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8765" y="1474787"/>
            <a:ext cx="4256331" cy="2394847"/>
            <a:chOff x="740015" y="1690688"/>
            <a:chExt cx="8629676" cy="4616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3093279" y="2885608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279" y="2885608"/>
                  <a:ext cx="1069394" cy="1069394"/>
                </a:xfrm>
                <a:prstGeom prst="ellipse">
                  <a:avLst/>
                </a:prstGeom>
                <a:blipFill>
                  <a:blip r:embed="rId3"/>
                  <a:stretch>
                    <a:fillRect l="-3261" r="-7609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3093278" y="4061667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278" y="4061667"/>
                  <a:ext cx="1069394" cy="1069394"/>
                </a:xfrm>
                <a:prstGeom prst="ellipse">
                  <a:avLst/>
                </a:prstGeom>
                <a:blipFill>
                  <a:blip r:embed="rId4"/>
                  <a:stretch>
                    <a:fillRect l="-3261" r="-7609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/>
                <p:cNvSpPr/>
                <p:nvPr/>
              </p:nvSpPr>
              <p:spPr>
                <a:xfrm>
                  <a:off x="3093278" y="5237726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278" y="5237726"/>
                  <a:ext cx="1069394" cy="1069394"/>
                </a:xfrm>
                <a:prstGeom prst="ellipse">
                  <a:avLst/>
                </a:prstGeom>
                <a:blipFill>
                  <a:blip r:embed="rId5"/>
                  <a:stretch>
                    <a:fillRect l="-3261" r="-7609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/>
            <p:cNvSpPr/>
            <p:nvPr/>
          </p:nvSpPr>
          <p:spPr>
            <a:xfrm>
              <a:off x="5967511" y="4068675"/>
              <a:ext cx="1069394" cy="1069394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3093278" y="1703941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278" y="1703941"/>
                  <a:ext cx="1069394" cy="1069394"/>
                </a:xfrm>
                <a:prstGeom prst="ellipse">
                  <a:avLst/>
                </a:prstGeom>
                <a:blipFill>
                  <a:blip r:embed="rId6"/>
                  <a:stretch>
                    <a:fillRect l="-3261" r="-7609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>
              <a:stCxn id="36" idx="6"/>
              <a:endCxn id="46" idx="2"/>
            </p:cNvCxnSpPr>
            <p:nvPr/>
          </p:nvCxnSpPr>
          <p:spPr>
            <a:xfrm>
              <a:off x="4162673" y="3420305"/>
              <a:ext cx="1804838" cy="1183067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8" idx="6"/>
              <a:endCxn id="46" idx="2"/>
            </p:cNvCxnSpPr>
            <p:nvPr/>
          </p:nvCxnSpPr>
          <p:spPr>
            <a:xfrm>
              <a:off x="4162672" y="4596365"/>
              <a:ext cx="1804839" cy="7008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39" idx="6"/>
              <a:endCxn id="46" idx="2"/>
            </p:cNvCxnSpPr>
            <p:nvPr/>
          </p:nvCxnSpPr>
          <p:spPr>
            <a:xfrm flipV="1">
              <a:off x="4162672" y="4603372"/>
              <a:ext cx="1804839" cy="1169051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5" idx="6"/>
              <a:endCxn id="46" idx="2"/>
            </p:cNvCxnSpPr>
            <p:nvPr/>
          </p:nvCxnSpPr>
          <p:spPr>
            <a:xfrm>
              <a:off x="4162672" y="2238639"/>
              <a:ext cx="1804839" cy="2364734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6" idx="6"/>
            </p:cNvCxnSpPr>
            <p:nvPr/>
          </p:nvCxnSpPr>
          <p:spPr>
            <a:xfrm>
              <a:off x="7036905" y="4603372"/>
              <a:ext cx="735444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7597691" y="4201200"/>
                  <a:ext cx="1772000" cy="797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691" y="4201200"/>
                  <a:ext cx="1772000" cy="7973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740016" y="2872355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16" y="2872355"/>
                  <a:ext cx="1069394" cy="106939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740015" y="4048414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15" y="4048414"/>
                  <a:ext cx="1069394" cy="106939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740015" y="5224473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15" y="5224473"/>
                  <a:ext cx="1069394" cy="106939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740015" y="1690688"/>
                  <a:ext cx="1069394" cy="10693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15" y="1690688"/>
                  <a:ext cx="1069394" cy="106939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23" idx="6"/>
              <a:endCxn id="36" idx="2"/>
            </p:cNvCxnSpPr>
            <p:nvPr/>
          </p:nvCxnSpPr>
          <p:spPr>
            <a:xfrm>
              <a:off x="1809410" y="3407052"/>
              <a:ext cx="1283869" cy="13253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6"/>
              <a:endCxn id="38" idx="2"/>
            </p:cNvCxnSpPr>
            <p:nvPr/>
          </p:nvCxnSpPr>
          <p:spPr>
            <a:xfrm>
              <a:off x="1809409" y="4583111"/>
              <a:ext cx="1283869" cy="13253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6"/>
              <a:endCxn id="39" idx="2"/>
            </p:cNvCxnSpPr>
            <p:nvPr/>
          </p:nvCxnSpPr>
          <p:spPr>
            <a:xfrm>
              <a:off x="1809409" y="5759170"/>
              <a:ext cx="1283869" cy="13253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6" idx="6"/>
              <a:endCxn id="36" idx="2"/>
            </p:cNvCxnSpPr>
            <p:nvPr/>
          </p:nvCxnSpPr>
          <p:spPr>
            <a:xfrm>
              <a:off x="1809409" y="2225385"/>
              <a:ext cx="1283870" cy="119492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6" idx="6"/>
              <a:endCxn id="38" idx="2"/>
            </p:cNvCxnSpPr>
            <p:nvPr/>
          </p:nvCxnSpPr>
          <p:spPr>
            <a:xfrm>
              <a:off x="1809409" y="2225385"/>
              <a:ext cx="1283869" cy="2370979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6" idx="6"/>
              <a:endCxn id="39" idx="2"/>
            </p:cNvCxnSpPr>
            <p:nvPr/>
          </p:nvCxnSpPr>
          <p:spPr>
            <a:xfrm>
              <a:off x="1809409" y="2225385"/>
              <a:ext cx="1283869" cy="3547038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5" idx="6"/>
              <a:endCxn id="38" idx="2"/>
            </p:cNvCxnSpPr>
            <p:nvPr/>
          </p:nvCxnSpPr>
          <p:spPr>
            <a:xfrm flipV="1">
              <a:off x="1809409" y="4596364"/>
              <a:ext cx="1283869" cy="1162806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5" idx="6"/>
              <a:endCxn id="36" idx="2"/>
            </p:cNvCxnSpPr>
            <p:nvPr/>
          </p:nvCxnSpPr>
          <p:spPr>
            <a:xfrm flipV="1">
              <a:off x="1809409" y="3420305"/>
              <a:ext cx="1283870" cy="2338865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3" idx="6"/>
              <a:endCxn id="38" idx="2"/>
            </p:cNvCxnSpPr>
            <p:nvPr/>
          </p:nvCxnSpPr>
          <p:spPr>
            <a:xfrm>
              <a:off x="1809410" y="3407052"/>
              <a:ext cx="1283868" cy="1189312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3" idx="6"/>
              <a:endCxn id="39" idx="2"/>
            </p:cNvCxnSpPr>
            <p:nvPr/>
          </p:nvCxnSpPr>
          <p:spPr>
            <a:xfrm>
              <a:off x="1809410" y="3407052"/>
              <a:ext cx="1283868" cy="2365371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4" idx="6"/>
              <a:endCxn id="36" idx="2"/>
            </p:cNvCxnSpPr>
            <p:nvPr/>
          </p:nvCxnSpPr>
          <p:spPr>
            <a:xfrm flipV="1">
              <a:off x="1809409" y="3420305"/>
              <a:ext cx="1283870" cy="1162806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4" idx="6"/>
              <a:endCxn id="39" idx="2"/>
            </p:cNvCxnSpPr>
            <p:nvPr/>
          </p:nvCxnSpPr>
          <p:spPr>
            <a:xfrm>
              <a:off x="1809409" y="4583111"/>
              <a:ext cx="1283869" cy="1189312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23630" y="1246764"/>
                <a:ext cx="4335802" cy="1850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80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28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8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8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630" y="1246764"/>
                <a:ext cx="4335802" cy="18503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4009441"/>
                <a:ext cx="3103094" cy="2453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0" dirty="0" smtClean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09441"/>
                <a:ext cx="3103094" cy="24539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483415" y="723544"/>
            <a:ext cx="2511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“Pre-activation”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155096" y="3869634"/>
                <a:ext cx="4327660" cy="2762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3200" b="0" i="1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0" dirty="0" smtClean="0">
                  <a:solidFill>
                    <a:sysClr val="windowText" lastClr="000000"/>
                  </a:solidFill>
                </a:endParaRPr>
              </a:p>
              <a:p>
                <a:r>
                  <a:rPr lang="en-US" sz="3200" dirty="0" smtClean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Add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i="1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096" y="3869634"/>
                <a:ext cx="4327660" cy="2762808"/>
              </a:xfrm>
              <a:prstGeom prst="rect">
                <a:avLst/>
              </a:prstGeom>
              <a:blipFill>
                <a:blip r:embed="rId14"/>
                <a:stretch>
                  <a:fillRect l="-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39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graph - </a:t>
            </a:r>
            <a:r>
              <a:rPr lang="en-US" dirty="0"/>
              <a:t>Forward propagation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1028505" y="1999791"/>
            <a:ext cx="8570695" cy="1560739"/>
            <a:chOff x="1395898" y="3008241"/>
            <a:chExt cx="8570695" cy="1560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4320284" y="3015481"/>
                  <a:ext cx="527447" cy="554765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/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284" y="3015481"/>
                  <a:ext cx="527447" cy="554765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24731" t="-46392" r="-7527" b="-73196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2858091" y="3008242"/>
                  <a:ext cx="527447" cy="554765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b/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8091" y="3008242"/>
                  <a:ext cx="527447" cy="554765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25000" t="-47423" r="-6522" b="-72165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>
                <a:xfrm>
                  <a:off x="7507456" y="3015481"/>
                  <a:ext cx="527447" cy="554765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/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7456" y="3015481"/>
                  <a:ext cx="527447" cy="554765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24731" t="-46392" r="-6452" b="-73196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38" idx="6"/>
              <a:endCxn id="36" idx="2"/>
            </p:cNvCxnSpPr>
            <p:nvPr/>
          </p:nvCxnSpPr>
          <p:spPr>
            <a:xfrm>
              <a:off x="3385538" y="3285625"/>
              <a:ext cx="934746" cy="7239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6" idx="6"/>
            </p:cNvCxnSpPr>
            <p:nvPr/>
          </p:nvCxnSpPr>
          <p:spPr>
            <a:xfrm>
              <a:off x="8034903" y="3292864"/>
              <a:ext cx="362736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8498276" y="3100957"/>
                  <a:ext cx="146831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276" y="3100957"/>
                  <a:ext cx="146831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/>
            <p:cNvSpPr/>
            <p:nvPr/>
          </p:nvSpPr>
          <p:spPr>
            <a:xfrm>
              <a:off x="1395898" y="3015482"/>
              <a:ext cx="527447" cy="55476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26" idx="6"/>
              <a:endCxn id="38" idx="2"/>
            </p:cNvCxnSpPr>
            <p:nvPr/>
          </p:nvCxnSpPr>
          <p:spPr>
            <a:xfrm flipV="1">
              <a:off x="1923345" y="3285625"/>
              <a:ext cx="934746" cy="724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/>
                <p:cNvSpPr/>
                <p:nvPr/>
              </p:nvSpPr>
              <p:spPr>
                <a:xfrm>
                  <a:off x="2459120" y="4010990"/>
                  <a:ext cx="527447" cy="554765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/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120" y="4010990"/>
                  <a:ext cx="527447" cy="554765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34409" t="-47423" r="-16129" b="-72165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/>
                <p:cNvSpPr/>
                <p:nvPr/>
              </p:nvSpPr>
              <p:spPr>
                <a:xfrm>
                  <a:off x="3250291" y="4010990"/>
                  <a:ext cx="527447" cy="554765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/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0291" y="4010990"/>
                  <a:ext cx="527447" cy="554765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25000" t="-47423" r="-7609" b="-72165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>
              <a:stCxn id="64" idx="0"/>
              <a:endCxn id="38" idx="4"/>
            </p:cNvCxnSpPr>
            <p:nvPr/>
          </p:nvCxnSpPr>
          <p:spPr>
            <a:xfrm flipV="1">
              <a:off x="2722844" y="3563007"/>
              <a:ext cx="398971" cy="447983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5" idx="0"/>
            </p:cNvCxnSpPr>
            <p:nvPr/>
          </p:nvCxnSpPr>
          <p:spPr>
            <a:xfrm flipH="1" flipV="1">
              <a:off x="3121814" y="3572493"/>
              <a:ext cx="392201" cy="438497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val 79"/>
                <p:cNvSpPr/>
                <p:nvPr/>
              </p:nvSpPr>
              <p:spPr>
                <a:xfrm>
                  <a:off x="5782477" y="3008241"/>
                  <a:ext cx="527447" cy="554765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b/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Oval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477" y="3008241"/>
                  <a:ext cx="527447" cy="554765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23656" t="-47423" r="-5376" b="-72165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80"/>
                <p:cNvSpPr/>
                <p:nvPr/>
              </p:nvSpPr>
              <p:spPr>
                <a:xfrm>
                  <a:off x="5425898" y="4009171"/>
                  <a:ext cx="527447" cy="554765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/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898" y="4009171"/>
                  <a:ext cx="527447" cy="554765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35870" t="-46392" r="-17391" b="-73196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/>
                <p:cNvSpPr/>
                <p:nvPr/>
              </p:nvSpPr>
              <p:spPr>
                <a:xfrm>
                  <a:off x="6176398" y="4014215"/>
                  <a:ext cx="527447" cy="554765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/>
                          <m:sup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398" y="4014215"/>
                  <a:ext cx="527447" cy="554765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5000" t="-47423" r="-7609" b="-73196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/>
            <p:cNvCxnSpPr>
              <a:stCxn id="81" idx="0"/>
              <a:endCxn id="80" idx="4"/>
            </p:cNvCxnSpPr>
            <p:nvPr/>
          </p:nvCxnSpPr>
          <p:spPr>
            <a:xfrm flipV="1">
              <a:off x="5689622" y="3563006"/>
              <a:ext cx="356579" cy="446165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2" idx="0"/>
              <a:endCxn id="80" idx="4"/>
            </p:cNvCxnSpPr>
            <p:nvPr/>
          </p:nvCxnSpPr>
          <p:spPr>
            <a:xfrm flipH="1" flipV="1">
              <a:off x="6046201" y="3563006"/>
              <a:ext cx="393921" cy="451209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36" idx="6"/>
              <a:endCxn id="80" idx="2"/>
            </p:cNvCxnSpPr>
            <p:nvPr/>
          </p:nvCxnSpPr>
          <p:spPr>
            <a:xfrm flipV="1">
              <a:off x="4847731" y="3285624"/>
              <a:ext cx="934746" cy="724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0" idx="6"/>
              <a:endCxn id="46" idx="2"/>
            </p:cNvCxnSpPr>
            <p:nvPr/>
          </p:nvCxnSpPr>
          <p:spPr>
            <a:xfrm>
              <a:off x="6309924" y="3285624"/>
              <a:ext cx="1197532" cy="724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5155096" y="3869634"/>
                <a:ext cx="4327660" cy="2762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3200" b="0" i="1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0" dirty="0" smtClean="0">
                  <a:solidFill>
                    <a:sysClr val="windowText" lastClr="000000"/>
                  </a:solidFill>
                </a:endParaRPr>
              </a:p>
              <a:p>
                <a:r>
                  <a:rPr lang="en-US" sz="3200" dirty="0" smtClean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Add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i="1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096" y="3869634"/>
                <a:ext cx="4327660" cy="2762808"/>
              </a:xfrm>
              <a:prstGeom prst="rect">
                <a:avLst/>
              </a:prstGeom>
              <a:blipFill rotWithShape="0">
                <a:blip r:embed="rId12"/>
                <a:stretch>
                  <a:fillRect l="-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/>
          <p:cNvSpPr/>
          <p:nvPr/>
        </p:nvSpPr>
        <p:spPr>
          <a:xfrm>
            <a:off x="8561196" y="2561796"/>
            <a:ext cx="33691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evaluate </a:t>
            </a:r>
            <a:r>
              <a:rPr lang="en-US" sz="2800" smtClean="0">
                <a:solidFill>
                  <a:srgbClr val="FF0000"/>
                </a:solidFill>
              </a:rPr>
              <a:t>our prediction?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3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24" name="object 4"/>
          <p:cNvSpPr/>
          <p:nvPr/>
        </p:nvSpPr>
        <p:spPr>
          <a:xfrm>
            <a:off x="1305116" y="2567530"/>
            <a:ext cx="7392924" cy="701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5"/>
          <p:cNvSpPr/>
          <p:nvPr/>
        </p:nvSpPr>
        <p:spPr>
          <a:xfrm>
            <a:off x="1305116" y="4712023"/>
            <a:ext cx="7154608" cy="684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/>
          <p:cNvSpPr/>
          <p:nvPr/>
        </p:nvSpPr>
        <p:spPr>
          <a:xfrm>
            <a:off x="2026537" y="5531029"/>
            <a:ext cx="2330005" cy="696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7"/>
          <p:cNvSpPr/>
          <p:nvPr/>
        </p:nvSpPr>
        <p:spPr>
          <a:xfrm>
            <a:off x="3234967" y="4268063"/>
            <a:ext cx="1570481" cy="333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8"/>
          <p:cNvSpPr/>
          <p:nvPr/>
        </p:nvSpPr>
        <p:spPr>
          <a:xfrm>
            <a:off x="5128575" y="4268063"/>
            <a:ext cx="2834640" cy="3360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251342" y="1990364"/>
            <a:ext cx="3967249" cy="522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Logistic regression:</a:t>
            </a:r>
            <a:endParaRPr lang="en-US" sz="32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251342" y="3617494"/>
            <a:ext cx="3967249" cy="522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Neural network:</a:t>
            </a:r>
            <a:endParaRPr lang="en-US" sz="3200" dirty="0"/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computation</a:t>
            </a:r>
            <a:endParaRPr lang="en-US" dirty="0"/>
          </a:p>
        </p:txBody>
      </p:sp>
      <p:sp>
        <p:nvSpPr>
          <p:cNvPr id="25" name="object 5"/>
          <p:cNvSpPr/>
          <p:nvPr/>
        </p:nvSpPr>
        <p:spPr>
          <a:xfrm>
            <a:off x="1329609" y="1936166"/>
            <a:ext cx="7154608" cy="6840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/>
          <p:cNvSpPr/>
          <p:nvPr/>
        </p:nvSpPr>
        <p:spPr>
          <a:xfrm>
            <a:off x="2051030" y="2755172"/>
            <a:ext cx="2330005" cy="696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/>
          <p:nvPr/>
        </p:nvSpPr>
        <p:spPr>
          <a:xfrm>
            <a:off x="1329609" y="3992336"/>
            <a:ext cx="968123" cy="387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50764" y="4823344"/>
            <a:ext cx="3967249" cy="522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Need </a:t>
            </a:r>
            <a:r>
              <a:rPr lang="en-US" sz="3200" smtClean="0"/>
              <a:t>to compute:</a:t>
            </a:r>
            <a:endParaRPr lang="en-US" sz="3200" dirty="0"/>
          </a:p>
        </p:txBody>
      </p:sp>
      <p:sp>
        <p:nvSpPr>
          <p:cNvPr id="14" name="object 8"/>
          <p:cNvSpPr/>
          <p:nvPr/>
        </p:nvSpPr>
        <p:spPr>
          <a:xfrm>
            <a:off x="1329609" y="5654352"/>
            <a:ext cx="1259586" cy="5394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computation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1150764" y="1933187"/>
                <a:ext cx="7005357" cy="522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/>
                  <a:t>Given one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4" y="1933187"/>
                <a:ext cx="7005357" cy="522064"/>
              </a:xfrm>
              <a:prstGeom prst="rect">
                <a:avLst/>
              </a:prstGeom>
              <a:blipFill rotWithShape="0">
                <a:blip r:embed="rId3"/>
                <a:stretch>
                  <a:fillRect l="-2263" t="-23256" b="-40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50764" y="2697750"/>
                <a:ext cx="4471480" cy="3946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3200" b="0" i="1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3200" i="1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 smtClean="0">
                    <a:solidFill>
                      <a:sysClr val="windowText" lastClr="000000"/>
                    </a:solidFill>
                    <a:latin typeface="Cambria Math" charset="0"/>
                  </a:rPr>
                  <a:t> </a:t>
                </a:r>
                <a:r>
                  <a:rPr lang="en-US" sz="3200" dirty="0">
                    <a:solidFill>
                      <a:sysClr val="windowText" lastClr="000000"/>
                    </a:solidFill>
                    <a:latin typeface="Cambria Math" charset="0"/>
                  </a:rPr>
                  <a:t>(add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i="0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en-US" sz="3200" b="0" i="0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3200" i="0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ysClr val="windowText" lastClr="000000"/>
                    </a:solidFill>
                    <a:latin typeface="Cambria Math" charset="0"/>
                  </a:rPr>
                  <a:t>)</a:t>
                </a:r>
                <a:endParaRPr lang="en-US" sz="3200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3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>
                    <a:solidFill>
                      <a:sysClr val="windowText" lastClr="000000"/>
                    </a:solidFill>
                    <a:latin typeface="Cambria Math" charset="0"/>
                  </a:rPr>
                  <a:t> </a:t>
                </a:r>
                <a:r>
                  <a:rPr lang="en-US" sz="3200" dirty="0">
                    <a:solidFill>
                      <a:sysClr val="windowText" lastClr="000000"/>
                    </a:solidFill>
                    <a:latin typeface="Cambria Math" charset="0"/>
                  </a:rPr>
                  <a:t>(add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en-US" sz="3200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3200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3200" b="0" i="0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en-US" sz="3200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ysClr val="windowText" lastClr="000000"/>
                    </a:solidFill>
                    <a:latin typeface="Cambria Math" charset="0"/>
                  </a:rPr>
                  <a:t>)</a:t>
                </a:r>
                <a:endParaRPr lang="en-US" sz="3200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3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3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i="1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3200" b="0" i="1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4" y="2697750"/>
                <a:ext cx="4471480" cy="3946850"/>
              </a:xfrm>
              <a:prstGeom prst="rect">
                <a:avLst/>
              </a:prstGeom>
              <a:blipFill rotWithShape="0">
                <a:blip r:embed="rId4"/>
                <a:stretch>
                  <a:fillRect r="-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629" y="2988906"/>
            <a:ext cx="4953171" cy="2549071"/>
          </a:xfrm>
          <a:prstGeom prst="rect">
            <a:avLst/>
          </a:prstGeom>
        </p:spPr>
      </p:pic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computation: Backpropagation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914000" y="1925021"/>
                <a:ext cx="8172850" cy="15980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/>
                  <a:t>Intuition: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/>
                          <m:t>𝛿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𝑙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= </m:t>
                    </m:r>
                  </m:oMath>
                </a14:m>
                <a:r>
                  <a:rPr lang="en-US" sz="3200" dirty="0" smtClean="0"/>
                  <a:t>“error” of node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sz="3200" dirty="0" smtClean="0"/>
                  <a:t> in layer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𝑙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For each output unit (layer L = 4)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00" y="1925021"/>
                <a:ext cx="8172850" cy="1598057"/>
              </a:xfrm>
              <a:prstGeom prst="rect">
                <a:avLst/>
              </a:prstGeom>
              <a:blipFill rotWithShape="0">
                <a:blip r:embed="rId9"/>
                <a:stretch>
                  <a:fillRect l="-1939" t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6574" y="1812462"/>
            <a:ext cx="3323946" cy="1710616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14000" y="4090888"/>
                <a:ext cx="7037832" cy="2237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𝛿</m:t>
                        </m:r>
                      </m:e>
                      <m:sup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i="1" dirty="0" smtClean="0">
                    <a:solidFill>
                      <a:sysClr val="windowText" lastClr="000000"/>
                    </a:solidFill>
                    <a:latin typeface="Cambria Math" charset="0"/>
                  </a:rPr>
                  <a:t> </a:t>
                </a:r>
              </a:p>
              <a:p>
                <a:endParaRPr lang="en-US" sz="2400" i="1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𝛿</m:t>
                        </m:r>
                      </m:e>
                      <m:sup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𝛿</m:t>
                        </m:r>
                      </m:e>
                      <m:sup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sz="24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𝛿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sz="24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i="1" dirty="0" smtClean="0">
                    <a:solidFill>
                      <a:sysClr val="windowText" lastClr="000000"/>
                    </a:solidFill>
                    <a:latin typeface="Cambria Math" charset="0"/>
                  </a:rPr>
                  <a:t> </a:t>
                </a:r>
                <a:r>
                  <a:rPr lang="en-US" sz="2400" dirty="0" smtClean="0">
                    <a:solidFill>
                      <a:sysClr val="windowText" lastClr="000000"/>
                    </a:solidFill>
                    <a:latin typeface="Cambria Math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𝛿</m:t>
                        </m:r>
                      </m:e>
                      <m:sup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𝛿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mr-IN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mr-IN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mr-IN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sz="2400" i="1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:endParaRPr lang="en-US" sz="2400" i="1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:r>
                  <a:rPr lang="en-US" sz="2400" b="0" dirty="0" smtClean="0">
                    <a:solidFill>
                      <a:sysClr val="windowText" lastClr="000000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= </m:t>
                    </m:r>
                  </m:oMath>
                </a14:m>
                <a:r>
                  <a:rPr lang="en-US" sz="2400" dirty="0" smtClean="0">
                    <a:solidFill>
                      <a:sysClr val="windowText" lastClr="000000"/>
                    </a:solidFill>
                    <a:latin typeface="Cambria Math" charset="0"/>
                  </a:rPr>
                  <a:t>1 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3</m:t>
                            </m:r>
                          </m:e>
                        </m:d>
                        <m:r>
                          <a:rPr lang="en-US" sz="2400" b="0" i="1" baseline="30000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𝛿</m:t>
                        </m:r>
                      </m:e>
                      <m:sup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.∗ </m:t>
                    </m:r>
                    <m:r>
                      <a:rPr lang="en-US" sz="24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′</m:t>
                    </m:r>
                    <m:d>
                      <m:dPr>
                        <m:ctrlP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dirty="0" smtClean="0">
                    <a:solidFill>
                      <a:sysClr val="windowText" lastClr="000000"/>
                    </a:solidFill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.∗</m:t>
                    </m:r>
                    <m:r>
                      <a:rPr lang="en-US" sz="24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′</m:t>
                    </m:r>
                    <m:r>
                      <a:rPr lang="en-US" sz="24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en-US" sz="24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ysClr val="windowText" lastClr="000000"/>
                    </a:solidFill>
                    <a:latin typeface="Cambria Math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00" y="4090888"/>
                <a:ext cx="7037832" cy="2237664"/>
              </a:xfrm>
              <a:prstGeom prst="rect">
                <a:avLst/>
              </a:prstGeom>
              <a:blipFill rotWithShape="0">
                <a:blip r:embed="rId11"/>
                <a:stretch>
                  <a:fillRect b="-4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925443" y="4090888"/>
                <a:ext cx="2855077" cy="2196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3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i="1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3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3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3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3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i="1" dirty="0" smtClean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443" y="4090888"/>
                <a:ext cx="2855077" cy="219662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8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4585"/>
          </a:xfrm>
        </p:spPr>
        <p:txBody>
          <a:bodyPr>
            <a:normAutofit/>
          </a:bodyPr>
          <a:lstStyle/>
          <a:p>
            <a:r>
              <a:rPr lang="en-US" sz="3200" dirty="0"/>
              <a:t>Origins: Algorithms that try to mimic the brain.</a:t>
            </a:r>
          </a:p>
          <a:p>
            <a:endParaRPr lang="en-US" sz="3200" dirty="0" smtClean="0"/>
          </a:p>
        </p:txBody>
      </p:sp>
      <p:pic>
        <p:nvPicPr>
          <p:cNvPr id="1026" name="Picture 2" descr="mage result for d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0" y="2919591"/>
            <a:ext cx="5491889" cy="287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56528" y="3781332"/>
            <a:ext cx="23876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What is this?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82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Backpropagation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914000" y="1843378"/>
                <a:ext cx="10793586" cy="48186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/>
                  <a:t>Training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en-US" sz="32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(1)</m:t>
                                </m:r>
                              </m:sup>
                            </m:sSup>
                          </m:e>
                        </m:d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 …</m:t>
                        </m:r>
                        <m:d>
                          <m:dPr>
                            <m:ctrlPr>
                              <a:rPr lang="en-US" sz="32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32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200" dirty="0" smtClean="0"/>
                  <a:t> = 0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𝑖</m:t>
                    </m:r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to</m:t>
                    </m:r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	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endParaRPr lang="en-US" sz="3200" i="1" dirty="0">
                  <a:solidFill>
                    <a:sysClr val="windowText" lastClr="000000"/>
                  </a:solidFill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sz="3200" dirty="0" smtClean="0"/>
                  <a:t>	Perform forward propagation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𝑙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b="0" i="0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for</m:t>
                    </m:r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𝑙</m:t>
                    </m:r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=2..</m:t>
                    </m:r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𝐿</m:t>
                    </m:r>
                  </m:oMath>
                </a14:m>
                <a:endParaRPr lang="en-US" sz="3200" b="0" dirty="0" smtClean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 smtClean="0"/>
                  <a:t>	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 smtClean="0"/>
                  <a:t> to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/>
                          <m:t>𝛿</m:t>
                        </m:r>
                      </m:e>
                      <m:sub/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/>
                  <a:t>	</a:t>
                </a:r>
                <a:r>
                  <a:rPr lang="en-US" sz="3200" dirty="0" smtClean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/>
                          <m:t>𝛿</m:t>
                        </m:r>
                      </m:e>
                      <m:sub/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−1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,</m:t>
                    </m:r>
                    <m:sSubSup>
                      <m:sSub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/>
                          <m:t>𝛿</m:t>
                        </m:r>
                      </m:e>
                      <m:sub/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−2)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…</m:t>
                    </m:r>
                    <m:sSubSup>
                      <m:sSub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/>
                          <m:t>𝛿</m:t>
                        </m:r>
                      </m:e>
                      <m:sub/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𝑙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𝑙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− 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𝑙</m:t>
                        </m:r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Sup>
                      <m:sSubSupPr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/>
                          <m:t>𝛿</m:t>
                        </m:r>
                      </m:e>
                      <m:sub/>
                      <m:sup>
                        <m: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𝑙</m:t>
                        </m:r>
                        <m: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+1)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00" y="1843378"/>
                <a:ext cx="10793586" cy="4818679"/>
              </a:xfrm>
              <a:prstGeom prst="rect">
                <a:avLst/>
              </a:prstGeom>
              <a:blipFill rotWithShape="0">
                <a:blip r:embed="rId3"/>
                <a:stretch>
                  <a:fillRect l="-1468" t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Activation - sigmoid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73" y="1786940"/>
            <a:ext cx="4803615" cy="3612370"/>
          </a:xfrm>
          <a:prstGeom prst="rect">
            <a:avLst/>
          </a:prstGeom>
        </p:spPr>
      </p:pic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838200" y="2147658"/>
            <a:ext cx="5042836" cy="834694"/>
          </a:xfrm>
        </p:spPr>
        <p:txBody>
          <a:bodyPr>
            <a:noAutofit/>
          </a:bodyPr>
          <a:lstStyle/>
          <a:p>
            <a:r>
              <a:rPr lang="en-US" sz="3200" dirty="0" smtClean="0"/>
              <a:t>Partial derivative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699321" y="5533073"/>
                <a:ext cx="3454407" cy="1142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321" y="5533073"/>
                <a:ext cx="3454407" cy="11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44514" y="6492875"/>
            <a:ext cx="2547486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</a:t>
            </a:r>
            <a:r>
              <a:rPr lang="en-US" sz="1400" dirty="0">
                <a:solidFill>
                  <a:schemeClr val="tx1"/>
                </a:solidFill>
              </a:rPr>
              <a:t>Hugo </a:t>
            </a:r>
            <a:r>
              <a:rPr lang="en-US" sz="1400" dirty="0" err="1">
                <a:solidFill>
                  <a:schemeClr val="tx1"/>
                </a:solidFill>
              </a:rPr>
              <a:t>Larochelle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" y="2949417"/>
                <a:ext cx="4993418" cy="71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𝑔</m:t>
                    </m:r>
                    <m:r>
                      <a:rPr lang="en-US" sz="3600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′</m:t>
                    </m:r>
                    <m:d>
                      <m:dPr>
                        <m:ctrlPr>
                          <a:rPr lang="en-US" sz="36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sz="36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1−</m:t>
                        </m:r>
                        <m:r>
                          <a:rPr lang="en-US" sz="36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6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49417"/>
                <a:ext cx="4993418" cy="7176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Activation - hyperbolic tangent </a:t>
            </a:r>
            <a:r>
              <a:rPr lang="en-US" dirty="0" smtClean="0"/>
              <a:t>(</a:t>
            </a:r>
            <a:r>
              <a:rPr lang="en-US" dirty="0" err="1" smtClean="0"/>
              <a:t>tanh</a:t>
            </a:r>
            <a:r>
              <a:rPr lang="en-US" dirty="0" smtClean="0"/>
              <a:t>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562880" y="5537092"/>
                <a:ext cx="7593408" cy="11901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3600" b="0" i="1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880" y="5537092"/>
                <a:ext cx="7593408" cy="11901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44514" y="6492875"/>
            <a:ext cx="2547486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</a:t>
            </a:r>
            <a:r>
              <a:rPr lang="en-US" sz="1400" dirty="0">
                <a:solidFill>
                  <a:schemeClr val="tx1"/>
                </a:solidFill>
              </a:rPr>
              <a:t>Hugo </a:t>
            </a:r>
            <a:r>
              <a:rPr lang="en-US" sz="1400" dirty="0" err="1">
                <a:solidFill>
                  <a:schemeClr val="tx1"/>
                </a:solidFill>
              </a:rPr>
              <a:t>Larochelle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673" y="1791607"/>
            <a:ext cx="4803615" cy="364456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147658"/>
            <a:ext cx="5042836" cy="834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mtClean="0"/>
              <a:t>Partial derivative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200" y="2949417"/>
                <a:ext cx="39860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𝑔</m:t>
                      </m:r>
                      <m:r>
                        <a:rPr lang="en-US" sz="3600" b="0" i="1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′</m:t>
                      </m:r>
                      <m:d>
                        <m:dPr>
                          <m:ctrlP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1−</m:t>
                          </m:r>
                          <m:r>
                            <a:rPr lang="en-US" sz="36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49417"/>
                <a:ext cx="3986028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Activation - rectified </a:t>
            </a:r>
            <a:r>
              <a:rPr lang="en-US" dirty="0" smtClean="0"/>
              <a:t>linear(</a:t>
            </a:r>
            <a:r>
              <a:rPr lang="en-US" dirty="0" err="1" smtClean="0"/>
              <a:t>relu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44514" y="6492875"/>
            <a:ext cx="2547486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</a:t>
            </a:r>
            <a:r>
              <a:rPr lang="en-US" sz="1400" dirty="0">
                <a:solidFill>
                  <a:schemeClr val="tx1"/>
                </a:solidFill>
              </a:rPr>
              <a:t>Hugo </a:t>
            </a:r>
            <a:r>
              <a:rPr lang="en-US" sz="1400" dirty="0" err="1">
                <a:solidFill>
                  <a:schemeClr val="tx1"/>
                </a:solidFill>
              </a:rPr>
              <a:t>Larochelle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73" y="1802112"/>
            <a:ext cx="4803615" cy="3623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09021" y="5782636"/>
                <a:ext cx="57602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36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3600" dirty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i="0" dirty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relu</m:t>
                      </m:r>
                      <m:d>
                        <m:dPr>
                          <m:ctrlPr>
                            <a:rPr lang="en-US" sz="36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3600" dirty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max</m:t>
                      </m:r>
                      <m:d>
                        <m:dPr>
                          <m:ctrlPr>
                            <a:rPr lang="en-US" sz="36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0, </m:t>
                          </m:r>
                          <m:r>
                            <a:rPr lang="en-US" sz="3600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600" dirty="0">
                  <a:solidFill>
                    <a:sysClr val="windowText" lastClr="00000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021" y="5782636"/>
                <a:ext cx="5760231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2147658"/>
            <a:ext cx="5042836" cy="834694"/>
          </a:xfrm>
        </p:spPr>
        <p:txBody>
          <a:bodyPr>
            <a:noAutofit/>
          </a:bodyPr>
          <a:lstStyle/>
          <a:p>
            <a:r>
              <a:rPr lang="en-US" sz="3200" smtClean="0"/>
              <a:t>Partial derivative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8200" y="2949417"/>
                <a:ext cx="30802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𝑔</m:t>
                      </m:r>
                      <m:r>
                        <a:rPr lang="en-US" sz="3600" b="0" i="1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′</m:t>
                      </m:r>
                      <m:d>
                        <m:dPr>
                          <m:ctrlP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 &gt; 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49417"/>
                <a:ext cx="3080267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64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4000" y="1843378"/>
            <a:ext cx="10793586" cy="4818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For bias</a:t>
            </a:r>
          </a:p>
          <a:p>
            <a:pPr lvl="1"/>
            <a:r>
              <a:rPr lang="en-US" dirty="0" smtClean="0"/>
              <a:t>Initialize all to 0</a:t>
            </a:r>
          </a:p>
          <a:p>
            <a:r>
              <a:rPr lang="en-US" dirty="0" smtClean="0"/>
              <a:t>For weights</a:t>
            </a:r>
          </a:p>
          <a:p>
            <a:pPr lvl="1"/>
            <a:r>
              <a:rPr lang="en-US" dirty="0"/>
              <a:t>Can’t initialize all weights to the same </a:t>
            </a:r>
            <a:r>
              <a:rPr lang="en-US" dirty="0" smtClean="0"/>
              <a:t>value</a:t>
            </a:r>
          </a:p>
          <a:p>
            <a:pPr lvl="2"/>
            <a:r>
              <a:rPr lang="en-US" dirty="0"/>
              <a:t>we can show that all hidden units in a layer will always behave the </a:t>
            </a:r>
            <a:r>
              <a:rPr lang="en-US" dirty="0" smtClean="0"/>
              <a:t>same</a:t>
            </a:r>
          </a:p>
          <a:p>
            <a:pPr lvl="2"/>
            <a:r>
              <a:rPr lang="en-US" dirty="0" smtClean="0"/>
              <a:t>need </a:t>
            </a:r>
            <a:r>
              <a:rPr lang="en-US" dirty="0"/>
              <a:t>to break </a:t>
            </a:r>
            <a:r>
              <a:rPr lang="en-US" dirty="0" smtClean="0"/>
              <a:t>symmetry</a:t>
            </a:r>
          </a:p>
          <a:p>
            <a:pPr lvl="1"/>
            <a:r>
              <a:rPr lang="en-US" dirty="0" smtClean="0"/>
              <a:t>Recipe: U[-b, b]</a:t>
            </a:r>
          </a:p>
          <a:p>
            <a:pPr lvl="2"/>
            <a:r>
              <a:rPr lang="en-US" dirty="0"/>
              <a:t> the idea is to sample around 0 but break symmetry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44514" y="6492875"/>
            <a:ext cx="2547486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</a:t>
            </a:r>
            <a:r>
              <a:rPr lang="en-US" sz="1400" dirty="0">
                <a:solidFill>
                  <a:schemeClr val="tx1"/>
                </a:solidFill>
              </a:rPr>
              <a:t>Hugo </a:t>
            </a:r>
            <a:r>
              <a:rPr lang="en-US" sz="1400" dirty="0" err="1">
                <a:solidFill>
                  <a:schemeClr val="tx1"/>
                </a:solidFill>
              </a:rPr>
              <a:t>Larochelle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4000" y="1843378"/>
            <a:ext cx="10793586" cy="540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/>
              <a:t>Pick a network architecture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44514" y="6492875"/>
            <a:ext cx="2547486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</a:t>
            </a:r>
            <a:r>
              <a:rPr lang="en-US" sz="1400" dirty="0">
                <a:solidFill>
                  <a:schemeClr val="tx1"/>
                </a:solidFill>
              </a:rPr>
              <a:t>Hugo </a:t>
            </a:r>
            <a:r>
              <a:rPr lang="en-US" sz="1400" dirty="0" err="1">
                <a:solidFill>
                  <a:schemeClr val="tx1"/>
                </a:solidFill>
              </a:rPr>
              <a:t>Larochelle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1484361" y="3154798"/>
            <a:ext cx="175895" cy="176530"/>
          </a:xfrm>
          <a:custGeom>
            <a:avLst/>
            <a:gdLst/>
            <a:ahLst/>
            <a:cxnLst/>
            <a:rect l="l" t="t" r="r" b="b"/>
            <a:pathLst>
              <a:path w="175895" h="176530">
                <a:moveTo>
                  <a:pt x="0" y="88122"/>
                </a:moveTo>
                <a:lnTo>
                  <a:pt x="6897" y="53820"/>
                </a:lnTo>
                <a:lnTo>
                  <a:pt x="25708" y="25810"/>
                </a:lnTo>
                <a:lnTo>
                  <a:pt x="53608" y="6925"/>
                </a:lnTo>
                <a:lnTo>
                  <a:pt x="87773" y="0"/>
                </a:lnTo>
                <a:lnTo>
                  <a:pt x="121939" y="6925"/>
                </a:lnTo>
                <a:lnTo>
                  <a:pt x="149839" y="25810"/>
                </a:lnTo>
                <a:lnTo>
                  <a:pt x="168650" y="53820"/>
                </a:lnTo>
                <a:lnTo>
                  <a:pt x="175547" y="88122"/>
                </a:lnTo>
                <a:lnTo>
                  <a:pt x="168650" y="122422"/>
                </a:lnTo>
                <a:lnTo>
                  <a:pt x="149839" y="150433"/>
                </a:lnTo>
                <a:lnTo>
                  <a:pt x="121939" y="169318"/>
                </a:lnTo>
                <a:lnTo>
                  <a:pt x="87773" y="176243"/>
                </a:lnTo>
                <a:lnTo>
                  <a:pt x="53608" y="169318"/>
                </a:lnTo>
                <a:lnTo>
                  <a:pt x="25708" y="150433"/>
                </a:lnTo>
                <a:lnTo>
                  <a:pt x="6897" y="122422"/>
                </a:lnTo>
                <a:lnTo>
                  <a:pt x="0" y="88122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1484361" y="2949528"/>
            <a:ext cx="175895" cy="176530"/>
          </a:xfrm>
          <a:custGeom>
            <a:avLst/>
            <a:gdLst/>
            <a:ahLst/>
            <a:cxnLst/>
            <a:rect l="l" t="t" r="r" b="b"/>
            <a:pathLst>
              <a:path w="175895" h="176530">
                <a:moveTo>
                  <a:pt x="0" y="88122"/>
                </a:moveTo>
                <a:lnTo>
                  <a:pt x="6897" y="53820"/>
                </a:lnTo>
                <a:lnTo>
                  <a:pt x="25708" y="25810"/>
                </a:lnTo>
                <a:lnTo>
                  <a:pt x="53608" y="6925"/>
                </a:lnTo>
                <a:lnTo>
                  <a:pt x="87773" y="0"/>
                </a:lnTo>
                <a:lnTo>
                  <a:pt x="121939" y="6925"/>
                </a:lnTo>
                <a:lnTo>
                  <a:pt x="149839" y="25810"/>
                </a:lnTo>
                <a:lnTo>
                  <a:pt x="168650" y="53820"/>
                </a:lnTo>
                <a:lnTo>
                  <a:pt x="175547" y="88122"/>
                </a:lnTo>
                <a:lnTo>
                  <a:pt x="168650" y="122422"/>
                </a:lnTo>
                <a:lnTo>
                  <a:pt x="149839" y="150433"/>
                </a:lnTo>
                <a:lnTo>
                  <a:pt x="121939" y="169318"/>
                </a:lnTo>
                <a:lnTo>
                  <a:pt x="87773" y="176243"/>
                </a:lnTo>
                <a:lnTo>
                  <a:pt x="53608" y="169318"/>
                </a:lnTo>
                <a:lnTo>
                  <a:pt x="25708" y="150433"/>
                </a:lnTo>
                <a:lnTo>
                  <a:pt x="6897" y="122422"/>
                </a:lnTo>
                <a:lnTo>
                  <a:pt x="0" y="88122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1484361" y="2744258"/>
            <a:ext cx="175895" cy="176530"/>
          </a:xfrm>
          <a:custGeom>
            <a:avLst/>
            <a:gdLst/>
            <a:ahLst/>
            <a:cxnLst/>
            <a:rect l="l" t="t" r="r" b="b"/>
            <a:pathLst>
              <a:path w="175895" h="176530">
                <a:moveTo>
                  <a:pt x="0" y="88122"/>
                </a:moveTo>
                <a:lnTo>
                  <a:pt x="6897" y="53820"/>
                </a:lnTo>
                <a:lnTo>
                  <a:pt x="25708" y="25810"/>
                </a:lnTo>
                <a:lnTo>
                  <a:pt x="53608" y="6925"/>
                </a:lnTo>
                <a:lnTo>
                  <a:pt x="87773" y="0"/>
                </a:lnTo>
                <a:lnTo>
                  <a:pt x="121939" y="6925"/>
                </a:lnTo>
                <a:lnTo>
                  <a:pt x="149839" y="25810"/>
                </a:lnTo>
                <a:lnTo>
                  <a:pt x="168650" y="53820"/>
                </a:lnTo>
                <a:lnTo>
                  <a:pt x="175547" y="88122"/>
                </a:lnTo>
                <a:lnTo>
                  <a:pt x="168650" y="122423"/>
                </a:lnTo>
                <a:lnTo>
                  <a:pt x="149839" y="150433"/>
                </a:lnTo>
                <a:lnTo>
                  <a:pt x="121939" y="169318"/>
                </a:lnTo>
                <a:lnTo>
                  <a:pt x="87773" y="176243"/>
                </a:lnTo>
                <a:lnTo>
                  <a:pt x="53608" y="169318"/>
                </a:lnTo>
                <a:lnTo>
                  <a:pt x="25708" y="150433"/>
                </a:lnTo>
                <a:lnTo>
                  <a:pt x="6897" y="122423"/>
                </a:lnTo>
                <a:lnTo>
                  <a:pt x="0" y="88122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2081270" y="2636498"/>
            <a:ext cx="200947" cy="201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1659908" y="2742534"/>
            <a:ext cx="409575" cy="90170"/>
          </a:xfrm>
          <a:custGeom>
            <a:avLst/>
            <a:gdLst/>
            <a:ahLst/>
            <a:cxnLst/>
            <a:rect l="l" t="t" r="r" b="b"/>
            <a:pathLst>
              <a:path w="409575" h="90169">
                <a:moveTo>
                  <a:pt x="0" y="89849"/>
                </a:moveTo>
                <a:lnTo>
                  <a:pt x="409561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1971275" y="2701205"/>
            <a:ext cx="122814" cy="115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1659908" y="2751945"/>
            <a:ext cx="414020" cy="285750"/>
          </a:xfrm>
          <a:custGeom>
            <a:avLst/>
            <a:gdLst/>
            <a:ahLst/>
            <a:cxnLst/>
            <a:rect l="l" t="t" r="r" b="b"/>
            <a:pathLst>
              <a:path w="414019" h="285750">
                <a:moveTo>
                  <a:pt x="0" y="285707"/>
                </a:moveTo>
                <a:lnTo>
                  <a:pt x="413445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1972196" y="2737616"/>
            <a:ext cx="121893" cy="1086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1659908" y="2756427"/>
            <a:ext cx="417830" cy="487045"/>
          </a:xfrm>
          <a:custGeom>
            <a:avLst/>
            <a:gdLst/>
            <a:ahLst/>
            <a:cxnLst/>
            <a:rect l="l" t="t" r="r" b="b"/>
            <a:pathLst>
              <a:path w="417830" h="487044">
                <a:moveTo>
                  <a:pt x="0" y="486496"/>
                </a:moveTo>
                <a:lnTo>
                  <a:pt x="417760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1980009" y="2737298"/>
            <a:ext cx="302208" cy="329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1659908" y="2832383"/>
            <a:ext cx="410209" cy="126364"/>
          </a:xfrm>
          <a:custGeom>
            <a:avLst/>
            <a:gdLst/>
            <a:ahLst/>
            <a:cxnLst/>
            <a:rect l="l" t="t" r="r" b="b"/>
            <a:pathLst>
              <a:path w="410209" h="126365">
                <a:moveTo>
                  <a:pt x="0" y="0"/>
                </a:moveTo>
                <a:lnTo>
                  <a:pt x="410086" y="125949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1970138" y="2879373"/>
            <a:ext cx="123950" cy="1130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1659908" y="2970308"/>
            <a:ext cx="409575" cy="67945"/>
          </a:xfrm>
          <a:custGeom>
            <a:avLst/>
            <a:gdLst/>
            <a:ahLst/>
            <a:cxnLst/>
            <a:rect l="l" t="t" r="r" b="b"/>
            <a:pathLst>
              <a:path w="409575" h="67944">
                <a:moveTo>
                  <a:pt x="0" y="67345"/>
                </a:moveTo>
                <a:lnTo>
                  <a:pt x="409310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/>
        </p:nvSpPr>
        <p:spPr>
          <a:xfrm>
            <a:off x="1972446" y="2924445"/>
            <a:ext cx="121643" cy="116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/>
        </p:nvSpPr>
        <p:spPr>
          <a:xfrm>
            <a:off x="1659908" y="2979462"/>
            <a:ext cx="413384" cy="263525"/>
          </a:xfrm>
          <a:custGeom>
            <a:avLst/>
            <a:gdLst/>
            <a:ahLst/>
            <a:cxnLst/>
            <a:rect l="l" t="t" r="r" b="b"/>
            <a:pathLst>
              <a:path w="413384" h="263525">
                <a:moveTo>
                  <a:pt x="0" y="263461"/>
                </a:moveTo>
                <a:lnTo>
                  <a:pt x="412932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/>
        </p:nvSpPr>
        <p:spPr>
          <a:xfrm>
            <a:off x="1971725" y="2965898"/>
            <a:ext cx="310491" cy="3208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1659908" y="2832383"/>
            <a:ext cx="414655" cy="337820"/>
          </a:xfrm>
          <a:custGeom>
            <a:avLst/>
            <a:gdLst/>
            <a:ahLst/>
            <a:cxnLst/>
            <a:rect l="l" t="t" r="r" b="b"/>
            <a:pathLst>
              <a:path w="414655" h="337819">
                <a:moveTo>
                  <a:pt x="0" y="0"/>
                </a:moveTo>
                <a:lnTo>
                  <a:pt x="414628" y="337312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1973747" y="3072769"/>
            <a:ext cx="120342" cy="1128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/>
          <p:nvPr/>
        </p:nvSpPr>
        <p:spPr>
          <a:xfrm>
            <a:off x="1659908" y="3037653"/>
            <a:ext cx="410845" cy="140335"/>
          </a:xfrm>
          <a:custGeom>
            <a:avLst/>
            <a:gdLst/>
            <a:ahLst/>
            <a:cxnLst/>
            <a:rect l="l" t="t" r="r" b="b"/>
            <a:pathLst>
              <a:path w="410844" h="140334">
                <a:moveTo>
                  <a:pt x="0" y="0"/>
                </a:moveTo>
                <a:lnTo>
                  <a:pt x="410331" y="140277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/>
          <p:cNvSpPr/>
          <p:nvPr/>
        </p:nvSpPr>
        <p:spPr>
          <a:xfrm>
            <a:off x="1969924" y="3097026"/>
            <a:ext cx="124165" cy="1121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/>
          <p:nvPr/>
        </p:nvSpPr>
        <p:spPr>
          <a:xfrm>
            <a:off x="1659908" y="3189050"/>
            <a:ext cx="409575" cy="53975"/>
          </a:xfrm>
          <a:custGeom>
            <a:avLst/>
            <a:gdLst/>
            <a:ahLst/>
            <a:cxnLst/>
            <a:rect l="l" t="t" r="r" b="b"/>
            <a:pathLst>
              <a:path w="409575" h="53975">
                <a:moveTo>
                  <a:pt x="0" y="53860"/>
                </a:moveTo>
                <a:lnTo>
                  <a:pt x="409191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/>
          <p:cNvSpPr/>
          <p:nvPr/>
        </p:nvSpPr>
        <p:spPr>
          <a:xfrm>
            <a:off x="1973326" y="3140510"/>
            <a:ext cx="120763" cy="1168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2081268" y="3300137"/>
            <a:ext cx="200947" cy="2016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1659908" y="2832383"/>
            <a:ext cx="419100" cy="548640"/>
          </a:xfrm>
          <a:custGeom>
            <a:avLst/>
            <a:gdLst/>
            <a:ahLst/>
            <a:cxnLst/>
            <a:rect l="l" t="t" r="r" b="b"/>
            <a:pathLst>
              <a:path w="419100" h="548639">
                <a:moveTo>
                  <a:pt x="0" y="0"/>
                </a:moveTo>
                <a:lnTo>
                  <a:pt x="418879" y="548295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1982794" y="3279664"/>
            <a:ext cx="111295" cy="1210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1659908" y="3037653"/>
            <a:ext cx="415290" cy="347980"/>
          </a:xfrm>
          <a:custGeom>
            <a:avLst/>
            <a:gdLst/>
            <a:ahLst/>
            <a:cxnLst/>
            <a:rect l="l" t="t" r="r" b="b"/>
            <a:pathLst>
              <a:path w="415290" h="347980">
                <a:moveTo>
                  <a:pt x="0" y="0"/>
                </a:moveTo>
                <a:lnTo>
                  <a:pt x="414855" y="347356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1974105" y="3287678"/>
            <a:ext cx="119984" cy="1135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1659908" y="3242923"/>
            <a:ext cx="410845" cy="149860"/>
          </a:xfrm>
          <a:custGeom>
            <a:avLst/>
            <a:gdLst/>
            <a:ahLst/>
            <a:cxnLst/>
            <a:rect l="l" t="t" r="r" b="b"/>
            <a:pathLst>
              <a:path w="410844" h="149860">
                <a:moveTo>
                  <a:pt x="0" y="0"/>
                </a:moveTo>
                <a:lnTo>
                  <a:pt x="410494" y="149339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1969851" y="3310182"/>
            <a:ext cx="124237" cy="1115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>
            <a:off x="2772775" y="2636498"/>
            <a:ext cx="200947" cy="201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/>
          <p:cNvSpPr/>
          <p:nvPr/>
        </p:nvSpPr>
        <p:spPr>
          <a:xfrm>
            <a:off x="2269512" y="2737324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5">
                <a:moveTo>
                  <a:pt x="0" y="0"/>
                </a:moveTo>
                <a:lnTo>
                  <a:pt x="490732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/>
          <p:cNvSpPr/>
          <p:nvPr/>
        </p:nvSpPr>
        <p:spPr>
          <a:xfrm>
            <a:off x="2669549" y="2678358"/>
            <a:ext cx="115900" cy="1179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/>
          <p:cNvSpPr/>
          <p:nvPr/>
        </p:nvSpPr>
        <p:spPr>
          <a:xfrm>
            <a:off x="2269512" y="2747686"/>
            <a:ext cx="493395" cy="218440"/>
          </a:xfrm>
          <a:custGeom>
            <a:avLst/>
            <a:gdLst/>
            <a:ahLst/>
            <a:cxnLst/>
            <a:rect l="l" t="t" r="r" b="b"/>
            <a:pathLst>
              <a:path w="493394" h="218440">
                <a:moveTo>
                  <a:pt x="0" y="218389"/>
                </a:moveTo>
                <a:lnTo>
                  <a:pt x="492892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/>
          <p:cNvSpPr/>
          <p:nvPr/>
        </p:nvSpPr>
        <p:spPr>
          <a:xfrm>
            <a:off x="2661332" y="2724522"/>
            <a:ext cx="124117" cy="1090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/>
          <p:cNvSpPr/>
          <p:nvPr/>
        </p:nvSpPr>
        <p:spPr>
          <a:xfrm>
            <a:off x="2269512" y="2753980"/>
            <a:ext cx="497205" cy="432434"/>
          </a:xfrm>
          <a:custGeom>
            <a:avLst/>
            <a:gdLst/>
            <a:ahLst/>
            <a:cxnLst/>
            <a:rect l="l" t="t" r="r" b="b"/>
            <a:pathLst>
              <a:path w="497205" h="432434">
                <a:moveTo>
                  <a:pt x="0" y="431932"/>
                </a:moveTo>
                <a:lnTo>
                  <a:pt x="496914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/>
          <p:cNvSpPr/>
          <p:nvPr/>
        </p:nvSpPr>
        <p:spPr>
          <a:xfrm>
            <a:off x="2665968" y="2737438"/>
            <a:ext cx="119481" cy="1143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/>
          <p:cNvSpPr/>
          <p:nvPr/>
        </p:nvSpPr>
        <p:spPr>
          <a:xfrm>
            <a:off x="2269512" y="2757286"/>
            <a:ext cx="501015" cy="643890"/>
          </a:xfrm>
          <a:custGeom>
            <a:avLst/>
            <a:gdLst/>
            <a:ahLst/>
            <a:cxnLst/>
            <a:rect l="l" t="t" r="r" b="b"/>
            <a:pathLst>
              <a:path w="501014" h="643889">
                <a:moveTo>
                  <a:pt x="0" y="643676"/>
                </a:moveTo>
                <a:lnTo>
                  <a:pt x="500466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/>
          <p:cNvSpPr/>
          <p:nvPr/>
        </p:nvSpPr>
        <p:spPr>
          <a:xfrm>
            <a:off x="2673715" y="2737387"/>
            <a:ext cx="300007" cy="3322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/>
          <p:cNvSpPr/>
          <p:nvPr/>
        </p:nvSpPr>
        <p:spPr>
          <a:xfrm>
            <a:off x="2269512" y="2968819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5">
                <a:moveTo>
                  <a:pt x="0" y="0"/>
                </a:moveTo>
                <a:lnTo>
                  <a:pt x="490732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/>
          <p:cNvSpPr/>
          <p:nvPr/>
        </p:nvSpPr>
        <p:spPr>
          <a:xfrm>
            <a:off x="2669549" y="2909866"/>
            <a:ext cx="115900" cy="1179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/>
          <p:cNvSpPr/>
          <p:nvPr/>
        </p:nvSpPr>
        <p:spPr>
          <a:xfrm>
            <a:off x="2269512" y="2978979"/>
            <a:ext cx="492759" cy="207010"/>
          </a:xfrm>
          <a:custGeom>
            <a:avLst/>
            <a:gdLst/>
            <a:ahLst/>
            <a:cxnLst/>
            <a:rect l="l" t="t" r="r" b="b"/>
            <a:pathLst>
              <a:path w="492760" h="207009">
                <a:moveTo>
                  <a:pt x="0" y="206933"/>
                </a:moveTo>
                <a:lnTo>
                  <a:pt x="492698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/>
          <p:cNvSpPr/>
          <p:nvPr/>
        </p:nvSpPr>
        <p:spPr>
          <a:xfrm>
            <a:off x="2661243" y="2953998"/>
            <a:ext cx="124206" cy="10982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/>
          <p:cNvSpPr/>
          <p:nvPr/>
        </p:nvSpPr>
        <p:spPr>
          <a:xfrm>
            <a:off x="2269512" y="2985476"/>
            <a:ext cx="497205" cy="432434"/>
          </a:xfrm>
          <a:custGeom>
            <a:avLst/>
            <a:gdLst/>
            <a:ahLst/>
            <a:cxnLst/>
            <a:rect l="l" t="t" r="r" b="b"/>
            <a:pathLst>
              <a:path w="497205" h="432435">
                <a:moveTo>
                  <a:pt x="0" y="431932"/>
                </a:moveTo>
                <a:lnTo>
                  <a:pt x="496914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6"/>
          <p:cNvSpPr/>
          <p:nvPr/>
        </p:nvSpPr>
        <p:spPr>
          <a:xfrm>
            <a:off x="2665968" y="2968946"/>
            <a:ext cx="119481" cy="11435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7"/>
          <p:cNvSpPr/>
          <p:nvPr/>
        </p:nvSpPr>
        <p:spPr>
          <a:xfrm>
            <a:off x="2269512" y="2737324"/>
            <a:ext cx="493395" cy="221615"/>
          </a:xfrm>
          <a:custGeom>
            <a:avLst/>
            <a:gdLst/>
            <a:ahLst/>
            <a:cxnLst/>
            <a:rect l="l" t="t" r="r" b="b"/>
            <a:pathLst>
              <a:path w="493394" h="221615">
                <a:moveTo>
                  <a:pt x="0" y="0"/>
                </a:moveTo>
                <a:lnTo>
                  <a:pt x="492945" y="221446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8"/>
          <p:cNvSpPr/>
          <p:nvPr/>
        </p:nvSpPr>
        <p:spPr>
          <a:xfrm>
            <a:off x="2661370" y="2872579"/>
            <a:ext cx="124079" cy="10887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9"/>
          <p:cNvSpPr/>
          <p:nvPr/>
        </p:nvSpPr>
        <p:spPr>
          <a:xfrm>
            <a:off x="2773905" y="3080744"/>
            <a:ext cx="200947" cy="20164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0"/>
          <p:cNvSpPr/>
          <p:nvPr/>
        </p:nvSpPr>
        <p:spPr>
          <a:xfrm>
            <a:off x="2270655" y="3181570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5">
                <a:moveTo>
                  <a:pt x="0" y="0"/>
                </a:moveTo>
                <a:lnTo>
                  <a:pt x="490732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1"/>
          <p:cNvSpPr/>
          <p:nvPr/>
        </p:nvSpPr>
        <p:spPr>
          <a:xfrm>
            <a:off x="2670679" y="3122604"/>
            <a:ext cx="115900" cy="1179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2"/>
          <p:cNvSpPr/>
          <p:nvPr/>
        </p:nvSpPr>
        <p:spPr>
          <a:xfrm>
            <a:off x="2270655" y="3191932"/>
            <a:ext cx="493395" cy="218440"/>
          </a:xfrm>
          <a:custGeom>
            <a:avLst/>
            <a:gdLst/>
            <a:ahLst/>
            <a:cxnLst/>
            <a:rect l="l" t="t" r="r" b="b"/>
            <a:pathLst>
              <a:path w="493394" h="218439">
                <a:moveTo>
                  <a:pt x="0" y="218389"/>
                </a:moveTo>
                <a:lnTo>
                  <a:pt x="492892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3"/>
          <p:cNvSpPr/>
          <p:nvPr/>
        </p:nvSpPr>
        <p:spPr>
          <a:xfrm>
            <a:off x="2662475" y="3168768"/>
            <a:ext cx="124104" cy="10908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4"/>
          <p:cNvSpPr/>
          <p:nvPr/>
        </p:nvSpPr>
        <p:spPr>
          <a:xfrm>
            <a:off x="2269512" y="2966076"/>
            <a:ext cx="494030" cy="205740"/>
          </a:xfrm>
          <a:custGeom>
            <a:avLst/>
            <a:gdLst/>
            <a:ahLst/>
            <a:cxnLst/>
            <a:rect l="l" t="t" r="r" b="b"/>
            <a:pathLst>
              <a:path w="494030" h="205740">
                <a:moveTo>
                  <a:pt x="0" y="0"/>
                </a:moveTo>
                <a:lnTo>
                  <a:pt x="493461" y="205419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5"/>
          <p:cNvSpPr/>
          <p:nvPr/>
        </p:nvSpPr>
        <p:spPr>
          <a:xfrm>
            <a:off x="2662031" y="3086828"/>
            <a:ext cx="124218" cy="10994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6"/>
          <p:cNvSpPr/>
          <p:nvPr/>
        </p:nvSpPr>
        <p:spPr>
          <a:xfrm>
            <a:off x="2269512" y="2737324"/>
            <a:ext cx="497840" cy="428625"/>
          </a:xfrm>
          <a:custGeom>
            <a:avLst/>
            <a:gdLst/>
            <a:ahLst/>
            <a:cxnLst/>
            <a:rect l="l" t="t" r="r" b="b"/>
            <a:pathLst>
              <a:path w="497839" h="428625">
                <a:moveTo>
                  <a:pt x="0" y="0"/>
                </a:moveTo>
                <a:lnTo>
                  <a:pt x="497622" y="428062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7"/>
          <p:cNvSpPr/>
          <p:nvPr/>
        </p:nvSpPr>
        <p:spPr>
          <a:xfrm>
            <a:off x="2666628" y="3067701"/>
            <a:ext cx="119621" cy="11412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8"/>
          <p:cNvSpPr/>
          <p:nvPr/>
        </p:nvSpPr>
        <p:spPr>
          <a:xfrm>
            <a:off x="2772775" y="3294130"/>
            <a:ext cx="200947" cy="201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9"/>
          <p:cNvSpPr/>
          <p:nvPr/>
        </p:nvSpPr>
        <p:spPr>
          <a:xfrm>
            <a:off x="2269512" y="3394922"/>
            <a:ext cx="490855" cy="6350"/>
          </a:xfrm>
          <a:custGeom>
            <a:avLst/>
            <a:gdLst/>
            <a:ahLst/>
            <a:cxnLst/>
            <a:rect l="l" t="t" r="r" b="b"/>
            <a:pathLst>
              <a:path w="490855" h="6350">
                <a:moveTo>
                  <a:pt x="0" y="6039"/>
                </a:moveTo>
                <a:lnTo>
                  <a:pt x="490734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0"/>
          <p:cNvSpPr/>
          <p:nvPr/>
        </p:nvSpPr>
        <p:spPr>
          <a:xfrm>
            <a:off x="2669003" y="3336903"/>
            <a:ext cx="116446" cy="11790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1"/>
          <p:cNvSpPr/>
          <p:nvPr/>
        </p:nvSpPr>
        <p:spPr>
          <a:xfrm>
            <a:off x="2269512" y="3185913"/>
            <a:ext cx="492759" cy="199390"/>
          </a:xfrm>
          <a:custGeom>
            <a:avLst/>
            <a:gdLst/>
            <a:ahLst/>
            <a:cxnLst/>
            <a:rect l="l" t="t" r="r" b="b"/>
            <a:pathLst>
              <a:path w="492760" h="199389">
                <a:moveTo>
                  <a:pt x="0" y="0"/>
                </a:moveTo>
                <a:lnTo>
                  <a:pt x="492572" y="199302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2"/>
          <p:cNvSpPr/>
          <p:nvPr/>
        </p:nvSpPr>
        <p:spPr>
          <a:xfrm>
            <a:off x="2661205" y="3301089"/>
            <a:ext cx="124244" cy="11032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3"/>
          <p:cNvSpPr/>
          <p:nvPr/>
        </p:nvSpPr>
        <p:spPr>
          <a:xfrm>
            <a:off x="2269512" y="2966076"/>
            <a:ext cx="496570" cy="412750"/>
          </a:xfrm>
          <a:custGeom>
            <a:avLst/>
            <a:gdLst/>
            <a:ahLst/>
            <a:cxnLst/>
            <a:rect l="l" t="t" r="r" b="b"/>
            <a:pathLst>
              <a:path w="496569" h="412750">
                <a:moveTo>
                  <a:pt x="0" y="0"/>
                </a:moveTo>
                <a:lnTo>
                  <a:pt x="496549" y="412518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4"/>
          <p:cNvSpPr/>
          <p:nvPr/>
        </p:nvSpPr>
        <p:spPr>
          <a:xfrm>
            <a:off x="2665371" y="3281379"/>
            <a:ext cx="120078" cy="1133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5"/>
          <p:cNvSpPr/>
          <p:nvPr/>
        </p:nvSpPr>
        <p:spPr>
          <a:xfrm>
            <a:off x="2269512" y="2737324"/>
            <a:ext cx="500380" cy="638810"/>
          </a:xfrm>
          <a:custGeom>
            <a:avLst/>
            <a:gdLst/>
            <a:ahLst/>
            <a:cxnLst/>
            <a:rect l="l" t="t" r="r" b="b"/>
            <a:pathLst>
              <a:path w="500380" h="638810">
                <a:moveTo>
                  <a:pt x="0" y="0"/>
                </a:moveTo>
                <a:lnTo>
                  <a:pt x="500384" y="638183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6"/>
          <p:cNvSpPr/>
          <p:nvPr/>
        </p:nvSpPr>
        <p:spPr>
          <a:xfrm>
            <a:off x="2673511" y="3274572"/>
            <a:ext cx="111937" cy="12076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7"/>
          <p:cNvSpPr/>
          <p:nvPr/>
        </p:nvSpPr>
        <p:spPr>
          <a:xfrm>
            <a:off x="2082166" y="3503565"/>
            <a:ext cx="200947" cy="201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8"/>
          <p:cNvSpPr/>
          <p:nvPr/>
        </p:nvSpPr>
        <p:spPr>
          <a:xfrm>
            <a:off x="1659908" y="2832383"/>
            <a:ext cx="422909" cy="750570"/>
          </a:xfrm>
          <a:custGeom>
            <a:avLst/>
            <a:gdLst/>
            <a:ahLst/>
            <a:cxnLst/>
            <a:rect l="l" t="t" r="r" b="b"/>
            <a:pathLst>
              <a:path w="422909" h="750569">
                <a:moveTo>
                  <a:pt x="0" y="0"/>
                </a:moveTo>
                <a:lnTo>
                  <a:pt x="422605" y="750357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9"/>
          <p:cNvSpPr/>
          <p:nvPr/>
        </p:nvSpPr>
        <p:spPr>
          <a:xfrm>
            <a:off x="1991887" y="3481721"/>
            <a:ext cx="104768" cy="12297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0"/>
          <p:cNvSpPr/>
          <p:nvPr/>
        </p:nvSpPr>
        <p:spPr>
          <a:xfrm>
            <a:off x="1659908" y="3037653"/>
            <a:ext cx="419734" cy="547370"/>
          </a:xfrm>
          <a:custGeom>
            <a:avLst/>
            <a:gdLst/>
            <a:ahLst/>
            <a:cxnLst/>
            <a:rect l="l" t="t" r="r" b="b"/>
            <a:pathLst>
              <a:path w="419734" h="547369">
                <a:moveTo>
                  <a:pt x="0" y="0"/>
                </a:moveTo>
                <a:lnTo>
                  <a:pt x="419628" y="546742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1"/>
          <p:cNvSpPr/>
          <p:nvPr/>
        </p:nvSpPr>
        <p:spPr>
          <a:xfrm>
            <a:off x="1983472" y="3483398"/>
            <a:ext cx="111410" cy="12099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2"/>
          <p:cNvSpPr/>
          <p:nvPr/>
        </p:nvSpPr>
        <p:spPr>
          <a:xfrm>
            <a:off x="1659908" y="3242923"/>
            <a:ext cx="415925" cy="345440"/>
          </a:xfrm>
          <a:custGeom>
            <a:avLst/>
            <a:gdLst/>
            <a:ahLst/>
            <a:cxnLst/>
            <a:rect l="l" t="t" r="r" b="b"/>
            <a:pathLst>
              <a:path w="415925" h="345439">
                <a:moveTo>
                  <a:pt x="0" y="0"/>
                </a:moveTo>
                <a:lnTo>
                  <a:pt x="415582" y="345054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3"/>
          <p:cNvSpPr/>
          <p:nvPr/>
        </p:nvSpPr>
        <p:spPr>
          <a:xfrm>
            <a:off x="1974792" y="3490764"/>
            <a:ext cx="120091" cy="11330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4"/>
          <p:cNvSpPr/>
          <p:nvPr/>
        </p:nvSpPr>
        <p:spPr>
          <a:xfrm>
            <a:off x="2270413" y="2759283"/>
            <a:ext cx="502284" cy="845185"/>
          </a:xfrm>
          <a:custGeom>
            <a:avLst/>
            <a:gdLst/>
            <a:ahLst/>
            <a:cxnLst/>
            <a:rect l="l" t="t" r="r" b="b"/>
            <a:pathLst>
              <a:path w="502285" h="845185">
                <a:moveTo>
                  <a:pt x="0" y="845107"/>
                </a:moveTo>
                <a:lnTo>
                  <a:pt x="502266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5"/>
          <p:cNvSpPr/>
          <p:nvPr/>
        </p:nvSpPr>
        <p:spPr>
          <a:xfrm>
            <a:off x="2681030" y="2737616"/>
            <a:ext cx="104521" cy="12263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6"/>
          <p:cNvSpPr/>
          <p:nvPr/>
        </p:nvSpPr>
        <p:spPr>
          <a:xfrm>
            <a:off x="2270413" y="2988180"/>
            <a:ext cx="499745" cy="616585"/>
          </a:xfrm>
          <a:custGeom>
            <a:avLst/>
            <a:gdLst/>
            <a:ahLst/>
            <a:cxnLst/>
            <a:rect l="l" t="t" r="r" b="b"/>
            <a:pathLst>
              <a:path w="499744" h="616585">
                <a:moveTo>
                  <a:pt x="0" y="616210"/>
                </a:moveTo>
                <a:lnTo>
                  <a:pt x="499276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7"/>
          <p:cNvSpPr/>
          <p:nvPr/>
        </p:nvSpPr>
        <p:spPr>
          <a:xfrm>
            <a:off x="2672826" y="2968591"/>
            <a:ext cx="112725" cy="12039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8"/>
          <p:cNvSpPr/>
          <p:nvPr/>
        </p:nvSpPr>
        <p:spPr>
          <a:xfrm>
            <a:off x="2270413" y="3197304"/>
            <a:ext cx="496570" cy="407670"/>
          </a:xfrm>
          <a:custGeom>
            <a:avLst/>
            <a:gdLst/>
            <a:ahLst/>
            <a:cxnLst/>
            <a:rect l="l" t="t" r="r" b="b"/>
            <a:pathLst>
              <a:path w="496569" h="407669">
                <a:moveTo>
                  <a:pt x="0" y="407086"/>
                </a:moveTo>
                <a:lnTo>
                  <a:pt x="496447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9"/>
          <p:cNvSpPr/>
          <p:nvPr/>
        </p:nvSpPr>
        <p:spPr>
          <a:xfrm>
            <a:off x="2666107" y="3181316"/>
            <a:ext cx="120243" cy="11301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0"/>
          <p:cNvSpPr/>
          <p:nvPr/>
        </p:nvSpPr>
        <p:spPr>
          <a:xfrm>
            <a:off x="2270413" y="3404338"/>
            <a:ext cx="492125" cy="200660"/>
          </a:xfrm>
          <a:custGeom>
            <a:avLst/>
            <a:gdLst/>
            <a:ahLst/>
            <a:cxnLst/>
            <a:rect l="l" t="t" r="r" b="b"/>
            <a:pathLst>
              <a:path w="492125" h="200660">
                <a:moveTo>
                  <a:pt x="0" y="200052"/>
                </a:moveTo>
                <a:lnTo>
                  <a:pt x="491796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1"/>
          <p:cNvSpPr/>
          <p:nvPr/>
        </p:nvSpPr>
        <p:spPr>
          <a:xfrm>
            <a:off x="2661307" y="3378305"/>
            <a:ext cx="124244" cy="11024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2"/>
          <p:cNvSpPr/>
          <p:nvPr/>
        </p:nvSpPr>
        <p:spPr>
          <a:xfrm>
            <a:off x="3964974" y="2618922"/>
            <a:ext cx="2160367" cy="109413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3"/>
          <p:cNvSpPr/>
          <p:nvPr/>
        </p:nvSpPr>
        <p:spPr>
          <a:xfrm>
            <a:off x="6913317" y="2624357"/>
            <a:ext cx="2409719" cy="109413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838200" y="4007445"/>
            <a:ext cx="10793586" cy="2553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No. of input units: Dimension of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No</a:t>
            </a:r>
            <a:r>
              <a:rPr lang="en-US" dirty="0"/>
              <a:t>. output units: Number of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Reasonable </a:t>
            </a:r>
            <a:r>
              <a:rPr lang="en-US" dirty="0"/>
              <a:t>default: 1 hidden layer, or if &gt;1 hidden layer, have same no. of hidden units in every layer (usually the more the </a:t>
            </a:r>
            <a:r>
              <a:rPr lang="en-US" dirty="0" smtClean="0"/>
              <a:t>better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Grid </a:t>
            </a:r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096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4000" y="1843378"/>
            <a:ext cx="10793586" cy="540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Early </a:t>
            </a:r>
            <a:r>
              <a:rPr lang="en-US" sz="3200" dirty="0"/>
              <a:t>stopping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44514" y="6492875"/>
            <a:ext cx="2547486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</a:t>
            </a:r>
            <a:r>
              <a:rPr lang="en-US" sz="1400" dirty="0">
                <a:solidFill>
                  <a:schemeClr val="tx1"/>
                </a:solidFill>
              </a:rPr>
              <a:t>Hugo </a:t>
            </a:r>
            <a:r>
              <a:rPr lang="en-US" sz="1400" dirty="0" err="1">
                <a:solidFill>
                  <a:schemeClr val="tx1"/>
                </a:solidFill>
              </a:rPr>
              <a:t>Larochelle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914000" y="2684830"/>
            <a:ext cx="10793586" cy="1413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a validation set </a:t>
            </a:r>
            <a:r>
              <a:rPr lang="en-US" dirty="0" smtClean="0"/>
              <a:t>performance </a:t>
            </a:r>
            <a:r>
              <a:rPr lang="en-US" dirty="0"/>
              <a:t>to select the best </a:t>
            </a:r>
            <a:r>
              <a:rPr lang="en-US" dirty="0" smtClean="0"/>
              <a:t>configuration</a:t>
            </a:r>
          </a:p>
          <a:p>
            <a:r>
              <a:rPr lang="en-US" dirty="0" smtClean="0"/>
              <a:t>To </a:t>
            </a:r>
            <a:r>
              <a:rPr lang="en-US" dirty="0"/>
              <a:t>select the number of epochs, stop training when validation set error </a:t>
            </a:r>
            <a:r>
              <a:rPr lang="en-US" dirty="0" smtClean="0"/>
              <a:t>increases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642" y="3875479"/>
            <a:ext cx="5339443" cy="28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7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tricks of the trade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44514" y="6492875"/>
            <a:ext cx="2547486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</a:t>
            </a:r>
            <a:r>
              <a:rPr lang="en-US" sz="1400" dirty="0">
                <a:solidFill>
                  <a:schemeClr val="tx1"/>
                </a:solidFill>
              </a:rPr>
              <a:t>Hugo </a:t>
            </a:r>
            <a:r>
              <a:rPr lang="en-US" sz="1400" dirty="0" err="1">
                <a:solidFill>
                  <a:schemeClr val="tx1"/>
                </a:solidFill>
              </a:rPr>
              <a:t>Larochelle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914000" y="2684830"/>
            <a:ext cx="10793586" cy="3479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Normalizing your (real-valued) data</a:t>
            </a:r>
          </a:p>
          <a:p>
            <a:r>
              <a:rPr lang="en-US" dirty="0" smtClean="0"/>
              <a:t>Decaying the learning rate</a:t>
            </a:r>
          </a:p>
          <a:p>
            <a:pPr lvl="1"/>
            <a:r>
              <a:rPr lang="en-US" dirty="0" smtClean="0"/>
              <a:t>as we get closer to the optimum, makes sense to take smaller update steps</a:t>
            </a:r>
          </a:p>
          <a:p>
            <a:r>
              <a:rPr lang="en-US" dirty="0" smtClean="0"/>
              <a:t>mini-batch</a:t>
            </a:r>
          </a:p>
          <a:p>
            <a:pPr lvl="1"/>
            <a:r>
              <a:rPr lang="en-US" dirty="0" smtClean="0"/>
              <a:t>can give a more accurate estimate of the risk gradient</a:t>
            </a:r>
          </a:p>
          <a:p>
            <a:r>
              <a:rPr lang="en-US" dirty="0" smtClean="0"/>
              <a:t>Momentum</a:t>
            </a:r>
          </a:p>
          <a:p>
            <a:pPr lvl="1"/>
            <a:r>
              <a:rPr lang="en-US" dirty="0" smtClean="0"/>
              <a:t>can use an exponential average of previous gradients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44514" y="6492875"/>
            <a:ext cx="2547486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</a:t>
            </a:r>
            <a:r>
              <a:rPr lang="en-US" sz="1400" dirty="0">
                <a:solidFill>
                  <a:schemeClr val="tx1"/>
                </a:solidFill>
              </a:rPr>
              <a:t>Hugo </a:t>
            </a:r>
            <a:r>
              <a:rPr lang="en-US" sz="1400" dirty="0" err="1">
                <a:solidFill>
                  <a:schemeClr val="tx1"/>
                </a:solidFill>
              </a:rPr>
              <a:t>Larochelle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914000" y="2684830"/>
            <a:ext cx="10793586" cy="3479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Idea: «cripple» neural network by removing hidden </a:t>
            </a:r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hidden unit is set to 0 with probability 0.5 </a:t>
            </a:r>
            <a:endParaRPr lang="en-US" dirty="0" smtClean="0"/>
          </a:p>
          <a:p>
            <a:pPr lvl="1"/>
            <a:r>
              <a:rPr lang="en-US" dirty="0" smtClean="0"/>
              <a:t>hidden </a:t>
            </a:r>
            <a:r>
              <a:rPr lang="en-US" dirty="0"/>
              <a:t>units cannot co-adapt to other units </a:t>
            </a:r>
            <a:endParaRPr lang="en-US" dirty="0" smtClean="0"/>
          </a:p>
          <a:p>
            <a:pPr lvl="1"/>
            <a:r>
              <a:rPr lang="en-US" dirty="0" smtClean="0"/>
              <a:t>hidden </a:t>
            </a:r>
            <a:r>
              <a:rPr lang="en-US" dirty="0"/>
              <a:t>units must be more generally useful</a:t>
            </a:r>
          </a:p>
        </p:txBody>
      </p:sp>
    </p:spTree>
    <p:extLst>
      <p:ext uri="{BB962C8B-B14F-4D97-AF65-F5344CB8AC3E}">
        <p14:creationId xmlns:p14="http://schemas.microsoft.com/office/powerpoint/2010/main" val="18627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single neuron in the brain</a:t>
            </a:r>
            <a:endParaRPr lang="en-US" dirty="0"/>
          </a:p>
        </p:txBody>
      </p:sp>
      <p:pic>
        <p:nvPicPr>
          <p:cNvPr id="2050" name="Picture 2" descr="Image result for Neu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44" y="1825624"/>
            <a:ext cx="8937254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76700" y="1596479"/>
            <a:ext cx="16320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Input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4575" y="1619250"/>
            <a:ext cx="1762125" cy="723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95775" y="5994894"/>
            <a:ext cx="1962150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Output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86274" y="5276850"/>
            <a:ext cx="1371601" cy="7239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3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artificial neuron: Logistic unit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21357" y="1825624"/>
                <a:ext cx="6679095" cy="50323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32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 dirty="0">
                                <a:solidFill>
                                  <a:sysClr val="windowText" lastClr="00000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Sigmoid (logistic) activation function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1357" y="1825624"/>
                <a:ext cx="6679095" cy="5032375"/>
              </a:xfrm>
              <a:blipFill>
                <a:blip r:embed="rId3"/>
                <a:stretch>
                  <a:fillRect l="-2100" t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707887" y="2865348"/>
                <a:ext cx="1069394" cy="1069394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87" y="2865348"/>
                <a:ext cx="1069394" cy="106939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707886" y="4041407"/>
                <a:ext cx="1069394" cy="1069394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86" y="4041407"/>
                <a:ext cx="1069394" cy="10693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707886" y="5217466"/>
                <a:ext cx="1069394" cy="1069394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86" y="5217466"/>
                <a:ext cx="1069394" cy="10693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3582119" y="4048415"/>
            <a:ext cx="1069394" cy="106939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/>
              <p:nvPr/>
            </p:nvSpPr>
            <p:spPr>
              <a:xfrm>
                <a:off x="707886" y="1683681"/>
                <a:ext cx="1069394" cy="1069394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86" y="1683681"/>
                <a:ext cx="1069394" cy="106939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36" idx="6"/>
            <a:endCxn id="46" idx="2"/>
          </p:cNvCxnSpPr>
          <p:nvPr/>
        </p:nvCxnSpPr>
        <p:spPr>
          <a:xfrm>
            <a:off x="1777281" y="3400045"/>
            <a:ext cx="1804838" cy="118306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8" idx="6"/>
            <a:endCxn id="46" idx="2"/>
          </p:cNvCxnSpPr>
          <p:nvPr/>
        </p:nvCxnSpPr>
        <p:spPr>
          <a:xfrm>
            <a:off x="1777280" y="4576105"/>
            <a:ext cx="1804839" cy="700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9" idx="6"/>
            <a:endCxn id="46" idx="2"/>
          </p:cNvCxnSpPr>
          <p:nvPr/>
        </p:nvCxnSpPr>
        <p:spPr>
          <a:xfrm flipV="1">
            <a:off x="1777280" y="4583112"/>
            <a:ext cx="1804839" cy="1169051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5" idx="6"/>
            <a:endCxn id="46" idx="2"/>
          </p:cNvCxnSpPr>
          <p:nvPr/>
        </p:nvCxnSpPr>
        <p:spPr>
          <a:xfrm>
            <a:off x="1777280" y="2218379"/>
            <a:ext cx="1804839" cy="236473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6"/>
          </p:cNvCxnSpPr>
          <p:nvPr/>
        </p:nvCxnSpPr>
        <p:spPr>
          <a:xfrm>
            <a:off x="4651513" y="4583112"/>
            <a:ext cx="735444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5386957" y="4048415"/>
                <a:ext cx="4111767" cy="1190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600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600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36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957" y="4048415"/>
                <a:ext cx="4111767" cy="11903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1967362" y="1900252"/>
            <a:ext cx="1975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“Bias unit”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34149" y="6253347"/>
            <a:ext cx="14332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“Input”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77024" y="3699190"/>
            <a:ext cx="1734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“Output”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656063" y="2914359"/>
            <a:ext cx="24220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“Weights” 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“Parameters”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4" grpId="0"/>
      <p:bldP spid="65" grpId="0"/>
      <p:bldP spid="6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Visualization of </a:t>
            </a:r>
            <a:r>
              <a:rPr lang="en-US" sz="4000" dirty="0"/>
              <a:t>weights, bias, 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5562" y="4819349"/>
            <a:ext cx="4683614" cy="1225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bias b only change the position of the hyperplane</a:t>
            </a:r>
            <a:endParaRPr lang="en-US" sz="3200" dirty="0"/>
          </a:p>
        </p:txBody>
      </p:sp>
      <p:sp>
        <p:nvSpPr>
          <p:cNvPr id="7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44514" y="6492875"/>
            <a:ext cx="2547486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</a:t>
            </a:r>
            <a:r>
              <a:rPr lang="en-US" sz="1400" dirty="0">
                <a:solidFill>
                  <a:schemeClr val="tx1"/>
                </a:solidFill>
              </a:rPr>
              <a:t>Hugo </a:t>
            </a:r>
            <a:r>
              <a:rPr lang="en-US" sz="1400" dirty="0" err="1">
                <a:solidFill>
                  <a:schemeClr val="tx1"/>
                </a:solidFill>
              </a:rPr>
              <a:t>Larochelle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188" y="1564265"/>
            <a:ext cx="5735374" cy="4777622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98538" y="3255548"/>
            <a:ext cx="2211525" cy="1383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smtClean="0"/>
              <a:t>range determined by g(.)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76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Activation - sigmoid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73" y="1786940"/>
            <a:ext cx="4803615" cy="3612370"/>
          </a:xfrm>
          <a:prstGeom prst="rect">
            <a:avLst/>
          </a:prstGeom>
        </p:spPr>
      </p:pic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838200" y="2147657"/>
            <a:ext cx="5042836" cy="2890937"/>
          </a:xfrm>
        </p:spPr>
        <p:txBody>
          <a:bodyPr>
            <a:noAutofit/>
          </a:bodyPr>
          <a:lstStyle/>
          <a:p>
            <a:r>
              <a:rPr lang="en-US" sz="3200" dirty="0" smtClean="0"/>
              <a:t>Squashes </a:t>
            </a:r>
            <a:r>
              <a:rPr lang="en-US" sz="3200" dirty="0"/>
              <a:t>the neuron’s pre-activation between 0 and 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Always positive </a:t>
            </a:r>
            <a:endParaRPr lang="en-US" sz="3200" dirty="0" smtClean="0"/>
          </a:p>
          <a:p>
            <a:r>
              <a:rPr lang="en-US" sz="3200" dirty="0" smtClean="0"/>
              <a:t>Bounded </a:t>
            </a:r>
          </a:p>
          <a:p>
            <a:r>
              <a:rPr lang="en-US" sz="3200" dirty="0" smtClean="0"/>
              <a:t>Strictly </a:t>
            </a:r>
            <a:r>
              <a:rPr lang="en-US" sz="3200" dirty="0"/>
              <a:t>increasing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699321" y="5533073"/>
                <a:ext cx="3454407" cy="1142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321" y="5533073"/>
                <a:ext cx="3454407" cy="11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44514" y="6492875"/>
            <a:ext cx="2547486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</a:t>
            </a:r>
            <a:r>
              <a:rPr lang="en-US" sz="1400" dirty="0">
                <a:solidFill>
                  <a:schemeClr val="tx1"/>
                </a:solidFill>
              </a:rPr>
              <a:t>Hugo </a:t>
            </a:r>
            <a:r>
              <a:rPr lang="en-US" sz="1400" dirty="0" err="1">
                <a:solidFill>
                  <a:schemeClr val="tx1"/>
                </a:solidFill>
              </a:rPr>
              <a:t>Larochelle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Activation - hyperbolic tangent </a:t>
            </a:r>
            <a:r>
              <a:rPr lang="en-US" dirty="0" smtClean="0"/>
              <a:t>(</a:t>
            </a:r>
            <a:r>
              <a:rPr lang="en-US" dirty="0" err="1" smtClean="0"/>
              <a:t>tanh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838200" y="2147657"/>
            <a:ext cx="5042836" cy="2890937"/>
          </a:xfrm>
        </p:spPr>
        <p:txBody>
          <a:bodyPr>
            <a:noAutofit/>
          </a:bodyPr>
          <a:lstStyle/>
          <a:p>
            <a:r>
              <a:rPr lang="en-US" sz="3200" dirty="0" smtClean="0"/>
              <a:t>Squashes </a:t>
            </a:r>
            <a:r>
              <a:rPr lang="en-US" sz="3200" dirty="0"/>
              <a:t>the neuron’s pre-activation between </a:t>
            </a:r>
            <a:r>
              <a:rPr lang="en-US" sz="3200" dirty="0" smtClean="0"/>
              <a:t>-1 and 1</a:t>
            </a:r>
          </a:p>
          <a:p>
            <a:r>
              <a:rPr lang="en-US" sz="3200" dirty="0"/>
              <a:t>Can be positive or </a:t>
            </a:r>
            <a:r>
              <a:rPr lang="en-US" sz="3200" dirty="0" smtClean="0"/>
              <a:t>negative</a:t>
            </a:r>
          </a:p>
          <a:p>
            <a:r>
              <a:rPr lang="en-US" sz="3200" dirty="0" smtClean="0"/>
              <a:t>Bounded </a:t>
            </a:r>
          </a:p>
          <a:p>
            <a:r>
              <a:rPr lang="en-US" sz="3200" dirty="0" smtClean="0"/>
              <a:t>Strictly </a:t>
            </a:r>
            <a:r>
              <a:rPr lang="en-US" sz="3200" dirty="0"/>
              <a:t>increasing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562880" y="5537092"/>
                <a:ext cx="7593408" cy="11901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3600" b="0" i="1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880" y="5537092"/>
                <a:ext cx="7593408" cy="11901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44514" y="6492875"/>
            <a:ext cx="2547486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</a:t>
            </a:r>
            <a:r>
              <a:rPr lang="en-US" sz="1400" dirty="0">
                <a:solidFill>
                  <a:schemeClr val="tx1"/>
                </a:solidFill>
              </a:rPr>
              <a:t>Hugo </a:t>
            </a:r>
            <a:r>
              <a:rPr lang="en-US" sz="1400" dirty="0" err="1">
                <a:solidFill>
                  <a:schemeClr val="tx1"/>
                </a:solidFill>
              </a:rPr>
              <a:t>Larochelle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673" y="1791607"/>
            <a:ext cx="4803615" cy="364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Activation - rectified </a:t>
            </a:r>
            <a:r>
              <a:rPr lang="en-US" dirty="0" smtClean="0"/>
              <a:t>linear(</a:t>
            </a:r>
            <a:r>
              <a:rPr lang="en-US" dirty="0" err="1" smtClean="0"/>
              <a:t>relu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838200" y="2147657"/>
            <a:ext cx="5042836" cy="2890937"/>
          </a:xfrm>
        </p:spPr>
        <p:txBody>
          <a:bodyPr>
            <a:noAutofit/>
          </a:bodyPr>
          <a:lstStyle/>
          <a:p>
            <a:r>
              <a:rPr lang="en-US" sz="3200" dirty="0"/>
              <a:t>Bounded below by </a:t>
            </a:r>
            <a:r>
              <a:rPr lang="en-US" sz="3200" dirty="0" smtClean="0"/>
              <a:t>0</a:t>
            </a:r>
          </a:p>
          <a:p>
            <a:r>
              <a:rPr lang="en-US" sz="3200" dirty="0"/>
              <a:t>always non-negative </a:t>
            </a:r>
            <a:endParaRPr lang="en-US" sz="3200" dirty="0" smtClean="0"/>
          </a:p>
          <a:p>
            <a:r>
              <a:rPr lang="en-US" sz="3200" dirty="0" smtClean="0"/>
              <a:t>Not </a:t>
            </a:r>
            <a:r>
              <a:rPr lang="en-US" sz="3200" dirty="0"/>
              <a:t>upper </a:t>
            </a:r>
            <a:r>
              <a:rPr lang="en-US" sz="3200" dirty="0" smtClean="0"/>
              <a:t>bounded </a:t>
            </a:r>
          </a:p>
          <a:p>
            <a:r>
              <a:rPr lang="en-US" sz="3200" dirty="0"/>
              <a:t>Tends to give neurons with sparse activities</a:t>
            </a:r>
          </a:p>
        </p:txBody>
      </p:sp>
      <p:sp>
        <p:nvSpPr>
          <p:cNvPr id="4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44514" y="6492875"/>
            <a:ext cx="2547486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</a:t>
            </a:r>
            <a:r>
              <a:rPr lang="en-US" sz="1400" dirty="0">
                <a:solidFill>
                  <a:schemeClr val="tx1"/>
                </a:solidFill>
              </a:rPr>
              <a:t>Hugo </a:t>
            </a:r>
            <a:r>
              <a:rPr lang="en-US" sz="1400" dirty="0" err="1">
                <a:solidFill>
                  <a:schemeClr val="tx1"/>
                </a:solidFill>
              </a:rPr>
              <a:t>Larochelle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73" y="1802112"/>
            <a:ext cx="4803615" cy="3623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09021" y="5782636"/>
                <a:ext cx="57602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36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3600" dirty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i="0" dirty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relu</m:t>
                      </m:r>
                      <m:d>
                        <m:dPr>
                          <m:ctrlPr>
                            <a:rPr lang="en-US" sz="36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3600" dirty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max</m:t>
                      </m:r>
                      <m:d>
                        <m:dPr>
                          <m:ctrlPr>
                            <a:rPr lang="en-US" sz="36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0, </m:t>
                          </m:r>
                          <m:r>
                            <a:rPr lang="en-US" sz="3600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600" dirty="0">
                  <a:solidFill>
                    <a:sysClr val="windowText" lastClr="00000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021" y="5782636"/>
                <a:ext cx="5760231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9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Activation - </a:t>
            </a:r>
            <a:r>
              <a:rPr lang="en-US" dirty="0" err="1" smtClean="0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7657"/>
                <a:ext cx="9913219" cy="4345218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 smtClean="0"/>
                  <a:t>For multi-class classification:</a:t>
                </a:r>
              </a:p>
              <a:p>
                <a:pPr lvl="1"/>
                <a:r>
                  <a:rPr lang="en-US" dirty="0"/>
                  <a:t>we need multiple </a:t>
                </a:r>
                <a:r>
                  <a:rPr lang="en-US" dirty="0" smtClean="0"/>
                  <a:t>outputs (1 output per class)</a:t>
                </a:r>
              </a:p>
              <a:p>
                <a:pPr lvl="1"/>
                <a:r>
                  <a:rPr lang="en-US" dirty="0"/>
                  <a:t>we would like to estimate the conditional probability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𝑐</m:t>
                        </m:r>
                        <m:r>
                          <a:rPr lang="en-US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 | </m:t>
                        </m:r>
                        <m:r>
                          <a:rPr lang="en-US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sz="3200" dirty="0"/>
              </a:p>
              <a:p>
                <a:r>
                  <a:rPr lang="en-US" sz="3200" dirty="0"/>
                  <a:t>We use the </a:t>
                </a:r>
                <a:r>
                  <a:rPr lang="en-US" sz="3200" dirty="0" err="1"/>
                  <a:t>softmax</a:t>
                </a:r>
                <a:r>
                  <a:rPr lang="en-US" sz="3200" dirty="0"/>
                  <a:t> activation function at the output</a:t>
                </a:r>
                <a:r>
                  <a:rPr lang="en-US" sz="3200" dirty="0" smtClean="0"/>
                  <a:t>: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 dirty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softmax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dirty="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3200" i="1" dirty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320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 baseline="-25000" dirty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320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sz="3200" i="1" dirty="0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sz="3200" b="0" i="1" dirty="0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en-US" sz="32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b="0" i="1" baseline="-25000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3200" b="0" i="1" dirty="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  … 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b="0" i="1" baseline="-25000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sz="3200" i="1" dirty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sz="3200" i="1" dirty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3200" i="1" dirty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en-US" sz="3200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b="0" i="1" baseline="-25000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7657"/>
                <a:ext cx="9913219" cy="4345218"/>
              </a:xfrm>
              <a:blipFill rotWithShape="0">
                <a:blip r:embed="rId3"/>
                <a:stretch>
                  <a:fillRect l="-1415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44514" y="6492875"/>
            <a:ext cx="2547486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</a:t>
            </a:r>
            <a:r>
              <a:rPr lang="en-US" sz="1400" dirty="0">
                <a:solidFill>
                  <a:schemeClr val="tx1"/>
                </a:solidFill>
              </a:rPr>
              <a:t>Hugo </a:t>
            </a:r>
            <a:r>
              <a:rPr lang="en-US" sz="1400" dirty="0" err="1">
                <a:solidFill>
                  <a:schemeClr val="tx1"/>
                </a:solidFill>
              </a:rPr>
              <a:t>Larochelle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1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21006</TotalTime>
  <Words>2368</Words>
  <Application>Microsoft Macintosh PowerPoint</Application>
  <PresentationFormat>Widescreen</PresentationFormat>
  <Paragraphs>288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Neural Networks II</vt:lpstr>
      <vt:lpstr>Neural Networks</vt:lpstr>
      <vt:lpstr>A single neuron in the brain</vt:lpstr>
      <vt:lpstr>An artificial neuron: Logistic unit</vt:lpstr>
      <vt:lpstr>Visualization of weights, bias, activation function</vt:lpstr>
      <vt:lpstr>Activation - sigmoid </vt:lpstr>
      <vt:lpstr>Activation - hyperbolic tangent (tanh) </vt:lpstr>
      <vt:lpstr>Activation - rectified linear(relu) </vt:lpstr>
      <vt:lpstr>Activation - softmax</vt:lpstr>
      <vt:lpstr>Universal approximation theorem</vt:lpstr>
      <vt:lpstr>Neural network – Multilayer</vt:lpstr>
      <vt:lpstr>Neural network</vt:lpstr>
      <vt:lpstr>Neural network</vt:lpstr>
      <vt:lpstr>Neural network</vt:lpstr>
      <vt:lpstr>Flow graph - Forward propagation</vt:lpstr>
      <vt:lpstr>Cost function</vt:lpstr>
      <vt:lpstr>Gradient computation</vt:lpstr>
      <vt:lpstr>Gradient computation</vt:lpstr>
      <vt:lpstr>Gradient computation: Backpropagation</vt:lpstr>
      <vt:lpstr>Backpropagation algorithm</vt:lpstr>
      <vt:lpstr>Activation - sigmoid </vt:lpstr>
      <vt:lpstr>Activation - hyperbolic tangent (tanh) </vt:lpstr>
      <vt:lpstr>Activation - rectified linear(relu) </vt:lpstr>
      <vt:lpstr>Initialization</vt:lpstr>
      <vt:lpstr>Putting it together</vt:lpstr>
      <vt:lpstr>Putting it together</vt:lpstr>
      <vt:lpstr>Other tricks of the trade</vt:lpstr>
      <vt:lpstr>Dropout</vt:lpstr>
    </vt:vector>
  </TitlesOfParts>
  <Company>Virginia Tech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Jia-Bin</dc:creator>
  <cp:lastModifiedBy>Microsoft Office User</cp:lastModifiedBy>
  <cp:revision>393</cp:revision>
  <dcterms:created xsi:type="dcterms:W3CDTF">2019-01-25T06:55:15Z</dcterms:created>
  <dcterms:modified xsi:type="dcterms:W3CDTF">2019-02-25T21:05:37Z</dcterms:modified>
</cp:coreProperties>
</file>