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417" r:id="rId2"/>
    <p:sldId id="588" r:id="rId3"/>
    <p:sldId id="482" r:id="rId4"/>
    <p:sldId id="579" r:id="rId5"/>
    <p:sldId id="600" r:id="rId6"/>
    <p:sldId id="591" r:id="rId7"/>
    <p:sldId id="535" r:id="rId8"/>
    <p:sldId id="604" r:id="rId9"/>
    <p:sldId id="601" r:id="rId10"/>
    <p:sldId id="606" r:id="rId11"/>
    <p:sldId id="607" r:id="rId12"/>
    <p:sldId id="599" r:id="rId13"/>
    <p:sldId id="602" r:id="rId14"/>
    <p:sldId id="581" r:id="rId15"/>
    <p:sldId id="603" r:id="rId16"/>
    <p:sldId id="42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0066"/>
    <a:srgbClr val="CCFFFF"/>
    <a:srgbClr val="0066FF"/>
    <a:srgbClr val="000099"/>
    <a:srgbClr val="FF9933"/>
    <a:srgbClr val="66CCFF"/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1" autoAdjust="0"/>
    <p:restoredTop sz="99636" autoAdjust="0"/>
  </p:normalViewPr>
  <p:slideViewPr>
    <p:cSldViewPr>
      <p:cViewPr>
        <p:scale>
          <a:sx n="80" d="100"/>
          <a:sy n="80" d="100"/>
        </p:scale>
        <p:origin x="-96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EEF0CD-19D4-4F62-9A39-1D9EACB719E9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3F6F192-6EDE-4B46-A301-65CB4F102A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233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92BE06-6446-436B-A2C0-9E8E9384F622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1C2549-A772-4780-80F8-7C8B04CB2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4905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000" b="1" smtClean="0"/>
              <a:t>岗位职责：</a:t>
            </a:r>
            <a:endParaRPr lang="en-US" altLang="zh-CN" sz="1000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000" smtClean="0"/>
              <a:t>对主要岗位职责进行描述；</a:t>
            </a:r>
            <a:endParaRPr lang="en-US" altLang="zh-CN" sz="1000" smtClean="0"/>
          </a:p>
          <a:p>
            <a:pPr eaLnBrk="1" hangingPunct="1">
              <a:spcBef>
                <a:spcPct val="0"/>
              </a:spcBef>
            </a:pPr>
            <a:endParaRPr lang="en-US" altLang="zh-CN" sz="1000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000" b="1" smtClean="0"/>
              <a:t>完成工作：</a:t>
            </a:r>
            <a:endParaRPr lang="en-US" altLang="zh-CN" sz="1000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000" smtClean="0"/>
              <a:t>对试用期间自己所参与完成的工作进行简要的概括；</a:t>
            </a:r>
          </a:p>
        </p:txBody>
      </p:sp>
      <p:sp>
        <p:nvSpPr>
          <p:cNvPr id="49156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工作感悟：</a:t>
            </a:r>
            <a:endParaRPr lang="en-US" altLang="zh-CN" b="1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简单讲述自己在试用期间的工作感悟。</a:t>
            </a: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CC5C0-709B-4B3E-A046-24B479934C91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7ABA-9659-49DA-B9DC-A3538A0F2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9D5D4-BB4D-41EB-B814-C43A17497F6E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C38AB-C8A7-4456-A58E-AB16CA6C0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65687-E295-46F9-8B8B-8BF2DC7A93D5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5BD90-5DAE-4FA7-A0C2-84B87F3DD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414-5954-416F-8B0A-A5D9D26A4CD0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FA44-B68F-4ADF-AC46-DF688A601D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D9A97-E762-4851-B574-C790CF6D4759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21C44-F5BD-48D8-8D29-6472788D89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39A0-191E-4BAE-AC6A-54BF5E78F500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994F-F69D-4668-BCB9-5B71DAD38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8FB12-8ED3-4B11-A3A5-1BDB54C370D4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C13B-B693-42ED-BC2D-E3A8292D8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32985-1920-4D97-ADA2-71984AC65A59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F77A2-94D1-483B-A13B-B1BC162ADB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929DF-662C-4155-A7D1-8105CEAE16B1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F27D8-8E44-4EE8-BA65-9A9CA08748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47721-CE2C-4D9E-BC2B-E8D4D0C9B1E6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7D622-ABAB-442A-9EF4-C5C12F3B0B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AFF0F-D98B-459D-AA1C-5D0A93C7D030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019B9-D24F-4F40-8A3C-30302FA86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0364C4-6FE3-4C25-94ED-2D3179198634}" type="datetimeFigureOut">
              <a:rPr lang="zh-CN" altLang="en-US"/>
              <a:pPr>
                <a:defRPr/>
              </a:pPr>
              <a:t>2015-05-28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1B030E-3370-48E0-A242-B29C99924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2051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1508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BE0668-FC6E-4C24-834D-E7ADEADE2C87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054" name="标题 4"/>
          <p:cNvSpPr txBox="1">
            <a:spLocks/>
          </p:cNvSpPr>
          <p:nvPr/>
        </p:nvSpPr>
        <p:spPr bwMode="auto">
          <a:xfrm>
            <a:off x="0" y="0"/>
            <a:ext cx="9144000" cy="25003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6" name="矩形 10"/>
          <p:cNvSpPr>
            <a:spLocks noChangeArrowheads="1"/>
          </p:cNvSpPr>
          <p:nvPr/>
        </p:nvSpPr>
        <p:spPr bwMode="auto">
          <a:xfrm>
            <a:off x="1931694" y="1428736"/>
            <a:ext cx="5280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产品可行性分析报告模板</a:t>
            </a:r>
            <a:endParaRPr lang="en-US" altLang="zh-CN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0" y="-24"/>
            <a:ext cx="35125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幼圆_GB2312"/>
                <a:cs typeface="Times New Roman" pitchFamily="18" charset="0"/>
              </a:rPr>
              <a:t>密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　　</a:t>
            </a:r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幼圆_GB2312"/>
                <a:cs typeface="Times New Roman" pitchFamily="18" charset="0"/>
              </a:rPr>
              <a:t>级：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机密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kumimoji="0" lang="zh-CN" sz="15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幼圆_GB2312"/>
                <a:cs typeface="Times New Roman" pitchFamily="18" charset="0"/>
              </a:rPr>
              <a:t>文档编号：</a:t>
            </a:r>
            <a:r>
              <a:rPr lang="en-US" altLang="zh-CN" sz="1500" dirty="0" smtClean="0">
                <a:solidFill>
                  <a:srgbClr val="FFFF00"/>
                </a:solidFill>
                <a:latin typeface="Times New Roman" pitchFamily="18" charset="0"/>
                <a:ea typeface="幼圆_GB2312"/>
                <a:cs typeface="Times New Roman" pitchFamily="18" charset="0"/>
              </a:rPr>
              <a:t>NCAP/EPG-MB-CPKXX-001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76997"/>
              </p:ext>
            </p:extLst>
          </p:nvPr>
        </p:nvGraphicFramePr>
        <p:xfrm>
          <a:off x="702000" y="3357562"/>
          <a:ext cx="7740000" cy="2160000"/>
        </p:xfrm>
        <a:graphic>
          <a:graphicData uri="http://schemas.openxmlformats.org/drawingml/2006/table">
            <a:tbl>
              <a:tblPr/>
              <a:tblGrid>
                <a:gridCol w="1260000"/>
                <a:gridCol w="1080000"/>
                <a:gridCol w="1017586"/>
                <a:gridCol w="422414"/>
                <a:gridCol w="1080000"/>
                <a:gridCol w="283536"/>
                <a:gridCol w="1156464"/>
                <a:gridCol w="1440000"/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总页数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版本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1.0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建立日期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2015</a:t>
                      </a: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-5-25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编制人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赵珍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审核人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李江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批准人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邵彦超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批准日期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2015</a:t>
                      </a: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-5-25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保管人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庞君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存放位置</a:t>
                      </a: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SVN</a:t>
                      </a: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 descr="标志+公司全称（不带郑州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58" y="5889396"/>
            <a:ext cx="4766084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四 项目目标定义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4679" y="1071546"/>
            <a:ext cx="2786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 smtClean="0">
                <a:solidFill>
                  <a:srgbClr val="0000FF"/>
                </a:solidFill>
              </a:rPr>
              <a:t>产品路线图 </a:t>
            </a:r>
            <a:r>
              <a:rPr lang="en-US" altLang="zh-CN" sz="1600" i="1" dirty="0" smtClean="0">
                <a:solidFill>
                  <a:srgbClr val="0000FF"/>
                </a:solidFill>
              </a:rPr>
              <a:t>+ </a:t>
            </a:r>
            <a:r>
              <a:rPr lang="zh-CN" altLang="en-US" sz="1600" i="1" dirty="0" smtClean="0">
                <a:solidFill>
                  <a:srgbClr val="0000FF"/>
                </a:solidFill>
              </a:rPr>
              <a:t>主要功能：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19935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四 项目目标定义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4679" y="1071546"/>
            <a:ext cx="2786082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 smtClean="0">
                <a:solidFill>
                  <a:srgbClr val="0000FF"/>
                </a:solidFill>
                <a:latin typeface="+mn-ea"/>
                <a:ea typeface="+mn-ea"/>
              </a:rPr>
              <a:t>项目过程定义：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1690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五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 项目风险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6000" y="1142984"/>
          <a:ext cx="8172000" cy="49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4320000"/>
                <a:gridCol w="3060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Top1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六 资源配置及成本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38927"/>
              </p:ext>
            </p:extLst>
          </p:nvPr>
        </p:nvGraphicFramePr>
        <p:xfrm>
          <a:off x="467544" y="980728"/>
          <a:ext cx="8280920" cy="4464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2793"/>
                <a:gridCol w="3115612"/>
                <a:gridCol w="3492515"/>
              </a:tblGrid>
              <a:tr h="42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角色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知识技能要求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建议人选、人数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工作经验</a:t>
                      </a:r>
                      <a:r>
                        <a:rPr lang="en-US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产品经理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工作经验</a:t>
                      </a:r>
                      <a:r>
                        <a:rPr lang="en-US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开发</a:t>
                      </a:r>
                      <a:r>
                        <a:rPr lang="zh-CN" sz="1400" kern="100" dirty="0" smtClean="0">
                          <a:effectLst/>
                        </a:rPr>
                        <a:t>人员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工作经验</a:t>
                      </a:r>
                      <a:r>
                        <a:rPr lang="en-US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CN" altLang="en-US" sz="1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工作经验</a:t>
                      </a: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测试人员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</a:t>
                      </a:r>
                      <a:r>
                        <a:rPr lang="zh-CN" altLang="en-US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经验</a:t>
                      </a:r>
                      <a:r>
                        <a:rPr lang="en-US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DQE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</a:t>
                      </a:r>
                      <a:r>
                        <a:rPr lang="zh-CN" altLang="en-US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经验</a:t>
                      </a:r>
                      <a:r>
                        <a:rPr lang="en-US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6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体验人员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</a:t>
                      </a:r>
                      <a:r>
                        <a:rPr lang="zh-CN" altLang="en-US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经验</a:t>
                      </a: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XX</a:t>
                      </a:r>
                      <a:endParaRPr lang="zh-CN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QA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经验</a:t>
                      </a:r>
                      <a:r>
                        <a:rPr lang="en-US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CM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400" i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工作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经验</a:t>
                      </a:r>
                      <a:r>
                        <a:rPr lang="en-US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400" i="1" kern="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年以上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i="1" kern="1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XX</a:t>
                      </a:r>
                      <a:endParaRPr lang="zh-CN" sz="1400" i="1" kern="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431800" y="5517232"/>
            <a:ext cx="8280400" cy="1008112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项目成本：</a:t>
            </a:r>
            <a:endParaRPr lang="en-US" altLang="zh-CN" sz="1400" b="1" dirty="0" smtClean="0">
              <a:solidFill>
                <a:schemeClr val="tx1"/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zh-CN" sz="1400" i="1" dirty="0">
                <a:solidFill>
                  <a:srgbClr val="0000FF"/>
                </a:solidFill>
              </a:rPr>
              <a:t>开发、测试和推广的成本大约在</a:t>
            </a:r>
            <a:r>
              <a:rPr lang="en-US" altLang="zh-CN" sz="1400" i="1" dirty="0">
                <a:solidFill>
                  <a:srgbClr val="0000FF"/>
                </a:solidFill>
              </a:rPr>
              <a:t>12</a:t>
            </a:r>
            <a:r>
              <a:rPr lang="zh-CN" altLang="zh-CN" sz="1400" i="1" dirty="0">
                <a:solidFill>
                  <a:srgbClr val="0000FF"/>
                </a:solidFill>
              </a:rPr>
              <a:t>万元。初期生产成本即是开发成本，中期因客户反馈，会有批量的修改，后期主要是客户的定制化需求开发成本</a:t>
            </a:r>
            <a:r>
              <a:rPr lang="zh-CN" altLang="zh-CN" sz="1400" i="1" dirty="0" smtClean="0">
                <a:solidFill>
                  <a:srgbClr val="0000FF"/>
                </a:solidFill>
              </a:rPr>
              <a:t>。</a:t>
            </a:r>
            <a:endParaRPr lang="en-US" altLang="zh-CN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916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71504" y="2095524"/>
            <a:ext cx="6386512" cy="4691062"/>
            <a:chOff x="172" y="1253"/>
            <a:chExt cx="2347" cy="1724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2" y="1253"/>
              <a:ext cx="2347" cy="1636"/>
            </a:xfrm>
            <a:custGeom>
              <a:avLst/>
              <a:gdLst/>
              <a:ahLst/>
              <a:cxnLst>
                <a:cxn ang="0">
                  <a:pos x="3234" y="888"/>
                </a:cxn>
                <a:cxn ang="0">
                  <a:pos x="2964" y="990"/>
                </a:cxn>
                <a:cxn ang="0">
                  <a:pos x="2844" y="984"/>
                </a:cxn>
                <a:cxn ang="0">
                  <a:pos x="2832" y="924"/>
                </a:cxn>
                <a:cxn ang="0">
                  <a:pos x="2700" y="1038"/>
                </a:cxn>
                <a:cxn ang="0">
                  <a:pos x="2634" y="1116"/>
                </a:cxn>
                <a:cxn ang="0">
                  <a:pos x="2748" y="1182"/>
                </a:cxn>
                <a:cxn ang="0">
                  <a:pos x="2910" y="1176"/>
                </a:cxn>
                <a:cxn ang="0">
                  <a:pos x="2712" y="1326"/>
                </a:cxn>
                <a:cxn ang="0">
                  <a:pos x="2832" y="1530"/>
                </a:cxn>
                <a:cxn ang="0">
                  <a:pos x="2772" y="1620"/>
                </a:cxn>
                <a:cxn ang="0">
                  <a:pos x="2862" y="1674"/>
                </a:cxn>
                <a:cxn ang="0">
                  <a:pos x="2814" y="1752"/>
                </a:cxn>
                <a:cxn ang="0">
                  <a:pos x="2700" y="1932"/>
                </a:cxn>
                <a:cxn ang="0">
                  <a:pos x="2412" y="2100"/>
                </a:cxn>
                <a:cxn ang="0">
                  <a:pos x="2196" y="2208"/>
                </a:cxn>
                <a:cxn ang="0">
                  <a:pos x="2142" y="2160"/>
                </a:cxn>
                <a:cxn ang="0">
                  <a:pos x="1962" y="2106"/>
                </a:cxn>
                <a:cxn ang="0">
                  <a:pos x="1836" y="2094"/>
                </a:cxn>
                <a:cxn ang="0">
                  <a:pos x="1668" y="2136"/>
                </a:cxn>
                <a:cxn ang="0">
                  <a:pos x="1626" y="2136"/>
                </a:cxn>
                <a:cxn ang="0">
                  <a:pos x="1524" y="2088"/>
                </a:cxn>
                <a:cxn ang="0">
                  <a:pos x="1440" y="2010"/>
                </a:cxn>
                <a:cxn ang="0">
                  <a:pos x="1488" y="1854"/>
                </a:cxn>
                <a:cxn ang="0">
                  <a:pos x="1404" y="1752"/>
                </a:cxn>
                <a:cxn ang="0">
                  <a:pos x="1308" y="1692"/>
                </a:cxn>
                <a:cxn ang="0">
                  <a:pos x="1170" y="1728"/>
                </a:cxn>
                <a:cxn ang="0">
                  <a:pos x="936" y="1752"/>
                </a:cxn>
                <a:cxn ang="0">
                  <a:pos x="864" y="1764"/>
                </a:cxn>
                <a:cxn ang="0">
                  <a:pos x="486" y="1632"/>
                </a:cxn>
                <a:cxn ang="0">
                  <a:pos x="306" y="1506"/>
                </a:cxn>
                <a:cxn ang="0">
                  <a:pos x="276" y="1320"/>
                </a:cxn>
                <a:cxn ang="0">
                  <a:pos x="318" y="1224"/>
                </a:cxn>
                <a:cxn ang="0">
                  <a:pos x="120" y="1218"/>
                </a:cxn>
                <a:cxn ang="0">
                  <a:pos x="42" y="1164"/>
                </a:cxn>
                <a:cxn ang="0">
                  <a:pos x="48" y="1080"/>
                </a:cxn>
                <a:cxn ang="0">
                  <a:pos x="60" y="960"/>
                </a:cxn>
                <a:cxn ang="0">
                  <a:pos x="294" y="906"/>
                </a:cxn>
                <a:cxn ang="0">
                  <a:pos x="432" y="744"/>
                </a:cxn>
                <a:cxn ang="0">
                  <a:pos x="540" y="558"/>
                </a:cxn>
                <a:cxn ang="0">
                  <a:pos x="732" y="408"/>
                </a:cxn>
                <a:cxn ang="0">
                  <a:pos x="876" y="372"/>
                </a:cxn>
                <a:cxn ang="0">
                  <a:pos x="1038" y="510"/>
                </a:cxn>
                <a:cxn ang="0">
                  <a:pos x="1326" y="744"/>
                </a:cxn>
                <a:cxn ang="0">
                  <a:pos x="1860" y="882"/>
                </a:cxn>
                <a:cxn ang="0">
                  <a:pos x="2172" y="786"/>
                </a:cxn>
                <a:cxn ang="0">
                  <a:pos x="2376" y="654"/>
                </a:cxn>
                <a:cxn ang="0">
                  <a:pos x="2670" y="528"/>
                </a:cxn>
                <a:cxn ang="0">
                  <a:pos x="2502" y="444"/>
                </a:cxn>
                <a:cxn ang="0">
                  <a:pos x="2628" y="288"/>
                </a:cxn>
                <a:cxn ang="0">
                  <a:pos x="2760" y="66"/>
                </a:cxn>
                <a:cxn ang="0">
                  <a:pos x="3066" y="48"/>
                </a:cxn>
                <a:cxn ang="0">
                  <a:pos x="3324" y="318"/>
                </a:cxn>
                <a:cxn ang="0">
                  <a:pos x="3582" y="408"/>
                </a:cxn>
                <a:cxn ang="0">
                  <a:pos x="3504" y="648"/>
                </a:cxn>
              </a:cxnLst>
              <a:rect l="0" t="0" r="r" b="b"/>
              <a:pathLst>
                <a:path w="3612" h="2232">
                  <a:moveTo>
                    <a:pt x="3408" y="762"/>
                  </a:moveTo>
                  <a:lnTo>
                    <a:pt x="3384" y="768"/>
                  </a:lnTo>
                  <a:lnTo>
                    <a:pt x="3366" y="774"/>
                  </a:lnTo>
                  <a:lnTo>
                    <a:pt x="3300" y="834"/>
                  </a:lnTo>
                  <a:lnTo>
                    <a:pt x="3234" y="888"/>
                  </a:lnTo>
                  <a:lnTo>
                    <a:pt x="3192" y="882"/>
                  </a:lnTo>
                  <a:lnTo>
                    <a:pt x="3150" y="882"/>
                  </a:lnTo>
                  <a:lnTo>
                    <a:pt x="3090" y="924"/>
                  </a:lnTo>
                  <a:lnTo>
                    <a:pt x="3042" y="972"/>
                  </a:lnTo>
                  <a:lnTo>
                    <a:pt x="2964" y="990"/>
                  </a:lnTo>
                  <a:lnTo>
                    <a:pt x="2910" y="1008"/>
                  </a:lnTo>
                  <a:lnTo>
                    <a:pt x="2868" y="1050"/>
                  </a:lnTo>
                  <a:lnTo>
                    <a:pt x="2838" y="1062"/>
                  </a:lnTo>
                  <a:lnTo>
                    <a:pt x="2844" y="1032"/>
                  </a:lnTo>
                  <a:lnTo>
                    <a:pt x="2844" y="984"/>
                  </a:lnTo>
                  <a:lnTo>
                    <a:pt x="2868" y="960"/>
                  </a:lnTo>
                  <a:lnTo>
                    <a:pt x="2892" y="942"/>
                  </a:lnTo>
                  <a:lnTo>
                    <a:pt x="2880" y="930"/>
                  </a:lnTo>
                  <a:lnTo>
                    <a:pt x="2862" y="924"/>
                  </a:lnTo>
                  <a:lnTo>
                    <a:pt x="2832" y="924"/>
                  </a:lnTo>
                  <a:lnTo>
                    <a:pt x="2808" y="948"/>
                  </a:lnTo>
                  <a:lnTo>
                    <a:pt x="2784" y="966"/>
                  </a:lnTo>
                  <a:lnTo>
                    <a:pt x="2754" y="972"/>
                  </a:lnTo>
                  <a:lnTo>
                    <a:pt x="2730" y="1002"/>
                  </a:lnTo>
                  <a:lnTo>
                    <a:pt x="2700" y="1038"/>
                  </a:lnTo>
                  <a:lnTo>
                    <a:pt x="2676" y="1044"/>
                  </a:lnTo>
                  <a:lnTo>
                    <a:pt x="2652" y="1044"/>
                  </a:lnTo>
                  <a:lnTo>
                    <a:pt x="2616" y="1056"/>
                  </a:lnTo>
                  <a:lnTo>
                    <a:pt x="2604" y="1086"/>
                  </a:lnTo>
                  <a:lnTo>
                    <a:pt x="2634" y="1116"/>
                  </a:lnTo>
                  <a:lnTo>
                    <a:pt x="2688" y="1128"/>
                  </a:lnTo>
                  <a:lnTo>
                    <a:pt x="2700" y="1146"/>
                  </a:lnTo>
                  <a:lnTo>
                    <a:pt x="2700" y="1170"/>
                  </a:lnTo>
                  <a:lnTo>
                    <a:pt x="2718" y="1176"/>
                  </a:lnTo>
                  <a:lnTo>
                    <a:pt x="2748" y="1182"/>
                  </a:lnTo>
                  <a:lnTo>
                    <a:pt x="2766" y="1164"/>
                  </a:lnTo>
                  <a:lnTo>
                    <a:pt x="2784" y="1152"/>
                  </a:lnTo>
                  <a:lnTo>
                    <a:pt x="2850" y="1146"/>
                  </a:lnTo>
                  <a:lnTo>
                    <a:pt x="2910" y="1164"/>
                  </a:lnTo>
                  <a:lnTo>
                    <a:pt x="2910" y="1176"/>
                  </a:lnTo>
                  <a:lnTo>
                    <a:pt x="2892" y="1200"/>
                  </a:lnTo>
                  <a:lnTo>
                    <a:pt x="2856" y="1200"/>
                  </a:lnTo>
                  <a:lnTo>
                    <a:pt x="2814" y="1212"/>
                  </a:lnTo>
                  <a:lnTo>
                    <a:pt x="2766" y="1254"/>
                  </a:lnTo>
                  <a:lnTo>
                    <a:pt x="2712" y="1326"/>
                  </a:lnTo>
                  <a:lnTo>
                    <a:pt x="2736" y="1344"/>
                  </a:lnTo>
                  <a:lnTo>
                    <a:pt x="2766" y="1362"/>
                  </a:lnTo>
                  <a:lnTo>
                    <a:pt x="2814" y="1452"/>
                  </a:lnTo>
                  <a:lnTo>
                    <a:pt x="2856" y="1524"/>
                  </a:lnTo>
                  <a:lnTo>
                    <a:pt x="2832" y="1530"/>
                  </a:lnTo>
                  <a:lnTo>
                    <a:pt x="2814" y="1530"/>
                  </a:lnTo>
                  <a:lnTo>
                    <a:pt x="2838" y="1554"/>
                  </a:lnTo>
                  <a:lnTo>
                    <a:pt x="2862" y="1578"/>
                  </a:lnTo>
                  <a:lnTo>
                    <a:pt x="2820" y="1602"/>
                  </a:lnTo>
                  <a:lnTo>
                    <a:pt x="2772" y="1620"/>
                  </a:lnTo>
                  <a:lnTo>
                    <a:pt x="2790" y="1626"/>
                  </a:lnTo>
                  <a:lnTo>
                    <a:pt x="2832" y="1626"/>
                  </a:lnTo>
                  <a:lnTo>
                    <a:pt x="2862" y="1632"/>
                  </a:lnTo>
                  <a:lnTo>
                    <a:pt x="2868" y="1644"/>
                  </a:lnTo>
                  <a:lnTo>
                    <a:pt x="2862" y="1674"/>
                  </a:lnTo>
                  <a:lnTo>
                    <a:pt x="2856" y="1704"/>
                  </a:lnTo>
                  <a:lnTo>
                    <a:pt x="2838" y="1734"/>
                  </a:lnTo>
                  <a:lnTo>
                    <a:pt x="2838" y="1758"/>
                  </a:lnTo>
                  <a:lnTo>
                    <a:pt x="2826" y="1758"/>
                  </a:lnTo>
                  <a:lnTo>
                    <a:pt x="2814" y="1752"/>
                  </a:lnTo>
                  <a:lnTo>
                    <a:pt x="2784" y="1806"/>
                  </a:lnTo>
                  <a:lnTo>
                    <a:pt x="2754" y="1854"/>
                  </a:lnTo>
                  <a:lnTo>
                    <a:pt x="2742" y="1872"/>
                  </a:lnTo>
                  <a:lnTo>
                    <a:pt x="2724" y="1896"/>
                  </a:lnTo>
                  <a:lnTo>
                    <a:pt x="2700" y="1932"/>
                  </a:lnTo>
                  <a:lnTo>
                    <a:pt x="2676" y="1962"/>
                  </a:lnTo>
                  <a:lnTo>
                    <a:pt x="2598" y="2016"/>
                  </a:lnTo>
                  <a:lnTo>
                    <a:pt x="2520" y="2064"/>
                  </a:lnTo>
                  <a:lnTo>
                    <a:pt x="2460" y="2082"/>
                  </a:lnTo>
                  <a:lnTo>
                    <a:pt x="2412" y="2100"/>
                  </a:lnTo>
                  <a:lnTo>
                    <a:pt x="2394" y="2100"/>
                  </a:lnTo>
                  <a:lnTo>
                    <a:pt x="2370" y="2100"/>
                  </a:lnTo>
                  <a:lnTo>
                    <a:pt x="2286" y="2130"/>
                  </a:lnTo>
                  <a:lnTo>
                    <a:pt x="2196" y="2172"/>
                  </a:lnTo>
                  <a:lnTo>
                    <a:pt x="2196" y="2208"/>
                  </a:lnTo>
                  <a:lnTo>
                    <a:pt x="2172" y="2232"/>
                  </a:lnTo>
                  <a:lnTo>
                    <a:pt x="2160" y="2226"/>
                  </a:lnTo>
                  <a:lnTo>
                    <a:pt x="2148" y="2214"/>
                  </a:lnTo>
                  <a:lnTo>
                    <a:pt x="2148" y="2178"/>
                  </a:lnTo>
                  <a:lnTo>
                    <a:pt x="2142" y="2160"/>
                  </a:lnTo>
                  <a:lnTo>
                    <a:pt x="2082" y="2166"/>
                  </a:lnTo>
                  <a:lnTo>
                    <a:pt x="2016" y="2178"/>
                  </a:lnTo>
                  <a:lnTo>
                    <a:pt x="1992" y="2154"/>
                  </a:lnTo>
                  <a:lnTo>
                    <a:pt x="1968" y="2130"/>
                  </a:lnTo>
                  <a:lnTo>
                    <a:pt x="1962" y="2106"/>
                  </a:lnTo>
                  <a:lnTo>
                    <a:pt x="1956" y="2076"/>
                  </a:lnTo>
                  <a:lnTo>
                    <a:pt x="1914" y="2064"/>
                  </a:lnTo>
                  <a:lnTo>
                    <a:pt x="1872" y="2052"/>
                  </a:lnTo>
                  <a:lnTo>
                    <a:pt x="1860" y="2064"/>
                  </a:lnTo>
                  <a:lnTo>
                    <a:pt x="1836" y="2094"/>
                  </a:lnTo>
                  <a:lnTo>
                    <a:pt x="1764" y="2094"/>
                  </a:lnTo>
                  <a:lnTo>
                    <a:pt x="1692" y="2106"/>
                  </a:lnTo>
                  <a:lnTo>
                    <a:pt x="1674" y="2106"/>
                  </a:lnTo>
                  <a:lnTo>
                    <a:pt x="1656" y="2112"/>
                  </a:lnTo>
                  <a:lnTo>
                    <a:pt x="1668" y="2136"/>
                  </a:lnTo>
                  <a:lnTo>
                    <a:pt x="1674" y="2166"/>
                  </a:lnTo>
                  <a:lnTo>
                    <a:pt x="1656" y="2166"/>
                  </a:lnTo>
                  <a:lnTo>
                    <a:pt x="1638" y="2166"/>
                  </a:lnTo>
                  <a:lnTo>
                    <a:pt x="1632" y="2148"/>
                  </a:lnTo>
                  <a:lnTo>
                    <a:pt x="1626" y="2136"/>
                  </a:lnTo>
                  <a:lnTo>
                    <a:pt x="1608" y="2148"/>
                  </a:lnTo>
                  <a:lnTo>
                    <a:pt x="1590" y="2160"/>
                  </a:lnTo>
                  <a:lnTo>
                    <a:pt x="1566" y="2136"/>
                  </a:lnTo>
                  <a:lnTo>
                    <a:pt x="1542" y="2112"/>
                  </a:lnTo>
                  <a:lnTo>
                    <a:pt x="1524" y="2088"/>
                  </a:lnTo>
                  <a:lnTo>
                    <a:pt x="1506" y="2058"/>
                  </a:lnTo>
                  <a:lnTo>
                    <a:pt x="1500" y="2028"/>
                  </a:lnTo>
                  <a:lnTo>
                    <a:pt x="1494" y="1998"/>
                  </a:lnTo>
                  <a:lnTo>
                    <a:pt x="1470" y="2004"/>
                  </a:lnTo>
                  <a:lnTo>
                    <a:pt x="1440" y="2010"/>
                  </a:lnTo>
                  <a:lnTo>
                    <a:pt x="1428" y="1980"/>
                  </a:lnTo>
                  <a:lnTo>
                    <a:pt x="1422" y="1956"/>
                  </a:lnTo>
                  <a:lnTo>
                    <a:pt x="1452" y="1932"/>
                  </a:lnTo>
                  <a:lnTo>
                    <a:pt x="1476" y="1908"/>
                  </a:lnTo>
                  <a:lnTo>
                    <a:pt x="1488" y="1854"/>
                  </a:lnTo>
                  <a:lnTo>
                    <a:pt x="1494" y="1806"/>
                  </a:lnTo>
                  <a:lnTo>
                    <a:pt x="1458" y="1764"/>
                  </a:lnTo>
                  <a:lnTo>
                    <a:pt x="1422" y="1722"/>
                  </a:lnTo>
                  <a:lnTo>
                    <a:pt x="1410" y="1740"/>
                  </a:lnTo>
                  <a:lnTo>
                    <a:pt x="1404" y="1752"/>
                  </a:lnTo>
                  <a:lnTo>
                    <a:pt x="1380" y="1740"/>
                  </a:lnTo>
                  <a:lnTo>
                    <a:pt x="1356" y="1728"/>
                  </a:lnTo>
                  <a:lnTo>
                    <a:pt x="1338" y="1698"/>
                  </a:lnTo>
                  <a:lnTo>
                    <a:pt x="1326" y="1680"/>
                  </a:lnTo>
                  <a:lnTo>
                    <a:pt x="1308" y="1692"/>
                  </a:lnTo>
                  <a:lnTo>
                    <a:pt x="1290" y="1704"/>
                  </a:lnTo>
                  <a:lnTo>
                    <a:pt x="1278" y="1698"/>
                  </a:lnTo>
                  <a:lnTo>
                    <a:pt x="1254" y="1686"/>
                  </a:lnTo>
                  <a:lnTo>
                    <a:pt x="1206" y="1704"/>
                  </a:lnTo>
                  <a:lnTo>
                    <a:pt x="1170" y="1728"/>
                  </a:lnTo>
                  <a:lnTo>
                    <a:pt x="1116" y="1752"/>
                  </a:lnTo>
                  <a:lnTo>
                    <a:pt x="1062" y="1764"/>
                  </a:lnTo>
                  <a:lnTo>
                    <a:pt x="1014" y="1752"/>
                  </a:lnTo>
                  <a:lnTo>
                    <a:pt x="972" y="1740"/>
                  </a:lnTo>
                  <a:lnTo>
                    <a:pt x="936" y="1752"/>
                  </a:lnTo>
                  <a:lnTo>
                    <a:pt x="906" y="1794"/>
                  </a:lnTo>
                  <a:lnTo>
                    <a:pt x="900" y="1776"/>
                  </a:lnTo>
                  <a:lnTo>
                    <a:pt x="900" y="1752"/>
                  </a:lnTo>
                  <a:lnTo>
                    <a:pt x="882" y="1752"/>
                  </a:lnTo>
                  <a:lnTo>
                    <a:pt x="864" y="1764"/>
                  </a:lnTo>
                  <a:lnTo>
                    <a:pt x="798" y="1776"/>
                  </a:lnTo>
                  <a:lnTo>
                    <a:pt x="738" y="1764"/>
                  </a:lnTo>
                  <a:lnTo>
                    <a:pt x="636" y="1698"/>
                  </a:lnTo>
                  <a:lnTo>
                    <a:pt x="534" y="1638"/>
                  </a:lnTo>
                  <a:lnTo>
                    <a:pt x="486" y="1632"/>
                  </a:lnTo>
                  <a:lnTo>
                    <a:pt x="438" y="1620"/>
                  </a:lnTo>
                  <a:lnTo>
                    <a:pt x="384" y="1590"/>
                  </a:lnTo>
                  <a:lnTo>
                    <a:pt x="330" y="1560"/>
                  </a:lnTo>
                  <a:lnTo>
                    <a:pt x="312" y="1530"/>
                  </a:lnTo>
                  <a:lnTo>
                    <a:pt x="306" y="1506"/>
                  </a:lnTo>
                  <a:lnTo>
                    <a:pt x="330" y="1488"/>
                  </a:lnTo>
                  <a:lnTo>
                    <a:pt x="348" y="1470"/>
                  </a:lnTo>
                  <a:lnTo>
                    <a:pt x="330" y="1422"/>
                  </a:lnTo>
                  <a:lnTo>
                    <a:pt x="312" y="1350"/>
                  </a:lnTo>
                  <a:lnTo>
                    <a:pt x="276" y="1320"/>
                  </a:lnTo>
                  <a:lnTo>
                    <a:pt x="246" y="1284"/>
                  </a:lnTo>
                  <a:lnTo>
                    <a:pt x="270" y="1278"/>
                  </a:lnTo>
                  <a:lnTo>
                    <a:pt x="294" y="1272"/>
                  </a:lnTo>
                  <a:lnTo>
                    <a:pt x="312" y="1248"/>
                  </a:lnTo>
                  <a:lnTo>
                    <a:pt x="318" y="1224"/>
                  </a:lnTo>
                  <a:lnTo>
                    <a:pt x="288" y="1206"/>
                  </a:lnTo>
                  <a:lnTo>
                    <a:pt x="240" y="1188"/>
                  </a:lnTo>
                  <a:lnTo>
                    <a:pt x="174" y="1194"/>
                  </a:lnTo>
                  <a:lnTo>
                    <a:pt x="132" y="1236"/>
                  </a:lnTo>
                  <a:lnTo>
                    <a:pt x="120" y="1218"/>
                  </a:lnTo>
                  <a:lnTo>
                    <a:pt x="96" y="1206"/>
                  </a:lnTo>
                  <a:lnTo>
                    <a:pt x="72" y="1200"/>
                  </a:lnTo>
                  <a:lnTo>
                    <a:pt x="48" y="1200"/>
                  </a:lnTo>
                  <a:lnTo>
                    <a:pt x="42" y="1182"/>
                  </a:lnTo>
                  <a:lnTo>
                    <a:pt x="42" y="1164"/>
                  </a:lnTo>
                  <a:lnTo>
                    <a:pt x="60" y="1158"/>
                  </a:lnTo>
                  <a:lnTo>
                    <a:pt x="72" y="1152"/>
                  </a:lnTo>
                  <a:lnTo>
                    <a:pt x="84" y="1122"/>
                  </a:lnTo>
                  <a:lnTo>
                    <a:pt x="84" y="1086"/>
                  </a:lnTo>
                  <a:lnTo>
                    <a:pt x="48" y="1080"/>
                  </a:lnTo>
                  <a:lnTo>
                    <a:pt x="12" y="1062"/>
                  </a:lnTo>
                  <a:lnTo>
                    <a:pt x="0" y="1044"/>
                  </a:lnTo>
                  <a:lnTo>
                    <a:pt x="0" y="1014"/>
                  </a:lnTo>
                  <a:lnTo>
                    <a:pt x="24" y="984"/>
                  </a:lnTo>
                  <a:lnTo>
                    <a:pt x="60" y="960"/>
                  </a:lnTo>
                  <a:lnTo>
                    <a:pt x="96" y="954"/>
                  </a:lnTo>
                  <a:lnTo>
                    <a:pt x="138" y="960"/>
                  </a:lnTo>
                  <a:lnTo>
                    <a:pt x="168" y="948"/>
                  </a:lnTo>
                  <a:lnTo>
                    <a:pt x="198" y="930"/>
                  </a:lnTo>
                  <a:lnTo>
                    <a:pt x="294" y="906"/>
                  </a:lnTo>
                  <a:lnTo>
                    <a:pt x="384" y="870"/>
                  </a:lnTo>
                  <a:lnTo>
                    <a:pt x="396" y="840"/>
                  </a:lnTo>
                  <a:lnTo>
                    <a:pt x="390" y="816"/>
                  </a:lnTo>
                  <a:lnTo>
                    <a:pt x="414" y="792"/>
                  </a:lnTo>
                  <a:lnTo>
                    <a:pt x="432" y="744"/>
                  </a:lnTo>
                  <a:lnTo>
                    <a:pt x="408" y="690"/>
                  </a:lnTo>
                  <a:lnTo>
                    <a:pt x="390" y="648"/>
                  </a:lnTo>
                  <a:lnTo>
                    <a:pt x="456" y="642"/>
                  </a:lnTo>
                  <a:lnTo>
                    <a:pt x="516" y="624"/>
                  </a:lnTo>
                  <a:lnTo>
                    <a:pt x="540" y="558"/>
                  </a:lnTo>
                  <a:lnTo>
                    <a:pt x="558" y="498"/>
                  </a:lnTo>
                  <a:lnTo>
                    <a:pt x="648" y="486"/>
                  </a:lnTo>
                  <a:lnTo>
                    <a:pt x="720" y="486"/>
                  </a:lnTo>
                  <a:lnTo>
                    <a:pt x="726" y="450"/>
                  </a:lnTo>
                  <a:lnTo>
                    <a:pt x="732" y="408"/>
                  </a:lnTo>
                  <a:lnTo>
                    <a:pt x="774" y="378"/>
                  </a:lnTo>
                  <a:lnTo>
                    <a:pt x="822" y="342"/>
                  </a:lnTo>
                  <a:lnTo>
                    <a:pt x="840" y="342"/>
                  </a:lnTo>
                  <a:lnTo>
                    <a:pt x="858" y="342"/>
                  </a:lnTo>
                  <a:lnTo>
                    <a:pt x="876" y="372"/>
                  </a:lnTo>
                  <a:lnTo>
                    <a:pt x="906" y="414"/>
                  </a:lnTo>
                  <a:lnTo>
                    <a:pt x="948" y="426"/>
                  </a:lnTo>
                  <a:lnTo>
                    <a:pt x="978" y="426"/>
                  </a:lnTo>
                  <a:lnTo>
                    <a:pt x="996" y="462"/>
                  </a:lnTo>
                  <a:lnTo>
                    <a:pt x="1038" y="510"/>
                  </a:lnTo>
                  <a:lnTo>
                    <a:pt x="1032" y="582"/>
                  </a:lnTo>
                  <a:lnTo>
                    <a:pt x="1032" y="624"/>
                  </a:lnTo>
                  <a:lnTo>
                    <a:pt x="1122" y="636"/>
                  </a:lnTo>
                  <a:lnTo>
                    <a:pt x="1218" y="654"/>
                  </a:lnTo>
                  <a:lnTo>
                    <a:pt x="1326" y="744"/>
                  </a:lnTo>
                  <a:lnTo>
                    <a:pt x="1386" y="810"/>
                  </a:lnTo>
                  <a:lnTo>
                    <a:pt x="1518" y="804"/>
                  </a:lnTo>
                  <a:lnTo>
                    <a:pt x="1662" y="816"/>
                  </a:lnTo>
                  <a:lnTo>
                    <a:pt x="1776" y="864"/>
                  </a:lnTo>
                  <a:lnTo>
                    <a:pt x="1860" y="882"/>
                  </a:lnTo>
                  <a:lnTo>
                    <a:pt x="1926" y="852"/>
                  </a:lnTo>
                  <a:lnTo>
                    <a:pt x="1986" y="822"/>
                  </a:lnTo>
                  <a:lnTo>
                    <a:pt x="2040" y="828"/>
                  </a:lnTo>
                  <a:lnTo>
                    <a:pt x="2100" y="828"/>
                  </a:lnTo>
                  <a:lnTo>
                    <a:pt x="2172" y="786"/>
                  </a:lnTo>
                  <a:lnTo>
                    <a:pt x="2256" y="738"/>
                  </a:lnTo>
                  <a:lnTo>
                    <a:pt x="2256" y="684"/>
                  </a:lnTo>
                  <a:lnTo>
                    <a:pt x="2274" y="648"/>
                  </a:lnTo>
                  <a:lnTo>
                    <a:pt x="2322" y="654"/>
                  </a:lnTo>
                  <a:lnTo>
                    <a:pt x="2376" y="654"/>
                  </a:lnTo>
                  <a:lnTo>
                    <a:pt x="2394" y="630"/>
                  </a:lnTo>
                  <a:lnTo>
                    <a:pt x="2460" y="624"/>
                  </a:lnTo>
                  <a:lnTo>
                    <a:pt x="2520" y="588"/>
                  </a:lnTo>
                  <a:lnTo>
                    <a:pt x="2580" y="528"/>
                  </a:lnTo>
                  <a:lnTo>
                    <a:pt x="2670" y="528"/>
                  </a:lnTo>
                  <a:lnTo>
                    <a:pt x="2742" y="528"/>
                  </a:lnTo>
                  <a:lnTo>
                    <a:pt x="2700" y="456"/>
                  </a:lnTo>
                  <a:lnTo>
                    <a:pt x="2640" y="402"/>
                  </a:lnTo>
                  <a:lnTo>
                    <a:pt x="2586" y="444"/>
                  </a:lnTo>
                  <a:lnTo>
                    <a:pt x="2502" y="444"/>
                  </a:lnTo>
                  <a:lnTo>
                    <a:pt x="2496" y="402"/>
                  </a:lnTo>
                  <a:lnTo>
                    <a:pt x="2514" y="360"/>
                  </a:lnTo>
                  <a:lnTo>
                    <a:pt x="2526" y="324"/>
                  </a:lnTo>
                  <a:lnTo>
                    <a:pt x="2550" y="288"/>
                  </a:lnTo>
                  <a:lnTo>
                    <a:pt x="2628" y="288"/>
                  </a:lnTo>
                  <a:lnTo>
                    <a:pt x="2712" y="246"/>
                  </a:lnTo>
                  <a:lnTo>
                    <a:pt x="2754" y="180"/>
                  </a:lnTo>
                  <a:lnTo>
                    <a:pt x="2784" y="126"/>
                  </a:lnTo>
                  <a:lnTo>
                    <a:pt x="2772" y="90"/>
                  </a:lnTo>
                  <a:lnTo>
                    <a:pt x="2760" y="66"/>
                  </a:lnTo>
                  <a:lnTo>
                    <a:pt x="2784" y="36"/>
                  </a:lnTo>
                  <a:lnTo>
                    <a:pt x="2814" y="6"/>
                  </a:lnTo>
                  <a:lnTo>
                    <a:pt x="2898" y="0"/>
                  </a:lnTo>
                  <a:lnTo>
                    <a:pt x="2988" y="12"/>
                  </a:lnTo>
                  <a:lnTo>
                    <a:pt x="3066" y="48"/>
                  </a:lnTo>
                  <a:lnTo>
                    <a:pt x="3138" y="96"/>
                  </a:lnTo>
                  <a:lnTo>
                    <a:pt x="3168" y="204"/>
                  </a:lnTo>
                  <a:lnTo>
                    <a:pt x="3198" y="294"/>
                  </a:lnTo>
                  <a:lnTo>
                    <a:pt x="3258" y="300"/>
                  </a:lnTo>
                  <a:lnTo>
                    <a:pt x="3324" y="318"/>
                  </a:lnTo>
                  <a:lnTo>
                    <a:pt x="3384" y="390"/>
                  </a:lnTo>
                  <a:lnTo>
                    <a:pt x="3402" y="438"/>
                  </a:lnTo>
                  <a:lnTo>
                    <a:pt x="3480" y="438"/>
                  </a:lnTo>
                  <a:lnTo>
                    <a:pt x="3546" y="438"/>
                  </a:lnTo>
                  <a:lnTo>
                    <a:pt x="3582" y="408"/>
                  </a:lnTo>
                  <a:lnTo>
                    <a:pt x="3612" y="402"/>
                  </a:lnTo>
                  <a:lnTo>
                    <a:pt x="3606" y="468"/>
                  </a:lnTo>
                  <a:lnTo>
                    <a:pt x="3588" y="528"/>
                  </a:lnTo>
                  <a:lnTo>
                    <a:pt x="3546" y="600"/>
                  </a:lnTo>
                  <a:lnTo>
                    <a:pt x="3504" y="648"/>
                  </a:lnTo>
                  <a:lnTo>
                    <a:pt x="3480" y="642"/>
                  </a:lnTo>
                  <a:lnTo>
                    <a:pt x="3450" y="636"/>
                  </a:lnTo>
                  <a:lnTo>
                    <a:pt x="3414" y="690"/>
                  </a:lnTo>
                  <a:lnTo>
                    <a:pt x="3408" y="762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517" y="2902"/>
              <a:ext cx="82" cy="75"/>
            </a:xfrm>
            <a:custGeom>
              <a:avLst/>
              <a:gdLst/>
              <a:ahLst/>
              <a:cxnLst>
                <a:cxn ang="0">
                  <a:pos x="108" y="72"/>
                </a:cxn>
                <a:cxn ang="0">
                  <a:pos x="84" y="96"/>
                </a:cxn>
                <a:cxn ang="0">
                  <a:pos x="36" y="102"/>
                </a:cxn>
                <a:cxn ang="0">
                  <a:pos x="0" y="72"/>
                </a:cxn>
                <a:cxn ang="0">
                  <a:pos x="24" y="36"/>
                </a:cxn>
                <a:cxn ang="0">
                  <a:pos x="78" y="6"/>
                </a:cxn>
                <a:cxn ang="0">
                  <a:pos x="126" y="0"/>
                </a:cxn>
                <a:cxn ang="0">
                  <a:pos x="126" y="30"/>
                </a:cxn>
                <a:cxn ang="0">
                  <a:pos x="108" y="72"/>
                </a:cxn>
              </a:cxnLst>
              <a:rect l="0" t="0" r="r" b="b"/>
              <a:pathLst>
                <a:path w="126" h="102">
                  <a:moveTo>
                    <a:pt x="108" y="72"/>
                  </a:moveTo>
                  <a:lnTo>
                    <a:pt x="84" y="96"/>
                  </a:lnTo>
                  <a:lnTo>
                    <a:pt x="36" y="102"/>
                  </a:lnTo>
                  <a:lnTo>
                    <a:pt x="0" y="72"/>
                  </a:lnTo>
                  <a:lnTo>
                    <a:pt x="24" y="36"/>
                  </a:lnTo>
                  <a:lnTo>
                    <a:pt x="78" y="6"/>
                  </a:lnTo>
                  <a:lnTo>
                    <a:pt x="126" y="0"/>
                  </a:lnTo>
                  <a:lnTo>
                    <a:pt x="126" y="30"/>
                  </a:lnTo>
                  <a:lnTo>
                    <a:pt x="108" y="72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960" y="2674"/>
              <a:ext cx="70" cy="150"/>
            </a:xfrm>
            <a:custGeom>
              <a:avLst/>
              <a:gdLst/>
              <a:ahLst/>
              <a:cxnLst>
                <a:cxn ang="0">
                  <a:pos x="60" y="162"/>
                </a:cxn>
                <a:cxn ang="0">
                  <a:pos x="54" y="186"/>
                </a:cxn>
                <a:cxn ang="0">
                  <a:pos x="42" y="204"/>
                </a:cxn>
                <a:cxn ang="0">
                  <a:pos x="36" y="192"/>
                </a:cxn>
                <a:cxn ang="0">
                  <a:pos x="24" y="174"/>
                </a:cxn>
                <a:cxn ang="0">
                  <a:pos x="12" y="150"/>
                </a:cxn>
                <a:cxn ang="0">
                  <a:pos x="0" y="132"/>
                </a:cxn>
                <a:cxn ang="0">
                  <a:pos x="6" y="96"/>
                </a:cxn>
                <a:cxn ang="0">
                  <a:pos x="18" y="72"/>
                </a:cxn>
                <a:cxn ang="0">
                  <a:pos x="42" y="30"/>
                </a:cxn>
                <a:cxn ang="0">
                  <a:pos x="72" y="0"/>
                </a:cxn>
                <a:cxn ang="0">
                  <a:pos x="96" y="0"/>
                </a:cxn>
                <a:cxn ang="0">
                  <a:pos x="108" y="18"/>
                </a:cxn>
                <a:cxn ang="0">
                  <a:pos x="96" y="60"/>
                </a:cxn>
                <a:cxn ang="0">
                  <a:pos x="90" y="102"/>
                </a:cxn>
                <a:cxn ang="0">
                  <a:pos x="78" y="126"/>
                </a:cxn>
                <a:cxn ang="0">
                  <a:pos x="60" y="162"/>
                </a:cxn>
              </a:cxnLst>
              <a:rect l="0" t="0" r="r" b="b"/>
              <a:pathLst>
                <a:path w="108" h="204">
                  <a:moveTo>
                    <a:pt x="60" y="162"/>
                  </a:moveTo>
                  <a:lnTo>
                    <a:pt x="54" y="186"/>
                  </a:lnTo>
                  <a:lnTo>
                    <a:pt x="42" y="204"/>
                  </a:lnTo>
                  <a:lnTo>
                    <a:pt x="36" y="192"/>
                  </a:lnTo>
                  <a:lnTo>
                    <a:pt x="24" y="174"/>
                  </a:lnTo>
                  <a:lnTo>
                    <a:pt x="12" y="150"/>
                  </a:lnTo>
                  <a:lnTo>
                    <a:pt x="0" y="132"/>
                  </a:lnTo>
                  <a:lnTo>
                    <a:pt x="6" y="96"/>
                  </a:lnTo>
                  <a:lnTo>
                    <a:pt x="18" y="72"/>
                  </a:lnTo>
                  <a:lnTo>
                    <a:pt x="42" y="30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108" y="18"/>
                  </a:lnTo>
                  <a:lnTo>
                    <a:pt x="96" y="60"/>
                  </a:lnTo>
                  <a:lnTo>
                    <a:pt x="90" y="102"/>
                  </a:lnTo>
                  <a:lnTo>
                    <a:pt x="78" y="126"/>
                  </a:lnTo>
                  <a:lnTo>
                    <a:pt x="60" y="162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七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 项目计划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05050"/>
              </p:ext>
            </p:extLst>
          </p:nvPr>
        </p:nvGraphicFramePr>
        <p:xfrm>
          <a:off x="182831" y="1000108"/>
          <a:ext cx="8709649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25"/>
                <a:gridCol w="1080120"/>
                <a:gridCol w="1440160"/>
                <a:gridCol w="1095970"/>
                <a:gridCol w="1266858"/>
                <a:gridCol w="1266858"/>
                <a:gridCol w="1266858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里程碑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立项阶段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lang="zh-CN" altLang="en-US" sz="1400" dirty="0" smtClean="0"/>
                        <a:t>策划阶段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设计阶段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开发阶段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测试阶段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交付结项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计划开始时间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计划完成时间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五角星 25"/>
          <p:cNvSpPr/>
          <p:nvPr/>
        </p:nvSpPr>
        <p:spPr>
          <a:xfrm>
            <a:off x="4427558" y="4357694"/>
            <a:ext cx="540000" cy="54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形标注 27"/>
          <p:cNvSpPr/>
          <p:nvPr/>
        </p:nvSpPr>
        <p:spPr>
          <a:xfrm>
            <a:off x="6143636" y="4572008"/>
            <a:ext cx="2786082" cy="1571636"/>
          </a:xfrm>
          <a:prstGeom prst="wedgeEllipseCallout">
            <a:avLst>
              <a:gd name="adj1" fmla="val -90883"/>
              <a:gd name="adj2" fmla="val -414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上市时间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</a:p>
          <a:p>
            <a:pPr algn="ctr"/>
            <a:endParaRPr lang="en-US" altLang="zh-CN" sz="1000" dirty="0" smtClean="0">
              <a:solidFill>
                <a:srgbClr val="0000FF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XXXX</a:t>
            </a:r>
            <a:r>
              <a:rPr lang="zh-CN" altLang="en-US" b="1" dirty="0" smtClean="0">
                <a:solidFill>
                  <a:srgbClr val="0000FF"/>
                </a:solidFill>
              </a:rPr>
              <a:t>年</a:t>
            </a:r>
            <a:r>
              <a:rPr lang="en-US" altLang="zh-CN" b="1" dirty="0" smtClean="0">
                <a:solidFill>
                  <a:srgbClr val="0000FF"/>
                </a:solidFill>
              </a:rPr>
              <a:t>XX</a:t>
            </a:r>
            <a:r>
              <a:rPr lang="zh-CN" altLang="en-US" b="1" dirty="0" smtClean="0">
                <a:solidFill>
                  <a:srgbClr val="0000FF"/>
                </a:solidFill>
              </a:rPr>
              <a:t>月</a:t>
            </a:r>
            <a:r>
              <a:rPr lang="en-US" altLang="zh-CN" b="1" dirty="0" smtClean="0">
                <a:solidFill>
                  <a:srgbClr val="0000FF"/>
                </a:solidFill>
              </a:rPr>
              <a:t>XX</a:t>
            </a:r>
            <a:r>
              <a:rPr lang="zh-CN" altLang="en-US" b="1" dirty="0" smtClean="0">
                <a:solidFill>
                  <a:srgbClr val="0000FF"/>
                </a:solidFill>
              </a:rPr>
              <a:t>日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八 结论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1071546"/>
            <a:ext cx="734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i="1" dirty="0">
                <a:solidFill>
                  <a:srgbClr val="0000FF"/>
                </a:solidFill>
              </a:rPr>
              <a:t>由以上各项分析给出立项可行性分析的结论。可以为：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zh-CN" altLang="zh-CN" sz="1600" i="1" dirty="0">
                <a:solidFill>
                  <a:srgbClr val="0000FF"/>
                </a:solidFill>
              </a:rPr>
              <a:t>立即开始进行；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zh-CN" altLang="zh-CN" sz="1600" i="1" dirty="0">
                <a:solidFill>
                  <a:srgbClr val="0000FF"/>
                </a:solidFill>
              </a:rPr>
              <a:t>需要推迟到某些条件（例如资金、人力、设备等）落实之后才能开始进行；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zh-CN" altLang="zh-CN" sz="1600" i="1" dirty="0">
                <a:solidFill>
                  <a:srgbClr val="0000FF"/>
                </a:solidFill>
              </a:rPr>
              <a:t>需要对开发目标进行某些修改之后才能开始进行；</a:t>
            </a:r>
            <a:endParaRPr lang="zh-CN" altLang="zh-CN" sz="1600" dirty="0">
              <a:solidFill>
                <a:srgbClr val="0000FF"/>
              </a:solidFill>
            </a:endParaRPr>
          </a:p>
          <a:p>
            <a:r>
              <a:rPr lang="zh-CN" altLang="zh-CN" sz="1600" i="1" dirty="0">
                <a:solidFill>
                  <a:srgbClr val="0000FF"/>
                </a:solidFill>
              </a:rPr>
              <a:t>不能进行或不必进行（例如因技术不成熟、经济上不合算等）。 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9667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The End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857496"/>
            <a:ext cx="3714776" cy="157163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</a:rPr>
              <a:t>Thank You</a:t>
            </a:r>
            <a:r>
              <a:rPr lang="zh-CN" altLang="en-US" sz="3200" b="1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27656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50185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7658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776BF7-8809-468B-B7DB-1918F513C1D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文件修改控制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21089"/>
              </p:ext>
            </p:extLst>
          </p:nvPr>
        </p:nvGraphicFramePr>
        <p:xfrm>
          <a:off x="1524000" y="1464042"/>
          <a:ext cx="6096000" cy="3929916"/>
        </p:xfrm>
        <a:graphic>
          <a:graphicData uri="http://schemas.openxmlformats.org/drawingml/2006/table">
            <a:tbl>
              <a:tblPr/>
              <a:tblGrid>
                <a:gridCol w="498456"/>
                <a:gridCol w="550676"/>
                <a:gridCol w="550676"/>
                <a:gridCol w="2226437"/>
                <a:gridCol w="649773"/>
                <a:gridCol w="685377"/>
                <a:gridCol w="934605"/>
              </a:tblGrid>
              <a:tr h="5125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序号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版本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变化状态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修改内容、页码及条款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修改人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批准人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+mn-ea"/>
                          <a:ea typeface="+mn-ea"/>
                          <a:cs typeface="Times New Roman"/>
                        </a:rPr>
                        <a:t>修改日期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0.1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初稿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赵珍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2015</a:t>
                      </a: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-5-25</a:t>
                      </a: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1.0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发布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赵珍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latin typeface="Times New Roman"/>
                          <a:ea typeface="宋体"/>
                          <a:cs typeface="Times New Roman"/>
                        </a:rPr>
                        <a:t>邵彦超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00" dirty="0" smtClean="0">
                          <a:latin typeface="Times New Roman"/>
                          <a:ea typeface="+mn-ea"/>
                          <a:cs typeface="Times New Roman"/>
                        </a:rPr>
                        <a:t>2015-5-25</a:t>
                      </a: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4075" marR="640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1500166" y="5723769"/>
            <a:ext cx="6143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</a:t>
            </a:r>
            <a:r>
              <a:rPr lang="zh-CN" altLang="en-US" sz="1200" dirty="0" smtClean="0"/>
              <a:t>变化状态：</a:t>
            </a:r>
            <a:r>
              <a:rPr lang="en-US" sz="1200" dirty="0" smtClean="0"/>
              <a:t>A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增加，</a:t>
            </a:r>
            <a:r>
              <a:rPr lang="en-US" sz="1200" dirty="0" smtClean="0"/>
              <a:t>M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修改，</a:t>
            </a:r>
            <a:r>
              <a:rPr lang="en-US" sz="1200" dirty="0" smtClean="0"/>
              <a:t>D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删除</a:t>
            </a:r>
            <a:endParaRPr lang="zh-CN" altLang="en-US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目  录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2366978" y="1799098"/>
            <a:ext cx="4419600" cy="533400"/>
            <a:chOff x="1392" y="1104"/>
            <a:chExt cx="2784" cy="336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1392" y="110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noProof="0" dirty="0" smtClean="0">
                  <a:solidFill>
                    <a:sysClr val="windowText" lastClr="000000"/>
                  </a:solidFill>
                </a:rPr>
                <a:t>市场可行性分析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3966" y="1248"/>
              <a:ext cx="210" cy="192"/>
              <a:chOff x="2078" y="1680"/>
              <a:chExt cx="1615" cy="1615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1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366978" y="2430788"/>
            <a:ext cx="4419600" cy="533400"/>
            <a:chOff x="1392" y="1536"/>
            <a:chExt cx="2784" cy="336"/>
          </a:xfrm>
        </p:grpSpPr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1392" y="153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技术可行性分析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Group 14"/>
            <p:cNvGrpSpPr>
              <a:grpSpLocks/>
            </p:cNvGrpSpPr>
            <p:nvPr/>
          </p:nvGrpSpPr>
          <p:grpSpPr bwMode="auto">
            <a:xfrm>
              <a:off x="3966" y="1680"/>
              <a:ext cx="210" cy="192"/>
              <a:chOff x="2078" y="1680"/>
              <a:chExt cx="1615" cy="1615"/>
            </a:xfrm>
          </p:grpSpPr>
          <p:sp>
            <p:nvSpPr>
              <p:cNvPr id="33" name="Oval 1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48BE67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2366978" y="3062478"/>
            <a:ext cx="4419600" cy="533400"/>
            <a:chOff x="1392" y="1968"/>
            <a:chExt cx="2784" cy="336"/>
          </a:xfrm>
        </p:grpSpPr>
        <p:sp>
          <p:nvSpPr>
            <p:cNvPr id="40" name="AutoShape 22"/>
            <p:cNvSpPr>
              <a:spLocks noChangeArrowheads="1"/>
            </p:cNvSpPr>
            <p:nvPr/>
          </p:nvSpPr>
          <p:spPr bwMode="auto">
            <a:xfrm>
              <a:off x="1392" y="196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项目目标定义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" name="Group 23"/>
            <p:cNvGrpSpPr>
              <a:grpSpLocks/>
            </p:cNvGrpSpPr>
            <p:nvPr/>
          </p:nvGrpSpPr>
          <p:grpSpPr bwMode="auto">
            <a:xfrm>
              <a:off x="3966" y="2112"/>
              <a:ext cx="210" cy="192"/>
              <a:chOff x="2078" y="1680"/>
              <a:chExt cx="1615" cy="1615"/>
            </a:xfrm>
          </p:grpSpPr>
          <p:sp>
            <p:nvSpPr>
              <p:cNvPr id="42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Oval 2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366978" y="3694168"/>
            <a:ext cx="4419600" cy="533400"/>
            <a:chOff x="1392" y="2400"/>
            <a:chExt cx="2784" cy="336"/>
          </a:xfrm>
        </p:grpSpPr>
        <p:sp>
          <p:nvSpPr>
            <p:cNvPr id="49" name="AutoShape 31"/>
            <p:cNvSpPr>
              <a:spLocks noChangeArrowheads="1"/>
            </p:cNvSpPr>
            <p:nvPr/>
          </p:nvSpPr>
          <p:spPr bwMode="auto">
            <a:xfrm>
              <a:off x="1392" y="240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项目风险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32"/>
            <p:cNvGrpSpPr>
              <a:grpSpLocks/>
            </p:cNvGrpSpPr>
            <p:nvPr/>
          </p:nvGrpSpPr>
          <p:grpSpPr bwMode="auto">
            <a:xfrm>
              <a:off x="3966" y="2544"/>
              <a:ext cx="210" cy="192"/>
              <a:chOff x="2078" y="1680"/>
              <a:chExt cx="1615" cy="1615"/>
            </a:xfrm>
          </p:grpSpPr>
          <p:sp>
            <p:nvSpPr>
              <p:cNvPr id="51" name="Oval 3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Oval 3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3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Oval 3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8D67E1">
                      <a:gamma/>
                      <a:shade val="0"/>
                      <a:invGamma/>
                    </a:srgbClr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3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3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8D67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2" name="Group 39"/>
          <p:cNvGrpSpPr>
            <a:grpSpLocks/>
          </p:cNvGrpSpPr>
          <p:nvPr/>
        </p:nvGrpSpPr>
        <p:grpSpPr bwMode="auto">
          <a:xfrm>
            <a:off x="2366978" y="4325858"/>
            <a:ext cx="4419600" cy="533400"/>
            <a:chOff x="1392" y="2832"/>
            <a:chExt cx="2784" cy="336"/>
          </a:xfrm>
        </p:grpSpPr>
        <p:sp>
          <p:nvSpPr>
            <p:cNvPr id="73" name="AutoShape 40"/>
            <p:cNvSpPr>
              <a:spLocks noChangeArrowheads="1"/>
            </p:cNvSpPr>
            <p:nvPr/>
          </p:nvSpPr>
          <p:spPr bwMode="auto">
            <a:xfrm>
              <a:off x="1392" y="2832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项目资源配置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4" name="Group 41"/>
            <p:cNvGrpSpPr>
              <a:grpSpLocks/>
            </p:cNvGrpSpPr>
            <p:nvPr/>
          </p:nvGrpSpPr>
          <p:grpSpPr bwMode="auto">
            <a:xfrm>
              <a:off x="3966" y="2976"/>
              <a:ext cx="210" cy="192"/>
              <a:chOff x="2078" y="1680"/>
              <a:chExt cx="1615" cy="1615"/>
            </a:xfrm>
          </p:grpSpPr>
          <p:sp>
            <p:nvSpPr>
              <p:cNvPr id="75" name="Oval 4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4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4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4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E35E23">
                      <a:gamma/>
                      <a:shade val="0"/>
                      <a:invGamma/>
                    </a:srgbClr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Oval 4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Oval 4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E35E23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2" name="Group 3"/>
          <p:cNvGrpSpPr>
            <a:grpSpLocks/>
          </p:cNvGrpSpPr>
          <p:nvPr/>
        </p:nvGrpSpPr>
        <p:grpSpPr bwMode="auto">
          <a:xfrm>
            <a:off x="2366978" y="1167408"/>
            <a:ext cx="4419600" cy="533400"/>
            <a:chOff x="1392" y="1104"/>
            <a:chExt cx="2784" cy="336"/>
          </a:xfrm>
        </p:grpSpPr>
        <p:sp>
          <p:nvSpPr>
            <p:cNvPr id="113" name="AutoShape 4"/>
            <p:cNvSpPr>
              <a:spLocks noChangeArrowheads="1"/>
            </p:cNvSpPr>
            <p:nvPr/>
          </p:nvSpPr>
          <p:spPr bwMode="auto">
            <a:xfrm>
              <a:off x="1392" y="110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noProof="0" dirty="0" smtClean="0">
                  <a:solidFill>
                    <a:sysClr val="windowText" lastClr="000000"/>
                  </a:solidFill>
                </a:rPr>
                <a:t>项目简介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" name="Group 5"/>
            <p:cNvGrpSpPr>
              <a:grpSpLocks/>
            </p:cNvGrpSpPr>
            <p:nvPr/>
          </p:nvGrpSpPr>
          <p:grpSpPr bwMode="auto">
            <a:xfrm>
              <a:off x="3966" y="1248"/>
              <a:ext cx="210" cy="192"/>
              <a:chOff x="2078" y="1680"/>
              <a:chExt cx="1615" cy="1615"/>
            </a:xfrm>
          </p:grpSpPr>
          <p:sp>
            <p:nvSpPr>
              <p:cNvPr id="115" name="Oval 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Oval 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Oval 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Oval 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Oval 1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Oval 1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0" name="Group 21"/>
          <p:cNvGrpSpPr>
            <a:grpSpLocks/>
          </p:cNvGrpSpPr>
          <p:nvPr/>
        </p:nvGrpSpPr>
        <p:grpSpPr bwMode="auto">
          <a:xfrm>
            <a:off x="2366978" y="4957548"/>
            <a:ext cx="4419600" cy="533400"/>
            <a:chOff x="1392" y="1968"/>
            <a:chExt cx="2784" cy="336"/>
          </a:xfrm>
        </p:grpSpPr>
        <p:sp>
          <p:nvSpPr>
            <p:cNvPr id="61" name="AutoShape 22"/>
            <p:cNvSpPr>
              <a:spLocks noChangeArrowheads="1"/>
            </p:cNvSpPr>
            <p:nvPr/>
          </p:nvSpPr>
          <p:spPr bwMode="auto">
            <a:xfrm>
              <a:off x="1392" y="196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</a:rPr>
                <a:t>项目计划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" name="Group 23"/>
            <p:cNvGrpSpPr>
              <a:grpSpLocks/>
            </p:cNvGrpSpPr>
            <p:nvPr/>
          </p:nvGrpSpPr>
          <p:grpSpPr bwMode="auto">
            <a:xfrm>
              <a:off x="3966" y="2112"/>
              <a:ext cx="210" cy="192"/>
              <a:chOff x="2078" y="1680"/>
              <a:chExt cx="1615" cy="1615"/>
            </a:xfrm>
          </p:grpSpPr>
          <p:sp>
            <p:nvSpPr>
              <p:cNvPr id="63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Oval 2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9" name="Group 30"/>
          <p:cNvGrpSpPr>
            <a:grpSpLocks/>
          </p:cNvGrpSpPr>
          <p:nvPr/>
        </p:nvGrpSpPr>
        <p:grpSpPr bwMode="auto">
          <a:xfrm>
            <a:off x="2366978" y="5589240"/>
            <a:ext cx="4419600" cy="533400"/>
            <a:chOff x="1392" y="2400"/>
            <a:chExt cx="2784" cy="336"/>
          </a:xfrm>
        </p:grpSpPr>
        <p:sp>
          <p:nvSpPr>
            <p:cNvPr id="70" name="AutoShape 31"/>
            <p:cNvSpPr>
              <a:spLocks noChangeArrowheads="1"/>
            </p:cNvSpPr>
            <p:nvPr/>
          </p:nvSpPr>
          <p:spPr bwMode="auto">
            <a:xfrm>
              <a:off x="1392" y="240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noProof="0" dirty="0" smtClean="0">
                  <a:solidFill>
                    <a:sysClr val="windowText" lastClr="000000"/>
                  </a:solidFill>
                </a:rPr>
                <a:t>其他决策点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1" name="Group 32"/>
            <p:cNvGrpSpPr>
              <a:grpSpLocks/>
            </p:cNvGrpSpPr>
            <p:nvPr/>
          </p:nvGrpSpPr>
          <p:grpSpPr bwMode="auto">
            <a:xfrm>
              <a:off x="3966" y="2544"/>
              <a:ext cx="210" cy="192"/>
              <a:chOff x="2078" y="1680"/>
              <a:chExt cx="1615" cy="1615"/>
            </a:xfrm>
          </p:grpSpPr>
          <p:sp>
            <p:nvSpPr>
              <p:cNvPr id="82" name="Oval 3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3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Oval 3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val 3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8D67E1">
                      <a:gamma/>
                      <a:shade val="0"/>
                      <a:invGamma/>
                    </a:srgbClr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Oval 3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Oval 3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8D67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一 项目简介</a:t>
            </a:r>
            <a:endParaRPr lang="en-US" altLang="zh-CN" sz="32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gray">
          <a:xfrm>
            <a:off x="5073650" y="1219200"/>
            <a:ext cx="1466850" cy="1155700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99">
                  <a:gamma/>
                  <a:tint val="90980"/>
                  <a:invGamma/>
                  <a:alpha val="32001"/>
                </a:srgbClr>
              </a:gs>
              <a:gs pos="100000">
                <a:srgbClr val="0099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5" name="AutoShape 10"/>
          <p:cNvSpPr>
            <a:spLocks noChangeArrowheads="1"/>
          </p:cNvSpPr>
          <p:nvPr/>
        </p:nvSpPr>
        <p:spPr bwMode="auto">
          <a:xfrm>
            <a:off x="5934075" y="215106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9" name="Freeform 14"/>
          <p:cNvSpPr>
            <a:spLocks/>
          </p:cNvSpPr>
          <p:nvPr/>
        </p:nvSpPr>
        <p:spPr bwMode="gray">
          <a:xfrm>
            <a:off x="2024062" y="1680058"/>
            <a:ext cx="1466850" cy="1157287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99CC00">
                  <a:gamma/>
                  <a:tint val="57647"/>
                  <a:invGamma/>
                  <a:alpha val="32001"/>
                </a:srgbClr>
              </a:gs>
              <a:gs pos="100000">
                <a:srgbClr val="99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323850" y="2852738"/>
            <a:ext cx="2295525" cy="3335338"/>
            <a:chOff x="576" y="1836"/>
            <a:chExt cx="1446" cy="2101"/>
          </a:xfrm>
        </p:grpSpPr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CC00">
                    <a:gamma/>
                    <a:shade val="38824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3882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5" name="AutoShape 20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6" name="AutoShape 21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gray">
            <a:xfrm>
              <a:off x="1012" y="1836"/>
              <a:ext cx="5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 smtClean="0">
                  <a:solidFill>
                    <a:srgbClr val="FFFFFF"/>
                  </a:solidFill>
                  <a:ea typeface="宋体" charset="-122"/>
                </a:rPr>
                <a:t>项目背景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624" y="2018"/>
              <a:ext cx="1344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宋体" charset="-122"/>
                </a:rPr>
                <a:t>ThemeGallery</a:t>
              </a:r>
              <a:r>
                <a:rPr kumimoji="0" lang="en-US" altLang="zh-CN" sz="12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kern="0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kern="0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kern="0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kern="0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i="1" kern="0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kern="0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</a:t>
              </a:r>
              <a:r>
                <a:rPr lang="en-US" altLang="zh-CN" sz="1200" i="1" kern="0" dirty="0" smtClean="0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en-US" altLang="zh-CN" sz="1200" i="1" kern="0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71825" y="2486025"/>
            <a:ext cx="2295525" cy="3341891"/>
            <a:chOff x="3424238" y="2486025"/>
            <a:chExt cx="2295525" cy="3341891"/>
          </a:xfrm>
        </p:grpSpPr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3424238" y="2652713"/>
              <a:ext cx="2295525" cy="3155950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gray">
            <a:xfrm>
              <a:off x="3657600" y="2514600"/>
              <a:ext cx="1863725" cy="2873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shade val="4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 flipH="1">
              <a:off x="5334000" y="2590800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 flipH="1">
              <a:off x="3743325" y="2581275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gray">
            <a:xfrm>
              <a:off x="4117417" y="248602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solidFill>
                    <a:srgbClr val="FFFFFF"/>
                  </a:solidFill>
                  <a:ea typeface="宋体" charset="-122"/>
                </a:rPr>
                <a:t>项目目的</a:t>
              </a:r>
              <a:endParaRPr lang="en-US" altLang="zh-CN" sz="1400" b="1" dirty="0" smtClean="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505200" y="2780928"/>
              <a:ext cx="2133600" cy="3046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200" b="1" i="1" dirty="0" err="1" smtClean="0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 smtClean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hangingPunct="0"/>
              <a:r>
                <a:rPr lang="en-US" altLang="zh-CN" sz="1200" b="1" i="1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hangingPunct="0"/>
              <a:r>
                <a:rPr lang="en-US" altLang="zh-CN" sz="1200" b="1" i="1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hangingPunct="0"/>
              <a:r>
                <a:rPr lang="en-US" altLang="zh-CN" sz="1200" b="1" i="1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</a:t>
              </a:r>
              <a:r>
                <a:rPr lang="en-US" altLang="zh-CN" sz="1200" i="1" dirty="0" smtClean="0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en-US" altLang="zh-CN" sz="1200" i="1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19800" y="1990725"/>
            <a:ext cx="2133600" cy="3333135"/>
            <a:chOff x="6019800" y="1990725"/>
            <a:chExt cx="2133600" cy="3333135"/>
          </a:xfrm>
        </p:grpSpPr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6149975" y="2008188"/>
              <a:ext cx="1863725" cy="28733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7" name="AutoShape 12"/>
            <p:cNvSpPr>
              <a:spLocks noChangeArrowheads="1"/>
            </p:cNvSpPr>
            <p:nvPr/>
          </p:nvSpPr>
          <p:spPr bwMode="auto">
            <a:xfrm flipH="1">
              <a:off x="7835900" y="2079625"/>
              <a:ext cx="71438" cy="142875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8" name="AutoShape 13"/>
            <p:cNvSpPr>
              <a:spLocks noChangeArrowheads="1"/>
            </p:cNvSpPr>
            <p:nvPr/>
          </p:nvSpPr>
          <p:spPr bwMode="auto">
            <a:xfrm flipH="1">
              <a:off x="6253163" y="2079625"/>
              <a:ext cx="71437" cy="142875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gray">
            <a:xfrm>
              <a:off x="6632020" y="199072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solidFill>
                    <a:srgbClr val="FFFFFF"/>
                  </a:solidFill>
                  <a:ea typeface="宋体" charset="-122"/>
                </a:rPr>
                <a:t>项目简介</a:t>
              </a:r>
              <a:endParaRPr lang="en-US" altLang="zh-CN" sz="1400" b="1" dirty="0" smtClean="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6019800" y="2276872"/>
              <a:ext cx="2133600" cy="3046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200" b="1" i="1" dirty="0" err="1" smtClean="0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 smtClean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hangingPunct="0"/>
              <a:r>
                <a:rPr lang="en-US" altLang="zh-CN" sz="1200" b="1" i="1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hangingPunct="0"/>
              <a:r>
                <a:rPr lang="en-US" altLang="zh-CN" sz="1200" b="1" i="1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Inc.</a:t>
              </a:r>
            </a:p>
            <a:p>
              <a:pPr eaLnBrk="0" hangingPunct="0"/>
              <a:r>
                <a:rPr lang="en-US" altLang="zh-CN" sz="1200" b="1" i="1" dirty="0" err="1">
                  <a:solidFill>
                    <a:srgbClr val="0000FF"/>
                  </a:solidFill>
                  <a:ea typeface="宋体" charset="-122"/>
                </a:rPr>
                <a:t>ThemeGallery</a:t>
              </a:r>
              <a:r>
                <a:rPr lang="en-US" altLang="zh-CN" sz="1200" i="1" dirty="0">
                  <a:solidFill>
                    <a:srgbClr val="0000FF"/>
                  </a:solidFill>
                  <a:ea typeface="宋体" charset="-122"/>
                </a:rPr>
                <a:t> is a Design Digital Content &amp; Contents mall developed by Guild Design Inc</a:t>
              </a:r>
              <a:r>
                <a:rPr lang="en-US" altLang="zh-CN" sz="1200" i="1" dirty="0" smtClean="0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en-US" altLang="zh-CN" sz="1200" i="1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 市场可行分析</a:t>
            </a:r>
            <a:r>
              <a:rPr lang="en-US" altLang="zh-CN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目标客户群分析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65667"/>
              </p:ext>
            </p:extLst>
          </p:nvPr>
        </p:nvGraphicFramePr>
        <p:xfrm>
          <a:off x="1116000" y="1052737"/>
          <a:ext cx="6912000" cy="489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000"/>
                <a:gridCol w="5760000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目标用户群</a:t>
                      </a:r>
                      <a:endParaRPr lang="zh-CN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1" dirty="0" smtClean="0">
                          <a:solidFill>
                            <a:srgbClr val="0000FF"/>
                          </a:solidFill>
                        </a:rPr>
                        <a:t>类型</a:t>
                      </a:r>
                      <a:endParaRPr lang="zh-CN" altLang="en-US" sz="1200" b="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16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人口背景信息和生活方式</a:t>
                      </a:r>
                      <a:endParaRPr lang="zh-CN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年龄范围 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+ </a:t>
                      </a:r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职业</a:t>
                      </a:r>
                      <a:endParaRPr lang="en-US" altLang="zh-CN" sz="1200" i="1" dirty="0" smtClean="0">
                        <a:solidFill>
                          <a:srgbClr val="0000FF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收入水平</a:t>
                      </a:r>
                      <a:endParaRPr lang="en-US" altLang="zh-CN" sz="1200" i="1" dirty="0" smtClean="0">
                        <a:solidFill>
                          <a:srgbClr val="0000FF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生活方式（例如：理性、实用、效率、时尚、高端、科技等）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16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用户关键特性</a:t>
                      </a:r>
                      <a:endParaRPr lang="zh-CN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例如：主流特性、物有所值、实用耐用、可靠体面、时尚科技等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868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二 市场可行分析</a:t>
            </a:r>
            <a:r>
              <a:rPr lang="en-US" altLang="zh-CN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市场策略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613" y="1395413"/>
            <a:ext cx="7537477" cy="4487862"/>
            <a:chOff x="963613" y="1395413"/>
            <a:chExt cx="7537477" cy="4487862"/>
          </a:xfrm>
        </p:grpSpPr>
        <p:grpSp>
          <p:nvGrpSpPr>
            <p:cNvPr id="7" name="组合 6"/>
            <p:cNvGrpSpPr/>
            <p:nvPr/>
          </p:nvGrpSpPr>
          <p:grpSpPr>
            <a:xfrm>
              <a:off x="963613" y="1395413"/>
              <a:ext cx="7466039" cy="4487862"/>
              <a:chOff x="963613" y="1395413"/>
              <a:chExt cx="7466039" cy="4487862"/>
            </a:xfrm>
          </p:grpSpPr>
          <p:sp>
            <p:nvSpPr>
              <p:cNvPr id="8" name="AutoShape 2"/>
              <p:cNvSpPr>
                <a:spLocks noChangeArrowheads="1"/>
              </p:cNvSpPr>
              <p:nvPr/>
            </p:nvSpPr>
            <p:spPr bwMode="gray">
              <a:xfrm>
                <a:off x="963613" y="1395413"/>
                <a:ext cx="1365250" cy="1339850"/>
              </a:xfrm>
              <a:prstGeom prst="flowChartConnector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99CC00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88900" cmpd="thinThick" algn="ctr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AutoShape 3"/>
              <p:cNvSpPr>
                <a:spLocks noChangeArrowheads="1"/>
              </p:cNvSpPr>
              <p:nvPr/>
            </p:nvSpPr>
            <p:spPr bwMode="gray">
              <a:xfrm>
                <a:off x="963613" y="2962275"/>
                <a:ext cx="1365250" cy="1339850"/>
              </a:xfrm>
              <a:prstGeom prst="flowChartConnector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88900" cmpd="thinThick" algn="ctr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AutoShape 4"/>
              <p:cNvSpPr>
                <a:spLocks noChangeArrowheads="1"/>
              </p:cNvSpPr>
              <p:nvPr/>
            </p:nvSpPr>
            <p:spPr bwMode="gray">
              <a:xfrm>
                <a:off x="963613" y="4543425"/>
                <a:ext cx="1365250" cy="1339850"/>
              </a:xfrm>
              <a:prstGeom prst="flowChartConnector">
                <a:avLst/>
              </a:prstGeom>
              <a:gradFill rotWithShape="1">
                <a:gsLst>
                  <a:gs pos="0">
                    <a:srgbClr val="F0781E"/>
                  </a:gs>
                  <a:gs pos="100000">
                    <a:srgbClr val="F0781E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88900" cmpd="thinThick" algn="ctr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2514600" y="1857364"/>
                <a:ext cx="58674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1600" i="1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简要描述市场状况、发展趋势等。</a:t>
                </a:r>
                <a:endPara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552700" y="3286124"/>
                <a:ext cx="5876952" cy="7732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1600" i="1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选用平台？全新设计？部分重新设计？升级改造？是否存在困</a:t>
                </a:r>
                <a:endParaRPr lang="en-US" altLang="zh-CN" sz="1600" i="1" dirty="0" smtClean="0">
                  <a:solidFill>
                    <a:srgbClr val="3333FF"/>
                  </a:solidFill>
                  <a:latin typeface="+mn-ea"/>
                  <a:ea typeface="+mn-ea"/>
                </a:endParaRPr>
              </a:p>
              <a:p>
                <a:pPr marL="342900" marR="0" lvl="0" indent="-34290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1600" i="1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难？</a:t>
                </a:r>
                <a:r>
                  <a:rPr lang="en-US" altLang="zh-CN" sz="1600" i="1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……</a:t>
                </a:r>
                <a:endParaRPr kumimoji="0" lang="en-US" altLang="zh-CN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129724" y="1884363"/>
                <a:ext cx="111440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市场行情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116472" y="3455988"/>
                <a:ext cx="111440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产品策略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019175" y="4998623"/>
                <a:ext cx="126682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kern="0" dirty="0" smtClean="0">
                    <a:solidFill>
                      <a:srgbClr val="FFFFFF"/>
                    </a:solidFill>
                  </a:rPr>
                  <a:t>目标市场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571736" y="5025307"/>
              <a:ext cx="5929354" cy="4039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i="1" dirty="0" smtClean="0">
                  <a:solidFill>
                    <a:srgbClr val="3333FF"/>
                  </a:solidFill>
                  <a:latin typeface="+mn-ea"/>
                  <a:ea typeface="+mn-ea"/>
                </a:rPr>
                <a:t>明确定义我们的目标市场。</a:t>
              </a:r>
              <a:endParaRPr lang="en-US" altLang="zh-CN" sz="1600" i="1" dirty="0">
                <a:solidFill>
                  <a:srgbClr val="3333FF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二 市场可行分析</a:t>
            </a:r>
            <a:r>
              <a:rPr lang="en-US" altLang="zh-CN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产品定位卡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1071546"/>
          <a:ext cx="8064000" cy="493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000"/>
                <a:gridCol w="1800000"/>
                <a:gridCol w="1800000"/>
                <a:gridCol w="1800000"/>
                <a:gridCol w="1656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目标用户群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1" dirty="0" smtClean="0">
                          <a:solidFill>
                            <a:srgbClr val="0000FF"/>
                          </a:solidFill>
                        </a:rPr>
                        <a:t>角色</a:t>
                      </a:r>
                      <a:r>
                        <a:rPr lang="en-US" altLang="zh-CN" sz="1200" b="0" i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200" b="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dirty="0" smtClean="0">
                          <a:solidFill>
                            <a:srgbClr val="0000FF"/>
                          </a:solidFill>
                        </a:rPr>
                        <a:t>角色</a:t>
                      </a:r>
                      <a:r>
                        <a:rPr lang="en-US" altLang="zh-CN" sz="1200" b="0" i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200" b="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dirty="0" smtClean="0">
                          <a:solidFill>
                            <a:srgbClr val="0000FF"/>
                          </a:solidFill>
                        </a:rPr>
                        <a:t>角色</a:t>
                      </a:r>
                      <a:r>
                        <a:rPr lang="en-US" altLang="zh-CN" sz="1200" b="0" i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1200" b="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dirty="0" smtClean="0">
                          <a:solidFill>
                            <a:srgbClr val="0000FF"/>
                          </a:solidFill>
                        </a:rPr>
                        <a:t>角色</a:t>
                      </a:r>
                      <a:r>
                        <a:rPr lang="en-US" altLang="zh-CN" sz="1200" b="0" i="1" dirty="0" smtClean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sz="1200" b="0" i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竞争环境</a:t>
                      </a:r>
                      <a:endParaRPr lang="zh-CN" altLang="en-US" sz="12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竞争定位，购买行为分析等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洞察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目前状况：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困境：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目前状况：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困境：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目前状况：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困境：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目前状况：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困境：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利益点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渴望：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情感：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渴望：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情感：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渴望：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情感：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渴望：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</a:p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情感：</a:t>
                      </a:r>
                      <a:r>
                        <a:rPr lang="en-US" altLang="zh-CN" sz="1200" i="1" dirty="0" smtClean="0">
                          <a:solidFill>
                            <a:srgbClr val="0000FF"/>
                          </a:solidFill>
                        </a:rPr>
                        <a:t>XXX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信任原因</a:t>
                      </a:r>
                      <a:endParaRPr lang="zh-CN" altLang="en-US" sz="12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zh-CN" altLang="en-US" sz="1200" i="1" dirty="0" smtClean="0">
                          <a:solidFill>
                            <a:srgbClr val="0000FF"/>
                          </a:solidFill>
                        </a:rPr>
                        <a:t>列举我们的</a:t>
                      </a:r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产品或服务比竞争对手更好的证据（认证、奖励、演示、数据、技术规格等）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独一无二性</a:t>
                      </a:r>
                      <a:endParaRPr lang="zh-CN" altLang="en-US" sz="12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只有</a:t>
                      </a:r>
                      <a:r>
                        <a:rPr lang="en-US" altLang="zh-CN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能让我</a:t>
                      </a:r>
                      <a:r>
                        <a:rPr lang="en-US" altLang="zh-CN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因为</a:t>
                      </a:r>
                      <a:r>
                        <a:rPr lang="en-US" altLang="zh-CN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  <a:p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只有</a:t>
                      </a:r>
                      <a:r>
                        <a:rPr lang="en-US" altLang="zh-CN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带给我</a:t>
                      </a:r>
                      <a:r>
                        <a:rPr lang="en-US" altLang="zh-CN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r>
                        <a:rPr lang="zh-CN" altLang="en-US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因为</a:t>
                      </a:r>
                      <a:r>
                        <a:rPr lang="en-US" altLang="zh-CN" sz="1200" i="1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市场</a:t>
            </a: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可行</a:t>
            </a: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分析</a:t>
            </a:r>
            <a:r>
              <a:rPr lang="en-US" altLang="zh-CN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经济效益分析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4679" y="1071546"/>
            <a:ext cx="2786082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 smtClean="0">
                <a:solidFill>
                  <a:srgbClr val="0000FF"/>
                </a:solidFill>
              </a:rPr>
              <a:t>产品经济效益分析情况：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2443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页脚占位符 12"/>
          <p:cNvSpPr>
            <a:spLocks noGrp="1"/>
          </p:cNvSpPr>
          <p:nvPr>
            <p:ph type="ftr" sz="quarter" idx="11"/>
          </p:nvPr>
        </p:nvSpPr>
        <p:spPr bwMode="auto">
          <a:xfrm>
            <a:off x="247650" y="6492875"/>
            <a:ext cx="23955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</a:p>
        </p:txBody>
      </p:sp>
      <p:sp>
        <p:nvSpPr>
          <p:cNvPr id="4099" name="页脚占位符 12"/>
          <p:cNvSpPr txBox="1">
            <a:spLocks/>
          </p:cNvSpPr>
          <p:nvPr/>
        </p:nvSpPr>
        <p:spPr bwMode="auto">
          <a:xfrm>
            <a:off x="7858125" y="6492875"/>
            <a:ext cx="1285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>
                <a:latin typeface="Calibri" pitchFamily="34" charset="0"/>
              </a:rPr>
              <a:t>内部公开</a:t>
            </a:r>
          </a:p>
        </p:txBody>
      </p:sp>
      <p:sp>
        <p:nvSpPr>
          <p:cNvPr id="23559" name="灯片编号占位符 11"/>
          <p:cNvSpPr>
            <a:spLocks noGrp="1"/>
          </p:cNvSpPr>
          <p:nvPr>
            <p:ph type="sldNum" sz="quarter" idx="12"/>
          </p:nvPr>
        </p:nvSpPr>
        <p:spPr bwMode="auto">
          <a:xfrm>
            <a:off x="4500563" y="6492875"/>
            <a:ext cx="40005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CD51E-3072-456F-A4BD-15E01E8E86C8}" type="slidenum">
              <a:rPr lang="zh-CN" alt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三 技术可行</a:t>
            </a:r>
            <a:r>
              <a:rPr lang="zh-CN" altLang="en-US" sz="32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分析</a:t>
            </a:r>
            <a:r>
              <a:rPr lang="en-US" altLang="zh-CN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99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关键技术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9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4679" y="1071546"/>
            <a:ext cx="2786082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1" dirty="0" smtClean="0">
                <a:solidFill>
                  <a:srgbClr val="0000FF"/>
                </a:solidFill>
              </a:rPr>
              <a:t>关键技术：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4927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10222</TotalTime>
  <Words>1152</Words>
  <Application>Microsoft Office PowerPoint</Application>
  <PresentationFormat>全屏显示(4:3)</PresentationFormat>
  <Paragraphs>277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</dc:creator>
  <cp:lastModifiedBy>赵珍</cp:lastModifiedBy>
  <cp:revision>1818</cp:revision>
  <dcterms:modified xsi:type="dcterms:W3CDTF">2015-05-28T06:05:26Z</dcterms:modified>
</cp:coreProperties>
</file>