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6" r:id="rId3"/>
    <p:sldId id="307" r:id="rId4"/>
    <p:sldId id="262" r:id="rId5"/>
    <p:sldId id="346" r:id="rId6"/>
    <p:sldId id="347" r:id="rId7"/>
    <p:sldId id="372" r:id="rId8"/>
    <p:sldId id="373" r:id="rId9"/>
    <p:sldId id="374" r:id="rId10"/>
    <p:sldId id="375" r:id="rId11"/>
    <p:sldId id="376" r:id="rId12"/>
    <p:sldId id="377" r:id="rId13"/>
    <p:sldId id="302" r:id="rId14"/>
    <p:sldId id="371" r:id="rId15"/>
    <p:sldId id="348" r:id="rId16"/>
    <p:sldId id="369" r:id="rId17"/>
    <p:sldId id="26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38D"/>
    <a:srgbClr val="A7E456"/>
    <a:srgbClr val="0000FF"/>
    <a:srgbClr val="CCECFF"/>
    <a:srgbClr val="FFFFA7"/>
    <a:srgbClr val="FF99CC"/>
    <a:srgbClr val="FFCCFF"/>
    <a:srgbClr val="3399FF"/>
    <a:srgbClr val="CCFF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9636" autoAdjust="0"/>
  </p:normalViewPr>
  <p:slideViewPr>
    <p:cSldViewPr>
      <p:cViewPr>
        <p:scale>
          <a:sx n="70" d="100"/>
          <a:sy n="70" d="100"/>
        </p:scale>
        <p:origin x="-116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FC370-4BD2-40FF-89C3-5FCC20A4811A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7F7FD-92F7-4676-B569-582CD1F72C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6CE6D-5C35-4B14-9E31-5AA20EAACC9B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F8C01-73BF-41F6-8288-19C5F8EA05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b="1" dirty="0" smtClean="0"/>
              <a:t>岗位职责：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对主要岗位职责进行描述；</a:t>
            </a:r>
            <a:endParaRPr lang="en-US" altLang="zh-CN" sz="1000" dirty="0" smtClean="0"/>
          </a:p>
          <a:p>
            <a:endParaRPr lang="en-US" altLang="zh-CN" sz="1000" b="1" dirty="0" smtClean="0"/>
          </a:p>
          <a:p>
            <a:r>
              <a:rPr lang="zh-CN" altLang="en-US" sz="1000" b="1" dirty="0" smtClean="0"/>
              <a:t>完成工作：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对试用期间自己所参与完成的工作进行简要的概括；</a:t>
            </a:r>
            <a:endParaRPr lang="zh-CN" altLang="en-US" sz="1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工作感悟：</a:t>
            </a:r>
            <a:endParaRPr lang="en-US" altLang="zh-CN" b="1" dirty="0" smtClean="0"/>
          </a:p>
          <a:p>
            <a:r>
              <a:rPr lang="zh-CN" altLang="en-US" dirty="0" smtClean="0"/>
              <a:t>简单讲述自己在试用期间的工作感悟。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工作感悟：</a:t>
            </a:r>
            <a:endParaRPr lang="en-US" altLang="zh-CN" b="1" dirty="0" smtClean="0"/>
          </a:p>
          <a:p>
            <a:r>
              <a:rPr lang="zh-CN" altLang="en-US" dirty="0" smtClean="0"/>
              <a:t>简单讲述自己在试用期间的工作感悟。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b="1" dirty="0" smtClean="0"/>
              <a:t>岗位职责：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对主要岗位职责进行描述；</a:t>
            </a:r>
            <a:endParaRPr lang="en-US" altLang="zh-CN" sz="1000" dirty="0" smtClean="0"/>
          </a:p>
          <a:p>
            <a:endParaRPr lang="en-US" altLang="zh-CN" sz="1000" b="1" dirty="0" smtClean="0"/>
          </a:p>
          <a:p>
            <a:r>
              <a:rPr lang="zh-CN" altLang="en-US" sz="1000" b="1" dirty="0" smtClean="0"/>
              <a:t>完成工作：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对试用期间自己所参与完成的工作进行简要的概括；</a:t>
            </a:r>
            <a:endParaRPr lang="zh-CN" altLang="en-US" sz="1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工作感悟：</a:t>
            </a:r>
            <a:endParaRPr lang="en-US" altLang="zh-CN" b="1" dirty="0" smtClean="0"/>
          </a:p>
          <a:p>
            <a:r>
              <a:rPr lang="zh-CN" altLang="en-US" dirty="0" smtClean="0"/>
              <a:t>简单讲述自己在试用期间的工作感悟。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工作感悟：</a:t>
            </a:r>
            <a:endParaRPr lang="en-US" altLang="zh-CN" b="1" dirty="0" smtClean="0"/>
          </a:p>
          <a:p>
            <a:r>
              <a:rPr lang="zh-CN" altLang="en-US" dirty="0" smtClean="0"/>
              <a:t>简单讲述自己在试用期间的工作感悟。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工作感悟：</a:t>
            </a:r>
            <a:endParaRPr lang="en-US" altLang="zh-CN" b="1" dirty="0" smtClean="0"/>
          </a:p>
          <a:p>
            <a:r>
              <a:rPr lang="zh-CN" altLang="en-US" dirty="0" smtClean="0"/>
              <a:t>简单讲述自己在试用期间的工作感悟。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b="1" dirty="0" smtClean="0"/>
              <a:t>岗位职责：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对主要岗位职责进行描述；</a:t>
            </a:r>
            <a:endParaRPr lang="en-US" altLang="zh-CN" sz="1000" dirty="0" smtClean="0"/>
          </a:p>
          <a:p>
            <a:endParaRPr lang="en-US" altLang="zh-CN" sz="1000" b="1" dirty="0" smtClean="0"/>
          </a:p>
          <a:p>
            <a:r>
              <a:rPr lang="zh-CN" altLang="en-US" sz="1000" b="1" dirty="0" smtClean="0"/>
              <a:t>完成工作：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对试用期间自己所参与完成的工作进行简要的概括；</a:t>
            </a:r>
            <a:endParaRPr lang="zh-CN" altLang="en-US" sz="1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b="1" dirty="0" smtClean="0"/>
              <a:t>岗位职责：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对主要岗位职责进行描述；</a:t>
            </a:r>
            <a:endParaRPr lang="en-US" altLang="zh-CN" sz="1000" dirty="0" smtClean="0"/>
          </a:p>
          <a:p>
            <a:endParaRPr lang="en-US" altLang="zh-CN" sz="1000" b="1" dirty="0" smtClean="0"/>
          </a:p>
          <a:p>
            <a:r>
              <a:rPr lang="zh-CN" altLang="en-US" sz="1000" b="1" dirty="0" smtClean="0"/>
              <a:t>完成工作：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对试用期间自己所参与完成的工作进行简要的概括；</a:t>
            </a:r>
            <a:endParaRPr lang="zh-CN" altLang="en-US" sz="1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b="1" dirty="0" smtClean="0"/>
              <a:t>岗位职责：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对主要岗位职责进行描述；</a:t>
            </a:r>
            <a:endParaRPr lang="en-US" altLang="zh-CN" sz="1000" dirty="0" smtClean="0"/>
          </a:p>
          <a:p>
            <a:endParaRPr lang="en-US" altLang="zh-CN" sz="1000" b="1" dirty="0" smtClean="0"/>
          </a:p>
          <a:p>
            <a:r>
              <a:rPr lang="zh-CN" altLang="en-US" sz="1000" b="1" dirty="0" smtClean="0"/>
              <a:t>完成工作：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对试用期间自己所参与完成的工作进行简要的概括；</a:t>
            </a:r>
            <a:endParaRPr lang="zh-CN" altLang="en-US" sz="1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b="1" dirty="0" smtClean="0"/>
              <a:t>岗位职责：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对主要岗位职责进行描述；</a:t>
            </a:r>
            <a:endParaRPr lang="en-US" altLang="zh-CN" sz="1000" dirty="0" smtClean="0"/>
          </a:p>
          <a:p>
            <a:endParaRPr lang="en-US" altLang="zh-CN" sz="1000" b="1" dirty="0" smtClean="0"/>
          </a:p>
          <a:p>
            <a:r>
              <a:rPr lang="zh-CN" altLang="en-US" sz="1000" b="1" dirty="0" smtClean="0"/>
              <a:t>完成工作：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对试用期间自己所参与完成的工作进行简要的概括；</a:t>
            </a:r>
            <a:endParaRPr lang="zh-CN" altLang="en-US" sz="1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b="1" dirty="0" smtClean="0"/>
              <a:t>岗位职责：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对主要岗位职责进行描述；</a:t>
            </a:r>
            <a:endParaRPr lang="en-US" altLang="zh-CN" sz="1000" dirty="0" smtClean="0"/>
          </a:p>
          <a:p>
            <a:endParaRPr lang="en-US" altLang="zh-CN" sz="1000" b="1" dirty="0" smtClean="0"/>
          </a:p>
          <a:p>
            <a:r>
              <a:rPr lang="zh-CN" altLang="en-US" sz="1000" b="1" dirty="0" smtClean="0"/>
              <a:t>完成工作：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对试用期间自己所参与完成的工作进行简要的概括；</a:t>
            </a:r>
            <a:endParaRPr lang="zh-CN" altLang="en-US" sz="1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00" b="1" dirty="0" smtClean="0"/>
              <a:t>岗位职责：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对主要岗位职责进行描述；</a:t>
            </a:r>
            <a:endParaRPr lang="en-US" altLang="zh-CN" sz="1000" dirty="0" smtClean="0"/>
          </a:p>
          <a:p>
            <a:endParaRPr lang="en-US" altLang="zh-CN" sz="1000" b="1" dirty="0" smtClean="0"/>
          </a:p>
          <a:p>
            <a:r>
              <a:rPr lang="zh-CN" altLang="en-US" sz="1000" b="1" dirty="0" smtClean="0"/>
              <a:t>完成工作：</a:t>
            </a:r>
            <a:endParaRPr lang="en-US" altLang="zh-CN" sz="1000" b="1" dirty="0" smtClean="0"/>
          </a:p>
          <a:p>
            <a:r>
              <a:rPr lang="zh-CN" altLang="en-US" sz="1000" dirty="0" smtClean="0"/>
              <a:t>对试用期间自己所参与完成的工作进行简要的概括；</a:t>
            </a:r>
            <a:endParaRPr lang="zh-CN" altLang="en-US" sz="1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工作感悟：</a:t>
            </a:r>
            <a:endParaRPr lang="en-US" altLang="zh-CN" b="1" dirty="0" smtClean="0"/>
          </a:p>
          <a:p>
            <a:r>
              <a:rPr lang="zh-CN" altLang="en-US" dirty="0" smtClean="0"/>
              <a:t>简单讲述自己在试用期间的工作感悟。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工作感悟：</a:t>
            </a:r>
            <a:endParaRPr lang="en-US" altLang="zh-CN" b="1" dirty="0" smtClean="0"/>
          </a:p>
          <a:p>
            <a:r>
              <a:rPr lang="zh-CN" altLang="en-US" dirty="0" smtClean="0"/>
              <a:t>简单讲述自己在试用期间的工作感悟。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2014-5-13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00306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研发项目管理</a:t>
            </a:r>
            <a:endParaRPr lang="zh-CN" altLang="en-US" sz="1200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92284" y="3286124"/>
            <a:ext cx="63594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研发项目奖金评审信息概述</a:t>
            </a:r>
            <a:endParaRPr lang="en-US" altLang="zh-CN" sz="40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endParaRPr lang="en-US" altLang="zh-CN" sz="2000" b="1" dirty="0" smtClean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en-US" altLang="zh-CN" sz="2000" b="1" i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——【</a:t>
            </a:r>
            <a:r>
              <a:rPr lang="zh-CN" altLang="en-US" sz="2000" b="1" i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项目编号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】</a:t>
            </a:r>
            <a:r>
              <a:rPr lang="zh-CN" altLang="en-US" sz="2000" b="1" i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项目名称</a:t>
            </a:r>
            <a:endParaRPr lang="zh-CN" altLang="en-US" sz="2000" i="1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2102" y="4864254"/>
            <a:ext cx="16065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b="1" i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汇报人：</a:t>
            </a:r>
            <a:r>
              <a:rPr lang="en-US" altLang="zh-CN" sz="2000" b="1" i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XXX</a:t>
            </a:r>
          </a:p>
          <a:p>
            <a:pPr algn="r"/>
            <a:r>
              <a:rPr lang="en-US" altLang="zh-CN" sz="2000" b="1" i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201X-XX-XX</a:t>
            </a:r>
            <a:endParaRPr lang="zh-CN" altLang="en-US" sz="2000" b="1" i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" name="图片 8" descr="标志+公司全称（页眉中使用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6021288"/>
            <a:ext cx="3111781" cy="360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57818" y="2059536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文档编号：</a:t>
            </a:r>
            <a:r>
              <a:rPr lang="en-US" altLang="zh-CN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NCAP/EPG-MB-</a:t>
            </a:r>
            <a:r>
              <a:rPr lang="en-US" dirty="0" smtClean="0"/>
              <a:t>XMGS</a:t>
            </a:r>
            <a:r>
              <a:rPr lang="en-US" altLang="zh-CN" dirty="0" smtClean="0">
                <a:solidFill>
                  <a:srgbClr val="002060"/>
                </a:solidFill>
                <a:latin typeface="黑体" pitchFamily="2" charset="-122"/>
                <a:ea typeface="黑体" pitchFamily="2" charset="-122"/>
              </a:rPr>
              <a:t>-001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00306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三 项目难度</a:t>
            </a:r>
            <a:endParaRPr lang="zh-CN" altLang="en-US" sz="36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5984" y="2857496"/>
            <a:ext cx="4419600" cy="533400"/>
            <a:chOff x="1392" y="1104"/>
            <a:chExt cx="2784" cy="336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1392" y="110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vl="0" algn="ctr" eaLnBrk="0" hangingPunct="0">
                <a:defRPr/>
              </a:pPr>
              <a:r>
                <a:rPr lang="zh-CN" altLang="en-US" b="1" kern="0" dirty="0" smtClea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项目难度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66" y="1248"/>
              <a:ext cx="210" cy="192"/>
              <a:chOff x="2078" y="1680"/>
              <a:chExt cx="1615" cy="1615"/>
            </a:xfrm>
          </p:grpSpPr>
          <p:sp>
            <p:nvSpPr>
              <p:cNvPr id="50" name="Oval 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Oval 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9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Oval 1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Oval 1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9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85984" y="3543296"/>
            <a:ext cx="4419600" cy="533400"/>
            <a:chOff x="1392" y="1536"/>
            <a:chExt cx="2784" cy="336"/>
          </a:xfrm>
        </p:grpSpPr>
        <p:sp>
          <p:nvSpPr>
            <p:cNvPr id="40" name="AutoShape 13"/>
            <p:cNvSpPr>
              <a:spLocks noChangeArrowheads="1"/>
            </p:cNvSpPr>
            <p:nvPr/>
          </p:nvSpPr>
          <p:spPr bwMode="auto">
            <a:xfrm>
              <a:off x="1392" y="153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解决方案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966" y="1680"/>
              <a:ext cx="210" cy="192"/>
              <a:chOff x="2078" y="1680"/>
              <a:chExt cx="1615" cy="1615"/>
            </a:xfrm>
          </p:grpSpPr>
          <p:sp>
            <p:nvSpPr>
              <p:cNvPr id="42" name="Oval 1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Oval 1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rgbClr val="48BE67">
                      <a:gamma/>
                      <a:shade val="0"/>
                      <a:invGamma/>
                    </a:srgbClr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Oval 2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9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48BE67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285984" y="4229096"/>
            <a:ext cx="4419600" cy="533400"/>
            <a:chOff x="1392" y="1968"/>
            <a:chExt cx="2784" cy="336"/>
          </a:xfrm>
        </p:grpSpPr>
        <p:sp>
          <p:nvSpPr>
            <p:cNvPr id="32" name="AutoShape 22"/>
            <p:cNvSpPr>
              <a:spLocks noChangeArrowheads="1"/>
            </p:cNvSpPr>
            <p:nvPr/>
          </p:nvSpPr>
          <p:spPr bwMode="auto">
            <a:xfrm>
              <a:off x="1392" y="196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vl="0" algn="ctr" eaLnBrk="0" hangingPunct="0">
                <a:defRPr/>
              </a:pPr>
              <a:r>
                <a:rPr lang="en-US" altLang="zh-CN" b="1" kern="0" dirty="0" smtClea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……</a:t>
              </a: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966" y="2112"/>
              <a:ext cx="210" cy="192"/>
              <a:chOff x="2078" y="1680"/>
              <a:chExt cx="1615" cy="1615"/>
            </a:xfrm>
          </p:grpSpPr>
          <p:sp>
            <p:nvSpPr>
              <p:cNvPr id="34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Oval 2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Oval 2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9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2285984" y="4914896"/>
            <a:ext cx="4419600" cy="533400"/>
            <a:chOff x="1392" y="2400"/>
            <a:chExt cx="2784" cy="336"/>
          </a:xfrm>
        </p:grpSpPr>
        <p:sp>
          <p:nvSpPr>
            <p:cNvPr id="24" name="AutoShape 31"/>
            <p:cNvSpPr>
              <a:spLocks noChangeArrowheads="1"/>
            </p:cNvSpPr>
            <p:nvPr/>
          </p:nvSpPr>
          <p:spPr bwMode="auto">
            <a:xfrm>
              <a:off x="1392" y="240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kern="0" dirty="0" smtClea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……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966" y="2544"/>
              <a:ext cx="210" cy="192"/>
              <a:chOff x="2078" y="1680"/>
              <a:chExt cx="1615" cy="1615"/>
            </a:xfrm>
          </p:grpSpPr>
          <p:sp>
            <p:nvSpPr>
              <p:cNvPr id="26" name="Oval 3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3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Oval 3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3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2"/>
              </a:xfrm>
              <a:prstGeom prst="ellipse">
                <a:avLst/>
              </a:prstGeom>
              <a:gradFill rotWithShape="1">
                <a:gsLst>
                  <a:gs pos="0">
                    <a:srgbClr val="8D67E1">
                      <a:gamma/>
                      <a:shade val="0"/>
                      <a:invGamma/>
                    </a:srgbClr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3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Oval 3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9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8D67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项目难度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gray">
          <a:xfrm>
            <a:off x="337488" y="1755016"/>
            <a:ext cx="2520000" cy="3960000"/>
          </a:xfrm>
          <a:prstGeom prst="rightArrow">
            <a:avLst>
              <a:gd name="adj1" fmla="val 62787"/>
              <a:gd name="adj2" fmla="val 41259"/>
            </a:avLst>
          </a:prstGeom>
          <a:gradFill rotWithShape="1">
            <a:gsLst>
              <a:gs pos="0">
                <a:srgbClr val="808080">
                  <a:gamma/>
                  <a:tint val="0"/>
                  <a:invGamma/>
                  <a:alpha val="0"/>
                </a:srgbClr>
              </a:gs>
              <a:gs pos="100000">
                <a:srgbClr val="808080">
                  <a:alpha val="50000"/>
                </a:srgbClr>
              </a:gs>
            </a:gsLst>
            <a:lin ang="0" scaled="1"/>
          </a:gradFill>
          <a:ln w="19050" cap="rnd" algn="ctr">
            <a:solidFill>
              <a:srgbClr val="80808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black">
          <a:xfrm>
            <a:off x="1255349" y="2614594"/>
            <a:ext cx="492443" cy="1766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marL="120650" marR="0" lvl="0" indent="-12065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项目难度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1C1C1C"/>
              </a:solidFill>
              <a:effectLst/>
              <a:uLnTx/>
              <a:uFillTx/>
            </a:endParaRPr>
          </a:p>
        </p:txBody>
      </p:sp>
      <p:sp>
        <p:nvSpPr>
          <p:cNvPr id="88" name="AutoShape 6"/>
          <p:cNvSpPr>
            <a:spLocks noChangeArrowheads="1"/>
          </p:cNvSpPr>
          <p:nvPr/>
        </p:nvSpPr>
        <p:spPr bwMode="auto">
          <a:xfrm>
            <a:off x="3047144" y="1857364"/>
            <a:ext cx="5668260" cy="3500462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32491" y="2343151"/>
            <a:ext cx="5467333" cy="1228725"/>
            <a:chOff x="2304" y="1200"/>
            <a:chExt cx="3102" cy="774"/>
          </a:xfrm>
        </p:grpSpPr>
        <p:sp>
          <p:nvSpPr>
            <p:cNvPr id="90" name="AutoShape 8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F0781E"/>
                </a:gs>
                <a:gs pos="100000">
                  <a:srgbClr val="F0781E">
                    <a:gamma/>
                    <a:tint val="21176"/>
                    <a:invGamma/>
                  </a:srgbClr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AutoShape 9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43296" y="3771911"/>
            <a:ext cx="5467333" cy="1228725"/>
            <a:chOff x="2304" y="2058"/>
            <a:chExt cx="3102" cy="774"/>
          </a:xfrm>
        </p:grpSpPr>
        <p:sp>
          <p:nvSpPr>
            <p:cNvPr id="93" name="AutoShape 11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9999">
                    <a:gamma/>
                    <a:tint val="21176"/>
                    <a:invGamma/>
                  </a:srgbClr>
                </a:gs>
              </a:gsLst>
              <a:lin ang="0" scaled="1"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AutoShape 12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9" name="Text Box 17"/>
          <p:cNvSpPr txBox="1">
            <a:spLocks noChangeArrowheads="1"/>
          </p:cNvSpPr>
          <p:nvPr/>
        </p:nvSpPr>
        <p:spPr bwMode="gray">
          <a:xfrm>
            <a:off x="3714744" y="4233454"/>
            <a:ext cx="462135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1600" dirty="0" smtClean="0"/>
              <a:t>生产制造方面：</a:t>
            </a:r>
            <a:r>
              <a:rPr lang="en-US" altLang="zh-CN" sz="1600" dirty="0" smtClean="0"/>
              <a:t>XXXXX</a:t>
            </a:r>
            <a:r>
              <a:rPr lang="zh-CN" altLang="en-US" sz="1600" dirty="0" smtClean="0"/>
              <a:t>；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gray">
          <a:xfrm>
            <a:off x="3744736" y="2857496"/>
            <a:ext cx="454204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1600" dirty="0" smtClean="0"/>
              <a:t>技术能力方面：</a:t>
            </a:r>
            <a:r>
              <a:rPr lang="en-US" altLang="zh-CN" sz="1600" dirty="0" smtClean="0"/>
              <a:t>XXXXX</a:t>
            </a:r>
            <a:r>
              <a:rPr lang="zh-CN" altLang="en-US" sz="1600" dirty="0" smtClean="0"/>
              <a:t>；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解决方案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-7938" y="5000636"/>
            <a:ext cx="9155113" cy="1471613"/>
            <a:chOff x="247" y="4566"/>
            <a:chExt cx="3829" cy="2319"/>
          </a:xfrm>
        </p:grpSpPr>
        <p:grpSp>
          <p:nvGrpSpPr>
            <p:cNvPr id="3" name="Group 82"/>
            <p:cNvGrpSpPr>
              <a:grpSpLocks/>
            </p:cNvGrpSpPr>
            <p:nvPr/>
          </p:nvGrpSpPr>
          <p:grpSpPr bwMode="auto">
            <a:xfrm>
              <a:off x="2161" y="4566"/>
              <a:ext cx="1915" cy="1431"/>
              <a:chOff x="2854" y="1824"/>
              <a:chExt cx="2622" cy="1882"/>
            </a:xfrm>
          </p:grpSpPr>
          <p:sp>
            <p:nvSpPr>
              <p:cNvPr id="127" name="Line 8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43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Line 8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687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Line 8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487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Line 8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083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Line 87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704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Line 8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1322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Line 8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986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Line 9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651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Line 9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314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Line 9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0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Line 9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39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Line 94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067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Line 95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919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Line 96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770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97"/>
              <p:cNvSpPr>
                <a:spLocks noChangeShapeType="1"/>
              </p:cNvSpPr>
              <p:nvPr/>
            </p:nvSpPr>
            <p:spPr bwMode="auto">
              <a:xfrm>
                <a:off x="2877" y="1824"/>
                <a:ext cx="2599" cy="64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Line 98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514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Line 99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405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Line 100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98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Line 101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213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Line 102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126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Line 103"/>
              <p:cNvSpPr>
                <a:spLocks noChangeShapeType="1"/>
              </p:cNvSpPr>
              <p:nvPr/>
            </p:nvSpPr>
            <p:spPr bwMode="auto">
              <a:xfrm>
                <a:off x="2854" y="1824"/>
                <a:ext cx="2622" cy="63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104"/>
            <p:cNvGrpSpPr>
              <a:grpSpLocks/>
            </p:cNvGrpSpPr>
            <p:nvPr/>
          </p:nvGrpSpPr>
          <p:grpSpPr bwMode="auto">
            <a:xfrm>
              <a:off x="247" y="5003"/>
              <a:ext cx="1914" cy="1882"/>
              <a:chOff x="235" y="1824"/>
              <a:chExt cx="2619" cy="1882"/>
            </a:xfrm>
          </p:grpSpPr>
          <p:sp>
            <p:nvSpPr>
              <p:cNvPr id="106" name="Line 10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0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Line 10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43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Line 10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687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Line 108"/>
              <p:cNvSpPr>
                <a:spLocks noChangeShapeType="1"/>
              </p:cNvSpPr>
              <p:nvPr/>
            </p:nvSpPr>
            <p:spPr bwMode="auto">
              <a:xfrm flipH="1">
                <a:off x="371" y="1824"/>
                <a:ext cx="2483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Line 109"/>
              <p:cNvSpPr>
                <a:spLocks noChangeShapeType="1"/>
              </p:cNvSpPr>
              <p:nvPr/>
            </p:nvSpPr>
            <p:spPr bwMode="auto">
              <a:xfrm flipH="1">
                <a:off x="774" y="1824"/>
                <a:ext cx="2080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" name="Line 110"/>
              <p:cNvSpPr>
                <a:spLocks noChangeShapeType="1"/>
              </p:cNvSpPr>
              <p:nvPr/>
            </p:nvSpPr>
            <p:spPr bwMode="auto">
              <a:xfrm flipH="1">
                <a:off x="1153" y="1824"/>
                <a:ext cx="1701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111"/>
              <p:cNvSpPr>
                <a:spLocks noChangeShapeType="1"/>
              </p:cNvSpPr>
              <p:nvPr/>
            </p:nvSpPr>
            <p:spPr bwMode="auto">
              <a:xfrm flipH="1">
                <a:off x="1534" y="1824"/>
                <a:ext cx="1320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Line 112"/>
              <p:cNvSpPr>
                <a:spLocks noChangeShapeType="1"/>
              </p:cNvSpPr>
              <p:nvPr/>
            </p:nvSpPr>
            <p:spPr bwMode="auto">
              <a:xfrm flipH="1">
                <a:off x="1872" y="1824"/>
                <a:ext cx="982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113"/>
              <p:cNvSpPr>
                <a:spLocks noChangeShapeType="1"/>
              </p:cNvSpPr>
              <p:nvPr/>
            </p:nvSpPr>
            <p:spPr bwMode="auto">
              <a:xfrm flipH="1">
                <a:off x="2206" y="1824"/>
                <a:ext cx="648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114"/>
              <p:cNvSpPr>
                <a:spLocks noChangeShapeType="1"/>
              </p:cNvSpPr>
              <p:nvPr/>
            </p:nvSpPr>
            <p:spPr bwMode="auto">
              <a:xfrm flipH="1">
                <a:off x="2543" y="1824"/>
                <a:ext cx="311" cy="188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Line 11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39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116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067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117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919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9" name="Line 118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770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Line 119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597" cy="642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120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514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2" name="Line 121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405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3" name="Line 122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98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Line 123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213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5" name="Line 124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126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6" name="Line 125"/>
              <p:cNvSpPr>
                <a:spLocks noChangeShapeType="1"/>
              </p:cNvSpPr>
              <p:nvPr/>
            </p:nvSpPr>
            <p:spPr bwMode="auto">
              <a:xfrm flipH="1">
                <a:off x="235" y="1824"/>
                <a:ext cx="2619" cy="63"/>
              </a:xfrm>
              <a:prstGeom prst="line">
                <a:avLst/>
              </a:prstGeom>
              <a:noFill/>
              <a:ln w="3175">
                <a:solidFill>
                  <a:srgbClr val="CCFF33">
                    <a:alpha val="20000"/>
                  </a:srgbClr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126"/>
            <p:cNvGrpSpPr>
              <a:grpSpLocks/>
            </p:cNvGrpSpPr>
            <p:nvPr/>
          </p:nvGrpSpPr>
          <p:grpSpPr bwMode="auto">
            <a:xfrm>
              <a:off x="247" y="4574"/>
              <a:ext cx="3829" cy="1216"/>
              <a:chOff x="235" y="1845"/>
              <a:chExt cx="5241" cy="1604"/>
            </a:xfrm>
          </p:grpSpPr>
          <p:grpSp>
            <p:nvGrpSpPr>
              <p:cNvPr id="10" name="Group 127"/>
              <p:cNvGrpSpPr>
                <a:grpSpLocks/>
              </p:cNvGrpSpPr>
              <p:nvPr/>
            </p:nvGrpSpPr>
            <p:grpSpPr bwMode="auto">
              <a:xfrm>
                <a:off x="235" y="2750"/>
                <a:ext cx="5241" cy="699"/>
                <a:chOff x="235" y="2750"/>
                <a:chExt cx="5241" cy="699"/>
              </a:xfrm>
            </p:grpSpPr>
            <p:sp>
              <p:nvSpPr>
                <p:cNvPr id="102" name="Line 128"/>
                <p:cNvSpPr>
                  <a:spLocks noChangeShapeType="1"/>
                </p:cNvSpPr>
                <p:nvPr/>
              </p:nvSpPr>
              <p:spPr bwMode="auto">
                <a:xfrm>
                  <a:off x="235" y="3449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3" name="Line 129"/>
                <p:cNvSpPr>
                  <a:spLocks noChangeShapeType="1"/>
                </p:cNvSpPr>
                <p:nvPr/>
              </p:nvSpPr>
              <p:spPr bwMode="auto">
                <a:xfrm>
                  <a:off x="235" y="3191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Line 130"/>
                <p:cNvSpPr>
                  <a:spLocks noChangeShapeType="1"/>
                </p:cNvSpPr>
                <p:nvPr/>
              </p:nvSpPr>
              <p:spPr bwMode="auto">
                <a:xfrm>
                  <a:off x="235" y="2958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Line 131"/>
                <p:cNvSpPr>
                  <a:spLocks noChangeShapeType="1"/>
                </p:cNvSpPr>
                <p:nvPr/>
              </p:nvSpPr>
              <p:spPr bwMode="auto">
                <a:xfrm>
                  <a:off x="235" y="2750"/>
                  <a:ext cx="5239" cy="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" name="Group 132"/>
              <p:cNvGrpSpPr>
                <a:grpSpLocks/>
              </p:cNvGrpSpPr>
              <p:nvPr/>
            </p:nvGrpSpPr>
            <p:grpSpPr bwMode="auto">
              <a:xfrm>
                <a:off x="235" y="1845"/>
                <a:ext cx="5241" cy="727"/>
                <a:chOff x="235" y="1845"/>
                <a:chExt cx="5241" cy="727"/>
              </a:xfrm>
            </p:grpSpPr>
            <p:sp>
              <p:nvSpPr>
                <p:cNvPr id="93" name="Line 133"/>
                <p:cNvSpPr>
                  <a:spLocks noChangeShapeType="1"/>
                </p:cNvSpPr>
                <p:nvPr/>
              </p:nvSpPr>
              <p:spPr bwMode="auto">
                <a:xfrm>
                  <a:off x="235" y="2572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235" y="2402"/>
                  <a:ext cx="5241" cy="1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Line 135"/>
                <p:cNvSpPr>
                  <a:spLocks noChangeShapeType="1"/>
                </p:cNvSpPr>
                <p:nvPr/>
              </p:nvSpPr>
              <p:spPr bwMode="auto">
                <a:xfrm>
                  <a:off x="235" y="2245"/>
                  <a:ext cx="5241" cy="5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6" name="Line 136"/>
                <p:cNvSpPr>
                  <a:spLocks noChangeShapeType="1"/>
                </p:cNvSpPr>
                <p:nvPr/>
              </p:nvSpPr>
              <p:spPr bwMode="auto">
                <a:xfrm>
                  <a:off x="235" y="2121"/>
                  <a:ext cx="5217" cy="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35" y="2015"/>
                  <a:ext cx="5241" cy="6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8" name="Line 138"/>
                <p:cNvSpPr>
                  <a:spLocks noChangeShapeType="1"/>
                </p:cNvSpPr>
                <p:nvPr/>
              </p:nvSpPr>
              <p:spPr bwMode="auto">
                <a:xfrm>
                  <a:off x="235" y="1946"/>
                  <a:ext cx="5241" cy="4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235" y="1908"/>
                  <a:ext cx="5241" cy="1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Line 140"/>
                <p:cNvSpPr>
                  <a:spLocks noChangeShapeType="1"/>
                </p:cNvSpPr>
                <p:nvPr/>
              </p:nvSpPr>
              <p:spPr bwMode="auto">
                <a:xfrm>
                  <a:off x="258" y="1866"/>
                  <a:ext cx="5218" cy="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Line 141"/>
                <p:cNvSpPr>
                  <a:spLocks noChangeShapeType="1"/>
                </p:cNvSpPr>
                <p:nvPr/>
              </p:nvSpPr>
              <p:spPr bwMode="auto">
                <a:xfrm>
                  <a:off x="235" y="1845"/>
                  <a:ext cx="5241" cy="0"/>
                </a:xfrm>
                <a:prstGeom prst="line">
                  <a:avLst/>
                </a:prstGeom>
                <a:noFill/>
                <a:ln w="3175">
                  <a:solidFill>
                    <a:srgbClr val="CCFF33">
                      <a:alpha val="20000"/>
                    </a:srgbClr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148" name="Freeform 142"/>
          <p:cNvSpPr>
            <a:spLocks/>
          </p:cNvSpPr>
          <p:nvPr/>
        </p:nvSpPr>
        <p:spPr bwMode="auto">
          <a:xfrm>
            <a:off x="573088" y="2208213"/>
            <a:ext cx="7991475" cy="3028950"/>
          </a:xfrm>
          <a:custGeom>
            <a:avLst/>
            <a:gdLst/>
            <a:ahLst/>
            <a:cxnLst>
              <a:cxn ang="0">
                <a:pos x="2502" y="0"/>
              </a:cxn>
              <a:cxn ang="0">
                <a:pos x="1465" y="383"/>
              </a:cxn>
              <a:cxn ang="0">
                <a:pos x="1783" y="383"/>
              </a:cxn>
              <a:cxn ang="0">
                <a:pos x="0" y="1908"/>
              </a:cxn>
              <a:cxn ang="0">
                <a:pos x="5034" y="1908"/>
              </a:cxn>
              <a:cxn ang="0">
                <a:pos x="3229" y="383"/>
              </a:cxn>
              <a:cxn ang="0">
                <a:pos x="3613" y="395"/>
              </a:cxn>
              <a:cxn ang="0">
                <a:pos x="2502" y="0"/>
              </a:cxn>
            </a:cxnLst>
            <a:rect l="0" t="0" r="r" b="b"/>
            <a:pathLst>
              <a:path w="5034" h="1908">
                <a:moveTo>
                  <a:pt x="2502" y="0"/>
                </a:moveTo>
                <a:lnTo>
                  <a:pt x="1465" y="383"/>
                </a:lnTo>
                <a:lnTo>
                  <a:pt x="1783" y="383"/>
                </a:lnTo>
                <a:lnTo>
                  <a:pt x="0" y="1908"/>
                </a:lnTo>
                <a:lnTo>
                  <a:pt x="5034" y="1908"/>
                </a:lnTo>
                <a:lnTo>
                  <a:pt x="3229" y="383"/>
                </a:lnTo>
                <a:lnTo>
                  <a:pt x="3613" y="395"/>
                </a:lnTo>
                <a:lnTo>
                  <a:pt x="2502" y="0"/>
                </a:lnTo>
                <a:close/>
              </a:path>
            </a:pathLst>
          </a:custGeom>
          <a:gradFill rotWithShape="1">
            <a:gsLst>
              <a:gs pos="0">
                <a:srgbClr val="99CC0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AutoShape 143"/>
          <p:cNvSpPr>
            <a:spLocks noChangeArrowheads="1"/>
          </p:cNvSpPr>
          <p:nvPr/>
        </p:nvSpPr>
        <p:spPr bwMode="auto">
          <a:xfrm>
            <a:off x="1784350" y="1266825"/>
            <a:ext cx="5543550" cy="7683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CCFF"/>
              </a:gs>
              <a:gs pos="100000">
                <a:srgbClr val="00CCFF">
                  <a:gamma/>
                  <a:shade val="56078"/>
                  <a:invGamma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2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宋体" charset="-122"/>
                <a:ea typeface="宋体" charset="-122"/>
              </a:rPr>
              <a:t>各项目解决方案保障项目正常完成</a:t>
            </a:r>
            <a:endParaRPr lang="zh-CN" altLang="en-US" sz="2000" b="1" dirty="0">
              <a:solidFill>
                <a:schemeClr val="bg1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150" name="Oval 145"/>
          <p:cNvSpPr>
            <a:spLocks noChangeArrowheads="1"/>
          </p:cNvSpPr>
          <p:nvPr/>
        </p:nvSpPr>
        <p:spPr bwMode="auto">
          <a:xfrm>
            <a:off x="2995634" y="4286256"/>
            <a:ext cx="1512000" cy="15120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100" b="1" i="1" dirty="0" smtClean="0">
                <a:solidFill>
                  <a:schemeClr val="bg1"/>
                </a:solidFill>
                <a:ea typeface="宋体" charset="-122"/>
              </a:rPr>
              <a:t>概述解决方案</a:t>
            </a:r>
            <a:endParaRPr lang="zh-CN" altLang="en-US" sz="11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51" name="Oval 146"/>
          <p:cNvSpPr>
            <a:spLocks noChangeArrowheads="1"/>
          </p:cNvSpPr>
          <p:nvPr/>
        </p:nvSpPr>
        <p:spPr bwMode="auto">
          <a:xfrm>
            <a:off x="1343047" y="4286256"/>
            <a:ext cx="1512000" cy="1512000"/>
          </a:xfrm>
          <a:prstGeom prst="ellipse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200" b="1" i="1" dirty="0" smtClean="0">
                <a:solidFill>
                  <a:schemeClr val="bg1"/>
                </a:solidFill>
                <a:ea typeface="宋体" charset="-122"/>
              </a:rPr>
              <a:t>概述解决方案</a:t>
            </a:r>
            <a:endParaRPr lang="zh-CN" altLang="en-US" sz="1200" b="1" i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52" name="Oval 147"/>
          <p:cNvSpPr>
            <a:spLocks noChangeArrowheads="1"/>
          </p:cNvSpPr>
          <p:nvPr/>
        </p:nvSpPr>
        <p:spPr bwMode="auto">
          <a:xfrm>
            <a:off x="4646634" y="4286256"/>
            <a:ext cx="1512000" cy="1512000"/>
          </a:xfrm>
          <a:prstGeom prst="ellipse">
            <a:avLst/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100" b="1" i="1" dirty="0" smtClean="0">
                <a:solidFill>
                  <a:schemeClr val="bg1"/>
                </a:solidFill>
                <a:ea typeface="宋体" charset="-122"/>
              </a:rPr>
              <a:t>概述解决方案</a:t>
            </a:r>
            <a:endParaRPr lang="zh-CN" altLang="en-US" sz="11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53" name="Oval 150"/>
          <p:cNvSpPr>
            <a:spLocks noChangeArrowheads="1"/>
          </p:cNvSpPr>
          <p:nvPr/>
        </p:nvSpPr>
        <p:spPr bwMode="auto">
          <a:xfrm>
            <a:off x="6311922" y="4286256"/>
            <a:ext cx="1512000" cy="1512000"/>
          </a:xfrm>
          <a:prstGeom prst="ellipse">
            <a:avLst/>
          </a:prstGeom>
          <a:gradFill rotWithShape="1">
            <a:gsLst>
              <a:gs pos="0">
                <a:srgbClr val="FF6600"/>
              </a:gs>
              <a:gs pos="100000">
                <a:srgbClr val="FF6600">
                  <a:gamma/>
                  <a:shade val="26275"/>
                  <a:invGamma/>
                </a:srgbClr>
              </a:gs>
            </a:gsLst>
            <a:path path="rect">
              <a:fillToRect r="100000" b="100000"/>
            </a:path>
          </a:gra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1100" b="1" i="1" dirty="0" smtClean="0">
                <a:solidFill>
                  <a:schemeClr val="bg1"/>
                </a:solidFill>
                <a:ea typeface="宋体" charset="-122"/>
              </a:rPr>
              <a:t>概述解决方案</a:t>
            </a:r>
            <a:endParaRPr lang="zh-CN" altLang="en-US" sz="11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54" name="Oval 153"/>
          <p:cNvSpPr>
            <a:spLocks noChangeArrowheads="1"/>
          </p:cNvSpPr>
          <p:nvPr/>
        </p:nvSpPr>
        <p:spPr bwMode="auto">
          <a:xfrm>
            <a:off x="1279547" y="5905506"/>
            <a:ext cx="1474788" cy="395288"/>
          </a:xfrm>
          <a:prstGeom prst="ellipse">
            <a:avLst/>
          </a:prstGeom>
          <a:gradFill rotWithShape="1">
            <a:gsLst>
              <a:gs pos="0">
                <a:srgbClr val="008080">
                  <a:alpha val="30000"/>
                </a:srgbClr>
              </a:gs>
              <a:gs pos="100000">
                <a:srgbClr val="00808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Oval 154"/>
          <p:cNvSpPr>
            <a:spLocks noChangeArrowheads="1"/>
          </p:cNvSpPr>
          <p:nvPr/>
        </p:nvSpPr>
        <p:spPr bwMode="auto">
          <a:xfrm>
            <a:off x="3011510" y="5905506"/>
            <a:ext cx="1474787" cy="395288"/>
          </a:xfrm>
          <a:prstGeom prst="ellipse">
            <a:avLst/>
          </a:prstGeom>
          <a:gradFill rotWithShape="1">
            <a:gsLst>
              <a:gs pos="0">
                <a:srgbClr val="008080">
                  <a:alpha val="30000"/>
                </a:srgbClr>
              </a:gs>
              <a:gs pos="100000">
                <a:srgbClr val="00808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6" name="Oval 155"/>
          <p:cNvSpPr>
            <a:spLocks noChangeArrowheads="1"/>
          </p:cNvSpPr>
          <p:nvPr/>
        </p:nvSpPr>
        <p:spPr bwMode="auto">
          <a:xfrm>
            <a:off x="4638697" y="5905506"/>
            <a:ext cx="1474788" cy="395288"/>
          </a:xfrm>
          <a:prstGeom prst="ellipse">
            <a:avLst/>
          </a:prstGeom>
          <a:gradFill rotWithShape="1">
            <a:gsLst>
              <a:gs pos="0">
                <a:srgbClr val="008080">
                  <a:alpha val="30000"/>
                </a:srgbClr>
              </a:gs>
              <a:gs pos="100000">
                <a:srgbClr val="00808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7" name="Oval 156"/>
          <p:cNvSpPr>
            <a:spLocks noChangeArrowheads="1"/>
          </p:cNvSpPr>
          <p:nvPr/>
        </p:nvSpPr>
        <p:spPr bwMode="auto">
          <a:xfrm>
            <a:off x="6303985" y="5905506"/>
            <a:ext cx="1474787" cy="395288"/>
          </a:xfrm>
          <a:prstGeom prst="ellipse">
            <a:avLst/>
          </a:prstGeom>
          <a:gradFill rotWithShape="1">
            <a:gsLst>
              <a:gs pos="0">
                <a:srgbClr val="008080">
                  <a:alpha val="30000"/>
                </a:srgbClr>
              </a:gs>
              <a:gs pos="100000">
                <a:srgbClr val="00808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TextBox 157"/>
          <p:cNvSpPr txBox="1"/>
          <p:nvPr/>
        </p:nvSpPr>
        <p:spPr>
          <a:xfrm rot="2706980">
            <a:off x="3119648" y="2798889"/>
            <a:ext cx="461665" cy="1133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市场营销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 rot="20726924">
            <a:off x="4821037" y="2963087"/>
            <a:ext cx="461665" cy="1133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人力资源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 rot="827577">
            <a:off x="3964975" y="2963355"/>
            <a:ext cx="461665" cy="1133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技术能力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 rot="18908150">
            <a:off x="5618931" y="2855295"/>
            <a:ext cx="461665" cy="11334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生产制造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00306"/>
          </a:xfrm>
          <a:solidFill>
            <a:srgbClr val="00B0F0"/>
          </a:solidFill>
        </p:spPr>
        <p:txBody>
          <a:bodyPr>
            <a:normAutofit/>
          </a:bodyPr>
          <a:lstStyle/>
          <a:p>
            <a:pPr lvl="0"/>
            <a:r>
              <a:rPr lang="zh-CN" altLang="en-US" sz="36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四 市场创新</a:t>
            </a:r>
            <a:endParaRPr lang="zh-CN" altLang="en-US" sz="36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2285984" y="2857496"/>
            <a:ext cx="4419600" cy="2590800"/>
            <a:chOff x="1392" y="1104"/>
            <a:chExt cx="2784" cy="1632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392" y="1104"/>
              <a:ext cx="2784" cy="336"/>
              <a:chOff x="1392" y="1104"/>
              <a:chExt cx="2784" cy="336"/>
            </a:xfrm>
          </p:grpSpPr>
          <p:sp>
            <p:nvSpPr>
              <p:cNvPr id="48" name="AutoShape 4"/>
              <p:cNvSpPr>
                <a:spLocks noChangeArrowheads="1"/>
              </p:cNvSpPr>
              <p:nvPr/>
            </p:nvSpPr>
            <p:spPr bwMode="auto">
              <a:xfrm>
                <a:off x="1392" y="1104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vl="0" algn="ctr">
                  <a:spcBef>
                    <a:spcPct val="0"/>
                  </a:spcBef>
                  <a:defRPr/>
                </a:pPr>
                <a:r>
                  <a:rPr lang="zh-CN" altLang="en-US" b="1" dirty="0" smtClean="0">
                    <a:latin typeface="黑体" pitchFamily="2" charset="-122"/>
                    <a:ea typeface="黑体" pitchFamily="2" charset="-122"/>
                  </a:rPr>
                  <a:t>市场分析</a:t>
                </a:r>
                <a:endParaRPr lang="zh-CN" altLang="en-US" b="1" dirty="0">
                  <a:latin typeface="黑体" pitchFamily="2" charset="-122"/>
                  <a:ea typeface="黑体" pitchFamily="2" charset="-122"/>
                </a:endParaRPr>
              </a:p>
            </p:txBody>
          </p:sp>
          <p:grpSp>
            <p:nvGrpSpPr>
              <p:cNvPr id="49" name="Group 5"/>
              <p:cNvGrpSpPr>
                <a:grpSpLocks/>
              </p:cNvGrpSpPr>
              <p:nvPr/>
            </p:nvGrpSpPr>
            <p:grpSpPr bwMode="auto">
              <a:xfrm>
                <a:off x="3966" y="1248"/>
                <a:ext cx="210" cy="192"/>
                <a:chOff x="2078" y="1680"/>
                <a:chExt cx="1615" cy="1615"/>
              </a:xfrm>
            </p:grpSpPr>
            <p:sp>
              <p:nvSpPr>
                <p:cNvPr id="50" name="Oval 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" name="Oval 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" name="Oval 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" name="Oval 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" name="Oval 1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Oval 1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1392" y="1536"/>
              <a:ext cx="2784" cy="336"/>
              <a:chOff x="1392" y="1536"/>
              <a:chExt cx="2784" cy="336"/>
            </a:xfrm>
          </p:grpSpPr>
          <p:sp>
            <p:nvSpPr>
              <p:cNvPr id="40" name="AutoShape 1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vl="0" algn="ctr" eaLnBrk="0" hangingPunct="0"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创新描述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endParaRPr>
              </a:p>
            </p:txBody>
          </p:sp>
          <p:grpSp>
            <p:nvGrpSpPr>
              <p:cNvPr id="41" name="Group 14"/>
              <p:cNvGrpSpPr>
                <a:grpSpLocks/>
              </p:cNvGrpSpPr>
              <p:nvPr/>
            </p:nvGrpSpPr>
            <p:grpSpPr bwMode="auto">
              <a:xfrm>
                <a:off x="3966" y="1680"/>
                <a:ext cx="210" cy="192"/>
                <a:chOff x="2078" y="1680"/>
                <a:chExt cx="1615" cy="1615"/>
              </a:xfrm>
            </p:grpSpPr>
            <p:sp>
              <p:nvSpPr>
                <p:cNvPr id="42" name="Oval 15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Oval 16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Oval 17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Oval 1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Oval 19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Oval 2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392" y="1968"/>
              <a:ext cx="2784" cy="336"/>
              <a:chOff x="1392" y="1968"/>
              <a:chExt cx="2784" cy="336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auto">
              <a:xfrm>
                <a:off x="1392" y="1968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vl="0" algn="ctr" eaLnBrk="0" hangingPunct="0">
                  <a:defRPr/>
                </a:pPr>
                <a:r>
                  <a:rPr lang="zh-CN" altLang="en-US" b="1" kern="0" dirty="0" smtClean="0">
                    <a:solidFill>
                      <a:sysClr val="windowText" lastClr="000000"/>
                    </a:solidFill>
                    <a:latin typeface="黑体" pitchFamily="2" charset="-122"/>
                    <a:ea typeface="黑体" pitchFamily="2" charset="-122"/>
                  </a:rPr>
                  <a:t>创新价值</a:t>
                </a:r>
                <a:endParaRPr lang="en-US" altLang="zh-CN" b="1" kern="0" dirty="0" smtClea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grpSp>
            <p:nvGrpSpPr>
              <p:cNvPr id="33" name="Group 23"/>
              <p:cNvGrpSpPr>
                <a:grpSpLocks/>
              </p:cNvGrpSpPr>
              <p:nvPr/>
            </p:nvGrpSpPr>
            <p:grpSpPr bwMode="auto">
              <a:xfrm>
                <a:off x="3966" y="2112"/>
                <a:ext cx="210" cy="192"/>
                <a:chOff x="2078" y="1680"/>
                <a:chExt cx="1615" cy="1615"/>
              </a:xfrm>
            </p:grpSpPr>
            <p:sp>
              <p:nvSpPr>
                <p:cNvPr id="34" name="Oval 24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Oval 25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Oval 2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Oval 27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Oval 2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Oval 29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4" name="Group 30"/>
            <p:cNvGrpSpPr>
              <a:grpSpLocks/>
            </p:cNvGrpSpPr>
            <p:nvPr/>
          </p:nvGrpSpPr>
          <p:grpSpPr bwMode="auto">
            <a:xfrm>
              <a:off x="1392" y="2400"/>
              <a:ext cx="2784" cy="336"/>
              <a:chOff x="1392" y="2400"/>
              <a:chExt cx="2784" cy="336"/>
            </a:xfrm>
          </p:grpSpPr>
          <p:sp>
            <p:nvSpPr>
              <p:cNvPr id="24" name="AutoShape 31"/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altLang="zh-CN" b="1" kern="0" dirty="0" smtClean="0">
                    <a:solidFill>
                      <a:sysClr val="windowText" lastClr="000000"/>
                    </a:solidFill>
                    <a:latin typeface="黑体" pitchFamily="2" charset="-122"/>
                    <a:ea typeface="黑体" pitchFamily="2" charset="-122"/>
                  </a:rPr>
                  <a:t>……</a:t>
                </a:r>
              </a:p>
            </p:txBody>
          </p:sp>
          <p:grpSp>
            <p:nvGrpSpPr>
              <p:cNvPr id="25" name="Group 32"/>
              <p:cNvGrpSpPr>
                <a:grpSpLocks/>
              </p:cNvGrpSpPr>
              <p:nvPr/>
            </p:nvGrpSpPr>
            <p:grpSpPr bwMode="auto">
              <a:xfrm>
                <a:off x="3966" y="2544"/>
                <a:ext cx="210" cy="192"/>
                <a:chOff x="2078" y="1680"/>
                <a:chExt cx="1615" cy="1615"/>
              </a:xfrm>
            </p:grpSpPr>
            <p:sp>
              <p:nvSpPr>
                <p:cNvPr id="26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市场分析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57224" y="1214422"/>
            <a:ext cx="7429552" cy="4929222"/>
            <a:chOff x="3188565" y="2428868"/>
            <a:chExt cx="5414457" cy="1228725"/>
          </a:xfrm>
        </p:grpSpPr>
        <p:sp>
          <p:nvSpPr>
            <p:cNvPr id="10" name="Text Box 18"/>
            <p:cNvSpPr txBox="1">
              <a:spLocks noChangeArrowheads="1"/>
            </p:cNvSpPr>
            <p:nvPr/>
          </p:nvSpPr>
          <p:spPr bwMode="gray">
            <a:xfrm>
              <a:off x="3920978" y="2890417"/>
              <a:ext cx="454204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en-US" altLang="zh-CN" sz="1600" dirty="0" smtClean="0"/>
                <a:t>Content</a:t>
              </a:r>
              <a:r>
                <a:rPr lang="zh-CN" altLang="en-US" sz="1600" dirty="0" smtClean="0"/>
                <a:t>；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gray">
            <a:xfrm>
              <a:off x="3188565" y="2428868"/>
              <a:ext cx="5414457" cy="1228725"/>
            </a:xfrm>
            <a:prstGeom prst="roundRect">
              <a:avLst>
                <a:gd name="adj" fmla="val 10889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gray">
            <a:xfrm>
              <a:off x="3605062" y="2517906"/>
              <a:ext cx="4542040" cy="84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kumimoji="0" lang="zh-CN" altLang="en-US" sz="1600" b="0" i="1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对市场情况进行简要分析</a:t>
              </a:r>
              <a:endParaRPr kumimoji="0" lang="en-US" altLang="zh-CN" sz="1600" b="0" i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创新描述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857224" y="1214422"/>
            <a:ext cx="7429552" cy="4929222"/>
            <a:chOff x="3188565" y="2428868"/>
            <a:chExt cx="5414457" cy="1228725"/>
          </a:xfrm>
        </p:grpSpPr>
        <p:sp>
          <p:nvSpPr>
            <p:cNvPr id="26" name="Text Box 18"/>
            <p:cNvSpPr txBox="1">
              <a:spLocks noChangeArrowheads="1"/>
            </p:cNvSpPr>
            <p:nvPr/>
          </p:nvSpPr>
          <p:spPr bwMode="gray">
            <a:xfrm>
              <a:off x="3920978" y="2890417"/>
              <a:ext cx="454204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en-US" altLang="zh-CN" sz="1600" dirty="0" smtClean="0"/>
                <a:t>Content</a:t>
              </a:r>
              <a:r>
                <a:rPr lang="zh-CN" altLang="en-US" sz="1600" dirty="0" smtClean="0"/>
                <a:t>；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gray">
            <a:xfrm>
              <a:off x="3188565" y="2428868"/>
              <a:ext cx="5414457" cy="1228725"/>
            </a:xfrm>
            <a:prstGeom prst="roundRect">
              <a:avLst>
                <a:gd name="adj" fmla="val 10889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gray">
            <a:xfrm>
              <a:off x="3605062" y="2517906"/>
              <a:ext cx="4542040" cy="84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kumimoji="0" lang="zh-CN" altLang="en-US" sz="1600" b="0" i="1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对产品创新点进行简要描述</a:t>
              </a:r>
              <a:endParaRPr kumimoji="0" lang="en-US" altLang="zh-CN" sz="1600" b="0" i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创新价值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AutoShape 143"/>
          <p:cNvSpPr>
            <a:spLocks noChangeArrowheads="1"/>
          </p:cNvSpPr>
          <p:nvPr/>
        </p:nvSpPr>
        <p:spPr bwMode="auto">
          <a:xfrm>
            <a:off x="1428728" y="1071546"/>
            <a:ext cx="1467629" cy="576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CCFF"/>
              </a:gs>
              <a:gs pos="100000">
                <a:srgbClr val="00CCFF">
                  <a:gamma/>
                  <a:shade val="56078"/>
                  <a:invGamma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2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宋体" charset="-122"/>
                <a:ea typeface="宋体" charset="-122"/>
              </a:rPr>
              <a:t>国内领先</a:t>
            </a:r>
            <a:endParaRPr lang="zh-CN" altLang="en-US" b="1" dirty="0">
              <a:solidFill>
                <a:schemeClr val="bg1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58" name="AutoShape 143"/>
          <p:cNvSpPr>
            <a:spLocks noChangeArrowheads="1"/>
          </p:cNvSpPr>
          <p:nvPr/>
        </p:nvSpPr>
        <p:spPr bwMode="auto">
          <a:xfrm>
            <a:off x="3786182" y="1071546"/>
            <a:ext cx="1467629" cy="576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CCFF"/>
              </a:gs>
              <a:gs pos="100000">
                <a:srgbClr val="00CCFF">
                  <a:gamma/>
                  <a:shade val="56078"/>
                  <a:invGamma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2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宋体" charset="-122"/>
                <a:ea typeface="宋体" charset="-122"/>
              </a:rPr>
              <a:t>行业领先</a:t>
            </a:r>
            <a:endParaRPr lang="zh-CN" altLang="en-US" b="1" dirty="0">
              <a:solidFill>
                <a:schemeClr val="bg1"/>
              </a:solidFill>
              <a:latin typeface="宋体" charset="-122"/>
              <a:ea typeface="宋体" charset="-122"/>
            </a:endParaRPr>
          </a:p>
        </p:txBody>
      </p:sp>
      <p:sp>
        <p:nvSpPr>
          <p:cNvPr id="74" name="AutoShape 143"/>
          <p:cNvSpPr>
            <a:spLocks noChangeArrowheads="1"/>
          </p:cNvSpPr>
          <p:nvPr/>
        </p:nvSpPr>
        <p:spPr bwMode="auto">
          <a:xfrm>
            <a:off x="6176205" y="1071546"/>
            <a:ext cx="1467629" cy="5760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CCFF"/>
              </a:gs>
              <a:gs pos="100000">
                <a:srgbClr val="00CCFF">
                  <a:gamma/>
                  <a:shade val="56078"/>
                  <a:invGamma/>
                </a:srgbClr>
              </a:gs>
            </a:gsLst>
            <a:lin ang="5400000" scaled="1"/>
          </a:gradFill>
          <a:ln w="19050">
            <a:noFill/>
            <a:round/>
            <a:headEnd/>
            <a:tailEnd/>
          </a:ln>
          <a:effectLst>
            <a:outerShdw dist="107763" dir="2700000" algn="ctr" rotWithShape="0">
              <a:srgbClr val="000000">
                <a:alpha val="20000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宋体" charset="-122"/>
                <a:ea typeface="宋体" charset="-122"/>
              </a:rPr>
              <a:t>公司领先</a:t>
            </a:r>
            <a:endParaRPr lang="zh-CN" altLang="en-US" b="1" dirty="0">
              <a:solidFill>
                <a:schemeClr val="bg1"/>
              </a:solidFill>
              <a:latin typeface="宋体" charset="-122"/>
              <a:ea typeface="宋体" charset="-122"/>
            </a:endParaRPr>
          </a:p>
        </p:txBody>
      </p:sp>
      <p:grpSp>
        <p:nvGrpSpPr>
          <p:cNvPr id="75" name="Group 2"/>
          <p:cNvGrpSpPr>
            <a:grpSpLocks/>
          </p:cNvGrpSpPr>
          <p:nvPr/>
        </p:nvGrpSpPr>
        <p:grpSpPr bwMode="auto">
          <a:xfrm>
            <a:off x="1143000" y="1831975"/>
            <a:ext cx="2170113" cy="4035425"/>
            <a:chOff x="720" y="1296"/>
            <a:chExt cx="1367" cy="2542"/>
          </a:xfrm>
        </p:grpSpPr>
        <p:sp>
          <p:nvSpPr>
            <p:cNvPr id="76" name="AutoShape 3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AutoShape 4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AutoShape 5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AutoShape 6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AutoShape 7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AutoShape 8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" name="Group 9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85" name="Oval 1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7" name="Oval 1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8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9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" name="Text Box 15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84" name="Text Box 16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 dirty="0" smtClean="0">
                  <a:solidFill>
                    <a:srgbClr val="000000"/>
                  </a:solidFill>
                  <a:latin typeface="Verdana" pitchFamily="34" charset="0"/>
                </a:rPr>
                <a:t>Click to add test.</a:t>
              </a:r>
              <a:endParaRPr lang="en-US" altLang="zh-CN" dirty="0"/>
            </a:p>
          </p:txBody>
        </p:sp>
      </p:grpSp>
      <p:grpSp>
        <p:nvGrpSpPr>
          <p:cNvPr id="90" name="Group 17"/>
          <p:cNvGrpSpPr>
            <a:grpSpLocks/>
          </p:cNvGrpSpPr>
          <p:nvPr/>
        </p:nvGrpSpPr>
        <p:grpSpPr bwMode="auto">
          <a:xfrm>
            <a:off x="3505200" y="1831975"/>
            <a:ext cx="2166938" cy="4035425"/>
            <a:chOff x="2208" y="1296"/>
            <a:chExt cx="1365" cy="2542"/>
          </a:xfrm>
        </p:grpSpPr>
        <p:sp>
          <p:nvSpPr>
            <p:cNvPr id="91" name="AutoShape 18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AutoShape 19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AutoShape 20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AutoShape 21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22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6" name="Oval 23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7" name="Oval 24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8" name="Oval 25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99" name="Oval 26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101" name="Text Box 28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 dirty="0" smtClean="0">
                  <a:solidFill>
                    <a:srgbClr val="000000"/>
                  </a:solidFill>
                  <a:latin typeface="Verdana" pitchFamily="34" charset="0"/>
                </a:rPr>
                <a:t>Click to add test.</a:t>
              </a:r>
              <a:endParaRPr lang="en-US" altLang="zh-CN" dirty="0"/>
            </a:p>
          </p:txBody>
        </p:sp>
        <p:sp>
          <p:nvSpPr>
            <p:cNvPr id="102" name="AutoShape 29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AutoShape 30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4" name="Group 31"/>
          <p:cNvGrpSpPr>
            <a:grpSpLocks/>
          </p:cNvGrpSpPr>
          <p:nvPr/>
        </p:nvGrpSpPr>
        <p:grpSpPr bwMode="auto">
          <a:xfrm>
            <a:off x="5861050" y="1831975"/>
            <a:ext cx="2170113" cy="4035425"/>
            <a:chOff x="3692" y="1296"/>
            <a:chExt cx="1367" cy="2542"/>
          </a:xfrm>
        </p:grpSpPr>
        <p:sp>
          <p:nvSpPr>
            <p:cNvPr id="105" name="AutoShape 32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AutoShape 33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AutoShape 34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AutoShape 35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" name="Group 36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114" name="Oval 37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" name="Oval 3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6" name="Oval 39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7" name="Oval 40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8" name="Oval 41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0" name="Text Box 42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111" name="Text Box 43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400" dirty="0" smtClean="0">
                  <a:solidFill>
                    <a:srgbClr val="000000"/>
                  </a:solidFill>
                  <a:latin typeface="Verdana" pitchFamily="34" charset="0"/>
                </a:rPr>
                <a:t>Click to add test.</a:t>
              </a:r>
              <a:endParaRPr lang="en-US" altLang="zh-CN" dirty="0"/>
            </a:p>
          </p:txBody>
        </p:sp>
        <p:sp>
          <p:nvSpPr>
            <p:cNvPr id="112" name="AutoShape 44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6F9DB7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AutoShape 45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8BAAF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The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End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00364" y="2857496"/>
            <a:ext cx="3214710" cy="157163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 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Thank You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！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目录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2000232" y="1500174"/>
            <a:ext cx="5241000" cy="720000"/>
            <a:chOff x="2276492" y="1428736"/>
            <a:chExt cx="5241000" cy="685800"/>
          </a:xfrm>
        </p:grpSpPr>
        <p:sp>
          <p:nvSpPr>
            <p:cNvPr id="216" name="AutoShape 190"/>
            <p:cNvSpPr>
              <a:spLocks noChangeArrowheads="1"/>
            </p:cNvSpPr>
            <p:nvPr/>
          </p:nvSpPr>
          <p:spPr bwMode="gray">
            <a:xfrm>
              <a:off x="2657492" y="1547799"/>
              <a:ext cx="4860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3399"/>
                </a:gs>
                <a:gs pos="50000">
                  <a:srgbClr val="333399">
                    <a:gamma/>
                    <a:tint val="21176"/>
                    <a:invGamma/>
                  </a:srgbClr>
                </a:gs>
                <a:gs pos="100000">
                  <a:srgbClr val="333399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AutoShape 191"/>
            <p:cNvSpPr>
              <a:spLocks noChangeArrowheads="1"/>
            </p:cNvSpPr>
            <p:nvPr/>
          </p:nvSpPr>
          <p:spPr bwMode="gray">
            <a:xfrm>
              <a:off x="2276492" y="1428736"/>
              <a:ext cx="685800" cy="685800"/>
            </a:xfrm>
            <a:prstGeom prst="diamond">
              <a:avLst/>
            </a:prstGeom>
            <a:solidFill>
              <a:srgbClr val="333399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Text Box 192"/>
            <p:cNvSpPr txBox="1">
              <a:spLocks noChangeArrowheads="1"/>
            </p:cNvSpPr>
            <p:nvPr/>
          </p:nvSpPr>
          <p:spPr bwMode="gray">
            <a:xfrm>
              <a:off x="2886092" y="1603361"/>
              <a:ext cx="3429000" cy="3517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项目概述</a:t>
              </a:r>
              <a:endParaRPr lang="zh-CN" altLang="en-US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19" name="Text Box 193"/>
            <p:cNvSpPr txBox="1">
              <a:spLocks noChangeArrowheads="1"/>
            </p:cNvSpPr>
            <p:nvPr/>
          </p:nvSpPr>
          <p:spPr bwMode="gray">
            <a:xfrm>
              <a:off x="2430480" y="1527161"/>
              <a:ext cx="354013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2000232" y="2214554"/>
            <a:ext cx="5241000" cy="720000"/>
            <a:chOff x="2276492" y="2266936"/>
            <a:chExt cx="5241000" cy="685800"/>
          </a:xfrm>
        </p:grpSpPr>
        <p:sp>
          <p:nvSpPr>
            <p:cNvPr id="221" name="AutoShape 195"/>
            <p:cNvSpPr>
              <a:spLocks noChangeArrowheads="1"/>
            </p:cNvSpPr>
            <p:nvPr/>
          </p:nvSpPr>
          <p:spPr bwMode="gray">
            <a:xfrm>
              <a:off x="2657492" y="2385999"/>
              <a:ext cx="4860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0781E"/>
                </a:gs>
                <a:gs pos="50000">
                  <a:srgbClr val="F0781E">
                    <a:gamma/>
                    <a:tint val="21176"/>
                    <a:invGamma/>
                  </a:srgbClr>
                </a:gs>
                <a:gs pos="100000">
                  <a:srgbClr val="F0781E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AutoShape 196"/>
            <p:cNvSpPr>
              <a:spLocks noChangeArrowheads="1"/>
            </p:cNvSpPr>
            <p:nvPr/>
          </p:nvSpPr>
          <p:spPr bwMode="gray">
            <a:xfrm>
              <a:off x="2276492" y="2266936"/>
              <a:ext cx="685800" cy="685800"/>
            </a:xfrm>
            <a:prstGeom prst="diamond">
              <a:avLst/>
            </a:prstGeom>
            <a:solidFill>
              <a:srgbClr val="F0781E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Text Box 197"/>
            <p:cNvSpPr txBox="1">
              <a:spLocks noChangeArrowheads="1"/>
            </p:cNvSpPr>
            <p:nvPr/>
          </p:nvSpPr>
          <p:spPr bwMode="gray">
            <a:xfrm>
              <a:off x="2876600" y="2441561"/>
              <a:ext cx="3757610" cy="3517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项目规模</a:t>
              </a:r>
              <a:endPara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4" name="Text Box 198"/>
            <p:cNvSpPr txBox="1">
              <a:spLocks noChangeArrowheads="1"/>
            </p:cNvSpPr>
            <p:nvPr/>
          </p:nvSpPr>
          <p:spPr bwMode="gray">
            <a:xfrm>
              <a:off x="2430480" y="2365361"/>
              <a:ext cx="340157" cy="4397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2000232" y="2928934"/>
            <a:ext cx="5241000" cy="720000"/>
            <a:chOff x="2276492" y="3105136"/>
            <a:chExt cx="5241000" cy="685800"/>
          </a:xfrm>
        </p:grpSpPr>
        <p:sp>
          <p:nvSpPr>
            <p:cNvPr id="226" name="AutoShape 200"/>
            <p:cNvSpPr>
              <a:spLocks noChangeArrowheads="1"/>
            </p:cNvSpPr>
            <p:nvPr/>
          </p:nvSpPr>
          <p:spPr bwMode="gray">
            <a:xfrm>
              <a:off x="2657492" y="3224199"/>
              <a:ext cx="4860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09999"/>
                </a:gs>
                <a:gs pos="50000">
                  <a:srgbClr val="009999">
                    <a:gamma/>
                    <a:tint val="21176"/>
                    <a:invGamma/>
                  </a:srgbClr>
                </a:gs>
                <a:gs pos="100000">
                  <a:srgbClr val="009999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AutoShape 201"/>
            <p:cNvSpPr>
              <a:spLocks noChangeArrowheads="1"/>
            </p:cNvSpPr>
            <p:nvPr/>
          </p:nvSpPr>
          <p:spPr bwMode="gray">
            <a:xfrm>
              <a:off x="2276492" y="3105136"/>
              <a:ext cx="685800" cy="685800"/>
            </a:xfrm>
            <a:prstGeom prst="diamond">
              <a:avLst/>
            </a:prstGeom>
            <a:solidFill>
              <a:srgbClr val="009999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Text Box 202"/>
            <p:cNvSpPr txBox="1">
              <a:spLocks noChangeArrowheads="1"/>
            </p:cNvSpPr>
            <p:nvPr/>
          </p:nvSpPr>
          <p:spPr bwMode="gray">
            <a:xfrm>
              <a:off x="2886092" y="3279761"/>
              <a:ext cx="4400552" cy="3517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项目难度</a:t>
              </a:r>
              <a:endParaRPr lang="zh-CN" altLang="en-US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29" name="Text Box 203"/>
            <p:cNvSpPr txBox="1">
              <a:spLocks noChangeArrowheads="1"/>
            </p:cNvSpPr>
            <p:nvPr/>
          </p:nvSpPr>
          <p:spPr bwMode="gray">
            <a:xfrm>
              <a:off x="2430480" y="3203561"/>
              <a:ext cx="340157" cy="4397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2000232" y="3643314"/>
            <a:ext cx="5241000" cy="720000"/>
            <a:chOff x="2276492" y="3952868"/>
            <a:chExt cx="5241000" cy="685800"/>
          </a:xfrm>
        </p:grpSpPr>
        <p:sp>
          <p:nvSpPr>
            <p:cNvPr id="231" name="AutoShape 205"/>
            <p:cNvSpPr>
              <a:spLocks noChangeArrowheads="1"/>
            </p:cNvSpPr>
            <p:nvPr/>
          </p:nvSpPr>
          <p:spPr bwMode="gray">
            <a:xfrm>
              <a:off x="2657492" y="4071931"/>
              <a:ext cx="48600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00"/>
                </a:gs>
                <a:gs pos="50000">
                  <a:srgbClr val="99CC00">
                    <a:gamma/>
                    <a:tint val="21176"/>
                    <a:invGamma/>
                  </a:srgbClr>
                </a:gs>
                <a:gs pos="100000">
                  <a:srgbClr val="99CC00"/>
                </a:gs>
              </a:gsLst>
              <a:lin ang="5400000" scaled="1"/>
            </a:gradFill>
            <a:ln w="12700" algn="ctr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AutoShape 206"/>
            <p:cNvSpPr>
              <a:spLocks noChangeArrowheads="1"/>
            </p:cNvSpPr>
            <p:nvPr/>
          </p:nvSpPr>
          <p:spPr bwMode="gray">
            <a:xfrm>
              <a:off x="2276492" y="3952868"/>
              <a:ext cx="685800" cy="685800"/>
            </a:xfrm>
            <a:prstGeom prst="diamond">
              <a:avLst/>
            </a:prstGeom>
            <a:solidFill>
              <a:srgbClr val="99CC00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Text Box 207"/>
            <p:cNvSpPr txBox="1">
              <a:spLocks noChangeArrowheads="1"/>
            </p:cNvSpPr>
            <p:nvPr/>
          </p:nvSpPr>
          <p:spPr bwMode="gray">
            <a:xfrm>
              <a:off x="2886092" y="4127493"/>
              <a:ext cx="3429000" cy="3517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  市场创新</a:t>
              </a:r>
              <a:endParaRPr lang="zh-CN" altLang="en-US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34" name="Text Box 208"/>
            <p:cNvSpPr txBox="1">
              <a:spLocks noChangeArrowheads="1"/>
            </p:cNvSpPr>
            <p:nvPr/>
          </p:nvSpPr>
          <p:spPr bwMode="gray">
            <a:xfrm>
              <a:off x="2430480" y="4051293"/>
              <a:ext cx="340157" cy="4397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00306"/>
          </a:xfrm>
          <a:solidFill>
            <a:srgbClr val="00B0F0"/>
          </a:solidFill>
        </p:spPr>
        <p:txBody>
          <a:bodyPr>
            <a:normAutofit/>
          </a:bodyPr>
          <a:lstStyle/>
          <a:p>
            <a:pPr lvl="0"/>
            <a:r>
              <a:rPr lang="zh-CN" altLang="en-US" sz="36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一 项目概述</a:t>
            </a:r>
            <a:endParaRPr lang="zh-CN" altLang="en-US" sz="36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48" name="Group 2"/>
          <p:cNvGrpSpPr>
            <a:grpSpLocks/>
          </p:cNvGrpSpPr>
          <p:nvPr/>
        </p:nvGrpSpPr>
        <p:grpSpPr bwMode="auto">
          <a:xfrm>
            <a:off x="2428860" y="2857496"/>
            <a:ext cx="4419600" cy="3276600"/>
            <a:chOff x="1392" y="1104"/>
            <a:chExt cx="2784" cy="2064"/>
          </a:xfrm>
        </p:grpSpPr>
        <p:grpSp>
          <p:nvGrpSpPr>
            <p:cNvPr id="149" name="Group 3"/>
            <p:cNvGrpSpPr>
              <a:grpSpLocks/>
            </p:cNvGrpSpPr>
            <p:nvPr/>
          </p:nvGrpSpPr>
          <p:grpSpPr bwMode="auto">
            <a:xfrm>
              <a:off x="1392" y="1104"/>
              <a:ext cx="2784" cy="336"/>
              <a:chOff x="1392" y="1104"/>
              <a:chExt cx="2784" cy="336"/>
            </a:xfrm>
          </p:grpSpPr>
          <p:sp>
            <p:nvSpPr>
              <p:cNvPr id="186" name="AutoShape 4"/>
              <p:cNvSpPr>
                <a:spLocks noChangeArrowheads="1"/>
              </p:cNvSpPr>
              <p:nvPr/>
            </p:nvSpPr>
            <p:spPr bwMode="auto">
              <a:xfrm>
                <a:off x="1392" y="1104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vl="0" algn="ctr">
                  <a:spcBef>
                    <a:spcPct val="0"/>
                  </a:spcBef>
                  <a:defRPr/>
                </a:pPr>
                <a:r>
                  <a:rPr lang="zh-CN" altLang="en-US" b="1" dirty="0" smtClean="0">
                    <a:latin typeface="黑体" pitchFamily="2" charset="-122"/>
                    <a:ea typeface="黑体" pitchFamily="2" charset="-122"/>
                  </a:rPr>
                  <a:t>产品定位</a:t>
                </a:r>
                <a:endParaRPr lang="zh-CN" altLang="en-US" b="1" dirty="0">
                  <a:latin typeface="黑体" pitchFamily="2" charset="-122"/>
                  <a:ea typeface="黑体" pitchFamily="2" charset="-122"/>
                </a:endParaRPr>
              </a:p>
            </p:txBody>
          </p:sp>
          <p:grpSp>
            <p:nvGrpSpPr>
              <p:cNvPr id="187" name="Group 5"/>
              <p:cNvGrpSpPr>
                <a:grpSpLocks/>
              </p:cNvGrpSpPr>
              <p:nvPr/>
            </p:nvGrpSpPr>
            <p:grpSpPr bwMode="auto">
              <a:xfrm>
                <a:off x="3966" y="1248"/>
                <a:ext cx="210" cy="192"/>
                <a:chOff x="2078" y="1680"/>
                <a:chExt cx="1615" cy="1615"/>
              </a:xfrm>
            </p:grpSpPr>
            <p:sp>
              <p:nvSpPr>
                <p:cNvPr id="188" name="Oval 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9" name="Oval 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0" name="Oval 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1" name="Oval 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2" name="Oval 1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3" name="Oval 1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0" name="Group 12"/>
            <p:cNvGrpSpPr>
              <a:grpSpLocks/>
            </p:cNvGrpSpPr>
            <p:nvPr/>
          </p:nvGrpSpPr>
          <p:grpSpPr bwMode="auto">
            <a:xfrm>
              <a:off x="1392" y="1536"/>
              <a:ext cx="2784" cy="336"/>
              <a:chOff x="1392" y="1536"/>
              <a:chExt cx="2784" cy="336"/>
            </a:xfrm>
          </p:grpSpPr>
          <p:sp>
            <p:nvSpPr>
              <p:cNvPr id="178" name="AutoShape 13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产品范围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endParaRPr>
              </a:p>
            </p:txBody>
          </p:sp>
          <p:grpSp>
            <p:nvGrpSpPr>
              <p:cNvPr id="179" name="Group 14"/>
              <p:cNvGrpSpPr>
                <a:grpSpLocks/>
              </p:cNvGrpSpPr>
              <p:nvPr/>
            </p:nvGrpSpPr>
            <p:grpSpPr bwMode="auto">
              <a:xfrm>
                <a:off x="3966" y="1680"/>
                <a:ext cx="210" cy="192"/>
                <a:chOff x="2078" y="1680"/>
                <a:chExt cx="1615" cy="1615"/>
              </a:xfrm>
            </p:grpSpPr>
            <p:sp>
              <p:nvSpPr>
                <p:cNvPr id="180" name="Oval 15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Oval 16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2" name="Oval 17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" name="Oval 1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4" name="Oval 19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5" name="Oval 2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1" name="Group 21"/>
            <p:cNvGrpSpPr>
              <a:grpSpLocks/>
            </p:cNvGrpSpPr>
            <p:nvPr/>
          </p:nvGrpSpPr>
          <p:grpSpPr bwMode="auto">
            <a:xfrm>
              <a:off x="1392" y="1968"/>
              <a:ext cx="2784" cy="336"/>
              <a:chOff x="1392" y="1968"/>
              <a:chExt cx="2784" cy="336"/>
            </a:xfrm>
          </p:grpSpPr>
          <p:sp>
            <p:nvSpPr>
              <p:cNvPr id="170" name="AutoShape 22"/>
              <p:cNvSpPr>
                <a:spLocks noChangeArrowheads="1"/>
              </p:cNvSpPr>
              <p:nvPr/>
            </p:nvSpPr>
            <p:spPr bwMode="auto">
              <a:xfrm>
                <a:off x="1392" y="1968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项目</a:t>
                </a:r>
                <a:r>
                  <a:rPr lang="zh-CN" altLang="en-US" b="1" kern="0" dirty="0" smtClean="0">
                    <a:solidFill>
                      <a:sysClr val="windowText" lastClr="000000"/>
                    </a:solidFill>
                    <a:latin typeface="黑体" pitchFamily="2" charset="-122"/>
                    <a:ea typeface="黑体" pitchFamily="2" charset="-122"/>
                  </a:rPr>
                  <a:t>经理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endParaRPr>
              </a:p>
            </p:txBody>
          </p:sp>
          <p:grpSp>
            <p:nvGrpSpPr>
              <p:cNvPr id="171" name="Group 23"/>
              <p:cNvGrpSpPr>
                <a:grpSpLocks/>
              </p:cNvGrpSpPr>
              <p:nvPr/>
            </p:nvGrpSpPr>
            <p:grpSpPr bwMode="auto">
              <a:xfrm>
                <a:off x="3966" y="2112"/>
                <a:ext cx="210" cy="192"/>
                <a:chOff x="2078" y="1680"/>
                <a:chExt cx="1615" cy="1615"/>
              </a:xfrm>
            </p:grpSpPr>
            <p:sp>
              <p:nvSpPr>
                <p:cNvPr id="172" name="Oval 24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Oval 25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4" name="Oval 2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Oval 27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6" name="Oval 2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Oval 29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2" name="Group 30"/>
            <p:cNvGrpSpPr>
              <a:grpSpLocks/>
            </p:cNvGrpSpPr>
            <p:nvPr/>
          </p:nvGrpSpPr>
          <p:grpSpPr bwMode="auto">
            <a:xfrm>
              <a:off x="1392" y="2400"/>
              <a:ext cx="2784" cy="336"/>
              <a:chOff x="1392" y="2400"/>
              <a:chExt cx="2784" cy="336"/>
            </a:xfrm>
          </p:grpSpPr>
          <p:sp>
            <p:nvSpPr>
              <p:cNvPr id="162" name="AutoShape 31"/>
              <p:cNvSpPr>
                <a:spLocks noChangeArrowheads="1"/>
              </p:cNvSpPr>
              <p:nvPr/>
            </p:nvSpPr>
            <p:spPr bwMode="auto">
              <a:xfrm>
                <a:off x="1392" y="2400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1" kern="0" dirty="0" smtClean="0">
                    <a:solidFill>
                      <a:sysClr val="windowText" lastClr="000000"/>
                    </a:solidFill>
                    <a:latin typeface="黑体" pitchFamily="2" charset="-122"/>
                    <a:ea typeface="黑体" pitchFamily="2" charset="-122"/>
                  </a:rPr>
                  <a:t>……</a:t>
                </a:r>
                <a:endPara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endParaRPr>
              </a:p>
            </p:txBody>
          </p:sp>
          <p:grpSp>
            <p:nvGrpSpPr>
              <p:cNvPr id="163" name="Group 32"/>
              <p:cNvGrpSpPr>
                <a:grpSpLocks/>
              </p:cNvGrpSpPr>
              <p:nvPr/>
            </p:nvGrpSpPr>
            <p:grpSpPr bwMode="auto">
              <a:xfrm>
                <a:off x="3966" y="2544"/>
                <a:ext cx="210" cy="192"/>
                <a:chOff x="2078" y="1680"/>
                <a:chExt cx="1615" cy="1615"/>
              </a:xfrm>
            </p:grpSpPr>
            <p:sp>
              <p:nvSpPr>
                <p:cNvPr id="164" name="Oval 3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Oval 3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Oval 3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Oval 3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8" name="Oval 3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Oval 3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53" name="Group 39"/>
            <p:cNvGrpSpPr>
              <a:grpSpLocks/>
            </p:cNvGrpSpPr>
            <p:nvPr/>
          </p:nvGrpSpPr>
          <p:grpSpPr bwMode="auto">
            <a:xfrm>
              <a:off x="1392" y="2832"/>
              <a:ext cx="2784" cy="336"/>
              <a:chOff x="1392" y="2832"/>
              <a:chExt cx="2784" cy="336"/>
            </a:xfrm>
          </p:grpSpPr>
          <p:sp>
            <p:nvSpPr>
              <p:cNvPr id="154" name="AutoShape 40"/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2731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28575" algn="ctr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……</a:t>
                </a:r>
              </a:p>
            </p:txBody>
          </p:sp>
          <p:grpSp>
            <p:nvGrpSpPr>
              <p:cNvPr id="155" name="Group 41"/>
              <p:cNvGrpSpPr>
                <a:grpSpLocks/>
              </p:cNvGrpSpPr>
              <p:nvPr/>
            </p:nvGrpSpPr>
            <p:grpSpPr bwMode="auto">
              <a:xfrm>
                <a:off x="3966" y="2976"/>
                <a:ext cx="210" cy="192"/>
                <a:chOff x="2078" y="1680"/>
                <a:chExt cx="1615" cy="1615"/>
              </a:xfrm>
            </p:grpSpPr>
            <p:sp>
              <p:nvSpPr>
                <p:cNvPr id="156" name="Oval 42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Oval 43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8" name="Oval 44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tint val="0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tint val="0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Oval 4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0" name="Oval 46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99">
                        <a:gamma/>
                        <a:shade val="54118"/>
                        <a:invGamma/>
                      </a:srgbClr>
                    </a:gs>
                    <a:gs pos="50000">
                      <a:srgbClr val="009999"/>
                    </a:gs>
                    <a:gs pos="100000">
                      <a:srgbClr val="009999">
                        <a:gamma/>
                        <a:shade val="54118"/>
                        <a:invGamma/>
                      </a:srgb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Oval 4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产品定位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857224" y="1214422"/>
            <a:ext cx="7429552" cy="4929222"/>
            <a:chOff x="3188565" y="2428868"/>
            <a:chExt cx="5414457" cy="1228725"/>
          </a:xfrm>
        </p:grpSpPr>
        <p:sp>
          <p:nvSpPr>
            <p:cNvPr id="202" name="Text Box 18"/>
            <p:cNvSpPr txBox="1">
              <a:spLocks noChangeArrowheads="1"/>
            </p:cNvSpPr>
            <p:nvPr/>
          </p:nvSpPr>
          <p:spPr bwMode="gray">
            <a:xfrm>
              <a:off x="3920978" y="2890417"/>
              <a:ext cx="454204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en-US" altLang="zh-CN" sz="1600" dirty="0" smtClean="0"/>
                <a:t>Content</a:t>
              </a:r>
              <a:r>
                <a:rPr lang="zh-CN" altLang="en-US" sz="1600" dirty="0" smtClean="0"/>
                <a:t>；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AutoShape 14"/>
            <p:cNvSpPr>
              <a:spLocks noChangeArrowheads="1"/>
            </p:cNvSpPr>
            <p:nvPr/>
          </p:nvSpPr>
          <p:spPr bwMode="gray">
            <a:xfrm>
              <a:off x="3188565" y="2428868"/>
              <a:ext cx="5414457" cy="1228725"/>
            </a:xfrm>
            <a:prstGeom prst="roundRect">
              <a:avLst>
                <a:gd name="adj" fmla="val 10889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gray">
            <a:xfrm>
              <a:off x="3605062" y="2517906"/>
              <a:ext cx="4542040" cy="843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kumimoji="0" lang="zh-CN" altLang="en-US" sz="1600" b="0" i="1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对产品定位进行简要描述：</a:t>
              </a:r>
              <a:endParaRPr kumimoji="0" lang="en-US" altLang="zh-CN" sz="1600" b="0" i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产品范围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57224" y="1214422"/>
            <a:ext cx="7429552" cy="4929222"/>
            <a:chOff x="3188565" y="2428868"/>
            <a:chExt cx="5414457" cy="1228725"/>
          </a:xfrm>
        </p:grpSpPr>
        <p:sp>
          <p:nvSpPr>
            <p:cNvPr id="46" name="Text Box 18"/>
            <p:cNvSpPr txBox="1">
              <a:spLocks noChangeArrowheads="1"/>
            </p:cNvSpPr>
            <p:nvPr/>
          </p:nvSpPr>
          <p:spPr bwMode="gray">
            <a:xfrm>
              <a:off x="3920978" y="2890417"/>
              <a:ext cx="454204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en-US" altLang="zh-CN" sz="1600" dirty="0" smtClean="0"/>
                <a:t>Content</a:t>
              </a:r>
              <a:r>
                <a:rPr lang="zh-CN" altLang="en-US" sz="1600" dirty="0" smtClean="0"/>
                <a:t>；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AutoShape 14"/>
            <p:cNvSpPr>
              <a:spLocks noChangeArrowheads="1"/>
            </p:cNvSpPr>
            <p:nvPr/>
          </p:nvSpPr>
          <p:spPr bwMode="gray">
            <a:xfrm>
              <a:off x="3188565" y="2428868"/>
              <a:ext cx="5414457" cy="1228725"/>
            </a:xfrm>
            <a:prstGeom prst="roundRect">
              <a:avLst>
                <a:gd name="adj" fmla="val 10889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gray">
            <a:xfrm>
              <a:off x="3605062" y="2517906"/>
              <a:ext cx="4542040" cy="1457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kumimoji="0" lang="en-US" altLang="zh-CN" sz="1600" b="0" i="1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1.</a:t>
              </a:r>
              <a:r>
                <a:rPr kumimoji="0" lang="zh-CN" altLang="en-US" sz="1600" b="0" i="1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对产品范围进行简要描述；</a:t>
              </a:r>
              <a:endParaRPr kumimoji="0" lang="en-US" altLang="zh-CN" sz="1600" b="0" i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lvl="0" eaLnBrk="0" hangingPunct="0"/>
              <a:r>
                <a:rPr lang="en-US" altLang="zh-CN" sz="1600" i="1" kern="0" dirty="0" smtClean="0">
                  <a:solidFill>
                    <a:srgbClr val="000000"/>
                  </a:solidFill>
                </a:rPr>
                <a:t>2.</a:t>
              </a:r>
              <a:r>
                <a:rPr lang="zh-CN" altLang="en-US" sz="1600" i="1" kern="0" dirty="0" smtClean="0">
                  <a:solidFill>
                    <a:srgbClr val="000000"/>
                  </a:solidFill>
                </a:rPr>
                <a:t>与其他项目是否有依赖关系？</a:t>
              </a:r>
              <a:endParaRPr kumimoji="0" lang="en-US" altLang="zh-CN" sz="1600" b="0" i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项目经理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6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57200" y="1555764"/>
            <a:ext cx="8305800" cy="3802062"/>
            <a:chOff x="457200" y="2141538"/>
            <a:chExt cx="8305800" cy="3802062"/>
          </a:xfrm>
        </p:grpSpPr>
        <p:grpSp>
          <p:nvGrpSpPr>
            <p:cNvPr id="76" name="Group 4"/>
            <p:cNvGrpSpPr>
              <a:grpSpLocks/>
            </p:cNvGrpSpPr>
            <p:nvPr/>
          </p:nvGrpSpPr>
          <p:grpSpPr bwMode="auto">
            <a:xfrm>
              <a:off x="1981200" y="3886200"/>
              <a:ext cx="5334000" cy="1371600"/>
              <a:chOff x="1248" y="2640"/>
              <a:chExt cx="3360" cy="864"/>
            </a:xfrm>
          </p:grpSpPr>
          <p:grpSp>
            <p:nvGrpSpPr>
              <p:cNvPr id="77" name="Group 5"/>
              <p:cNvGrpSpPr>
                <a:grpSpLocks/>
              </p:cNvGrpSpPr>
              <p:nvPr/>
            </p:nvGrpSpPr>
            <p:grpSpPr bwMode="auto">
              <a:xfrm>
                <a:off x="1248" y="2640"/>
                <a:ext cx="3360" cy="864"/>
                <a:chOff x="1248" y="2640"/>
                <a:chExt cx="3360" cy="864"/>
              </a:xfrm>
            </p:grpSpPr>
            <p:sp>
              <p:nvSpPr>
                <p:cNvPr id="81" name="Freeform 6"/>
                <p:cNvSpPr>
                  <a:spLocks/>
                </p:cNvSpPr>
                <p:nvPr/>
              </p:nvSpPr>
              <p:spPr bwMode="gray">
                <a:xfrm>
                  <a:off x="1248" y="2832"/>
                  <a:ext cx="3360" cy="672"/>
                </a:xfrm>
                <a:custGeom>
                  <a:avLst/>
                  <a:gdLst/>
                  <a:ahLst/>
                  <a:cxnLst>
                    <a:cxn ang="0">
                      <a:pos x="0" y="528"/>
                    </a:cxn>
                    <a:cxn ang="0">
                      <a:pos x="717" y="1"/>
                    </a:cxn>
                    <a:cxn ang="0">
                      <a:pos x="1440" y="0"/>
                    </a:cxn>
                    <a:cxn ang="0">
                      <a:pos x="2202" y="529"/>
                    </a:cxn>
                    <a:cxn ang="0">
                      <a:pos x="48" y="528"/>
                    </a:cxn>
                  </a:cxnLst>
                  <a:rect l="0" t="0" r="r" b="b"/>
                  <a:pathLst>
                    <a:path w="2202" h="529">
                      <a:moveTo>
                        <a:pt x="0" y="528"/>
                      </a:moveTo>
                      <a:lnTo>
                        <a:pt x="717" y="1"/>
                      </a:lnTo>
                      <a:lnTo>
                        <a:pt x="1440" y="0"/>
                      </a:lnTo>
                      <a:lnTo>
                        <a:pt x="2202" y="529"/>
                      </a:lnTo>
                      <a:lnTo>
                        <a:pt x="48" y="528"/>
                      </a:lnTo>
                    </a:path>
                  </a:pathLst>
                </a:custGeom>
                <a:gradFill rotWithShape="1">
                  <a:gsLst>
                    <a:gs pos="0">
                      <a:srgbClr val="97CCF3">
                        <a:gamma/>
                        <a:tint val="0"/>
                        <a:invGamma/>
                      </a:srgbClr>
                    </a:gs>
                    <a:gs pos="100000">
                      <a:srgbClr val="97CCF3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2" name="Group 7"/>
                <p:cNvGrpSpPr>
                  <a:grpSpLocks/>
                </p:cNvGrpSpPr>
                <p:nvPr/>
              </p:nvGrpSpPr>
              <p:grpSpPr bwMode="auto">
                <a:xfrm>
                  <a:off x="2016" y="2640"/>
                  <a:ext cx="1968" cy="864"/>
                  <a:chOff x="2016" y="2640"/>
                  <a:chExt cx="1968" cy="864"/>
                </a:xfrm>
              </p:grpSpPr>
              <p:sp>
                <p:nvSpPr>
                  <p:cNvPr id="83" name="Line 8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2016" y="2784"/>
                    <a:ext cx="528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4" name="Line 9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2592" y="2640"/>
                    <a:ext cx="96" cy="864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5" name="Line 10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3024" y="2688"/>
                    <a:ext cx="0" cy="816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6" name="Line 11"/>
                  <p:cNvSpPr>
                    <a:spLocks noChangeShapeType="1"/>
                  </p:cNvSpPr>
                  <p:nvPr/>
                </p:nvSpPr>
                <p:spPr bwMode="gray">
                  <a:xfrm flipH="1" flipV="1">
                    <a:off x="3216" y="2736"/>
                    <a:ext cx="288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7" name="Line 12"/>
                  <p:cNvSpPr>
                    <a:spLocks noChangeShapeType="1"/>
                  </p:cNvSpPr>
                  <p:nvPr/>
                </p:nvSpPr>
                <p:spPr bwMode="gray">
                  <a:xfrm flipH="1" flipV="1">
                    <a:off x="3360" y="2784"/>
                    <a:ext cx="624" cy="72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8" name="Line 13"/>
              <p:cNvSpPr>
                <a:spLocks noChangeShapeType="1"/>
              </p:cNvSpPr>
              <p:nvPr/>
            </p:nvSpPr>
            <p:spPr bwMode="gray">
              <a:xfrm>
                <a:off x="1632" y="326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14"/>
              <p:cNvSpPr>
                <a:spLocks noChangeShapeType="1"/>
              </p:cNvSpPr>
              <p:nvPr/>
            </p:nvSpPr>
            <p:spPr bwMode="gray">
              <a:xfrm>
                <a:off x="1920" y="3072"/>
                <a:ext cx="2016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15"/>
              <p:cNvSpPr>
                <a:spLocks noChangeShapeType="1"/>
              </p:cNvSpPr>
              <p:nvPr/>
            </p:nvSpPr>
            <p:spPr bwMode="gray">
              <a:xfrm>
                <a:off x="2112" y="2928"/>
                <a:ext cx="1632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" name="Group 16"/>
            <p:cNvGrpSpPr>
              <a:grpSpLocks/>
            </p:cNvGrpSpPr>
            <p:nvPr/>
          </p:nvGrpSpPr>
          <p:grpSpPr bwMode="auto">
            <a:xfrm>
              <a:off x="457200" y="2141538"/>
              <a:ext cx="2555875" cy="2430462"/>
              <a:chOff x="294" y="1536"/>
              <a:chExt cx="1722" cy="1387"/>
            </a:xfrm>
          </p:grpSpPr>
          <p:pic>
            <p:nvPicPr>
              <p:cNvPr id="89" name="Picture 17" descr="pan_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</p:spPr>
          </p:pic>
          <p:sp>
            <p:nvSpPr>
              <p:cNvPr id="90" name="Freeform 18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solidFill>
                <a:srgbClr val="F0781E">
                  <a:alpha val="30000"/>
                </a:srgbClr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" name="Group 19"/>
            <p:cNvGrpSpPr>
              <a:grpSpLocks/>
            </p:cNvGrpSpPr>
            <p:nvPr/>
          </p:nvGrpSpPr>
          <p:grpSpPr bwMode="auto">
            <a:xfrm>
              <a:off x="1676400" y="5257800"/>
              <a:ext cx="6019800" cy="685800"/>
              <a:chOff x="1776" y="3504"/>
              <a:chExt cx="2400" cy="336"/>
            </a:xfrm>
          </p:grpSpPr>
          <p:sp>
            <p:nvSpPr>
              <p:cNvPr id="92" name="AutoShape 20"/>
              <p:cNvSpPr>
                <a:spLocks noChangeArrowheads="1"/>
              </p:cNvSpPr>
              <p:nvPr/>
            </p:nvSpPr>
            <p:spPr bwMode="gray">
              <a:xfrm>
                <a:off x="1776" y="3504"/>
                <a:ext cx="2400" cy="33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7CCF3"/>
                  </a:gs>
                  <a:gs pos="50000">
                    <a:srgbClr val="97CCF3">
                      <a:gamma/>
                      <a:shade val="84706"/>
                      <a:invGamma/>
                    </a:srgbClr>
                  </a:gs>
                  <a:gs pos="100000">
                    <a:srgbClr val="97CCF3"/>
                  </a:gs>
                </a:gsLst>
                <a:lin ang="2700000" scaled="1"/>
              </a:gradFill>
              <a:ln w="3810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Verdana" pitchFamily="34" charset="0"/>
                </a:endParaRPr>
              </a:p>
            </p:txBody>
          </p:sp>
          <p:sp>
            <p:nvSpPr>
              <p:cNvPr id="93" name="AutoShape 21"/>
              <p:cNvSpPr>
                <a:spLocks noChangeArrowheads="1"/>
              </p:cNvSpPr>
              <p:nvPr/>
            </p:nvSpPr>
            <p:spPr bwMode="gray">
              <a:xfrm>
                <a:off x="1890" y="3558"/>
                <a:ext cx="2160" cy="2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97CCF3"/>
                  </a:gs>
                  <a:gs pos="50000">
                    <a:srgbClr val="97CCF3">
                      <a:gamma/>
                      <a:tint val="39216"/>
                      <a:invGamma/>
                    </a:srgbClr>
                  </a:gs>
                  <a:gs pos="100000">
                    <a:srgbClr val="97CCF3"/>
                  </a:gs>
                </a:gsLst>
                <a:lin ang="2700000" scaled="1"/>
              </a:gradFill>
              <a:ln w="19050" algn="ctr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400" kern="0" dirty="0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项目经理（姓名）：</a:t>
                </a:r>
                <a:endPara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Verdana" pitchFamily="34" charset="0"/>
                </a:endParaRPr>
              </a:p>
            </p:txBody>
          </p:sp>
        </p:grpSp>
        <p:sp>
          <p:nvSpPr>
            <p:cNvPr id="94" name="Text Box 22"/>
            <p:cNvSpPr txBox="1">
              <a:spLocks noChangeArrowheads="1"/>
            </p:cNvSpPr>
            <p:nvPr/>
          </p:nvSpPr>
          <p:spPr bwMode="gray">
            <a:xfrm>
              <a:off x="609600" y="2514576"/>
              <a:ext cx="2133600" cy="1615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marR="0" lvl="0" indent="-1206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【</a:t>
              </a: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项目管理工作</a:t>
              </a: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】</a:t>
              </a:r>
            </a:p>
            <a:p>
              <a:pPr marL="120650" marR="0" lvl="0" indent="-1206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Click to add Text</a:t>
              </a:r>
            </a:p>
            <a:p>
              <a:pPr marL="120650" marR="0" lvl="0" indent="-1206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Click to add Text</a:t>
              </a:r>
            </a:p>
            <a:p>
              <a:pPr marL="120650" marR="0" lvl="0" indent="-1206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Click to add Text</a:t>
              </a:r>
            </a:p>
          </p:txBody>
        </p:sp>
        <p:grpSp>
          <p:nvGrpSpPr>
            <p:cNvPr id="96" name="Group 24"/>
            <p:cNvGrpSpPr>
              <a:grpSpLocks/>
            </p:cNvGrpSpPr>
            <p:nvPr/>
          </p:nvGrpSpPr>
          <p:grpSpPr bwMode="auto">
            <a:xfrm flipH="1">
              <a:off x="6137275" y="2141538"/>
              <a:ext cx="2625725" cy="2354262"/>
              <a:chOff x="294" y="1536"/>
              <a:chExt cx="1722" cy="1387"/>
            </a:xfrm>
          </p:grpSpPr>
          <p:pic>
            <p:nvPicPr>
              <p:cNvPr id="97" name="Picture 25" descr="pan_0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</p:spPr>
          </p:pic>
          <p:sp>
            <p:nvSpPr>
              <p:cNvPr id="98" name="Freeform 26"/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/>
                <a:ahLst/>
                <a:cxnLst>
                  <a:cxn ang="0">
                    <a:pos x="6" y="79"/>
                  </a:cxn>
                  <a:cxn ang="0">
                    <a:pos x="6" y="1300"/>
                  </a:cxn>
                  <a:cxn ang="0">
                    <a:pos x="46" y="1367"/>
                  </a:cxn>
                  <a:cxn ang="0">
                    <a:pos x="121" y="1381"/>
                  </a:cxn>
                  <a:cxn ang="0">
                    <a:pos x="1658" y="1312"/>
                  </a:cxn>
                  <a:cxn ang="0">
                    <a:pos x="1696" y="1286"/>
                  </a:cxn>
                  <a:cxn ang="0">
                    <a:pos x="1714" y="1247"/>
                  </a:cxn>
                  <a:cxn ang="0">
                    <a:pos x="1715" y="157"/>
                  </a:cxn>
                  <a:cxn ang="0">
                    <a:pos x="1689" y="87"/>
                  </a:cxn>
                  <a:cxn ang="0">
                    <a:pos x="1637" y="67"/>
                  </a:cxn>
                  <a:cxn ang="0">
                    <a:pos x="95" y="0"/>
                  </a:cxn>
                  <a:cxn ang="0">
                    <a:pos x="29" y="31"/>
                  </a:cxn>
                  <a:cxn ang="0">
                    <a:pos x="6" y="79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solidFill>
                <a:srgbClr val="F0781E">
                  <a:alpha val="30000"/>
                </a:srgbClr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9" name="Text Box 27"/>
            <p:cNvSpPr txBox="1">
              <a:spLocks noChangeArrowheads="1"/>
            </p:cNvSpPr>
            <p:nvPr/>
          </p:nvSpPr>
          <p:spPr bwMode="gray">
            <a:xfrm>
              <a:off x="6213475" y="2522538"/>
              <a:ext cx="2133600" cy="16158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20650" indent="-120650">
                <a:spcBef>
                  <a:spcPct val="50000"/>
                </a:spcBef>
              </a:pPr>
              <a:r>
                <a:rPr lang="en-US" altLang="zh-CN" kern="0" dirty="0" smtClean="0">
                  <a:solidFill>
                    <a:srgbClr val="FFFFFF"/>
                  </a:solidFill>
                </a:rPr>
                <a:t>【</a:t>
              </a:r>
              <a:r>
                <a:rPr lang="zh-CN" altLang="en-US" b="1" kern="0" dirty="0" smtClean="0">
                  <a:solidFill>
                    <a:srgbClr val="FFFFFF"/>
                  </a:solidFill>
                </a:rPr>
                <a:t>项目研发工作</a:t>
              </a:r>
              <a:r>
                <a:rPr lang="en-US" altLang="zh-CN" kern="0" dirty="0" smtClean="0">
                  <a:solidFill>
                    <a:srgbClr val="FFFFFF"/>
                  </a:solidFill>
                </a:rPr>
                <a:t>】</a:t>
              </a:r>
            </a:p>
            <a:p>
              <a:pPr marL="120650" marR="0" lvl="0" indent="-1206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Click to add Text</a:t>
              </a:r>
            </a:p>
            <a:p>
              <a:pPr marL="120650" marR="0" lvl="0" indent="-1206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Click to add Text</a:t>
              </a:r>
            </a:p>
            <a:p>
              <a:pPr marL="120650" marR="0" lvl="0" indent="-12065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Click to add Text</a:t>
              </a:r>
            </a:p>
          </p:txBody>
        </p:sp>
        <p:grpSp>
          <p:nvGrpSpPr>
            <p:cNvPr id="100" name="Group 28"/>
            <p:cNvGrpSpPr>
              <a:grpSpLocks/>
            </p:cNvGrpSpPr>
            <p:nvPr/>
          </p:nvGrpSpPr>
          <p:grpSpPr bwMode="auto">
            <a:xfrm>
              <a:off x="3124200" y="2446338"/>
              <a:ext cx="2895600" cy="1325562"/>
              <a:chOff x="1973" y="1027"/>
              <a:chExt cx="1926" cy="937"/>
            </a:xfrm>
          </p:grpSpPr>
          <p:sp>
            <p:nvSpPr>
              <p:cNvPr id="101" name="Oval 29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0066CC">
                      <a:gamma/>
                      <a:shade val="63529"/>
                      <a:invGamma/>
                    </a:srgbClr>
                  </a:gs>
                  <a:gs pos="100000">
                    <a:srgbClr val="0066CC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>
                <a:outerShdw dist="3592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Oval 30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1D80E3">
                      <a:gamma/>
                      <a:tint val="44314"/>
                      <a:invGamma/>
                    </a:srgbClr>
                  </a:gs>
                  <a:gs pos="100000">
                    <a:srgbClr val="1D80E3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" name="Oval 31"/>
            <p:cNvSpPr>
              <a:spLocks noChangeArrowheads="1"/>
            </p:cNvSpPr>
            <p:nvPr/>
          </p:nvSpPr>
          <p:spPr bwMode="gray">
            <a:xfrm>
              <a:off x="3260725" y="2370138"/>
              <a:ext cx="2592388" cy="1149350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val 32"/>
            <p:cNvSpPr>
              <a:spLocks noChangeArrowheads="1"/>
            </p:cNvSpPr>
            <p:nvPr/>
          </p:nvSpPr>
          <p:spPr bwMode="gray">
            <a:xfrm>
              <a:off x="3294063" y="2376488"/>
              <a:ext cx="2528887" cy="1120775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alpha val="0"/>
                  </a:srgbClr>
                </a:gs>
                <a:gs pos="100000">
                  <a:srgbClr val="FFCC00">
                    <a:gamma/>
                    <a:tint val="34902"/>
                    <a:invGamma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33"/>
            <p:cNvSpPr>
              <a:spLocks noChangeArrowheads="1"/>
            </p:cNvSpPr>
            <p:nvPr/>
          </p:nvSpPr>
          <p:spPr bwMode="gray">
            <a:xfrm>
              <a:off x="3321050" y="2387600"/>
              <a:ext cx="2406650" cy="1046163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79216"/>
                    <a:invGamma/>
                  </a:srgbClr>
                </a:gs>
                <a:gs pos="100000">
                  <a:srgbClr val="FFCC00">
                    <a:alpha val="48000"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val 34"/>
            <p:cNvSpPr>
              <a:spLocks noChangeArrowheads="1"/>
            </p:cNvSpPr>
            <p:nvPr/>
          </p:nvSpPr>
          <p:spPr bwMode="gray">
            <a:xfrm>
              <a:off x="3448050" y="2411413"/>
              <a:ext cx="2117725" cy="847725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tint val="0"/>
                    <a:invGamma/>
                  </a:srgbClr>
                </a:gs>
                <a:gs pos="100000">
                  <a:srgbClr val="FFCC00">
                    <a:alpha val="38000"/>
                  </a:srgb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Text Box 35"/>
            <p:cNvSpPr txBox="1">
              <a:spLocks noChangeArrowheads="1"/>
            </p:cNvSpPr>
            <p:nvPr/>
          </p:nvSpPr>
          <p:spPr bwMode="gray">
            <a:xfrm>
              <a:off x="3857620" y="2692595"/>
              <a:ext cx="1261885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项目管理范围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8" name="Group 36"/>
            <p:cNvGrpSpPr>
              <a:grpSpLocks/>
            </p:cNvGrpSpPr>
            <p:nvPr/>
          </p:nvGrpSpPr>
          <p:grpSpPr bwMode="auto">
            <a:xfrm>
              <a:off x="4038600" y="3970338"/>
              <a:ext cx="457200" cy="1138237"/>
              <a:chOff x="2304" y="1344"/>
              <a:chExt cx="498" cy="1245"/>
            </a:xfrm>
          </p:grpSpPr>
          <p:sp>
            <p:nvSpPr>
              <p:cNvPr id="109" name="Freeform 37"/>
              <p:cNvSpPr>
                <a:spLocks/>
              </p:cNvSpPr>
              <p:nvPr/>
            </p:nvSpPr>
            <p:spPr bwMode="gray">
              <a:xfrm>
                <a:off x="2425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Freeform 38"/>
              <p:cNvSpPr>
                <a:spLocks/>
              </p:cNvSpPr>
              <p:nvPr/>
            </p:nvSpPr>
            <p:spPr bwMode="gray">
              <a:xfrm>
                <a:off x="2304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333399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1" name="Group 39"/>
            <p:cNvGrpSpPr>
              <a:grpSpLocks/>
            </p:cNvGrpSpPr>
            <p:nvPr/>
          </p:nvGrpSpPr>
          <p:grpSpPr bwMode="auto">
            <a:xfrm>
              <a:off x="4572000" y="3970338"/>
              <a:ext cx="457200" cy="1138237"/>
              <a:chOff x="2880" y="1344"/>
              <a:chExt cx="498" cy="1245"/>
            </a:xfrm>
          </p:grpSpPr>
          <p:sp>
            <p:nvSpPr>
              <p:cNvPr id="112" name="Freeform 40"/>
              <p:cNvSpPr>
                <a:spLocks/>
              </p:cNvSpPr>
              <p:nvPr/>
            </p:nvSpPr>
            <p:spPr bwMode="gray">
              <a:xfrm>
                <a:off x="3001" y="1344"/>
                <a:ext cx="233" cy="254"/>
              </a:xfrm>
              <a:custGeom>
                <a:avLst/>
                <a:gdLst/>
                <a:ahLst/>
                <a:cxnLst>
                  <a:cxn ang="0">
                    <a:pos x="133" y="0"/>
                  </a:cxn>
                  <a:cxn ang="0">
                    <a:pos x="161" y="3"/>
                  </a:cxn>
                  <a:cxn ang="0">
                    <a:pos x="186" y="12"/>
                  </a:cxn>
                  <a:cxn ang="0">
                    <a:pos x="209" y="25"/>
                  </a:cxn>
                  <a:cxn ang="0">
                    <a:pos x="228" y="42"/>
                  </a:cxn>
                  <a:cxn ang="0">
                    <a:pos x="245" y="64"/>
                  </a:cxn>
                  <a:cxn ang="0">
                    <a:pos x="257" y="88"/>
                  </a:cxn>
                  <a:cxn ang="0">
                    <a:pos x="265" y="116"/>
                  </a:cxn>
                  <a:cxn ang="0">
                    <a:pos x="267" y="146"/>
                  </a:cxn>
                  <a:cxn ang="0">
                    <a:pos x="265" y="175"/>
                  </a:cxn>
                  <a:cxn ang="0">
                    <a:pos x="257" y="203"/>
                  </a:cxn>
                  <a:cxn ang="0">
                    <a:pos x="245" y="227"/>
                  </a:cxn>
                  <a:cxn ang="0">
                    <a:pos x="228" y="249"/>
                  </a:cxn>
                  <a:cxn ang="0">
                    <a:pos x="209" y="267"/>
                  </a:cxn>
                  <a:cxn ang="0">
                    <a:pos x="186" y="281"/>
                  </a:cxn>
                  <a:cxn ang="0">
                    <a:pos x="161" y="289"/>
                  </a:cxn>
                  <a:cxn ang="0">
                    <a:pos x="133" y="292"/>
                  </a:cxn>
                  <a:cxn ang="0">
                    <a:pos x="103" y="288"/>
                  </a:cxn>
                  <a:cxn ang="0">
                    <a:pos x="75" y="277"/>
                  </a:cxn>
                  <a:cxn ang="0">
                    <a:pos x="51" y="260"/>
                  </a:cxn>
                  <a:cxn ang="0">
                    <a:pos x="29" y="237"/>
                  </a:cxn>
                  <a:cxn ang="0">
                    <a:pos x="13" y="210"/>
                  </a:cxn>
                  <a:cxn ang="0">
                    <a:pos x="4" y="178"/>
                  </a:cxn>
                  <a:cxn ang="0">
                    <a:pos x="0" y="146"/>
                  </a:cxn>
                  <a:cxn ang="0">
                    <a:pos x="4" y="113"/>
                  </a:cxn>
                  <a:cxn ang="0">
                    <a:pos x="13" y="81"/>
                  </a:cxn>
                  <a:cxn ang="0">
                    <a:pos x="29" y="54"/>
                  </a:cxn>
                  <a:cxn ang="0">
                    <a:pos x="51" y="32"/>
                  </a:cxn>
                  <a:cxn ang="0">
                    <a:pos x="75" y="14"/>
                  </a:cxn>
                  <a:cxn ang="0">
                    <a:pos x="103" y="3"/>
                  </a:cxn>
                  <a:cxn ang="0">
                    <a:pos x="133" y="0"/>
                  </a:cxn>
                </a:cxnLst>
                <a:rect l="0" t="0" r="r" b="b"/>
                <a:pathLst>
                  <a:path w="267" h="292">
                    <a:moveTo>
                      <a:pt x="133" y="0"/>
                    </a:moveTo>
                    <a:lnTo>
                      <a:pt x="161" y="3"/>
                    </a:lnTo>
                    <a:lnTo>
                      <a:pt x="186" y="12"/>
                    </a:lnTo>
                    <a:lnTo>
                      <a:pt x="209" y="25"/>
                    </a:lnTo>
                    <a:lnTo>
                      <a:pt x="228" y="42"/>
                    </a:lnTo>
                    <a:lnTo>
                      <a:pt x="245" y="64"/>
                    </a:lnTo>
                    <a:lnTo>
                      <a:pt x="257" y="88"/>
                    </a:lnTo>
                    <a:lnTo>
                      <a:pt x="265" y="116"/>
                    </a:lnTo>
                    <a:lnTo>
                      <a:pt x="267" y="146"/>
                    </a:lnTo>
                    <a:lnTo>
                      <a:pt x="265" y="175"/>
                    </a:lnTo>
                    <a:lnTo>
                      <a:pt x="257" y="203"/>
                    </a:lnTo>
                    <a:lnTo>
                      <a:pt x="245" y="227"/>
                    </a:lnTo>
                    <a:lnTo>
                      <a:pt x="228" y="249"/>
                    </a:lnTo>
                    <a:lnTo>
                      <a:pt x="209" y="267"/>
                    </a:lnTo>
                    <a:lnTo>
                      <a:pt x="186" y="281"/>
                    </a:lnTo>
                    <a:lnTo>
                      <a:pt x="161" y="289"/>
                    </a:lnTo>
                    <a:lnTo>
                      <a:pt x="133" y="292"/>
                    </a:lnTo>
                    <a:lnTo>
                      <a:pt x="103" y="288"/>
                    </a:lnTo>
                    <a:lnTo>
                      <a:pt x="75" y="277"/>
                    </a:lnTo>
                    <a:lnTo>
                      <a:pt x="51" y="260"/>
                    </a:lnTo>
                    <a:lnTo>
                      <a:pt x="29" y="237"/>
                    </a:lnTo>
                    <a:lnTo>
                      <a:pt x="13" y="210"/>
                    </a:lnTo>
                    <a:lnTo>
                      <a:pt x="4" y="178"/>
                    </a:lnTo>
                    <a:lnTo>
                      <a:pt x="0" y="146"/>
                    </a:lnTo>
                    <a:lnTo>
                      <a:pt x="4" y="113"/>
                    </a:lnTo>
                    <a:lnTo>
                      <a:pt x="13" y="81"/>
                    </a:lnTo>
                    <a:lnTo>
                      <a:pt x="29" y="54"/>
                    </a:lnTo>
                    <a:lnTo>
                      <a:pt x="51" y="32"/>
                    </a:lnTo>
                    <a:lnTo>
                      <a:pt x="75" y="14"/>
                    </a:lnTo>
                    <a:lnTo>
                      <a:pt x="103" y="3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0781E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gray">
              <a:xfrm>
                <a:off x="2880" y="1625"/>
                <a:ext cx="498" cy="964"/>
              </a:xfrm>
              <a:custGeom>
                <a:avLst/>
                <a:gdLst/>
                <a:ahLst/>
                <a:cxnLst>
                  <a:cxn ang="0">
                    <a:pos x="72" y="5"/>
                  </a:cxn>
                  <a:cxn ang="0">
                    <a:pos x="30" y="32"/>
                  </a:cxn>
                  <a:cxn ang="0">
                    <a:pos x="4" y="75"/>
                  </a:cxn>
                  <a:cxn ang="0">
                    <a:pos x="0" y="509"/>
                  </a:cxn>
                  <a:cxn ang="0">
                    <a:pos x="1" y="516"/>
                  </a:cxn>
                  <a:cxn ang="0">
                    <a:pos x="9" y="533"/>
                  </a:cxn>
                  <a:cxn ang="0">
                    <a:pos x="26" y="550"/>
                  </a:cxn>
                  <a:cxn ang="0">
                    <a:pos x="56" y="557"/>
                  </a:cxn>
                  <a:cxn ang="0">
                    <a:pos x="84" y="551"/>
                  </a:cxn>
                  <a:cxn ang="0">
                    <a:pos x="100" y="534"/>
                  </a:cxn>
                  <a:cxn ang="0">
                    <a:pos x="106" y="516"/>
                  </a:cxn>
                  <a:cxn ang="0">
                    <a:pos x="108" y="503"/>
                  </a:cxn>
                  <a:cxn ang="0">
                    <a:pos x="108" y="166"/>
                  </a:cxn>
                  <a:cxn ang="0">
                    <a:pos x="135" y="1066"/>
                  </a:cxn>
                  <a:cxn ang="0">
                    <a:pos x="138" y="1073"/>
                  </a:cxn>
                  <a:cxn ang="0">
                    <a:pos x="151" y="1089"/>
                  </a:cxn>
                  <a:cxn ang="0">
                    <a:pos x="174" y="1105"/>
                  </a:cxn>
                  <a:cxn ang="0">
                    <a:pos x="199" y="1111"/>
                  </a:cxn>
                  <a:cxn ang="0">
                    <a:pos x="227" y="1110"/>
                  </a:cxn>
                  <a:cxn ang="0">
                    <a:pos x="255" y="1097"/>
                  </a:cxn>
                  <a:cxn ang="0">
                    <a:pos x="272" y="1080"/>
                  </a:cxn>
                  <a:cxn ang="0">
                    <a:pos x="278" y="1068"/>
                  </a:cxn>
                  <a:cxn ang="0">
                    <a:pos x="279" y="499"/>
                  </a:cxn>
                  <a:cxn ang="0">
                    <a:pos x="302" y="503"/>
                  </a:cxn>
                  <a:cxn ang="0">
                    <a:pos x="302" y="534"/>
                  </a:cxn>
                  <a:cxn ang="0">
                    <a:pos x="304" y="590"/>
                  </a:cxn>
                  <a:cxn ang="0">
                    <a:pos x="304" y="664"/>
                  </a:cxn>
                  <a:cxn ang="0">
                    <a:pos x="304" y="750"/>
                  </a:cxn>
                  <a:cxn ang="0">
                    <a:pos x="304" y="838"/>
                  </a:cxn>
                  <a:cxn ang="0">
                    <a:pos x="305" y="926"/>
                  </a:cxn>
                  <a:cxn ang="0">
                    <a:pos x="305" y="1004"/>
                  </a:cxn>
                  <a:cxn ang="0">
                    <a:pos x="305" y="1066"/>
                  </a:cxn>
                  <a:cxn ang="0">
                    <a:pos x="306" y="1073"/>
                  </a:cxn>
                  <a:cxn ang="0">
                    <a:pos x="315" y="1088"/>
                  </a:cxn>
                  <a:cxn ang="0">
                    <a:pos x="335" y="1103"/>
                  </a:cxn>
                  <a:cxn ang="0">
                    <a:pos x="372" y="1111"/>
                  </a:cxn>
                  <a:cxn ang="0">
                    <a:pos x="408" y="1103"/>
                  </a:cxn>
                  <a:cxn ang="0">
                    <a:pos x="429" y="1089"/>
                  </a:cxn>
                  <a:cxn ang="0">
                    <a:pos x="437" y="1073"/>
                  </a:cxn>
                  <a:cxn ang="0">
                    <a:pos x="438" y="1067"/>
                  </a:cxn>
                  <a:cxn ang="0">
                    <a:pos x="466" y="166"/>
                  </a:cxn>
                  <a:cxn ang="0">
                    <a:pos x="468" y="503"/>
                  </a:cxn>
                  <a:cxn ang="0">
                    <a:pos x="472" y="517"/>
                  </a:cxn>
                  <a:cxn ang="0">
                    <a:pos x="483" y="537"/>
                  </a:cxn>
                  <a:cxn ang="0">
                    <a:pos x="505" y="551"/>
                  </a:cxn>
                  <a:cxn ang="0">
                    <a:pos x="536" y="551"/>
                  </a:cxn>
                  <a:cxn ang="0">
                    <a:pos x="557" y="537"/>
                  </a:cxn>
                  <a:cxn ang="0">
                    <a:pos x="570" y="517"/>
                  </a:cxn>
                  <a:cxn ang="0">
                    <a:pos x="573" y="508"/>
                  </a:cxn>
                  <a:cxn ang="0">
                    <a:pos x="572" y="68"/>
                  </a:cxn>
                  <a:cxn ang="0">
                    <a:pos x="546" y="28"/>
                  </a:cxn>
                  <a:cxn ang="0">
                    <a:pos x="506" y="4"/>
                  </a:cxn>
                  <a:cxn ang="0">
                    <a:pos x="94" y="0"/>
                  </a:cxn>
                </a:cxnLst>
                <a:rect l="0" t="0" r="r" b="b"/>
                <a:pathLst>
                  <a:path w="573" h="1111">
                    <a:moveTo>
                      <a:pt x="94" y="0"/>
                    </a:moveTo>
                    <a:lnTo>
                      <a:pt x="72" y="5"/>
                    </a:lnTo>
                    <a:lnTo>
                      <a:pt x="50" y="16"/>
                    </a:lnTo>
                    <a:lnTo>
                      <a:pt x="30" y="32"/>
                    </a:lnTo>
                    <a:lnTo>
                      <a:pt x="15" y="53"/>
                    </a:lnTo>
                    <a:lnTo>
                      <a:pt x="4" y="75"/>
                    </a:lnTo>
                    <a:lnTo>
                      <a:pt x="0" y="99"/>
                    </a:lnTo>
                    <a:lnTo>
                      <a:pt x="0" y="509"/>
                    </a:lnTo>
                    <a:lnTo>
                      <a:pt x="0" y="511"/>
                    </a:lnTo>
                    <a:lnTo>
                      <a:pt x="1" y="516"/>
                    </a:lnTo>
                    <a:lnTo>
                      <a:pt x="4" y="525"/>
                    </a:lnTo>
                    <a:lnTo>
                      <a:pt x="9" y="533"/>
                    </a:lnTo>
                    <a:lnTo>
                      <a:pt x="16" y="543"/>
                    </a:lnTo>
                    <a:lnTo>
                      <a:pt x="26" y="550"/>
                    </a:lnTo>
                    <a:lnTo>
                      <a:pt x="39" y="556"/>
                    </a:lnTo>
                    <a:lnTo>
                      <a:pt x="56" y="557"/>
                    </a:lnTo>
                    <a:lnTo>
                      <a:pt x="72" y="556"/>
                    </a:lnTo>
                    <a:lnTo>
                      <a:pt x="84" y="551"/>
                    </a:lnTo>
                    <a:lnTo>
                      <a:pt x="92" y="543"/>
                    </a:lnTo>
                    <a:lnTo>
                      <a:pt x="100" y="534"/>
                    </a:lnTo>
                    <a:lnTo>
                      <a:pt x="103" y="525"/>
                    </a:lnTo>
                    <a:lnTo>
                      <a:pt x="106" y="516"/>
                    </a:lnTo>
                    <a:lnTo>
                      <a:pt x="107" y="508"/>
                    </a:lnTo>
                    <a:lnTo>
                      <a:pt x="108" y="503"/>
                    </a:lnTo>
                    <a:lnTo>
                      <a:pt x="108" y="500"/>
                    </a:lnTo>
                    <a:lnTo>
                      <a:pt x="108" y="166"/>
                    </a:lnTo>
                    <a:lnTo>
                      <a:pt x="134" y="167"/>
                    </a:lnTo>
                    <a:lnTo>
                      <a:pt x="135" y="1066"/>
                    </a:lnTo>
                    <a:lnTo>
                      <a:pt x="136" y="1068"/>
                    </a:lnTo>
                    <a:lnTo>
                      <a:pt x="138" y="1073"/>
                    </a:lnTo>
                    <a:lnTo>
                      <a:pt x="143" y="1080"/>
                    </a:lnTo>
                    <a:lnTo>
                      <a:pt x="151" y="1089"/>
                    </a:lnTo>
                    <a:lnTo>
                      <a:pt x="162" y="1097"/>
                    </a:lnTo>
                    <a:lnTo>
                      <a:pt x="174" y="1105"/>
                    </a:lnTo>
                    <a:lnTo>
                      <a:pt x="189" y="1110"/>
                    </a:lnTo>
                    <a:lnTo>
                      <a:pt x="199" y="1111"/>
                    </a:lnTo>
                    <a:lnTo>
                      <a:pt x="217" y="1111"/>
                    </a:lnTo>
                    <a:lnTo>
                      <a:pt x="227" y="1110"/>
                    </a:lnTo>
                    <a:lnTo>
                      <a:pt x="243" y="1105"/>
                    </a:lnTo>
                    <a:lnTo>
                      <a:pt x="255" y="1097"/>
                    </a:lnTo>
                    <a:lnTo>
                      <a:pt x="265" y="1089"/>
                    </a:lnTo>
                    <a:lnTo>
                      <a:pt x="272" y="1080"/>
                    </a:lnTo>
                    <a:lnTo>
                      <a:pt x="276" y="1073"/>
                    </a:lnTo>
                    <a:lnTo>
                      <a:pt x="278" y="1068"/>
                    </a:lnTo>
                    <a:lnTo>
                      <a:pt x="279" y="1066"/>
                    </a:lnTo>
                    <a:lnTo>
                      <a:pt x="279" y="499"/>
                    </a:lnTo>
                    <a:lnTo>
                      <a:pt x="302" y="499"/>
                    </a:lnTo>
                    <a:lnTo>
                      <a:pt x="302" y="503"/>
                    </a:lnTo>
                    <a:lnTo>
                      <a:pt x="302" y="515"/>
                    </a:lnTo>
                    <a:lnTo>
                      <a:pt x="302" y="534"/>
                    </a:lnTo>
                    <a:lnTo>
                      <a:pt x="302" y="560"/>
                    </a:lnTo>
                    <a:lnTo>
                      <a:pt x="304" y="590"/>
                    </a:lnTo>
                    <a:lnTo>
                      <a:pt x="304" y="626"/>
                    </a:lnTo>
                    <a:lnTo>
                      <a:pt x="304" y="664"/>
                    </a:lnTo>
                    <a:lnTo>
                      <a:pt x="304" y="706"/>
                    </a:lnTo>
                    <a:lnTo>
                      <a:pt x="304" y="750"/>
                    </a:lnTo>
                    <a:lnTo>
                      <a:pt x="304" y="793"/>
                    </a:lnTo>
                    <a:lnTo>
                      <a:pt x="304" y="838"/>
                    </a:lnTo>
                    <a:lnTo>
                      <a:pt x="305" y="882"/>
                    </a:lnTo>
                    <a:lnTo>
                      <a:pt x="305" y="926"/>
                    </a:lnTo>
                    <a:lnTo>
                      <a:pt x="305" y="966"/>
                    </a:lnTo>
                    <a:lnTo>
                      <a:pt x="305" y="1004"/>
                    </a:lnTo>
                    <a:lnTo>
                      <a:pt x="305" y="1037"/>
                    </a:lnTo>
                    <a:lnTo>
                      <a:pt x="305" y="1066"/>
                    </a:lnTo>
                    <a:lnTo>
                      <a:pt x="305" y="1067"/>
                    </a:lnTo>
                    <a:lnTo>
                      <a:pt x="306" y="1073"/>
                    </a:lnTo>
                    <a:lnTo>
                      <a:pt x="310" y="1079"/>
                    </a:lnTo>
                    <a:lnTo>
                      <a:pt x="315" y="1088"/>
                    </a:lnTo>
                    <a:lnTo>
                      <a:pt x="323" y="1096"/>
                    </a:lnTo>
                    <a:lnTo>
                      <a:pt x="335" y="1103"/>
                    </a:lnTo>
                    <a:lnTo>
                      <a:pt x="351" y="1108"/>
                    </a:lnTo>
                    <a:lnTo>
                      <a:pt x="372" y="1111"/>
                    </a:lnTo>
                    <a:lnTo>
                      <a:pt x="392" y="1108"/>
                    </a:lnTo>
                    <a:lnTo>
                      <a:pt x="408" y="1103"/>
                    </a:lnTo>
                    <a:lnTo>
                      <a:pt x="420" y="1096"/>
                    </a:lnTo>
                    <a:lnTo>
                      <a:pt x="429" y="1089"/>
                    </a:lnTo>
                    <a:lnTo>
                      <a:pt x="434" y="1080"/>
                    </a:lnTo>
                    <a:lnTo>
                      <a:pt x="437" y="1073"/>
                    </a:lnTo>
                    <a:lnTo>
                      <a:pt x="438" y="1068"/>
                    </a:lnTo>
                    <a:lnTo>
                      <a:pt x="438" y="1067"/>
                    </a:lnTo>
                    <a:lnTo>
                      <a:pt x="440" y="166"/>
                    </a:lnTo>
                    <a:lnTo>
                      <a:pt x="466" y="166"/>
                    </a:lnTo>
                    <a:lnTo>
                      <a:pt x="466" y="500"/>
                    </a:lnTo>
                    <a:lnTo>
                      <a:pt x="468" y="503"/>
                    </a:lnTo>
                    <a:lnTo>
                      <a:pt x="469" y="509"/>
                    </a:lnTo>
                    <a:lnTo>
                      <a:pt x="472" y="517"/>
                    </a:lnTo>
                    <a:lnTo>
                      <a:pt x="477" y="527"/>
                    </a:lnTo>
                    <a:lnTo>
                      <a:pt x="483" y="537"/>
                    </a:lnTo>
                    <a:lnTo>
                      <a:pt x="493" y="545"/>
                    </a:lnTo>
                    <a:lnTo>
                      <a:pt x="505" y="551"/>
                    </a:lnTo>
                    <a:lnTo>
                      <a:pt x="520" y="554"/>
                    </a:lnTo>
                    <a:lnTo>
                      <a:pt x="536" y="551"/>
                    </a:lnTo>
                    <a:lnTo>
                      <a:pt x="548" y="545"/>
                    </a:lnTo>
                    <a:lnTo>
                      <a:pt x="557" y="537"/>
                    </a:lnTo>
                    <a:lnTo>
                      <a:pt x="563" y="527"/>
                    </a:lnTo>
                    <a:lnTo>
                      <a:pt x="570" y="517"/>
                    </a:lnTo>
                    <a:lnTo>
                      <a:pt x="573" y="510"/>
                    </a:lnTo>
                    <a:lnTo>
                      <a:pt x="573" y="508"/>
                    </a:lnTo>
                    <a:lnTo>
                      <a:pt x="573" y="79"/>
                    </a:lnTo>
                    <a:lnTo>
                      <a:pt x="572" y="68"/>
                    </a:lnTo>
                    <a:lnTo>
                      <a:pt x="561" y="47"/>
                    </a:lnTo>
                    <a:lnTo>
                      <a:pt x="546" y="28"/>
                    </a:lnTo>
                    <a:lnTo>
                      <a:pt x="528" y="14"/>
                    </a:lnTo>
                    <a:lnTo>
                      <a:pt x="506" y="4"/>
                    </a:lnTo>
                    <a:lnTo>
                      <a:pt x="485" y="0"/>
                    </a:lnTo>
                    <a:lnTo>
                      <a:pt x="94" y="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0781E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00306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二 项目规模</a:t>
            </a:r>
            <a:endParaRPr lang="zh-CN" altLang="en-US" sz="36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5984" y="2857496"/>
            <a:ext cx="4419600" cy="533400"/>
            <a:chOff x="1392" y="1104"/>
            <a:chExt cx="2784" cy="336"/>
          </a:xfrm>
        </p:grpSpPr>
        <p:sp>
          <p:nvSpPr>
            <p:cNvPr id="48" name="AutoShape 4"/>
            <p:cNvSpPr>
              <a:spLocks noChangeArrowheads="1"/>
            </p:cNvSpPr>
            <p:nvPr/>
          </p:nvSpPr>
          <p:spPr bwMode="auto">
            <a:xfrm>
              <a:off x="1392" y="1104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项目成员</a:t>
              </a:r>
              <a:endPara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966" y="1248"/>
              <a:ext cx="210" cy="192"/>
              <a:chOff x="2078" y="1680"/>
              <a:chExt cx="1615" cy="1615"/>
            </a:xfrm>
          </p:grpSpPr>
          <p:sp>
            <p:nvSpPr>
              <p:cNvPr id="50" name="Oval 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Oval 7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9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Oval 1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Oval 11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285985" y="3543297"/>
            <a:ext cx="4419601" cy="533400"/>
            <a:chOff x="1392" y="1536"/>
            <a:chExt cx="2784" cy="336"/>
          </a:xfrm>
        </p:grpSpPr>
        <p:sp>
          <p:nvSpPr>
            <p:cNvPr id="40" name="AutoShape 13"/>
            <p:cNvSpPr>
              <a:spLocks noChangeArrowheads="1"/>
            </p:cNvSpPr>
            <p:nvPr/>
          </p:nvSpPr>
          <p:spPr bwMode="auto">
            <a:xfrm>
              <a:off x="1392" y="1536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项目规模</a:t>
              </a:r>
              <a:endPara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966" y="1680"/>
              <a:ext cx="210" cy="192"/>
              <a:chOff x="2078" y="1680"/>
              <a:chExt cx="1615" cy="1615"/>
            </a:xfrm>
          </p:grpSpPr>
          <p:sp>
            <p:nvSpPr>
              <p:cNvPr id="42" name="Oval 1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Oval 1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Oval 1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48BE67">
                      <a:gamma/>
                      <a:shade val="0"/>
                      <a:invGamma/>
                    </a:srgbClr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1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Oval 2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48BE67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2285984" y="4229096"/>
            <a:ext cx="4419600" cy="533400"/>
            <a:chOff x="1392" y="1968"/>
            <a:chExt cx="2784" cy="336"/>
          </a:xfrm>
        </p:grpSpPr>
        <p:sp>
          <p:nvSpPr>
            <p:cNvPr id="32" name="AutoShape 22"/>
            <p:cNvSpPr>
              <a:spLocks noChangeArrowheads="1"/>
            </p:cNvSpPr>
            <p:nvPr/>
          </p:nvSpPr>
          <p:spPr bwMode="auto">
            <a:xfrm>
              <a:off x="1392" y="1968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vl="0" algn="ctr" eaLnBrk="0" hangingPunct="0"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……</a:t>
              </a:r>
            </a:p>
          </p:txBody>
        </p: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3966" y="2112"/>
              <a:ext cx="210" cy="192"/>
              <a:chOff x="2078" y="1680"/>
              <a:chExt cx="1615" cy="1615"/>
            </a:xfrm>
          </p:grpSpPr>
          <p:sp>
            <p:nvSpPr>
              <p:cNvPr id="34" name="Oval 2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Oval 2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Oval 2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Oval 2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Oval 2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Oval 2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2" name="Group 30"/>
          <p:cNvGrpSpPr>
            <a:grpSpLocks/>
          </p:cNvGrpSpPr>
          <p:nvPr/>
        </p:nvGrpSpPr>
        <p:grpSpPr bwMode="auto">
          <a:xfrm>
            <a:off x="2285984" y="4914896"/>
            <a:ext cx="4419600" cy="533400"/>
            <a:chOff x="1392" y="2400"/>
            <a:chExt cx="2784" cy="336"/>
          </a:xfrm>
        </p:grpSpPr>
        <p:sp>
          <p:nvSpPr>
            <p:cNvPr id="24" name="AutoShape 31"/>
            <p:cNvSpPr>
              <a:spLocks noChangeArrowheads="1"/>
            </p:cNvSpPr>
            <p:nvPr/>
          </p:nvSpPr>
          <p:spPr bwMode="auto">
            <a:xfrm>
              <a:off x="1392" y="2400"/>
              <a:ext cx="2731" cy="28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tint val="0"/>
                    <a:invGamma/>
                  </a:srgbClr>
                </a:gs>
              </a:gsLst>
              <a:lin ang="0" scaled="1"/>
            </a:gradFill>
            <a:ln w="28575" algn="ctr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vl="0" algn="ctr" eaLnBrk="0" hangingPunct="0"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……</a:t>
              </a:r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3966" y="2544"/>
              <a:ext cx="210" cy="192"/>
              <a:chOff x="2078" y="1680"/>
              <a:chExt cx="1615" cy="1615"/>
            </a:xfrm>
          </p:grpSpPr>
          <p:sp>
            <p:nvSpPr>
              <p:cNvPr id="26" name="Oval 33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Oval 34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Oval 3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tint val="0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Oval 3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8D67E1">
                      <a:gamma/>
                      <a:shade val="0"/>
                      <a:invGamma/>
                    </a:srgbClr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Oval 3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009999">
                      <a:gamma/>
                      <a:shade val="54118"/>
                      <a:invGamma/>
                    </a:srgbClr>
                  </a:gs>
                  <a:gs pos="50000">
                    <a:srgbClr val="009999"/>
                  </a:gs>
                  <a:gs pos="100000">
                    <a:srgbClr val="009999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Oval 3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8D67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项目成员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123900" y="1428736"/>
          <a:ext cx="7200000" cy="21788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0000"/>
                <a:gridCol w="1800000"/>
                <a:gridCol w="3600000"/>
              </a:tblGrid>
              <a:tr h="4357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项目角色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成员姓名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职责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项目经理（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人）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核心成员（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人）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开发人员（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人）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——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3577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测试人员（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人）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——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xxx</a:t>
                      </a:r>
                      <a:endParaRPr lang="zh-CN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4"/>
          <p:cNvSpPr txBox="1">
            <a:spLocks/>
          </p:cNvSpPr>
          <p:nvPr/>
        </p:nvSpPr>
        <p:spPr>
          <a:xfrm>
            <a:off x="0" y="0"/>
            <a:ext cx="9144000" cy="8572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项目规模</a:t>
            </a:r>
            <a:endParaRPr lang="zh-CN" altLang="en-US" sz="32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247640" y="6492899"/>
            <a:ext cx="2395534" cy="36512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新开普电子股份有限公司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页脚占位符 12"/>
          <p:cNvSpPr txBox="1">
            <a:spLocks/>
          </p:cNvSpPr>
          <p:nvPr/>
        </p:nvSpPr>
        <p:spPr>
          <a:xfrm>
            <a:off x="7858148" y="6492875"/>
            <a:ext cx="1285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内部公开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500562" y="6492875"/>
            <a:ext cx="400024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chemeClr val="tx1"/>
                </a:solidFill>
              </a:rPr>
              <a:pPr/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gray">
          <a:xfrm>
            <a:off x="1428728" y="1571612"/>
            <a:ext cx="6232448" cy="3385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0" hangingPunct="0"/>
            <a:r>
              <a:rPr kumimoji="0" lang="zh-CN" altLang="en-US" sz="1600" b="0" i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对市场情况进行简要分析</a:t>
            </a:r>
            <a:endParaRPr kumimoji="0" lang="en-US" altLang="zh-CN" sz="1600" b="0" i="1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57224" y="1214422"/>
            <a:ext cx="7429552" cy="857256"/>
            <a:chOff x="3188565" y="2428868"/>
            <a:chExt cx="5414457" cy="1228725"/>
          </a:xfrm>
        </p:grpSpPr>
        <p:sp>
          <p:nvSpPr>
            <p:cNvPr id="16" name="Text Box 18"/>
            <p:cNvSpPr txBox="1">
              <a:spLocks noChangeArrowheads="1"/>
            </p:cNvSpPr>
            <p:nvPr/>
          </p:nvSpPr>
          <p:spPr bwMode="gray">
            <a:xfrm>
              <a:off x="3920978" y="2890417"/>
              <a:ext cx="4542040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eaLnBrk="0" hangingPunct="0"/>
              <a:r>
                <a:rPr lang="en-US" altLang="zh-CN" sz="1600" dirty="0" smtClean="0"/>
                <a:t>Content</a:t>
              </a:r>
              <a:r>
                <a:rPr lang="zh-CN" altLang="en-US" sz="1600" dirty="0" smtClean="0"/>
                <a:t>；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gray">
            <a:xfrm>
              <a:off x="3188565" y="2428868"/>
              <a:ext cx="5414457" cy="1228725"/>
            </a:xfrm>
            <a:prstGeom prst="roundRect">
              <a:avLst>
                <a:gd name="adj" fmla="val 10889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内容详见附件：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741</Words>
  <Application>Microsoft Office PowerPoint</Application>
  <PresentationFormat>全屏显示(4:3)</PresentationFormat>
  <Paragraphs>212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研发项目管理</vt:lpstr>
      <vt:lpstr>幻灯片 2</vt:lpstr>
      <vt:lpstr>一 项目概述</vt:lpstr>
      <vt:lpstr>幻灯片 4</vt:lpstr>
      <vt:lpstr>幻灯片 5</vt:lpstr>
      <vt:lpstr>幻灯片 6</vt:lpstr>
      <vt:lpstr>二 项目规模</vt:lpstr>
      <vt:lpstr>幻灯片 8</vt:lpstr>
      <vt:lpstr>幻灯片 9</vt:lpstr>
      <vt:lpstr>三 项目难度</vt:lpstr>
      <vt:lpstr>幻灯片 11</vt:lpstr>
      <vt:lpstr>幻灯片 12</vt:lpstr>
      <vt:lpstr>四 市场创新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常海梦</cp:lastModifiedBy>
  <cp:revision>1229</cp:revision>
  <dcterms:modified xsi:type="dcterms:W3CDTF">2014-05-13T02:58:01Z</dcterms:modified>
</cp:coreProperties>
</file>