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417" r:id="rId2"/>
    <p:sldId id="588" r:id="rId3"/>
    <p:sldId id="482" r:id="rId4"/>
    <p:sldId id="579" r:id="rId5"/>
    <p:sldId id="591" r:id="rId6"/>
    <p:sldId id="590" r:id="rId7"/>
    <p:sldId id="592" r:id="rId8"/>
    <p:sldId id="593" r:id="rId9"/>
    <p:sldId id="580" r:id="rId10"/>
    <p:sldId id="595" r:id="rId11"/>
    <p:sldId id="594" r:id="rId12"/>
    <p:sldId id="582" r:id="rId13"/>
    <p:sldId id="42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FF00FF"/>
    <a:srgbClr val="CCFFFF"/>
    <a:srgbClr val="000099"/>
    <a:srgbClr val="FF0066"/>
    <a:srgbClr val="FF9933"/>
    <a:srgbClr val="66CCFF"/>
    <a:srgbClr val="FFD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1" autoAdjust="0"/>
    <p:restoredTop sz="99636" autoAdjust="0"/>
  </p:normalViewPr>
  <p:slideViewPr>
    <p:cSldViewPr>
      <p:cViewPr varScale="1">
        <p:scale>
          <a:sx n="75" d="100"/>
          <a:sy n="75" d="100"/>
        </p:scale>
        <p:origin x="-11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0EEF0CD-19D4-4F62-9A39-1D9EACB719E9}" type="datetimeFigureOut">
              <a:rPr lang="zh-CN" altLang="en-US"/>
              <a:pPr>
                <a:defRPr/>
              </a:pPr>
              <a:t>2015-06-08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3F6F192-6EDE-4B46-A301-65CB4F102A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42338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D92BE06-6446-436B-A2C0-9E8E9384F622}" type="datetimeFigureOut">
              <a:rPr lang="zh-CN" altLang="en-US"/>
              <a:pPr>
                <a:defRPr/>
              </a:pPr>
              <a:t>2015-06-08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21C2549-A772-4780-80F8-7C8B04CB25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64905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1000" b="1" smtClean="0"/>
              <a:t>岗位职责：</a:t>
            </a:r>
            <a:endParaRPr lang="en-US" altLang="zh-CN" sz="1000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z="1000" smtClean="0"/>
              <a:t>对主要岗位职责进行描述；</a:t>
            </a:r>
            <a:endParaRPr lang="en-US" altLang="zh-CN" sz="1000" smtClean="0"/>
          </a:p>
          <a:p>
            <a:pPr eaLnBrk="1" hangingPunct="1">
              <a:spcBef>
                <a:spcPct val="0"/>
              </a:spcBef>
            </a:pPr>
            <a:endParaRPr lang="en-US" altLang="zh-CN" sz="1000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z="1000" b="1" smtClean="0"/>
              <a:t>完成工作：</a:t>
            </a:r>
            <a:endParaRPr lang="en-US" altLang="zh-CN" sz="1000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z="1000" smtClean="0"/>
              <a:t>对试用期间自己所参与完成的工作进行简要的概括；</a:t>
            </a:r>
          </a:p>
        </p:txBody>
      </p:sp>
      <p:sp>
        <p:nvSpPr>
          <p:cNvPr id="49156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工作感悟：</a:t>
            </a:r>
            <a:endParaRPr lang="en-US" altLang="zh-CN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简单讲述自己在试用期间的工作感悟。</a:t>
            </a: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工作感悟：</a:t>
            </a:r>
            <a:endParaRPr lang="en-US" altLang="zh-CN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简单讲述自己在试用期间的工作感悟。</a:t>
            </a: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工作感悟：</a:t>
            </a:r>
            <a:endParaRPr lang="en-US" altLang="zh-CN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简单讲述自己在试用期间的工作感悟。</a:t>
            </a: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工作感悟：</a:t>
            </a:r>
            <a:endParaRPr lang="en-US" altLang="zh-CN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简单讲述自己在试用期间的工作感悟。</a:t>
            </a: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工作感悟：</a:t>
            </a:r>
            <a:endParaRPr lang="en-US" altLang="zh-CN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简单讲述自己在试用期间的工作感悟。</a:t>
            </a: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工作感悟：</a:t>
            </a:r>
            <a:endParaRPr lang="en-US" altLang="zh-CN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简单讲述自己在试用期间的工作感悟。</a:t>
            </a: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工作感悟：</a:t>
            </a:r>
            <a:endParaRPr lang="en-US" altLang="zh-CN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简单讲述自己在试用期间的工作感悟。</a:t>
            </a: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工作感悟：</a:t>
            </a:r>
            <a:endParaRPr lang="en-US" altLang="zh-CN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简单讲述自己在试用期间的工作感悟。</a:t>
            </a: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工作感悟：</a:t>
            </a:r>
            <a:endParaRPr lang="en-US" altLang="zh-CN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简单讲述自己在试用期间的工作感悟。</a:t>
            </a: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工作感悟：</a:t>
            </a:r>
            <a:endParaRPr lang="en-US" altLang="zh-CN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简单讲述自己在试用期间的工作感悟。</a:t>
            </a: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工作感悟：</a:t>
            </a:r>
            <a:endParaRPr lang="en-US" altLang="zh-CN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简单讲述自己在试用期间的工作感悟。</a:t>
            </a: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CC5C0-709B-4B3E-A046-24B479934C91}" type="datetimeFigureOut">
              <a:rPr lang="zh-CN" altLang="en-US"/>
              <a:pPr>
                <a:defRPr/>
              </a:pPr>
              <a:t>2015-06-08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27ABA-9659-49DA-B9DC-A3538A0F2B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9D5D4-BB4D-41EB-B814-C43A17497F6E}" type="datetimeFigureOut">
              <a:rPr lang="zh-CN" altLang="en-US"/>
              <a:pPr>
                <a:defRPr/>
              </a:pPr>
              <a:t>2015-06-08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C38AB-C8A7-4456-A58E-AB16CA6C0B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65687-E295-46F9-8B8B-8BF2DC7A93D5}" type="datetimeFigureOut">
              <a:rPr lang="zh-CN" altLang="en-US"/>
              <a:pPr>
                <a:defRPr/>
              </a:pPr>
              <a:t>2015-06-08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5BD90-5DAE-4FA7-A0C2-84B87F3DD5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3A414-5954-416F-8B0A-A5D9D26A4CD0}" type="datetimeFigureOut">
              <a:rPr lang="zh-CN" altLang="en-US"/>
              <a:pPr>
                <a:defRPr/>
              </a:pPr>
              <a:t>2015-06-08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FA44-B68F-4ADF-AC46-DF688A601D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D9A97-E762-4851-B574-C790CF6D4759}" type="datetimeFigureOut">
              <a:rPr lang="zh-CN" altLang="en-US"/>
              <a:pPr>
                <a:defRPr/>
              </a:pPr>
              <a:t>2015-06-08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21C44-F5BD-48D8-8D29-6472788D89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639A0-191E-4BAE-AC6A-54BF5E78F500}" type="datetimeFigureOut">
              <a:rPr lang="zh-CN" altLang="en-US"/>
              <a:pPr>
                <a:defRPr/>
              </a:pPr>
              <a:t>2015-06-08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F994F-F69D-4668-BCB9-5B71DAD389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8FB12-8ED3-4B11-A3A5-1BDB54C370D4}" type="datetimeFigureOut">
              <a:rPr lang="zh-CN" altLang="en-US"/>
              <a:pPr>
                <a:defRPr/>
              </a:pPr>
              <a:t>2015-06-08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0C13B-B693-42ED-BC2D-E3A8292D81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32985-1920-4D97-ADA2-71984AC65A59}" type="datetimeFigureOut">
              <a:rPr lang="zh-CN" altLang="en-US"/>
              <a:pPr>
                <a:defRPr/>
              </a:pPr>
              <a:t>2015-06-08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F77A2-94D1-483B-A13B-B1BC162ADB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929DF-662C-4155-A7D1-8105CEAE16B1}" type="datetimeFigureOut">
              <a:rPr lang="zh-CN" altLang="en-US"/>
              <a:pPr>
                <a:defRPr/>
              </a:pPr>
              <a:t>2015-06-08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F27D8-8E44-4EE8-BA65-9A9CA08748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47721-CE2C-4D9E-BC2B-E8D4D0C9B1E6}" type="datetimeFigureOut">
              <a:rPr lang="zh-CN" altLang="en-US"/>
              <a:pPr>
                <a:defRPr/>
              </a:pPr>
              <a:t>2015-06-08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7D622-ABAB-442A-9EF4-C5C12F3B0B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AFF0F-D98B-459D-AA1C-5D0A93C7D030}" type="datetimeFigureOut">
              <a:rPr lang="zh-CN" altLang="en-US"/>
              <a:pPr>
                <a:defRPr/>
              </a:pPr>
              <a:t>2015-06-08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019B9-D24F-4F40-8A3C-30302FA864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70364C4-6FE3-4C25-94ED-2D3179198634}" type="datetimeFigureOut">
              <a:rPr lang="zh-CN" altLang="en-US"/>
              <a:pPr>
                <a:defRPr/>
              </a:pPr>
              <a:t>2015-06-08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21B030E-3370-48E0-A242-B29C999241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2051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1508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BE0668-FC6E-4C24-834D-E7ADEADE2C87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054" name="标题 4"/>
          <p:cNvSpPr txBox="1">
            <a:spLocks/>
          </p:cNvSpPr>
          <p:nvPr/>
        </p:nvSpPr>
        <p:spPr bwMode="auto">
          <a:xfrm>
            <a:off x="0" y="0"/>
            <a:ext cx="9144000" cy="250031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36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56" name="矩形 10"/>
          <p:cNvSpPr>
            <a:spLocks noChangeArrowheads="1"/>
          </p:cNvSpPr>
          <p:nvPr/>
        </p:nvSpPr>
        <p:spPr bwMode="auto">
          <a:xfrm>
            <a:off x="2163328" y="1428736"/>
            <a:ext cx="48173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软件项目交付报告模板</a:t>
            </a:r>
            <a:endParaRPr lang="en-US" altLang="zh-CN" sz="36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473" name="Rectangle 1"/>
          <p:cNvSpPr>
            <a:spLocks noChangeArrowheads="1"/>
          </p:cNvSpPr>
          <p:nvPr/>
        </p:nvSpPr>
        <p:spPr bwMode="auto">
          <a:xfrm>
            <a:off x="0" y="-24"/>
            <a:ext cx="3201517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幼圆_GB2312"/>
                <a:cs typeface="Times New Roman" pitchFamily="18" charset="0"/>
              </a:rPr>
              <a:t>密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　　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幼圆_GB2312"/>
                <a:cs typeface="Times New Roman" pitchFamily="18" charset="0"/>
              </a:rPr>
              <a:t>级：</a:t>
            </a:r>
            <a:r>
              <a:rPr kumimoji="0" lang="zh-CN" sz="2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机密</a:t>
            </a:r>
            <a:endParaRPr kumimoji="0" lang="en-US" altLang="zh-CN" sz="22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9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lvl="0" eaLnBrk="0" hangingPunct="0"/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幼圆_GB2312"/>
                <a:cs typeface="Times New Roman" pitchFamily="18" charset="0"/>
              </a:rPr>
              <a:t>文档编号：</a:t>
            </a:r>
            <a:r>
              <a:rPr lang="en-US" altLang="zh-CN" sz="1500" dirty="0" smtClean="0">
                <a:solidFill>
                  <a:srgbClr val="FFFF00"/>
                </a:solidFill>
                <a:latin typeface="Times New Roman" pitchFamily="18" charset="0"/>
                <a:ea typeface="幼圆_GB2312"/>
                <a:cs typeface="Times New Roman" pitchFamily="18" charset="0"/>
              </a:rPr>
              <a:t>NCAP/EPG-MB-IPM-002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83272"/>
              </p:ext>
            </p:extLst>
          </p:nvPr>
        </p:nvGraphicFramePr>
        <p:xfrm>
          <a:off x="702000" y="3357562"/>
          <a:ext cx="7740000" cy="2160000"/>
        </p:xfrm>
        <a:graphic>
          <a:graphicData uri="http://schemas.openxmlformats.org/drawingml/2006/table">
            <a:tbl>
              <a:tblPr/>
              <a:tblGrid>
                <a:gridCol w="1260000"/>
                <a:gridCol w="1080000"/>
                <a:gridCol w="1017586"/>
                <a:gridCol w="422414"/>
                <a:gridCol w="1080000"/>
                <a:gridCol w="283536"/>
                <a:gridCol w="1156464"/>
                <a:gridCol w="1440000"/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总页数</a:t>
                      </a: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版本</a:t>
                      </a: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1.1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建立日期</a:t>
                      </a: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2014</a:t>
                      </a:r>
                      <a:r>
                        <a:rPr lang="en-US" altLang="zh-CN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-5-6</a:t>
                      </a:r>
                      <a:endParaRPr lang="en-US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编制人</a:t>
                      </a: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常海梦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审核人</a:t>
                      </a: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李江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批准人</a:t>
                      </a: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傅常顺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批准日期</a:t>
                      </a: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2014</a:t>
                      </a:r>
                      <a:r>
                        <a:rPr lang="en-US" altLang="zh-CN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-5-9</a:t>
                      </a:r>
                      <a:endParaRPr lang="en-US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保管人</a:t>
                      </a: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庞君</a:t>
                      </a:r>
                      <a:endParaRPr lang="en-US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存放位置</a:t>
                      </a: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SVN</a:t>
                      </a:r>
                      <a:endParaRPr lang="en-US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4099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3559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CD51E-3072-456F-A4BD-15E01E8E86C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五 复用情况</a:t>
            </a:r>
            <a:endParaRPr lang="en-US" altLang="zh-CN" sz="32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156027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66FF"/>
                </a:solidFill>
              </a:rPr>
              <a:t>[</a:t>
            </a:r>
            <a:r>
              <a:rPr lang="zh-CN" altLang="zh-CN" i="1" dirty="0">
                <a:solidFill>
                  <a:srgbClr val="0066FF"/>
                </a:solidFill>
              </a:rPr>
              <a:t>由项目经理提供可供其他项目复用的知识点。</a:t>
            </a:r>
            <a:r>
              <a:rPr lang="en-US" altLang="zh-CN" i="1" dirty="0" smtClean="0">
                <a:solidFill>
                  <a:srgbClr val="0066FF"/>
                </a:solidFill>
              </a:rPr>
              <a:t>]</a:t>
            </a:r>
            <a:endParaRPr lang="zh-CN" altLang="zh-CN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87997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4099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3559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CD51E-3072-456F-A4BD-15E01E8E86C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六</a:t>
            </a: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注意事项</a:t>
            </a:r>
            <a:endParaRPr lang="en-US" altLang="zh-CN" sz="32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4444" y="1249413"/>
            <a:ext cx="70305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1" dirty="0">
                <a:solidFill>
                  <a:srgbClr val="0000FF"/>
                </a:solidFill>
              </a:rPr>
              <a:t>阐述项目或产品发布后的市场推广或部署使用中的一些特别注意</a:t>
            </a:r>
            <a:r>
              <a:rPr lang="zh-CN" altLang="en-US" sz="1600" i="1" dirty="0" smtClean="0">
                <a:solidFill>
                  <a:srgbClr val="0000FF"/>
                </a:solidFill>
              </a:rPr>
              <a:t>事项。</a:t>
            </a:r>
            <a:endParaRPr lang="zh-CN" altLang="en-US" sz="1600" i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62401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4099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3559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CD51E-3072-456F-A4BD-15E01E8E86C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七</a:t>
            </a: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交付附件</a:t>
            </a:r>
            <a:endParaRPr lang="en-US" altLang="zh-CN" sz="32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82505" y="1000108"/>
            <a:ext cx="31789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1" dirty="0" smtClean="0">
                <a:solidFill>
                  <a:srgbClr val="0000FF"/>
                </a:solidFill>
              </a:rPr>
              <a:t>交付附件：</a:t>
            </a:r>
            <a:endParaRPr lang="en-US" altLang="zh-CN" sz="1600" i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i="1" dirty="0" smtClean="0">
                <a:solidFill>
                  <a:srgbClr val="0000FF"/>
                </a:solidFill>
                <a:latin typeface="+mn-ea"/>
                <a:ea typeface="+mn-ea"/>
              </a:rPr>
              <a:t>1. 《</a:t>
            </a:r>
            <a:r>
              <a:rPr lang="zh-CN" altLang="en-US" sz="1600" i="1" dirty="0" smtClean="0">
                <a:solidFill>
                  <a:srgbClr val="0000FF"/>
                </a:solidFill>
                <a:latin typeface="+mn-ea"/>
                <a:ea typeface="+mn-ea"/>
              </a:rPr>
              <a:t>安装维护手册</a:t>
            </a:r>
            <a:r>
              <a:rPr lang="en-US" altLang="zh-CN" sz="1600" i="1" dirty="0" smtClean="0">
                <a:solidFill>
                  <a:srgbClr val="0000FF"/>
                </a:solidFill>
                <a:latin typeface="+mn-ea"/>
                <a:ea typeface="+mn-ea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1600" i="1" dirty="0" smtClean="0">
                <a:solidFill>
                  <a:srgbClr val="0000FF"/>
                </a:solidFill>
                <a:latin typeface="+mn-ea"/>
                <a:ea typeface="+mn-ea"/>
              </a:rPr>
              <a:t>2. 《</a:t>
            </a:r>
            <a:r>
              <a:rPr lang="zh-CN" altLang="en-US" sz="1600" i="1" dirty="0" smtClean="0">
                <a:solidFill>
                  <a:srgbClr val="0000FF"/>
                </a:solidFill>
                <a:latin typeface="+mn-ea"/>
                <a:ea typeface="+mn-ea"/>
              </a:rPr>
              <a:t>操作手册</a:t>
            </a:r>
            <a:r>
              <a:rPr lang="en-US" altLang="zh-CN" sz="1600" i="1" dirty="0" smtClean="0">
                <a:solidFill>
                  <a:srgbClr val="0000FF"/>
                </a:solidFill>
                <a:latin typeface="+mn-ea"/>
                <a:ea typeface="+mn-ea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1600" i="1" dirty="0" smtClean="0">
                <a:solidFill>
                  <a:srgbClr val="0000FF"/>
                </a:solidFill>
                <a:latin typeface="+mn-ea"/>
                <a:ea typeface="+mn-ea"/>
              </a:rPr>
              <a:t>3</a:t>
            </a:r>
            <a:r>
              <a:rPr lang="en-US" altLang="zh-CN" sz="1600" i="1" dirty="0">
                <a:solidFill>
                  <a:srgbClr val="0000FF"/>
                </a:solidFill>
                <a:latin typeface="+mn-ea"/>
                <a:ea typeface="+mn-ea"/>
              </a:rPr>
              <a:t>.</a:t>
            </a:r>
            <a:r>
              <a:rPr lang="en-US" altLang="zh-CN" sz="1600" i="1" dirty="0" smtClean="0">
                <a:solidFill>
                  <a:srgbClr val="0000FF"/>
                </a:solidFill>
                <a:latin typeface="+mn-ea"/>
                <a:ea typeface="+mn-ea"/>
              </a:rPr>
              <a:t> ……</a:t>
            </a:r>
          </a:p>
          <a:p>
            <a:pPr>
              <a:lnSpc>
                <a:spcPct val="150000"/>
              </a:lnSpc>
            </a:pPr>
            <a:endParaRPr lang="zh-CN" altLang="en-US" sz="1600" i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The End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86050" y="2857496"/>
            <a:ext cx="3714776" cy="1571636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bg1"/>
                </a:solidFill>
              </a:rPr>
              <a:t>  </a:t>
            </a:r>
            <a:r>
              <a:rPr lang="en-US" altLang="zh-CN" sz="3200" b="1" dirty="0">
                <a:solidFill>
                  <a:schemeClr val="bg1"/>
                </a:solidFill>
              </a:rPr>
              <a:t>Thank You</a:t>
            </a:r>
            <a:r>
              <a:rPr lang="zh-CN" altLang="en-US" sz="3200" b="1" dirty="0">
                <a:solidFill>
                  <a:schemeClr val="bg1"/>
                </a:solidFill>
              </a:rPr>
              <a:t>！</a:t>
            </a:r>
          </a:p>
        </p:txBody>
      </p:sp>
      <p:sp>
        <p:nvSpPr>
          <p:cNvPr id="27656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50185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7658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776BF7-8809-468B-B7DB-1918F513C1D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4099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3559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CD51E-3072-456F-A4BD-15E01E8E86C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文件修改控制</a:t>
            </a:r>
            <a:endParaRPr lang="en-US" altLang="zh-CN" sz="32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220304"/>
              </p:ext>
            </p:extLst>
          </p:nvPr>
        </p:nvGraphicFramePr>
        <p:xfrm>
          <a:off x="1524000" y="1464042"/>
          <a:ext cx="6096000" cy="3929916"/>
        </p:xfrm>
        <a:graphic>
          <a:graphicData uri="http://schemas.openxmlformats.org/drawingml/2006/table">
            <a:tbl>
              <a:tblPr/>
              <a:tblGrid>
                <a:gridCol w="498456"/>
                <a:gridCol w="550676"/>
                <a:gridCol w="550676"/>
                <a:gridCol w="2226437"/>
                <a:gridCol w="649773"/>
                <a:gridCol w="685377"/>
                <a:gridCol w="934605"/>
              </a:tblGrid>
              <a:tr h="5125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+mn-ea"/>
                          <a:ea typeface="+mn-ea"/>
                          <a:cs typeface="Times New Roman"/>
                        </a:rPr>
                        <a:t>序号</a:t>
                      </a: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+mn-ea"/>
                          <a:ea typeface="+mn-ea"/>
                          <a:cs typeface="Times New Roman"/>
                        </a:rPr>
                        <a:t>版本</a:t>
                      </a: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+mn-ea"/>
                          <a:ea typeface="+mn-ea"/>
                          <a:cs typeface="Times New Roman"/>
                        </a:rPr>
                        <a:t>*</a:t>
                      </a:r>
                      <a:r>
                        <a:rPr lang="zh-CN" sz="1100" kern="100" dirty="0">
                          <a:latin typeface="+mn-ea"/>
                          <a:ea typeface="+mn-ea"/>
                          <a:cs typeface="Times New Roman"/>
                        </a:rPr>
                        <a:t>变化状态</a:t>
                      </a: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+mn-ea"/>
                          <a:ea typeface="+mn-ea"/>
                          <a:cs typeface="Times New Roman"/>
                        </a:rPr>
                        <a:t>修改内容、页码及条款</a:t>
                      </a: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+mn-ea"/>
                          <a:ea typeface="+mn-ea"/>
                          <a:cs typeface="Times New Roman"/>
                        </a:rPr>
                        <a:t>修改人</a:t>
                      </a: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+mn-ea"/>
                          <a:ea typeface="+mn-ea"/>
                          <a:cs typeface="Times New Roman"/>
                        </a:rPr>
                        <a:t>批准人</a:t>
                      </a: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+mn-ea"/>
                          <a:ea typeface="+mn-ea"/>
                          <a:cs typeface="Times New Roman"/>
                        </a:rPr>
                        <a:t>修改日期</a:t>
                      </a: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0.1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初稿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常海梦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2013</a:t>
                      </a:r>
                      <a:r>
                        <a:rPr lang="en-US" altLang="zh-CN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-11-2</a:t>
                      </a:r>
                      <a:endParaRPr lang="en-US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1.0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M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修订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邵璐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邵彦超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2013</a:t>
                      </a:r>
                      <a:r>
                        <a:rPr lang="en-US" altLang="zh-CN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-11-7</a:t>
                      </a:r>
                      <a:endParaRPr lang="en-US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1.1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M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修订</a:t>
                      </a:r>
                      <a:r>
                        <a:rPr lang="en-US" altLang="zh-CN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logo</a:t>
                      </a:r>
                      <a:r>
                        <a:rPr lang="zh-CN" altLang="en-US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和文档编号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赵珍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傅常顺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2014</a:t>
                      </a:r>
                      <a:r>
                        <a:rPr lang="en-US" altLang="zh-CN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-5-6</a:t>
                      </a:r>
                      <a:endParaRPr lang="en-US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" name="矩形 56"/>
          <p:cNvSpPr/>
          <p:nvPr/>
        </p:nvSpPr>
        <p:spPr>
          <a:xfrm>
            <a:off x="1500166" y="5723769"/>
            <a:ext cx="61436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*</a:t>
            </a:r>
            <a:r>
              <a:rPr lang="zh-CN" altLang="en-US" sz="1200" dirty="0" smtClean="0"/>
              <a:t>变化状态：</a:t>
            </a:r>
            <a:r>
              <a:rPr lang="en-US" sz="1200" dirty="0" smtClean="0"/>
              <a:t>A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增加，</a:t>
            </a:r>
            <a:r>
              <a:rPr lang="en-US" sz="1200" dirty="0" smtClean="0"/>
              <a:t>M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修改，</a:t>
            </a:r>
            <a:r>
              <a:rPr lang="en-US" sz="1200" dirty="0" smtClean="0"/>
              <a:t>D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删除</a:t>
            </a:r>
            <a:endParaRPr lang="zh-CN" altLang="en-US" sz="12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4099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 dirty="0">
                <a:latin typeface="Calibri" pitchFamily="34" charset="0"/>
              </a:rPr>
              <a:t>内部公开</a:t>
            </a:r>
          </a:p>
        </p:txBody>
      </p:sp>
      <p:sp>
        <p:nvSpPr>
          <p:cNvPr id="23559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CD51E-3072-456F-A4BD-15E01E8E86C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目   录</a:t>
            </a:r>
            <a:endParaRPr lang="en-US" altLang="zh-CN" sz="32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1" name="Group 3"/>
          <p:cNvGrpSpPr>
            <a:grpSpLocks/>
          </p:cNvGrpSpPr>
          <p:nvPr/>
        </p:nvGrpSpPr>
        <p:grpSpPr bwMode="auto">
          <a:xfrm>
            <a:off x="2362200" y="1196752"/>
            <a:ext cx="4419600" cy="533400"/>
            <a:chOff x="1392" y="1104"/>
            <a:chExt cx="2784" cy="336"/>
          </a:xfrm>
        </p:grpSpPr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1392" y="1104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0" scaled="1"/>
            </a:gradFill>
            <a:ln w="2857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 smtClean="0">
                  <a:solidFill>
                    <a:sysClr val="windowText" lastClr="000000"/>
                  </a:solidFill>
                </a:rPr>
                <a:t>项目简介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3" name="Group 5"/>
            <p:cNvGrpSpPr>
              <a:grpSpLocks/>
            </p:cNvGrpSpPr>
            <p:nvPr/>
          </p:nvGrpSpPr>
          <p:grpSpPr bwMode="auto">
            <a:xfrm>
              <a:off x="3966" y="1248"/>
              <a:ext cx="210" cy="192"/>
              <a:chOff x="2078" y="1680"/>
              <a:chExt cx="1615" cy="1615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Oval 11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2362200" y="2660128"/>
            <a:ext cx="4419600" cy="533400"/>
            <a:chOff x="1392" y="1536"/>
            <a:chExt cx="2784" cy="336"/>
          </a:xfrm>
        </p:grpSpPr>
        <p:sp>
          <p:nvSpPr>
            <p:cNvPr id="31" name="AutoShape 13"/>
            <p:cNvSpPr>
              <a:spLocks noChangeArrowheads="1"/>
            </p:cNvSpPr>
            <p:nvPr/>
          </p:nvSpPr>
          <p:spPr bwMode="auto">
            <a:xfrm>
              <a:off x="1392" y="1536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0" scaled="1"/>
            </a:gradFill>
            <a:ln w="2857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 smtClean="0">
                  <a:solidFill>
                    <a:sysClr val="windowText" lastClr="000000"/>
                  </a:solidFill>
                </a:rPr>
                <a:t>产品概述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2" name="Group 14"/>
            <p:cNvGrpSpPr>
              <a:grpSpLocks/>
            </p:cNvGrpSpPr>
            <p:nvPr/>
          </p:nvGrpSpPr>
          <p:grpSpPr bwMode="auto">
            <a:xfrm>
              <a:off x="3966" y="1680"/>
              <a:ext cx="210" cy="192"/>
              <a:chOff x="2078" y="1680"/>
              <a:chExt cx="1615" cy="1615"/>
            </a:xfrm>
          </p:grpSpPr>
          <p:sp>
            <p:nvSpPr>
              <p:cNvPr id="33" name="Oval 15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Oval 18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48BE67">
                      <a:gamma/>
                      <a:shade val="0"/>
                      <a:invGamma/>
                    </a:srgbClr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Oval 1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9" name="Group 21"/>
          <p:cNvGrpSpPr>
            <a:grpSpLocks/>
          </p:cNvGrpSpPr>
          <p:nvPr/>
        </p:nvGrpSpPr>
        <p:grpSpPr bwMode="auto">
          <a:xfrm>
            <a:off x="2362200" y="3391816"/>
            <a:ext cx="4419600" cy="533400"/>
            <a:chOff x="1392" y="1968"/>
            <a:chExt cx="2784" cy="336"/>
          </a:xfrm>
        </p:grpSpPr>
        <p:sp>
          <p:nvSpPr>
            <p:cNvPr id="40" name="AutoShape 22"/>
            <p:cNvSpPr>
              <a:spLocks noChangeArrowheads="1"/>
            </p:cNvSpPr>
            <p:nvPr/>
          </p:nvSpPr>
          <p:spPr bwMode="auto">
            <a:xfrm>
              <a:off x="1392" y="1968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0" scaled="1"/>
            </a:gradFill>
            <a:ln w="2857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产品功能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1" name="Group 23"/>
            <p:cNvGrpSpPr>
              <a:grpSpLocks/>
            </p:cNvGrpSpPr>
            <p:nvPr/>
          </p:nvGrpSpPr>
          <p:grpSpPr bwMode="auto">
            <a:xfrm>
              <a:off x="3966" y="2112"/>
              <a:ext cx="210" cy="192"/>
              <a:chOff x="2078" y="1680"/>
              <a:chExt cx="1615" cy="1615"/>
            </a:xfrm>
          </p:grpSpPr>
          <p:sp>
            <p:nvSpPr>
              <p:cNvPr id="42" name="Oval 2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Oval 2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Oval 26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Oval 27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21B3E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2" name="Group 39"/>
          <p:cNvGrpSpPr>
            <a:grpSpLocks/>
          </p:cNvGrpSpPr>
          <p:nvPr/>
        </p:nvGrpSpPr>
        <p:grpSpPr bwMode="auto">
          <a:xfrm>
            <a:off x="2362200" y="5559896"/>
            <a:ext cx="4419600" cy="533400"/>
            <a:chOff x="1392" y="2832"/>
            <a:chExt cx="2784" cy="336"/>
          </a:xfrm>
        </p:grpSpPr>
        <p:sp>
          <p:nvSpPr>
            <p:cNvPr id="73" name="AutoShape 40"/>
            <p:cNvSpPr>
              <a:spLocks noChangeArrowheads="1"/>
            </p:cNvSpPr>
            <p:nvPr/>
          </p:nvSpPr>
          <p:spPr bwMode="auto">
            <a:xfrm>
              <a:off x="1392" y="2832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0" scaled="1"/>
            </a:gradFill>
            <a:ln w="2857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 smtClean="0">
                  <a:solidFill>
                    <a:sysClr val="windowText" lastClr="000000"/>
                  </a:solidFill>
                </a:rPr>
                <a:t>交付附件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4" name="Group 41"/>
            <p:cNvGrpSpPr>
              <a:grpSpLocks/>
            </p:cNvGrpSpPr>
            <p:nvPr/>
          </p:nvGrpSpPr>
          <p:grpSpPr bwMode="auto">
            <a:xfrm>
              <a:off x="3966" y="2976"/>
              <a:ext cx="210" cy="192"/>
              <a:chOff x="2078" y="1680"/>
              <a:chExt cx="1615" cy="1615"/>
            </a:xfrm>
          </p:grpSpPr>
          <p:sp>
            <p:nvSpPr>
              <p:cNvPr id="75" name="Oval 42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Oval 43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Oval 44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Oval 45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E35E23">
                      <a:gamma/>
                      <a:shade val="0"/>
                      <a:invGamma/>
                    </a:srgbClr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Oval 46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Oval 47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E35E23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56" name="Group 12"/>
          <p:cNvGrpSpPr>
            <a:grpSpLocks/>
          </p:cNvGrpSpPr>
          <p:nvPr/>
        </p:nvGrpSpPr>
        <p:grpSpPr bwMode="auto">
          <a:xfrm>
            <a:off x="2362200" y="1928440"/>
            <a:ext cx="4419600" cy="533400"/>
            <a:chOff x="1392" y="1536"/>
            <a:chExt cx="2784" cy="336"/>
          </a:xfrm>
        </p:grpSpPr>
        <p:sp>
          <p:nvSpPr>
            <p:cNvPr id="57" name="AutoShape 13"/>
            <p:cNvSpPr>
              <a:spLocks noChangeArrowheads="1"/>
            </p:cNvSpPr>
            <p:nvPr/>
          </p:nvSpPr>
          <p:spPr bwMode="auto">
            <a:xfrm>
              <a:off x="1392" y="1536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0" scaled="1"/>
            </a:gradFill>
            <a:ln w="2857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>
                  <a:solidFill>
                    <a:sysClr val="windowText" lastClr="000000"/>
                  </a:solidFill>
                </a:rPr>
                <a:t>项目输出成果</a:t>
              </a:r>
              <a:endParaRPr lang="en-US" altLang="zh-CN" b="1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8" name="Group 14"/>
            <p:cNvGrpSpPr>
              <a:grpSpLocks/>
            </p:cNvGrpSpPr>
            <p:nvPr/>
          </p:nvGrpSpPr>
          <p:grpSpPr bwMode="auto">
            <a:xfrm>
              <a:off x="3966" y="1680"/>
              <a:ext cx="210" cy="192"/>
              <a:chOff x="2078" y="1680"/>
              <a:chExt cx="1615" cy="1615"/>
            </a:xfrm>
          </p:grpSpPr>
          <p:sp>
            <p:nvSpPr>
              <p:cNvPr id="59" name="Oval 15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Oval 16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Oval 17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Oval 18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48BE67">
                      <a:gamma/>
                      <a:shade val="0"/>
                      <a:invGamma/>
                    </a:srgbClr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Oval 1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Oval 20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48BE67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5" name="Group 12"/>
          <p:cNvGrpSpPr>
            <a:grpSpLocks/>
          </p:cNvGrpSpPr>
          <p:nvPr/>
        </p:nvGrpSpPr>
        <p:grpSpPr bwMode="auto">
          <a:xfrm>
            <a:off x="2362200" y="4855192"/>
            <a:ext cx="4433888" cy="506413"/>
            <a:chOff x="1383" y="1553"/>
            <a:chExt cx="2793" cy="319"/>
          </a:xfrm>
        </p:grpSpPr>
        <p:sp>
          <p:nvSpPr>
            <p:cNvPr id="66" name="AutoShape 13"/>
            <p:cNvSpPr>
              <a:spLocks noChangeArrowheads="1"/>
            </p:cNvSpPr>
            <p:nvPr/>
          </p:nvSpPr>
          <p:spPr bwMode="auto">
            <a:xfrm>
              <a:off x="1383" y="1553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0" scaled="1"/>
            </a:gradFill>
            <a:ln w="2857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 smtClean="0">
                  <a:solidFill>
                    <a:sysClr val="windowText" lastClr="000000"/>
                  </a:solidFill>
                </a:rPr>
                <a:t>注意事项</a:t>
              </a:r>
              <a:endParaRPr lang="en-US" altLang="zh-CN" b="1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67" name="Group 14"/>
            <p:cNvGrpSpPr>
              <a:grpSpLocks/>
            </p:cNvGrpSpPr>
            <p:nvPr/>
          </p:nvGrpSpPr>
          <p:grpSpPr bwMode="auto">
            <a:xfrm>
              <a:off x="3966" y="1680"/>
              <a:ext cx="210" cy="192"/>
              <a:chOff x="2078" y="1680"/>
              <a:chExt cx="1615" cy="1615"/>
            </a:xfrm>
          </p:grpSpPr>
          <p:sp>
            <p:nvSpPr>
              <p:cNvPr id="68" name="Oval 15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Oval 16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Oval 17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Oval 18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48BE67">
                      <a:gamma/>
                      <a:shade val="0"/>
                      <a:invGamma/>
                    </a:srgbClr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Oval 1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Oval 20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48BE67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84" name="Group 3"/>
          <p:cNvGrpSpPr>
            <a:grpSpLocks/>
          </p:cNvGrpSpPr>
          <p:nvPr/>
        </p:nvGrpSpPr>
        <p:grpSpPr bwMode="auto">
          <a:xfrm>
            <a:off x="2362200" y="4123504"/>
            <a:ext cx="4419600" cy="533400"/>
            <a:chOff x="1392" y="1104"/>
            <a:chExt cx="2784" cy="336"/>
          </a:xfrm>
        </p:grpSpPr>
        <p:sp>
          <p:nvSpPr>
            <p:cNvPr id="85" name="AutoShape 4"/>
            <p:cNvSpPr>
              <a:spLocks noChangeArrowheads="1"/>
            </p:cNvSpPr>
            <p:nvPr/>
          </p:nvSpPr>
          <p:spPr bwMode="auto">
            <a:xfrm>
              <a:off x="1392" y="1104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0" scaled="1"/>
            </a:gradFill>
            <a:ln w="2857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noProof="0" dirty="0" smtClean="0">
                  <a:solidFill>
                    <a:sysClr val="windowText" lastClr="000000"/>
                  </a:solidFill>
                </a:rPr>
                <a:t>复用情况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6" name="Group 5"/>
            <p:cNvGrpSpPr>
              <a:grpSpLocks/>
            </p:cNvGrpSpPr>
            <p:nvPr/>
          </p:nvGrpSpPr>
          <p:grpSpPr bwMode="auto">
            <a:xfrm>
              <a:off x="3966" y="1248"/>
              <a:ext cx="210" cy="192"/>
              <a:chOff x="2078" y="1680"/>
              <a:chExt cx="1615" cy="1615"/>
            </a:xfrm>
          </p:grpSpPr>
          <p:sp>
            <p:nvSpPr>
              <p:cNvPr id="87" name="Oval 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Oval 7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Oval 8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Oval 9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Oval 10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Oval 11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4099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3559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CD51E-3072-456F-A4BD-15E01E8E86C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一 项目简介</a:t>
            </a:r>
            <a:endParaRPr lang="en-US" altLang="zh-CN" sz="32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63613" y="1395413"/>
            <a:ext cx="7418387" cy="4487862"/>
            <a:chOff x="963613" y="1395413"/>
            <a:chExt cx="7418387" cy="4487862"/>
          </a:xfrm>
        </p:grpSpPr>
        <p:sp>
          <p:nvSpPr>
            <p:cNvPr id="53" name="AutoShape 2"/>
            <p:cNvSpPr>
              <a:spLocks noChangeArrowheads="1"/>
            </p:cNvSpPr>
            <p:nvPr/>
          </p:nvSpPr>
          <p:spPr bwMode="gray">
            <a:xfrm>
              <a:off x="963613" y="1395413"/>
              <a:ext cx="1365250" cy="1339850"/>
            </a:xfrm>
            <a:prstGeom prst="flowChartConnector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 w="88900" cmpd="thinThick" algn="ctr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AutoShape 3"/>
            <p:cNvSpPr>
              <a:spLocks noChangeArrowheads="1"/>
            </p:cNvSpPr>
            <p:nvPr/>
          </p:nvSpPr>
          <p:spPr bwMode="gray">
            <a:xfrm>
              <a:off x="963613" y="2962275"/>
              <a:ext cx="1365250" cy="1339850"/>
            </a:xfrm>
            <a:prstGeom prst="flowChartConnector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009999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 w="88900" cmpd="thinThick" algn="ctr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AutoShape 4"/>
            <p:cNvSpPr>
              <a:spLocks noChangeArrowheads="1"/>
            </p:cNvSpPr>
            <p:nvPr/>
          </p:nvSpPr>
          <p:spPr bwMode="gray">
            <a:xfrm>
              <a:off x="963613" y="4543425"/>
              <a:ext cx="1365250" cy="1339850"/>
            </a:xfrm>
            <a:prstGeom prst="flowChartConnector">
              <a:avLst/>
            </a:prstGeom>
            <a:gradFill rotWithShape="1">
              <a:gsLst>
                <a:gs pos="0">
                  <a:srgbClr val="F0781E"/>
                </a:gs>
                <a:gs pos="100000">
                  <a:srgbClr val="F0781E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 w="88900" cmpd="thinThick" algn="ctr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2514600" y="1545496"/>
              <a:ext cx="58674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示例</a:t>
              </a:r>
              <a:r>
                <a:rPr kumimoji="0" lang="zh-CN" altLang="en-US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</a:rPr>
                <a:t>：</a:t>
              </a:r>
              <a:r>
                <a:rPr lang="en-US" altLang="zh-CN" sz="1600" i="1" dirty="0" smtClean="0">
                  <a:solidFill>
                    <a:srgbClr val="3333FF"/>
                  </a:solidFill>
                  <a:latin typeface="+mn-ea"/>
                  <a:ea typeface="+mn-ea"/>
                </a:rPr>
                <a:t> </a:t>
              </a:r>
              <a:r>
                <a:rPr lang="zh-CN" altLang="en-US" sz="1600" i="1" dirty="0">
                  <a:solidFill>
                    <a:srgbClr val="3333FF"/>
                  </a:solidFill>
                  <a:latin typeface="+mn-ea"/>
                  <a:ea typeface="+mn-ea"/>
                </a:rPr>
                <a:t> 新开普二维码</a:t>
              </a:r>
              <a:r>
                <a:rPr lang="en-US" altLang="zh-CN" sz="1600" i="1" dirty="0">
                  <a:solidFill>
                    <a:srgbClr val="3333FF"/>
                  </a:solidFill>
                  <a:latin typeface="+mn-ea"/>
                  <a:ea typeface="+mn-ea"/>
                </a:rPr>
                <a:t>CBB</a:t>
              </a:r>
              <a:r>
                <a:rPr lang="zh-CN" altLang="en-US" sz="1600" i="1" dirty="0">
                  <a:solidFill>
                    <a:srgbClr val="3333FF"/>
                  </a:solidFill>
                  <a:latin typeface="+mn-ea"/>
                  <a:ea typeface="+mn-ea"/>
                </a:rPr>
                <a:t>库是用于新开普各事业部、产品线的二维码公共技术库，可以方便、快捷地嵌入到各产品中，实现了二维码的生成、获取、解析、加解密，并支持常用手机操作系统（</a:t>
              </a:r>
              <a:r>
                <a:rPr lang="en-US" altLang="zh-CN" sz="1600" i="1" dirty="0">
                  <a:solidFill>
                    <a:srgbClr val="3333FF"/>
                  </a:solidFill>
                  <a:latin typeface="+mn-ea"/>
                  <a:ea typeface="+mn-ea"/>
                </a:rPr>
                <a:t>Android</a:t>
              </a:r>
              <a:r>
                <a:rPr lang="zh-CN" altLang="en-US" sz="1600" i="1" dirty="0">
                  <a:solidFill>
                    <a:srgbClr val="3333FF"/>
                  </a:solidFill>
                  <a:latin typeface="+mn-ea"/>
                  <a:ea typeface="+mn-ea"/>
                </a:rPr>
                <a:t>、</a:t>
              </a:r>
              <a:r>
                <a:rPr lang="en-US" altLang="zh-CN" sz="1600" i="1" dirty="0" err="1">
                  <a:solidFill>
                    <a:srgbClr val="3333FF"/>
                  </a:solidFill>
                  <a:latin typeface="+mn-ea"/>
                  <a:ea typeface="+mn-ea"/>
                </a:rPr>
                <a:t>iOS</a:t>
              </a:r>
              <a:r>
                <a:rPr lang="zh-CN" altLang="en-US" sz="1600" i="1" dirty="0">
                  <a:solidFill>
                    <a:srgbClr val="3333FF"/>
                  </a:solidFill>
                  <a:latin typeface="+mn-ea"/>
                  <a:ea typeface="+mn-ea"/>
                </a:rPr>
                <a:t>）。</a:t>
              </a:r>
              <a:endPara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69" name="Rectangle 6"/>
            <p:cNvSpPr>
              <a:spLocks noChangeArrowheads="1"/>
            </p:cNvSpPr>
            <p:nvPr/>
          </p:nvSpPr>
          <p:spPr bwMode="auto">
            <a:xfrm>
              <a:off x="2491054" y="3206502"/>
              <a:ext cx="5743575" cy="12003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示例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</a:rPr>
                <a:t>：</a:t>
              </a:r>
              <a:r>
                <a:rPr lang="zh-CN" altLang="en-US" sz="1600" i="1" dirty="0" smtClean="0">
                  <a:solidFill>
                    <a:srgbClr val="3333FF"/>
                  </a:solidFill>
                  <a:latin typeface="+mn-ea"/>
                  <a:ea typeface="+mn-ea"/>
                </a:rPr>
                <a:t> 经过项目团队的努力，产品已经完成开发，</a:t>
              </a:r>
              <a:r>
                <a:rPr lang="zh-CN" altLang="zh-CN" sz="1600" i="1" dirty="0" smtClean="0">
                  <a:solidFill>
                    <a:srgbClr val="3333FF"/>
                  </a:solidFill>
                  <a:latin typeface="+mn-ea"/>
                  <a:ea typeface="+mn-ea"/>
                </a:rPr>
                <a:t>通过</a:t>
              </a:r>
              <a:r>
                <a:rPr lang="zh-CN" altLang="en-US" sz="1600" i="1" dirty="0" smtClean="0">
                  <a:solidFill>
                    <a:srgbClr val="3333FF"/>
                  </a:solidFill>
                  <a:latin typeface="+mn-ea"/>
                  <a:ea typeface="+mn-ea"/>
                </a:rPr>
                <a:t>了</a:t>
              </a:r>
              <a:r>
                <a:rPr lang="zh-CN" altLang="zh-CN" sz="1600" i="1" dirty="0" smtClean="0">
                  <a:solidFill>
                    <a:srgbClr val="3333FF"/>
                  </a:solidFill>
                  <a:latin typeface="+mn-ea"/>
                  <a:ea typeface="+mn-ea"/>
                </a:rPr>
                <a:t>系</a:t>
              </a:r>
              <a:endParaRPr lang="en-US" altLang="zh-CN" sz="1600" i="1" dirty="0" smtClean="0">
                <a:solidFill>
                  <a:srgbClr val="3333FF"/>
                </a:solidFill>
                <a:latin typeface="+mn-ea"/>
                <a:ea typeface="+mn-ea"/>
              </a:endParaRPr>
            </a:p>
            <a:p>
              <a:pPr marL="342900" indent="-3429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600" i="1" dirty="0" smtClean="0">
                  <a:solidFill>
                    <a:srgbClr val="3333FF"/>
                  </a:solidFill>
                  <a:latin typeface="+mn-ea"/>
                  <a:ea typeface="+mn-ea"/>
                </a:rPr>
                <a:t>统测试部测试，</a:t>
              </a:r>
              <a:r>
                <a:rPr lang="zh-CN" altLang="en-US" sz="1600" i="1" dirty="0" smtClean="0">
                  <a:solidFill>
                    <a:srgbClr val="3333FF"/>
                  </a:solidFill>
                  <a:latin typeface="+mn-ea"/>
                  <a:ea typeface="+mn-ea"/>
                </a:rPr>
                <a:t>相关工程文档和</a:t>
              </a:r>
              <a:r>
                <a:rPr lang="zh-CN" altLang="en-US" sz="1600" i="1" dirty="0">
                  <a:solidFill>
                    <a:srgbClr val="3333FF"/>
                  </a:solidFill>
                  <a:latin typeface="+mn-ea"/>
                  <a:ea typeface="+mn-ea"/>
                </a:rPr>
                <a:t>过程文档已经归档至</a:t>
              </a:r>
              <a:r>
                <a:rPr lang="en-US" altLang="zh-CN" sz="1600" i="1" dirty="0">
                  <a:solidFill>
                    <a:srgbClr val="3333FF"/>
                  </a:solidFill>
                  <a:latin typeface="+mn-ea"/>
                  <a:ea typeface="+mn-ea"/>
                </a:rPr>
                <a:t>SVN</a:t>
              </a:r>
              <a:r>
                <a:rPr lang="zh-CN" altLang="en-US" sz="1600" i="1" dirty="0">
                  <a:solidFill>
                    <a:srgbClr val="3333FF"/>
                  </a:solidFill>
                  <a:latin typeface="+mn-ea"/>
                  <a:ea typeface="+mn-ea"/>
                </a:rPr>
                <a:t>，</a:t>
              </a:r>
              <a:r>
                <a:rPr lang="zh-CN" altLang="zh-CN" sz="1600" i="1" dirty="0">
                  <a:solidFill>
                    <a:srgbClr val="3333FF"/>
                  </a:solidFill>
                  <a:latin typeface="+mn-ea"/>
                  <a:ea typeface="+mn-ea"/>
                </a:rPr>
                <a:t>满足产品</a:t>
              </a:r>
              <a:r>
                <a:rPr lang="zh-CN" altLang="en-US" sz="1600" i="1" dirty="0">
                  <a:solidFill>
                    <a:srgbClr val="3333FF"/>
                  </a:solidFill>
                  <a:latin typeface="+mn-ea"/>
                  <a:ea typeface="+mn-ea"/>
                </a:rPr>
                <a:t>交付</a:t>
              </a:r>
              <a:r>
                <a:rPr lang="zh-CN" altLang="zh-CN" sz="1600" i="1" dirty="0">
                  <a:solidFill>
                    <a:srgbClr val="3333FF"/>
                  </a:solidFill>
                  <a:latin typeface="+mn-ea"/>
                  <a:ea typeface="+mn-ea"/>
                </a:rPr>
                <a:t>要求</a:t>
              </a:r>
              <a:r>
                <a:rPr lang="zh-CN" altLang="en-US" sz="1600" i="1" dirty="0">
                  <a:solidFill>
                    <a:srgbClr val="3333FF"/>
                  </a:solidFill>
                  <a:latin typeface="+mn-ea"/>
                  <a:ea typeface="+mn-ea"/>
                </a:rPr>
                <a:t>（如果有遗漏问题</a:t>
              </a:r>
              <a:r>
                <a:rPr lang="zh-CN" altLang="en-US" sz="1600" i="1" dirty="0" smtClean="0">
                  <a:solidFill>
                    <a:srgbClr val="3333FF"/>
                  </a:solidFill>
                  <a:latin typeface="+mn-ea"/>
                  <a:ea typeface="+mn-ea"/>
                </a:rPr>
                <a:t>，</a:t>
              </a:r>
              <a:r>
                <a:rPr lang="zh-CN" altLang="en-US" sz="1600" i="1" dirty="0">
                  <a:solidFill>
                    <a:srgbClr val="3333FF"/>
                  </a:solidFill>
                  <a:latin typeface="+mn-ea"/>
                </a:rPr>
                <a:t>必须明确说明）</a:t>
              </a:r>
              <a:r>
                <a:rPr lang="zh-CN" altLang="en-US" sz="1600" i="1" dirty="0" smtClean="0">
                  <a:solidFill>
                    <a:srgbClr val="3333FF"/>
                  </a:solidFill>
                  <a:latin typeface="+mn-ea"/>
                </a:rPr>
                <a:t>。</a:t>
              </a:r>
              <a:endParaRPr lang="en-US" altLang="zh-CN" sz="1600" i="1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1129724" y="1884363"/>
              <a:ext cx="111440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基本信息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Rectangle 9"/>
            <p:cNvSpPr>
              <a:spLocks noChangeArrowheads="1"/>
            </p:cNvSpPr>
            <p:nvPr/>
          </p:nvSpPr>
          <p:spPr bwMode="auto">
            <a:xfrm>
              <a:off x="1116472" y="3455988"/>
              <a:ext cx="111440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 smtClean="0">
                  <a:solidFill>
                    <a:srgbClr val="FFFFFF"/>
                  </a:solidFill>
                </a:rPr>
                <a:t>验证信息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Rectangle 10"/>
            <p:cNvSpPr>
              <a:spLocks noChangeArrowheads="1"/>
            </p:cNvSpPr>
            <p:nvPr/>
          </p:nvSpPr>
          <p:spPr bwMode="auto">
            <a:xfrm>
              <a:off x="1019175" y="4998623"/>
              <a:ext cx="1266825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 smtClean="0">
                  <a:solidFill>
                    <a:srgbClr val="FFFFFF"/>
                  </a:solidFill>
                </a:rPr>
                <a:t>交付信息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2571736" y="4812581"/>
            <a:ext cx="592935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示例：</a:t>
            </a:r>
            <a:r>
              <a:rPr lang="zh-CN" altLang="en-US" sz="1600" i="1" dirty="0" smtClean="0">
                <a:solidFill>
                  <a:srgbClr val="3333FF"/>
                </a:solidFill>
                <a:latin typeface="+mn-ea"/>
                <a:ea typeface="+mn-ea"/>
              </a:rPr>
              <a:t>本次交付产品有：新</a:t>
            </a:r>
            <a:r>
              <a:rPr lang="zh-CN" altLang="en-US" sz="1600" i="1" dirty="0">
                <a:solidFill>
                  <a:srgbClr val="3333FF"/>
                </a:solidFill>
                <a:latin typeface="+mn-ea"/>
                <a:ea typeface="+mn-ea"/>
              </a:rPr>
              <a:t>开普二维码</a:t>
            </a:r>
            <a:r>
              <a:rPr lang="en-US" altLang="zh-CN" sz="1600" i="1" dirty="0">
                <a:solidFill>
                  <a:srgbClr val="3333FF"/>
                </a:solidFill>
                <a:latin typeface="+mn-ea"/>
                <a:ea typeface="+mn-ea"/>
              </a:rPr>
              <a:t>CBB</a:t>
            </a:r>
            <a:r>
              <a:rPr lang="zh-CN" altLang="en-US" sz="1600" i="1" dirty="0">
                <a:solidFill>
                  <a:srgbClr val="3333FF"/>
                </a:solidFill>
                <a:latin typeface="+mn-ea"/>
                <a:ea typeface="+mn-ea"/>
              </a:rPr>
              <a:t>库用户手册</a:t>
            </a:r>
            <a:r>
              <a:rPr lang="en-US" altLang="zh-CN" sz="1600" i="1" dirty="0">
                <a:solidFill>
                  <a:srgbClr val="3333FF"/>
                </a:solidFill>
                <a:latin typeface="+mn-ea"/>
                <a:ea typeface="+mn-ea"/>
              </a:rPr>
              <a:t>.</a:t>
            </a:r>
            <a:r>
              <a:rPr lang="en-US" altLang="zh-CN" sz="1600" i="1" dirty="0" smtClean="0">
                <a:solidFill>
                  <a:srgbClr val="3333FF"/>
                </a:solidFill>
                <a:latin typeface="+mn-ea"/>
                <a:ea typeface="+mn-ea"/>
              </a:rPr>
              <a:t>doc</a:t>
            </a:r>
            <a:r>
              <a:rPr lang="zh-CN" altLang="en-US" sz="1600" i="1" dirty="0" smtClean="0">
                <a:solidFill>
                  <a:srgbClr val="3333FF"/>
                </a:solidFill>
                <a:latin typeface="+mn-ea"/>
                <a:ea typeface="+mn-ea"/>
              </a:rPr>
              <a:t>等</a:t>
            </a:r>
            <a:endParaRPr lang="en-US" altLang="zh-CN" sz="1600" i="1" dirty="0" smtClean="0">
              <a:solidFill>
                <a:srgbClr val="3333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3333FF"/>
                </a:solidFill>
                <a:latin typeface="+mn-ea"/>
                <a:ea typeface="+mn-ea"/>
              </a:rPr>
              <a:t>产品基价：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  <a:ea typeface="+mn-ea"/>
              </a:rPr>
              <a:t>XXX</a:t>
            </a:r>
            <a:r>
              <a:rPr lang="zh-CN" altLang="en-US" sz="1600" dirty="0" smtClean="0">
                <a:solidFill>
                  <a:srgbClr val="3333FF"/>
                </a:solidFill>
                <a:latin typeface="+mn-ea"/>
                <a:ea typeface="+mn-ea"/>
              </a:rPr>
              <a:t>元。（非必填项）</a:t>
            </a:r>
            <a:endParaRPr lang="en-US" altLang="zh-CN" sz="1600" dirty="0">
              <a:solidFill>
                <a:srgbClr val="3333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4099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3559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CD51E-3072-456F-A4BD-15E01E8E86C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二 项目输出成果</a:t>
            </a:r>
            <a:endParaRPr lang="en-US" altLang="zh-CN" sz="32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62939" y="1071546"/>
            <a:ext cx="2018123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i="1" dirty="0" smtClean="0">
              <a:solidFill>
                <a:srgbClr val="0000FF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376786"/>
              </p:ext>
            </p:extLst>
          </p:nvPr>
        </p:nvGraphicFramePr>
        <p:xfrm>
          <a:off x="1331640" y="1487559"/>
          <a:ext cx="6696744" cy="3885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5616624"/>
              </a:tblGrid>
              <a:tr h="4857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序号</a:t>
                      </a:r>
                      <a:endParaRPr lang="zh-CN" alt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成果名称</a:t>
                      </a:r>
                      <a:endParaRPr lang="zh-CN" alt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857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zh-CN" alt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用户需求</a:t>
                      </a:r>
                      <a:endParaRPr lang="zh-CN" alt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857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2</a:t>
                      </a:r>
                      <a:endParaRPr lang="zh-CN" alt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设计方案</a:t>
                      </a:r>
                      <a:endParaRPr lang="zh-CN" alt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857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3</a:t>
                      </a:r>
                      <a:endParaRPr lang="zh-CN" alt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8570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8570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8570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8570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4099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3559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CD51E-3072-456F-A4BD-15E01E8E86C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三 产品概述</a:t>
            </a:r>
            <a:r>
              <a:rPr lang="en-US" altLang="zh-CN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32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定义</a:t>
            </a:r>
            <a:endParaRPr lang="en-US" altLang="zh-CN" sz="32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2207" y="1412776"/>
            <a:ext cx="6912768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i="1" dirty="0" smtClean="0">
                <a:solidFill>
                  <a:srgbClr val="0066FF"/>
                </a:solidFill>
              </a:rPr>
              <a:t>示例：</a:t>
            </a:r>
            <a:endParaRPr lang="en-US" altLang="zh-CN" i="1" dirty="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i="1" dirty="0" smtClean="0">
                <a:solidFill>
                  <a:srgbClr val="0066FF"/>
                </a:solidFill>
              </a:rPr>
              <a:t>新</a:t>
            </a:r>
            <a:r>
              <a:rPr lang="zh-CN" altLang="zh-CN" i="1" dirty="0">
                <a:solidFill>
                  <a:srgbClr val="0066FF"/>
                </a:solidFill>
              </a:rPr>
              <a:t>开普二维码</a:t>
            </a:r>
            <a:r>
              <a:rPr lang="en-US" altLang="zh-CN" i="1" dirty="0">
                <a:solidFill>
                  <a:srgbClr val="0066FF"/>
                </a:solidFill>
              </a:rPr>
              <a:t>CBB</a:t>
            </a:r>
            <a:r>
              <a:rPr lang="zh-CN" altLang="zh-CN" i="1" dirty="0">
                <a:solidFill>
                  <a:srgbClr val="0066FF"/>
                </a:solidFill>
              </a:rPr>
              <a:t>库是用于新开普各事业部、产品线的二维码公共技术库，可以方便、快捷地嵌入到各产品中，实现了二维码的生成、获取、解析、加解密，并支持</a:t>
            </a:r>
            <a:r>
              <a:rPr lang="en-US" altLang="zh-CN" i="1" dirty="0">
                <a:solidFill>
                  <a:srgbClr val="0066FF"/>
                </a:solidFill>
              </a:rPr>
              <a:t>windows</a:t>
            </a:r>
            <a:r>
              <a:rPr lang="zh-CN" altLang="en-US" i="1" dirty="0">
                <a:solidFill>
                  <a:srgbClr val="0066FF"/>
                </a:solidFill>
              </a:rPr>
              <a:t>系统和</a:t>
            </a:r>
            <a:r>
              <a:rPr lang="zh-CN" altLang="zh-CN" i="1" dirty="0">
                <a:solidFill>
                  <a:srgbClr val="0066FF"/>
                </a:solidFill>
              </a:rPr>
              <a:t>常用手机操作系统（</a:t>
            </a:r>
            <a:r>
              <a:rPr lang="en-US" altLang="zh-CN" i="1" dirty="0">
                <a:solidFill>
                  <a:srgbClr val="0066FF"/>
                </a:solidFill>
              </a:rPr>
              <a:t>android</a:t>
            </a:r>
            <a:r>
              <a:rPr lang="zh-CN" altLang="zh-CN" i="1" dirty="0">
                <a:solidFill>
                  <a:srgbClr val="0066FF"/>
                </a:solidFill>
              </a:rPr>
              <a:t>、</a:t>
            </a:r>
            <a:r>
              <a:rPr lang="en-US" altLang="zh-CN" i="1" dirty="0" err="1">
                <a:solidFill>
                  <a:srgbClr val="0066FF"/>
                </a:solidFill>
              </a:rPr>
              <a:t>iOS</a:t>
            </a:r>
            <a:r>
              <a:rPr lang="zh-CN" altLang="zh-CN" i="1" dirty="0">
                <a:solidFill>
                  <a:srgbClr val="0066FF"/>
                </a:solidFill>
              </a:rPr>
              <a:t>）。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4099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3559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CD51E-3072-456F-A4BD-15E01E8E86C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三 产品概述</a:t>
            </a:r>
            <a:r>
              <a:rPr lang="en-US" altLang="zh-CN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32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特点</a:t>
            </a:r>
            <a:endParaRPr lang="en-US" altLang="zh-CN" sz="32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2207" y="1412776"/>
            <a:ext cx="691276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i="1" dirty="0" smtClean="0">
                <a:solidFill>
                  <a:srgbClr val="0066FF"/>
                </a:solidFill>
              </a:rPr>
              <a:t>示例：</a:t>
            </a:r>
            <a:endParaRPr lang="en-US" altLang="zh-CN" i="1" dirty="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i="1" dirty="0">
                <a:solidFill>
                  <a:srgbClr val="0066FF"/>
                </a:solidFill>
              </a:rPr>
              <a:t>1</a:t>
            </a:r>
            <a:r>
              <a:rPr lang="zh-CN" altLang="zh-CN" i="1" dirty="0">
                <a:solidFill>
                  <a:srgbClr val="0066FF"/>
                </a:solidFill>
              </a:rPr>
              <a:t>、对二维码内容进行加解密，内容更安全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i="1" dirty="0" smtClean="0">
                <a:solidFill>
                  <a:srgbClr val="0066FF"/>
                </a:solidFill>
              </a:rPr>
              <a:t>2</a:t>
            </a:r>
            <a:r>
              <a:rPr lang="zh-CN" altLang="zh-CN" i="1" dirty="0">
                <a:solidFill>
                  <a:srgbClr val="0066FF"/>
                </a:solidFill>
              </a:rPr>
              <a:t>、以</a:t>
            </a:r>
            <a:r>
              <a:rPr lang="en-US" altLang="zh-CN" i="1" dirty="0">
                <a:solidFill>
                  <a:srgbClr val="0066FF"/>
                </a:solidFill>
              </a:rPr>
              <a:t>CBB</a:t>
            </a:r>
            <a:r>
              <a:rPr lang="zh-CN" altLang="zh-CN" i="1" dirty="0">
                <a:solidFill>
                  <a:srgbClr val="0066FF"/>
                </a:solidFill>
              </a:rPr>
              <a:t>库形式发布，通用性更强，个性化定制更方便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i="1" dirty="0" smtClean="0">
                <a:solidFill>
                  <a:srgbClr val="0066FF"/>
                </a:solidFill>
              </a:rPr>
              <a:t>3</a:t>
            </a:r>
            <a:r>
              <a:rPr lang="zh-CN" altLang="zh-CN" i="1" dirty="0">
                <a:solidFill>
                  <a:srgbClr val="0066FF"/>
                </a:solidFill>
              </a:rPr>
              <a:t>、支持多操作系统（</a:t>
            </a:r>
            <a:r>
              <a:rPr lang="en-US" altLang="zh-CN" i="1" dirty="0">
                <a:solidFill>
                  <a:srgbClr val="0066FF"/>
                </a:solidFill>
              </a:rPr>
              <a:t>windows</a:t>
            </a:r>
            <a:r>
              <a:rPr lang="zh-CN" altLang="zh-CN" i="1" dirty="0">
                <a:solidFill>
                  <a:srgbClr val="0066FF"/>
                </a:solidFill>
              </a:rPr>
              <a:t>、</a:t>
            </a:r>
            <a:r>
              <a:rPr lang="en-US" altLang="zh-CN" i="1" dirty="0">
                <a:solidFill>
                  <a:srgbClr val="0066FF"/>
                </a:solidFill>
              </a:rPr>
              <a:t>android</a:t>
            </a:r>
            <a:r>
              <a:rPr lang="zh-CN" altLang="zh-CN" i="1" dirty="0">
                <a:solidFill>
                  <a:srgbClr val="0066FF"/>
                </a:solidFill>
              </a:rPr>
              <a:t>、</a:t>
            </a:r>
            <a:r>
              <a:rPr lang="en-US" altLang="zh-CN" i="1" dirty="0" err="1">
                <a:solidFill>
                  <a:srgbClr val="0066FF"/>
                </a:solidFill>
              </a:rPr>
              <a:t>iOS</a:t>
            </a:r>
            <a:r>
              <a:rPr lang="zh-CN" altLang="zh-CN" i="1" dirty="0">
                <a:solidFill>
                  <a:srgbClr val="0066FF"/>
                </a:solidFill>
              </a:rPr>
              <a:t>），面向的用户群更广</a:t>
            </a:r>
          </a:p>
        </p:txBody>
      </p:sp>
    </p:spTree>
    <p:extLst>
      <p:ext uri="{BB962C8B-B14F-4D97-AF65-F5344CB8AC3E}">
        <p14:creationId xmlns:p14="http://schemas.microsoft.com/office/powerpoint/2010/main" val="36693980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4099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3559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CD51E-3072-456F-A4BD-15E01E8E86C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三 产品概述</a:t>
            </a:r>
            <a:r>
              <a:rPr lang="en-US" altLang="zh-CN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参数</a:t>
            </a:r>
            <a:endParaRPr lang="en-US" altLang="zh-CN" sz="32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 bwMode="auto">
          <a:xfrm>
            <a:off x="347663" y="1916113"/>
            <a:ext cx="82804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0" i="1" dirty="0" smtClean="0">
                <a:solidFill>
                  <a:srgbClr val="0066FF"/>
                </a:solidFill>
              </a:rPr>
              <a:t>示例：</a:t>
            </a:r>
            <a:endParaRPr lang="en-US" altLang="zh-CN" b="0" i="1" dirty="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0" i="1" dirty="0" smtClean="0">
                <a:solidFill>
                  <a:srgbClr val="0066FF"/>
                </a:solidFill>
              </a:rPr>
              <a:t>1</a:t>
            </a:r>
            <a:r>
              <a:rPr lang="zh-CN" altLang="en-US" b="0" i="1" dirty="0">
                <a:solidFill>
                  <a:srgbClr val="0066FF"/>
                </a:solidFill>
              </a:rPr>
              <a:t>、正常扫描响应时间不到</a:t>
            </a:r>
            <a:r>
              <a:rPr lang="en-US" altLang="zh-CN" b="0" i="1" dirty="0">
                <a:solidFill>
                  <a:srgbClr val="0066FF"/>
                </a:solidFill>
              </a:rPr>
              <a:t>1</a:t>
            </a:r>
            <a:r>
              <a:rPr lang="zh-CN" altLang="en-US" b="0" i="1" dirty="0">
                <a:solidFill>
                  <a:srgbClr val="0066FF"/>
                </a:solidFill>
              </a:rPr>
              <a:t>秒</a:t>
            </a:r>
            <a:endParaRPr lang="en-US" altLang="zh-CN" b="0" i="1" dirty="0">
              <a:solidFill>
                <a:srgbClr val="0066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0" i="1" dirty="0">
                <a:solidFill>
                  <a:srgbClr val="0066FF"/>
                </a:solidFill>
              </a:rPr>
              <a:t> </a:t>
            </a:r>
            <a:r>
              <a:rPr lang="en-US" altLang="zh-CN" b="0" i="1" dirty="0" smtClean="0">
                <a:solidFill>
                  <a:srgbClr val="0066FF"/>
                </a:solidFill>
              </a:rPr>
              <a:t>2</a:t>
            </a:r>
            <a:r>
              <a:rPr lang="zh-CN" altLang="en-US" b="0" i="1" dirty="0">
                <a:solidFill>
                  <a:srgbClr val="0066FF"/>
                </a:solidFill>
              </a:rPr>
              <a:t>、不同纠错级别对应参数</a:t>
            </a:r>
            <a:r>
              <a:rPr lang="zh-CN" altLang="en-US" b="0" i="1" dirty="0" smtClean="0">
                <a:solidFill>
                  <a:srgbClr val="0066FF"/>
                </a:solidFill>
              </a:rPr>
              <a:t>：</a:t>
            </a:r>
            <a:endParaRPr lang="en-US" altLang="zh-CN" b="0" i="1" dirty="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zh-CN" altLang="zh-CN" sz="2400" b="0" i="1" dirty="0">
              <a:solidFill>
                <a:srgbClr val="0066FF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404489"/>
              </p:ext>
            </p:extLst>
          </p:nvPr>
        </p:nvGraphicFramePr>
        <p:xfrm>
          <a:off x="683568" y="3861048"/>
          <a:ext cx="59182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文档" r:id="rId4" imgW="5416650" imgH="1827029" progId="Word.Document.12">
                  <p:embed/>
                </p:oleObj>
              </mc:Choice>
              <mc:Fallback>
                <p:oleObj name="文档" r:id="rId4" imgW="5416650" imgH="1827029" progId="Word.Document.12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861048"/>
                        <a:ext cx="5918200" cy="199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9724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4099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3559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CD51E-3072-456F-A4BD-15E01E8E86C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四 产品功能</a:t>
            </a:r>
            <a:endParaRPr lang="en-US" altLang="zh-CN" sz="32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1560274"/>
            <a:ext cx="612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>
                <a:solidFill>
                  <a:srgbClr val="0066FF"/>
                </a:solidFill>
              </a:rPr>
              <a:t>示例：</a:t>
            </a:r>
            <a:endParaRPr lang="en-US" altLang="zh-CN" i="1" dirty="0" smtClean="0">
              <a:solidFill>
                <a:srgbClr val="0066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i="1" dirty="0" smtClean="0">
                <a:solidFill>
                  <a:srgbClr val="0066FF"/>
                </a:solidFill>
              </a:rPr>
              <a:t>新</a:t>
            </a:r>
            <a:r>
              <a:rPr lang="zh-CN" altLang="en-US" i="1" dirty="0">
                <a:solidFill>
                  <a:srgbClr val="0066FF"/>
                </a:solidFill>
              </a:rPr>
              <a:t>开普二维码</a:t>
            </a:r>
            <a:r>
              <a:rPr lang="en-US" altLang="zh-CN" i="1" dirty="0">
                <a:solidFill>
                  <a:srgbClr val="0066FF"/>
                </a:solidFill>
              </a:rPr>
              <a:t>CBB</a:t>
            </a:r>
            <a:r>
              <a:rPr lang="zh-CN" altLang="en-US" i="1" dirty="0">
                <a:solidFill>
                  <a:srgbClr val="0066FF"/>
                </a:solidFill>
              </a:rPr>
              <a:t>库是用于新开普各事业部、产品线的二维码公共技术库，可以方便、快捷地嵌入到各产品中，实现了二维码的生成、获取、解析、加解密，并支持</a:t>
            </a:r>
            <a:r>
              <a:rPr lang="en-US" altLang="zh-CN" i="1" dirty="0">
                <a:solidFill>
                  <a:srgbClr val="0066FF"/>
                </a:solidFill>
              </a:rPr>
              <a:t>windows</a:t>
            </a:r>
            <a:r>
              <a:rPr lang="zh-CN" altLang="en-US" i="1" dirty="0">
                <a:solidFill>
                  <a:srgbClr val="0066FF"/>
                </a:solidFill>
              </a:rPr>
              <a:t>系统和常用手机操作系统（</a:t>
            </a:r>
            <a:r>
              <a:rPr lang="en-US" altLang="zh-CN" i="1" dirty="0">
                <a:solidFill>
                  <a:srgbClr val="0066FF"/>
                </a:solidFill>
              </a:rPr>
              <a:t>android</a:t>
            </a:r>
            <a:r>
              <a:rPr lang="zh-CN" altLang="en-US" i="1" dirty="0">
                <a:solidFill>
                  <a:srgbClr val="0066FF"/>
                </a:solidFill>
              </a:rPr>
              <a:t>、</a:t>
            </a:r>
            <a:r>
              <a:rPr lang="en-US" altLang="zh-CN" i="1" dirty="0" err="1">
                <a:solidFill>
                  <a:srgbClr val="0066FF"/>
                </a:solidFill>
              </a:rPr>
              <a:t>iOS</a:t>
            </a:r>
            <a:r>
              <a:rPr lang="zh-CN" altLang="en-US" i="1" dirty="0">
                <a:solidFill>
                  <a:srgbClr val="0066FF"/>
                </a:solidFill>
              </a:rPr>
              <a:t>）。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9850</TotalTime>
  <Words>846</Words>
  <Application>Microsoft Office PowerPoint</Application>
  <PresentationFormat>全屏显示(4:3)</PresentationFormat>
  <Paragraphs>177</Paragraphs>
  <Slides>13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</dc:creator>
  <cp:lastModifiedBy>赵珍</cp:lastModifiedBy>
  <cp:revision>1787</cp:revision>
  <dcterms:modified xsi:type="dcterms:W3CDTF">2015-06-08T08:42:24Z</dcterms:modified>
</cp:coreProperties>
</file>