
<file path=[Content_Types].xml><?xml version="1.0" encoding="utf-8"?>
<Types xmlns="http://schemas.openxmlformats.org/package/2006/content-types">
  <Override PartName="/ppt/slides/slide14.xml" ContentType="application/vnd.openxmlformats-officedocument.presentationml.slide+xml"/>
  <Override PartName="/ppt/slideLayouts/slideLayout8.xml" ContentType="application/vnd.openxmlformats-officedocument.presentationml.slideLayout+xml"/>
  <Override PartName="/ppt/slides/slide52.xml" ContentType="application/vnd.openxmlformats-officedocument.presentationml.slide+xml"/>
  <Override PartName="/ppt/slides/slide49.xml" ContentType="application/vnd.openxmlformats-officedocument.presentationml.slide+xml"/>
  <Override PartName="/ppt/slides/slide68.xml" ContentType="application/vnd.openxmlformats-officedocument.presentationml.slide+xml"/>
  <Override PartName="/ppt/slides/slide33.xml" ContentType="application/vnd.openxmlformats-officedocument.presentationml.slide+xml"/>
  <Override PartName="/ppt/slides/slide87.xml" ContentType="application/vnd.openxmlformats-officedocument.presentationml.slide+xml"/>
  <Default Extension="bin" ContentType="application/vnd.openxmlformats-officedocument.presentationml.printerSettings"/>
  <Override PartName="/ppt/slides/slide92.xml" ContentType="application/vnd.openxmlformats-officedocument.presentationml.slide+xml"/>
  <Default Extension="wmf" ContentType="image/x-wmf"/>
  <Override PartName="/ppt/slides/slide18.xml" ContentType="application/vnd.openxmlformats-officedocument.presentationml.slide+xml"/>
  <Override PartName="/ppt/slides/slide37.xml" ContentType="application/vnd.openxmlformats-officedocument.presentationml.slide+xml"/>
  <Override PartName="/ppt/slides/slide56.xml" ContentType="application/vnd.openxmlformats-officedocument.presentationml.slide+xml"/>
  <Override PartName="/ppt/slides/slide75.xml" ContentType="application/vnd.openxmlformats-officedocument.presentationml.slide+xml"/>
  <Override PartName="/ppt/slides/slide3.xml" ContentType="application/vnd.openxmlformats-officedocument.presentationml.slide+xml"/>
  <Override PartName="/ppt/slideLayouts/slideLayout1.xml" ContentType="application/vnd.openxmlformats-officedocument.presentationml.slideLayout+xml"/>
  <Override PartName="/ppt/slides/slide23.xml" ContentType="application/vnd.openxmlformats-officedocument.presentationml.slide+xml"/>
  <Override PartName="/ppt/slides/slide42.xml" ContentType="application/vnd.openxmlformats-officedocument.presentationml.slide+xml"/>
  <Override PartName="/ppt/slides/slide61.xml" ContentType="application/vnd.openxmlformats-officedocument.presentationml.slide+xml"/>
  <Override PartName="/ppt/slides/slide80.xml" ContentType="application/vnd.openxmlformats-officedocument.presentationml.slide+xml"/>
  <Override PartName="/ppt/theme/theme1.xml" ContentType="application/vnd.openxmlformats-officedocument.theme+xml"/>
  <Override PartName="/ppt/slideLayouts/slideLayout10.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27.xml" ContentType="application/vnd.openxmlformats-officedocument.presentationml.slide+xml"/>
  <Override PartName="/ppt/slides/slide11.xml" ContentType="application/vnd.openxmlformats-officedocument.presentationml.slide+xml"/>
  <Override PartName="/ppt/slides/slide65.xml" ContentType="application/vnd.openxmlformats-officedocument.presentationml.slide+xml"/>
  <Override PartName="/ppt/slides/slide84.xml" ContentType="application/vnd.openxmlformats-officedocument.presentationml.slide+xml"/>
  <Override PartName="/ppt/slides/slide46.xml" ContentType="application/vnd.openxmlformats-officedocument.presentationml.slide+xml"/>
  <Override PartName="/ppt/slides/slide70.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slides/slide53.xml" ContentType="application/vnd.openxmlformats-officedocument.presentationml.slide+xml"/>
  <Override PartName="/ppt/slides/slide15.xml" ContentType="application/vnd.openxmlformats-officedocument.presentationml.slide+xml"/>
  <Override PartName="/ppt/slides/slide69.xml" ContentType="application/vnd.openxmlformats-officedocument.presentationml.slide+xml"/>
  <Override PartName="/ppt/slides/slide88.xml" ContentType="application/vnd.openxmlformats-officedocument.presentationml.slide+xml"/>
  <Override PartName="/ppt/slides/slide72.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slides/slide93.xml" ContentType="application/vnd.openxmlformats-officedocument.presentationml.slide+xml"/>
  <Override PartName="/ppt/slides/slide19.xml" ContentType="application/vnd.openxmlformats-officedocument.presentationml.slide+xml"/>
  <Override PartName="/ppt/slides/slide38.xml" ContentType="application/vnd.openxmlformats-officedocument.presentationml.slide+xml"/>
  <Override PartName="/ppt/slides/slide57.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Layouts/slideLayout2.xml" ContentType="application/vnd.openxmlformats-officedocument.presentationml.slideLayout+xml"/>
  <Override PartName="/ppt/slides/slide24.xml" ContentType="application/vnd.openxmlformats-officedocument.presentationml.slide+xml"/>
  <Override PartName="/ppt/slides/slide43.xml" ContentType="application/vnd.openxmlformats-officedocument.presentationml.slide+xml"/>
  <Override PartName="/ppt/slides/slide62.xml" ContentType="application/vnd.openxmlformats-officedocument.presentationml.slide+xml"/>
  <Override PartName="/ppt/slides/slide81.xml" ContentType="application/vnd.openxmlformats-officedocument.presentationml.slide+xml"/>
  <Override PartName="/ppt/slideLayouts/slideLayout11.xml" ContentType="application/vnd.openxmlformats-officedocument.presentationml.slideLayout+xml"/>
  <Override PartName="/docProps/core.xml" ContentType="application/vnd.openxmlformats-package.core-properties+xml"/>
  <Default Extension="jpeg" ContentType="image/jpeg"/>
  <Default Extension="vml" ContentType="application/vnd.openxmlformats-officedocument.vmlDrawing"/>
  <Override PartName="/ppt/slides/slide8.xml" ContentType="application/vnd.openxmlformats-officedocument.presentationml.slide+xml"/>
  <Override PartName="/ppt/slideLayouts/slideLayout6.xml" ContentType="application/vnd.openxmlformats-officedocument.presentationml.slideLayout+xml"/>
  <Override PartName="/ppt/slides/slide12.xml" ContentType="application/vnd.openxmlformats-officedocument.presentationml.slide+xml"/>
  <Override PartName="/ppt/slides/slide28.xml" ContentType="application/vnd.openxmlformats-officedocument.presentationml.slide+xml"/>
  <Override PartName="/ppt/slides/slide50.xml" ContentType="application/vnd.openxmlformats-officedocument.presentationml.slide+xml"/>
  <Override PartName="/ppt/slides/slide66.xml" ContentType="application/vnd.openxmlformats-officedocument.presentationml.slide+xml"/>
  <Override PartName="/ppt/slides/slide85.xml" ContentType="application/vnd.openxmlformats-officedocument.presentationml.slide+xml"/>
  <Override PartName="/ppt/slides/slide47.xml" ContentType="application/vnd.openxmlformats-officedocument.presentationml.slide+xml"/>
  <Override PartName="/ppt/slides/slide31.xml" ContentType="application/vnd.openxmlformats-officedocument.presentationml.slide+xml"/>
  <Override PartName="/ppt/slides/slide71.xml" ContentType="application/vnd.openxmlformats-officedocument.presentationml.slide+xml"/>
  <Override PartName="/ppt/slides/slide90.xml" ContentType="application/vnd.openxmlformats-officedocument.presentationml.slide+xml"/>
  <Default Extension="rels" ContentType="application/vnd.openxmlformats-package.relationships+xml"/>
  <Override PartName="/ppt/slides/slide16.xml" ContentType="application/vnd.openxmlformats-officedocument.presentationml.slide+xml"/>
  <Override PartName="/ppt/slides/slide35.xml" ContentType="application/vnd.openxmlformats-officedocument.presentationml.slide+xml"/>
  <Override PartName="/ppt/slides/slide54.xml" ContentType="application/vnd.openxmlformats-officedocument.presentationml.slide+xml"/>
  <Override PartName="/ppt/slides/slide73.xml" ContentType="application/vnd.openxmlformats-officedocument.presentationml.slide+xml"/>
  <Override PartName="/ppt/slides/slide1.xml" ContentType="application/vnd.openxmlformats-officedocument.presentationml.slide+xml"/>
  <Override PartName="/ppt/slides/slide89.xml" ContentType="application/vnd.openxmlformats-officedocument.presentationml.slide+xml"/>
  <Override PartName="/ppt/slides/slide21.xml" ContentType="application/vnd.openxmlformats-officedocument.presentationml.slide+xml"/>
  <Override PartName="/ppt/slides/slide40.xml" ContentType="application/vnd.openxmlformats-officedocument.presentationml.slide+xml"/>
  <Override PartName="/ppt/slides/slide94.xml" ContentType="application/vnd.openxmlformats-officedocument.presentationml.slide+xml"/>
  <Override PartName="/ppt/slides/slide39.xml" ContentType="application/vnd.openxmlformats-officedocument.presentationml.slide+xml"/>
  <Override PartName="/ppt/slides/slide58.xml" ContentType="application/vnd.openxmlformats-officedocument.presentationml.slide+xml"/>
  <Override PartName="/ppt/slides/slide77.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s/slide25.xml" ContentType="application/vnd.openxmlformats-officedocument.presentationml.slide+xml"/>
  <Override PartName="/ppt/slides/slide44.xml" ContentType="application/vnd.openxmlformats-officedocument.presentationml.slide+xml"/>
  <Override PartName="/ppt/slides/slide63.xml" ContentType="application/vnd.openxmlformats-officedocument.presentationml.slide+xml"/>
  <Override PartName="/ppt/slides/slide82.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Default Extension="xml" ContentType="application/xml"/>
  <Override PartName="/ppt/tableStyles.xml" ContentType="application/vnd.openxmlformats-officedocument.presentationml.tableStyles+xml"/>
  <Override PartName="/ppt/slides/slide51.xml" ContentType="application/vnd.openxmlformats-officedocument.presentationml.slide+xml"/>
  <Override PartName="/ppt/slides/slide67.xml" ContentType="application/vnd.openxmlformats-officedocument.presentationml.slide+xml"/>
  <Override PartName="/ppt/slides/slide48.xml" ContentType="application/vnd.openxmlformats-officedocument.presentationml.slide+xml"/>
  <Override PartName="/ppt/slides/slide32.xml" ContentType="application/vnd.openxmlformats-officedocument.presentationml.slide+xml"/>
  <Override PartName="/ppt/slideLayouts/slideLayout7.xml" ContentType="application/vnd.openxmlformats-officedocument.presentationml.slideLayout+xml"/>
  <Override PartName="/ppt/viewProps.xml" ContentType="application/vnd.openxmlformats-officedocument.presentationml.viewProps+xml"/>
  <Override PartName="/ppt/slides/slide29.xml" ContentType="application/vnd.openxmlformats-officedocument.presentationml.slide+xml"/>
  <Override PartName="/ppt/slides/slide86.xml" ContentType="application/vnd.openxmlformats-officedocument.presentationml.slide+xml"/>
  <Override PartName="/docProps/app.xml" ContentType="application/vnd.openxmlformats-officedocument.extended-properties+xml"/>
  <Override PartName="/ppt/slides/slide91.xml" ContentType="application/vnd.openxmlformats-officedocument.presentationml.slide+xml"/>
  <Override PartName="/ppt/presentation.xml" ContentType="application/vnd.openxmlformats-officedocument.presentationml.presentation.main+xml"/>
  <Override PartName="/ppt/slides/slide17.xml" ContentType="application/vnd.openxmlformats-officedocument.presentationml.slide+xml"/>
  <Override PartName="/ppt/slides/slide36.xml" ContentType="application/vnd.openxmlformats-officedocument.presentationml.slide+xml"/>
  <Override PartName="/ppt/slides/slide55.xml" ContentType="application/vnd.openxmlformats-officedocument.presentationml.slide+xml"/>
  <Override PartName="/ppt/slides/slide74.xml" ContentType="application/vnd.openxmlformats-officedocument.presentationml.slide+xml"/>
  <Override PartName="/ppt/slides/slide2.xml" ContentType="application/vnd.openxmlformats-officedocument.presentationml.slide+xml"/>
  <Override PartName="/ppt/slides/slide22.xml" ContentType="application/vnd.openxmlformats-officedocument.presentationml.slide+xml"/>
  <Override PartName="/ppt/slides/slide41.xml" ContentType="application/vnd.openxmlformats-officedocument.presentationml.slide+xml"/>
  <Override PartName="/ppt/slides/slide60.xml" ContentType="application/vnd.openxmlformats-officedocument.presentationml.slide+xml"/>
  <Override PartName="/ppt/slides/slide95.xml" ContentType="application/vnd.openxmlformats-officedocument.presentationml.slide+xml"/>
  <Override PartName="/ppt/slides/slide59.xml" ContentType="application/vnd.openxmlformats-officedocument.presentationml.slide+xml"/>
  <Override PartName="/ppt/slides/slide78.xml" ContentType="application/vnd.openxmlformats-officedocument.presentationml.slide+xml"/>
  <Override PartName="/ppt/slides/slide6.xml" ContentType="application/vnd.openxmlformats-officedocument.presentationml.slide+xml"/>
  <Override PartName="/ppt/slideLayouts/slideLayout4.xml" ContentType="application/vnd.openxmlformats-officedocument.presentationml.slideLayout+xml"/>
  <Override PartName="/ppt/slides/slide10.xml" ContentType="application/vnd.openxmlformats-officedocument.presentationml.slide+xml"/>
  <Override PartName="/ppt/slides/slide26.xml" ContentType="application/vnd.openxmlformats-officedocument.presentationml.slide+xml"/>
  <Override PartName="/ppt/slides/slide45.xml" ContentType="application/vnd.openxmlformats-officedocument.presentationml.slide+xml"/>
  <Override PartName="/ppt/slides/slide64.xml" ContentType="application/vnd.openxmlformats-officedocument.presentationml.slide+xml"/>
  <Override PartName="/ppt/slides/slide83.xml" ContentType="application/vnd.openxmlformats-officedocument.presentationml.slide+xml"/>
  <Override PartName="/ppt/embeddings/Microsoft_Equation1.bin" ContentType="application/vnd.openxmlformats-officedocument.oleObject"/>
  <Default Extension="png" ContentType="image/png"/>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sldIdLst>
    <p:sldId id="256" r:id="rId2"/>
    <p:sldId id="361" r:id="rId3"/>
    <p:sldId id="369" r:id="rId4"/>
    <p:sldId id="373" r:id="rId5"/>
    <p:sldId id="371" r:id="rId6"/>
    <p:sldId id="370" r:id="rId7"/>
    <p:sldId id="362" r:id="rId8"/>
    <p:sldId id="363" r:id="rId9"/>
    <p:sldId id="364" r:id="rId10"/>
    <p:sldId id="365" r:id="rId11"/>
    <p:sldId id="366" r:id="rId12"/>
    <p:sldId id="367" r:id="rId13"/>
    <p:sldId id="368" r:id="rId14"/>
    <p:sldId id="374" r:id="rId15"/>
    <p:sldId id="379" r:id="rId16"/>
    <p:sldId id="380" r:id="rId17"/>
    <p:sldId id="381" r:id="rId18"/>
    <p:sldId id="382" r:id="rId19"/>
    <p:sldId id="383" r:id="rId20"/>
    <p:sldId id="384" r:id="rId21"/>
    <p:sldId id="385" r:id="rId22"/>
    <p:sldId id="386" r:id="rId23"/>
    <p:sldId id="387" r:id="rId24"/>
    <p:sldId id="388" r:id="rId25"/>
    <p:sldId id="389" r:id="rId26"/>
    <p:sldId id="390" r:id="rId27"/>
    <p:sldId id="391" r:id="rId28"/>
    <p:sldId id="392" r:id="rId29"/>
    <p:sldId id="393" r:id="rId30"/>
    <p:sldId id="394" r:id="rId31"/>
    <p:sldId id="372" r:id="rId32"/>
    <p:sldId id="375" r:id="rId33"/>
    <p:sldId id="376" r:id="rId34"/>
    <p:sldId id="377" r:id="rId35"/>
    <p:sldId id="395" r:id="rId36"/>
    <p:sldId id="359" r:id="rId37"/>
    <p:sldId id="360" r:id="rId38"/>
    <p:sldId id="265" r:id="rId39"/>
    <p:sldId id="264" r:id="rId40"/>
    <p:sldId id="263" r:id="rId41"/>
    <p:sldId id="267" r:id="rId42"/>
    <p:sldId id="266" r:id="rId43"/>
    <p:sldId id="268" r:id="rId44"/>
    <p:sldId id="269" r:id="rId45"/>
    <p:sldId id="270" r:id="rId46"/>
    <p:sldId id="271" r:id="rId47"/>
    <p:sldId id="272" r:id="rId48"/>
    <p:sldId id="273" r:id="rId49"/>
    <p:sldId id="274" r:id="rId50"/>
    <p:sldId id="275" r:id="rId51"/>
    <p:sldId id="289" r:id="rId52"/>
    <p:sldId id="277" r:id="rId53"/>
    <p:sldId id="279" r:id="rId54"/>
    <p:sldId id="280" r:id="rId55"/>
    <p:sldId id="281" r:id="rId56"/>
    <p:sldId id="282" r:id="rId57"/>
    <p:sldId id="283" r:id="rId58"/>
    <p:sldId id="284" r:id="rId59"/>
    <p:sldId id="285" r:id="rId60"/>
    <p:sldId id="286" r:id="rId61"/>
    <p:sldId id="287" r:id="rId62"/>
    <p:sldId id="288" r:id="rId63"/>
    <p:sldId id="290" r:id="rId64"/>
    <p:sldId id="291" r:id="rId65"/>
    <p:sldId id="292" r:id="rId66"/>
    <p:sldId id="293" r:id="rId67"/>
    <p:sldId id="294" r:id="rId68"/>
    <p:sldId id="295" r:id="rId69"/>
    <p:sldId id="296" r:id="rId70"/>
    <p:sldId id="297" r:id="rId71"/>
    <p:sldId id="298" r:id="rId72"/>
    <p:sldId id="299" r:id="rId73"/>
    <p:sldId id="300" r:id="rId74"/>
    <p:sldId id="302" r:id="rId75"/>
    <p:sldId id="301" r:id="rId76"/>
    <p:sldId id="303" r:id="rId77"/>
    <p:sldId id="304" r:id="rId78"/>
    <p:sldId id="305" r:id="rId79"/>
    <p:sldId id="306" r:id="rId80"/>
    <p:sldId id="307" r:id="rId81"/>
    <p:sldId id="308" r:id="rId82"/>
    <p:sldId id="309" r:id="rId83"/>
    <p:sldId id="310" r:id="rId84"/>
    <p:sldId id="311" r:id="rId85"/>
    <p:sldId id="312" r:id="rId86"/>
    <p:sldId id="313" r:id="rId87"/>
    <p:sldId id="314" r:id="rId88"/>
    <p:sldId id="315" r:id="rId89"/>
    <p:sldId id="316" r:id="rId90"/>
    <p:sldId id="317" r:id="rId91"/>
    <p:sldId id="319" r:id="rId92"/>
    <p:sldId id="318" r:id="rId93"/>
    <p:sldId id="320" r:id="rId94"/>
    <p:sldId id="321" r:id="rId95"/>
    <p:sldId id="322" r:id="rId9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06" autoAdjust="0"/>
    <p:restoredTop sz="94713" autoAdjust="0"/>
  </p:normalViewPr>
  <p:slideViewPr>
    <p:cSldViewPr>
      <p:cViewPr>
        <p:scale>
          <a:sx n="150" d="100"/>
          <a:sy n="150" d="100"/>
        </p:scale>
        <p:origin x="-1736" y="-3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354"/>
    </p:cViewPr>
  </p:sorterViewPr>
  <p:gridSpacing cx="78028800" cy="78028800"/>
</p:viewPr>
</file>

<file path=ppt/_rels/presentation.xml.rels><?xml version="1.0" encoding="UTF-8" standalone="yes"?>
<Relationships xmlns="http://schemas.openxmlformats.org/package/2006/relationships"><Relationship Id="rId10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printerSettings" Target="printerSettings/printerSettings1.bin"/><Relationship Id="rId98" Type="http://schemas.openxmlformats.org/officeDocument/2006/relationships/presProps" Target="presProps.xml"/><Relationship Id="rId9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theme" Target="theme/theme1.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00D989-ED08-46D0-9EDF-462A0E93300E}" type="datetimeFigureOut">
              <a:rPr lang="en-US" smtClean="0"/>
              <a:pPr/>
              <a:t>10/14/13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EB3B4-AB5A-4FB5-ADC8-9EB815AB0D0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00D989-ED08-46D0-9EDF-462A0E93300E}" type="datetimeFigureOut">
              <a:rPr lang="en-US" smtClean="0"/>
              <a:pPr/>
              <a:t>10/14/13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EB3B4-AB5A-4FB5-ADC8-9EB815AB0D0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00D989-ED08-46D0-9EDF-462A0E93300E}" type="datetimeFigureOut">
              <a:rPr lang="en-US" smtClean="0"/>
              <a:pPr/>
              <a:t>10/14/13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EB3B4-AB5A-4FB5-ADC8-9EB815AB0D0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00D989-ED08-46D0-9EDF-462A0E93300E}" type="datetimeFigureOut">
              <a:rPr lang="en-US" smtClean="0"/>
              <a:pPr/>
              <a:t>10/14/13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EB3B4-AB5A-4FB5-ADC8-9EB815AB0D0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00D989-ED08-46D0-9EDF-462A0E93300E}" type="datetimeFigureOut">
              <a:rPr lang="en-US" smtClean="0"/>
              <a:pPr/>
              <a:t>10/14/13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EB3B4-AB5A-4FB5-ADC8-9EB815AB0D0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00D989-ED08-46D0-9EDF-462A0E93300E}" type="datetimeFigureOut">
              <a:rPr lang="en-US" smtClean="0"/>
              <a:pPr/>
              <a:t>10/14/13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EB3B4-AB5A-4FB5-ADC8-9EB815AB0D0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00D989-ED08-46D0-9EDF-462A0E93300E}" type="datetimeFigureOut">
              <a:rPr lang="en-US" smtClean="0"/>
              <a:pPr/>
              <a:t>10/14/13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4EB3B4-AB5A-4FB5-ADC8-9EB815AB0D0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00D989-ED08-46D0-9EDF-462A0E93300E}" type="datetimeFigureOut">
              <a:rPr lang="en-US" smtClean="0"/>
              <a:pPr/>
              <a:t>10/14/13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4EB3B4-AB5A-4FB5-ADC8-9EB815AB0D0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00D989-ED08-46D0-9EDF-462A0E93300E}" type="datetimeFigureOut">
              <a:rPr lang="en-US" smtClean="0"/>
              <a:pPr/>
              <a:t>10/14/13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4EB3B4-AB5A-4FB5-ADC8-9EB815AB0D0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00D989-ED08-46D0-9EDF-462A0E93300E}" type="datetimeFigureOut">
              <a:rPr lang="en-US" smtClean="0"/>
              <a:pPr/>
              <a:t>10/14/13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EB3B4-AB5A-4FB5-ADC8-9EB815AB0D0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00D989-ED08-46D0-9EDF-462A0E93300E}" type="datetimeFigureOut">
              <a:rPr lang="en-US" smtClean="0"/>
              <a:pPr/>
              <a:t>10/14/13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EB3B4-AB5A-4FB5-ADC8-9EB815AB0D0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00D989-ED08-46D0-9EDF-462A0E93300E}" type="datetimeFigureOut">
              <a:rPr lang="en-US" smtClean="0"/>
              <a:pPr/>
              <a:t>10/14/13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EB3B4-AB5A-4FB5-ADC8-9EB815AB0D0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1" Type="http://schemas.openxmlformats.org/officeDocument/2006/relationships/image" Target="../media/image12.jpeg"/><Relationship Id="rId12" Type="http://schemas.openxmlformats.org/officeDocument/2006/relationships/image" Target="../media/image13.jpeg"/><Relationship Id="rId13" Type="http://schemas.openxmlformats.org/officeDocument/2006/relationships/image" Target="../media/image14.jpeg"/><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image" Target="../media/image6.jpeg"/><Relationship Id="rId6" Type="http://schemas.openxmlformats.org/officeDocument/2006/relationships/image" Target="../media/image7.jpeg"/><Relationship Id="rId7" Type="http://schemas.openxmlformats.org/officeDocument/2006/relationships/image" Target="../media/image8.jpeg"/><Relationship Id="rId8" Type="http://schemas.openxmlformats.org/officeDocument/2006/relationships/image" Target="../media/image9.jpeg"/><Relationship Id="rId9" Type="http://schemas.openxmlformats.org/officeDocument/2006/relationships/image" Target="../media/image10.jpeg"/><Relationship Id="rId10" Type="http://schemas.openxmlformats.org/officeDocument/2006/relationships/image" Target="../media/image11.jpeg"/></Relationships>
</file>

<file path=ppt/slides/_rels/slide16.xml.rels><?xml version="1.0" encoding="UTF-8" standalone="yes"?>
<Relationships xmlns="http://schemas.openxmlformats.org/package/2006/relationships"><Relationship Id="rId11" Type="http://schemas.openxmlformats.org/officeDocument/2006/relationships/image" Target="../media/image12.jpeg"/><Relationship Id="rId12" Type="http://schemas.openxmlformats.org/officeDocument/2006/relationships/image" Target="../media/image13.jpeg"/><Relationship Id="rId13" Type="http://schemas.openxmlformats.org/officeDocument/2006/relationships/image" Target="../media/image14.jpeg"/><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image" Target="../media/image6.jpeg"/><Relationship Id="rId6" Type="http://schemas.openxmlformats.org/officeDocument/2006/relationships/image" Target="../media/image7.jpeg"/><Relationship Id="rId7" Type="http://schemas.openxmlformats.org/officeDocument/2006/relationships/image" Target="../media/image8.jpeg"/><Relationship Id="rId8" Type="http://schemas.openxmlformats.org/officeDocument/2006/relationships/image" Target="../media/image9.jpeg"/><Relationship Id="rId9" Type="http://schemas.openxmlformats.org/officeDocument/2006/relationships/image" Target="../media/image10.jpeg"/><Relationship Id="rId10" Type="http://schemas.openxmlformats.org/officeDocument/2006/relationships/image" Target="../media/image11.jpeg"/></Relationships>
</file>

<file path=ppt/slides/_rels/slide17.xml.rels><?xml version="1.0" encoding="UTF-8" standalone="yes"?>
<Relationships xmlns="http://schemas.openxmlformats.org/package/2006/relationships"><Relationship Id="rId11" Type="http://schemas.openxmlformats.org/officeDocument/2006/relationships/image" Target="../media/image12.jpeg"/><Relationship Id="rId12" Type="http://schemas.openxmlformats.org/officeDocument/2006/relationships/image" Target="../media/image13.jpeg"/><Relationship Id="rId13" Type="http://schemas.openxmlformats.org/officeDocument/2006/relationships/image" Target="../media/image14.jpeg"/><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image" Target="../media/image6.jpeg"/><Relationship Id="rId6" Type="http://schemas.openxmlformats.org/officeDocument/2006/relationships/image" Target="../media/image7.jpeg"/><Relationship Id="rId7" Type="http://schemas.openxmlformats.org/officeDocument/2006/relationships/image" Target="../media/image8.jpeg"/><Relationship Id="rId8" Type="http://schemas.openxmlformats.org/officeDocument/2006/relationships/image" Target="../media/image9.jpeg"/><Relationship Id="rId9" Type="http://schemas.openxmlformats.org/officeDocument/2006/relationships/image" Target="../media/image10.jpeg"/><Relationship Id="rId10" Type="http://schemas.openxmlformats.org/officeDocument/2006/relationships/image" Target="../media/image11.jpeg"/></Relationships>
</file>

<file path=ppt/slides/_rels/slide18.xml.rels><?xml version="1.0" encoding="UTF-8" standalone="yes"?>
<Relationships xmlns="http://schemas.openxmlformats.org/package/2006/relationships"><Relationship Id="rId11" Type="http://schemas.openxmlformats.org/officeDocument/2006/relationships/image" Target="../media/image12.jpeg"/><Relationship Id="rId12" Type="http://schemas.openxmlformats.org/officeDocument/2006/relationships/image" Target="../media/image13.jpeg"/><Relationship Id="rId13" Type="http://schemas.openxmlformats.org/officeDocument/2006/relationships/image" Target="../media/image14.jpeg"/><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image" Target="../media/image6.jpeg"/><Relationship Id="rId6" Type="http://schemas.openxmlformats.org/officeDocument/2006/relationships/image" Target="../media/image7.jpeg"/><Relationship Id="rId7" Type="http://schemas.openxmlformats.org/officeDocument/2006/relationships/image" Target="../media/image8.jpeg"/><Relationship Id="rId8" Type="http://schemas.openxmlformats.org/officeDocument/2006/relationships/image" Target="../media/image9.jpeg"/><Relationship Id="rId9" Type="http://schemas.openxmlformats.org/officeDocument/2006/relationships/image" Target="../media/image10.jpeg"/><Relationship Id="rId10" Type="http://schemas.openxmlformats.org/officeDocument/2006/relationships/image" Target="../media/image11.jpeg"/></Relationships>
</file>

<file path=ppt/slides/_rels/slide19.xml.rels><?xml version="1.0" encoding="UTF-8" standalone="yes"?>
<Relationships xmlns="http://schemas.openxmlformats.org/package/2006/relationships"><Relationship Id="rId11" Type="http://schemas.openxmlformats.org/officeDocument/2006/relationships/image" Target="../media/image12.jpeg"/><Relationship Id="rId12" Type="http://schemas.openxmlformats.org/officeDocument/2006/relationships/image" Target="../media/image13.jpeg"/><Relationship Id="rId13" Type="http://schemas.openxmlformats.org/officeDocument/2006/relationships/image" Target="../media/image14.jpeg"/><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image" Target="../media/image6.jpeg"/><Relationship Id="rId6" Type="http://schemas.openxmlformats.org/officeDocument/2006/relationships/image" Target="../media/image7.jpeg"/><Relationship Id="rId7" Type="http://schemas.openxmlformats.org/officeDocument/2006/relationships/image" Target="../media/image8.jpeg"/><Relationship Id="rId8" Type="http://schemas.openxmlformats.org/officeDocument/2006/relationships/image" Target="../media/image9.jpeg"/><Relationship Id="rId9" Type="http://schemas.openxmlformats.org/officeDocument/2006/relationships/image" Target="../media/image10.jpeg"/><Relationship Id="rId10" Type="http://schemas.openxmlformats.org/officeDocument/2006/relationships/image" Target="../media/image1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1" Type="http://schemas.openxmlformats.org/officeDocument/2006/relationships/image" Target="../media/image14.jpeg"/><Relationship Id="rId12" Type="http://schemas.openxmlformats.org/officeDocument/2006/relationships/image" Target="../media/image10.jpeg"/><Relationship Id="rId13"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image" Target="../media/image6.jpeg"/><Relationship Id="rId6" Type="http://schemas.openxmlformats.org/officeDocument/2006/relationships/image" Target="../media/image8.jpeg"/><Relationship Id="rId7" Type="http://schemas.openxmlformats.org/officeDocument/2006/relationships/image" Target="../media/image9.jpeg"/><Relationship Id="rId8" Type="http://schemas.openxmlformats.org/officeDocument/2006/relationships/image" Target="../media/image11.jpeg"/><Relationship Id="rId9" Type="http://schemas.openxmlformats.org/officeDocument/2006/relationships/image" Target="../media/image12.jpeg"/><Relationship Id="rId10" Type="http://schemas.openxmlformats.org/officeDocument/2006/relationships/image" Target="../media/image13.jpeg"/></Relationships>
</file>

<file path=ppt/slides/_rels/slide21.xml.rels><?xml version="1.0" encoding="UTF-8" standalone="yes"?>
<Relationships xmlns="http://schemas.openxmlformats.org/package/2006/relationships"><Relationship Id="rId11" Type="http://schemas.openxmlformats.org/officeDocument/2006/relationships/image" Target="../media/image14.jpeg"/><Relationship Id="rId12" Type="http://schemas.openxmlformats.org/officeDocument/2006/relationships/image" Target="../media/image10.jpeg"/><Relationship Id="rId13"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image" Target="../media/image8.jpeg"/><Relationship Id="rId6" Type="http://schemas.openxmlformats.org/officeDocument/2006/relationships/image" Target="../media/image9.jpeg"/><Relationship Id="rId7" Type="http://schemas.openxmlformats.org/officeDocument/2006/relationships/image" Target="../media/image11.jpeg"/><Relationship Id="rId8" Type="http://schemas.openxmlformats.org/officeDocument/2006/relationships/image" Target="../media/image12.jpeg"/><Relationship Id="rId9" Type="http://schemas.openxmlformats.org/officeDocument/2006/relationships/image" Target="../media/image13.jpeg"/><Relationship Id="rId10" Type="http://schemas.openxmlformats.org/officeDocument/2006/relationships/image" Target="../media/image7.jpeg"/></Relationships>
</file>

<file path=ppt/slides/_rels/slide22.xml.rels><?xml version="1.0" encoding="UTF-8" standalone="yes"?>
<Relationships xmlns="http://schemas.openxmlformats.org/package/2006/relationships"><Relationship Id="rId11" Type="http://schemas.openxmlformats.org/officeDocument/2006/relationships/image" Target="../media/image4.jpeg"/><Relationship Id="rId12" Type="http://schemas.openxmlformats.org/officeDocument/2006/relationships/image" Target="../media/image14.jpeg"/><Relationship Id="rId13" Type="http://schemas.openxmlformats.org/officeDocument/2006/relationships/image" Target="../media/image13.jpeg"/><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image" Target="../media/image8.jpeg"/><Relationship Id="rId6" Type="http://schemas.openxmlformats.org/officeDocument/2006/relationships/image" Target="../media/image9.jpeg"/><Relationship Id="rId7" Type="http://schemas.openxmlformats.org/officeDocument/2006/relationships/image" Target="../media/image11.jpeg"/><Relationship Id="rId8" Type="http://schemas.openxmlformats.org/officeDocument/2006/relationships/image" Target="../media/image12.jpeg"/><Relationship Id="rId9" Type="http://schemas.openxmlformats.org/officeDocument/2006/relationships/image" Target="../media/image7.jpeg"/><Relationship Id="rId10" Type="http://schemas.openxmlformats.org/officeDocument/2006/relationships/image" Target="../media/image10.jpeg"/></Relationships>
</file>

<file path=ppt/slides/_rels/slide23.xml.rels><?xml version="1.0" encoding="UTF-8" standalone="yes"?>
<Relationships xmlns="http://schemas.openxmlformats.org/package/2006/relationships"><Relationship Id="rId11" Type="http://schemas.openxmlformats.org/officeDocument/2006/relationships/image" Target="../media/image5.jpeg"/><Relationship Id="rId12" Type="http://schemas.openxmlformats.org/officeDocument/2006/relationships/image" Target="../media/image8.jpeg"/><Relationship Id="rId13" Type="http://schemas.openxmlformats.org/officeDocument/2006/relationships/image" Target="../media/image11.jpeg"/><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6.jpeg"/><Relationship Id="rId4" Type="http://schemas.openxmlformats.org/officeDocument/2006/relationships/image" Target="../media/image9.jpeg"/><Relationship Id="rId5" Type="http://schemas.openxmlformats.org/officeDocument/2006/relationships/image" Target="../media/image12.jpeg"/><Relationship Id="rId6" Type="http://schemas.openxmlformats.org/officeDocument/2006/relationships/image" Target="../media/image7.jpeg"/><Relationship Id="rId7" Type="http://schemas.openxmlformats.org/officeDocument/2006/relationships/image" Target="../media/image10.jpeg"/><Relationship Id="rId8" Type="http://schemas.openxmlformats.org/officeDocument/2006/relationships/image" Target="../media/image4.jpeg"/><Relationship Id="rId9" Type="http://schemas.openxmlformats.org/officeDocument/2006/relationships/image" Target="../media/image14.jpeg"/><Relationship Id="rId10" Type="http://schemas.openxmlformats.org/officeDocument/2006/relationships/image" Target="../media/image13.jpeg"/></Relationships>
</file>

<file path=ppt/slides/_rels/slide24.xml.rels><?xml version="1.0" encoding="UTF-8" standalone="yes"?>
<Relationships xmlns="http://schemas.openxmlformats.org/package/2006/relationships"><Relationship Id="rId11" Type="http://schemas.openxmlformats.org/officeDocument/2006/relationships/image" Target="../media/image11.jpeg"/><Relationship Id="rId12" Type="http://schemas.openxmlformats.org/officeDocument/2006/relationships/image" Target="../media/image7.jpeg"/><Relationship Id="rId13" Type="http://schemas.openxmlformats.org/officeDocument/2006/relationships/image" Target="../media/image8.jpeg"/><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6.jpeg"/><Relationship Id="rId4" Type="http://schemas.openxmlformats.org/officeDocument/2006/relationships/image" Target="../media/image9.jpeg"/><Relationship Id="rId5" Type="http://schemas.openxmlformats.org/officeDocument/2006/relationships/image" Target="../media/image12.jpeg"/><Relationship Id="rId6" Type="http://schemas.openxmlformats.org/officeDocument/2006/relationships/image" Target="../media/image10.jpeg"/><Relationship Id="rId7" Type="http://schemas.openxmlformats.org/officeDocument/2006/relationships/image" Target="../media/image4.jpeg"/><Relationship Id="rId8" Type="http://schemas.openxmlformats.org/officeDocument/2006/relationships/image" Target="../media/image14.jpeg"/><Relationship Id="rId9" Type="http://schemas.openxmlformats.org/officeDocument/2006/relationships/image" Target="../media/image13.jpeg"/><Relationship Id="rId10" Type="http://schemas.openxmlformats.org/officeDocument/2006/relationships/image" Target="../media/image5.jpeg"/></Relationships>
</file>

<file path=ppt/slides/_rels/slide25.xml.rels><?xml version="1.0" encoding="UTF-8" standalone="yes"?>
<Relationships xmlns="http://schemas.openxmlformats.org/package/2006/relationships"><Relationship Id="rId11" Type="http://schemas.openxmlformats.org/officeDocument/2006/relationships/image" Target="../media/image11.jpeg"/><Relationship Id="rId12" Type="http://schemas.openxmlformats.org/officeDocument/2006/relationships/image" Target="../media/image9.jpeg"/><Relationship Id="rId13" Type="http://schemas.openxmlformats.org/officeDocument/2006/relationships/image" Target="../media/image12.jpeg"/><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6.jpeg"/><Relationship Id="rId4" Type="http://schemas.openxmlformats.org/officeDocument/2006/relationships/image" Target="../media/image10.jpeg"/><Relationship Id="rId5" Type="http://schemas.openxmlformats.org/officeDocument/2006/relationships/image" Target="../media/image4.jpeg"/><Relationship Id="rId6" Type="http://schemas.openxmlformats.org/officeDocument/2006/relationships/image" Target="../media/image14.jpeg"/><Relationship Id="rId7" Type="http://schemas.openxmlformats.org/officeDocument/2006/relationships/image" Target="../media/image13.jpeg"/><Relationship Id="rId8" Type="http://schemas.openxmlformats.org/officeDocument/2006/relationships/image" Target="../media/image7.jpeg"/><Relationship Id="rId9" Type="http://schemas.openxmlformats.org/officeDocument/2006/relationships/image" Target="../media/image8.jpeg"/><Relationship Id="rId10" Type="http://schemas.openxmlformats.org/officeDocument/2006/relationships/image" Target="../media/image5.jpeg"/></Relationships>
</file>

<file path=ppt/slides/_rels/slide26.xml.rels><?xml version="1.0" encoding="UTF-8" standalone="yes"?>
<Relationships xmlns="http://schemas.openxmlformats.org/package/2006/relationships"><Relationship Id="rId11" Type="http://schemas.openxmlformats.org/officeDocument/2006/relationships/image" Target="../media/image9.jpeg"/><Relationship Id="rId12" Type="http://schemas.openxmlformats.org/officeDocument/2006/relationships/image" Target="../media/image12.jpeg"/><Relationship Id="rId13" Type="http://schemas.openxmlformats.org/officeDocument/2006/relationships/image" Target="../media/image6.jpeg"/><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10.jpeg"/><Relationship Id="rId4" Type="http://schemas.openxmlformats.org/officeDocument/2006/relationships/image" Target="../media/image4.jpeg"/><Relationship Id="rId5" Type="http://schemas.openxmlformats.org/officeDocument/2006/relationships/image" Target="../media/image14.jpeg"/><Relationship Id="rId6" Type="http://schemas.openxmlformats.org/officeDocument/2006/relationships/image" Target="../media/image13.jpeg"/><Relationship Id="rId7" Type="http://schemas.openxmlformats.org/officeDocument/2006/relationships/image" Target="../media/image7.jpeg"/><Relationship Id="rId8" Type="http://schemas.openxmlformats.org/officeDocument/2006/relationships/image" Target="../media/image8.jpeg"/><Relationship Id="rId9" Type="http://schemas.openxmlformats.org/officeDocument/2006/relationships/image" Target="../media/image5.jpeg"/><Relationship Id="rId10" Type="http://schemas.openxmlformats.org/officeDocument/2006/relationships/image" Target="../media/image11.jpeg"/></Relationships>
</file>

<file path=ppt/slides/_rels/slide27.xml.rels><?xml version="1.0" encoding="UTF-8" standalone="yes"?>
<Relationships xmlns="http://schemas.openxmlformats.org/package/2006/relationships"><Relationship Id="rId11" Type="http://schemas.openxmlformats.org/officeDocument/2006/relationships/image" Target="../media/image9.jpeg"/><Relationship Id="rId12" Type="http://schemas.openxmlformats.org/officeDocument/2006/relationships/image" Target="../media/image6.jpeg"/><Relationship Id="rId13" Type="http://schemas.openxmlformats.org/officeDocument/2006/relationships/image" Target="../media/image12.jpeg"/><Relationship Id="rId1" Type="http://schemas.openxmlformats.org/officeDocument/2006/relationships/slideLayout" Target="../slideLayouts/slideLayout2.xml"/><Relationship Id="rId2" Type="http://schemas.openxmlformats.org/officeDocument/2006/relationships/image" Target="../media/image10.jpeg"/><Relationship Id="rId3" Type="http://schemas.openxmlformats.org/officeDocument/2006/relationships/image" Target="../media/image4.jpeg"/><Relationship Id="rId4" Type="http://schemas.openxmlformats.org/officeDocument/2006/relationships/image" Target="../media/image14.jpeg"/><Relationship Id="rId5" Type="http://schemas.openxmlformats.org/officeDocument/2006/relationships/image" Target="../media/image13.jpeg"/><Relationship Id="rId6" Type="http://schemas.openxmlformats.org/officeDocument/2006/relationships/image" Target="../media/image7.jpeg"/><Relationship Id="rId7" Type="http://schemas.openxmlformats.org/officeDocument/2006/relationships/image" Target="../media/image8.jpeg"/><Relationship Id="rId8" Type="http://schemas.openxmlformats.org/officeDocument/2006/relationships/image" Target="../media/image5.jpeg"/><Relationship Id="rId9" Type="http://schemas.openxmlformats.org/officeDocument/2006/relationships/image" Target="../media/image11.jpeg"/><Relationship Id="rId10" Type="http://schemas.openxmlformats.org/officeDocument/2006/relationships/image" Target="../media/image3.jpeg"/></Relationships>
</file>

<file path=ppt/slides/_rels/slide28.xml.rels><?xml version="1.0" encoding="UTF-8" standalone="yes"?>
<Relationships xmlns="http://schemas.openxmlformats.org/package/2006/relationships"><Relationship Id="rId11" Type="http://schemas.openxmlformats.org/officeDocument/2006/relationships/image" Target="../media/image9.jpeg"/><Relationship Id="rId12" Type="http://schemas.openxmlformats.org/officeDocument/2006/relationships/image" Target="../media/image6.jpeg"/><Relationship Id="rId13" Type="http://schemas.openxmlformats.org/officeDocument/2006/relationships/image" Target="../media/image12.jpeg"/><Relationship Id="rId1" Type="http://schemas.openxmlformats.org/officeDocument/2006/relationships/slideLayout" Target="../slideLayouts/slideLayout2.xml"/><Relationship Id="rId2" Type="http://schemas.openxmlformats.org/officeDocument/2006/relationships/image" Target="../media/image10.jpeg"/><Relationship Id="rId3" Type="http://schemas.openxmlformats.org/officeDocument/2006/relationships/image" Target="../media/image4.jpeg"/><Relationship Id="rId4" Type="http://schemas.openxmlformats.org/officeDocument/2006/relationships/image" Target="../media/image14.jpeg"/><Relationship Id="rId5" Type="http://schemas.openxmlformats.org/officeDocument/2006/relationships/image" Target="../media/image13.jpeg"/><Relationship Id="rId6" Type="http://schemas.openxmlformats.org/officeDocument/2006/relationships/image" Target="../media/image7.jpeg"/><Relationship Id="rId7" Type="http://schemas.openxmlformats.org/officeDocument/2006/relationships/image" Target="../media/image8.jpeg"/><Relationship Id="rId8" Type="http://schemas.openxmlformats.org/officeDocument/2006/relationships/image" Target="../media/image5.jpeg"/><Relationship Id="rId9" Type="http://schemas.openxmlformats.org/officeDocument/2006/relationships/image" Target="../media/image11.jpeg"/><Relationship Id="rId10" Type="http://schemas.openxmlformats.org/officeDocument/2006/relationships/image" Target="../media/image3.jpeg"/></Relationships>
</file>

<file path=ppt/slides/_rels/slide29.xml.rels><?xml version="1.0" encoding="UTF-8" standalone="yes"?>
<Relationships xmlns="http://schemas.openxmlformats.org/package/2006/relationships"><Relationship Id="rId11" Type="http://schemas.openxmlformats.org/officeDocument/2006/relationships/image" Target="../media/image9.jpeg"/><Relationship Id="rId12" Type="http://schemas.openxmlformats.org/officeDocument/2006/relationships/image" Target="../media/image6.jpeg"/><Relationship Id="rId13" Type="http://schemas.openxmlformats.org/officeDocument/2006/relationships/image" Target="../media/image12.jpeg"/><Relationship Id="rId1" Type="http://schemas.openxmlformats.org/officeDocument/2006/relationships/slideLayout" Target="../slideLayouts/slideLayout2.xml"/><Relationship Id="rId2" Type="http://schemas.openxmlformats.org/officeDocument/2006/relationships/image" Target="../media/image10.jpeg"/><Relationship Id="rId3" Type="http://schemas.openxmlformats.org/officeDocument/2006/relationships/image" Target="../media/image4.jpeg"/><Relationship Id="rId4" Type="http://schemas.openxmlformats.org/officeDocument/2006/relationships/image" Target="../media/image14.jpeg"/><Relationship Id="rId5" Type="http://schemas.openxmlformats.org/officeDocument/2006/relationships/image" Target="../media/image13.jpeg"/><Relationship Id="rId6" Type="http://schemas.openxmlformats.org/officeDocument/2006/relationships/image" Target="../media/image7.jpeg"/><Relationship Id="rId7" Type="http://schemas.openxmlformats.org/officeDocument/2006/relationships/image" Target="../media/image8.jpeg"/><Relationship Id="rId8" Type="http://schemas.openxmlformats.org/officeDocument/2006/relationships/image" Target="../media/image5.jpeg"/><Relationship Id="rId9" Type="http://schemas.openxmlformats.org/officeDocument/2006/relationships/image" Target="../media/image11.jpeg"/><Relationship Id="rId10"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1" Type="http://schemas.openxmlformats.org/officeDocument/2006/relationships/image" Target="../media/image9.jpeg"/><Relationship Id="rId12" Type="http://schemas.openxmlformats.org/officeDocument/2006/relationships/image" Target="../media/image6.jpeg"/><Relationship Id="rId13" Type="http://schemas.openxmlformats.org/officeDocument/2006/relationships/image" Target="../media/image12.jpeg"/><Relationship Id="rId1" Type="http://schemas.openxmlformats.org/officeDocument/2006/relationships/slideLayout" Target="../slideLayouts/slideLayout2.xml"/><Relationship Id="rId2" Type="http://schemas.openxmlformats.org/officeDocument/2006/relationships/image" Target="../media/image10.jpeg"/><Relationship Id="rId3" Type="http://schemas.openxmlformats.org/officeDocument/2006/relationships/image" Target="../media/image4.jpeg"/><Relationship Id="rId4" Type="http://schemas.openxmlformats.org/officeDocument/2006/relationships/image" Target="../media/image14.jpeg"/><Relationship Id="rId5" Type="http://schemas.openxmlformats.org/officeDocument/2006/relationships/image" Target="../media/image13.jpeg"/><Relationship Id="rId6" Type="http://schemas.openxmlformats.org/officeDocument/2006/relationships/image" Target="../media/image7.jpeg"/><Relationship Id="rId7" Type="http://schemas.openxmlformats.org/officeDocument/2006/relationships/image" Target="../media/image8.jpeg"/><Relationship Id="rId8" Type="http://schemas.openxmlformats.org/officeDocument/2006/relationships/image" Target="../media/image5.jpeg"/><Relationship Id="rId9" Type="http://schemas.openxmlformats.org/officeDocument/2006/relationships/image" Target="../media/image11.jpeg"/><Relationship Id="rId10" Type="http://schemas.openxmlformats.org/officeDocument/2006/relationships/image" Target="../media/image3.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oleObject" Target="../embeddings/Microsoft_Equation1.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CS186 Week 6</a:t>
            </a:r>
            <a:endParaRPr lang="en-US" dirty="0"/>
          </a:p>
        </p:txBody>
      </p:sp>
      <p:sp>
        <p:nvSpPr>
          <p:cNvPr id="3" name="Subtitle 2"/>
          <p:cNvSpPr>
            <a:spLocks noGrp="1"/>
          </p:cNvSpPr>
          <p:nvPr>
            <p:ph type="subTitle" idx="1"/>
          </p:nvPr>
        </p:nvSpPr>
        <p:spPr/>
        <p:txBody>
          <a:bodyPr/>
          <a:lstStyle/>
          <a:p>
            <a:r>
              <a:rPr lang="en-US" dirty="0" smtClean="0"/>
              <a:t>Query Evaluation and Out of Core Algorithms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smtClean="0"/>
              <a:t>Consider the following 3 scenarios, using the generalized merge sort algorithm:</a:t>
            </a:r>
          </a:p>
          <a:p>
            <a:pPr>
              <a:buNone/>
            </a:pPr>
            <a:r>
              <a:rPr lang="en-US" dirty="0" smtClean="0"/>
              <a:t>1. A file with 10k pages and 3 buffer pages in memory</a:t>
            </a:r>
          </a:p>
          <a:p>
            <a:pPr>
              <a:buNone/>
            </a:pPr>
            <a:r>
              <a:rPr lang="en-US" dirty="0" smtClean="0"/>
              <a:t>2. A file with 20k pages and 5 buffer pages in memory</a:t>
            </a:r>
          </a:p>
          <a:p>
            <a:pPr>
              <a:buNone/>
            </a:pPr>
            <a:r>
              <a:rPr lang="en-US" dirty="0" smtClean="0"/>
              <a:t>3. A file with 2 million pages and 17 buffer pages in memory</a:t>
            </a:r>
          </a:p>
          <a:p>
            <a:pPr>
              <a:buNone/>
            </a:pPr>
            <a:r>
              <a:rPr lang="en-US" dirty="0" smtClean="0"/>
              <a:t>For each scenario, answer the following exercises. Don't worry if you don't have a calculator, just write </a:t>
            </a:r>
          </a:p>
          <a:p>
            <a:pPr>
              <a:buNone/>
            </a:pPr>
            <a:r>
              <a:rPr lang="en-US" dirty="0" smtClean="0"/>
              <a:t>out as much as you can compute by </a:t>
            </a:r>
            <a:r>
              <a:rPr lang="en-US" dirty="0" smtClean="0"/>
              <a:t>hand.</a:t>
            </a:r>
          </a:p>
          <a:p>
            <a:pPr>
              <a:buNone/>
            </a:pPr>
            <a:endParaRPr lang="en-US" dirty="0" smtClean="0"/>
          </a:p>
          <a:p>
            <a:pPr>
              <a:buNone/>
            </a:pPr>
            <a:r>
              <a:rPr lang="en-US" dirty="0" smtClean="0"/>
              <a:t>Exercise </a:t>
            </a:r>
            <a:r>
              <a:rPr lang="en-US" dirty="0" smtClean="0"/>
              <a:t>2: How many runs will the algorithm produce in the first pass (pass 0)</a:t>
            </a:r>
            <a:r>
              <a:rPr lang="en-US" dirty="0" smtClean="0"/>
              <a:t>?</a:t>
            </a:r>
          </a:p>
          <a:p>
            <a:pPr>
              <a:buNone/>
            </a:pPr>
            <a:r>
              <a:rPr lang="en-US" b="1" dirty="0" smtClean="0"/>
              <a:t>(</a:t>
            </a:r>
            <a:r>
              <a:rPr lang="en-US" b="1" dirty="0" smtClean="0"/>
              <a:t>1) ceil(10,000/3)</a:t>
            </a:r>
            <a:endParaRPr lang="en-US" dirty="0" smtClean="0"/>
          </a:p>
          <a:p>
            <a:pPr>
              <a:buNone/>
            </a:pPr>
            <a:r>
              <a:rPr lang="en-US" b="1" dirty="0" smtClean="0"/>
              <a:t>(2) ceil(20,000/5</a:t>
            </a:r>
            <a:r>
              <a:rPr lang="en-US" b="1" dirty="0" smtClean="0"/>
              <a:t>)</a:t>
            </a:r>
            <a:endParaRPr lang="en-US" dirty="0" smtClean="0"/>
          </a:p>
          <a:p>
            <a:pPr>
              <a:buNone/>
            </a:pPr>
            <a:r>
              <a:rPr lang="en-US" b="1" dirty="0" smtClean="0"/>
              <a:t>(3) ceil(2,000,000/17)</a:t>
            </a:r>
            <a:endParaRPr lang="en-US" dirty="0" smtClean="0"/>
          </a:p>
          <a:p>
            <a:pPr>
              <a:buNone/>
            </a:pPr>
            <a:r>
              <a:rPr lang="en-US" dirty="0" smtClean="0"/>
              <a:t/>
            </a:r>
            <a:br>
              <a:rPr lang="en-US" dirty="0" smtClean="0"/>
            </a:br>
            <a:endParaRPr lang="en-US" dirty="0" smtClean="0"/>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3</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smtClean="0"/>
              <a:t>Consider the following 3 scenarios, using the generalized merge sort algorithm:</a:t>
            </a:r>
          </a:p>
          <a:p>
            <a:pPr>
              <a:buNone/>
            </a:pPr>
            <a:r>
              <a:rPr lang="en-US" dirty="0" smtClean="0"/>
              <a:t>1. A file with 10k pages and 3 buffer pages in memory</a:t>
            </a:r>
          </a:p>
          <a:p>
            <a:pPr>
              <a:buNone/>
            </a:pPr>
            <a:r>
              <a:rPr lang="en-US" dirty="0" smtClean="0"/>
              <a:t>2. A file with 20k pages and 5 buffer pages in memory</a:t>
            </a:r>
          </a:p>
          <a:p>
            <a:pPr>
              <a:buNone/>
            </a:pPr>
            <a:r>
              <a:rPr lang="en-US" dirty="0" smtClean="0"/>
              <a:t>3. A file with 2 million pages and 17 buffer pages in memory</a:t>
            </a:r>
          </a:p>
          <a:p>
            <a:pPr>
              <a:buNone/>
            </a:pPr>
            <a:r>
              <a:rPr lang="en-US" dirty="0" smtClean="0"/>
              <a:t>For each scenario, answer the following exercises. Don't worry if you don't have a calculator, just write </a:t>
            </a:r>
          </a:p>
          <a:p>
            <a:pPr>
              <a:buNone/>
            </a:pPr>
            <a:r>
              <a:rPr lang="en-US" dirty="0" smtClean="0"/>
              <a:t>out as much as you can compute by hand.</a:t>
            </a:r>
            <a:endParaRPr lang="en-US" dirty="0" smtClean="0"/>
          </a:p>
          <a:p>
            <a:pPr>
              <a:buNone/>
            </a:pPr>
            <a:r>
              <a:rPr lang="en-US" dirty="0" smtClean="0"/>
              <a:t/>
            </a:r>
            <a:br>
              <a:rPr lang="en-US" dirty="0" smtClean="0"/>
            </a:br>
            <a:endParaRPr lang="en-US" dirty="0" smtClean="0"/>
          </a:p>
          <a:p>
            <a:pPr>
              <a:buNone/>
            </a:pPr>
            <a:r>
              <a:rPr lang="en-US" dirty="0" smtClean="0"/>
              <a:t>Exercise </a:t>
            </a:r>
            <a:r>
              <a:rPr lang="en-US" dirty="0" smtClean="0"/>
              <a:t>3: How many passes will it take to sort the whole file completely?</a:t>
            </a:r>
          </a:p>
          <a:p>
            <a:pPr>
              <a:buNone/>
            </a:pPr>
            <a:r>
              <a:rPr lang="en-US" b="1" dirty="0" smtClean="0"/>
              <a:t>(1) 1 + ceil(log_2(ceil(10000/3))) = 13</a:t>
            </a:r>
            <a:endParaRPr lang="en-US" dirty="0" smtClean="0"/>
          </a:p>
          <a:p>
            <a:pPr>
              <a:buNone/>
            </a:pPr>
            <a:r>
              <a:rPr lang="en-US" b="1" dirty="0" smtClean="0"/>
              <a:t>(2) 1 + ceil(log_4(ceil(20000/5))) = 7</a:t>
            </a:r>
            <a:endParaRPr lang="en-US" dirty="0" smtClean="0"/>
          </a:p>
          <a:p>
            <a:pPr>
              <a:buNone/>
            </a:pPr>
            <a:r>
              <a:rPr lang="en-US" b="1" dirty="0" smtClean="0"/>
              <a:t>(3) 1 + ceil(log_16(ceil(2000000/17))) = 6</a:t>
            </a:r>
            <a:endParaRPr lang="en-US" dirty="0" smtClean="0"/>
          </a:p>
          <a:p>
            <a:pPr>
              <a:buNone/>
            </a:pPr>
            <a:r>
              <a:rPr lang="en-US" dirty="0" smtClean="0"/>
              <a:t/>
            </a:r>
            <a:br>
              <a:rPr lang="en-US" dirty="0" smtClean="0"/>
            </a:br>
            <a:endParaRPr lang="en-US" dirty="0" smtClean="0"/>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4</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Consider the following 3 scenarios, using the generalized merge sort algorithm:</a:t>
            </a:r>
          </a:p>
          <a:p>
            <a:pPr>
              <a:buNone/>
            </a:pPr>
            <a:r>
              <a:rPr lang="en-US" dirty="0" smtClean="0"/>
              <a:t>1. A file with 10k pages and 3 buffer pages in memory</a:t>
            </a:r>
          </a:p>
          <a:p>
            <a:pPr>
              <a:buNone/>
            </a:pPr>
            <a:r>
              <a:rPr lang="en-US" dirty="0" smtClean="0"/>
              <a:t>2. A file with 20k pages and 5 buffer pages in memory</a:t>
            </a:r>
          </a:p>
          <a:p>
            <a:pPr>
              <a:buNone/>
            </a:pPr>
            <a:r>
              <a:rPr lang="en-US" dirty="0" smtClean="0"/>
              <a:t>3. A file with 2 million pages and 17 buffer pages in memory</a:t>
            </a:r>
          </a:p>
          <a:p>
            <a:pPr>
              <a:buNone/>
            </a:pPr>
            <a:r>
              <a:rPr lang="en-US" dirty="0" smtClean="0"/>
              <a:t>For each scenario, answer the following exercises. Don't worry if you don't have a calculator, just write </a:t>
            </a:r>
          </a:p>
          <a:p>
            <a:pPr>
              <a:buNone/>
            </a:pPr>
            <a:r>
              <a:rPr lang="en-US" dirty="0" smtClean="0"/>
              <a:t>out as much as you can compute by hand.</a:t>
            </a:r>
            <a:endParaRPr lang="en-US" dirty="0" smtClean="0"/>
          </a:p>
          <a:p>
            <a:pPr>
              <a:buNone/>
            </a:pPr>
            <a:r>
              <a:rPr lang="en-US" dirty="0" smtClean="0"/>
              <a:t/>
            </a:r>
            <a:br>
              <a:rPr lang="en-US" dirty="0" smtClean="0"/>
            </a:br>
            <a:endParaRPr lang="en-US" dirty="0" smtClean="0"/>
          </a:p>
          <a:p>
            <a:pPr>
              <a:buNone/>
            </a:pPr>
            <a:r>
              <a:rPr lang="en-US" dirty="0" smtClean="0"/>
              <a:t>Exercise 4: What is the total I/O cost of sorting the file (in number of I/Os)?</a:t>
            </a:r>
          </a:p>
          <a:p>
            <a:pPr>
              <a:buNone/>
            </a:pPr>
            <a:r>
              <a:rPr lang="en-US" b="1" dirty="0" smtClean="0"/>
              <a:t>(1) 26</a:t>
            </a:r>
            <a:endParaRPr lang="en-US" dirty="0" smtClean="0"/>
          </a:p>
          <a:p>
            <a:pPr>
              <a:buNone/>
            </a:pPr>
            <a:r>
              <a:rPr lang="en-US" b="1" dirty="0" smtClean="0"/>
              <a:t>(2) 14</a:t>
            </a:r>
            <a:endParaRPr lang="en-US" dirty="0" smtClean="0"/>
          </a:p>
          <a:p>
            <a:pPr>
              <a:buNone/>
            </a:pPr>
            <a:r>
              <a:rPr lang="en-US" b="1" dirty="0" smtClean="0"/>
              <a:t>(3) 12</a:t>
            </a:r>
            <a:endParaRPr lang="en-US" dirty="0" smtClean="0"/>
          </a:p>
          <a:p>
            <a:pPr>
              <a:buNone/>
            </a:pPr>
            <a:r>
              <a:rPr lang="en-US" b="1" dirty="0" smtClean="0"/>
              <a:t>(answer is obtained by multiplying 2 by answer to exercise 3)</a:t>
            </a:r>
            <a:endParaRPr lang="en-US" dirty="0" smtClean="0"/>
          </a:p>
          <a:p>
            <a:pPr>
              <a:buNone/>
            </a:pPr>
            <a:endParaRPr 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5</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smtClean="0"/>
              <a:t>Consider the following 3 scenarios, using the generalized merge sort algorithm:</a:t>
            </a:r>
          </a:p>
          <a:p>
            <a:pPr>
              <a:buNone/>
            </a:pPr>
            <a:r>
              <a:rPr lang="en-US" dirty="0" smtClean="0"/>
              <a:t>1. A file with 10k pages and 3 buffer pages in memory</a:t>
            </a:r>
          </a:p>
          <a:p>
            <a:pPr>
              <a:buNone/>
            </a:pPr>
            <a:r>
              <a:rPr lang="en-US" dirty="0" smtClean="0"/>
              <a:t>2. A file with 20k pages and 5 buffer pages in memory</a:t>
            </a:r>
          </a:p>
          <a:p>
            <a:pPr>
              <a:buNone/>
            </a:pPr>
            <a:r>
              <a:rPr lang="en-US" dirty="0" smtClean="0"/>
              <a:t>3. A file with 2 million pages and 17 buffer pages in memory</a:t>
            </a:r>
          </a:p>
          <a:p>
            <a:pPr>
              <a:buNone/>
            </a:pPr>
            <a:r>
              <a:rPr lang="en-US" dirty="0" smtClean="0"/>
              <a:t>For each scenario, answer the following exercises. Don't worry if you don't have a calculator, just write </a:t>
            </a:r>
          </a:p>
          <a:p>
            <a:pPr>
              <a:buNone/>
            </a:pPr>
            <a:r>
              <a:rPr lang="en-US" dirty="0" smtClean="0"/>
              <a:t>out as much as you can compute by hand.</a:t>
            </a:r>
            <a:endParaRPr lang="en-US" dirty="0" smtClean="0"/>
          </a:p>
          <a:p>
            <a:pPr>
              <a:buNone/>
            </a:pPr>
            <a:endParaRPr lang="en-US" dirty="0" smtClean="0"/>
          </a:p>
          <a:p>
            <a:pPr>
              <a:buNone/>
            </a:pPr>
            <a:r>
              <a:rPr lang="en-US" dirty="0" smtClean="0"/>
              <a:t>Exercise 5: How many buffer pages (i.e., B = ?) do you need to sort the file completely in two passes?</a:t>
            </a:r>
          </a:p>
          <a:p>
            <a:pPr>
              <a:buNone/>
            </a:pPr>
            <a:r>
              <a:rPr lang="en-US" b="1" dirty="0" smtClean="0"/>
              <a:t>(1) 101</a:t>
            </a:r>
            <a:endParaRPr lang="en-US" dirty="0" smtClean="0"/>
          </a:p>
          <a:p>
            <a:pPr>
              <a:buNone/>
            </a:pPr>
            <a:r>
              <a:rPr lang="en-US" b="1" dirty="0" smtClean="0"/>
              <a:t>(2) 142</a:t>
            </a:r>
            <a:endParaRPr lang="en-US" dirty="0" smtClean="0"/>
          </a:p>
          <a:p>
            <a:pPr>
              <a:buNone/>
            </a:pPr>
            <a:r>
              <a:rPr lang="en-US" b="1" dirty="0" smtClean="0"/>
              <a:t>(3) 1415</a:t>
            </a:r>
            <a:endParaRPr lang="en-US" dirty="0" smtClean="0"/>
          </a:p>
          <a:p>
            <a:pPr>
              <a:buNone/>
            </a:pPr>
            <a:r>
              <a:rPr lang="en-US" b="1" dirty="0" smtClean="0"/>
              <a:t>(</a:t>
            </a:r>
            <a:r>
              <a:rPr lang="en-US" b="1" dirty="0" smtClean="0"/>
              <a:t>the answer is obtained by solving for </a:t>
            </a:r>
            <a:r>
              <a:rPr lang="en-US" b="1" dirty="0" err="1" smtClean="0"/>
              <a:t>ceil(B</a:t>
            </a:r>
            <a:r>
              <a:rPr lang="en-US" b="1" dirty="0" smtClean="0"/>
              <a:t>) in: B^2-B = N, and that formula is obtained by solving </a:t>
            </a:r>
            <a:endParaRPr lang="en-US" dirty="0" smtClean="0"/>
          </a:p>
          <a:p>
            <a:pPr>
              <a:buNone/>
            </a:pPr>
            <a:r>
              <a:rPr lang="en-US" b="1" dirty="0" smtClean="0"/>
              <a:t>for B in the 1 + ceil(log_{B-1}(ceil(N/B))) = 2)</a:t>
            </a:r>
            <a:endParaRPr lang="en-US" dirty="0" smtClean="0"/>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Hashing Basics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Two </a:t>
            </a:r>
            <a:r>
              <a:rPr lang="en-US" dirty="0" smtClean="0"/>
              <a:t>pass hashing. Assume buffer pool size B</a:t>
            </a:r>
            <a:r>
              <a:rPr lang="en-US" dirty="0" smtClean="0"/>
              <a:t>.</a:t>
            </a:r>
          </a:p>
          <a:p>
            <a:r>
              <a:rPr lang="en-US" dirty="0" smtClean="0"/>
              <a:t>First </a:t>
            </a:r>
            <a:r>
              <a:rPr lang="en-US" dirty="0" smtClean="0"/>
              <a:t>pass: partition data</a:t>
            </a:r>
            <a:r>
              <a:rPr lang="en-US" dirty="0" smtClean="0"/>
              <a:t> </a:t>
            </a:r>
          </a:p>
          <a:p>
            <a:pPr lvl="1"/>
            <a:r>
              <a:rPr lang="en-US" dirty="0" smtClean="0"/>
              <a:t>Read </a:t>
            </a:r>
            <a:r>
              <a:rPr lang="en-US" dirty="0" smtClean="0"/>
              <a:t>all pages in, output all of them</a:t>
            </a:r>
            <a:r>
              <a:rPr lang="en-US" dirty="0" smtClean="0"/>
              <a:t> </a:t>
            </a:r>
          </a:p>
          <a:p>
            <a:pPr lvl="1"/>
            <a:r>
              <a:rPr lang="en-US" dirty="0" smtClean="0"/>
              <a:t>We </a:t>
            </a:r>
            <a:r>
              <a:rPr lang="en-US" dirty="0" smtClean="0"/>
              <a:t>can have at most (B-1) partitions/buckets.</a:t>
            </a:r>
            <a:r>
              <a:rPr lang="en-US" dirty="0" smtClean="0"/>
              <a:t> </a:t>
            </a:r>
          </a:p>
          <a:p>
            <a:pPr lvl="1"/>
            <a:r>
              <a:rPr lang="en-US" dirty="0" smtClean="0"/>
              <a:t># </a:t>
            </a:r>
            <a:r>
              <a:rPr lang="en-US" dirty="0" err="1" smtClean="0"/>
              <a:t>IOs</a:t>
            </a:r>
            <a:r>
              <a:rPr lang="en-US" dirty="0" smtClean="0"/>
              <a:t> = 2N (# of pages)</a:t>
            </a:r>
            <a:r>
              <a:rPr lang="en-US" dirty="0" smtClean="0"/>
              <a:t> </a:t>
            </a:r>
          </a:p>
          <a:p>
            <a:r>
              <a:rPr lang="en-US" dirty="0" smtClean="0"/>
              <a:t>Second </a:t>
            </a:r>
            <a:r>
              <a:rPr lang="en-US" dirty="0" smtClean="0"/>
              <a:t>pass: for each partition, rehash it. # </a:t>
            </a:r>
            <a:r>
              <a:rPr lang="en-US" dirty="0" err="1" smtClean="0"/>
              <a:t>IOs</a:t>
            </a:r>
            <a:r>
              <a:rPr lang="en-US" dirty="0" smtClean="0"/>
              <a:t> = 2N</a:t>
            </a:r>
            <a:r>
              <a:rPr lang="en-US" dirty="0" smtClean="0"/>
              <a:t> </a:t>
            </a:r>
          </a:p>
          <a:p>
            <a:pPr lvl="1"/>
            <a:r>
              <a:rPr lang="en-US" dirty="0" smtClean="0"/>
              <a:t>For </a:t>
            </a:r>
            <a:r>
              <a:rPr lang="en-US" dirty="0" smtClean="0"/>
              <a:t>a partition to fit in memory, it can have only B pages (and one page used for output</a:t>
            </a:r>
            <a:r>
              <a:rPr lang="en-US" dirty="0" smtClean="0"/>
              <a:t> buffer)</a:t>
            </a:r>
          </a:p>
          <a:p>
            <a:r>
              <a:rPr lang="en-US" dirty="0" smtClean="0"/>
              <a:t>Max </a:t>
            </a:r>
            <a:r>
              <a:rPr lang="en-US" dirty="0" smtClean="0"/>
              <a:t># of pages to hash in two-pass: B*(B-</a:t>
            </a:r>
            <a:r>
              <a:rPr lang="en-US" dirty="0" smtClean="0"/>
              <a:t>1)</a:t>
            </a:r>
          </a:p>
          <a:p>
            <a:r>
              <a:rPr lang="en-US" dirty="0" smtClean="0"/>
              <a:t>To hash larger tables, use the</a:t>
            </a:r>
            <a:r>
              <a:rPr lang="en-US" dirty="0" smtClean="0"/>
              <a:t> partition algorithm recursively until the partition fits into memory</a:t>
            </a:r>
            <a:endParaRPr 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Cats by fur color (Sorting)</a:t>
            </a:r>
            <a:endParaRPr lang="en-US" dirty="0"/>
          </a:p>
        </p:txBody>
      </p:sp>
      <p:pic>
        <p:nvPicPr>
          <p:cNvPr id="4" name="Picture 2" descr="https://encrypted-tbn0.google.com/images?q=tbn:ANd9GcTbPoReWf44u3z2PsG0Meq6bv0UTstE_kVkxDt4D972EgBjdLAD"/>
          <p:cNvPicPr>
            <a:picLocks noChangeAspect="1" noChangeArrowheads="1"/>
          </p:cNvPicPr>
          <p:nvPr/>
        </p:nvPicPr>
        <p:blipFill>
          <a:blip r:embed="rId2" cstate="print"/>
          <a:srcRect/>
          <a:stretch>
            <a:fillRect/>
          </a:stretch>
        </p:blipFill>
        <p:spPr bwMode="auto">
          <a:xfrm>
            <a:off x="152400" y="1416049"/>
            <a:ext cx="1447800" cy="1403351"/>
          </a:xfrm>
          <a:prstGeom prst="rect">
            <a:avLst/>
          </a:prstGeom>
          <a:noFill/>
        </p:spPr>
      </p:pic>
      <p:pic>
        <p:nvPicPr>
          <p:cNvPr id="5" name="Picture 4" descr="https://encrypted-tbn3.google.com/images?q=tbn:ANd9GcQbyr4bliBW0l-htmPZzyyOJCi0bPPnDQX3KmhaW-7aGaRxYd7v0A"/>
          <p:cNvPicPr>
            <a:picLocks noChangeAspect="1" noChangeArrowheads="1"/>
          </p:cNvPicPr>
          <p:nvPr/>
        </p:nvPicPr>
        <p:blipFill>
          <a:blip r:embed="rId3" cstate="print"/>
          <a:srcRect/>
          <a:stretch>
            <a:fillRect/>
          </a:stretch>
        </p:blipFill>
        <p:spPr bwMode="auto">
          <a:xfrm>
            <a:off x="1905000" y="1562100"/>
            <a:ext cx="1905000" cy="1324294"/>
          </a:xfrm>
          <a:prstGeom prst="rect">
            <a:avLst/>
          </a:prstGeom>
          <a:noFill/>
        </p:spPr>
      </p:pic>
      <p:pic>
        <p:nvPicPr>
          <p:cNvPr id="6" name="Picture 6" descr="https://encrypted-tbn2.google.com/images?q=tbn:ANd9GcTZhPPOAErWzmjnv3i8OELQnwN3YidMAlZG4TNCUILtgckBOJzb"/>
          <p:cNvPicPr>
            <a:picLocks noChangeAspect="1" noChangeArrowheads="1"/>
          </p:cNvPicPr>
          <p:nvPr/>
        </p:nvPicPr>
        <p:blipFill>
          <a:blip r:embed="rId4" cstate="print"/>
          <a:srcRect/>
          <a:stretch>
            <a:fillRect/>
          </a:stretch>
        </p:blipFill>
        <p:spPr bwMode="auto">
          <a:xfrm>
            <a:off x="4114800" y="1714500"/>
            <a:ext cx="1600200" cy="1198606"/>
          </a:xfrm>
          <a:prstGeom prst="rect">
            <a:avLst/>
          </a:prstGeom>
          <a:noFill/>
        </p:spPr>
      </p:pic>
      <p:pic>
        <p:nvPicPr>
          <p:cNvPr id="17410" name="Picture 2" descr="https://encrypted-tbn3.google.com/images?q=tbn:ANd9GcQo7EFU51mAZei3L-qSoDio9_fcrm24F1_xuEczQQKJwdsBYfH_Vw"/>
          <p:cNvPicPr>
            <a:picLocks noChangeAspect="1" noChangeArrowheads="1"/>
          </p:cNvPicPr>
          <p:nvPr/>
        </p:nvPicPr>
        <p:blipFill>
          <a:blip r:embed="rId5" cstate="print"/>
          <a:srcRect/>
          <a:stretch>
            <a:fillRect/>
          </a:stretch>
        </p:blipFill>
        <p:spPr bwMode="auto">
          <a:xfrm>
            <a:off x="2743200" y="3238500"/>
            <a:ext cx="1143000" cy="1585452"/>
          </a:xfrm>
          <a:prstGeom prst="rect">
            <a:avLst/>
          </a:prstGeom>
          <a:noFill/>
        </p:spPr>
      </p:pic>
      <p:pic>
        <p:nvPicPr>
          <p:cNvPr id="17412" name="Picture 4" descr="https://encrypted-tbn3.google.com/images?q=tbn:ANd9GcRGxaxloMh1lXWx5LXep1Zy12so3dhYfO7-ET9FZ6B6dNkkZhXI"/>
          <p:cNvPicPr>
            <a:picLocks noChangeAspect="1" noChangeArrowheads="1"/>
          </p:cNvPicPr>
          <p:nvPr/>
        </p:nvPicPr>
        <p:blipFill>
          <a:blip r:embed="rId6" cstate="print"/>
          <a:srcRect/>
          <a:stretch>
            <a:fillRect/>
          </a:stretch>
        </p:blipFill>
        <p:spPr bwMode="auto">
          <a:xfrm>
            <a:off x="1219200" y="3238500"/>
            <a:ext cx="1219200" cy="913224"/>
          </a:xfrm>
          <a:prstGeom prst="rect">
            <a:avLst/>
          </a:prstGeom>
          <a:noFill/>
        </p:spPr>
      </p:pic>
      <p:pic>
        <p:nvPicPr>
          <p:cNvPr id="17414" name="Picture 6" descr="https://encrypted-tbn1.google.com/images?q=tbn:ANd9GcQEixWyTHpmmZBKBlBsgizIm0OAhEv-hfrgEfnwGNet_r97v2vZ"/>
          <p:cNvPicPr>
            <a:picLocks noChangeAspect="1" noChangeArrowheads="1"/>
          </p:cNvPicPr>
          <p:nvPr/>
        </p:nvPicPr>
        <p:blipFill>
          <a:blip r:embed="rId7" cstate="print"/>
          <a:srcRect/>
          <a:stretch>
            <a:fillRect/>
          </a:stretch>
        </p:blipFill>
        <p:spPr bwMode="auto">
          <a:xfrm>
            <a:off x="4038600" y="3238500"/>
            <a:ext cx="1600200" cy="1064861"/>
          </a:xfrm>
          <a:prstGeom prst="rect">
            <a:avLst/>
          </a:prstGeom>
          <a:noFill/>
        </p:spPr>
      </p:pic>
      <p:pic>
        <p:nvPicPr>
          <p:cNvPr id="17416" name="Picture 8" descr="https://encrypted-tbn2.google.com/images?q=tbn:ANd9GcS75lwzCPs3-Wg8G59SkSCOucTjDrQAnku_jbvpduhBqZyZNwUm"/>
          <p:cNvPicPr>
            <a:picLocks noChangeAspect="1" noChangeArrowheads="1"/>
          </p:cNvPicPr>
          <p:nvPr/>
        </p:nvPicPr>
        <p:blipFill>
          <a:blip r:embed="rId8" cstate="print"/>
          <a:srcRect/>
          <a:stretch>
            <a:fillRect/>
          </a:stretch>
        </p:blipFill>
        <p:spPr bwMode="auto">
          <a:xfrm>
            <a:off x="7315200" y="1943100"/>
            <a:ext cx="1524000" cy="1036545"/>
          </a:xfrm>
          <a:prstGeom prst="rect">
            <a:avLst/>
          </a:prstGeom>
          <a:noFill/>
        </p:spPr>
      </p:pic>
      <p:pic>
        <p:nvPicPr>
          <p:cNvPr id="17418" name="Picture 10" descr="https://encrypted-tbn0.google.com/images?q=tbn:ANd9GcT31PQq1Q-nU9KMfMwiK9pDSZiYCAPma2GkxOgCQ2XVD2dgdgvz"/>
          <p:cNvPicPr>
            <a:picLocks noChangeAspect="1" noChangeArrowheads="1"/>
          </p:cNvPicPr>
          <p:nvPr/>
        </p:nvPicPr>
        <p:blipFill>
          <a:blip r:embed="rId9" cstate="print"/>
          <a:srcRect/>
          <a:stretch>
            <a:fillRect/>
          </a:stretch>
        </p:blipFill>
        <p:spPr bwMode="auto">
          <a:xfrm>
            <a:off x="152400" y="3238500"/>
            <a:ext cx="838200" cy="1414765"/>
          </a:xfrm>
          <a:prstGeom prst="rect">
            <a:avLst/>
          </a:prstGeom>
          <a:noFill/>
        </p:spPr>
      </p:pic>
      <p:pic>
        <p:nvPicPr>
          <p:cNvPr id="17420" name="Picture 12" descr="https://encrypted-tbn1.google.com/images?q=tbn:ANd9GcRiaSvU-3WlOPINbLvIcp6FsLOR0YGUOyNiJtJJ_t1MT-XVUdhQxw"/>
          <p:cNvPicPr>
            <a:picLocks noChangeAspect="1" noChangeArrowheads="1"/>
          </p:cNvPicPr>
          <p:nvPr/>
        </p:nvPicPr>
        <p:blipFill>
          <a:blip r:embed="rId10" cstate="print"/>
          <a:srcRect/>
          <a:stretch>
            <a:fillRect/>
          </a:stretch>
        </p:blipFill>
        <p:spPr bwMode="auto">
          <a:xfrm>
            <a:off x="5867400" y="1547352"/>
            <a:ext cx="1295400" cy="1301183"/>
          </a:xfrm>
          <a:prstGeom prst="rect">
            <a:avLst/>
          </a:prstGeom>
          <a:noFill/>
        </p:spPr>
      </p:pic>
      <p:pic>
        <p:nvPicPr>
          <p:cNvPr id="17422" name="Picture 14" descr="https://encrypted-tbn0.google.com/images?q=tbn:ANd9GcRpVYq15PmPSnIk0z0aGBtsyoRJyH2ON_mQH64t8vGw5kyxs7bx"/>
          <p:cNvPicPr>
            <a:picLocks noChangeAspect="1" noChangeArrowheads="1"/>
          </p:cNvPicPr>
          <p:nvPr/>
        </p:nvPicPr>
        <p:blipFill>
          <a:blip r:embed="rId11" cstate="print"/>
          <a:srcRect/>
          <a:stretch>
            <a:fillRect/>
          </a:stretch>
        </p:blipFill>
        <p:spPr bwMode="auto">
          <a:xfrm>
            <a:off x="5867400" y="3238500"/>
            <a:ext cx="1588802" cy="1057276"/>
          </a:xfrm>
          <a:prstGeom prst="rect">
            <a:avLst/>
          </a:prstGeom>
          <a:noFill/>
        </p:spPr>
      </p:pic>
      <p:pic>
        <p:nvPicPr>
          <p:cNvPr id="17424" name="Picture 16" descr="https://encrypted-tbn3.google.com/images?q=tbn:ANd9GcTZpsUqiKNBHf_4O2XH9p2PlXK0NLAa-jl6sJX8luqXo2OCiYQb_A"/>
          <p:cNvPicPr>
            <a:picLocks noChangeAspect="1" noChangeArrowheads="1"/>
          </p:cNvPicPr>
          <p:nvPr/>
        </p:nvPicPr>
        <p:blipFill>
          <a:blip r:embed="rId12" cstate="print"/>
          <a:srcRect/>
          <a:stretch>
            <a:fillRect/>
          </a:stretch>
        </p:blipFill>
        <p:spPr bwMode="auto">
          <a:xfrm>
            <a:off x="7543800" y="3238500"/>
            <a:ext cx="1461294" cy="1066800"/>
          </a:xfrm>
          <a:prstGeom prst="rect">
            <a:avLst/>
          </a:prstGeom>
          <a:noFill/>
        </p:spPr>
      </p:pic>
      <p:sp>
        <p:nvSpPr>
          <p:cNvPr id="15" name="TextBox 14"/>
          <p:cNvSpPr txBox="1"/>
          <p:nvPr/>
        </p:nvSpPr>
        <p:spPr>
          <a:xfrm>
            <a:off x="304800" y="1143000"/>
            <a:ext cx="1272271" cy="369332"/>
          </a:xfrm>
          <a:prstGeom prst="rect">
            <a:avLst/>
          </a:prstGeom>
          <a:noFill/>
        </p:spPr>
        <p:txBody>
          <a:bodyPr wrap="none" rtlCol="0">
            <a:spAutoFit/>
          </a:bodyPr>
          <a:lstStyle/>
          <a:p>
            <a:r>
              <a:rPr lang="en-US" dirty="0" smtClean="0">
                <a:solidFill>
                  <a:schemeClr val="accent2"/>
                </a:solidFill>
              </a:rPr>
              <a:t>B</a:t>
            </a:r>
            <a:r>
              <a:rPr lang="en-US" dirty="0" smtClean="0"/>
              <a:t>lack cats…</a:t>
            </a:r>
            <a:endParaRPr lang="en-US" dirty="0"/>
          </a:p>
        </p:txBody>
      </p:sp>
      <p:sp>
        <p:nvSpPr>
          <p:cNvPr id="16" name="TextBox 15"/>
          <p:cNvSpPr txBox="1"/>
          <p:nvPr/>
        </p:nvSpPr>
        <p:spPr>
          <a:xfrm>
            <a:off x="5791200" y="1104900"/>
            <a:ext cx="1208472" cy="369332"/>
          </a:xfrm>
          <a:prstGeom prst="rect">
            <a:avLst/>
          </a:prstGeom>
          <a:noFill/>
        </p:spPr>
        <p:txBody>
          <a:bodyPr wrap="none" rtlCol="0">
            <a:spAutoFit/>
          </a:bodyPr>
          <a:lstStyle/>
          <a:p>
            <a:r>
              <a:rPr lang="en-US" dirty="0" smtClean="0">
                <a:solidFill>
                  <a:schemeClr val="accent2"/>
                </a:solidFill>
              </a:rPr>
              <a:t>G</a:t>
            </a:r>
            <a:r>
              <a:rPr lang="en-US" dirty="0" smtClean="0"/>
              <a:t>rey cats…</a:t>
            </a:r>
            <a:endParaRPr lang="en-US" dirty="0"/>
          </a:p>
        </p:txBody>
      </p:sp>
      <p:sp>
        <p:nvSpPr>
          <p:cNvPr id="17" name="TextBox 16"/>
          <p:cNvSpPr txBox="1"/>
          <p:nvPr/>
        </p:nvSpPr>
        <p:spPr>
          <a:xfrm>
            <a:off x="1143000" y="2869168"/>
            <a:ext cx="1449949" cy="369332"/>
          </a:xfrm>
          <a:prstGeom prst="rect">
            <a:avLst/>
          </a:prstGeom>
          <a:noFill/>
        </p:spPr>
        <p:txBody>
          <a:bodyPr wrap="none" rtlCol="0">
            <a:spAutoFit/>
          </a:bodyPr>
          <a:lstStyle/>
          <a:p>
            <a:r>
              <a:rPr lang="en-US" dirty="0" smtClean="0">
                <a:solidFill>
                  <a:schemeClr val="accent2"/>
                </a:solidFill>
              </a:rPr>
              <a:t>O</a:t>
            </a:r>
            <a:r>
              <a:rPr lang="en-US" dirty="0" smtClean="0"/>
              <a:t>range cats…</a:t>
            </a:r>
            <a:endParaRPr lang="en-US" dirty="0"/>
          </a:p>
        </p:txBody>
      </p:sp>
      <p:sp>
        <p:nvSpPr>
          <p:cNvPr id="18" name="TextBox 17"/>
          <p:cNvSpPr txBox="1"/>
          <p:nvPr/>
        </p:nvSpPr>
        <p:spPr>
          <a:xfrm>
            <a:off x="5867400" y="2933700"/>
            <a:ext cx="1337097" cy="369332"/>
          </a:xfrm>
          <a:prstGeom prst="rect">
            <a:avLst/>
          </a:prstGeom>
          <a:noFill/>
        </p:spPr>
        <p:txBody>
          <a:bodyPr wrap="none" rtlCol="0">
            <a:spAutoFit/>
          </a:bodyPr>
          <a:lstStyle/>
          <a:p>
            <a:r>
              <a:rPr lang="en-US" dirty="0" smtClean="0">
                <a:solidFill>
                  <a:schemeClr val="accent2"/>
                </a:solidFill>
              </a:rPr>
              <a:t>W</a:t>
            </a:r>
            <a:r>
              <a:rPr lang="en-US" dirty="0" smtClean="0"/>
              <a:t>hite cats…</a:t>
            </a:r>
            <a:endParaRPr lang="en-US" dirty="0"/>
          </a:p>
        </p:txBody>
      </p:sp>
      <p:pic>
        <p:nvPicPr>
          <p:cNvPr id="17426" name="Picture 18" descr="http://blort.meepzorp.com/juju/cat-in-boots.jpg"/>
          <p:cNvPicPr>
            <a:picLocks noChangeAspect="1" noChangeArrowheads="1"/>
          </p:cNvPicPr>
          <p:nvPr/>
        </p:nvPicPr>
        <p:blipFill>
          <a:blip r:embed="rId13" cstate="print"/>
          <a:srcRect/>
          <a:stretch>
            <a:fillRect/>
          </a:stretch>
        </p:blipFill>
        <p:spPr bwMode="auto">
          <a:xfrm>
            <a:off x="228600" y="5143500"/>
            <a:ext cx="1905000" cy="1714500"/>
          </a:xfrm>
          <a:prstGeom prst="rect">
            <a:avLst/>
          </a:prstGeom>
          <a:noFill/>
        </p:spPr>
      </p:pic>
      <p:sp>
        <p:nvSpPr>
          <p:cNvPr id="20" name="TextBox 19"/>
          <p:cNvSpPr txBox="1"/>
          <p:nvPr/>
        </p:nvSpPr>
        <p:spPr>
          <a:xfrm>
            <a:off x="228600" y="4800600"/>
            <a:ext cx="1271695" cy="369332"/>
          </a:xfrm>
          <a:prstGeom prst="rect">
            <a:avLst/>
          </a:prstGeom>
          <a:noFill/>
        </p:spPr>
        <p:txBody>
          <a:bodyPr wrap="none" rtlCol="0">
            <a:spAutoFit/>
          </a:bodyPr>
          <a:lstStyle/>
          <a:p>
            <a:r>
              <a:rPr lang="en-US" dirty="0" smtClean="0">
                <a:solidFill>
                  <a:schemeClr val="accent2"/>
                </a:solidFill>
              </a:rPr>
              <a:t>Z</a:t>
            </a:r>
            <a:r>
              <a:rPr lang="en-US" dirty="0" smtClean="0"/>
              <a:t>orro cats…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 name="Rectangle 23"/>
          <p:cNvSpPr/>
          <p:nvPr/>
        </p:nvSpPr>
        <p:spPr>
          <a:xfrm>
            <a:off x="76200" y="4953000"/>
            <a:ext cx="4419600" cy="1905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352800" y="3505200"/>
            <a:ext cx="5562600" cy="1905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858000" y="1371600"/>
            <a:ext cx="2133600" cy="2286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Cats by fur color (Hashing)</a:t>
            </a:r>
            <a:endParaRPr lang="en-US" dirty="0"/>
          </a:p>
        </p:txBody>
      </p:sp>
      <p:pic>
        <p:nvPicPr>
          <p:cNvPr id="4" name="Picture 2" descr="https://encrypted-tbn0.google.com/images?q=tbn:ANd9GcTbPoReWf44u3z2PsG0Meq6bv0UTstE_kVkxDt4D972EgBjdLAD"/>
          <p:cNvPicPr>
            <a:picLocks noChangeAspect="1" noChangeArrowheads="1"/>
          </p:cNvPicPr>
          <p:nvPr/>
        </p:nvPicPr>
        <p:blipFill>
          <a:blip r:embed="rId2" cstate="print"/>
          <a:srcRect/>
          <a:stretch>
            <a:fillRect/>
          </a:stretch>
        </p:blipFill>
        <p:spPr bwMode="auto">
          <a:xfrm>
            <a:off x="3505200" y="3663949"/>
            <a:ext cx="1447800" cy="1403351"/>
          </a:xfrm>
          <a:prstGeom prst="rect">
            <a:avLst/>
          </a:prstGeom>
          <a:noFill/>
        </p:spPr>
      </p:pic>
      <p:pic>
        <p:nvPicPr>
          <p:cNvPr id="5" name="Picture 4" descr="https://encrypted-tbn3.google.com/images?q=tbn:ANd9GcQbyr4bliBW0l-htmPZzyyOJCi0bPPnDQX3KmhaW-7aGaRxYd7v0A"/>
          <p:cNvPicPr>
            <a:picLocks noChangeAspect="1" noChangeArrowheads="1"/>
          </p:cNvPicPr>
          <p:nvPr/>
        </p:nvPicPr>
        <p:blipFill>
          <a:blip r:embed="rId3" cstate="print"/>
          <a:srcRect/>
          <a:stretch>
            <a:fillRect/>
          </a:stretch>
        </p:blipFill>
        <p:spPr bwMode="auto">
          <a:xfrm>
            <a:off x="4953000" y="3810000"/>
            <a:ext cx="1905000" cy="1324294"/>
          </a:xfrm>
          <a:prstGeom prst="rect">
            <a:avLst/>
          </a:prstGeom>
          <a:noFill/>
        </p:spPr>
      </p:pic>
      <p:pic>
        <p:nvPicPr>
          <p:cNvPr id="6" name="Picture 6" descr="https://encrypted-tbn2.google.com/images?q=tbn:ANd9GcTZhPPOAErWzmjnv3i8OELQnwN3YidMAlZG4TNCUILtgckBOJzb"/>
          <p:cNvPicPr>
            <a:picLocks noChangeAspect="1" noChangeArrowheads="1"/>
          </p:cNvPicPr>
          <p:nvPr/>
        </p:nvPicPr>
        <p:blipFill>
          <a:blip r:embed="rId4" cstate="print"/>
          <a:srcRect/>
          <a:stretch>
            <a:fillRect/>
          </a:stretch>
        </p:blipFill>
        <p:spPr bwMode="auto">
          <a:xfrm>
            <a:off x="7162800" y="3962400"/>
            <a:ext cx="1600200" cy="1198606"/>
          </a:xfrm>
          <a:prstGeom prst="rect">
            <a:avLst/>
          </a:prstGeom>
          <a:noFill/>
        </p:spPr>
      </p:pic>
      <p:pic>
        <p:nvPicPr>
          <p:cNvPr id="17410" name="Picture 2" descr="https://encrypted-tbn3.google.com/images?q=tbn:ANd9GcQo7EFU51mAZei3L-qSoDio9_fcrm24F1_xuEczQQKJwdsBYfH_Vw"/>
          <p:cNvPicPr>
            <a:picLocks noChangeAspect="1" noChangeArrowheads="1"/>
          </p:cNvPicPr>
          <p:nvPr/>
        </p:nvPicPr>
        <p:blipFill>
          <a:blip r:embed="rId5" cstate="print"/>
          <a:srcRect/>
          <a:stretch>
            <a:fillRect/>
          </a:stretch>
        </p:blipFill>
        <p:spPr bwMode="auto">
          <a:xfrm>
            <a:off x="1981200" y="1943100"/>
            <a:ext cx="1143000" cy="1585452"/>
          </a:xfrm>
          <a:prstGeom prst="rect">
            <a:avLst/>
          </a:prstGeom>
          <a:noFill/>
        </p:spPr>
      </p:pic>
      <p:pic>
        <p:nvPicPr>
          <p:cNvPr id="17412" name="Picture 4" descr="https://encrypted-tbn3.google.com/images?q=tbn:ANd9GcRGxaxloMh1lXWx5LXep1Zy12so3dhYfO7-ET9FZ6B6dNkkZhXI"/>
          <p:cNvPicPr>
            <a:picLocks noChangeAspect="1" noChangeArrowheads="1"/>
          </p:cNvPicPr>
          <p:nvPr/>
        </p:nvPicPr>
        <p:blipFill>
          <a:blip r:embed="rId6" cstate="print"/>
          <a:srcRect/>
          <a:stretch>
            <a:fillRect/>
          </a:stretch>
        </p:blipFill>
        <p:spPr bwMode="auto">
          <a:xfrm>
            <a:off x="381000" y="1981200"/>
            <a:ext cx="1219200" cy="913224"/>
          </a:xfrm>
          <a:prstGeom prst="rect">
            <a:avLst/>
          </a:prstGeom>
          <a:noFill/>
        </p:spPr>
      </p:pic>
      <p:pic>
        <p:nvPicPr>
          <p:cNvPr id="17414" name="Picture 6" descr="https://encrypted-tbn1.google.com/images?q=tbn:ANd9GcQEixWyTHpmmZBKBlBsgizIm0OAhEv-hfrgEfnwGNet_r97v2vZ"/>
          <p:cNvPicPr>
            <a:picLocks noChangeAspect="1" noChangeArrowheads="1"/>
          </p:cNvPicPr>
          <p:nvPr/>
        </p:nvPicPr>
        <p:blipFill>
          <a:blip r:embed="rId7" cstate="print"/>
          <a:srcRect/>
          <a:stretch>
            <a:fillRect/>
          </a:stretch>
        </p:blipFill>
        <p:spPr bwMode="auto">
          <a:xfrm>
            <a:off x="304800" y="3048000"/>
            <a:ext cx="1600200" cy="1064861"/>
          </a:xfrm>
          <a:prstGeom prst="rect">
            <a:avLst/>
          </a:prstGeom>
          <a:noFill/>
        </p:spPr>
      </p:pic>
      <p:pic>
        <p:nvPicPr>
          <p:cNvPr id="17416" name="Picture 8" descr="https://encrypted-tbn2.google.com/images?q=tbn:ANd9GcS75lwzCPs3-Wg8G59SkSCOucTjDrQAnku_jbvpduhBqZyZNwUm"/>
          <p:cNvPicPr>
            <a:picLocks noChangeAspect="1" noChangeArrowheads="1"/>
          </p:cNvPicPr>
          <p:nvPr/>
        </p:nvPicPr>
        <p:blipFill>
          <a:blip r:embed="rId8" cstate="print"/>
          <a:srcRect/>
          <a:stretch>
            <a:fillRect/>
          </a:stretch>
        </p:blipFill>
        <p:spPr bwMode="auto">
          <a:xfrm>
            <a:off x="2743200" y="5715000"/>
            <a:ext cx="1524000" cy="1036545"/>
          </a:xfrm>
          <a:prstGeom prst="rect">
            <a:avLst/>
          </a:prstGeom>
          <a:noFill/>
        </p:spPr>
      </p:pic>
      <p:pic>
        <p:nvPicPr>
          <p:cNvPr id="17418" name="Picture 10" descr="https://encrypted-tbn0.google.com/images?q=tbn:ANd9GcT31PQq1Q-nU9KMfMwiK9pDSZiYCAPma2GkxOgCQ2XVD2dgdgvz"/>
          <p:cNvPicPr>
            <a:picLocks noChangeAspect="1" noChangeArrowheads="1"/>
          </p:cNvPicPr>
          <p:nvPr/>
        </p:nvPicPr>
        <p:blipFill>
          <a:blip r:embed="rId9" cstate="print"/>
          <a:srcRect/>
          <a:stretch>
            <a:fillRect/>
          </a:stretch>
        </p:blipFill>
        <p:spPr bwMode="auto">
          <a:xfrm>
            <a:off x="304800" y="5243052"/>
            <a:ext cx="838200" cy="1414765"/>
          </a:xfrm>
          <a:prstGeom prst="rect">
            <a:avLst/>
          </a:prstGeom>
          <a:noFill/>
        </p:spPr>
      </p:pic>
      <p:pic>
        <p:nvPicPr>
          <p:cNvPr id="17420" name="Picture 12" descr="https://encrypted-tbn1.google.com/images?q=tbn:ANd9GcRiaSvU-3WlOPINbLvIcp6FsLOR0YGUOyNiJtJJ_t1MT-XVUdhQxw"/>
          <p:cNvPicPr>
            <a:picLocks noChangeAspect="1" noChangeArrowheads="1"/>
          </p:cNvPicPr>
          <p:nvPr/>
        </p:nvPicPr>
        <p:blipFill>
          <a:blip r:embed="rId10" cstate="print"/>
          <a:srcRect/>
          <a:stretch>
            <a:fillRect/>
          </a:stretch>
        </p:blipFill>
        <p:spPr bwMode="auto">
          <a:xfrm>
            <a:off x="1295400" y="5319252"/>
            <a:ext cx="1295400" cy="1301183"/>
          </a:xfrm>
          <a:prstGeom prst="rect">
            <a:avLst/>
          </a:prstGeom>
          <a:noFill/>
        </p:spPr>
      </p:pic>
      <p:pic>
        <p:nvPicPr>
          <p:cNvPr id="17422" name="Picture 14" descr="https://encrypted-tbn0.google.com/images?q=tbn:ANd9GcRpVYq15PmPSnIk0z0aGBtsyoRJyH2ON_mQH64t8vGw5kyxs7bx"/>
          <p:cNvPicPr>
            <a:picLocks noChangeAspect="1" noChangeArrowheads="1"/>
          </p:cNvPicPr>
          <p:nvPr/>
        </p:nvPicPr>
        <p:blipFill>
          <a:blip r:embed="rId11" cstate="print"/>
          <a:srcRect/>
          <a:stretch>
            <a:fillRect/>
          </a:stretch>
        </p:blipFill>
        <p:spPr bwMode="auto">
          <a:xfrm>
            <a:off x="3581400" y="1981200"/>
            <a:ext cx="1588802" cy="1057276"/>
          </a:xfrm>
          <a:prstGeom prst="rect">
            <a:avLst/>
          </a:prstGeom>
          <a:noFill/>
        </p:spPr>
      </p:pic>
      <p:pic>
        <p:nvPicPr>
          <p:cNvPr id="17424" name="Picture 16" descr="https://encrypted-tbn3.google.com/images?q=tbn:ANd9GcTZpsUqiKNBHf_4O2XH9p2PlXK0NLAa-jl6sJX8luqXo2OCiYQb_A"/>
          <p:cNvPicPr>
            <a:picLocks noChangeAspect="1" noChangeArrowheads="1"/>
          </p:cNvPicPr>
          <p:nvPr/>
        </p:nvPicPr>
        <p:blipFill>
          <a:blip r:embed="rId12" cstate="print"/>
          <a:srcRect/>
          <a:stretch>
            <a:fillRect/>
          </a:stretch>
        </p:blipFill>
        <p:spPr bwMode="auto">
          <a:xfrm>
            <a:off x="5257800" y="1981200"/>
            <a:ext cx="1461294" cy="1066800"/>
          </a:xfrm>
          <a:prstGeom prst="rect">
            <a:avLst/>
          </a:prstGeom>
          <a:noFill/>
        </p:spPr>
      </p:pic>
      <p:sp>
        <p:nvSpPr>
          <p:cNvPr id="15" name="TextBox 14"/>
          <p:cNvSpPr txBox="1"/>
          <p:nvPr/>
        </p:nvSpPr>
        <p:spPr>
          <a:xfrm>
            <a:off x="5105400" y="3440668"/>
            <a:ext cx="1272271" cy="369332"/>
          </a:xfrm>
          <a:prstGeom prst="rect">
            <a:avLst/>
          </a:prstGeom>
          <a:noFill/>
        </p:spPr>
        <p:txBody>
          <a:bodyPr wrap="none" rtlCol="0">
            <a:spAutoFit/>
          </a:bodyPr>
          <a:lstStyle/>
          <a:p>
            <a:r>
              <a:rPr lang="en-US" dirty="0" smtClean="0">
                <a:solidFill>
                  <a:schemeClr val="accent2"/>
                </a:solidFill>
              </a:rPr>
              <a:t>B</a:t>
            </a:r>
            <a:r>
              <a:rPr lang="en-US" dirty="0" smtClean="0"/>
              <a:t>lack cats…</a:t>
            </a:r>
            <a:endParaRPr lang="en-US" dirty="0"/>
          </a:p>
        </p:txBody>
      </p:sp>
      <p:sp>
        <p:nvSpPr>
          <p:cNvPr id="16" name="TextBox 15"/>
          <p:cNvSpPr txBox="1"/>
          <p:nvPr/>
        </p:nvSpPr>
        <p:spPr>
          <a:xfrm>
            <a:off x="1219200" y="4876800"/>
            <a:ext cx="1208472" cy="369332"/>
          </a:xfrm>
          <a:prstGeom prst="rect">
            <a:avLst/>
          </a:prstGeom>
          <a:noFill/>
        </p:spPr>
        <p:txBody>
          <a:bodyPr wrap="none" rtlCol="0">
            <a:spAutoFit/>
          </a:bodyPr>
          <a:lstStyle/>
          <a:p>
            <a:r>
              <a:rPr lang="en-US" dirty="0" smtClean="0">
                <a:solidFill>
                  <a:schemeClr val="accent2"/>
                </a:solidFill>
              </a:rPr>
              <a:t>G</a:t>
            </a:r>
            <a:r>
              <a:rPr lang="en-US" dirty="0" smtClean="0"/>
              <a:t>rey cats…</a:t>
            </a:r>
            <a:endParaRPr lang="en-US" dirty="0"/>
          </a:p>
        </p:txBody>
      </p:sp>
      <p:sp>
        <p:nvSpPr>
          <p:cNvPr id="17" name="TextBox 16"/>
          <p:cNvSpPr txBox="1"/>
          <p:nvPr/>
        </p:nvSpPr>
        <p:spPr>
          <a:xfrm>
            <a:off x="912251" y="1524000"/>
            <a:ext cx="1449949" cy="369332"/>
          </a:xfrm>
          <a:prstGeom prst="rect">
            <a:avLst/>
          </a:prstGeom>
          <a:noFill/>
        </p:spPr>
        <p:txBody>
          <a:bodyPr wrap="none" rtlCol="0">
            <a:spAutoFit/>
          </a:bodyPr>
          <a:lstStyle/>
          <a:p>
            <a:r>
              <a:rPr lang="en-US" dirty="0" smtClean="0">
                <a:solidFill>
                  <a:schemeClr val="accent2"/>
                </a:solidFill>
              </a:rPr>
              <a:t>O</a:t>
            </a:r>
            <a:r>
              <a:rPr lang="en-US" dirty="0" smtClean="0"/>
              <a:t>range cats…</a:t>
            </a:r>
            <a:endParaRPr lang="en-US" dirty="0"/>
          </a:p>
        </p:txBody>
      </p:sp>
      <p:sp>
        <p:nvSpPr>
          <p:cNvPr id="18" name="TextBox 17"/>
          <p:cNvSpPr txBox="1"/>
          <p:nvPr/>
        </p:nvSpPr>
        <p:spPr>
          <a:xfrm>
            <a:off x="4648200" y="1600200"/>
            <a:ext cx="1337097" cy="369332"/>
          </a:xfrm>
          <a:prstGeom prst="rect">
            <a:avLst/>
          </a:prstGeom>
          <a:noFill/>
        </p:spPr>
        <p:txBody>
          <a:bodyPr wrap="none" rtlCol="0">
            <a:spAutoFit/>
          </a:bodyPr>
          <a:lstStyle/>
          <a:p>
            <a:r>
              <a:rPr lang="en-US" dirty="0" smtClean="0">
                <a:solidFill>
                  <a:schemeClr val="accent2"/>
                </a:solidFill>
              </a:rPr>
              <a:t>W</a:t>
            </a:r>
            <a:r>
              <a:rPr lang="en-US" dirty="0" smtClean="0"/>
              <a:t>hite cats…</a:t>
            </a:r>
            <a:endParaRPr lang="en-US" dirty="0"/>
          </a:p>
        </p:txBody>
      </p:sp>
      <p:pic>
        <p:nvPicPr>
          <p:cNvPr id="17426" name="Picture 18" descr="http://blort.meepzorp.com/juju/cat-in-boots.jpg"/>
          <p:cNvPicPr>
            <a:picLocks noChangeAspect="1" noChangeArrowheads="1"/>
          </p:cNvPicPr>
          <p:nvPr/>
        </p:nvPicPr>
        <p:blipFill>
          <a:blip r:embed="rId13" cstate="print"/>
          <a:srcRect/>
          <a:stretch>
            <a:fillRect/>
          </a:stretch>
        </p:blipFill>
        <p:spPr bwMode="auto">
          <a:xfrm>
            <a:off x="6934200" y="1676400"/>
            <a:ext cx="1905000" cy="1714500"/>
          </a:xfrm>
          <a:prstGeom prst="rect">
            <a:avLst/>
          </a:prstGeom>
          <a:noFill/>
        </p:spPr>
      </p:pic>
      <p:sp>
        <p:nvSpPr>
          <p:cNvPr id="20" name="TextBox 19"/>
          <p:cNvSpPr txBox="1"/>
          <p:nvPr/>
        </p:nvSpPr>
        <p:spPr>
          <a:xfrm>
            <a:off x="7262705" y="1333500"/>
            <a:ext cx="1271695" cy="369332"/>
          </a:xfrm>
          <a:prstGeom prst="rect">
            <a:avLst/>
          </a:prstGeom>
          <a:noFill/>
        </p:spPr>
        <p:txBody>
          <a:bodyPr wrap="none" rtlCol="0">
            <a:spAutoFit/>
          </a:bodyPr>
          <a:lstStyle/>
          <a:p>
            <a:r>
              <a:rPr lang="en-US" dirty="0" smtClean="0">
                <a:solidFill>
                  <a:schemeClr val="accent2"/>
                </a:solidFill>
              </a:rPr>
              <a:t>Z</a:t>
            </a:r>
            <a:r>
              <a:rPr lang="en-US" dirty="0" smtClean="0"/>
              <a:t>orro cats…</a:t>
            </a:r>
            <a:endParaRPr lang="en-US" dirty="0"/>
          </a:p>
        </p:txBody>
      </p:sp>
      <p:sp>
        <p:nvSpPr>
          <p:cNvPr id="21" name="Rectangle 20"/>
          <p:cNvSpPr/>
          <p:nvPr/>
        </p:nvSpPr>
        <p:spPr>
          <a:xfrm>
            <a:off x="152400" y="1447800"/>
            <a:ext cx="3048000" cy="2895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505200" y="1600200"/>
            <a:ext cx="3352800" cy="1600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Hashing: How To</a:t>
            </a:r>
            <a:endParaRPr lang="en-US" dirty="0"/>
          </a:p>
        </p:txBody>
      </p:sp>
      <p:sp>
        <p:nvSpPr>
          <p:cNvPr id="3" name="Content Placeholder 2"/>
          <p:cNvSpPr>
            <a:spLocks noGrp="1"/>
          </p:cNvSpPr>
          <p:nvPr>
            <p:ph idx="1"/>
          </p:nvPr>
        </p:nvSpPr>
        <p:spPr/>
        <p:txBody>
          <a:bodyPr/>
          <a:lstStyle/>
          <a:p>
            <a:r>
              <a:rPr lang="en-US" dirty="0" smtClean="0"/>
              <a:t>Goal: Group kitties by fur color so we can </a:t>
            </a:r>
            <a:r>
              <a:rPr lang="en-US" dirty="0" err="1" smtClean="0"/>
              <a:t>d’aww</a:t>
            </a:r>
            <a:r>
              <a:rPr lang="en-US" dirty="0" smtClean="0"/>
              <a:t> them.</a:t>
            </a:r>
          </a:p>
          <a:p>
            <a:r>
              <a:rPr lang="en-US" dirty="0" smtClean="0"/>
              <a:t>Setup: 12 kitties, 2 can fit per page. We have 8 kitties worth of memory.</a:t>
            </a:r>
          </a:p>
          <a:p>
            <a:r>
              <a:rPr lang="en-US" dirty="0" smtClean="0"/>
              <a:t>N =</a:t>
            </a:r>
          </a:p>
          <a:p>
            <a:r>
              <a:rPr lang="en-US" dirty="0" smtClean="0"/>
              <a:t>B =</a:t>
            </a:r>
          </a:p>
          <a:p>
            <a:pPr lvl="1"/>
            <a:endParaRPr lang="en-US" dirty="0"/>
          </a:p>
        </p:txBody>
      </p:sp>
      <p:pic>
        <p:nvPicPr>
          <p:cNvPr id="4" name="Picture 2" descr="https://encrypted-tbn0.google.com/images?q=tbn:ANd9GcTbPoReWf44u3z2PsG0Meq6bv0UTstE_kVkxDt4D972EgBjdLAD"/>
          <p:cNvPicPr>
            <a:picLocks noChangeAspect="1" noChangeArrowheads="1"/>
          </p:cNvPicPr>
          <p:nvPr/>
        </p:nvPicPr>
        <p:blipFill>
          <a:blip r:embed="rId2" cstate="print"/>
          <a:srcRect/>
          <a:stretch>
            <a:fillRect/>
          </a:stretch>
        </p:blipFill>
        <p:spPr bwMode="auto">
          <a:xfrm>
            <a:off x="304800" y="1295400"/>
            <a:ext cx="381000" cy="369303"/>
          </a:xfrm>
          <a:prstGeom prst="rect">
            <a:avLst/>
          </a:prstGeom>
          <a:noFill/>
        </p:spPr>
      </p:pic>
      <p:pic>
        <p:nvPicPr>
          <p:cNvPr id="5" name="Picture 4" descr="https://encrypted-tbn3.google.com/images?q=tbn:ANd9GcQbyr4bliBW0l-htmPZzyyOJCi0bPPnDQX3KmhaW-7aGaRxYd7v0A"/>
          <p:cNvPicPr>
            <a:picLocks noChangeAspect="1" noChangeArrowheads="1"/>
          </p:cNvPicPr>
          <p:nvPr/>
        </p:nvPicPr>
        <p:blipFill>
          <a:blip r:embed="rId3" cstate="print"/>
          <a:srcRect/>
          <a:stretch>
            <a:fillRect/>
          </a:stretch>
        </p:blipFill>
        <p:spPr bwMode="auto">
          <a:xfrm>
            <a:off x="4876800" y="1371600"/>
            <a:ext cx="457200" cy="317831"/>
          </a:xfrm>
          <a:prstGeom prst="rect">
            <a:avLst/>
          </a:prstGeom>
          <a:noFill/>
        </p:spPr>
      </p:pic>
      <p:pic>
        <p:nvPicPr>
          <p:cNvPr id="6" name="Picture 6" descr="https://encrypted-tbn2.google.com/images?q=tbn:ANd9GcTZhPPOAErWzmjnv3i8OELQnwN3YidMAlZG4TNCUILtgckBOJzb"/>
          <p:cNvPicPr>
            <a:picLocks noChangeAspect="1" noChangeArrowheads="1"/>
          </p:cNvPicPr>
          <p:nvPr/>
        </p:nvPicPr>
        <p:blipFill>
          <a:blip r:embed="rId4" cstate="print"/>
          <a:srcRect/>
          <a:stretch>
            <a:fillRect/>
          </a:stretch>
        </p:blipFill>
        <p:spPr bwMode="auto">
          <a:xfrm>
            <a:off x="3733800" y="1315994"/>
            <a:ext cx="481160" cy="360406"/>
          </a:xfrm>
          <a:prstGeom prst="rect">
            <a:avLst/>
          </a:prstGeom>
          <a:noFill/>
        </p:spPr>
      </p:pic>
      <p:pic>
        <p:nvPicPr>
          <p:cNvPr id="7" name="Picture 2" descr="https://encrypted-tbn3.google.com/images?q=tbn:ANd9GcQo7EFU51mAZei3L-qSoDio9_fcrm24F1_xuEczQQKJwdsBYfH_Vw"/>
          <p:cNvPicPr>
            <a:picLocks noChangeAspect="1" noChangeArrowheads="1"/>
          </p:cNvPicPr>
          <p:nvPr/>
        </p:nvPicPr>
        <p:blipFill>
          <a:blip r:embed="rId5" cstate="print"/>
          <a:srcRect/>
          <a:stretch>
            <a:fillRect/>
          </a:stretch>
        </p:blipFill>
        <p:spPr bwMode="auto">
          <a:xfrm>
            <a:off x="762000" y="1066800"/>
            <a:ext cx="457200" cy="634181"/>
          </a:xfrm>
          <a:prstGeom prst="rect">
            <a:avLst/>
          </a:prstGeom>
          <a:noFill/>
        </p:spPr>
      </p:pic>
      <p:pic>
        <p:nvPicPr>
          <p:cNvPr id="8" name="Picture 4" descr="https://encrypted-tbn3.google.com/images?q=tbn:ANd9GcRGxaxloMh1lXWx5LXep1Zy12so3dhYfO7-ET9FZ6B6dNkkZhXI"/>
          <p:cNvPicPr>
            <a:picLocks noChangeAspect="1" noChangeArrowheads="1"/>
          </p:cNvPicPr>
          <p:nvPr/>
        </p:nvPicPr>
        <p:blipFill>
          <a:blip r:embed="rId6" cstate="print"/>
          <a:srcRect/>
          <a:stretch>
            <a:fillRect/>
          </a:stretch>
        </p:blipFill>
        <p:spPr bwMode="auto">
          <a:xfrm>
            <a:off x="5943600" y="1295400"/>
            <a:ext cx="533400" cy="399536"/>
          </a:xfrm>
          <a:prstGeom prst="rect">
            <a:avLst/>
          </a:prstGeom>
          <a:noFill/>
        </p:spPr>
      </p:pic>
      <p:pic>
        <p:nvPicPr>
          <p:cNvPr id="9" name="Picture 6" descr="https://encrypted-tbn1.google.com/images?q=tbn:ANd9GcQEixWyTHpmmZBKBlBsgizIm0OAhEv-hfrgEfnwGNet_r97v2vZ"/>
          <p:cNvPicPr>
            <a:picLocks noChangeAspect="1" noChangeArrowheads="1"/>
          </p:cNvPicPr>
          <p:nvPr/>
        </p:nvPicPr>
        <p:blipFill>
          <a:blip r:embed="rId7" cstate="print"/>
          <a:srcRect/>
          <a:stretch>
            <a:fillRect/>
          </a:stretch>
        </p:blipFill>
        <p:spPr bwMode="auto">
          <a:xfrm>
            <a:off x="3200400" y="1371600"/>
            <a:ext cx="455119" cy="302861"/>
          </a:xfrm>
          <a:prstGeom prst="rect">
            <a:avLst/>
          </a:prstGeom>
          <a:noFill/>
        </p:spPr>
      </p:pic>
      <p:pic>
        <p:nvPicPr>
          <p:cNvPr id="10" name="Picture 8" descr="https://encrypted-tbn2.google.com/images?q=tbn:ANd9GcS75lwzCPs3-Wg8G59SkSCOucTjDrQAnku_jbvpduhBqZyZNwUm"/>
          <p:cNvPicPr>
            <a:picLocks noChangeAspect="1" noChangeArrowheads="1"/>
          </p:cNvPicPr>
          <p:nvPr/>
        </p:nvPicPr>
        <p:blipFill>
          <a:blip r:embed="rId8" cstate="print"/>
          <a:srcRect/>
          <a:stretch>
            <a:fillRect/>
          </a:stretch>
        </p:blipFill>
        <p:spPr bwMode="auto">
          <a:xfrm>
            <a:off x="1905000" y="1219200"/>
            <a:ext cx="685800" cy="466445"/>
          </a:xfrm>
          <a:prstGeom prst="rect">
            <a:avLst/>
          </a:prstGeom>
          <a:noFill/>
        </p:spPr>
      </p:pic>
      <p:pic>
        <p:nvPicPr>
          <p:cNvPr id="11" name="Picture 10" descr="https://encrypted-tbn0.google.com/images?q=tbn:ANd9GcT31PQq1Q-nU9KMfMwiK9pDSZiYCAPma2GkxOgCQ2XVD2dgdgvz"/>
          <p:cNvPicPr>
            <a:picLocks noChangeAspect="1" noChangeArrowheads="1"/>
          </p:cNvPicPr>
          <p:nvPr/>
        </p:nvPicPr>
        <p:blipFill>
          <a:blip r:embed="rId9" cstate="print"/>
          <a:srcRect/>
          <a:stretch>
            <a:fillRect/>
          </a:stretch>
        </p:blipFill>
        <p:spPr bwMode="auto">
          <a:xfrm>
            <a:off x="6553200" y="1066800"/>
            <a:ext cx="381000" cy="643075"/>
          </a:xfrm>
          <a:prstGeom prst="rect">
            <a:avLst/>
          </a:prstGeom>
          <a:noFill/>
        </p:spPr>
      </p:pic>
      <p:pic>
        <p:nvPicPr>
          <p:cNvPr id="12" name="Picture 12" descr="https://encrypted-tbn1.google.com/images?q=tbn:ANd9GcRiaSvU-3WlOPINbLvIcp6FsLOR0YGUOyNiJtJJ_t1MT-XVUdhQxw"/>
          <p:cNvPicPr>
            <a:picLocks noChangeAspect="1" noChangeArrowheads="1"/>
          </p:cNvPicPr>
          <p:nvPr/>
        </p:nvPicPr>
        <p:blipFill>
          <a:blip r:embed="rId10" cstate="print"/>
          <a:srcRect/>
          <a:stretch>
            <a:fillRect/>
          </a:stretch>
        </p:blipFill>
        <p:spPr bwMode="auto">
          <a:xfrm>
            <a:off x="2667000" y="1219200"/>
            <a:ext cx="457200" cy="459241"/>
          </a:xfrm>
          <a:prstGeom prst="rect">
            <a:avLst/>
          </a:prstGeom>
          <a:noFill/>
        </p:spPr>
      </p:pic>
      <p:pic>
        <p:nvPicPr>
          <p:cNvPr id="13" name="Picture 14" descr="https://encrypted-tbn0.google.com/images?q=tbn:ANd9GcRpVYq15PmPSnIk0z0aGBtsyoRJyH2ON_mQH64t8vGw5kyxs7bx"/>
          <p:cNvPicPr>
            <a:picLocks noChangeAspect="1" noChangeArrowheads="1"/>
          </p:cNvPicPr>
          <p:nvPr/>
        </p:nvPicPr>
        <p:blipFill>
          <a:blip r:embed="rId11" cstate="print"/>
          <a:srcRect/>
          <a:stretch>
            <a:fillRect/>
          </a:stretch>
        </p:blipFill>
        <p:spPr bwMode="auto">
          <a:xfrm>
            <a:off x="1371600" y="1371600"/>
            <a:ext cx="457200" cy="304246"/>
          </a:xfrm>
          <a:prstGeom prst="rect">
            <a:avLst/>
          </a:prstGeom>
          <a:noFill/>
        </p:spPr>
      </p:pic>
      <p:pic>
        <p:nvPicPr>
          <p:cNvPr id="14" name="Picture 16" descr="https://encrypted-tbn3.google.com/images?q=tbn:ANd9GcTZpsUqiKNBHf_4O2XH9p2PlXK0NLAa-jl6sJX8luqXo2OCiYQb_A"/>
          <p:cNvPicPr>
            <a:picLocks noChangeAspect="1" noChangeArrowheads="1"/>
          </p:cNvPicPr>
          <p:nvPr/>
        </p:nvPicPr>
        <p:blipFill>
          <a:blip r:embed="rId12" cstate="print"/>
          <a:srcRect/>
          <a:stretch>
            <a:fillRect/>
          </a:stretch>
        </p:blipFill>
        <p:spPr bwMode="auto">
          <a:xfrm>
            <a:off x="4343400" y="1342627"/>
            <a:ext cx="457200" cy="333773"/>
          </a:xfrm>
          <a:prstGeom prst="rect">
            <a:avLst/>
          </a:prstGeom>
          <a:noFill/>
        </p:spPr>
      </p:pic>
      <p:pic>
        <p:nvPicPr>
          <p:cNvPr id="15" name="Picture 18" descr="http://blort.meepzorp.com/juju/cat-in-boots.jpg"/>
          <p:cNvPicPr>
            <a:picLocks noChangeAspect="1" noChangeArrowheads="1"/>
          </p:cNvPicPr>
          <p:nvPr/>
        </p:nvPicPr>
        <p:blipFill>
          <a:blip r:embed="rId13" cstate="print"/>
          <a:srcRect/>
          <a:stretch>
            <a:fillRect/>
          </a:stretch>
        </p:blipFill>
        <p:spPr bwMode="auto">
          <a:xfrm>
            <a:off x="5410200" y="1295400"/>
            <a:ext cx="457200" cy="411480"/>
          </a:xfrm>
          <a:prstGeom prst="rect">
            <a:avLst/>
          </a:prstGeom>
          <a:noFill/>
        </p:spPr>
      </p:pic>
      <p:sp>
        <p:nvSpPr>
          <p:cNvPr id="16" name="Rectangle 15"/>
          <p:cNvSpPr/>
          <p:nvPr/>
        </p:nvSpPr>
        <p:spPr>
          <a:xfrm>
            <a:off x="304800" y="990600"/>
            <a:ext cx="9906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295400" y="990600"/>
            <a:ext cx="1335657"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641123" y="990600"/>
            <a:ext cx="105961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700730" y="990600"/>
            <a:ext cx="1130062"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830791" y="9906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906218" y="9906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524000" y="3733800"/>
            <a:ext cx="393056" cy="584775"/>
          </a:xfrm>
          <a:prstGeom prst="rect">
            <a:avLst/>
          </a:prstGeom>
          <a:noFill/>
        </p:spPr>
        <p:txBody>
          <a:bodyPr wrap="none" rtlCol="0">
            <a:spAutoFit/>
          </a:bodyPr>
          <a:lstStyle/>
          <a:p>
            <a:r>
              <a:rPr lang="en-US" sz="3200" dirty="0" smtClean="0"/>
              <a:t>6</a:t>
            </a:r>
            <a:endParaRPr lang="en-US" sz="3200" dirty="0"/>
          </a:p>
        </p:txBody>
      </p:sp>
      <p:sp>
        <p:nvSpPr>
          <p:cNvPr id="23" name="TextBox 22"/>
          <p:cNvSpPr txBox="1"/>
          <p:nvPr/>
        </p:nvSpPr>
        <p:spPr>
          <a:xfrm>
            <a:off x="1503318" y="4342347"/>
            <a:ext cx="393056" cy="584775"/>
          </a:xfrm>
          <a:prstGeom prst="rect">
            <a:avLst/>
          </a:prstGeom>
          <a:noFill/>
        </p:spPr>
        <p:txBody>
          <a:bodyPr wrap="none" rtlCol="0">
            <a:spAutoFit/>
          </a:bodyPr>
          <a:lstStyle/>
          <a:p>
            <a:r>
              <a:rPr lang="en-US" sz="3200" dirty="0" smtClean="0"/>
              <a:t>4</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Hashing: How To</a:t>
            </a:r>
            <a:endParaRPr lang="en-US" dirty="0"/>
          </a:p>
        </p:txBody>
      </p:sp>
      <p:sp>
        <p:nvSpPr>
          <p:cNvPr id="3" name="Content Placeholder 2"/>
          <p:cNvSpPr>
            <a:spLocks noGrp="1"/>
          </p:cNvSpPr>
          <p:nvPr>
            <p:ph idx="1"/>
          </p:nvPr>
        </p:nvSpPr>
        <p:spPr/>
        <p:txBody>
          <a:bodyPr/>
          <a:lstStyle/>
          <a:p>
            <a:r>
              <a:rPr lang="en-US" dirty="0" smtClean="0"/>
              <a:t>N = 6, B = 4</a:t>
            </a:r>
          </a:p>
          <a:p>
            <a:r>
              <a:rPr lang="en-US" dirty="0" smtClean="0"/>
              <a:t>Step 1: Partition</a:t>
            </a:r>
          </a:p>
          <a:p>
            <a:pPr lvl="1"/>
            <a:r>
              <a:rPr lang="en-US" sz="2000" dirty="0" smtClean="0"/>
              <a:t>Create partitions on disk such that all kitties of a particular fur color are guaranteed to be within the same partition. (Though there may not be a whole partition for each color.)</a:t>
            </a:r>
          </a:p>
          <a:p>
            <a:pPr lvl="1"/>
            <a:endParaRPr lang="en-US" dirty="0" smtClean="0"/>
          </a:p>
          <a:p>
            <a:pPr lvl="1"/>
            <a:endParaRPr lang="en-US" dirty="0"/>
          </a:p>
        </p:txBody>
      </p:sp>
      <p:pic>
        <p:nvPicPr>
          <p:cNvPr id="4" name="Picture 2" descr="https://encrypted-tbn0.google.com/images?q=tbn:ANd9GcTbPoReWf44u3z2PsG0Meq6bv0UTstE_kVkxDt4D972EgBjdLAD"/>
          <p:cNvPicPr>
            <a:picLocks noChangeAspect="1" noChangeArrowheads="1"/>
          </p:cNvPicPr>
          <p:nvPr/>
        </p:nvPicPr>
        <p:blipFill>
          <a:blip r:embed="rId2" cstate="print"/>
          <a:srcRect/>
          <a:stretch>
            <a:fillRect/>
          </a:stretch>
        </p:blipFill>
        <p:spPr bwMode="auto">
          <a:xfrm>
            <a:off x="304800" y="1295400"/>
            <a:ext cx="381000" cy="369303"/>
          </a:xfrm>
          <a:prstGeom prst="rect">
            <a:avLst/>
          </a:prstGeom>
          <a:noFill/>
        </p:spPr>
      </p:pic>
      <p:pic>
        <p:nvPicPr>
          <p:cNvPr id="5" name="Picture 4" descr="https://encrypted-tbn3.google.com/images?q=tbn:ANd9GcQbyr4bliBW0l-htmPZzyyOJCi0bPPnDQX3KmhaW-7aGaRxYd7v0A"/>
          <p:cNvPicPr>
            <a:picLocks noChangeAspect="1" noChangeArrowheads="1"/>
          </p:cNvPicPr>
          <p:nvPr/>
        </p:nvPicPr>
        <p:blipFill>
          <a:blip r:embed="rId3" cstate="print"/>
          <a:srcRect/>
          <a:stretch>
            <a:fillRect/>
          </a:stretch>
        </p:blipFill>
        <p:spPr bwMode="auto">
          <a:xfrm>
            <a:off x="4876800" y="1371600"/>
            <a:ext cx="457200" cy="317831"/>
          </a:xfrm>
          <a:prstGeom prst="rect">
            <a:avLst/>
          </a:prstGeom>
          <a:noFill/>
        </p:spPr>
      </p:pic>
      <p:pic>
        <p:nvPicPr>
          <p:cNvPr id="6" name="Picture 6" descr="https://encrypted-tbn2.google.com/images?q=tbn:ANd9GcTZhPPOAErWzmjnv3i8OELQnwN3YidMAlZG4TNCUILtgckBOJzb"/>
          <p:cNvPicPr>
            <a:picLocks noChangeAspect="1" noChangeArrowheads="1"/>
          </p:cNvPicPr>
          <p:nvPr/>
        </p:nvPicPr>
        <p:blipFill>
          <a:blip r:embed="rId4" cstate="print"/>
          <a:srcRect/>
          <a:stretch>
            <a:fillRect/>
          </a:stretch>
        </p:blipFill>
        <p:spPr bwMode="auto">
          <a:xfrm>
            <a:off x="3733800" y="1315994"/>
            <a:ext cx="481160" cy="360406"/>
          </a:xfrm>
          <a:prstGeom prst="rect">
            <a:avLst/>
          </a:prstGeom>
          <a:noFill/>
        </p:spPr>
      </p:pic>
      <p:pic>
        <p:nvPicPr>
          <p:cNvPr id="7" name="Picture 2" descr="https://encrypted-tbn3.google.com/images?q=tbn:ANd9GcQo7EFU51mAZei3L-qSoDio9_fcrm24F1_xuEczQQKJwdsBYfH_Vw"/>
          <p:cNvPicPr>
            <a:picLocks noChangeAspect="1" noChangeArrowheads="1"/>
          </p:cNvPicPr>
          <p:nvPr/>
        </p:nvPicPr>
        <p:blipFill>
          <a:blip r:embed="rId5" cstate="print"/>
          <a:srcRect/>
          <a:stretch>
            <a:fillRect/>
          </a:stretch>
        </p:blipFill>
        <p:spPr bwMode="auto">
          <a:xfrm>
            <a:off x="762000" y="1066800"/>
            <a:ext cx="457200" cy="634181"/>
          </a:xfrm>
          <a:prstGeom prst="rect">
            <a:avLst/>
          </a:prstGeom>
          <a:noFill/>
        </p:spPr>
      </p:pic>
      <p:pic>
        <p:nvPicPr>
          <p:cNvPr id="8" name="Picture 4" descr="https://encrypted-tbn3.google.com/images?q=tbn:ANd9GcRGxaxloMh1lXWx5LXep1Zy12so3dhYfO7-ET9FZ6B6dNkkZhXI"/>
          <p:cNvPicPr>
            <a:picLocks noChangeAspect="1" noChangeArrowheads="1"/>
          </p:cNvPicPr>
          <p:nvPr/>
        </p:nvPicPr>
        <p:blipFill>
          <a:blip r:embed="rId6" cstate="print"/>
          <a:srcRect/>
          <a:stretch>
            <a:fillRect/>
          </a:stretch>
        </p:blipFill>
        <p:spPr bwMode="auto">
          <a:xfrm>
            <a:off x="5943600" y="1295400"/>
            <a:ext cx="533400" cy="399536"/>
          </a:xfrm>
          <a:prstGeom prst="rect">
            <a:avLst/>
          </a:prstGeom>
          <a:noFill/>
        </p:spPr>
      </p:pic>
      <p:pic>
        <p:nvPicPr>
          <p:cNvPr id="9" name="Picture 6" descr="https://encrypted-tbn1.google.com/images?q=tbn:ANd9GcQEixWyTHpmmZBKBlBsgizIm0OAhEv-hfrgEfnwGNet_r97v2vZ"/>
          <p:cNvPicPr>
            <a:picLocks noChangeAspect="1" noChangeArrowheads="1"/>
          </p:cNvPicPr>
          <p:nvPr/>
        </p:nvPicPr>
        <p:blipFill>
          <a:blip r:embed="rId7" cstate="print"/>
          <a:srcRect/>
          <a:stretch>
            <a:fillRect/>
          </a:stretch>
        </p:blipFill>
        <p:spPr bwMode="auto">
          <a:xfrm>
            <a:off x="3200400" y="1371600"/>
            <a:ext cx="455119" cy="302861"/>
          </a:xfrm>
          <a:prstGeom prst="rect">
            <a:avLst/>
          </a:prstGeom>
          <a:noFill/>
        </p:spPr>
      </p:pic>
      <p:pic>
        <p:nvPicPr>
          <p:cNvPr id="10" name="Picture 8" descr="https://encrypted-tbn2.google.com/images?q=tbn:ANd9GcS75lwzCPs3-Wg8G59SkSCOucTjDrQAnku_jbvpduhBqZyZNwUm"/>
          <p:cNvPicPr>
            <a:picLocks noChangeAspect="1" noChangeArrowheads="1"/>
          </p:cNvPicPr>
          <p:nvPr/>
        </p:nvPicPr>
        <p:blipFill>
          <a:blip r:embed="rId8" cstate="print"/>
          <a:srcRect/>
          <a:stretch>
            <a:fillRect/>
          </a:stretch>
        </p:blipFill>
        <p:spPr bwMode="auto">
          <a:xfrm>
            <a:off x="1905000" y="1219200"/>
            <a:ext cx="685800" cy="466445"/>
          </a:xfrm>
          <a:prstGeom prst="rect">
            <a:avLst/>
          </a:prstGeom>
          <a:noFill/>
        </p:spPr>
      </p:pic>
      <p:pic>
        <p:nvPicPr>
          <p:cNvPr id="11" name="Picture 10" descr="https://encrypted-tbn0.google.com/images?q=tbn:ANd9GcT31PQq1Q-nU9KMfMwiK9pDSZiYCAPma2GkxOgCQ2XVD2dgdgvz"/>
          <p:cNvPicPr>
            <a:picLocks noChangeAspect="1" noChangeArrowheads="1"/>
          </p:cNvPicPr>
          <p:nvPr/>
        </p:nvPicPr>
        <p:blipFill>
          <a:blip r:embed="rId9" cstate="print"/>
          <a:srcRect/>
          <a:stretch>
            <a:fillRect/>
          </a:stretch>
        </p:blipFill>
        <p:spPr bwMode="auto">
          <a:xfrm>
            <a:off x="6553200" y="1066800"/>
            <a:ext cx="381000" cy="643075"/>
          </a:xfrm>
          <a:prstGeom prst="rect">
            <a:avLst/>
          </a:prstGeom>
          <a:noFill/>
        </p:spPr>
      </p:pic>
      <p:pic>
        <p:nvPicPr>
          <p:cNvPr id="12" name="Picture 12" descr="https://encrypted-tbn1.google.com/images?q=tbn:ANd9GcRiaSvU-3WlOPINbLvIcp6FsLOR0YGUOyNiJtJJ_t1MT-XVUdhQxw"/>
          <p:cNvPicPr>
            <a:picLocks noChangeAspect="1" noChangeArrowheads="1"/>
          </p:cNvPicPr>
          <p:nvPr/>
        </p:nvPicPr>
        <p:blipFill>
          <a:blip r:embed="rId10" cstate="print"/>
          <a:srcRect/>
          <a:stretch>
            <a:fillRect/>
          </a:stretch>
        </p:blipFill>
        <p:spPr bwMode="auto">
          <a:xfrm>
            <a:off x="2667000" y="1219200"/>
            <a:ext cx="457200" cy="459241"/>
          </a:xfrm>
          <a:prstGeom prst="rect">
            <a:avLst/>
          </a:prstGeom>
          <a:noFill/>
        </p:spPr>
      </p:pic>
      <p:pic>
        <p:nvPicPr>
          <p:cNvPr id="13" name="Picture 14" descr="https://encrypted-tbn0.google.com/images?q=tbn:ANd9GcRpVYq15PmPSnIk0z0aGBtsyoRJyH2ON_mQH64t8vGw5kyxs7bx"/>
          <p:cNvPicPr>
            <a:picLocks noChangeAspect="1" noChangeArrowheads="1"/>
          </p:cNvPicPr>
          <p:nvPr/>
        </p:nvPicPr>
        <p:blipFill>
          <a:blip r:embed="rId11" cstate="print"/>
          <a:srcRect/>
          <a:stretch>
            <a:fillRect/>
          </a:stretch>
        </p:blipFill>
        <p:spPr bwMode="auto">
          <a:xfrm>
            <a:off x="1371600" y="1371600"/>
            <a:ext cx="457200" cy="304246"/>
          </a:xfrm>
          <a:prstGeom prst="rect">
            <a:avLst/>
          </a:prstGeom>
          <a:noFill/>
        </p:spPr>
      </p:pic>
      <p:pic>
        <p:nvPicPr>
          <p:cNvPr id="14" name="Picture 16" descr="https://encrypted-tbn3.google.com/images?q=tbn:ANd9GcTZpsUqiKNBHf_4O2XH9p2PlXK0NLAa-jl6sJX8luqXo2OCiYQb_A"/>
          <p:cNvPicPr>
            <a:picLocks noChangeAspect="1" noChangeArrowheads="1"/>
          </p:cNvPicPr>
          <p:nvPr/>
        </p:nvPicPr>
        <p:blipFill>
          <a:blip r:embed="rId12" cstate="print"/>
          <a:srcRect/>
          <a:stretch>
            <a:fillRect/>
          </a:stretch>
        </p:blipFill>
        <p:spPr bwMode="auto">
          <a:xfrm>
            <a:off x="4343400" y="1342627"/>
            <a:ext cx="457200" cy="333773"/>
          </a:xfrm>
          <a:prstGeom prst="rect">
            <a:avLst/>
          </a:prstGeom>
          <a:noFill/>
        </p:spPr>
      </p:pic>
      <p:pic>
        <p:nvPicPr>
          <p:cNvPr id="15" name="Picture 18" descr="http://blort.meepzorp.com/juju/cat-in-boots.jpg"/>
          <p:cNvPicPr>
            <a:picLocks noChangeAspect="1" noChangeArrowheads="1"/>
          </p:cNvPicPr>
          <p:nvPr/>
        </p:nvPicPr>
        <p:blipFill>
          <a:blip r:embed="rId13" cstate="print"/>
          <a:srcRect/>
          <a:stretch>
            <a:fillRect/>
          </a:stretch>
        </p:blipFill>
        <p:spPr bwMode="auto">
          <a:xfrm>
            <a:off x="5410200" y="1295400"/>
            <a:ext cx="457200" cy="411480"/>
          </a:xfrm>
          <a:prstGeom prst="rect">
            <a:avLst/>
          </a:prstGeom>
          <a:noFill/>
        </p:spPr>
      </p:pic>
      <p:sp>
        <p:nvSpPr>
          <p:cNvPr id="16" name="Rectangle 15"/>
          <p:cNvSpPr/>
          <p:nvPr/>
        </p:nvSpPr>
        <p:spPr>
          <a:xfrm>
            <a:off x="304800" y="990600"/>
            <a:ext cx="9906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295400" y="990600"/>
            <a:ext cx="1335657"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641123" y="990600"/>
            <a:ext cx="105961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700730" y="990600"/>
            <a:ext cx="1130062"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830791" y="9906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906218" y="9906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Hashing: How To</a:t>
            </a:r>
            <a:endParaRPr lang="en-US" dirty="0"/>
          </a:p>
        </p:txBody>
      </p:sp>
      <p:sp>
        <p:nvSpPr>
          <p:cNvPr id="3" name="Content Placeholder 2"/>
          <p:cNvSpPr>
            <a:spLocks noGrp="1"/>
          </p:cNvSpPr>
          <p:nvPr>
            <p:ph idx="1"/>
          </p:nvPr>
        </p:nvSpPr>
        <p:spPr/>
        <p:txBody>
          <a:bodyPr/>
          <a:lstStyle/>
          <a:p>
            <a:r>
              <a:rPr lang="en-US" dirty="0" smtClean="0"/>
              <a:t>N = 6, B = 4</a:t>
            </a:r>
          </a:p>
          <a:p>
            <a:r>
              <a:rPr lang="en-US" dirty="0" smtClean="0"/>
              <a:t>Step 1: Partition</a:t>
            </a:r>
          </a:p>
          <a:p>
            <a:pPr lvl="1"/>
            <a:r>
              <a:rPr lang="en-US" sz="2000" dirty="0" smtClean="0"/>
              <a:t>Create partitions on disk such that all kitties of a particular fur color are guaranteed to be within the same partition. (Though there may not be a whole partition for each color.)</a:t>
            </a:r>
          </a:p>
          <a:p>
            <a:pPr lvl="1"/>
            <a:endParaRPr lang="en-US" dirty="0" smtClean="0"/>
          </a:p>
          <a:p>
            <a:pPr lvl="1"/>
            <a:endParaRPr lang="en-US" dirty="0"/>
          </a:p>
        </p:txBody>
      </p:sp>
      <p:pic>
        <p:nvPicPr>
          <p:cNvPr id="4" name="Picture 2" descr="https://encrypted-tbn0.google.com/images?q=tbn:ANd9GcTbPoReWf44u3z2PsG0Meq6bv0UTstE_kVkxDt4D972EgBjdLAD"/>
          <p:cNvPicPr>
            <a:picLocks noChangeAspect="1" noChangeArrowheads="1"/>
          </p:cNvPicPr>
          <p:nvPr/>
        </p:nvPicPr>
        <p:blipFill>
          <a:blip r:embed="rId2" cstate="print"/>
          <a:srcRect/>
          <a:stretch>
            <a:fillRect/>
          </a:stretch>
        </p:blipFill>
        <p:spPr bwMode="auto">
          <a:xfrm>
            <a:off x="304800" y="1295400"/>
            <a:ext cx="381000" cy="369303"/>
          </a:xfrm>
          <a:prstGeom prst="rect">
            <a:avLst/>
          </a:prstGeom>
          <a:noFill/>
        </p:spPr>
      </p:pic>
      <p:pic>
        <p:nvPicPr>
          <p:cNvPr id="5" name="Picture 4" descr="https://encrypted-tbn3.google.com/images?q=tbn:ANd9GcQbyr4bliBW0l-htmPZzyyOJCi0bPPnDQX3KmhaW-7aGaRxYd7v0A"/>
          <p:cNvPicPr>
            <a:picLocks noChangeAspect="1" noChangeArrowheads="1"/>
          </p:cNvPicPr>
          <p:nvPr/>
        </p:nvPicPr>
        <p:blipFill>
          <a:blip r:embed="rId3" cstate="print"/>
          <a:srcRect/>
          <a:stretch>
            <a:fillRect/>
          </a:stretch>
        </p:blipFill>
        <p:spPr bwMode="auto">
          <a:xfrm>
            <a:off x="4876800" y="1371600"/>
            <a:ext cx="457200" cy="317831"/>
          </a:xfrm>
          <a:prstGeom prst="rect">
            <a:avLst/>
          </a:prstGeom>
          <a:noFill/>
        </p:spPr>
      </p:pic>
      <p:pic>
        <p:nvPicPr>
          <p:cNvPr id="6" name="Picture 6" descr="https://encrypted-tbn2.google.com/images?q=tbn:ANd9GcTZhPPOAErWzmjnv3i8OELQnwN3YidMAlZG4TNCUILtgckBOJzb"/>
          <p:cNvPicPr>
            <a:picLocks noChangeAspect="1" noChangeArrowheads="1"/>
          </p:cNvPicPr>
          <p:nvPr/>
        </p:nvPicPr>
        <p:blipFill>
          <a:blip r:embed="rId4" cstate="print"/>
          <a:srcRect/>
          <a:stretch>
            <a:fillRect/>
          </a:stretch>
        </p:blipFill>
        <p:spPr bwMode="auto">
          <a:xfrm>
            <a:off x="3733800" y="1315994"/>
            <a:ext cx="481160" cy="360406"/>
          </a:xfrm>
          <a:prstGeom prst="rect">
            <a:avLst/>
          </a:prstGeom>
          <a:noFill/>
        </p:spPr>
      </p:pic>
      <p:pic>
        <p:nvPicPr>
          <p:cNvPr id="7" name="Picture 2" descr="https://encrypted-tbn3.google.com/images?q=tbn:ANd9GcQo7EFU51mAZei3L-qSoDio9_fcrm24F1_xuEczQQKJwdsBYfH_Vw"/>
          <p:cNvPicPr>
            <a:picLocks noChangeAspect="1" noChangeArrowheads="1"/>
          </p:cNvPicPr>
          <p:nvPr/>
        </p:nvPicPr>
        <p:blipFill>
          <a:blip r:embed="rId5" cstate="print"/>
          <a:srcRect/>
          <a:stretch>
            <a:fillRect/>
          </a:stretch>
        </p:blipFill>
        <p:spPr bwMode="auto">
          <a:xfrm>
            <a:off x="762000" y="1066800"/>
            <a:ext cx="457200" cy="634181"/>
          </a:xfrm>
          <a:prstGeom prst="rect">
            <a:avLst/>
          </a:prstGeom>
          <a:noFill/>
        </p:spPr>
      </p:pic>
      <p:pic>
        <p:nvPicPr>
          <p:cNvPr id="8" name="Picture 4" descr="https://encrypted-tbn3.google.com/images?q=tbn:ANd9GcRGxaxloMh1lXWx5LXep1Zy12so3dhYfO7-ET9FZ6B6dNkkZhXI"/>
          <p:cNvPicPr>
            <a:picLocks noChangeAspect="1" noChangeArrowheads="1"/>
          </p:cNvPicPr>
          <p:nvPr/>
        </p:nvPicPr>
        <p:blipFill>
          <a:blip r:embed="rId6" cstate="print"/>
          <a:srcRect/>
          <a:stretch>
            <a:fillRect/>
          </a:stretch>
        </p:blipFill>
        <p:spPr bwMode="auto">
          <a:xfrm>
            <a:off x="940278" y="5181600"/>
            <a:ext cx="533400" cy="399536"/>
          </a:xfrm>
          <a:prstGeom prst="rect">
            <a:avLst/>
          </a:prstGeom>
          <a:noFill/>
        </p:spPr>
      </p:pic>
      <p:pic>
        <p:nvPicPr>
          <p:cNvPr id="9" name="Picture 6" descr="https://encrypted-tbn1.google.com/images?q=tbn:ANd9GcQEixWyTHpmmZBKBlBsgizIm0OAhEv-hfrgEfnwGNet_r97v2vZ"/>
          <p:cNvPicPr>
            <a:picLocks noChangeAspect="1" noChangeArrowheads="1"/>
          </p:cNvPicPr>
          <p:nvPr/>
        </p:nvPicPr>
        <p:blipFill>
          <a:blip r:embed="rId7" cstate="print"/>
          <a:srcRect/>
          <a:stretch>
            <a:fillRect/>
          </a:stretch>
        </p:blipFill>
        <p:spPr bwMode="auto">
          <a:xfrm>
            <a:off x="3200400" y="1371600"/>
            <a:ext cx="455119" cy="302861"/>
          </a:xfrm>
          <a:prstGeom prst="rect">
            <a:avLst/>
          </a:prstGeom>
          <a:noFill/>
        </p:spPr>
      </p:pic>
      <p:pic>
        <p:nvPicPr>
          <p:cNvPr id="10" name="Picture 8" descr="https://encrypted-tbn2.google.com/images?q=tbn:ANd9GcS75lwzCPs3-Wg8G59SkSCOucTjDrQAnku_jbvpduhBqZyZNwUm"/>
          <p:cNvPicPr>
            <a:picLocks noChangeAspect="1" noChangeArrowheads="1"/>
          </p:cNvPicPr>
          <p:nvPr/>
        </p:nvPicPr>
        <p:blipFill>
          <a:blip r:embed="rId8" cstate="print"/>
          <a:srcRect/>
          <a:stretch>
            <a:fillRect/>
          </a:stretch>
        </p:blipFill>
        <p:spPr bwMode="auto">
          <a:xfrm>
            <a:off x="1905000" y="1219200"/>
            <a:ext cx="685800" cy="466445"/>
          </a:xfrm>
          <a:prstGeom prst="rect">
            <a:avLst/>
          </a:prstGeom>
          <a:noFill/>
        </p:spPr>
      </p:pic>
      <p:pic>
        <p:nvPicPr>
          <p:cNvPr id="11" name="Picture 10" descr="https://encrypted-tbn0.google.com/images?q=tbn:ANd9GcT31PQq1Q-nU9KMfMwiK9pDSZiYCAPma2GkxOgCQ2XVD2dgdgvz"/>
          <p:cNvPicPr>
            <a:picLocks noChangeAspect="1" noChangeArrowheads="1"/>
          </p:cNvPicPr>
          <p:nvPr/>
        </p:nvPicPr>
        <p:blipFill>
          <a:blip r:embed="rId9" cstate="print"/>
          <a:srcRect/>
          <a:stretch>
            <a:fillRect/>
          </a:stretch>
        </p:blipFill>
        <p:spPr bwMode="auto">
          <a:xfrm>
            <a:off x="1549878" y="4953000"/>
            <a:ext cx="381000" cy="643075"/>
          </a:xfrm>
          <a:prstGeom prst="rect">
            <a:avLst/>
          </a:prstGeom>
          <a:noFill/>
        </p:spPr>
      </p:pic>
      <p:pic>
        <p:nvPicPr>
          <p:cNvPr id="12" name="Picture 12" descr="https://encrypted-tbn1.google.com/images?q=tbn:ANd9GcRiaSvU-3WlOPINbLvIcp6FsLOR0YGUOyNiJtJJ_t1MT-XVUdhQxw"/>
          <p:cNvPicPr>
            <a:picLocks noChangeAspect="1" noChangeArrowheads="1"/>
          </p:cNvPicPr>
          <p:nvPr/>
        </p:nvPicPr>
        <p:blipFill>
          <a:blip r:embed="rId10" cstate="print"/>
          <a:srcRect/>
          <a:stretch>
            <a:fillRect/>
          </a:stretch>
        </p:blipFill>
        <p:spPr bwMode="auto">
          <a:xfrm>
            <a:off x="2667000" y="1219200"/>
            <a:ext cx="457200" cy="459241"/>
          </a:xfrm>
          <a:prstGeom prst="rect">
            <a:avLst/>
          </a:prstGeom>
          <a:noFill/>
        </p:spPr>
      </p:pic>
      <p:pic>
        <p:nvPicPr>
          <p:cNvPr id="13" name="Picture 14" descr="https://encrypted-tbn0.google.com/images?q=tbn:ANd9GcRpVYq15PmPSnIk0z0aGBtsyoRJyH2ON_mQH64t8vGw5kyxs7bx"/>
          <p:cNvPicPr>
            <a:picLocks noChangeAspect="1" noChangeArrowheads="1"/>
          </p:cNvPicPr>
          <p:nvPr/>
        </p:nvPicPr>
        <p:blipFill>
          <a:blip r:embed="rId11" cstate="print"/>
          <a:srcRect/>
          <a:stretch>
            <a:fillRect/>
          </a:stretch>
        </p:blipFill>
        <p:spPr bwMode="auto">
          <a:xfrm>
            <a:off x="1371600" y="1371600"/>
            <a:ext cx="457200" cy="304246"/>
          </a:xfrm>
          <a:prstGeom prst="rect">
            <a:avLst/>
          </a:prstGeom>
          <a:noFill/>
        </p:spPr>
      </p:pic>
      <p:pic>
        <p:nvPicPr>
          <p:cNvPr id="14" name="Picture 16" descr="https://encrypted-tbn3.google.com/images?q=tbn:ANd9GcTZpsUqiKNBHf_4O2XH9p2PlXK0NLAa-jl6sJX8luqXo2OCiYQb_A"/>
          <p:cNvPicPr>
            <a:picLocks noChangeAspect="1" noChangeArrowheads="1"/>
          </p:cNvPicPr>
          <p:nvPr/>
        </p:nvPicPr>
        <p:blipFill>
          <a:blip r:embed="rId12" cstate="print"/>
          <a:srcRect/>
          <a:stretch>
            <a:fillRect/>
          </a:stretch>
        </p:blipFill>
        <p:spPr bwMode="auto">
          <a:xfrm>
            <a:off x="4343400" y="1342627"/>
            <a:ext cx="457200" cy="333773"/>
          </a:xfrm>
          <a:prstGeom prst="rect">
            <a:avLst/>
          </a:prstGeom>
          <a:noFill/>
        </p:spPr>
      </p:pic>
      <p:pic>
        <p:nvPicPr>
          <p:cNvPr id="15" name="Picture 18" descr="http://blort.meepzorp.com/juju/cat-in-boots.jpg"/>
          <p:cNvPicPr>
            <a:picLocks noChangeAspect="1" noChangeArrowheads="1"/>
          </p:cNvPicPr>
          <p:nvPr/>
        </p:nvPicPr>
        <p:blipFill>
          <a:blip r:embed="rId13" cstate="print"/>
          <a:srcRect/>
          <a:stretch>
            <a:fillRect/>
          </a:stretch>
        </p:blipFill>
        <p:spPr bwMode="auto">
          <a:xfrm>
            <a:off x="5410200" y="1295400"/>
            <a:ext cx="457200" cy="411480"/>
          </a:xfrm>
          <a:prstGeom prst="rect">
            <a:avLst/>
          </a:prstGeom>
          <a:noFill/>
        </p:spPr>
      </p:pic>
      <p:sp>
        <p:nvSpPr>
          <p:cNvPr id="16" name="Rectangle 15"/>
          <p:cNvSpPr/>
          <p:nvPr/>
        </p:nvSpPr>
        <p:spPr>
          <a:xfrm>
            <a:off x="304800" y="990600"/>
            <a:ext cx="9906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295400" y="990600"/>
            <a:ext cx="1335657"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641123" y="990600"/>
            <a:ext cx="105961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700730" y="990600"/>
            <a:ext cx="1130062"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830791" y="9906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902896" y="48768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838200" y="3810000"/>
            <a:ext cx="4495800" cy="2971800"/>
          </a:xfrm>
          <a:prstGeom prst="roundRect">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Rectangle 22"/>
          <p:cNvSpPr/>
          <p:nvPr/>
        </p:nvSpPr>
        <p:spPr>
          <a:xfrm>
            <a:off x="4103296" y="40386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103296" y="49530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103296" y="58674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486400" y="3886200"/>
            <a:ext cx="3286669" cy="2862322"/>
          </a:xfrm>
          <a:prstGeom prst="rect">
            <a:avLst/>
          </a:prstGeom>
          <a:noFill/>
        </p:spPr>
        <p:txBody>
          <a:bodyPr wrap="none" rtlCol="0">
            <a:spAutoFit/>
          </a:bodyPr>
          <a:lstStyle/>
          <a:p>
            <a:r>
              <a:rPr lang="en-US" dirty="0" smtClean="0"/>
              <a:t>How to assign cats to partitions?</a:t>
            </a:r>
          </a:p>
          <a:p>
            <a:r>
              <a:rPr lang="en-US" dirty="0" smtClean="0"/>
              <a:t>Hashing!</a:t>
            </a:r>
          </a:p>
          <a:p>
            <a:r>
              <a:rPr lang="en-US" dirty="0" smtClean="0"/>
              <a:t>What does that mean?</a:t>
            </a:r>
          </a:p>
          <a:p>
            <a:r>
              <a:rPr lang="en-US" dirty="0" smtClean="0"/>
              <a:t>Map each fur color to a bucket.</a:t>
            </a:r>
            <a:br>
              <a:rPr lang="en-US" dirty="0" smtClean="0"/>
            </a:br>
            <a:r>
              <a:rPr lang="en-US" dirty="0" smtClean="0"/>
              <a:t>   {B, G, O, W, Z} -&gt; {1, 2, 3}</a:t>
            </a:r>
          </a:p>
          <a:p>
            <a:r>
              <a:rPr lang="en-US" dirty="0" smtClean="0"/>
              <a:t>What hash function?</a:t>
            </a:r>
          </a:p>
          <a:p>
            <a:r>
              <a:rPr lang="en-US" dirty="0" smtClean="0"/>
              <a:t>Let’s say, we’ll map each color to</a:t>
            </a:r>
            <a:br>
              <a:rPr lang="en-US" dirty="0" smtClean="0"/>
            </a:br>
            <a:r>
              <a:rPr lang="en-US" dirty="0" smtClean="0"/>
              <a:t>whichever THIRD of the alphabet</a:t>
            </a:r>
            <a:br>
              <a:rPr lang="en-US" dirty="0" smtClean="0"/>
            </a:br>
            <a:r>
              <a:rPr lang="en-US" dirty="0" smtClean="0"/>
              <a:t>the first letter lies in.</a:t>
            </a:r>
            <a:br>
              <a:rPr lang="en-US" dirty="0" smtClean="0"/>
            </a:br>
            <a:r>
              <a:rPr lang="en-US" dirty="0" smtClean="0"/>
              <a:t>{B, G} -&gt; 1; {O} -&gt; 2, {W, Z} -&gt; 3.</a:t>
            </a:r>
          </a:p>
        </p:txBody>
      </p:sp>
      <p:pic>
        <p:nvPicPr>
          <p:cNvPr id="27" name="Picture 26" descr="https://encrypted-tbn0.google.com/images?q=tbn:ANd9GcT31PQq1Q-nU9KMfMwiK9pDSZiYCAPma2GkxOgCQ2XVD2dgdgvz"/>
          <p:cNvPicPr>
            <a:picLocks noChangeAspect="1" noChangeArrowheads="1"/>
          </p:cNvPicPr>
          <p:nvPr/>
        </p:nvPicPr>
        <p:blipFill>
          <a:blip r:embed="rId9" cstate="print"/>
          <a:srcRect/>
          <a:stretch>
            <a:fillRect/>
          </a:stretch>
        </p:blipFill>
        <p:spPr bwMode="auto">
          <a:xfrm>
            <a:off x="4191000" y="4114800"/>
            <a:ext cx="381000" cy="643075"/>
          </a:xfrm>
          <a:prstGeom prst="rect">
            <a:avLst/>
          </a:prstGeom>
          <a:noFill/>
        </p:spPr>
      </p:pic>
      <p:pic>
        <p:nvPicPr>
          <p:cNvPr id="28" name="Picture 4" descr="https://encrypted-tbn3.google.com/images?q=tbn:ANd9GcRGxaxloMh1lXWx5LXep1Zy12so3dhYfO7-ET9FZ6B6dNkkZhXI"/>
          <p:cNvPicPr>
            <a:picLocks noChangeAspect="1" noChangeArrowheads="1"/>
          </p:cNvPicPr>
          <p:nvPr/>
        </p:nvPicPr>
        <p:blipFill>
          <a:blip r:embed="rId6" cstate="print"/>
          <a:srcRect/>
          <a:stretch>
            <a:fillRect/>
          </a:stretch>
        </p:blipFill>
        <p:spPr bwMode="auto">
          <a:xfrm>
            <a:off x="4191000" y="5181600"/>
            <a:ext cx="533400" cy="39953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blinds(horizontal)">
                                      <p:cBhvr>
                                        <p:cTn id="31" dur="500"/>
                                        <p:tgtEl>
                                          <p:spTgt spid="27"/>
                                        </p:tgtEl>
                                      </p:cBhvr>
                                    </p:animEffect>
                                  </p:childTnLst>
                                </p:cTn>
                              </p:par>
                              <p:par>
                                <p:cTn id="32" presetID="3" presetClass="exit" presetSubtype="10" fill="hold" nodeType="withEffect">
                                  <p:stCondLst>
                                    <p:cond delay="0"/>
                                  </p:stCondLst>
                                  <p:childTnLst>
                                    <p:animEffect transition="out" filter="blinds(horizontal)">
                                      <p:cBhvr>
                                        <p:cTn id="33" dur="500"/>
                                        <p:tgtEl>
                                          <p:spTgt spid="11"/>
                                        </p:tgtEl>
                                      </p:cBhvr>
                                    </p:animEffect>
                                    <p:set>
                                      <p:cBhvr>
                                        <p:cTn id="34" dur="1" fill="hold">
                                          <p:stCondLst>
                                            <p:cond delay="499"/>
                                          </p:stCondLst>
                                        </p:cTn>
                                        <p:tgtEl>
                                          <p:spTgt spid="1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blinds(horizontal)">
                                      <p:cBhvr>
                                        <p:cTn id="39" dur="500"/>
                                        <p:tgtEl>
                                          <p:spTgt spid="28"/>
                                        </p:tgtEl>
                                      </p:cBhvr>
                                    </p:animEffect>
                                  </p:childTnLst>
                                </p:cTn>
                              </p:par>
                              <p:par>
                                <p:cTn id="40" presetID="3" presetClass="exit" presetSubtype="10" fill="hold" nodeType="withEffect">
                                  <p:stCondLst>
                                    <p:cond delay="0"/>
                                  </p:stCondLst>
                                  <p:childTnLst>
                                    <p:animEffect transition="out" filter="blinds(horizontal)">
                                      <p:cBhvr>
                                        <p:cTn id="41" dur="500"/>
                                        <p:tgtEl>
                                          <p:spTgt spid="8"/>
                                        </p:tgtEl>
                                      </p:cBhvr>
                                    </p:animEffect>
                                    <p:set>
                                      <p:cBhvr>
                                        <p:cTn id="4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Today</a:t>
            </a:r>
            <a:endParaRPr lang="en-US"/>
          </a:p>
        </p:txBody>
      </p:sp>
      <p:sp>
        <p:nvSpPr>
          <p:cNvPr id="3" name="Content Placeholder 2"/>
          <p:cNvSpPr>
            <a:spLocks noGrp="1"/>
          </p:cNvSpPr>
          <p:nvPr>
            <p:ph idx="1"/>
          </p:nvPr>
        </p:nvSpPr>
        <p:spPr/>
        <p:txBody>
          <a:bodyPr/>
          <a:lstStyle/>
          <a:p>
            <a:r>
              <a:rPr lang="en-US" dirty="0" smtClean="0"/>
              <a:t>External Merge Sort</a:t>
            </a:r>
          </a:p>
          <a:p>
            <a:r>
              <a:rPr lang="en-US" dirty="0" smtClean="0"/>
              <a:t>External Hashing</a:t>
            </a:r>
          </a:p>
          <a:p>
            <a:r>
              <a:rPr lang="en-US" dirty="0" smtClean="0"/>
              <a:t>Joins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Hashing: How To</a:t>
            </a:r>
            <a:endParaRPr lang="en-US" dirty="0"/>
          </a:p>
        </p:txBody>
      </p:sp>
      <p:sp>
        <p:nvSpPr>
          <p:cNvPr id="3" name="Content Placeholder 2"/>
          <p:cNvSpPr>
            <a:spLocks noGrp="1"/>
          </p:cNvSpPr>
          <p:nvPr>
            <p:ph idx="1"/>
          </p:nvPr>
        </p:nvSpPr>
        <p:spPr/>
        <p:txBody>
          <a:bodyPr/>
          <a:lstStyle/>
          <a:p>
            <a:r>
              <a:rPr lang="en-US" dirty="0" smtClean="0"/>
              <a:t>N = 6, B = 4</a:t>
            </a:r>
          </a:p>
          <a:p>
            <a:r>
              <a:rPr lang="en-US" dirty="0" smtClean="0"/>
              <a:t>Step 1: Partition</a:t>
            </a:r>
          </a:p>
          <a:p>
            <a:pPr lvl="1"/>
            <a:r>
              <a:rPr lang="en-US" sz="2000" dirty="0" smtClean="0"/>
              <a:t>Create partitions on disk such that all kitties of a particular fur color are guaranteed to be within the same partition. (Though there may not be a whole partition for each color.)</a:t>
            </a:r>
          </a:p>
          <a:p>
            <a:pPr lvl="1"/>
            <a:endParaRPr lang="en-US" dirty="0" smtClean="0"/>
          </a:p>
          <a:p>
            <a:pPr lvl="1"/>
            <a:endParaRPr lang="en-US" dirty="0"/>
          </a:p>
        </p:txBody>
      </p:sp>
      <p:pic>
        <p:nvPicPr>
          <p:cNvPr id="4" name="Picture 2" descr="https://encrypted-tbn0.google.com/images?q=tbn:ANd9GcTbPoReWf44u3z2PsG0Meq6bv0UTstE_kVkxDt4D972EgBjdLAD"/>
          <p:cNvPicPr>
            <a:picLocks noChangeAspect="1" noChangeArrowheads="1"/>
          </p:cNvPicPr>
          <p:nvPr/>
        </p:nvPicPr>
        <p:blipFill>
          <a:blip r:embed="rId2" cstate="print"/>
          <a:srcRect/>
          <a:stretch>
            <a:fillRect/>
          </a:stretch>
        </p:blipFill>
        <p:spPr bwMode="auto">
          <a:xfrm>
            <a:off x="304800" y="1295400"/>
            <a:ext cx="381000" cy="369303"/>
          </a:xfrm>
          <a:prstGeom prst="rect">
            <a:avLst/>
          </a:prstGeom>
          <a:noFill/>
        </p:spPr>
      </p:pic>
      <p:pic>
        <p:nvPicPr>
          <p:cNvPr id="5" name="Picture 4" descr="https://encrypted-tbn3.google.com/images?q=tbn:ANd9GcQbyr4bliBW0l-htmPZzyyOJCi0bPPnDQX3KmhaW-7aGaRxYd7v0A"/>
          <p:cNvPicPr>
            <a:picLocks noChangeAspect="1" noChangeArrowheads="1"/>
          </p:cNvPicPr>
          <p:nvPr/>
        </p:nvPicPr>
        <p:blipFill>
          <a:blip r:embed="rId3" cstate="print"/>
          <a:srcRect/>
          <a:stretch>
            <a:fillRect/>
          </a:stretch>
        </p:blipFill>
        <p:spPr bwMode="auto">
          <a:xfrm>
            <a:off x="948904" y="5181600"/>
            <a:ext cx="457200" cy="317831"/>
          </a:xfrm>
          <a:prstGeom prst="rect">
            <a:avLst/>
          </a:prstGeom>
          <a:noFill/>
        </p:spPr>
      </p:pic>
      <p:pic>
        <p:nvPicPr>
          <p:cNvPr id="6" name="Picture 6" descr="https://encrypted-tbn2.google.com/images?q=tbn:ANd9GcTZhPPOAErWzmjnv3i8OELQnwN3YidMAlZG4TNCUILtgckBOJzb"/>
          <p:cNvPicPr>
            <a:picLocks noChangeAspect="1" noChangeArrowheads="1"/>
          </p:cNvPicPr>
          <p:nvPr/>
        </p:nvPicPr>
        <p:blipFill>
          <a:blip r:embed="rId4" cstate="print"/>
          <a:srcRect/>
          <a:stretch>
            <a:fillRect/>
          </a:stretch>
        </p:blipFill>
        <p:spPr bwMode="auto">
          <a:xfrm>
            <a:off x="3733800" y="1315994"/>
            <a:ext cx="481160" cy="360406"/>
          </a:xfrm>
          <a:prstGeom prst="rect">
            <a:avLst/>
          </a:prstGeom>
          <a:noFill/>
        </p:spPr>
      </p:pic>
      <p:pic>
        <p:nvPicPr>
          <p:cNvPr id="7" name="Picture 2" descr="https://encrypted-tbn3.google.com/images?q=tbn:ANd9GcQo7EFU51mAZei3L-qSoDio9_fcrm24F1_xuEczQQKJwdsBYfH_Vw"/>
          <p:cNvPicPr>
            <a:picLocks noChangeAspect="1" noChangeArrowheads="1"/>
          </p:cNvPicPr>
          <p:nvPr/>
        </p:nvPicPr>
        <p:blipFill>
          <a:blip r:embed="rId5" cstate="print"/>
          <a:srcRect/>
          <a:stretch>
            <a:fillRect/>
          </a:stretch>
        </p:blipFill>
        <p:spPr bwMode="auto">
          <a:xfrm>
            <a:off x="762000" y="1066800"/>
            <a:ext cx="457200" cy="634181"/>
          </a:xfrm>
          <a:prstGeom prst="rect">
            <a:avLst/>
          </a:prstGeom>
          <a:noFill/>
        </p:spPr>
      </p:pic>
      <p:pic>
        <p:nvPicPr>
          <p:cNvPr id="9" name="Picture 6" descr="https://encrypted-tbn1.google.com/images?q=tbn:ANd9GcQEixWyTHpmmZBKBlBsgizIm0OAhEv-hfrgEfnwGNet_r97v2vZ"/>
          <p:cNvPicPr>
            <a:picLocks noChangeAspect="1" noChangeArrowheads="1"/>
          </p:cNvPicPr>
          <p:nvPr/>
        </p:nvPicPr>
        <p:blipFill>
          <a:blip r:embed="rId6" cstate="print"/>
          <a:srcRect/>
          <a:stretch>
            <a:fillRect/>
          </a:stretch>
        </p:blipFill>
        <p:spPr bwMode="auto">
          <a:xfrm>
            <a:off x="3200400" y="1371600"/>
            <a:ext cx="455119" cy="302861"/>
          </a:xfrm>
          <a:prstGeom prst="rect">
            <a:avLst/>
          </a:prstGeom>
          <a:noFill/>
        </p:spPr>
      </p:pic>
      <p:pic>
        <p:nvPicPr>
          <p:cNvPr id="10" name="Picture 8" descr="https://encrypted-tbn2.google.com/images?q=tbn:ANd9GcS75lwzCPs3-Wg8G59SkSCOucTjDrQAnku_jbvpduhBqZyZNwUm"/>
          <p:cNvPicPr>
            <a:picLocks noChangeAspect="1" noChangeArrowheads="1"/>
          </p:cNvPicPr>
          <p:nvPr/>
        </p:nvPicPr>
        <p:blipFill>
          <a:blip r:embed="rId7" cstate="print"/>
          <a:srcRect/>
          <a:stretch>
            <a:fillRect/>
          </a:stretch>
        </p:blipFill>
        <p:spPr bwMode="auto">
          <a:xfrm>
            <a:off x="1905000" y="1219200"/>
            <a:ext cx="685800" cy="466445"/>
          </a:xfrm>
          <a:prstGeom prst="rect">
            <a:avLst/>
          </a:prstGeom>
          <a:noFill/>
        </p:spPr>
      </p:pic>
      <p:pic>
        <p:nvPicPr>
          <p:cNvPr id="12" name="Picture 12" descr="https://encrypted-tbn1.google.com/images?q=tbn:ANd9GcRiaSvU-3WlOPINbLvIcp6FsLOR0YGUOyNiJtJJ_t1MT-XVUdhQxw"/>
          <p:cNvPicPr>
            <a:picLocks noChangeAspect="1" noChangeArrowheads="1"/>
          </p:cNvPicPr>
          <p:nvPr/>
        </p:nvPicPr>
        <p:blipFill>
          <a:blip r:embed="rId8" cstate="print"/>
          <a:srcRect/>
          <a:stretch>
            <a:fillRect/>
          </a:stretch>
        </p:blipFill>
        <p:spPr bwMode="auto">
          <a:xfrm>
            <a:off x="2667000" y="1219200"/>
            <a:ext cx="457200" cy="459241"/>
          </a:xfrm>
          <a:prstGeom prst="rect">
            <a:avLst/>
          </a:prstGeom>
          <a:noFill/>
        </p:spPr>
      </p:pic>
      <p:pic>
        <p:nvPicPr>
          <p:cNvPr id="13" name="Picture 14" descr="https://encrypted-tbn0.google.com/images?q=tbn:ANd9GcRpVYq15PmPSnIk0z0aGBtsyoRJyH2ON_mQH64t8vGw5kyxs7bx"/>
          <p:cNvPicPr>
            <a:picLocks noChangeAspect="1" noChangeArrowheads="1"/>
          </p:cNvPicPr>
          <p:nvPr/>
        </p:nvPicPr>
        <p:blipFill>
          <a:blip r:embed="rId9" cstate="print"/>
          <a:srcRect/>
          <a:stretch>
            <a:fillRect/>
          </a:stretch>
        </p:blipFill>
        <p:spPr bwMode="auto">
          <a:xfrm>
            <a:off x="1371600" y="1371600"/>
            <a:ext cx="457200" cy="304246"/>
          </a:xfrm>
          <a:prstGeom prst="rect">
            <a:avLst/>
          </a:prstGeom>
          <a:noFill/>
        </p:spPr>
      </p:pic>
      <p:pic>
        <p:nvPicPr>
          <p:cNvPr id="14" name="Picture 16" descr="https://encrypted-tbn3.google.com/images?q=tbn:ANd9GcTZpsUqiKNBHf_4O2XH9p2PlXK0NLAa-jl6sJX8luqXo2OCiYQb_A"/>
          <p:cNvPicPr>
            <a:picLocks noChangeAspect="1" noChangeArrowheads="1"/>
          </p:cNvPicPr>
          <p:nvPr/>
        </p:nvPicPr>
        <p:blipFill>
          <a:blip r:embed="rId10" cstate="print"/>
          <a:srcRect/>
          <a:stretch>
            <a:fillRect/>
          </a:stretch>
        </p:blipFill>
        <p:spPr bwMode="auto">
          <a:xfrm>
            <a:off x="4343400" y="1342627"/>
            <a:ext cx="457200" cy="333773"/>
          </a:xfrm>
          <a:prstGeom prst="rect">
            <a:avLst/>
          </a:prstGeom>
          <a:noFill/>
        </p:spPr>
      </p:pic>
      <p:pic>
        <p:nvPicPr>
          <p:cNvPr id="15" name="Picture 18" descr="http://blort.meepzorp.com/juju/cat-in-boots.jpg"/>
          <p:cNvPicPr>
            <a:picLocks noChangeAspect="1" noChangeArrowheads="1"/>
          </p:cNvPicPr>
          <p:nvPr/>
        </p:nvPicPr>
        <p:blipFill>
          <a:blip r:embed="rId11" cstate="print"/>
          <a:srcRect/>
          <a:stretch>
            <a:fillRect/>
          </a:stretch>
        </p:blipFill>
        <p:spPr bwMode="auto">
          <a:xfrm>
            <a:off x="1482304" y="5105400"/>
            <a:ext cx="457200" cy="411480"/>
          </a:xfrm>
          <a:prstGeom prst="rect">
            <a:avLst/>
          </a:prstGeom>
          <a:noFill/>
        </p:spPr>
      </p:pic>
      <p:sp>
        <p:nvSpPr>
          <p:cNvPr id="16" name="Rectangle 15"/>
          <p:cNvSpPr/>
          <p:nvPr/>
        </p:nvSpPr>
        <p:spPr>
          <a:xfrm>
            <a:off x="304800" y="990600"/>
            <a:ext cx="9906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295400" y="990600"/>
            <a:ext cx="1335657"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641123" y="990600"/>
            <a:ext cx="105961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700730" y="990600"/>
            <a:ext cx="1130062"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902896" y="48768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838200" y="3810000"/>
            <a:ext cx="4495800" cy="2971800"/>
          </a:xfrm>
          <a:prstGeom prst="roundRect">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Rectangle 22"/>
          <p:cNvSpPr/>
          <p:nvPr/>
        </p:nvSpPr>
        <p:spPr>
          <a:xfrm>
            <a:off x="4103296" y="40386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103296" y="49530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103296" y="58674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486400" y="3886200"/>
            <a:ext cx="3286669" cy="2862322"/>
          </a:xfrm>
          <a:prstGeom prst="rect">
            <a:avLst/>
          </a:prstGeom>
          <a:noFill/>
        </p:spPr>
        <p:txBody>
          <a:bodyPr wrap="none" rtlCol="0">
            <a:spAutoFit/>
          </a:bodyPr>
          <a:lstStyle/>
          <a:p>
            <a:r>
              <a:rPr lang="en-US" dirty="0" smtClean="0"/>
              <a:t>How to assign cats to partitions?</a:t>
            </a:r>
          </a:p>
          <a:p>
            <a:r>
              <a:rPr lang="en-US" dirty="0" smtClean="0"/>
              <a:t>Hashing!</a:t>
            </a:r>
          </a:p>
          <a:p>
            <a:r>
              <a:rPr lang="en-US" dirty="0" smtClean="0"/>
              <a:t>What does that mean?</a:t>
            </a:r>
          </a:p>
          <a:p>
            <a:r>
              <a:rPr lang="en-US" dirty="0" smtClean="0"/>
              <a:t>Map each fur color to a bucket.</a:t>
            </a:r>
            <a:br>
              <a:rPr lang="en-US" dirty="0" smtClean="0"/>
            </a:br>
            <a:r>
              <a:rPr lang="en-US" dirty="0" smtClean="0"/>
              <a:t>   {B, G, O, W, Z} -&gt; {1, 2, 3}</a:t>
            </a:r>
          </a:p>
          <a:p>
            <a:r>
              <a:rPr lang="en-US" dirty="0" smtClean="0"/>
              <a:t>What hash function?</a:t>
            </a:r>
          </a:p>
          <a:p>
            <a:r>
              <a:rPr lang="en-US" dirty="0" smtClean="0"/>
              <a:t>Let’s say, we’ll map each color to</a:t>
            </a:r>
            <a:br>
              <a:rPr lang="en-US" dirty="0" smtClean="0"/>
            </a:br>
            <a:r>
              <a:rPr lang="en-US" dirty="0" smtClean="0"/>
              <a:t>whichever THIRD of the alphabet</a:t>
            </a:r>
            <a:br>
              <a:rPr lang="en-US" dirty="0" smtClean="0"/>
            </a:br>
            <a:r>
              <a:rPr lang="en-US" dirty="0" smtClean="0"/>
              <a:t>the first letter lies in.</a:t>
            </a:r>
            <a:br>
              <a:rPr lang="en-US" dirty="0" smtClean="0"/>
            </a:br>
            <a:r>
              <a:rPr lang="en-US" dirty="0" smtClean="0"/>
              <a:t>{B, G} -&gt; 1; {O} -&gt; 2, {W, Z} -&gt; 3.</a:t>
            </a:r>
          </a:p>
        </p:txBody>
      </p:sp>
      <p:pic>
        <p:nvPicPr>
          <p:cNvPr id="27" name="Picture 26" descr="https://encrypted-tbn0.google.com/images?q=tbn:ANd9GcT31PQq1Q-nU9KMfMwiK9pDSZiYCAPma2GkxOgCQ2XVD2dgdgvz"/>
          <p:cNvPicPr>
            <a:picLocks noChangeAspect="1" noChangeArrowheads="1"/>
          </p:cNvPicPr>
          <p:nvPr/>
        </p:nvPicPr>
        <p:blipFill>
          <a:blip r:embed="rId12" cstate="print"/>
          <a:srcRect/>
          <a:stretch>
            <a:fillRect/>
          </a:stretch>
        </p:blipFill>
        <p:spPr bwMode="auto">
          <a:xfrm>
            <a:off x="4191000" y="4114800"/>
            <a:ext cx="381000" cy="643075"/>
          </a:xfrm>
          <a:prstGeom prst="rect">
            <a:avLst/>
          </a:prstGeom>
          <a:noFill/>
        </p:spPr>
      </p:pic>
      <p:pic>
        <p:nvPicPr>
          <p:cNvPr id="28" name="Picture 4" descr="https://encrypted-tbn3.google.com/images?q=tbn:ANd9GcRGxaxloMh1lXWx5LXep1Zy12so3dhYfO7-ET9FZ6B6dNkkZhXI"/>
          <p:cNvPicPr>
            <a:picLocks noChangeAspect="1" noChangeArrowheads="1"/>
          </p:cNvPicPr>
          <p:nvPr/>
        </p:nvPicPr>
        <p:blipFill>
          <a:blip r:embed="rId13" cstate="print"/>
          <a:srcRect/>
          <a:stretch>
            <a:fillRect/>
          </a:stretch>
        </p:blipFill>
        <p:spPr bwMode="auto">
          <a:xfrm>
            <a:off x="4191000" y="5181600"/>
            <a:ext cx="533400" cy="399536"/>
          </a:xfrm>
          <a:prstGeom prst="rect">
            <a:avLst/>
          </a:prstGeom>
          <a:noFill/>
        </p:spPr>
      </p:pic>
      <p:pic>
        <p:nvPicPr>
          <p:cNvPr id="29" name="Picture 18" descr="http://blort.meepzorp.com/juju/cat-in-boots.jpg"/>
          <p:cNvPicPr>
            <a:picLocks noChangeAspect="1" noChangeArrowheads="1"/>
          </p:cNvPicPr>
          <p:nvPr/>
        </p:nvPicPr>
        <p:blipFill>
          <a:blip r:embed="rId11" cstate="print"/>
          <a:srcRect/>
          <a:stretch>
            <a:fillRect/>
          </a:stretch>
        </p:blipFill>
        <p:spPr bwMode="auto">
          <a:xfrm>
            <a:off x="4191000" y="6096000"/>
            <a:ext cx="457200" cy="411480"/>
          </a:xfrm>
          <a:prstGeom prst="rect">
            <a:avLst/>
          </a:prstGeom>
          <a:noFill/>
        </p:spPr>
      </p:pic>
      <p:pic>
        <p:nvPicPr>
          <p:cNvPr id="30" name="Picture 29" descr="https://encrypted-tbn3.google.com/images?q=tbn:ANd9GcQbyr4bliBW0l-htmPZzyyOJCi0bPPnDQX3KmhaW-7aGaRxYd7v0A"/>
          <p:cNvPicPr>
            <a:picLocks noChangeAspect="1" noChangeArrowheads="1"/>
          </p:cNvPicPr>
          <p:nvPr/>
        </p:nvPicPr>
        <p:blipFill>
          <a:blip r:embed="rId3" cstate="print"/>
          <a:srcRect/>
          <a:stretch>
            <a:fillRect/>
          </a:stretch>
        </p:blipFill>
        <p:spPr bwMode="auto">
          <a:xfrm>
            <a:off x="4648200" y="4419600"/>
            <a:ext cx="457200" cy="317831"/>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500"/>
                                        <p:tgtEl>
                                          <p:spTgt spid="29"/>
                                        </p:tgtEl>
                                      </p:cBhvr>
                                    </p:animEffect>
                                  </p:childTnLst>
                                </p:cTn>
                              </p:par>
                              <p:par>
                                <p:cTn id="8" presetID="3" presetClass="exit" presetSubtype="10" fill="hold" nodeType="withEffect">
                                  <p:stCondLst>
                                    <p:cond delay="0"/>
                                  </p:stCondLst>
                                  <p:childTnLst>
                                    <p:animEffect transition="out" filter="blinds(horizontal)">
                                      <p:cBhvr>
                                        <p:cTn id="9" dur="500"/>
                                        <p:tgtEl>
                                          <p:spTgt spid="15"/>
                                        </p:tgtEl>
                                      </p:cBhvr>
                                    </p:animEffect>
                                    <p:set>
                                      <p:cBhvr>
                                        <p:cTn id="10" dur="1" fill="hold">
                                          <p:stCondLst>
                                            <p:cond delay="499"/>
                                          </p:stCondLst>
                                        </p:cTn>
                                        <p:tgtEl>
                                          <p:spTgt spid="1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blinds(horizontal)">
                                      <p:cBhvr>
                                        <p:cTn id="15" dur="500"/>
                                        <p:tgtEl>
                                          <p:spTgt spid="30"/>
                                        </p:tgtEl>
                                      </p:cBhvr>
                                    </p:animEffect>
                                  </p:childTnLst>
                                </p:cTn>
                              </p:par>
                            </p:childTnLst>
                          </p:cTn>
                        </p:par>
                        <p:par>
                          <p:cTn id="16" fill="hold">
                            <p:stCondLst>
                              <p:cond delay="500"/>
                            </p:stCondLst>
                            <p:childTnLst>
                              <p:par>
                                <p:cTn id="17" presetID="3" presetClass="exit" presetSubtype="10" fill="hold" nodeType="afterEffect">
                                  <p:stCondLst>
                                    <p:cond delay="0"/>
                                  </p:stCondLst>
                                  <p:childTnLst>
                                    <p:animEffect transition="out" filter="blinds(horizontal)">
                                      <p:cBhvr>
                                        <p:cTn id="18" dur="500"/>
                                        <p:tgtEl>
                                          <p:spTgt spid="5"/>
                                        </p:tgtEl>
                                      </p:cBhvr>
                                    </p:animEffect>
                                    <p:set>
                                      <p:cBhvr>
                                        <p:cTn id="19"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Hashing: How To</a:t>
            </a:r>
            <a:endParaRPr lang="en-US" dirty="0"/>
          </a:p>
        </p:txBody>
      </p:sp>
      <p:sp>
        <p:nvSpPr>
          <p:cNvPr id="3" name="Content Placeholder 2"/>
          <p:cNvSpPr>
            <a:spLocks noGrp="1"/>
          </p:cNvSpPr>
          <p:nvPr>
            <p:ph idx="1"/>
          </p:nvPr>
        </p:nvSpPr>
        <p:spPr/>
        <p:txBody>
          <a:bodyPr/>
          <a:lstStyle/>
          <a:p>
            <a:r>
              <a:rPr lang="en-US" dirty="0" smtClean="0"/>
              <a:t>N = 6, B = 4</a:t>
            </a:r>
          </a:p>
          <a:p>
            <a:r>
              <a:rPr lang="en-US" dirty="0" smtClean="0"/>
              <a:t>Step 1: Partition</a:t>
            </a:r>
          </a:p>
          <a:p>
            <a:pPr lvl="1"/>
            <a:r>
              <a:rPr lang="en-US" sz="2000" dirty="0" smtClean="0"/>
              <a:t>Create partitions on disk such that all kitties of a particular fur color are guaranteed to be within the same partition. (Though there may not be a whole partition for each color.)</a:t>
            </a:r>
          </a:p>
          <a:p>
            <a:pPr lvl="1"/>
            <a:endParaRPr lang="en-US" dirty="0" smtClean="0"/>
          </a:p>
          <a:p>
            <a:pPr lvl="1"/>
            <a:endParaRPr lang="en-US" dirty="0"/>
          </a:p>
        </p:txBody>
      </p:sp>
      <p:pic>
        <p:nvPicPr>
          <p:cNvPr id="4" name="Picture 2" descr="https://encrypted-tbn0.google.com/images?q=tbn:ANd9GcTbPoReWf44u3z2PsG0Meq6bv0UTstE_kVkxDt4D972EgBjdLAD"/>
          <p:cNvPicPr>
            <a:picLocks noChangeAspect="1" noChangeArrowheads="1"/>
          </p:cNvPicPr>
          <p:nvPr/>
        </p:nvPicPr>
        <p:blipFill>
          <a:blip r:embed="rId2" cstate="print"/>
          <a:srcRect/>
          <a:stretch>
            <a:fillRect/>
          </a:stretch>
        </p:blipFill>
        <p:spPr bwMode="auto">
          <a:xfrm>
            <a:off x="304800" y="1295400"/>
            <a:ext cx="381000" cy="369303"/>
          </a:xfrm>
          <a:prstGeom prst="rect">
            <a:avLst/>
          </a:prstGeom>
          <a:noFill/>
        </p:spPr>
      </p:pic>
      <p:pic>
        <p:nvPicPr>
          <p:cNvPr id="6" name="Picture 6" descr="https://encrypted-tbn2.google.com/images?q=tbn:ANd9GcTZhPPOAErWzmjnv3i8OELQnwN3YidMAlZG4TNCUILtgckBOJzb"/>
          <p:cNvPicPr>
            <a:picLocks noChangeAspect="1" noChangeArrowheads="1"/>
          </p:cNvPicPr>
          <p:nvPr/>
        </p:nvPicPr>
        <p:blipFill>
          <a:blip r:embed="rId3" cstate="print"/>
          <a:srcRect/>
          <a:stretch>
            <a:fillRect/>
          </a:stretch>
        </p:blipFill>
        <p:spPr bwMode="auto">
          <a:xfrm>
            <a:off x="957530" y="5154967"/>
            <a:ext cx="481160" cy="360406"/>
          </a:xfrm>
          <a:prstGeom prst="rect">
            <a:avLst/>
          </a:prstGeom>
          <a:noFill/>
        </p:spPr>
      </p:pic>
      <p:pic>
        <p:nvPicPr>
          <p:cNvPr id="7" name="Picture 2" descr="https://encrypted-tbn3.google.com/images?q=tbn:ANd9GcQo7EFU51mAZei3L-qSoDio9_fcrm24F1_xuEczQQKJwdsBYfH_Vw"/>
          <p:cNvPicPr>
            <a:picLocks noChangeAspect="1" noChangeArrowheads="1"/>
          </p:cNvPicPr>
          <p:nvPr/>
        </p:nvPicPr>
        <p:blipFill>
          <a:blip r:embed="rId4" cstate="print"/>
          <a:srcRect/>
          <a:stretch>
            <a:fillRect/>
          </a:stretch>
        </p:blipFill>
        <p:spPr bwMode="auto">
          <a:xfrm>
            <a:off x="762000" y="1066800"/>
            <a:ext cx="457200" cy="634181"/>
          </a:xfrm>
          <a:prstGeom prst="rect">
            <a:avLst/>
          </a:prstGeom>
          <a:noFill/>
        </p:spPr>
      </p:pic>
      <p:pic>
        <p:nvPicPr>
          <p:cNvPr id="9" name="Picture 6" descr="https://encrypted-tbn1.google.com/images?q=tbn:ANd9GcQEixWyTHpmmZBKBlBsgizIm0OAhEv-hfrgEfnwGNet_r97v2vZ"/>
          <p:cNvPicPr>
            <a:picLocks noChangeAspect="1" noChangeArrowheads="1"/>
          </p:cNvPicPr>
          <p:nvPr/>
        </p:nvPicPr>
        <p:blipFill>
          <a:blip r:embed="rId5" cstate="print"/>
          <a:srcRect/>
          <a:stretch>
            <a:fillRect/>
          </a:stretch>
        </p:blipFill>
        <p:spPr bwMode="auto">
          <a:xfrm>
            <a:off x="3200400" y="1371600"/>
            <a:ext cx="455119" cy="302861"/>
          </a:xfrm>
          <a:prstGeom prst="rect">
            <a:avLst/>
          </a:prstGeom>
          <a:noFill/>
        </p:spPr>
      </p:pic>
      <p:pic>
        <p:nvPicPr>
          <p:cNvPr id="10" name="Picture 8" descr="https://encrypted-tbn2.google.com/images?q=tbn:ANd9GcS75lwzCPs3-Wg8G59SkSCOucTjDrQAnku_jbvpduhBqZyZNwUm"/>
          <p:cNvPicPr>
            <a:picLocks noChangeAspect="1" noChangeArrowheads="1"/>
          </p:cNvPicPr>
          <p:nvPr/>
        </p:nvPicPr>
        <p:blipFill>
          <a:blip r:embed="rId6" cstate="print"/>
          <a:srcRect/>
          <a:stretch>
            <a:fillRect/>
          </a:stretch>
        </p:blipFill>
        <p:spPr bwMode="auto">
          <a:xfrm>
            <a:off x="1905000" y="1219200"/>
            <a:ext cx="685800" cy="466445"/>
          </a:xfrm>
          <a:prstGeom prst="rect">
            <a:avLst/>
          </a:prstGeom>
          <a:noFill/>
        </p:spPr>
      </p:pic>
      <p:pic>
        <p:nvPicPr>
          <p:cNvPr id="12" name="Picture 12" descr="https://encrypted-tbn1.google.com/images?q=tbn:ANd9GcRiaSvU-3WlOPINbLvIcp6FsLOR0YGUOyNiJtJJ_t1MT-XVUdhQxw"/>
          <p:cNvPicPr>
            <a:picLocks noChangeAspect="1" noChangeArrowheads="1"/>
          </p:cNvPicPr>
          <p:nvPr/>
        </p:nvPicPr>
        <p:blipFill>
          <a:blip r:embed="rId7" cstate="print"/>
          <a:srcRect/>
          <a:stretch>
            <a:fillRect/>
          </a:stretch>
        </p:blipFill>
        <p:spPr bwMode="auto">
          <a:xfrm>
            <a:off x="2667000" y="1219200"/>
            <a:ext cx="457200" cy="459241"/>
          </a:xfrm>
          <a:prstGeom prst="rect">
            <a:avLst/>
          </a:prstGeom>
          <a:noFill/>
        </p:spPr>
      </p:pic>
      <p:pic>
        <p:nvPicPr>
          <p:cNvPr id="13" name="Picture 14" descr="https://encrypted-tbn0.google.com/images?q=tbn:ANd9GcRpVYq15PmPSnIk0z0aGBtsyoRJyH2ON_mQH64t8vGw5kyxs7bx"/>
          <p:cNvPicPr>
            <a:picLocks noChangeAspect="1" noChangeArrowheads="1"/>
          </p:cNvPicPr>
          <p:nvPr/>
        </p:nvPicPr>
        <p:blipFill>
          <a:blip r:embed="rId8" cstate="print"/>
          <a:srcRect/>
          <a:stretch>
            <a:fillRect/>
          </a:stretch>
        </p:blipFill>
        <p:spPr bwMode="auto">
          <a:xfrm>
            <a:off x="1371600" y="1371600"/>
            <a:ext cx="457200" cy="304246"/>
          </a:xfrm>
          <a:prstGeom prst="rect">
            <a:avLst/>
          </a:prstGeom>
          <a:noFill/>
        </p:spPr>
      </p:pic>
      <p:pic>
        <p:nvPicPr>
          <p:cNvPr id="14" name="Picture 16" descr="https://encrypted-tbn3.google.com/images?q=tbn:ANd9GcTZpsUqiKNBHf_4O2XH9p2PlXK0NLAa-jl6sJX8luqXo2OCiYQb_A"/>
          <p:cNvPicPr>
            <a:picLocks noChangeAspect="1" noChangeArrowheads="1"/>
          </p:cNvPicPr>
          <p:nvPr/>
        </p:nvPicPr>
        <p:blipFill>
          <a:blip r:embed="rId9" cstate="print"/>
          <a:srcRect/>
          <a:stretch>
            <a:fillRect/>
          </a:stretch>
        </p:blipFill>
        <p:spPr bwMode="auto">
          <a:xfrm>
            <a:off x="1482304" y="5181600"/>
            <a:ext cx="457200" cy="333773"/>
          </a:xfrm>
          <a:prstGeom prst="rect">
            <a:avLst/>
          </a:prstGeom>
          <a:noFill/>
        </p:spPr>
      </p:pic>
      <p:sp>
        <p:nvSpPr>
          <p:cNvPr id="16" name="Rectangle 15"/>
          <p:cNvSpPr/>
          <p:nvPr/>
        </p:nvSpPr>
        <p:spPr>
          <a:xfrm>
            <a:off x="304800" y="990600"/>
            <a:ext cx="9906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295400" y="990600"/>
            <a:ext cx="1335657"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641123" y="990600"/>
            <a:ext cx="105961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902896" y="48768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838200" y="3810000"/>
            <a:ext cx="4495800" cy="2971800"/>
          </a:xfrm>
          <a:prstGeom prst="roundRect">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Rectangle 22"/>
          <p:cNvSpPr/>
          <p:nvPr/>
        </p:nvSpPr>
        <p:spPr>
          <a:xfrm>
            <a:off x="4103296" y="40386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103296" y="49530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103296" y="58674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486400" y="3392269"/>
            <a:ext cx="3056991" cy="646331"/>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smtClean="0"/>
              <a:t>Hash function:</a:t>
            </a:r>
            <a:br>
              <a:rPr lang="en-US" dirty="0" smtClean="0"/>
            </a:br>
            <a:r>
              <a:rPr lang="en-US" dirty="0" smtClean="0"/>
              <a:t>{B, G} -&gt; 1; {O} -&gt; 2, {W, Z} -&gt; 3.</a:t>
            </a:r>
          </a:p>
        </p:txBody>
      </p:sp>
      <p:pic>
        <p:nvPicPr>
          <p:cNvPr id="28" name="Picture 4" descr="https://encrypted-tbn3.google.com/images?q=tbn:ANd9GcRGxaxloMh1lXWx5LXep1Zy12so3dhYfO7-ET9FZ6B6dNkkZhXI"/>
          <p:cNvPicPr>
            <a:picLocks noChangeAspect="1" noChangeArrowheads="1"/>
          </p:cNvPicPr>
          <p:nvPr/>
        </p:nvPicPr>
        <p:blipFill>
          <a:blip r:embed="rId10" cstate="print"/>
          <a:srcRect/>
          <a:stretch>
            <a:fillRect/>
          </a:stretch>
        </p:blipFill>
        <p:spPr bwMode="auto">
          <a:xfrm>
            <a:off x="4191000" y="5181600"/>
            <a:ext cx="533400" cy="399536"/>
          </a:xfrm>
          <a:prstGeom prst="rect">
            <a:avLst/>
          </a:prstGeom>
          <a:noFill/>
        </p:spPr>
      </p:pic>
      <p:pic>
        <p:nvPicPr>
          <p:cNvPr id="29" name="Picture 18" descr="http://blort.meepzorp.com/juju/cat-in-boots.jpg"/>
          <p:cNvPicPr>
            <a:picLocks noChangeAspect="1" noChangeArrowheads="1"/>
          </p:cNvPicPr>
          <p:nvPr/>
        </p:nvPicPr>
        <p:blipFill>
          <a:blip r:embed="rId11" cstate="print"/>
          <a:srcRect/>
          <a:stretch>
            <a:fillRect/>
          </a:stretch>
        </p:blipFill>
        <p:spPr bwMode="auto">
          <a:xfrm>
            <a:off x="4191000" y="6096000"/>
            <a:ext cx="457200" cy="411480"/>
          </a:xfrm>
          <a:prstGeom prst="rect">
            <a:avLst/>
          </a:prstGeom>
          <a:noFill/>
        </p:spPr>
      </p:pic>
      <p:sp>
        <p:nvSpPr>
          <p:cNvPr id="31" name="Rectangle 30"/>
          <p:cNvSpPr/>
          <p:nvPr/>
        </p:nvSpPr>
        <p:spPr>
          <a:xfrm>
            <a:off x="5443270" y="4055852"/>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descr="https://encrypted-tbn0.google.com/images?q=tbn:ANd9GcT31PQq1Q-nU9KMfMwiK9pDSZiYCAPma2GkxOgCQ2XVD2dgdgvz"/>
          <p:cNvPicPr>
            <a:picLocks noChangeAspect="1" noChangeArrowheads="1"/>
          </p:cNvPicPr>
          <p:nvPr/>
        </p:nvPicPr>
        <p:blipFill>
          <a:blip r:embed="rId12" cstate="print"/>
          <a:srcRect/>
          <a:stretch>
            <a:fillRect/>
          </a:stretch>
        </p:blipFill>
        <p:spPr bwMode="auto">
          <a:xfrm>
            <a:off x="5530974" y="4132052"/>
            <a:ext cx="381000" cy="643075"/>
          </a:xfrm>
          <a:prstGeom prst="rect">
            <a:avLst/>
          </a:prstGeom>
          <a:noFill/>
        </p:spPr>
      </p:pic>
      <p:pic>
        <p:nvPicPr>
          <p:cNvPr id="33" name="Picture 32" descr="https://encrypted-tbn3.google.com/images?q=tbn:ANd9GcQbyr4bliBW0l-htmPZzyyOJCi0bPPnDQX3KmhaW-7aGaRxYd7v0A"/>
          <p:cNvPicPr>
            <a:picLocks noChangeAspect="1" noChangeArrowheads="1"/>
          </p:cNvPicPr>
          <p:nvPr/>
        </p:nvPicPr>
        <p:blipFill>
          <a:blip r:embed="rId13" cstate="print"/>
          <a:srcRect/>
          <a:stretch>
            <a:fillRect/>
          </a:stretch>
        </p:blipFill>
        <p:spPr bwMode="auto">
          <a:xfrm>
            <a:off x="5988174" y="4436852"/>
            <a:ext cx="457200" cy="317831"/>
          </a:xfrm>
          <a:prstGeom prst="rect">
            <a:avLst/>
          </a:prstGeom>
          <a:noFill/>
        </p:spPr>
      </p:pic>
      <p:pic>
        <p:nvPicPr>
          <p:cNvPr id="35" name="Picture 16" descr="https://encrypted-tbn3.google.com/images?q=tbn:ANd9GcTZpsUqiKNBHf_4O2XH9p2PlXK0NLAa-jl6sJX8luqXo2OCiYQb_A"/>
          <p:cNvPicPr>
            <a:picLocks noChangeAspect="1" noChangeArrowheads="1"/>
          </p:cNvPicPr>
          <p:nvPr/>
        </p:nvPicPr>
        <p:blipFill>
          <a:blip r:embed="rId9" cstate="print"/>
          <a:srcRect/>
          <a:stretch>
            <a:fillRect/>
          </a:stretch>
        </p:blipFill>
        <p:spPr bwMode="auto">
          <a:xfrm>
            <a:off x="4682704" y="6172200"/>
            <a:ext cx="457200" cy="33377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linds(horizontal)">
                                      <p:cBhvr>
                                        <p:cTn id="7" dur="500"/>
                                        <p:tgtEl>
                                          <p:spTgt spid="35"/>
                                        </p:tgtEl>
                                      </p:cBhvr>
                                    </p:animEffect>
                                  </p:childTnLst>
                                </p:cTn>
                              </p:par>
                              <p:par>
                                <p:cTn id="8" presetID="3" presetClass="exit" presetSubtype="10" fill="hold" nodeType="withEffect">
                                  <p:stCondLst>
                                    <p:cond delay="0"/>
                                  </p:stCondLst>
                                  <p:childTnLst>
                                    <p:animEffect transition="out" filter="blinds(horizontal)">
                                      <p:cBhvr>
                                        <p:cTn id="9" dur="500"/>
                                        <p:tgtEl>
                                          <p:spTgt spid="14"/>
                                        </p:tgtEl>
                                      </p:cBhvr>
                                    </p:animEffect>
                                    <p:set>
                                      <p:cBhvr>
                                        <p:cTn id="10"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Hashing: How To</a:t>
            </a:r>
            <a:endParaRPr lang="en-US" dirty="0"/>
          </a:p>
        </p:txBody>
      </p:sp>
      <p:sp>
        <p:nvSpPr>
          <p:cNvPr id="3" name="Content Placeholder 2"/>
          <p:cNvSpPr>
            <a:spLocks noGrp="1"/>
          </p:cNvSpPr>
          <p:nvPr>
            <p:ph idx="1"/>
          </p:nvPr>
        </p:nvSpPr>
        <p:spPr/>
        <p:txBody>
          <a:bodyPr/>
          <a:lstStyle/>
          <a:p>
            <a:r>
              <a:rPr lang="en-US" dirty="0" smtClean="0"/>
              <a:t>N = 6, B = 4</a:t>
            </a:r>
          </a:p>
          <a:p>
            <a:r>
              <a:rPr lang="en-US" dirty="0" smtClean="0"/>
              <a:t>Step 1: Partition</a:t>
            </a:r>
          </a:p>
          <a:p>
            <a:pPr lvl="1"/>
            <a:r>
              <a:rPr lang="en-US" sz="2000" dirty="0" smtClean="0"/>
              <a:t>Create partitions on disk such that all kitties of a particular fur color are guaranteed to be within the same partition. (Though there may not be a whole partition for each color.)</a:t>
            </a:r>
          </a:p>
          <a:p>
            <a:pPr lvl="1"/>
            <a:endParaRPr lang="en-US" dirty="0" smtClean="0"/>
          </a:p>
          <a:p>
            <a:pPr lvl="1"/>
            <a:endParaRPr lang="en-US" dirty="0"/>
          </a:p>
        </p:txBody>
      </p:sp>
      <p:pic>
        <p:nvPicPr>
          <p:cNvPr id="4" name="Picture 2" descr="https://encrypted-tbn0.google.com/images?q=tbn:ANd9GcTbPoReWf44u3z2PsG0Meq6bv0UTstE_kVkxDt4D972EgBjdLAD"/>
          <p:cNvPicPr>
            <a:picLocks noChangeAspect="1" noChangeArrowheads="1"/>
          </p:cNvPicPr>
          <p:nvPr/>
        </p:nvPicPr>
        <p:blipFill>
          <a:blip r:embed="rId2" cstate="print"/>
          <a:srcRect/>
          <a:stretch>
            <a:fillRect/>
          </a:stretch>
        </p:blipFill>
        <p:spPr bwMode="auto">
          <a:xfrm>
            <a:off x="304800" y="1295400"/>
            <a:ext cx="381000" cy="369303"/>
          </a:xfrm>
          <a:prstGeom prst="rect">
            <a:avLst/>
          </a:prstGeom>
          <a:noFill/>
        </p:spPr>
      </p:pic>
      <p:pic>
        <p:nvPicPr>
          <p:cNvPr id="6" name="Picture 6" descr="https://encrypted-tbn2.google.com/images?q=tbn:ANd9GcTZhPPOAErWzmjnv3i8OELQnwN3YidMAlZG4TNCUILtgckBOJzb"/>
          <p:cNvPicPr>
            <a:picLocks noChangeAspect="1" noChangeArrowheads="1"/>
          </p:cNvPicPr>
          <p:nvPr/>
        </p:nvPicPr>
        <p:blipFill>
          <a:blip r:embed="rId3" cstate="print"/>
          <a:srcRect/>
          <a:stretch>
            <a:fillRect/>
          </a:stretch>
        </p:blipFill>
        <p:spPr bwMode="auto">
          <a:xfrm>
            <a:off x="957530" y="5154967"/>
            <a:ext cx="481160" cy="360406"/>
          </a:xfrm>
          <a:prstGeom prst="rect">
            <a:avLst/>
          </a:prstGeom>
          <a:noFill/>
        </p:spPr>
      </p:pic>
      <p:pic>
        <p:nvPicPr>
          <p:cNvPr id="7" name="Picture 2" descr="https://encrypted-tbn3.google.com/images?q=tbn:ANd9GcQo7EFU51mAZei3L-qSoDio9_fcrm24F1_xuEczQQKJwdsBYfH_Vw"/>
          <p:cNvPicPr>
            <a:picLocks noChangeAspect="1" noChangeArrowheads="1"/>
          </p:cNvPicPr>
          <p:nvPr/>
        </p:nvPicPr>
        <p:blipFill>
          <a:blip r:embed="rId4" cstate="print"/>
          <a:srcRect/>
          <a:stretch>
            <a:fillRect/>
          </a:stretch>
        </p:blipFill>
        <p:spPr bwMode="auto">
          <a:xfrm>
            <a:off x="762000" y="1066800"/>
            <a:ext cx="457200" cy="634181"/>
          </a:xfrm>
          <a:prstGeom prst="rect">
            <a:avLst/>
          </a:prstGeom>
          <a:noFill/>
        </p:spPr>
      </p:pic>
      <p:pic>
        <p:nvPicPr>
          <p:cNvPr id="9" name="Picture 6" descr="https://encrypted-tbn1.google.com/images?q=tbn:ANd9GcQEixWyTHpmmZBKBlBsgizIm0OAhEv-hfrgEfnwGNet_r97v2vZ"/>
          <p:cNvPicPr>
            <a:picLocks noChangeAspect="1" noChangeArrowheads="1"/>
          </p:cNvPicPr>
          <p:nvPr/>
        </p:nvPicPr>
        <p:blipFill>
          <a:blip r:embed="rId5" cstate="print"/>
          <a:srcRect/>
          <a:stretch>
            <a:fillRect/>
          </a:stretch>
        </p:blipFill>
        <p:spPr bwMode="auto">
          <a:xfrm>
            <a:off x="3200400" y="1371600"/>
            <a:ext cx="455119" cy="302861"/>
          </a:xfrm>
          <a:prstGeom prst="rect">
            <a:avLst/>
          </a:prstGeom>
          <a:noFill/>
        </p:spPr>
      </p:pic>
      <p:pic>
        <p:nvPicPr>
          <p:cNvPr id="10" name="Picture 8" descr="https://encrypted-tbn2.google.com/images?q=tbn:ANd9GcS75lwzCPs3-Wg8G59SkSCOucTjDrQAnku_jbvpduhBqZyZNwUm"/>
          <p:cNvPicPr>
            <a:picLocks noChangeAspect="1" noChangeArrowheads="1"/>
          </p:cNvPicPr>
          <p:nvPr/>
        </p:nvPicPr>
        <p:blipFill>
          <a:blip r:embed="rId6" cstate="print"/>
          <a:srcRect/>
          <a:stretch>
            <a:fillRect/>
          </a:stretch>
        </p:blipFill>
        <p:spPr bwMode="auto">
          <a:xfrm>
            <a:off x="1905000" y="1219200"/>
            <a:ext cx="685800" cy="466445"/>
          </a:xfrm>
          <a:prstGeom prst="rect">
            <a:avLst/>
          </a:prstGeom>
          <a:noFill/>
        </p:spPr>
      </p:pic>
      <p:pic>
        <p:nvPicPr>
          <p:cNvPr id="12" name="Picture 12" descr="https://encrypted-tbn1.google.com/images?q=tbn:ANd9GcRiaSvU-3WlOPINbLvIcp6FsLOR0YGUOyNiJtJJ_t1MT-XVUdhQxw"/>
          <p:cNvPicPr>
            <a:picLocks noChangeAspect="1" noChangeArrowheads="1"/>
          </p:cNvPicPr>
          <p:nvPr/>
        </p:nvPicPr>
        <p:blipFill>
          <a:blip r:embed="rId7" cstate="print"/>
          <a:srcRect/>
          <a:stretch>
            <a:fillRect/>
          </a:stretch>
        </p:blipFill>
        <p:spPr bwMode="auto">
          <a:xfrm>
            <a:off x="2667000" y="1219200"/>
            <a:ext cx="457200" cy="459241"/>
          </a:xfrm>
          <a:prstGeom prst="rect">
            <a:avLst/>
          </a:prstGeom>
          <a:noFill/>
        </p:spPr>
      </p:pic>
      <p:pic>
        <p:nvPicPr>
          <p:cNvPr id="13" name="Picture 14" descr="https://encrypted-tbn0.google.com/images?q=tbn:ANd9GcRpVYq15PmPSnIk0z0aGBtsyoRJyH2ON_mQH64t8vGw5kyxs7bx"/>
          <p:cNvPicPr>
            <a:picLocks noChangeAspect="1" noChangeArrowheads="1"/>
          </p:cNvPicPr>
          <p:nvPr/>
        </p:nvPicPr>
        <p:blipFill>
          <a:blip r:embed="rId8" cstate="print"/>
          <a:srcRect/>
          <a:stretch>
            <a:fillRect/>
          </a:stretch>
        </p:blipFill>
        <p:spPr bwMode="auto">
          <a:xfrm>
            <a:off x="1371600" y="1371600"/>
            <a:ext cx="457200" cy="304246"/>
          </a:xfrm>
          <a:prstGeom prst="rect">
            <a:avLst/>
          </a:prstGeom>
          <a:noFill/>
        </p:spPr>
      </p:pic>
      <p:sp>
        <p:nvSpPr>
          <p:cNvPr id="16" name="Rectangle 15"/>
          <p:cNvSpPr/>
          <p:nvPr/>
        </p:nvSpPr>
        <p:spPr>
          <a:xfrm>
            <a:off x="304800" y="990600"/>
            <a:ext cx="9906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295400" y="990600"/>
            <a:ext cx="1335657"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641123" y="990600"/>
            <a:ext cx="105961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902896" y="48768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838200" y="3810000"/>
            <a:ext cx="4495800" cy="2971800"/>
          </a:xfrm>
          <a:prstGeom prst="roundRect">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Rectangle 22"/>
          <p:cNvSpPr/>
          <p:nvPr/>
        </p:nvSpPr>
        <p:spPr>
          <a:xfrm>
            <a:off x="4103296" y="40386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103296" y="49530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103296" y="58674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486400" y="3392269"/>
            <a:ext cx="3056991" cy="646331"/>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smtClean="0"/>
              <a:t>Hash function:</a:t>
            </a:r>
            <a:br>
              <a:rPr lang="en-US" dirty="0" smtClean="0"/>
            </a:br>
            <a:r>
              <a:rPr lang="en-US" dirty="0" smtClean="0"/>
              <a:t>{B, G} -&gt; 1; {O} -&gt; 2, {W, Z} -&gt; 3.</a:t>
            </a:r>
          </a:p>
        </p:txBody>
      </p:sp>
      <p:pic>
        <p:nvPicPr>
          <p:cNvPr id="28" name="Picture 4" descr="https://encrypted-tbn3.google.com/images?q=tbn:ANd9GcRGxaxloMh1lXWx5LXep1Zy12so3dhYfO7-ET9FZ6B6dNkkZhXI"/>
          <p:cNvPicPr>
            <a:picLocks noChangeAspect="1" noChangeArrowheads="1"/>
          </p:cNvPicPr>
          <p:nvPr/>
        </p:nvPicPr>
        <p:blipFill>
          <a:blip r:embed="rId9" cstate="print"/>
          <a:srcRect/>
          <a:stretch>
            <a:fillRect/>
          </a:stretch>
        </p:blipFill>
        <p:spPr bwMode="auto">
          <a:xfrm>
            <a:off x="4191000" y="5181600"/>
            <a:ext cx="533400" cy="399536"/>
          </a:xfrm>
          <a:prstGeom prst="rect">
            <a:avLst/>
          </a:prstGeom>
          <a:noFill/>
        </p:spPr>
      </p:pic>
      <p:sp>
        <p:nvSpPr>
          <p:cNvPr id="31" name="Rectangle 30"/>
          <p:cNvSpPr/>
          <p:nvPr/>
        </p:nvSpPr>
        <p:spPr>
          <a:xfrm>
            <a:off x="5443270" y="4055852"/>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descr="https://encrypted-tbn0.google.com/images?q=tbn:ANd9GcT31PQq1Q-nU9KMfMwiK9pDSZiYCAPma2GkxOgCQ2XVD2dgdgvz"/>
          <p:cNvPicPr>
            <a:picLocks noChangeAspect="1" noChangeArrowheads="1"/>
          </p:cNvPicPr>
          <p:nvPr/>
        </p:nvPicPr>
        <p:blipFill>
          <a:blip r:embed="rId10" cstate="print"/>
          <a:srcRect/>
          <a:stretch>
            <a:fillRect/>
          </a:stretch>
        </p:blipFill>
        <p:spPr bwMode="auto">
          <a:xfrm>
            <a:off x="5530974" y="4132052"/>
            <a:ext cx="381000" cy="643075"/>
          </a:xfrm>
          <a:prstGeom prst="rect">
            <a:avLst/>
          </a:prstGeom>
          <a:noFill/>
        </p:spPr>
      </p:pic>
      <p:pic>
        <p:nvPicPr>
          <p:cNvPr id="33" name="Picture 32" descr="https://encrypted-tbn3.google.com/images?q=tbn:ANd9GcQbyr4bliBW0l-htmPZzyyOJCi0bPPnDQX3KmhaW-7aGaRxYd7v0A"/>
          <p:cNvPicPr>
            <a:picLocks noChangeAspect="1" noChangeArrowheads="1"/>
          </p:cNvPicPr>
          <p:nvPr/>
        </p:nvPicPr>
        <p:blipFill>
          <a:blip r:embed="rId11" cstate="print"/>
          <a:srcRect/>
          <a:stretch>
            <a:fillRect/>
          </a:stretch>
        </p:blipFill>
        <p:spPr bwMode="auto">
          <a:xfrm>
            <a:off x="5988174" y="4436852"/>
            <a:ext cx="457200" cy="317831"/>
          </a:xfrm>
          <a:prstGeom prst="rect">
            <a:avLst/>
          </a:prstGeom>
          <a:noFill/>
        </p:spPr>
      </p:pic>
      <p:sp>
        <p:nvSpPr>
          <p:cNvPr id="36" name="Rectangle 35"/>
          <p:cNvSpPr/>
          <p:nvPr/>
        </p:nvSpPr>
        <p:spPr>
          <a:xfrm>
            <a:off x="5474896" y="58674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18" descr="http://blort.meepzorp.com/juju/cat-in-boots.jpg"/>
          <p:cNvPicPr>
            <a:picLocks noChangeAspect="1" noChangeArrowheads="1"/>
          </p:cNvPicPr>
          <p:nvPr/>
        </p:nvPicPr>
        <p:blipFill>
          <a:blip r:embed="rId12" cstate="print"/>
          <a:srcRect/>
          <a:stretch>
            <a:fillRect/>
          </a:stretch>
        </p:blipFill>
        <p:spPr bwMode="auto">
          <a:xfrm>
            <a:off x="5562600" y="6096000"/>
            <a:ext cx="457200" cy="411480"/>
          </a:xfrm>
          <a:prstGeom prst="rect">
            <a:avLst/>
          </a:prstGeom>
          <a:noFill/>
        </p:spPr>
      </p:pic>
      <p:pic>
        <p:nvPicPr>
          <p:cNvPr id="38" name="Picture 16" descr="https://encrypted-tbn3.google.com/images?q=tbn:ANd9GcTZpsUqiKNBHf_4O2XH9p2PlXK0NLAa-jl6sJX8luqXo2OCiYQb_A"/>
          <p:cNvPicPr>
            <a:picLocks noChangeAspect="1" noChangeArrowheads="1"/>
          </p:cNvPicPr>
          <p:nvPr/>
        </p:nvPicPr>
        <p:blipFill>
          <a:blip r:embed="rId13" cstate="print"/>
          <a:srcRect/>
          <a:stretch>
            <a:fillRect/>
          </a:stretch>
        </p:blipFill>
        <p:spPr bwMode="auto">
          <a:xfrm>
            <a:off x="6054304" y="6172200"/>
            <a:ext cx="457200" cy="333773"/>
          </a:xfrm>
          <a:prstGeom prst="rect">
            <a:avLst/>
          </a:prstGeom>
          <a:noFill/>
        </p:spPr>
      </p:pic>
      <p:pic>
        <p:nvPicPr>
          <p:cNvPr id="30" name="Picture 6" descr="https://encrypted-tbn2.google.com/images?q=tbn:ANd9GcTZhPPOAErWzmjnv3i8OELQnwN3YidMAlZG4TNCUILtgckBOJzb"/>
          <p:cNvPicPr>
            <a:picLocks noChangeAspect="1" noChangeArrowheads="1"/>
          </p:cNvPicPr>
          <p:nvPr/>
        </p:nvPicPr>
        <p:blipFill>
          <a:blip r:embed="rId3" cstate="print"/>
          <a:srcRect/>
          <a:stretch>
            <a:fillRect/>
          </a:stretch>
        </p:blipFill>
        <p:spPr bwMode="auto">
          <a:xfrm>
            <a:off x="4167040" y="4440194"/>
            <a:ext cx="481160" cy="36040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Hashing: How To</a:t>
            </a:r>
            <a:endParaRPr lang="en-US" dirty="0"/>
          </a:p>
        </p:txBody>
      </p:sp>
      <p:sp>
        <p:nvSpPr>
          <p:cNvPr id="3" name="Content Placeholder 2"/>
          <p:cNvSpPr>
            <a:spLocks noGrp="1"/>
          </p:cNvSpPr>
          <p:nvPr>
            <p:ph idx="1"/>
          </p:nvPr>
        </p:nvSpPr>
        <p:spPr/>
        <p:txBody>
          <a:bodyPr/>
          <a:lstStyle/>
          <a:p>
            <a:r>
              <a:rPr lang="en-US" dirty="0" smtClean="0"/>
              <a:t>N = 6, B = 4</a:t>
            </a:r>
          </a:p>
          <a:p>
            <a:r>
              <a:rPr lang="en-US" dirty="0" smtClean="0"/>
              <a:t>Step 1: Partition</a:t>
            </a:r>
          </a:p>
          <a:p>
            <a:pPr lvl="1"/>
            <a:r>
              <a:rPr lang="en-US" sz="2000" dirty="0" smtClean="0"/>
              <a:t>Create partitions on disk such that all kitties of a particular fur color are guaranteed to be within the same partition. (Though there may not be a whole partition for each color.)</a:t>
            </a:r>
          </a:p>
          <a:p>
            <a:pPr lvl="1"/>
            <a:endParaRPr lang="en-US" dirty="0" smtClean="0"/>
          </a:p>
          <a:p>
            <a:pPr lvl="1"/>
            <a:endParaRPr lang="en-US" dirty="0"/>
          </a:p>
        </p:txBody>
      </p:sp>
      <p:pic>
        <p:nvPicPr>
          <p:cNvPr id="4" name="Picture 2" descr="https://encrypted-tbn0.google.com/images?q=tbn:ANd9GcTbPoReWf44u3z2PsG0Meq6bv0UTstE_kVkxDt4D972EgBjdLAD"/>
          <p:cNvPicPr>
            <a:picLocks noChangeAspect="1" noChangeArrowheads="1"/>
          </p:cNvPicPr>
          <p:nvPr/>
        </p:nvPicPr>
        <p:blipFill>
          <a:blip r:embed="rId2" cstate="print"/>
          <a:srcRect/>
          <a:stretch>
            <a:fillRect/>
          </a:stretch>
        </p:blipFill>
        <p:spPr bwMode="auto">
          <a:xfrm>
            <a:off x="304800" y="1295400"/>
            <a:ext cx="381000" cy="369303"/>
          </a:xfrm>
          <a:prstGeom prst="rect">
            <a:avLst/>
          </a:prstGeom>
          <a:noFill/>
        </p:spPr>
      </p:pic>
      <p:pic>
        <p:nvPicPr>
          <p:cNvPr id="7" name="Picture 2" descr="https://encrypted-tbn3.google.com/images?q=tbn:ANd9GcQo7EFU51mAZei3L-qSoDio9_fcrm24F1_xuEczQQKJwdsBYfH_Vw"/>
          <p:cNvPicPr>
            <a:picLocks noChangeAspect="1" noChangeArrowheads="1"/>
          </p:cNvPicPr>
          <p:nvPr/>
        </p:nvPicPr>
        <p:blipFill>
          <a:blip r:embed="rId3" cstate="print"/>
          <a:srcRect/>
          <a:stretch>
            <a:fillRect/>
          </a:stretch>
        </p:blipFill>
        <p:spPr bwMode="auto">
          <a:xfrm>
            <a:off x="762000" y="1066800"/>
            <a:ext cx="457200" cy="634181"/>
          </a:xfrm>
          <a:prstGeom prst="rect">
            <a:avLst/>
          </a:prstGeom>
          <a:noFill/>
        </p:spPr>
      </p:pic>
      <p:pic>
        <p:nvPicPr>
          <p:cNvPr id="10" name="Picture 8" descr="https://encrypted-tbn2.google.com/images?q=tbn:ANd9GcS75lwzCPs3-Wg8G59SkSCOucTjDrQAnku_jbvpduhBqZyZNwUm"/>
          <p:cNvPicPr>
            <a:picLocks noChangeAspect="1" noChangeArrowheads="1"/>
          </p:cNvPicPr>
          <p:nvPr/>
        </p:nvPicPr>
        <p:blipFill>
          <a:blip r:embed="rId4" cstate="print"/>
          <a:srcRect/>
          <a:stretch>
            <a:fillRect/>
          </a:stretch>
        </p:blipFill>
        <p:spPr bwMode="auto">
          <a:xfrm>
            <a:off x="1905000" y="1219200"/>
            <a:ext cx="685800" cy="466445"/>
          </a:xfrm>
          <a:prstGeom prst="rect">
            <a:avLst/>
          </a:prstGeom>
          <a:noFill/>
        </p:spPr>
      </p:pic>
      <p:pic>
        <p:nvPicPr>
          <p:cNvPr id="13" name="Picture 14" descr="https://encrypted-tbn0.google.com/images?q=tbn:ANd9GcRpVYq15PmPSnIk0z0aGBtsyoRJyH2ON_mQH64t8vGw5kyxs7bx"/>
          <p:cNvPicPr>
            <a:picLocks noChangeAspect="1" noChangeArrowheads="1"/>
          </p:cNvPicPr>
          <p:nvPr/>
        </p:nvPicPr>
        <p:blipFill>
          <a:blip r:embed="rId5" cstate="print"/>
          <a:srcRect/>
          <a:stretch>
            <a:fillRect/>
          </a:stretch>
        </p:blipFill>
        <p:spPr bwMode="auto">
          <a:xfrm>
            <a:off x="1371600" y="1371600"/>
            <a:ext cx="457200" cy="304246"/>
          </a:xfrm>
          <a:prstGeom prst="rect">
            <a:avLst/>
          </a:prstGeom>
          <a:noFill/>
        </p:spPr>
      </p:pic>
      <p:sp>
        <p:nvSpPr>
          <p:cNvPr id="16" name="Rectangle 15"/>
          <p:cNvSpPr/>
          <p:nvPr/>
        </p:nvSpPr>
        <p:spPr>
          <a:xfrm>
            <a:off x="304800" y="990600"/>
            <a:ext cx="9906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295400" y="990600"/>
            <a:ext cx="1335657"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902896" y="48768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838200" y="3810000"/>
            <a:ext cx="4495800" cy="2971800"/>
          </a:xfrm>
          <a:prstGeom prst="roundRect">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Rectangle 22"/>
          <p:cNvSpPr/>
          <p:nvPr/>
        </p:nvSpPr>
        <p:spPr>
          <a:xfrm>
            <a:off x="4103296" y="40386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103296" y="49530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103296" y="58674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486400" y="3392269"/>
            <a:ext cx="3056991" cy="646331"/>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smtClean="0"/>
              <a:t>Hash function:</a:t>
            </a:r>
            <a:br>
              <a:rPr lang="en-US" dirty="0" smtClean="0"/>
            </a:br>
            <a:r>
              <a:rPr lang="en-US" dirty="0" smtClean="0"/>
              <a:t>{B, G} -&gt; 1; {O} -&gt; 2, {W, Z} -&gt; 3.</a:t>
            </a:r>
          </a:p>
        </p:txBody>
      </p:sp>
      <p:pic>
        <p:nvPicPr>
          <p:cNvPr id="28" name="Picture 4" descr="https://encrypted-tbn3.google.com/images?q=tbn:ANd9GcRGxaxloMh1lXWx5LXep1Zy12so3dhYfO7-ET9FZ6B6dNkkZhXI"/>
          <p:cNvPicPr>
            <a:picLocks noChangeAspect="1" noChangeArrowheads="1"/>
          </p:cNvPicPr>
          <p:nvPr/>
        </p:nvPicPr>
        <p:blipFill>
          <a:blip r:embed="rId6" cstate="print"/>
          <a:srcRect/>
          <a:stretch>
            <a:fillRect/>
          </a:stretch>
        </p:blipFill>
        <p:spPr bwMode="auto">
          <a:xfrm>
            <a:off x="4191000" y="5181600"/>
            <a:ext cx="533400" cy="399536"/>
          </a:xfrm>
          <a:prstGeom prst="rect">
            <a:avLst/>
          </a:prstGeom>
          <a:noFill/>
        </p:spPr>
      </p:pic>
      <p:sp>
        <p:nvSpPr>
          <p:cNvPr id="31" name="Rectangle 30"/>
          <p:cNvSpPr/>
          <p:nvPr/>
        </p:nvSpPr>
        <p:spPr>
          <a:xfrm>
            <a:off x="5443270" y="4055852"/>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descr="https://encrypted-tbn0.google.com/images?q=tbn:ANd9GcT31PQq1Q-nU9KMfMwiK9pDSZiYCAPma2GkxOgCQ2XVD2dgdgvz"/>
          <p:cNvPicPr>
            <a:picLocks noChangeAspect="1" noChangeArrowheads="1"/>
          </p:cNvPicPr>
          <p:nvPr/>
        </p:nvPicPr>
        <p:blipFill>
          <a:blip r:embed="rId7" cstate="print"/>
          <a:srcRect/>
          <a:stretch>
            <a:fillRect/>
          </a:stretch>
        </p:blipFill>
        <p:spPr bwMode="auto">
          <a:xfrm>
            <a:off x="5530974" y="4132052"/>
            <a:ext cx="381000" cy="643075"/>
          </a:xfrm>
          <a:prstGeom prst="rect">
            <a:avLst/>
          </a:prstGeom>
          <a:noFill/>
        </p:spPr>
      </p:pic>
      <p:pic>
        <p:nvPicPr>
          <p:cNvPr id="33" name="Picture 32" descr="https://encrypted-tbn3.google.com/images?q=tbn:ANd9GcQbyr4bliBW0l-htmPZzyyOJCi0bPPnDQX3KmhaW-7aGaRxYd7v0A"/>
          <p:cNvPicPr>
            <a:picLocks noChangeAspect="1" noChangeArrowheads="1"/>
          </p:cNvPicPr>
          <p:nvPr/>
        </p:nvPicPr>
        <p:blipFill>
          <a:blip r:embed="rId8" cstate="print"/>
          <a:srcRect/>
          <a:stretch>
            <a:fillRect/>
          </a:stretch>
        </p:blipFill>
        <p:spPr bwMode="auto">
          <a:xfrm>
            <a:off x="5988174" y="4436852"/>
            <a:ext cx="457200" cy="317831"/>
          </a:xfrm>
          <a:prstGeom prst="rect">
            <a:avLst/>
          </a:prstGeom>
          <a:noFill/>
        </p:spPr>
      </p:pic>
      <p:sp>
        <p:nvSpPr>
          <p:cNvPr id="36" name="Rectangle 35"/>
          <p:cNvSpPr/>
          <p:nvPr/>
        </p:nvSpPr>
        <p:spPr>
          <a:xfrm>
            <a:off x="5474896" y="58674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18" descr="http://blort.meepzorp.com/juju/cat-in-boots.jpg"/>
          <p:cNvPicPr>
            <a:picLocks noChangeAspect="1" noChangeArrowheads="1"/>
          </p:cNvPicPr>
          <p:nvPr/>
        </p:nvPicPr>
        <p:blipFill>
          <a:blip r:embed="rId9" cstate="print"/>
          <a:srcRect/>
          <a:stretch>
            <a:fillRect/>
          </a:stretch>
        </p:blipFill>
        <p:spPr bwMode="auto">
          <a:xfrm>
            <a:off x="5562600" y="6096000"/>
            <a:ext cx="457200" cy="411480"/>
          </a:xfrm>
          <a:prstGeom prst="rect">
            <a:avLst/>
          </a:prstGeom>
          <a:noFill/>
        </p:spPr>
      </p:pic>
      <p:pic>
        <p:nvPicPr>
          <p:cNvPr id="38" name="Picture 16" descr="https://encrypted-tbn3.google.com/images?q=tbn:ANd9GcTZpsUqiKNBHf_4O2XH9p2PlXK0NLAa-jl6sJX8luqXo2OCiYQb_A"/>
          <p:cNvPicPr>
            <a:picLocks noChangeAspect="1" noChangeArrowheads="1"/>
          </p:cNvPicPr>
          <p:nvPr/>
        </p:nvPicPr>
        <p:blipFill>
          <a:blip r:embed="rId10" cstate="print"/>
          <a:srcRect/>
          <a:stretch>
            <a:fillRect/>
          </a:stretch>
        </p:blipFill>
        <p:spPr bwMode="auto">
          <a:xfrm>
            <a:off x="6054304" y="6172200"/>
            <a:ext cx="457200" cy="333773"/>
          </a:xfrm>
          <a:prstGeom prst="rect">
            <a:avLst/>
          </a:prstGeom>
          <a:noFill/>
        </p:spPr>
      </p:pic>
      <p:pic>
        <p:nvPicPr>
          <p:cNvPr id="30" name="Picture 6" descr="https://encrypted-tbn2.google.com/images?q=tbn:ANd9GcTZhPPOAErWzmjnv3i8OELQnwN3YidMAlZG4TNCUILtgckBOJzb"/>
          <p:cNvPicPr>
            <a:picLocks noChangeAspect="1" noChangeArrowheads="1"/>
          </p:cNvPicPr>
          <p:nvPr/>
        </p:nvPicPr>
        <p:blipFill>
          <a:blip r:embed="rId11" cstate="print"/>
          <a:srcRect/>
          <a:stretch>
            <a:fillRect/>
          </a:stretch>
        </p:blipFill>
        <p:spPr bwMode="auto">
          <a:xfrm>
            <a:off x="4167040" y="4440194"/>
            <a:ext cx="481160" cy="360406"/>
          </a:xfrm>
          <a:prstGeom prst="rect">
            <a:avLst/>
          </a:prstGeom>
          <a:noFill/>
        </p:spPr>
      </p:pic>
      <p:pic>
        <p:nvPicPr>
          <p:cNvPr id="29" name="Picture 6" descr="https://encrypted-tbn1.google.com/images?q=tbn:ANd9GcQEixWyTHpmmZBKBlBsgizIm0OAhEv-hfrgEfnwGNet_r97v2vZ"/>
          <p:cNvPicPr>
            <a:picLocks noChangeAspect="1" noChangeArrowheads="1"/>
          </p:cNvPicPr>
          <p:nvPr/>
        </p:nvPicPr>
        <p:blipFill>
          <a:blip r:embed="rId12" cstate="print"/>
          <a:srcRect/>
          <a:stretch>
            <a:fillRect/>
          </a:stretch>
        </p:blipFill>
        <p:spPr bwMode="auto">
          <a:xfrm>
            <a:off x="1491577" y="5257800"/>
            <a:ext cx="455119" cy="302861"/>
          </a:xfrm>
          <a:prstGeom prst="rect">
            <a:avLst/>
          </a:prstGeom>
          <a:noFill/>
        </p:spPr>
      </p:pic>
      <p:pic>
        <p:nvPicPr>
          <p:cNvPr id="34" name="Picture 12" descr="https://encrypted-tbn1.google.com/images?q=tbn:ANd9GcRiaSvU-3WlOPINbLvIcp6FsLOR0YGUOyNiJtJJ_t1MT-XVUdhQxw"/>
          <p:cNvPicPr>
            <a:picLocks noChangeAspect="1" noChangeArrowheads="1"/>
          </p:cNvPicPr>
          <p:nvPr/>
        </p:nvPicPr>
        <p:blipFill>
          <a:blip r:embed="rId13" cstate="print"/>
          <a:srcRect/>
          <a:stretch>
            <a:fillRect/>
          </a:stretch>
        </p:blipFill>
        <p:spPr bwMode="auto">
          <a:xfrm>
            <a:off x="958177" y="5105400"/>
            <a:ext cx="457200" cy="459241"/>
          </a:xfrm>
          <a:prstGeom prst="rect">
            <a:avLst/>
          </a:prstGeom>
          <a:noFill/>
        </p:spPr>
      </p:pic>
      <p:pic>
        <p:nvPicPr>
          <p:cNvPr id="35" name="Picture 6" descr="https://encrypted-tbn1.google.com/images?q=tbn:ANd9GcQEixWyTHpmmZBKBlBsgizIm0OAhEv-hfrgEfnwGNet_r97v2vZ"/>
          <p:cNvPicPr>
            <a:picLocks noChangeAspect="1" noChangeArrowheads="1"/>
          </p:cNvPicPr>
          <p:nvPr/>
        </p:nvPicPr>
        <p:blipFill>
          <a:blip r:embed="rId12" cstate="print"/>
          <a:srcRect/>
          <a:stretch>
            <a:fillRect/>
          </a:stretch>
        </p:blipFill>
        <p:spPr bwMode="auto">
          <a:xfrm>
            <a:off x="4726481" y="5257800"/>
            <a:ext cx="455119" cy="302861"/>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linds(horizontal)">
                                      <p:cBhvr>
                                        <p:cTn id="7" dur="500"/>
                                        <p:tgtEl>
                                          <p:spTgt spid="35"/>
                                        </p:tgtEl>
                                      </p:cBhvr>
                                    </p:animEffect>
                                  </p:childTnLst>
                                </p:cTn>
                              </p:par>
                              <p:par>
                                <p:cTn id="8" presetID="3" presetClass="exit" presetSubtype="10" fill="hold" nodeType="withEffect">
                                  <p:stCondLst>
                                    <p:cond delay="0"/>
                                  </p:stCondLst>
                                  <p:childTnLst>
                                    <p:animEffect transition="out" filter="blinds(horizontal)">
                                      <p:cBhvr>
                                        <p:cTn id="9" dur="500"/>
                                        <p:tgtEl>
                                          <p:spTgt spid="29"/>
                                        </p:tgtEl>
                                      </p:cBhvr>
                                    </p:animEffect>
                                    <p:set>
                                      <p:cBhvr>
                                        <p:cTn id="10"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Hashing: How To</a:t>
            </a:r>
            <a:endParaRPr lang="en-US" dirty="0"/>
          </a:p>
        </p:txBody>
      </p:sp>
      <p:sp>
        <p:nvSpPr>
          <p:cNvPr id="3" name="Content Placeholder 2"/>
          <p:cNvSpPr>
            <a:spLocks noGrp="1"/>
          </p:cNvSpPr>
          <p:nvPr>
            <p:ph idx="1"/>
          </p:nvPr>
        </p:nvSpPr>
        <p:spPr/>
        <p:txBody>
          <a:bodyPr/>
          <a:lstStyle/>
          <a:p>
            <a:r>
              <a:rPr lang="en-US" dirty="0" smtClean="0"/>
              <a:t>N = 6, B = 4</a:t>
            </a:r>
          </a:p>
          <a:p>
            <a:r>
              <a:rPr lang="en-US" dirty="0" smtClean="0"/>
              <a:t>Step 1: Partition</a:t>
            </a:r>
          </a:p>
          <a:p>
            <a:pPr lvl="1"/>
            <a:r>
              <a:rPr lang="en-US" sz="2000" dirty="0" smtClean="0"/>
              <a:t>Create partitions on disk such that all kitties of a particular fur color are guaranteed to be within the same partition. (Though there may not be a whole partition for each color.)</a:t>
            </a:r>
          </a:p>
          <a:p>
            <a:pPr lvl="1"/>
            <a:endParaRPr lang="en-US" dirty="0" smtClean="0"/>
          </a:p>
          <a:p>
            <a:pPr lvl="1"/>
            <a:endParaRPr lang="en-US" dirty="0"/>
          </a:p>
        </p:txBody>
      </p:sp>
      <p:pic>
        <p:nvPicPr>
          <p:cNvPr id="4" name="Picture 2" descr="https://encrypted-tbn0.google.com/images?q=tbn:ANd9GcTbPoReWf44u3z2PsG0Meq6bv0UTstE_kVkxDt4D972EgBjdLAD"/>
          <p:cNvPicPr>
            <a:picLocks noChangeAspect="1" noChangeArrowheads="1"/>
          </p:cNvPicPr>
          <p:nvPr/>
        </p:nvPicPr>
        <p:blipFill>
          <a:blip r:embed="rId2" cstate="print"/>
          <a:srcRect/>
          <a:stretch>
            <a:fillRect/>
          </a:stretch>
        </p:blipFill>
        <p:spPr bwMode="auto">
          <a:xfrm>
            <a:off x="304800" y="1295400"/>
            <a:ext cx="381000" cy="369303"/>
          </a:xfrm>
          <a:prstGeom prst="rect">
            <a:avLst/>
          </a:prstGeom>
          <a:noFill/>
        </p:spPr>
      </p:pic>
      <p:pic>
        <p:nvPicPr>
          <p:cNvPr id="7" name="Picture 2" descr="https://encrypted-tbn3.google.com/images?q=tbn:ANd9GcQo7EFU51mAZei3L-qSoDio9_fcrm24F1_xuEczQQKJwdsBYfH_Vw"/>
          <p:cNvPicPr>
            <a:picLocks noChangeAspect="1" noChangeArrowheads="1"/>
          </p:cNvPicPr>
          <p:nvPr/>
        </p:nvPicPr>
        <p:blipFill>
          <a:blip r:embed="rId3" cstate="print"/>
          <a:srcRect/>
          <a:stretch>
            <a:fillRect/>
          </a:stretch>
        </p:blipFill>
        <p:spPr bwMode="auto">
          <a:xfrm>
            <a:off x="762000" y="1066800"/>
            <a:ext cx="457200" cy="634181"/>
          </a:xfrm>
          <a:prstGeom prst="rect">
            <a:avLst/>
          </a:prstGeom>
          <a:noFill/>
        </p:spPr>
      </p:pic>
      <p:pic>
        <p:nvPicPr>
          <p:cNvPr id="10" name="Picture 8" descr="https://encrypted-tbn2.google.com/images?q=tbn:ANd9GcS75lwzCPs3-Wg8G59SkSCOucTjDrQAnku_jbvpduhBqZyZNwUm"/>
          <p:cNvPicPr>
            <a:picLocks noChangeAspect="1" noChangeArrowheads="1"/>
          </p:cNvPicPr>
          <p:nvPr/>
        </p:nvPicPr>
        <p:blipFill>
          <a:blip r:embed="rId4" cstate="print"/>
          <a:srcRect/>
          <a:stretch>
            <a:fillRect/>
          </a:stretch>
        </p:blipFill>
        <p:spPr bwMode="auto">
          <a:xfrm>
            <a:off x="1905000" y="1219200"/>
            <a:ext cx="685800" cy="466445"/>
          </a:xfrm>
          <a:prstGeom prst="rect">
            <a:avLst/>
          </a:prstGeom>
          <a:noFill/>
        </p:spPr>
      </p:pic>
      <p:pic>
        <p:nvPicPr>
          <p:cNvPr id="13" name="Picture 14" descr="https://encrypted-tbn0.google.com/images?q=tbn:ANd9GcRpVYq15PmPSnIk0z0aGBtsyoRJyH2ON_mQH64t8vGw5kyxs7bx"/>
          <p:cNvPicPr>
            <a:picLocks noChangeAspect="1" noChangeArrowheads="1"/>
          </p:cNvPicPr>
          <p:nvPr/>
        </p:nvPicPr>
        <p:blipFill>
          <a:blip r:embed="rId5" cstate="print"/>
          <a:srcRect/>
          <a:stretch>
            <a:fillRect/>
          </a:stretch>
        </p:blipFill>
        <p:spPr bwMode="auto">
          <a:xfrm>
            <a:off x="1371600" y="1371600"/>
            <a:ext cx="457200" cy="304246"/>
          </a:xfrm>
          <a:prstGeom prst="rect">
            <a:avLst/>
          </a:prstGeom>
          <a:noFill/>
        </p:spPr>
      </p:pic>
      <p:sp>
        <p:nvSpPr>
          <p:cNvPr id="16" name="Rectangle 15"/>
          <p:cNvSpPr/>
          <p:nvPr/>
        </p:nvSpPr>
        <p:spPr>
          <a:xfrm>
            <a:off x="304800" y="990600"/>
            <a:ext cx="9906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295400" y="990600"/>
            <a:ext cx="1335657"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902896" y="48768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838200" y="3810000"/>
            <a:ext cx="4495800" cy="2971800"/>
          </a:xfrm>
          <a:prstGeom prst="roundRect">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Rectangle 22"/>
          <p:cNvSpPr/>
          <p:nvPr/>
        </p:nvSpPr>
        <p:spPr>
          <a:xfrm>
            <a:off x="4103296" y="40386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103296" y="49530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103296" y="58674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486400" y="3392269"/>
            <a:ext cx="3056991" cy="646331"/>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smtClean="0"/>
              <a:t>Hash function:</a:t>
            </a:r>
            <a:br>
              <a:rPr lang="en-US" dirty="0" smtClean="0"/>
            </a:br>
            <a:r>
              <a:rPr lang="en-US" dirty="0" smtClean="0"/>
              <a:t>{B, G} -&gt; 1; {O} -&gt; 2, {W, Z} -&gt; 3.</a:t>
            </a:r>
          </a:p>
        </p:txBody>
      </p:sp>
      <p:sp>
        <p:nvSpPr>
          <p:cNvPr id="31" name="Rectangle 30"/>
          <p:cNvSpPr/>
          <p:nvPr/>
        </p:nvSpPr>
        <p:spPr>
          <a:xfrm>
            <a:off x="5443270" y="4055852"/>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descr="https://encrypted-tbn0.google.com/images?q=tbn:ANd9GcT31PQq1Q-nU9KMfMwiK9pDSZiYCAPma2GkxOgCQ2XVD2dgdgvz"/>
          <p:cNvPicPr>
            <a:picLocks noChangeAspect="1" noChangeArrowheads="1"/>
          </p:cNvPicPr>
          <p:nvPr/>
        </p:nvPicPr>
        <p:blipFill>
          <a:blip r:embed="rId6" cstate="print"/>
          <a:srcRect/>
          <a:stretch>
            <a:fillRect/>
          </a:stretch>
        </p:blipFill>
        <p:spPr bwMode="auto">
          <a:xfrm>
            <a:off x="5530974" y="4132052"/>
            <a:ext cx="381000" cy="643075"/>
          </a:xfrm>
          <a:prstGeom prst="rect">
            <a:avLst/>
          </a:prstGeom>
          <a:noFill/>
        </p:spPr>
      </p:pic>
      <p:pic>
        <p:nvPicPr>
          <p:cNvPr id="33" name="Picture 32" descr="https://encrypted-tbn3.google.com/images?q=tbn:ANd9GcQbyr4bliBW0l-htmPZzyyOJCi0bPPnDQX3KmhaW-7aGaRxYd7v0A"/>
          <p:cNvPicPr>
            <a:picLocks noChangeAspect="1" noChangeArrowheads="1"/>
          </p:cNvPicPr>
          <p:nvPr/>
        </p:nvPicPr>
        <p:blipFill>
          <a:blip r:embed="rId7" cstate="print"/>
          <a:srcRect/>
          <a:stretch>
            <a:fillRect/>
          </a:stretch>
        </p:blipFill>
        <p:spPr bwMode="auto">
          <a:xfrm>
            <a:off x="5988174" y="4436852"/>
            <a:ext cx="457200" cy="317831"/>
          </a:xfrm>
          <a:prstGeom prst="rect">
            <a:avLst/>
          </a:prstGeom>
          <a:noFill/>
        </p:spPr>
      </p:pic>
      <p:sp>
        <p:nvSpPr>
          <p:cNvPr id="36" name="Rectangle 35"/>
          <p:cNvSpPr/>
          <p:nvPr/>
        </p:nvSpPr>
        <p:spPr>
          <a:xfrm>
            <a:off x="5474896" y="58674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18" descr="http://blort.meepzorp.com/juju/cat-in-boots.jpg"/>
          <p:cNvPicPr>
            <a:picLocks noChangeAspect="1" noChangeArrowheads="1"/>
          </p:cNvPicPr>
          <p:nvPr/>
        </p:nvPicPr>
        <p:blipFill>
          <a:blip r:embed="rId8" cstate="print"/>
          <a:srcRect/>
          <a:stretch>
            <a:fillRect/>
          </a:stretch>
        </p:blipFill>
        <p:spPr bwMode="auto">
          <a:xfrm>
            <a:off x="5562600" y="6096000"/>
            <a:ext cx="457200" cy="411480"/>
          </a:xfrm>
          <a:prstGeom prst="rect">
            <a:avLst/>
          </a:prstGeom>
          <a:noFill/>
        </p:spPr>
      </p:pic>
      <p:pic>
        <p:nvPicPr>
          <p:cNvPr id="38" name="Picture 16" descr="https://encrypted-tbn3.google.com/images?q=tbn:ANd9GcTZpsUqiKNBHf_4O2XH9p2PlXK0NLAa-jl6sJX8luqXo2OCiYQb_A"/>
          <p:cNvPicPr>
            <a:picLocks noChangeAspect="1" noChangeArrowheads="1"/>
          </p:cNvPicPr>
          <p:nvPr/>
        </p:nvPicPr>
        <p:blipFill>
          <a:blip r:embed="rId9" cstate="print"/>
          <a:srcRect/>
          <a:stretch>
            <a:fillRect/>
          </a:stretch>
        </p:blipFill>
        <p:spPr bwMode="auto">
          <a:xfrm>
            <a:off x="6054304" y="6172200"/>
            <a:ext cx="457200" cy="333773"/>
          </a:xfrm>
          <a:prstGeom prst="rect">
            <a:avLst/>
          </a:prstGeom>
          <a:noFill/>
        </p:spPr>
      </p:pic>
      <p:pic>
        <p:nvPicPr>
          <p:cNvPr id="30" name="Picture 6" descr="https://encrypted-tbn2.google.com/images?q=tbn:ANd9GcTZhPPOAErWzmjnv3i8OELQnwN3YidMAlZG4TNCUILtgckBOJzb"/>
          <p:cNvPicPr>
            <a:picLocks noChangeAspect="1" noChangeArrowheads="1"/>
          </p:cNvPicPr>
          <p:nvPr/>
        </p:nvPicPr>
        <p:blipFill>
          <a:blip r:embed="rId10" cstate="print"/>
          <a:srcRect/>
          <a:stretch>
            <a:fillRect/>
          </a:stretch>
        </p:blipFill>
        <p:spPr bwMode="auto">
          <a:xfrm>
            <a:off x="4167040" y="4440194"/>
            <a:ext cx="481160" cy="360406"/>
          </a:xfrm>
          <a:prstGeom prst="rect">
            <a:avLst/>
          </a:prstGeom>
          <a:noFill/>
        </p:spPr>
      </p:pic>
      <p:pic>
        <p:nvPicPr>
          <p:cNvPr id="34" name="Picture 12" descr="https://encrypted-tbn1.google.com/images?q=tbn:ANd9GcRiaSvU-3WlOPINbLvIcp6FsLOR0YGUOyNiJtJJ_t1MT-XVUdhQxw"/>
          <p:cNvPicPr>
            <a:picLocks noChangeAspect="1" noChangeArrowheads="1"/>
          </p:cNvPicPr>
          <p:nvPr/>
        </p:nvPicPr>
        <p:blipFill>
          <a:blip r:embed="rId11" cstate="print"/>
          <a:srcRect/>
          <a:stretch>
            <a:fillRect/>
          </a:stretch>
        </p:blipFill>
        <p:spPr bwMode="auto">
          <a:xfrm>
            <a:off x="958177" y="5105400"/>
            <a:ext cx="457200" cy="459241"/>
          </a:xfrm>
          <a:prstGeom prst="rect">
            <a:avLst/>
          </a:prstGeom>
          <a:noFill/>
        </p:spPr>
      </p:pic>
      <p:sp>
        <p:nvSpPr>
          <p:cNvPr id="39" name="Rectangle 38"/>
          <p:cNvSpPr/>
          <p:nvPr/>
        </p:nvSpPr>
        <p:spPr>
          <a:xfrm>
            <a:off x="5474896" y="49530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4" descr="https://encrypted-tbn3.google.com/images?q=tbn:ANd9GcRGxaxloMh1lXWx5LXep1Zy12so3dhYfO7-ET9FZ6B6dNkkZhXI"/>
          <p:cNvPicPr>
            <a:picLocks noChangeAspect="1" noChangeArrowheads="1"/>
          </p:cNvPicPr>
          <p:nvPr/>
        </p:nvPicPr>
        <p:blipFill>
          <a:blip r:embed="rId12" cstate="print"/>
          <a:srcRect/>
          <a:stretch>
            <a:fillRect/>
          </a:stretch>
        </p:blipFill>
        <p:spPr bwMode="auto">
          <a:xfrm>
            <a:off x="5562600" y="5181600"/>
            <a:ext cx="533400" cy="399536"/>
          </a:xfrm>
          <a:prstGeom prst="rect">
            <a:avLst/>
          </a:prstGeom>
          <a:noFill/>
        </p:spPr>
      </p:pic>
      <p:pic>
        <p:nvPicPr>
          <p:cNvPr id="41" name="Picture 6" descr="https://encrypted-tbn1.google.com/images?q=tbn:ANd9GcQEixWyTHpmmZBKBlBsgizIm0OAhEv-hfrgEfnwGNet_r97v2vZ"/>
          <p:cNvPicPr>
            <a:picLocks noChangeAspect="1" noChangeArrowheads="1"/>
          </p:cNvPicPr>
          <p:nvPr/>
        </p:nvPicPr>
        <p:blipFill>
          <a:blip r:embed="rId13" cstate="print"/>
          <a:srcRect/>
          <a:stretch>
            <a:fillRect/>
          </a:stretch>
        </p:blipFill>
        <p:spPr bwMode="auto">
          <a:xfrm>
            <a:off x="6098081" y="5257800"/>
            <a:ext cx="455119" cy="302861"/>
          </a:xfrm>
          <a:prstGeom prst="rect">
            <a:avLst/>
          </a:prstGeom>
          <a:noFill/>
        </p:spPr>
      </p:pic>
      <p:pic>
        <p:nvPicPr>
          <p:cNvPr id="42" name="Picture 12" descr="https://encrypted-tbn1.google.com/images?q=tbn:ANd9GcRiaSvU-3WlOPINbLvIcp6FsLOR0YGUOyNiJtJJ_t1MT-XVUdhQxw"/>
          <p:cNvPicPr>
            <a:picLocks noChangeAspect="1" noChangeArrowheads="1"/>
          </p:cNvPicPr>
          <p:nvPr/>
        </p:nvPicPr>
        <p:blipFill>
          <a:blip r:embed="rId11" cstate="print"/>
          <a:srcRect/>
          <a:stretch>
            <a:fillRect/>
          </a:stretch>
        </p:blipFill>
        <p:spPr bwMode="auto">
          <a:xfrm>
            <a:off x="4707148" y="4317522"/>
            <a:ext cx="457200" cy="459241"/>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linds(horizontal)">
                                      <p:cBhvr>
                                        <p:cTn id="7" dur="500"/>
                                        <p:tgtEl>
                                          <p:spTgt spid="42"/>
                                        </p:tgtEl>
                                      </p:cBhvr>
                                    </p:animEffect>
                                  </p:childTnLst>
                                </p:cTn>
                              </p:par>
                              <p:par>
                                <p:cTn id="8" presetID="3" presetClass="exit" presetSubtype="10" fill="hold" nodeType="withEffect">
                                  <p:stCondLst>
                                    <p:cond delay="0"/>
                                  </p:stCondLst>
                                  <p:childTnLst>
                                    <p:animEffect transition="out" filter="blinds(horizontal)">
                                      <p:cBhvr>
                                        <p:cTn id="9" dur="500"/>
                                        <p:tgtEl>
                                          <p:spTgt spid="34"/>
                                        </p:tgtEl>
                                      </p:cBhvr>
                                    </p:animEffect>
                                    <p:set>
                                      <p:cBhvr>
                                        <p:cTn id="10" dur="1" fill="hold">
                                          <p:stCondLst>
                                            <p:cond delay="4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Hashing: How To</a:t>
            </a:r>
            <a:endParaRPr lang="en-US" dirty="0"/>
          </a:p>
        </p:txBody>
      </p:sp>
      <p:sp>
        <p:nvSpPr>
          <p:cNvPr id="3" name="Content Placeholder 2"/>
          <p:cNvSpPr>
            <a:spLocks noGrp="1"/>
          </p:cNvSpPr>
          <p:nvPr>
            <p:ph idx="1"/>
          </p:nvPr>
        </p:nvSpPr>
        <p:spPr/>
        <p:txBody>
          <a:bodyPr/>
          <a:lstStyle/>
          <a:p>
            <a:r>
              <a:rPr lang="en-US" dirty="0" smtClean="0"/>
              <a:t>N = 6, B = 4</a:t>
            </a:r>
          </a:p>
          <a:p>
            <a:r>
              <a:rPr lang="en-US" dirty="0" smtClean="0"/>
              <a:t>Step 1: Partition</a:t>
            </a:r>
          </a:p>
          <a:p>
            <a:pPr lvl="1"/>
            <a:r>
              <a:rPr lang="en-US" sz="2000" dirty="0" smtClean="0"/>
              <a:t>Create partitions on disk such that all kitties of a particular fur color are guaranteed to be within the same partition. (Though there may not be a whole partition for each color.)</a:t>
            </a:r>
          </a:p>
          <a:p>
            <a:pPr lvl="1"/>
            <a:endParaRPr lang="en-US" dirty="0" smtClean="0"/>
          </a:p>
          <a:p>
            <a:pPr lvl="1"/>
            <a:endParaRPr lang="en-US" dirty="0"/>
          </a:p>
        </p:txBody>
      </p:sp>
      <p:pic>
        <p:nvPicPr>
          <p:cNvPr id="4" name="Picture 2" descr="https://encrypted-tbn0.google.com/images?q=tbn:ANd9GcTbPoReWf44u3z2PsG0Meq6bv0UTstE_kVkxDt4D972EgBjdLAD"/>
          <p:cNvPicPr>
            <a:picLocks noChangeAspect="1" noChangeArrowheads="1"/>
          </p:cNvPicPr>
          <p:nvPr/>
        </p:nvPicPr>
        <p:blipFill>
          <a:blip r:embed="rId2" cstate="print"/>
          <a:srcRect/>
          <a:stretch>
            <a:fillRect/>
          </a:stretch>
        </p:blipFill>
        <p:spPr bwMode="auto">
          <a:xfrm>
            <a:off x="304800" y="1295400"/>
            <a:ext cx="381000" cy="369303"/>
          </a:xfrm>
          <a:prstGeom prst="rect">
            <a:avLst/>
          </a:prstGeom>
          <a:noFill/>
        </p:spPr>
      </p:pic>
      <p:pic>
        <p:nvPicPr>
          <p:cNvPr id="7" name="Picture 2" descr="https://encrypted-tbn3.google.com/images?q=tbn:ANd9GcQo7EFU51mAZei3L-qSoDio9_fcrm24F1_xuEczQQKJwdsBYfH_Vw"/>
          <p:cNvPicPr>
            <a:picLocks noChangeAspect="1" noChangeArrowheads="1"/>
          </p:cNvPicPr>
          <p:nvPr/>
        </p:nvPicPr>
        <p:blipFill>
          <a:blip r:embed="rId3" cstate="print"/>
          <a:srcRect/>
          <a:stretch>
            <a:fillRect/>
          </a:stretch>
        </p:blipFill>
        <p:spPr bwMode="auto">
          <a:xfrm>
            <a:off x="762000" y="1066800"/>
            <a:ext cx="457200" cy="634181"/>
          </a:xfrm>
          <a:prstGeom prst="rect">
            <a:avLst/>
          </a:prstGeom>
          <a:noFill/>
        </p:spPr>
      </p:pic>
      <p:sp>
        <p:nvSpPr>
          <p:cNvPr id="16" name="Rectangle 15"/>
          <p:cNvSpPr/>
          <p:nvPr/>
        </p:nvSpPr>
        <p:spPr>
          <a:xfrm>
            <a:off x="304800" y="990600"/>
            <a:ext cx="9906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902896" y="48768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838200" y="3810000"/>
            <a:ext cx="4495800" cy="2971800"/>
          </a:xfrm>
          <a:prstGeom prst="roundRect">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Rectangle 22"/>
          <p:cNvSpPr/>
          <p:nvPr/>
        </p:nvSpPr>
        <p:spPr>
          <a:xfrm>
            <a:off x="4103296" y="40386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103296" y="49530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103296" y="58674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486400" y="3392269"/>
            <a:ext cx="3056991" cy="646331"/>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smtClean="0"/>
              <a:t>Hash function:</a:t>
            </a:r>
            <a:br>
              <a:rPr lang="en-US" dirty="0" smtClean="0"/>
            </a:br>
            <a:r>
              <a:rPr lang="en-US" dirty="0" smtClean="0"/>
              <a:t>{B, G} -&gt; 1; {O} -&gt; 2, {W, Z} -&gt; 3.</a:t>
            </a:r>
          </a:p>
        </p:txBody>
      </p:sp>
      <p:sp>
        <p:nvSpPr>
          <p:cNvPr id="31" name="Rectangle 30"/>
          <p:cNvSpPr/>
          <p:nvPr/>
        </p:nvSpPr>
        <p:spPr>
          <a:xfrm>
            <a:off x="5443270" y="4055852"/>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descr="https://encrypted-tbn0.google.com/images?q=tbn:ANd9GcT31PQq1Q-nU9KMfMwiK9pDSZiYCAPma2GkxOgCQ2XVD2dgdgvz"/>
          <p:cNvPicPr>
            <a:picLocks noChangeAspect="1" noChangeArrowheads="1"/>
          </p:cNvPicPr>
          <p:nvPr/>
        </p:nvPicPr>
        <p:blipFill>
          <a:blip r:embed="rId4" cstate="print"/>
          <a:srcRect/>
          <a:stretch>
            <a:fillRect/>
          </a:stretch>
        </p:blipFill>
        <p:spPr bwMode="auto">
          <a:xfrm>
            <a:off x="5530974" y="4132052"/>
            <a:ext cx="381000" cy="643075"/>
          </a:xfrm>
          <a:prstGeom prst="rect">
            <a:avLst/>
          </a:prstGeom>
          <a:noFill/>
        </p:spPr>
      </p:pic>
      <p:pic>
        <p:nvPicPr>
          <p:cNvPr id="33" name="Picture 32" descr="https://encrypted-tbn3.google.com/images?q=tbn:ANd9GcQbyr4bliBW0l-htmPZzyyOJCi0bPPnDQX3KmhaW-7aGaRxYd7v0A"/>
          <p:cNvPicPr>
            <a:picLocks noChangeAspect="1" noChangeArrowheads="1"/>
          </p:cNvPicPr>
          <p:nvPr/>
        </p:nvPicPr>
        <p:blipFill>
          <a:blip r:embed="rId5" cstate="print"/>
          <a:srcRect/>
          <a:stretch>
            <a:fillRect/>
          </a:stretch>
        </p:blipFill>
        <p:spPr bwMode="auto">
          <a:xfrm>
            <a:off x="5988174" y="4436852"/>
            <a:ext cx="457200" cy="317831"/>
          </a:xfrm>
          <a:prstGeom prst="rect">
            <a:avLst/>
          </a:prstGeom>
          <a:noFill/>
        </p:spPr>
      </p:pic>
      <p:sp>
        <p:nvSpPr>
          <p:cNvPr id="36" name="Rectangle 35"/>
          <p:cNvSpPr/>
          <p:nvPr/>
        </p:nvSpPr>
        <p:spPr>
          <a:xfrm>
            <a:off x="5474896" y="58674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18" descr="http://blort.meepzorp.com/juju/cat-in-boots.jpg"/>
          <p:cNvPicPr>
            <a:picLocks noChangeAspect="1" noChangeArrowheads="1"/>
          </p:cNvPicPr>
          <p:nvPr/>
        </p:nvPicPr>
        <p:blipFill>
          <a:blip r:embed="rId6" cstate="print"/>
          <a:srcRect/>
          <a:stretch>
            <a:fillRect/>
          </a:stretch>
        </p:blipFill>
        <p:spPr bwMode="auto">
          <a:xfrm>
            <a:off x="5562600" y="6096000"/>
            <a:ext cx="457200" cy="411480"/>
          </a:xfrm>
          <a:prstGeom prst="rect">
            <a:avLst/>
          </a:prstGeom>
          <a:noFill/>
        </p:spPr>
      </p:pic>
      <p:pic>
        <p:nvPicPr>
          <p:cNvPr id="38" name="Picture 16" descr="https://encrypted-tbn3.google.com/images?q=tbn:ANd9GcTZpsUqiKNBHf_4O2XH9p2PlXK0NLAa-jl6sJX8luqXo2OCiYQb_A"/>
          <p:cNvPicPr>
            <a:picLocks noChangeAspect="1" noChangeArrowheads="1"/>
          </p:cNvPicPr>
          <p:nvPr/>
        </p:nvPicPr>
        <p:blipFill>
          <a:blip r:embed="rId7" cstate="print"/>
          <a:srcRect/>
          <a:stretch>
            <a:fillRect/>
          </a:stretch>
        </p:blipFill>
        <p:spPr bwMode="auto">
          <a:xfrm>
            <a:off x="6054304" y="6172200"/>
            <a:ext cx="457200" cy="333773"/>
          </a:xfrm>
          <a:prstGeom prst="rect">
            <a:avLst/>
          </a:prstGeom>
          <a:noFill/>
        </p:spPr>
      </p:pic>
      <p:sp>
        <p:nvSpPr>
          <p:cNvPr id="39" name="Rectangle 38"/>
          <p:cNvSpPr/>
          <p:nvPr/>
        </p:nvSpPr>
        <p:spPr>
          <a:xfrm>
            <a:off x="5474896" y="49530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4" descr="https://encrypted-tbn3.google.com/images?q=tbn:ANd9GcRGxaxloMh1lXWx5LXep1Zy12so3dhYfO7-ET9FZ6B6dNkkZhXI"/>
          <p:cNvPicPr>
            <a:picLocks noChangeAspect="1" noChangeArrowheads="1"/>
          </p:cNvPicPr>
          <p:nvPr/>
        </p:nvPicPr>
        <p:blipFill>
          <a:blip r:embed="rId8" cstate="print"/>
          <a:srcRect/>
          <a:stretch>
            <a:fillRect/>
          </a:stretch>
        </p:blipFill>
        <p:spPr bwMode="auto">
          <a:xfrm>
            <a:off x="5562600" y="5181600"/>
            <a:ext cx="533400" cy="399536"/>
          </a:xfrm>
          <a:prstGeom prst="rect">
            <a:avLst/>
          </a:prstGeom>
          <a:noFill/>
        </p:spPr>
      </p:pic>
      <p:pic>
        <p:nvPicPr>
          <p:cNvPr id="41" name="Picture 6" descr="https://encrypted-tbn1.google.com/images?q=tbn:ANd9GcQEixWyTHpmmZBKBlBsgizIm0OAhEv-hfrgEfnwGNet_r97v2vZ"/>
          <p:cNvPicPr>
            <a:picLocks noChangeAspect="1" noChangeArrowheads="1"/>
          </p:cNvPicPr>
          <p:nvPr/>
        </p:nvPicPr>
        <p:blipFill>
          <a:blip r:embed="rId9" cstate="print"/>
          <a:srcRect/>
          <a:stretch>
            <a:fillRect/>
          </a:stretch>
        </p:blipFill>
        <p:spPr bwMode="auto">
          <a:xfrm>
            <a:off x="6098081" y="5257800"/>
            <a:ext cx="455119" cy="302861"/>
          </a:xfrm>
          <a:prstGeom prst="rect">
            <a:avLst/>
          </a:prstGeom>
          <a:noFill/>
        </p:spPr>
      </p:pic>
      <p:sp>
        <p:nvSpPr>
          <p:cNvPr id="35" name="Rectangle 34"/>
          <p:cNvSpPr/>
          <p:nvPr/>
        </p:nvSpPr>
        <p:spPr>
          <a:xfrm>
            <a:off x="6629400" y="4055852"/>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6" descr="https://encrypted-tbn2.google.com/images?q=tbn:ANd9GcTZhPPOAErWzmjnv3i8OELQnwN3YidMAlZG4TNCUILtgckBOJzb"/>
          <p:cNvPicPr>
            <a:picLocks noChangeAspect="1" noChangeArrowheads="1"/>
          </p:cNvPicPr>
          <p:nvPr/>
        </p:nvPicPr>
        <p:blipFill>
          <a:blip r:embed="rId10" cstate="print"/>
          <a:srcRect/>
          <a:stretch>
            <a:fillRect/>
          </a:stretch>
        </p:blipFill>
        <p:spPr bwMode="auto">
          <a:xfrm>
            <a:off x="6693144" y="4457446"/>
            <a:ext cx="481160" cy="360406"/>
          </a:xfrm>
          <a:prstGeom prst="rect">
            <a:avLst/>
          </a:prstGeom>
          <a:noFill/>
        </p:spPr>
      </p:pic>
      <p:pic>
        <p:nvPicPr>
          <p:cNvPr id="44" name="Picture 12" descr="https://encrypted-tbn1.google.com/images?q=tbn:ANd9GcRiaSvU-3WlOPINbLvIcp6FsLOR0YGUOyNiJtJJ_t1MT-XVUdhQxw"/>
          <p:cNvPicPr>
            <a:picLocks noChangeAspect="1" noChangeArrowheads="1"/>
          </p:cNvPicPr>
          <p:nvPr/>
        </p:nvPicPr>
        <p:blipFill>
          <a:blip r:embed="rId11" cstate="print"/>
          <a:srcRect/>
          <a:stretch>
            <a:fillRect/>
          </a:stretch>
        </p:blipFill>
        <p:spPr bwMode="auto">
          <a:xfrm>
            <a:off x="7233252" y="4334774"/>
            <a:ext cx="457200" cy="459241"/>
          </a:xfrm>
          <a:prstGeom prst="rect">
            <a:avLst/>
          </a:prstGeom>
          <a:noFill/>
        </p:spPr>
      </p:pic>
      <p:pic>
        <p:nvPicPr>
          <p:cNvPr id="45" name="Picture 8" descr="https://encrypted-tbn2.google.com/images?q=tbn:ANd9GcS75lwzCPs3-Wg8G59SkSCOucTjDrQAnku_jbvpduhBqZyZNwUm"/>
          <p:cNvPicPr>
            <a:picLocks noChangeAspect="1" noChangeArrowheads="1"/>
          </p:cNvPicPr>
          <p:nvPr/>
        </p:nvPicPr>
        <p:blipFill>
          <a:blip r:embed="rId12" cstate="print"/>
          <a:srcRect/>
          <a:stretch>
            <a:fillRect/>
          </a:stretch>
        </p:blipFill>
        <p:spPr bwMode="auto">
          <a:xfrm>
            <a:off x="1295400" y="5105400"/>
            <a:ext cx="685800" cy="466445"/>
          </a:xfrm>
          <a:prstGeom prst="rect">
            <a:avLst/>
          </a:prstGeom>
          <a:noFill/>
        </p:spPr>
      </p:pic>
      <p:pic>
        <p:nvPicPr>
          <p:cNvPr id="46" name="Picture 14" descr="https://encrypted-tbn0.google.com/images?q=tbn:ANd9GcRpVYq15PmPSnIk0z0aGBtsyoRJyH2ON_mQH64t8vGw5kyxs7bx"/>
          <p:cNvPicPr>
            <a:picLocks noChangeAspect="1" noChangeArrowheads="1"/>
          </p:cNvPicPr>
          <p:nvPr/>
        </p:nvPicPr>
        <p:blipFill>
          <a:blip r:embed="rId13" cstate="print"/>
          <a:srcRect/>
          <a:stretch>
            <a:fillRect/>
          </a:stretch>
        </p:blipFill>
        <p:spPr bwMode="auto">
          <a:xfrm>
            <a:off x="914400" y="5257800"/>
            <a:ext cx="457200" cy="304246"/>
          </a:xfrm>
          <a:prstGeom prst="rect">
            <a:avLst/>
          </a:prstGeom>
          <a:noFill/>
        </p:spPr>
      </p:pic>
      <p:pic>
        <p:nvPicPr>
          <p:cNvPr id="47" name="Picture 8" descr="https://encrypted-tbn2.google.com/images?q=tbn:ANd9GcS75lwzCPs3-Wg8G59SkSCOucTjDrQAnku_jbvpduhBqZyZNwUm"/>
          <p:cNvPicPr>
            <a:picLocks noChangeAspect="1" noChangeArrowheads="1"/>
          </p:cNvPicPr>
          <p:nvPr/>
        </p:nvPicPr>
        <p:blipFill>
          <a:blip r:embed="rId12" cstate="print"/>
          <a:srcRect/>
          <a:stretch>
            <a:fillRect/>
          </a:stretch>
        </p:blipFill>
        <p:spPr bwMode="auto">
          <a:xfrm>
            <a:off x="4147870" y="4257955"/>
            <a:ext cx="685800" cy="466445"/>
          </a:xfrm>
          <a:prstGeom prst="rect">
            <a:avLst/>
          </a:prstGeom>
          <a:noFill/>
        </p:spPr>
      </p:pic>
      <p:pic>
        <p:nvPicPr>
          <p:cNvPr id="48" name="Picture 14" descr="https://encrypted-tbn0.google.com/images?q=tbn:ANd9GcRpVYq15PmPSnIk0z0aGBtsyoRJyH2ON_mQH64t8vGw5kyxs7bx"/>
          <p:cNvPicPr>
            <a:picLocks noChangeAspect="1" noChangeArrowheads="1"/>
          </p:cNvPicPr>
          <p:nvPr/>
        </p:nvPicPr>
        <p:blipFill>
          <a:blip r:embed="rId13" cstate="print"/>
          <a:srcRect/>
          <a:stretch>
            <a:fillRect/>
          </a:stretch>
        </p:blipFill>
        <p:spPr bwMode="auto">
          <a:xfrm>
            <a:off x="4182374" y="6172200"/>
            <a:ext cx="457200" cy="30424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blinds(horizontal)">
                                      <p:cBhvr>
                                        <p:cTn id="7" dur="500"/>
                                        <p:tgtEl>
                                          <p:spTgt spid="47"/>
                                        </p:tgtEl>
                                      </p:cBhvr>
                                    </p:animEffect>
                                  </p:childTnLst>
                                </p:cTn>
                              </p:par>
                              <p:par>
                                <p:cTn id="8" presetID="3" presetClass="exit" presetSubtype="10" fill="hold" nodeType="withEffect">
                                  <p:stCondLst>
                                    <p:cond delay="0"/>
                                  </p:stCondLst>
                                  <p:childTnLst>
                                    <p:animEffect transition="out" filter="blinds(horizontal)">
                                      <p:cBhvr>
                                        <p:cTn id="9" dur="500"/>
                                        <p:tgtEl>
                                          <p:spTgt spid="45"/>
                                        </p:tgtEl>
                                      </p:cBhvr>
                                    </p:animEffect>
                                    <p:set>
                                      <p:cBhvr>
                                        <p:cTn id="10" dur="1" fill="hold">
                                          <p:stCondLst>
                                            <p:cond delay="499"/>
                                          </p:stCondLst>
                                        </p:cTn>
                                        <p:tgtEl>
                                          <p:spTgt spid="4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blinds(horizontal)">
                                      <p:cBhvr>
                                        <p:cTn id="15" dur="500"/>
                                        <p:tgtEl>
                                          <p:spTgt spid="48"/>
                                        </p:tgtEl>
                                      </p:cBhvr>
                                    </p:animEffect>
                                  </p:childTnLst>
                                </p:cTn>
                              </p:par>
                              <p:par>
                                <p:cTn id="16" presetID="3" presetClass="exit" presetSubtype="10" fill="hold" nodeType="withEffect">
                                  <p:stCondLst>
                                    <p:cond delay="0"/>
                                  </p:stCondLst>
                                  <p:childTnLst>
                                    <p:animEffect transition="out" filter="blinds(horizontal)">
                                      <p:cBhvr>
                                        <p:cTn id="17" dur="500"/>
                                        <p:tgtEl>
                                          <p:spTgt spid="46"/>
                                        </p:tgtEl>
                                      </p:cBhvr>
                                    </p:animEffect>
                                    <p:set>
                                      <p:cBhvr>
                                        <p:cTn id="18" dur="1" fill="hold">
                                          <p:stCondLst>
                                            <p:cond delay="499"/>
                                          </p:stCondLst>
                                        </p:cTn>
                                        <p:tgtEl>
                                          <p:spTgt spid="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2" name="Picture 2" descr="https://encrypted-tbn0.google.com/images?q=tbn:ANd9GcTbPoReWf44u3z2PsG0Meq6bv0UTstE_kVkxDt4D972EgBjdLAD"/>
          <p:cNvPicPr>
            <a:picLocks noChangeAspect="1" noChangeArrowheads="1"/>
          </p:cNvPicPr>
          <p:nvPr/>
        </p:nvPicPr>
        <p:blipFill>
          <a:blip r:embed="rId2" cstate="print"/>
          <a:srcRect/>
          <a:stretch>
            <a:fillRect/>
          </a:stretch>
        </p:blipFill>
        <p:spPr bwMode="auto">
          <a:xfrm>
            <a:off x="4781914" y="4343400"/>
            <a:ext cx="381000" cy="369303"/>
          </a:xfrm>
          <a:prstGeom prst="rect">
            <a:avLst/>
          </a:prstGeom>
          <a:noFill/>
        </p:spPr>
      </p:pic>
      <p:sp>
        <p:nvSpPr>
          <p:cNvPr id="2" name="Title 1"/>
          <p:cNvSpPr>
            <a:spLocks noGrp="1"/>
          </p:cNvSpPr>
          <p:nvPr>
            <p:ph type="title"/>
          </p:nvPr>
        </p:nvSpPr>
        <p:spPr>
          <a:xfrm>
            <a:off x="457200" y="76200"/>
            <a:ext cx="8229600" cy="1143000"/>
          </a:xfrm>
        </p:spPr>
        <p:txBody>
          <a:bodyPr/>
          <a:lstStyle/>
          <a:p>
            <a:r>
              <a:rPr lang="en-US" dirty="0" smtClean="0"/>
              <a:t>Hashing: How To</a:t>
            </a:r>
            <a:endParaRPr lang="en-US" dirty="0"/>
          </a:p>
        </p:txBody>
      </p:sp>
      <p:sp>
        <p:nvSpPr>
          <p:cNvPr id="3" name="Content Placeholder 2"/>
          <p:cNvSpPr>
            <a:spLocks noGrp="1"/>
          </p:cNvSpPr>
          <p:nvPr>
            <p:ph idx="1"/>
          </p:nvPr>
        </p:nvSpPr>
        <p:spPr/>
        <p:txBody>
          <a:bodyPr/>
          <a:lstStyle/>
          <a:p>
            <a:r>
              <a:rPr lang="en-US" dirty="0" smtClean="0"/>
              <a:t>N = 6, B = 4</a:t>
            </a:r>
          </a:p>
          <a:p>
            <a:r>
              <a:rPr lang="en-US" dirty="0" smtClean="0"/>
              <a:t>Step 1: Partition</a:t>
            </a:r>
          </a:p>
          <a:p>
            <a:pPr lvl="1"/>
            <a:r>
              <a:rPr lang="en-US" sz="2000" dirty="0" smtClean="0"/>
              <a:t>Create partitions on disk such that all kitties of a particular fur color are guaranteed to be within the same partition. (Though there may not be a whole partition for each color.)</a:t>
            </a:r>
          </a:p>
          <a:p>
            <a:pPr lvl="1"/>
            <a:endParaRPr lang="en-US" dirty="0" smtClean="0"/>
          </a:p>
          <a:p>
            <a:pPr lvl="1"/>
            <a:endParaRPr lang="en-US" dirty="0"/>
          </a:p>
        </p:txBody>
      </p:sp>
      <p:sp>
        <p:nvSpPr>
          <p:cNvPr id="21" name="Rectangle 20"/>
          <p:cNvSpPr/>
          <p:nvPr/>
        </p:nvSpPr>
        <p:spPr>
          <a:xfrm>
            <a:off x="902896" y="48768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838200" y="3810000"/>
            <a:ext cx="4495800" cy="2971800"/>
          </a:xfrm>
          <a:prstGeom prst="roundRect">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Rectangle 22"/>
          <p:cNvSpPr/>
          <p:nvPr/>
        </p:nvSpPr>
        <p:spPr>
          <a:xfrm>
            <a:off x="4103296" y="40386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103296" y="49530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103296" y="58674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486400" y="3392269"/>
            <a:ext cx="3056991" cy="646331"/>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smtClean="0"/>
              <a:t>Hash function:</a:t>
            </a:r>
            <a:br>
              <a:rPr lang="en-US" dirty="0" smtClean="0"/>
            </a:br>
            <a:r>
              <a:rPr lang="en-US" dirty="0" smtClean="0"/>
              <a:t>{B, G} -&gt; 1; {O} -&gt; 2, {W, Z} -&gt; 3.</a:t>
            </a:r>
          </a:p>
        </p:txBody>
      </p:sp>
      <p:sp>
        <p:nvSpPr>
          <p:cNvPr id="31" name="Rectangle 30"/>
          <p:cNvSpPr/>
          <p:nvPr/>
        </p:nvSpPr>
        <p:spPr>
          <a:xfrm>
            <a:off x="5443270" y="4055852"/>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descr="https://encrypted-tbn0.google.com/images?q=tbn:ANd9GcT31PQq1Q-nU9KMfMwiK9pDSZiYCAPma2GkxOgCQ2XVD2dgdgvz"/>
          <p:cNvPicPr>
            <a:picLocks noChangeAspect="1" noChangeArrowheads="1"/>
          </p:cNvPicPr>
          <p:nvPr/>
        </p:nvPicPr>
        <p:blipFill>
          <a:blip r:embed="rId3" cstate="print"/>
          <a:srcRect/>
          <a:stretch>
            <a:fillRect/>
          </a:stretch>
        </p:blipFill>
        <p:spPr bwMode="auto">
          <a:xfrm>
            <a:off x="5530974" y="4132052"/>
            <a:ext cx="381000" cy="643075"/>
          </a:xfrm>
          <a:prstGeom prst="rect">
            <a:avLst/>
          </a:prstGeom>
          <a:noFill/>
        </p:spPr>
      </p:pic>
      <p:pic>
        <p:nvPicPr>
          <p:cNvPr id="33" name="Picture 32" descr="https://encrypted-tbn3.google.com/images?q=tbn:ANd9GcQbyr4bliBW0l-htmPZzyyOJCi0bPPnDQX3KmhaW-7aGaRxYd7v0A"/>
          <p:cNvPicPr>
            <a:picLocks noChangeAspect="1" noChangeArrowheads="1"/>
          </p:cNvPicPr>
          <p:nvPr/>
        </p:nvPicPr>
        <p:blipFill>
          <a:blip r:embed="rId4" cstate="print"/>
          <a:srcRect/>
          <a:stretch>
            <a:fillRect/>
          </a:stretch>
        </p:blipFill>
        <p:spPr bwMode="auto">
          <a:xfrm>
            <a:off x="5988174" y="4436852"/>
            <a:ext cx="457200" cy="317831"/>
          </a:xfrm>
          <a:prstGeom prst="rect">
            <a:avLst/>
          </a:prstGeom>
          <a:noFill/>
        </p:spPr>
      </p:pic>
      <p:sp>
        <p:nvSpPr>
          <p:cNvPr id="36" name="Rectangle 35"/>
          <p:cNvSpPr/>
          <p:nvPr/>
        </p:nvSpPr>
        <p:spPr>
          <a:xfrm>
            <a:off x="5474896" y="58674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18" descr="http://blort.meepzorp.com/juju/cat-in-boots.jpg"/>
          <p:cNvPicPr>
            <a:picLocks noChangeAspect="1" noChangeArrowheads="1"/>
          </p:cNvPicPr>
          <p:nvPr/>
        </p:nvPicPr>
        <p:blipFill>
          <a:blip r:embed="rId5" cstate="print"/>
          <a:srcRect/>
          <a:stretch>
            <a:fillRect/>
          </a:stretch>
        </p:blipFill>
        <p:spPr bwMode="auto">
          <a:xfrm>
            <a:off x="5562600" y="6096000"/>
            <a:ext cx="457200" cy="411480"/>
          </a:xfrm>
          <a:prstGeom prst="rect">
            <a:avLst/>
          </a:prstGeom>
          <a:noFill/>
        </p:spPr>
      </p:pic>
      <p:pic>
        <p:nvPicPr>
          <p:cNvPr id="38" name="Picture 16" descr="https://encrypted-tbn3.google.com/images?q=tbn:ANd9GcTZpsUqiKNBHf_4O2XH9p2PlXK0NLAa-jl6sJX8luqXo2OCiYQb_A"/>
          <p:cNvPicPr>
            <a:picLocks noChangeAspect="1" noChangeArrowheads="1"/>
          </p:cNvPicPr>
          <p:nvPr/>
        </p:nvPicPr>
        <p:blipFill>
          <a:blip r:embed="rId6" cstate="print"/>
          <a:srcRect/>
          <a:stretch>
            <a:fillRect/>
          </a:stretch>
        </p:blipFill>
        <p:spPr bwMode="auto">
          <a:xfrm>
            <a:off x="6054304" y="6172200"/>
            <a:ext cx="457200" cy="333773"/>
          </a:xfrm>
          <a:prstGeom prst="rect">
            <a:avLst/>
          </a:prstGeom>
          <a:noFill/>
        </p:spPr>
      </p:pic>
      <p:sp>
        <p:nvSpPr>
          <p:cNvPr id="39" name="Rectangle 38"/>
          <p:cNvSpPr/>
          <p:nvPr/>
        </p:nvSpPr>
        <p:spPr>
          <a:xfrm>
            <a:off x="5474896" y="49530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4" descr="https://encrypted-tbn3.google.com/images?q=tbn:ANd9GcRGxaxloMh1lXWx5LXep1Zy12so3dhYfO7-ET9FZ6B6dNkkZhXI"/>
          <p:cNvPicPr>
            <a:picLocks noChangeAspect="1" noChangeArrowheads="1"/>
          </p:cNvPicPr>
          <p:nvPr/>
        </p:nvPicPr>
        <p:blipFill>
          <a:blip r:embed="rId7" cstate="print"/>
          <a:srcRect/>
          <a:stretch>
            <a:fillRect/>
          </a:stretch>
        </p:blipFill>
        <p:spPr bwMode="auto">
          <a:xfrm>
            <a:off x="5562600" y="5181600"/>
            <a:ext cx="533400" cy="399536"/>
          </a:xfrm>
          <a:prstGeom prst="rect">
            <a:avLst/>
          </a:prstGeom>
          <a:noFill/>
        </p:spPr>
      </p:pic>
      <p:pic>
        <p:nvPicPr>
          <p:cNvPr id="41" name="Picture 6" descr="https://encrypted-tbn1.google.com/images?q=tbn:ANd9GcQEixWyTHpmmZBKBlBsgizIm0OAhEv-hfrgEfnwGNet_r97v2vZ"/>
          <p:cNvPicPr>
            <a:picLocks noChangeAspect="1" noChangeArrowheads="1"/>
          </p:cNvPicPr>
          <p:nvPr/>
        </p:nvPicPr>
        <p:blipFill>
          <a:blip r:embed="rId8" cstate="print"/>
          <a:srcRect/>
          <a:stretch>
            <a:fillRect/>
          </a:stretch>
        </p:blipFill>
        <p:spPr bwMode="auto">
          <a:xfrm>
            <a:off x="6098081" y="5257800"/>
            <a:ext cx="455119" cy="302861"/>
          </a:xfrm>
          <a:prstGeom prst="rect">
            <a:avLst/>
          </a:prstGeom>
          <a:noFill/>
        </p:spPr>
      </p:pic>
      <p:sp>
        <p:nvSpPr>
          <p:cNvPr id="35" name="Rectangle 34"/>
          <p:cNvSpPr/>
          <p:nvPr/>
        </p:nvSpPr>
        <p:spPr>
          <a:xfrm>
            <a:off x="6629400" y="4055852"/>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6" descr="https://encrypted-tbn2.google.com/images?q=tbn:ANd9GcTZhPPOAErWzmjnv3i8OELQnwN3YidMAlZG4TNCUILtgckBOJzb"/>
          <p:cNvPicPr>
            <a:picLocks noChangeAspect="1" noChangeArrowheads="1"/>
          </p:cNvPicPr>
          <p:nvPr/>
        </p:nvPicPr>
        <p:blipFill>
          <a:blip r:embed="rId9" cstate="print"/>
          <a:srcRect/>
          <a:stretch>
            <a:fillRect/>
          </a:stretch>
        </p:blipFill>
        <p:spPr bwMode="auto">
          <a:xfrm>
            <a:off x="6693144" y="4457446"/>
            <a:ext cx="481160" cy="360406"/>
          </a:xfrm>
          <a:prstGeom prst="rect">
            <a:avLst/>
          </a:prstGeom>
          <a:noFill/>
        </p:spPr>
      </p:pic>
      <p:pic>
        <p:nvPicPr>
          <p:cNvPr id="44" name="Picture 12" descr="https://encrypted-tbn1.google.com/images?q=tbn:ANd9GcRiaSvU-3WlOPINbLvIcp6FsLOR0YGUOyNiJtJJ_t1MT-XVUdhQxw"/>
          <p:cNvPicPr>
            <a:picLocks noChangeAspect="1" noChangeArrowheads="1"/>
          </p:cNvPicPr>
          <p:nvPr/>
        </p:nvPicPr>
        <p:blipFill>
          <a:blip r:embed="rId10" cstate="print"/>
          <a:srcRect/>
          <a:stretch>
            <a:fillRect/>
          </a:stretch>
        </p:blipFill>
        <p:spPr bwMode="auto">
          <a:xfrm>
            <a:off x="7233252" y="4334774"/>
            <a:ext cx="457200" cy="459241"/>
          </a:xfrm>
          <a:prstGeom prst="rect">
            <a:avLst/>
          </a:prstGeom>
          <a:noFill/>
        </p:spPr>
      </p:pic>
      <p:pic>
        <p:nvPicPr>
          <p:cNvPr id="47" name="Picture 8" descr="https://encrypted-tbn2.google.com/images?q=tbn:ANd9GcS75lwzCPs3-Wg8G59SkSCOucTjDrQAnku_jbvpduhBqZyZNwUm"/>
          <p:cNvPicPr>
            <a:picLocks noChangeAspect="1" noChangeArrowheads="1"/>
          </p:cNvPicPr>
          <p:nvPr/>
        </p:nvPicPr>
        <p:blipFill>
          <a:blip r:embed="rId11" cstate="print"/>
          <a:srcRect/>
          <a:stretch>
            <a:fillRect/>
          </a:stretch>
        </p:blipFill>
        <p:spPr bwMode="auto">
          <a:xfrm>
            <a:off x="4147870" y="4257955"/>
            <a:ext cx="685800" cy="466445"/>
          </a:xfrm>
          <a:prstGeom prst="rect">
            <a:avLst/>
          </a:prstGeom>
          <a:noFill/>
        </p:spPr>
      </p:pic>
      <p:pic>
        <p:nvPicPr>
          <p:cNvPr id="48" name="Picture 14" descr="https://encrypted-tbn0.google.com/images?q=tbn:ANd9GcRpVYq15PmPSnIk0z0aGBtsyoRJyH2ON_mQH64t8vGw5kyxs7bx"/>
          <p:cNvPicPr>
            <a:picLocks noChangeAspect="1" noChangeArrowheads="1"/>
          </p:cNvPicPr>
          <p:nvPr/>
        </p:nvPicPr>
        <p:blipFill>
          <a:blip r:embed="rId12" cstate="print"/>
          <a:srcRect/>
          <a:stretch>
            <a:fillRect/>
          </a:stretch>
        </p:blipFill>
        <p:spPr bwMode="auto">
          <a:xfrm>
            <a:off x="4182374" y="6172200"/>
            <a:ext cx="457200" cy="304246"/>
          </a:xfrm>
          <a:prstGeom prst="rect">
            <a:avLst/>
          </a:prstGeom>
          <a:noFill/>
        </p:spPr>
      </p:pic>
      <p:pic>
        <p:nvPicPr>
          <p:cNvPr id="29" name="Picture 2" descr="https://encrypted-tbn0.google.com/images?q=tbn:ANd9GcTbPoReWf44u3z2PsG0Meq6bv0UTstE_kVkxDt4D972EgBjdLAD"/>
          <p:cNvPicPr>
            <a:picLocks noChangeAspect="1" noChangeArrowheads="1"/>
          </p:cNvPicPr>
          <p:nvPr/>
        </p:nvPicPr>
        <p:blipFill>
          <a:blip r:embed="rId2" cstate="print"/>
          <a:srcRect/>
          <a:stretch>
            <a:fillRect/>
          </a:stretch>
        </p:blipFill>
        <p:spPr bwMode="auto">
          <a:xfrm>
            <a:off x="990600" y="5181600"/>
            <a:ext cx="381000" cy="369303"/>
          </a:xfrm>
          <a:prstGeom prst="rect">
            <a:avLst/>
          </a:prstGeom>
          <a:noFill/>
        </p:spPr>
      </p:pic>
      <p:pic>
        <p:nvPicPr>
          <p:cNvPr id="30" name="Picture 2" descr="https://encrypted-tbn3.google.com/images?q=tbn:ANd9GcQo7EFU51mAZei3L-qSoDio9_fcrm24F1_xuEczQQKJwdsBYfH_Vw"/>
          <p:cNvPicPr>
            <a:picLocks noChangeAspect="1" noChangeArrowheads="1"/>
          </p:cNvPicPr>
          <p:nvPr/>
        </p:nvPicPr>
        <p:blipFill>
          <a:blip r:embed="rId13" cstate="print"/>
          <a:srcRect/>
          <a:stretch>
            <a:fillRect/>
          </a:stretch>
        </p:blipFill>
        <p:spPr bwMode="auto">
          <a:xfrm>
            <a:off x="1447800" y="4953000"/>
            <a:ext cx="457200" cy="634181"/>
          </a:xfrm>
          <a:prstGeom prst="rect">
            <a:avLst/>
          </a:prstGeom>
          <a:noFill/>
        </p:spPr>
      </p:pic>
      <p:pic>
        <p:nvPicPr>
          <p:cNvPr id="34" name="Picture 2" descr="https://encrypted-tbn3.google.com/images?q=tbn:ANd9GcQo7EFU51mAZei3L-qSoDio9_fcrm24F1_xuEczQQKJwdsBYfH_Vw"/>
          <p:cNvPicPr>
            <a:picLocks noChangeAspect="1" noChangeArrowheads="1"/>
          </p:cNvPicPr>
          <p:nvPr/>
        </p:nvPicPr>
        <p:blipFill>
          <a:blip r:embed="rId13" cstate="print"/>
          <a:srcRect/>
          <a:stretch>
            <a:fillRect/>
          </a:stretch>
        </p:blipFill>
        <p:spPr bwMode="auto">
          <a:xfrm>
            <a:off x="4182374" y="5029200"/>
            <a:ext cx="457200" cy="634181"/>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par>
                                <p:cTn id="8" presetID="3" presetClass="exit" presetSubtype="10" fill="hold" nodeType="withEffect">
                                  <p:stCondLst>
                                    <p:cond delay="0"/>
                                  </p:stCondLst>
                                  <p:childTnLst>
                                    <p:animEffect transition="out" filter="blinds(horizontal)">
                                      <p:cBhvr>
                                        <p:cTn id="9" dur="500"/>
                                        <p:tgtEl>
                                          <p:spTgt spid="30"/>
                                        </p:tgtEl>
                                      </p:cBhvr>
                                    </p:animEffect>
                                    <p:set>
                                      <p:cBhvr>
                                        <p:cTn id="10" dur="1" fill="hold">
                                          <p:stCondLst>
                                            <p:cond delay="499"/>
                                          </p:stCondLst>
                                        </p:cTn>
                                        <p:tgtEl>
                                          <p:spTgt spid="3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blinds(horizontal)">
                                      <p:cBhvr>
                                        <p:cTn id="15" dur="500"/>
                                        <p:tgtEl>
                                          <p:spTgt spid="42"/>
                                        </p:tgtEl>
                                      </p:cBhvr>
                                    </p:animEffect>
                                  </p:childTnLst>
                                </p:cTn>
                              </p:par>
                              <p:par>
                                <p:cTn id="16" presetID="3" presetClass="exit" presetSubtype="10" fill="hold" nodeType="withEffect">
                                  <p:stCondLst>
                                    <p:cond delay="0"/>
                                  </p:stCondLst>
                                  <p:childTnLst>
                                    <p:animEffect transition="out" filter="blinds(horizontal)">
                                      <p:cBhvr>
                                        <p:cTn id="17" dur="500"/>
                                        <p:tgtEl>
                                          <p:spTgt spid="29"/>
                                        </p:tgtEl>
                                      </p:cBhvr>
                                    </p:animEffect>
                                    <p:set>
                                      <p:cBhvr>
                                        <p:cTn id="18"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Hashing: How To</a:t>
            </a:r>
            <a:endParaRPr lang="en-US" dirty="0"/>
          </a:p>
        </p:txBody>
      </p:sp>
      <p:sp>
        <p:nvSpPr>
          <p:cNvPr id="3" name="Content Placeholder 2"/>
          <p:cNvSpPr>
            <a:spLocks noGrp="1"/>
          </p:cNvSpPr>
          <p:nvPr>
            <p:ph idx="1"/>
          </p:nvPr>
        </p:nvSpPr>
        <p:spPr/>
        <p:txBody>
          <a:bodyPr/>
          <a:lstStyle/>
          <a:p>
            <a:r>
              <a:rPr lang="en-US" dirty="0" smtClean="0"/>
              <a:t>N = 6, B = 4</a:t>
            </a:r>
          </a:p>
          <a:p>
            <a:r>
              <a:rPr lang="en-US" dirty="0" smtClean="0"/>
              <a:t>Step 1: Partition</a:t>
            </a:r>
          </a:p>
          <a:p>
            <a:pPr lvl="1"/>
            <a:r>
              <a:rPr lang="en-US" sz="2000" dirty="0" smtClean="0"/>
              <a:t>Create partitions on disk such that all kitties of a particular fur color are guaranteed to be within the same partition. (Though there may not be a whole partition for each color.)</a:t>
            </a:r>
          </a:p>
          <a:p>
            <a:pPr lvl="1"/>
            <a:endParaRPr lang="en-US" dirty="0" smtClean="0"/>
          </a:p>
          <a:p>
            <a:pPr lvl="1"/>
            <a:endParaRPr lang="en-US" dirty="0"/>
          </a:p>
        </p:txBody>
      </p:sp>
      <p:sp>
        <p:nvSpPr>
          <p:cNvPr id="21" name="Rectangle 20"/>
          <p:cNvSpPr/>
          <p:nvPr/>
        </p:nvSpPr>
        <p:spPr>
          <a:xfrm>
            <a:off x="902896" y="48768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838200" y="3810000"/>
            <a:ext cx="4495800" cy="2971800"/>
          </a:xfrm>
          <a:prstGeom prst="roundRect">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Rectangle 22"/>
          <p:cNvSpPr/>
          <p:nvPr/>
        </p:nvSpPr>
        <p:spPr>
          <a:xfrm>
            <a:off x="4103296" y="40386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103296" y="49530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103296" y="58674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486400" y="3392269"/>
            <a:ext cx="3056991" cy="646331"/>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smtClean="0"/>
              <a:t>Hash function:</a:t>
            </a:r>
            <a:br>
              <a:rPr lang="en-US" dirty="0" smtClean="0"/>
            </a:br>
            <a:r>
              <a:rPr lang="en-US" dirty="0" smtClean="0"/>
              <a:t>{B, G} -&gt; 1; {O} -&gt; 2, {W, Z} -&gt; 3.</a:t>
            </a:r>
          </a:p>
        </p:txBody>
      </p:sp>
      <p:sp>
        <p:nvSpPr>
          <p:cNvPr id="31" name="Rectangle 30"/>
          <p:cNvSpPr/>
          <p:nvPr/>
        </p:nvSpPr>
        <p:spPr>
          <a:xfrm>
            <a:off x="5443270" y="4055852"/>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descr="https://encrypted-tbn0.google.com/images?q=tbn:ANd9GcT31PQq1Q-nU9KMfMwiK9pDSZiYCAPma2GkxOgCQ2XVD2dgdgvz"/>
          <p:cNvPicPr>
            <a:picLocks noChangeAspect="1" noChangeArrowheads="1"/>
          </p:cNvPicPr>
          <p:nvPr/>
        </p:nvPicPr>
        <p:blipFill>
          <a:blip r:embed="rId2" cstate="print"/>
          <a:srcRect/>
          <a:stretch>
            <a:fillRect/>
          </a:stretch>
        </p:blipFill>
        <p:spPr bwMode="auto">
          <a:xfrm>
            <a:off x="5530974" y="4132052"/>
            <a:ext cx="381000" cy="643075"/>
          </a:xfrm>
          <a:prstGeom prst="rect">
            <a:avLst/>
          </a:prstGeom>
          <a:noFill/>
        </p:spPr>
      </p:pic>
      <p:pic>
        <p:nvPicPr>
          <p:cNvPr id="33" name="Picture 32" descr="https://encrypted-tbn3.google.com/images?q=tbn:ANd9GcQbyr4bliBW0l-htmPZzyyOJCi0bPPnDQX3KmhaW-7aGaRxYd7v0A"/>
          <p:cNvPicPr>
            <a:picLocks noChangeAspect="1" noChangeArrowheads="1"/>
          </p:cNvPicPr>
          <p:nvPr/>
        </p:nvPicPr>
        <p:blipFill>
          <a:blip r:embed="rId3" cstate="print"/>
          <a:srcRect/>
          <a:stretch>
            <a:fillRect/>
          </a:stretch>
        </p:blipFill>
        <p:spPr bwMode="auto">
          <a:xfrm>
            <a:off x="5988174" y="4436852"/>
            <a:ext cx="457200" cy="317831"/>
          </a:xfrm>
          <a:prstGeom prst="rect">
            <a:avLst/>
          </a:prstGeom>
          <a:noFill/>
        </p:spPr>
      </p:pic>
      <p:sp>
        <p:nvSpPr>
          <p:cNvPr id="36" name="Rectangle 35"/>
          <p:cNvSpPr/>
          <p:nvPr/>
        </p:nvSpPr>
        <p:spPr>
          <a:xfrm>
            <a:off x="5474896" y="58674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18" descr="http://blort.meepzorp.com/juju/cat-in-boots.jpg"/>
          <p:cNvPicPr>
            <a:picLocks noChangeAspect="1" noChangeArrowheads="1"/>
          </p:cNvPicPr>
          <p:nvPr/>
        </p:nvPicPr>
        <p:blipFill>
          <a:blip r:embed="rId4" cstate="print"/>
          <a:srcRect/>
          <a:stretch>
            <a:fillRect/>
          </a:stretch>
        </p:blipFill>
        <p:spPr bwMode="auto">
          <a:xfrm>
            <a:off x="5562600" y="6096000"/>
            <a:ext cx="457200" cy="411480"/>
          </a:xfrm>
          <a:prstGeom prst="rect">
            <a:avLst/>
          </a:prstGeom>
          <a:noFill/>
        </p:spPr>
      </p:pic>
      <p:pic>
        <p:nvPicPr>
          <p:cNvPr id="38" name="Picture 16" descr="https://encrypted-tbn3.google.com/images?q=tbn:ANd9GcTZpsUqiKNBHf_4O2XH9p2PlXK0NLAa-jl6sJX8luqXo2OCiYQb_A"/>
          <p:cNvPicPr>
            <a:picLocks noChangeAspect="1" noChangeArrowheads="1"/>
          </p:cNvPicPr>
          <p:nvPr/>
        </p:nvPicPr>
        <p:blipFill>
          <a:blip r:embed="rId5" cstate="print"/>
          <a:srcRect/>
          <a:stretch>
            <a:fillRect/>
          </a:stretch>
        </p:blipFill>
        <p:spPr bwMode="auto">
          <a:xfrm>
            <a:off x="6054304" y="6172200"/>
            <a:ext cx="457200" cy="333773"/>
          </a:xfrm>
          <a:prstGeom prst="rect">
            <a:avLst/>
          </a:prstGeom>
          <a:noFill/>
        </p:spPr>
      </p:pic>
      <p:sp>
        <p:nvSpPr>
          <p:cNvPr id="39" name="Rectangle 38"/>
          <p:cNvSpPr/>
          <p:nvPr/>
        </p:nvSpPr>
        <p:spPr>
          <a:xfrm>
            <a:off x="5474896" y="49530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4" descr="https://encrypted-tbn3.google.com/images?q=tbn:ANd9GcRGxaxloMh1lXWx5LXep1Zy12so3dhYfO7-ET9FZ6B6dNkkZhXI"/>
          <p:cNvPicPr>
            <a:picLocks noChangeAspect="1" noChangeArrowheads="1"/>
          </p:cNvPicPr>
          <p:nvPr/>
        </p:nvPicPr>
        <p:blipFill>
          <a:blip r:embed="rId6" cstate="print"/>
          <a:srcRect/>
          <a:stretch>
            <a:fillRect/>
          </a:stretch>
        </p:blipFill>
        <p:spPr bwMode="auto">
          <a:xfrm>
            <a:off x="5562600" y="5181600"/>
            <a:ext cx="533400" cy="399536"/>
          </a:xfrm>
          <a:prstGeom prst="rect">
            <a:avLst/>
          </a:prstGeom>
          <a:noFill/>
        </p:spPr>
      </p:pic>
      <p:pic>
        <p:nvPicPr>
          <p:cNvPr id="41" name="Picture 6" descr="https://encrypted-tbn1.google.com/images?q=tbn:ANd9GcQEixWyTHpmmZBKBlBsgizIm0OAhEv-hfrgEfnwGNet_r97v2vZ"/>
          <p:cNvPicPr>
            <a:picLocks noChangeAspect="1" noChangeArrowheads="1"/>
          </p:cNvPicPr>
          <p:nvPr/>
        </p:nvPicPr>
        <p:blipFill>
          <a:blip r:embed="rId7" cstate="print"/>
          <a:srcRect/>
          <a:stretch>
            <a:fillRect/>
          </a:stretch>
        </p:blipFill>
        <p:spPr bwMode="auto">
          <a:xfrm>
            <a:off x="6098081" y="5257800"/>
            <a:ext cx="455119" cy="302861"/>
          </a:xfrm>
          <a:prstGeom prst="rect">
            <a:avLst/>
          </a:prstGeom>
          <a:noFill/>
        </p:spPr>
      </p:pic>
      <p:sp>
        <p:nvSpPr>
          <p:cNvPr id="35" name="Rectangle 34"/>
          <p:cNvSpPr/>
          <p:nvPr/>
        </p:nvSpPr>
        <p:spPr>
          <a:xfrm>
            <a:off x="6629400" y="4055852"/>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6" descr="https://encrypted-tbn2.google.com/images?q=tbn:ANd9GcTZhPPOAErWzmjnv3i8OELQnwN3YidMAlZG4TNCUILtgckBOJzb"/>
          <p:cNvPicPr>
            <a:picLocks noChangeAspect="1" noChangeArrowheads="1"/>
          </p:cNvPicPr>
          <p:nvPr/>
        </p:nvPicPr>
        <p:blipFill>
          <a:blip r:embed="rId8" cstate="print"/>
          <a:srcRect/>
          <a:stretch>
            <a:fillRect/>
          </a:stretch>
        </p:blipFill>
        <p:spPr bwMode="auto">
          <a:xfrm>
            <a:off x="6693144" y="4457446"/>
            <a:ext cx="481160" cy="360406"/>
          </a:xfrm>
          <a:prstGeom prst="rect">
            <a:avLst/>
          </a:prstGeom>
          <a:noFill/>
        </p:spPr>
      </p:pic>
      <p:pic>
        <p:nvPicPr>
          <p:cNvPr id="44" name="Picture 12" descr="https://encrypted-tbn1.google.com/images?q=tbn:ANd9GcRiaSvU-3WlOPINbLvIcp6FsLOR0YGUOyNiJtJJ_t1MT-XVUdhQxw"/>
          <p:cNvPicPr>
            <a:picLocks noChangeAspect="1" noChangeArrowheads="1"/>
          </p:cNvPicPr>
          <p:nvPr/>
        </p:nvPicPr>
        <p:blipFill>
          <a:blip r:embed="rId9" cstate="print"/>
          <a:srcRect/>
          <a:stretch>
            <a:fillRect/>
          </a:stretch>
        </p:blipFill>
        <p:spPr bwMode="auto">
          <a:xfrm>
            <a:off x="7233252" y="4334774"/>
            <a:ext cx="457200" cy="459241"/>
          </a:xfrm>
          <a:prstGeom prst="rect">
            <a:avLst/>
          </a:prstGeom>
          <a:noFill/>
        </p:spPr>
      </p:pic>
      <p:pic>
        <p:nvPicPr>
          <p:cNvPr id="28" name="Picture 2" descr="https://encrypted-tbn0.google.com/images?q=tbn:ANd9GcTbPoReWf44u3z2PsG0Meq6bv0UTstE_kVkxDt4D972EgBjdLAD"/>
          <p:cNvPicPr>
            <a:picLocks noChangeAspect="1" noChangeArrowheads="1"/>
          </p:cNvPicPr>
          <p:nvPr/>
        </p:nvPicPr>
        <p:blipFill>
          <a:blip r:embed="rId10" cstate="print"/>
          <a:srcRect/>
          <a:stretch>
            <a:fillRect/>
          </a:stretch>
        </p:blipFill>
        <p:spPr bwMode="auto">
          <a:xfrm>
            <a:off x="8498462" y="4360652"/>
            <a:ext cx="381000" cy="369303"/>
          </a:xfrm>
          <a:prstGeom prst="rect">
            <a:avLst/>
          </a:prstGeom>
          <a:noFill/>
        </p:spPr>
      </p:pic>
      <p:sp>
        <p:nvSpPr>
          <p:cNvPr id="45" name="Rectangle 44"/>
          <p:cNvSpPr/>
          <p:nvPr/>
        </p:nvSpPr>
        <p:spPr>
          <a:xfrm>
            <a:off x="7819844" y="4055852"/>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8" descr="https://encrypted-tbn2.google.com/images?q=tbn:ANd9GcS75lwzCPs3-Wg8G59SkSCOucTjDrQAnku_jbvpduhBqZyZNwUm"/>
          <p:cNvPicPr>
            <a:picLocks noChangeAspect="1" noChangeArrowheads="1"/>
          </p:cNvPicPr>
          <p:nvPr/>
        </p:nvPicPr>
        <p:blipFill>
          <a:blip r:embed="rId11" cstate="print"/>
          <a:srcRect/>
          <a:stretch>
            <a:fillRect/>
          </a:stretch>
        </p:blipFill>
        <p:spPr bwMode="auto">
          <a:xfrm>
            <a:off x="7864418" y="4275207"/>
            <a:ext cx="685800" cy="466445"/>
          </a:xfrm>
          <a:prstGeom prst="rect">
            <a:avLst/>
          </a:prstGeom>
          <a:noFill/>
        </p:spPr>
      </p:pic>
      <p:sp>
        <p:nvSpPr>
          <p:cNvPr id="49" name="Rectangle 48"/>
          <p:cNvSpPr/>
          <p:nvPr/>
        </p:nvSpPr>
        <p:spPr>
          <a:xfrm>
            <a:off x="6655278" y="49530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2" descr="https://encrypted-tbn3.google.com/images?q=tbn:ANd9GcQo7EFU51mAZei3L-qSoDio9_fcrm24F1_xuEczQQKJwdsBYfH_Vw"/>
          <p:cNvPicPr>
            <a:picLocks noChangeAspect="1" noChangeArrowheads="1"/>
          </p:cNvPicPr>
          <p:nvPr/>
        </p:nvPicPr>
        <p:blipFill>
          <a:blip r:embed="rId12" cstate="print"/>
          <a:srcRect/>
          <a:stretch>
            <a:fillRect/>
          </a:stretch>
        </p:blipFill>
        <p:spPr bwMode="auto">
          <a:xfrm>
            <a:off x="6734356" y="5029200"/>
            <a:ext cx="457200" cy="634181"/>
          </a:xfrm>
          <a:prstGeom prst="rect">
            <a:avLst/>
          </a:prstGeom>
          <a:noFill/>
        </p:spPr>
      </p:pic>
      <p:sp>
        <p:nvSpPr>
          <p:cNvPr id="51" name="Rectangle 50"/>
          <p:cNvSpPr/>
          <p:nvPr/>
        </p:nvSpPr>
        <p:spPr>
          <a:xfrm>
            <a:off x="6659592" y="58674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14" descr="https://encrypted-tbn0.google.com/images?q=tbn:ANd9GcRpVYq15PmPSnIk0z0aGBtsyoRJyH2ON_mQH64t8vGw5kyxs7bx"/>
          <p:cNvPicPr>
            <a:picLocks noChangeAspect="1" noChangeArrowheads="1"/>
          </p:cNvPicPr>
          <p:nvPr/>
        </p:nvPicPr>
        <p:blipFill>
          <a:blip r:embed="rId13" cstate="print"/>
          <a:srcRect/>
          <a:stretch>
            <a:fillRect/>
          </a:stretch>
        </p:blipFill>
        <p:spPr bwMode="auto">
          <a:xfrm>
            <a:off x="6738670" y="6172200"/>
            <a:ext cx="457200" cy="304246"/>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Hashing: How To</a:t>
            </a:r>
            <a:endParaRPr lang="en-US" dirty="0"/>
          </a:p>
        </p:txBody>
      </p:sp>
      <p:sp>
        <p:nvSpPr>
          <p:cNvPr id="3" name="Content Placeholder 2"/>
          <p:cNvSpPr>
            <a:spLocks noGrp="1"/>
          </p:cNvSpPr>
          <p:nvPr>
            <p:ph idx="1"/>
          </p:nvPr>
        </p:nvSpPr>
        <p:spPr/>
        <p:txBody>
          <a:bodyPr/>
          <a:lstStyle/>
          <a:p>
            <a:r>
              <a:rPr lang="en-US" dirty="0" smtClean="0"/>
              <a:t>N = 6, B = 4</a:t>
            </a:r>
          </a:p>
          <a:p>
            <a:r>
              <a:rPr lang="en-US" dirty="0" smtClean="0"/>
              <a:t>Step 1: Partition</a:t>
            </a:r>
          </a:p>
          <a:p>
            <a:r>
              <a:rPr lang="en-US" dirty="0" smtClean="0"/>
              <a:t>Step 2: Re-Hash</a:t>
            </a:r>
          </a:p>
          <a:p>
            <a:pPr lvl="1"/>
            <a:r>
              <a:rPr lang="en-US" dirty="0" smtClean="0"/>
              <a:t>Create in-memory table for each partition</a:t>
            </a:r>
          </a:p>
          <a:p>
            <a:pPr lvl="1"/>
            <a:endParaRPr lang="en-US" dirty="0" smtClean="0"/>
          </a:p>
          <a:p>
            <a:pPr lvl="1"/>
            <a:endParaRPr lang="en-US" dirty="0"/>
          </a:p>
        </p:txBody>
      </p:sp>
      <p:sp>
        <p:nvSpPr>
          <p:cNvPr id="21" name="Rectangle 20"/>
          <p:cNvSpPr/>
          <p:nvPr/>
        </p:nvSpPr>
        <p:spPr>
          <a:xfrm>
            <a:off x="902896" y="48768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838200" y="3810000"/>
            <a:ext cx="4495800" cy="2971800"/>
          </a:xfrm>
          <a:prstGeom prst="roundRect">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Rectangle 22"/>
          <p:cNvSpPr/>
          <p:nvPr/>
        </p:nvSpPr>
        <p:spPr>
          <a:xfrm>
            <a:off x="4103296" y="40386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103296" y="49530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103296" y="58674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43270" y="4055852"/>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descr="https://encrypted-tbn0.google.com/images?q=tbn:ANd9GcT31PQq1Q-nU9KMfMwiK9pDSZiYCAPma2GkxOgCQ2XVD2dgdgvz"/>
          <p:cNvPicPr>
            <a:picLocks noChangeAspect="1" noChangeArrowheads="1"/>
          </p:cNvPicPr>
          <p:nvPr/>
        </p:nvPicPr>
        <p:blipFill>
          <a:blip r:embed="rId2" cstate="print"/>
          <a:srcRect/>
          <a:stretch>
            <a:fillRect/>
          </a:stretch>
        </p:blipFill>
        <p:spPr bwMode="auto">
          <a:xfrm>
            <a:off x="5530974" y="4132052"/>
            <a:ext cx="381000" cy="643075"/>
          </a:xfrm>
          <a:prstGeom prst="rect">
            <a:avLst/>
          </a:prstGeom>
          <a:noFill/>
        </p:spPr>
      </p:pic>
      <p:pic>
        <p:nvPicPr>
          <p:cNvPr id="33" name="Picture 32" descr="https://encrypted-tbn3.google.com/images?q=tbn:ANd9GcQbyr4bliBW0l-htmPZzyyOJCi0bPPnDQX3KmhaW-7aGaRxYd7v0A"/>
          <p:cNvPicPr>
            <a:picLocks noChangeAspect="1" noChangeArrowheads="1"/>
          </p:cNvPicPr>
          <p:nvPr/>
        </p:nvPicPr>
        <p:blipFill>
          <a:blip r:embed="rId3" cstate="print"/>
          <a:srcRect/>
          <a:stretch>
            <a:fillRect/>
          </a:stretch>
        </p:blipFill>
        <p:spPr bwMode="auto">
          <a:xfrm>
            <a:off x="5988174" y="4436852"/>
            <a:ext cx="457200" cy="317831"/>
          </a:xfrm>
          <a:prstGeom prst="rect">
            <a:avLst/>
          </a:prstGeom>
          <a:noFill/>
        </p:spPr>
      </p:pic>
      <p:sp>
        <p:nvSpPr>
          <p:cNvPr id="36" name="Rectangle 35"/>
          <p:cNvSpPr/>
          <p:nvPr/>
        </p:nvSpPr>
        <p:spPr>
          <a:xfrm>
            <a:off x="5474896" y="58674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18" descr="http://blort.meepzorp.com/juju/cat-in-boots.jpg"/>
          <p:cNvPicPr>
            <a:picLocks noChangeAspect="1" noChangeArrowheads="1"/>
          </p:cNvPicPr>
          <p:nvPr/>
        </p:nvPicPr>
        <p:blipFill>
          <a:blip r:embed="rId4" cstate="print"/>
          <a:srcRect/>
          <a:stretch>
            <a:fillRect/>
          </a:stretch>
        </p:blipFill>
        <p:spPr bwMode="auto">
          <a:xfrm>
            <a:off x="5562600" y="6096000"/>
            <a:ext cx="457200" cy="411480"/>
          </a:xfrm>
          <a:prstGeom prst="rect">
            <a:avLst/>
          </a:prstGeom>
          <a:noFill/>
        </p:spPr>
      </p:pic>
      <p:pic>
        <p:nvPicPr>
          <p:cNvPr id="38" name="Picture 16" descr="https://encrypted-tbn3.google.com/images?q=tbn:ANd9GcTZpsUqiKNBHf_4O2XH9p2PlXK0NLAa-jl6sJX8luqXo2OCiYQb_A"/>
          <p:cNvPicPr>
            <a:picLocks noChangeAspect="1" noChangeArrowheads="1"/>
          </p:cNvPicPr>
          <p:nvPr/>
        </p:nvPicPr>
        <p:blipFill>
          <a:blip r:embed="rId5" cstate="print"/>
          <a:srcRect/>
          <a:stretch>
            <a:fillRect/>
          </a:stretch>
        </p:blipFill>
        <p:spPr bwMode="auto">
          <a:xfrm>
            <a:off x="6054304" y="6172200"/>
            <a:ext cx="457200" cy="333773"/>
          </a:xfrm>
          <a:prstGeom prst="rect">
            <a:avLst/>
          </a:prstGeom>
          <a:noFill/>
        </p:spPr>
      </p:pic>
      <p:sp>
        <p:nvSpPr>
          <p:cNvPr id="39" name="Rectangle 38"/>
          <p:cNvSpPr/>
          <p:nvPr/>
        </p:nvSpPr>
        <p:spPr>
          <a:xfrm>
            <a:off x="5474896" y="49530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4" descr="https://encrypted-tbn3.google.com/images?q=tbn:ANd9GcRGxaxloMh1lXWx5LXep1Zy12so3dhYfO7-ET9FZ6B6dNkkZhXI"/>
          <p:cNvPicPr>
            <a:picLocks noChangeAspect="1" noChangeArrowheads="1"/>
          </p:cNvPicPr>
          <p:nvPr/>
        </p:nvPicPr>
        <p:blipFill>
          <a:blip r:embed="rId6" cstate="print"/>
          <a:srcRect/>
          <a:stretch>
            <a:fillRect/>
          </a:stretch>
        </p:blipFill>
        <p:spPr bwMode="auto">
          <a:xfrm>
            <a:off x="5562600" y="5181600"/>
            <a:ext cx="533400" cy="399536"/>
          </a:xfrm>
          <a:prstGeom prst="rect">
            <a:avLst/>
          </a:prstGeom>
          <a:noFill/>
        </p:spPr>
      </p:pic>
      <p:pic>
        <p:nvPicPr>
          <p:cNvPr id="41" name="Picture 6" descr="https://encrypted-tbn1.google.com/images?q=tbn:ANd9GcQEixWyTHpmmZBKBlBsgizIm0OAhEv-hfrgEfnwGNet_r97v2vZ"/>
          <p:cNvPicPr>
            <a:picLocks noChangeAspect="1" noChangeArrowheads="1"/>
          </p:cNvPicPr>
          <p:nvPr/>
        </p:nvPicPr>
        <p:blipFill>
          <a:blip r:embed="rId7" cstate="print"/>
          <a:srcRect/>
          <a:stretch>
            <a:fillRect/>
          </a:stretch>
        </p:blipFill>
        <p:spPr bwMode="auto">
          <a:xfrm>
            <a:off x="6098081" y="5257800"/>
            <a:ext cx="455119" cy="302861"/>
          </a:xfrm>
          <a:prstGeom prst="rect">
            <a:avLst/>
          </a:prstGeom>
          <a:noFill/>
        </p:spPr>
      </p:pic>
      <p:sp>
        <p:nvSpPr>
          <p:cNvPr id="35" name="Rectangle 34"/>
          <p:cNvSpPr/>
          <p:nvPr/>
        </p:nvSpPr>
        <p:spPr>
          <a:xfrm>
            <a:off x="6629400" y="4055852"/>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6" descr="https://encrypted-tbn2.google.com/images?q=tbn:ANd9GcTZhPPOAErWzmjnv3i8OELQnwN3YidMAlZG4TNCUILtgckBOJzb"/>
          <p:cNvPicPr>
            <a:picLocks noChangeAspect="1" noChangeArrowheads="1"/>
          </p:cNvPicPr>
          <p:nvPr/>
        </p:nvPicPr>
        <p:blipFill>
          <a:blip r:embed="rId8" cstate="print"/>
          <a:srcRect/>
          <a:stretch>
            <a:fillRect/>
          </a:stretch>
        </p:blipFill>
        <p:spPr bwMode="auto">
          <a:xfrm>
            <a:off x="6693144" y="4457446"/>
            <a:ext cx="481160" cy="360406"/>
          </a:xfrm>
          <a:prstGeom prst="rect">
            <a:avLst/>
          </a:prstGeom>
          <a:noFill/>
        </p:spPr>
      </p:pic>
      <p:pic>
        <p:nvPicPr>
          <p:cNvPr id="44" name="Picture 12" descr="https://encrypted-tbn1.google.com/images?q=tbn:ANd9GcRiaSvU-3WlOPINbLvIcp6FsLOR0YGUOyNiJtJJ_t1MT-XVUdhQxw"/>
          <p:cNvPicPr>
            <a:picLocks noChangeAspect="1" noChangeArrowheads="1"/>
          </p:cNvPicPr>
          <p:nvPr/>
        </p:nvPicPr>
        <p:blipFill>
          <a:blip r:embed="rId9" cstate="print"/>
          <a:srcRect/>
          <a:stretch>
            <a:fillRect/>
          </a:stretch>
        </p:blipFill>
        <p:spPr bwMode="auto">
          <a:xfrm>
            <a:off x="7233252" y="4334774"/>
            <a:ext cx="457200" cy="459241"/>
          </a:xfrm>
          <a:prstGeom prst="rect">
            <a:avLst/>
          </a:prstGeom>
          <a:noFill/>
        </p:spPr>
      </p:pic>
      <p:pic>
        <p:nvPicPr>
          <p:cNvPr id="28" name="Picture 2" descr="https://encrypted-tbn0.google.com/images?q=tbn:ANd9GcTbPoReWf44u3z2PsG0Meq6bv0UTstE_kVkxDt4D972EgBjdLAD"/>
          <p:cNvPicPr>
            <a:picLocks noChangeAspect="1" noChangeArrowheads="1"/>
          </p:cNvPicPr>
          <p:nvPr/>
        </p:nvPicPr>
        <p:blipFill>
          <a:blip r:embed="rId10" cstate="print"/>
          <a:srcRect/>
          <a:stretch>
            <a:fillRect/>
          </a:stretch>
        </p:blipFill>
        <p:spPr bwMode="auto">
          <a:xfrm>
            <a:off x="8498462" y="4360652"/>
            <a:ext cx="381000" cy="369303"/>
          </a:xfrm>
          <a:prstGeom prst="rect">
            <a:avLst/>
          </a:prstGeom>
          <a:noFill/>
        </p:spPr>
      </p:pic>
      <p:sp>
        <p:nvSpPr>
          <p:cNvPr id="45" name="Rectangle 44"/>
          <p:cNvSpPr/>
          <p:nvPr/>
        </p:nvSpPr>
        <p:spPr>
          <a:xfrm>
            <a:off x="7819844" y="4055852"/>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8" descr="https://encrypted-tbn2.google.com/images?q=tbn:ANd9GcS75lwzCPs3-Wg8G59SkSCOucTjDrQAnku_jbvpduhBqZyZNwUm"/>
          <p:cNvPicPr>
            <a:picLocks noChangeAspect="1" noChangeArrowheads="1"/>
          </p:cNvPicPr>
          <p:nvPr/>
        </p:nvPicPr>
        <p:blipFill>
          <a:blip r:embed="rId11" cstate="print"/>
          <a:srcRect/>
          <a:stretch>
            <a:fillRect/>
          </a:stretch>
        </p:blipFill>
        <p:spPr bwMode="auto">
          <a:xfrm>
            <a:off x="7864418" y="4275207"/>
            <a:ext cx="685800" cy="466445"/>
          </a:xfrm>
          <a:prstGeom prst="rect">
            <a:avLst/>
          </a:prstGeom>
          <a:noFill/>
        </p:spPr>
      </p:pic>
      <p:sp>
        <p:nvSpPr>
          <p:cNvPr id="49" name="Rectangle 48"/>
          <p:cNvSpPr/>
          <p:nvPr/>
        </p:nvSpPr>
        <p:spPr>
          <a:xfrm>
            <a:off x="6655278" y="49530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2" descr="https://encrypted-tbn3.google.com/images?q=tbn:ANd9GcQo7EFU51mAZei3L-qSoDio9_fcrm24F1_xuEczQQKJwdsBYfH_Vw"/>
          <p:cNvPicPr>
            <a:picLocks noChangeAspect="1" noChangeArrowheads="1"/>
          </p:cNvPicPr>
          <p:nvPr/>
        </p:nvPicPr>
        <p:blipFill>
          <a:blip r:embed="rId12" cstate="print"/>
          <a:srcRect/>
          <a:stretch>
            <a:fillRect/>
          </a:stretch>
        </p:blipFill>
        <p:spPr bwMode="auto">
          <a:xfrm>
            <a:off x="6734356" y="5029200"/>
            <a:ext cx="457200" cy="634181"/>
          </a:xfrm>
          <a:prstGeom prst="rect">
            <a:avLst/>
          </a:prstGeom>
          <a:noFill/>
        </p:spPr>
      </p:pic>
      <p:sp>
        <p:nvSpPr>
          <p:cNvPr id="51" name="Rectangle 50"/>
          <p:cNvSpPr/>
          <p:nvPr/>
        </p:nvSpPr>
        <p:spPr>
          <a:xfrm>
            <a:off x="6659592" y="58674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14" descr="https://encrypted-tbn0.google.com/images?q=tbn:ANd9GcRpVYq15PmPSnIk0z0aGBtsyoRJyH2ON_mQH64t8vGw5kyxs7bx"/>
          <p:cNvPicPr>
            <a:picLocks noChangeAspect="1" noChangeArrowheads="1"/>
          </p:cNvPicPr>
          <p:nvPr/>
        </p:nvPicPr>
        <p:blipFill>
          <a:blip r:embed="rId13" cstate="print"/>
          <a:srcRect/>
          <a:stretch>
            <a:fillRect/>
          </a:stretch>
        </p:blipFill>
        <p:spPr bwMode="auto">
          <a:xfrm>
            <a:off x="6738670" y="6172200"/>
            <a:ext cx="457200" cy="304246"/>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Hashing: How To</a:t>
            </a:r>
            <a:endParaRPr lang="en-US" dirty="0"/>
          </a:p>
        </p:txBody>
      </p:sp>
      <p:sp>
        <p:nvSpPr>
          <p:cNvPr id="3" name="Content Placeholder 2"/>
          <p:cNvSpPr>
            <a:spLocks noGrp="1"/>
          </p:cNvSpPr>
          <p:nvPr>
            <p:ph idx="1"/>
          </p:nvPr>
        </p:nvSpPr>
        <p:spPr/>
        <p:txBody>
          <a:bodyPr/>
          <a:lstStyle/>
          <a:p>
            <a:r>
              <a:rPr lang="en-US" dirty="0" smtClean="0"/>
              <a:t>N = 6, B = 4</a:t>
            </a:r>
          </a:p>
          <a:p>
            <a:r>
              <a:rPr lang="en-US" dirty="0" smtClean="0"/>
              <a:t>Step 1: Partition</a:t>
            </a:r>
          </a:p>
          <a:p>
            <a:r>
              <a:rPr lang="en-US" dirty="0" smtClean="0"/>
              <a:t>Step 2: Re-Hash</a:t>
            </a:r>
          </a:p>
          <a:p>
            <a:pPr lvl="1"/>
            <a:r>
              <a:rPr lang="en-US" dirty="0" smtClean="0"/>
              <a:t>Create in-memory table for each partition</a:t>
            </a:r>
          </a:p>
          <a:p>
            <a:pPr lvl="1"/>
            <a:endParaRPr lang="en-US" dirty="0" smtClean="0"/>
          </a:p>
          <a:p>
            <a:pPr lvl="1"/>
            <a:endParaRPr lang="en-US" dirty="0"/>
          </a:p>
        </p:txBody>
      </p:sp>
      <p:sp>
        <p:nvSpPr>
          <p:cNvPr id="22" name="Rounded Rectangle 21"/>
          <p:cNvSpPr/>
          <p:nvPr/>
        </p:nvSpPr>
        <p:spPr>
          <a:xfrm>
            <a:off x="838200" y="3810000"/>
            <a:ext cx="4495800" cy="2971800"/>
          </a:xfrm>
          <a:prstGeom prst="roundRect">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1" name="Rectangle 30"/>
          <p:cNvSpPr/>
          <p:nvPr/>
        </p:nvSpPr>
        <p:spPr>
          <a:xfrm>
            <a:off x="1283896" y="48768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descr="https://encrypted-tbn0.google.com/images?q=tbn:ANd9GcT31PQq1Q-nU9KMfMwiK9pDSZiYCAPma2GkxOgCQ2XVD2dgdgvz"/>
          <p:cNvPicPr>
            <a:picLocks noChangeAspect="1" noChangeArrowheads="1"/>
          </p:cNvPicPr>
          <p:nvPr/>
        </p:nvPicPr>
        <p:blipFill>
          <a:blip r:embed="rId2" cstate="print"/>
          <a:srcRect/>
          <a:stretch>
            <a:fillRect/>
          </a:stretch>
        </p:blipFill>
        <p:spPr bwMode="auto">
          <a:xfrm>
            <a:off x="1371600" y="4953000"/>
            <a:ext cx="381000" cy="643075"/>
          </a:xfrm>
          <a:prstGeom prst="rect">
            <a:avLst/>
          </a:prstGeom>
          <a:noFill/>
        </p:spPr>
      </p:pic>
      <p:pic>
        <p:nvPicPr>
          <p:cNvPr id="33" name="Picture 32" descr="https://encrypted-tbn3.google.com/images?q=tbn:ANd9GcQbyr4bliBW0l-htmPZzyyOJCi0bPPnDQX3KmhaW-7aGaRxYd7v0A"/>
          <p:cNvPicPr>
            <a:picLocks noChangeAspect="1" noChangeArrowheads="1"/>
          </p:cNvPicPr>
          <p:nvPr/>
        </p:nvPicPr>
        <p:blipFill>
          <a:blip r:embed="rId3" cstate="print"/>
          <a:srcRect/>
          <a:stretch>
            <a:fillRect/>
          </a:stretch>
        </p:blipFill>
        <p:spPr bwMode="auto">
          <a:xfrm>
            <a:off x="1828800" y="5257800"/>
            <a:ext cx="457200" cy="317831"/>
          </a:xfrm>
          <a:prstGeom prst="rect">
            <a:avLst/>
          </a:prstGeom>
          <a:noFill/>
        </p:spPr>
      </p:pic>
      <p:sp>
        <p:nvSpPr>
          <p:cNvPr id="36" name="Rectangle 35"/>
          <p:cNvSpPr/>
          <p:nvPr/>
        </p:nvSpPr>
        <p:spPr>
          <a:xfrm>
            <a:off x="5474896" y="58674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18" descr="http://blort.meepzorp.com/juju/cat-in-boots.jpg"/>
          <p:cNvPicPr>
            <a:picLocks noChangeAspect="1" noChangeArrowheads="1"/>
          </p:cNvPicPr>
          <p:nvPr/>
        </p:nvPicPr>
        <p:blipFill>
          <a:blip r:embed="rId4" cstate="print"/>
          <a:srcRect/>
          <a:stretch>
            <a:fillRect/>
          </a:stretch>
        </p:blipFill>
        <p:spPr bwMode="auto">
          <a:xfrm>
            <a:off x="5562600" y="6096000"/>
            <a:ext cx="457200" cy="411480"/>
          </a:xfrm>
          <a:prstGeom prst="rect">
            <a:avLst/>
          </a:prstGeom>
          <a:noFill/>
        </p:spPr>
      </p:pic>
      <p:pic>
        <p:nvPicPr>
          <p:cNvPr id="38" name="Picture 16" descr="https://encrypted-tbn3.google.com/images?q=tbn:ANd9GcTZpsUqiKNBHf_4O2XH9p2PlXK0NLAa-jl6sJX8luqXo2OCiYQb_A"/>
          <p:cNvPicPr>
            <a:picLocks noChangeAspect="1" noChangeArrowheads="1"/>
          </p:cNvPicPr>
          <p:nvPr/>
        </p:nvPicPr>
        <p:blipFill>
          <a:blip r:embed="rId5" cstate="print"/>
          <a:srcRect/>
          <a:stretch>
            <a:fillRect/>
          </a:stretch>
        </p:blipFill>
        <p:spPr bwMode="auto">
          <a:xfrm>
            <a:off x="6054304" y="6172200"/>
            <a:ext cx="457200" cy="333773"/>
          </a:xfrm>
          <a:prstGeom prst="rect">
            <a:avLst/>
          </a:prstGeom>
          <a:noFill/>
        </p:spPr>
      </p:pic>
      <p:sp>
        <p:nvSpPr>
          <p:cNvPr id="39" name="Rectangle 38"/>
          <p:cNvSpPr/>
          <p:nvPr/>
        </p:nvSpPr>
        <p:spPr>
          <a:xfrm>
            <a:off x="5474896" y="49530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4" descr="https://encrypted-tbn3.google.com/images?q=tbn:ANd9GcRGxaxloMh1lXWx5LXep1Zy12so3dhYfO7-ET9FZ6B6dNkkZhXI"/>
          <p:cNvPicPr>
            <a:picLocks noChangeAspect="1" noChangeArrowheads="1"/>
          </p:cNvPicPr>
          <p:nvPr/>
        </p:nvPicPr>
        <p:blipFill>
          <a:blip r:embed="rId6" cstate="print"/>
          <a:srcRect/>
          <a:stretch>
            <a:fillRect/>
          </a:stretch>
        </p:blipFill>
        <p:spPr bwMode="auto">
          <a:xfrm>
            <a:off x="5562600" y="5181600"/>
            <a:ext cx="533400" cy="399536"/>
          </a:xfrm>
          <a:prstGeom prst="rect">
            <a:avLst/>
          </a:prstGeom>
          <a:noFill/>
        </p:spPr>
      </p:pic>
      <p:pic>
        <p:nvPicPr>
          <p:cNvPr id="41" name="Picture 6" descr="https://encrypted-tbn1.google.com/images?q=tbn:ANd9GcQEixWyTHpmmZBKBlBsgizIm0OAhEv-hfrgEfnwGNet_r97v2vZ"/>
          <p:cNvPicPr>
            <a:picLocks noChangeAspect="1" noChangeArrowheads="1"/>
          </p:cNvPicPr>
          <p:nvPr/>
        </p:nvPicPr>
        <p:blipFill>
          <a:blip r:embed="rId7" cstate="print"/>
          <a:srcRect/>
          <a:stretch>
            <a:fillRect/>
          </a:stretch>
        </p:blipFill>
        <p:spPr bwMode="auto">
          <a:xfrm>
            <a:off x="6098081" y="5257800"/>
            <a:ext cx="455119" cy="302861"/>
          </a:xfrm>
          <a:prstGeom prst="rect">
            <a:avLst/>
          </a:prstGeom>
          <a:noFill/>
        </p:spPr>
      </p:pic>
      <p:sp>
        <p:nvSpPr>
          <p:cNvPr id="35" name="Rectangle 34"/>
          <p:cNvSpPr/>
          <p:nvPr/>
        </p:nvSpPr>
        <p:spPr>
          <a:xfrm>
            <a:off x="2498782" y="4886045"/>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6" descr="https://encrypted-tbn2.google.com/images?q=tbn:ANd9GcTZhPPOAErWzmjnv3i8OELQnwN3YidMAlZG4TNCUILtgckBOJzb"/>
          <p:cNvPicPr>
            <a:picLocks noChangeAspect="1" noChangeArrowheads="1"/>
          </p:cNvPicPr>
          <p:nvPr/>
        </p:nvPicPr>
        <p:blipFill>
          <a:blip r:embed="rId8" cstate="print"/>
          <a:srcRect/>
          <a:stretch>
            <a:fillRect/>
          </a:stretch>
        </p:blipFill>
        <p:spPr bwMode="auto">
          <a:xfrm>
            <a:off x="2562526" y="5287639"/>
            <a:ext cx="481160" cy="360406"/>
          </a:xfrm>
          <a:prstGeom prst="rect">
            <a:avLst/>
          </a:prstGeom>
          <a:noFill/>
        </p:spPr>
      </p:pic>
      <p:pic>
        <p:nvPicPr>
          <p:cNvPr id="44" name="Picture 12" descr="https://encrypted-tbn1.google.com/images?q=tbn:ANd9GcRiaSvU-3WlOPINbLvIcp6FsLOR0YGUOyNiJtJJ_t1MT-XVUdhQxw"/>
          <p:cNvPicPr>
            <a:picLocks noChangeAspect="1" noChangeArrowheads="1"/>
          </p:cNvPicPr>
          <p:nvPr/>
        </p:nvPicPr>
        <p:blipFill>
          <a:blip r:embed="rId9" cstate="print"/>
          <a:srcRect/>
          <a:stretch>
            <a:fillRect/>
          </a:stretch>
        </p:blipFill>
        <p:spPr bwMode="auto">
          <a:xfrm>
            <a:off x="3102634" y="5164967"/>
            <a:ext cx="457200" cy="459241"/>
          </a:xfrm>
          <a:prstGeom prst="rect">
            <a:avLst/>
          </a:prstGeom>
          <a:noFill/>
        </p:spPr>
      </p:pic>
      <p:pic>
        <p:nvPicPr>
          <p:cNvPr id="28" name="Picture 2" descr="https://encrypted-tbn0.google.com/images?q=tbn:ANd9GcTbPoReWf44u3z2PsG0Meq6bv0UTstE_kVkxDt4D972EgBjdLAD"/>
          <p:cNvPicPr>
            <a:picLocks noChangeAspect="1" noChangeArrowheads="1"/>
          </p:cNvPicPr>
          <p:nvPr/>
        </p:nvPicPr>
        <p:blipFill>
          <a:blip r:embed="rId10" cstate="print"/>
          <a:srcRect/>
          <a:stretch>
            <a:fillRect/>
          </a:stretch>
        </p:blipFill>
        <p:spPr bwMode="auto">
          <a:xfrm>
            <a:off x="4367844" y="5190845"/>
            <a:ext cx="381000" cy="369303"/>
          </a:xfrm>
          <a:prstGeom prst="rect">
            <a:avLst/>
          </a:prstGeom>
          <a:noFill/>
        </p:spPr>
      </p:pic>
      <p:sp>
        <p:nvSpPr>
          <p:cNvPr id="45" name="Rectangle 44"/>
          <p:cNvSpPr/>
          <p:nvPr/>
        </p:nvSpPr>
        <p:spPr>
          <a:xfrm>
            <a:off x="3689226" y="4886045"/>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8" descr="https://encrypted-tbn2.google.com/images?q=tbn:ANd9GcS75lwzCPs3-Wg8G59SkSCOucTjDrQAnku_jbvpduhBqZyZNwUm"/>
          <p:cNvPicPr>
            <a:picLocks noChangeAspect="1" noChangeArrowheads="1"/>
          </p:cNvPicPr>
          <p:nvPr/>
        </p:nvPicPr>
        <p:blipFill>
          <a:blip r:embed="rId11" cstate="print"/>
          <a:srcRect/>
          <a:stretch>
            <a:fillRect/>
          </a:stretch>
        </p:blipFill>
        <p:spPr bwMode="auto">
          <a:xfrm>
            <a:off x="3733800" y="5105400"/>
            <a:ext cx="685800" cy="466445"/>
          </a:xfrm>
          <a:prstGeom prst="rect">
            <a:avLst/>
          </a:prstGeom>
          <a:noFill/>
        </p:spPr>
      </p:pic>
      <p:sp>
        <p:nvSpPr>
          <p:cNvPr id="49" name="Rectangle 48"/>
          <p:cNvSpPr/>
          <p:nvPr/>
        </p:nvSpPr>
        <p:spPr>
          <a:xfrm>
            <a:off x="6655278" y="49530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2" descr="https://encrypted-tbn3.google.com/images?q=tbn:ANd9GcQo7EFU51mAZei3L-qSoDio9_fcrm24F1_xuEczQQKJwdsBYfH_Vw"/>
          <p:cNvPicPr>
            <a:picLocks noChangeAspect="1" noChangeArrowheads="1"/>
          </p:cNvPicPr>
          <p:nvPr/>
        </p:nvPicPr>
        <p:blipFill>
          <a:blip r:embed="rId12" cstate="print"/>
          <a:srcRect/>
          <a:stretch>
            <a:fillRect/>
          </a:stretch>
        </p:blipFill>
        <p:spPr bwMode="auto">
          <a:xfrm>
            <a:off x="6734356" y="5029200"/>
            <a:ext cx="457200" cy="634181"/>
          </a:xfrm>
          <a:prstGeom prst="rect">
            <a:avLst/>
          </a:prstGeom>
          <a:noFill/>
        </p:spPr>
      </p:pic>
      <p:sp>
        <p:nvSpPr>
          <p:cNvPr id="51" name="Rectangle 50"/>
          <p:cNvSpPr/>
          <p:nvPr/>
        </p:nvSpPr>
        <p:spPr>
          <a:xfrm>
            <a:off x="6659592" y="58674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14" descr="https://encrypted-tbn0.google.com/images?q=tbn:ANd9GcRpVYq15PmPSnIk0z0aGBtsyoRJyH2ON_mQH64t8vGw5kyxs7bx"/>
          <p:cNvPicPr>
            <a:picLocks noChangeAspect="1" noChangeArrowheads="1"/>
          </p:cNvPicPr>
          <p:nvPr/>
        </p:nvPicPr>
        <p:blipFill>
          <a:blip r:embed="rId13" cstate="print"/>
          <a:srcRect/>
          <a:stretch>
            <a:fillRect/>
          </a:stretch>
        </p:blipFill>
        <p:spPr bwMode="auto">
          <a:xfrm>
            <a:off x="6738670" y="6172200"/>
            <a:ext cx="457200" cy="304246"/>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a:t>
            </a:r>
            <a:endParaRPr lang="en-US" dirty="0"/>
          </a:p>
        </p:txBody>
      </p:sp>
      <p:sp>
        <p:nvSpPr>
          <p:cNvPr id="3" name="Content Placeholder 2"/>
          <p:cNvSpPr>
            <a:spLocks noGrp="1"/>
          </p:cNvSpPr>
          <p:nvPr>
            <p:ph idx="1"/>
          </p:nvPr>
        </p:nvSpPr>
        <p:spPr/>
        <p:txBody>
          <a:bodyPr>
            <a:normAutofit/>
          </a:bodyPr>
          <a:lstStyle/>
          <a:p>
            <a:r>
              <a:rPr lang="en-US" dirty="0" smtClean="0"/>
              <a:t>Goal: minimize number of I/Os (especially “random” I/Os</a:t>
            </a:r>
            <a:r>
              <a:rPr lang="en-US" dirty="0" smtClean="0"/>
              <a:t>)</a:t>
            </a:r>
          </a:p>
          <a:p>
            <a:r>
              <a:rPr lang="en-US" dirty="0" smtClean="0"/>
              <a:t>Random </a:t>
            </a:r>
            <a:r>
              <a:rPr lang="en-US" dirty="0" smtClean="0"/>
              <a:t>I/Os: disk arm (seek time), platter (rotational time) need to move in the real world, and</a:t>
            </a:r>
            <a:r>
              <a:rPr lang="en-US" dirty="0" smtClean="0"/>
              <a:t> it's </a:t>
            </a:r>
            <a:r>
              <a:rPr lang="en-US" dirty="0" smtClean="0"/>
              <a:t>much slower than the speed of </a:t>
            </a:r>
            <a:r>
              <a:rPr lang="en-US" dirty="0" smtClean="0"/>
              <a:t>light</a:t>
            </a:r>
          </a:p>
          <a:p>
            <a:r>
              <a:rPr lang="en-US" dirty="0" smtClean="0"/>
              <a:t>Classic </a:t>
            </a:r>
            <a:r>
              <a:rPr lang="en-US" dirty="0" smtClean="0"/>
              <a:t>interview question: how to sort if data don’t fit in memory.</a:t>
            </a:r>
            <a:endParaRPr lang="en-US"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Hashing: How To</a:t>
            </a:r>
            <a:endParaRPr lang="en-US" dirty="0"/>
          </a:p>
        </p:txBody>
      </p:sp>
      <p:sp>
        <p:nvSpPr>
          <p:cNvPr id="3" name="Content Placeholder 2"/>
          <p:cNvSpPr>
            <a:spLocks noGrp="1"/>
          </p:cNvSpPr>
          <p:nvPr>
            <p:ph idx="1"/>
          </p:nvPr>
        </p:nvSpPr>
        <p:spPr/>
        <p:txBody>
          <a:bodyPr/>
          <a:lstStyle/>
          <a:p>
            <a:r>
              <a:rPr lang="en-US" dirty="0" smtClean="0"/>
              <a:t>N = 6, B = 4</a:t>
            </a:r>
          </a:p>
          <a:p>
            <a:r>
              <a:rPr lang="en-US" dirty="0" smtClean="0"/>
              <a:t>Step 1: Partition</a:t>
            </a:r>
          </a:p>
          <a:p>
            <a:r>
              <a:rPr lang="en-US" dirty="0" smtClean="0"/>
              <a:t>Step 2: Re-Hash</a:t>
            </a:r>
          </a:p>
          <a:p>
            <a:pPr lvl="1"/>
            <a:r>
              <a:rPr lang="en-US" dirty="0" smtClean="0"/>
              <a:t>Create in-memory hash table for each partition</a:t>
            </a:r>
          </a:p>
          <a:p>
            <a:pPr lvl="1"/>
            <a:endParaRPr lang="en-US" dirty="0" smtClean="0"/>
          </a:p>
          <a:p>
            <a:pPr lvl="1"/>
            <a:endParaRPr lang="en-US" dirty="0"/>
          </a:p>
        </p:txBody>
      </p:sp>
      <p:sp>
        <p:nvSpPr>
          <p:cNvPr id="22" name="Rounded Rectangle 21"/>
          <p:cNvSpPr/>
          <p:nvPr/>
        </p:nvSpPr>
        <p:spPr>
          <a:xfrm>
            <a:off x="838200" y="3810000"/>
            <a:ext cx="4495800" cy="2971800"/>
          </a:xfrm>
          <a:prstGeom prst="roundRect">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32" name="Picture 31" descr="https://encrypted-tbn0.google.com/images?q=tbn:ANd9GcT31PQq1Q-nU9KMfMwiK9pDSZiYCAPma2GkxOgCQ2XVD2dgdgvz"/>
          <p:cNvPicPr>
            <a:picLocks noChangeAspect="1" noChangeArrowheads="1"/>
          </p:cNvPicPr>
          <p:nvPr/>
        </p:nvPicPr>
        <p:blipFill>
          <a:blip r:embed="rId2" cstate="print"/>
          <a:srcRect/>
          <a:stretch>
            <a:fillRect/>
          </a:stretch>
        </p:blipFill>
        <p:spPr bwMode="auto">
          <a:xfrm>
            <a:off x="2286000" y="4157525"/>
            <a:ext cx="381000" cy="643075"/>
          </a:xfrm>
          <a:prstGeom prst="rect">
            <a:avLst/>
          </a:prstGeom>
          <a:noFill/>
        </p:spPr>
      </p:pic>
      <p:pic>
        <p:nvPicPr>
          <p:cNvPr id="33" name="Picture 32" descr="https://encrypted-tbn3.google.com/images?q=tbn:ANd9GcQbyr4bliBW0l-htmPZzyyOJCi0bPPnDQX3KmhaW-7aGaRxYd7v0A"/>
          <p:cNvPicPr>
            <a:picLocks noChangeAspect="1" noChangeArrowheads="1"/>
          </p:cNvPicPr>
          <p:nvPr/>
        </p:nvPicPr>
        <p:blipFill>
          <a:blip r:embed="rId3" cstate="print"/>
          <a:srcRect/>
          <a:stretch>
            <a:fillRect/>
          </a:stretch>
        </p:blipFill>
        <p:spPr bwMode="auto">
          <a:xfrm>
            <a:off x="2362200" y="5320969"/>
            <a:ext cx="457200" cy="317831"/>
          </a:xfrm>
          <a:prstGeom prst="rect">
            <a:avLst/>
          </a:prstGeom>
          <a:noFill/>
        </p:spPr>
      </p:pic>
      <p:sp>
        <p:nvSpPr>
          <p:cNvPr id="36" name="Rectangle 35"/>
          <p:cNvSpPr/>
          <p:nvPr/>
        </p:nvSpPr>
        <p:spPr>
          <a:xfrm>
            <a:off x="5474896" y="58674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18" descr="http://blort.meepzorp.com/juju/cat-in-boots.jpg"/>
          <p:cNvPicPr>
            <a:picLocks noChangeAspect="1" noChangeArrowheads="1"/>
          </p:cNvPicPr>
          <p:nvPr/>
        </p:nvPicPr>
        <p:blipFill>
          <a:blip r:embed="rId4" cstate="print"/>
          <a:srcRect/>
          <a:stretch>
            <a:fillRect/>
          </a:stretch>
        </p:blipFill>
        <p:spPr bwMode="auto">
          <a:xfrm>
            <a:off x="5562600" y="6096000"/>
            <a:ext cx="457200" cy="411480"/>
          </a:xfrm>
          <a:prstGeom prst="rect">
            <a:avLst/>
          </a:prstGeom>
          <a:noFill/>
        </p:spPr>
      </p:pic>
      <p:pic>
        <p:nvPicPr>
          <p:cNvPr id="38" name="Picture 16" descr="https://encrypted-tbn3.google.com/images?q=tbn:ANd9GcTZpsUqiKNBHf_4O2XH9p2PlXK0NLAa-jl6sJX8luqXo2OCiYQb_A"/>
          <p:cNvPicPr>
            <a:picLocks noChangeAspect="1" noChangeArrowheads="1"/>
          </p:cNvPicPr>
          <p:nvPr/>
        </p:nvPicPr>
        <p:blipFill>
          <a:blip r:embed="rId5" cstate="print"/>
          <a:srcRect/>
          <a:stretch>
            <a:fillRect/>
          </a:stretch>
        </p:blipFill>
        <p:spPr bwMode="auto">
          <a:xfrm>
            <a:off x="6054304" y="6172200"/>
            <a:ext cx="457200" cy="333773"/>
          </a:xfrm>
          <a:prstGeom prst="rect">
            <a:avLst/>
          </a:prstGeom>
          <a:noFill/>
        </p:spPr>
      </p:pic>
      <p:sp>
        <p:nvSpPr>
          <p:cNvPr id="39" name="Rectangle 38"/>
          <p:cNvSpPr/>
          <p:nvPr/>
        </p:nvSpPr>
        <p:spPr>
          <a:xfrm>
            <a:off x="5474896" y="49530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4" descr="https://encrypted-tbn3.google.com/images?q=tbn:ANd9GcRGxaxloMh1lXWx5LXep1Zy12so3dhYfO7-ET9FZ6B6dNkkZhXI"/>
          <p:cNvPicPr>
            <a:picLocks noChangeAspect="1" noChangeArrowheads="1"/>
          </p:cNvPicPr>
          <p:nvPr/>
        </p:nvPicPr>
        <p:blipFill>
          <a:blip r:embed="rId6" cstate="print"/>
          <a:srcRect/>
          <a:stretch>
            <a:fillRect/>
          </a:stretch>
        </p:blipFill>
        <p:spPr bwMode="auto">
          <a:xfrm>
            <a:off x="5562600" y="5181600"/>
            <a:ext cx="533400" cy="399536"/>
          </a:xfrm>
          <a:prstGeom prst="rect">
            <a:avLst/>
          </a:prstGeom>
          <a:noFill/>
        </p:spPr>
      </p:pic>
      <p:pic>
        <p:nvPicPr>
          <p:cNvPr id="41" name="Picture 6" descr="https://encrypted-tbn1.google.com/images?q=tbn:ANd9GcQEixWyTHpmmZBKBlBsgizIm0OAhEv-hfrgEfnwGNet_r97v2vZ"/>
          <p:cNvPicPr>
            <a:picLocks noChangeAspect="1" noChangeArrowheads="1"/>
          </p:cNvPicPr>
          <p:nvPr/>
        </p:nvPicPr>
        <p:blipFill>
          <a:blip r:embed="rId7" cstate="print"/>
          <a:srcRect/>
          <a:stretch>
            <a:fillRect/>
          </a:stretch>
        </p:blipFill>
        <p:spPr bwMode="auto">
          <a:xfrm>
            <a:off x="6098081" y="5257800"/>
            <a:ext cx="455119" cy="302861"/>
          </a:xfrm>
          <a:prstGeom prst="rect">
            <a:avLst/>
          </a:prstGeom>
          <a:noFill/>
        </p:spPr>
      </p:pic>
      <p:pic>
        <p:nvPicPr>
          <p:cNvPr id="43" name="Picture 6" descr="https://encrypted-tbn2.google.com/images?q=tbn:ANd9GcTZhPPOAErWzmjnv3i8OELQnwN3YidMAlZG4TNCUILtgckBOJzb"/>
          <p:cNvPicPr>
            <a:picLocks noChangeAspect="1" noChangeArrowheads="1"/>
          </p:cNvPicPr>
          <p:nvPr/>
        </p:nvPicPr>
        <p:blipFill>
          <a:blip r:embed="rId8" cstate="print"/>
          <a:srcRect/>
          <a:stretch>
            <a:fillRect/>
          </a:stretch>
        </p:blipFill>
        <p:spPr bwMode="auto">
          <a:xfrm>
            <a:off x="2895600" y="5244769"/>
            <a:ext cx="481160" cy="360406"/>
          </a:xfrm>
          <a:prstGeom prst="rect">
            <a:avLst/>
          </a:prstGeom>
          <a:noFill/>
        </p:spPr>
      </p:pic>
      <p:pic>
        <p:nvPicPr>
          <p:cNvPr id="44" name="Picture 12" descr="https://encrypted-tbn1.google.com/images?q=tbn:ANd9GcRiaSvU-3WlOPINbLvIcp6FsLOR0YGUOyNiJtJJ_t1MT-XVUdhQxw"/>
          <p:cNvPicPr>
            <a:picLocks noChangeAspect="1" noChangeArrowheads="1"/>
          </p:cNvPicPr>
          <p:nvPr/>
        </p:nvPicPr>
        <p:blipFill>
          <a:blip r:embed="rId9" cstate="print"/>
          <a:srcRect/>
          <a:stretch>
            <a:fillRect/>
          </a:stretch>
        </p:blipFill>
        <p:spPr bwMode="auto">
          <a:xfrm>
            <a:off x="2743200" y="4267200"/>
            <a:ext cx="457200" cy="459241"/>
          </a:xfrm>
          <a:prstGeom prst="rect">
            <a:avLst/>
          </a:prstGeom>
          <a:noFill/>
        </p:spPr>
      </p:pic>
      <p:pic>
        <p:nvPicPr>
          <p:cNvPr id="28" name="Picture 2" descr="https://encrypted-tbn0.google.com/images?q=tbn:ANd9GcTbPoReWf44u3z2PsG0Meq6bv0UTstE_kVkxDt4D972EgBjdLAD"/>
          <p:cNvPicPr>
            <a:picLocks noChangeAspect="1" noChangeArrowheads="1"/>
          </p:cNvPicPr>
          <p:nvPr/>
        </p:nvPicPr>
        <p:blipFill>
          <a:blip r:embed="rId10" cstate="print"/>
          <a:srcRect/>
          <a:stretch>
            <a:fillRect/>
          </a:stretch>
        </p:blipFill>
        <p:spPr bwMode="auto">
          <a:xfrm>
            <a:off x="3505200" y="5244769"/>
            <a:ext cx="381000" cy="369303"/>
          </a:xfrm>
          <a:prstGeom prst="rect">
            <a:avLst/>
          </a:prstGeom>
          <a:noFill/>
        </p:spPr>
      </p:pic>
      <p:pic>
        <p:nvPicPr>
          <p:cNvPr id="46" name="Picture 8" descr="https://encrypted-tbn2.google.com/images?q=tbn:ANd9GcS75lwzCPs3-Wg8G59SkSCOucTjDrQAnku_jbvpduhBqZyZNwUm"/>
          <p:cNvPicPr>
            <a:picLocks noChangeAspect="1" noChangeArrowheads="1"/>
          </p:cNvPicPr>
          <p:nvPr/>
        </p:nvPicPr>
        <p:blipFill>
          <a:blip r:embed="rId11" cstate="print"/>
          <a:srcRect/>
          <a:stretch>
            <a:fillRect/>
          </a:stretch>
        </p:blipFill>
        <p:spPr bwMode="auto">
          <a:xfrm>
            <a:off x="3276600" y="4267200"/>
            <a:ext cx="685800" cy="466445"/>
          </a:xfrm>
          <a:prstGeom prst="rect">
            <a:avLst/>
          </a:prstGeom>
          <a:noFill/>
        </p:spPr>
      </p:pic>
      <p:sp>
        <p:nvSpPr>
          <p:cNvPr id="49" name="Rectangle 48"/>
          <p:cNvSpPr/>
          <p:nvPr/>
        </p:nvSpPr>
        <p:spPr>
          <a:xfrm>
            <a:off x="6655278" y="49530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2" descr="https://encrypted-tbn3.google.com/images?q=tbn:ANd9GcQo7EFU51mAZei3L-qSoDio9_fcrm24F1_xuEczQQKJwdsBYfH_Vw"/>
          <p:cNvPicPr>
            <a:picLocks noChangeAspect="1" noChangeArrowheads="1"/>
          </p:cNvPicPr>
          <p:nvPr/>
        </p:nvPicPr>
        <p:blipFill>
          <a:blip r:embed="rId12" cstate="print"/>
          <a:srcRect/>
          <a:stretch>
            <a:fillRect/>
          </a:stretch>
        </p:blipFill>
        <p:spPr bwMode="auto">
          <a:xfrm>
            <a:off x="6734356" y="5029200"/>
            <a:ext cx="457200" cy="634181"/>
          </a:xfrm>
          <a:prstGeom prst="rect">
            <a:avLst/>
          </a:prstGeom>
          <a:noFill/>
        </p:spPr>
      </p:pic>
      <p:sp>
        <p:nvSpPr>
          <p:cNvPr id="51" name="Rectangle 50"/>
          <p:cNvSpPr/>
          <p:nvPr/>
        </p:nvSpPr>
        <p:spPr>
          <a:xfrm>
            <a:off x="6659592" y="5867400"/>
            <a:ext cx="1078304"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14" descr="https://encrypted-tbn0.google.com/images?q=tbn:ANd9GcRpVYq15PmPSnIk0z0aGBtsyoRJyH2ON_mQH64t8vGw5kyxs7bx"/>
          <p:cNvPicPr>
            <a:picLocks noChangeAspect="1" noChangeArrowheads="1"/>
          </p:cNvPicPr>
          <p:nvPr/>
        </p:nvPicPr>
        <p:blipFill>
          <a:blip r:embed="rId13" cstate="print"/>
          <a:srcRect/>
          <a:stretch>
            <a:fillRect/>
          </a:stretch>
        </p:blipFill>
        <p:spPr bwMode="auto">
          <a:xfrm>
            <a:off x="6738670" y="6172200"/>
            <a:ext cx="457200" cy="304246"/>
          </a:xfrm>
          <a:prstGeom prst="rect">
            <a:avLst/>
          </a:prstGeom>
          <a:noFill/>
        </p:spPr>
      </p:pic>
      <p:sp>
        <p:nvSpPr>
          <p:cNvPr id="24" name="TextBox 23"/>
          <p:cNvSpPr txBox="1"/>
          <p:nvPr/>
        </p:nvSpPr>
        <p:spPr>
          <a:xfrm>
            <a:off x="1447800" y="4267200"/>
            <a:ext cx="864660" cy="369332"/>
          </a:xfrm>
          <a:prstGeom prst="rect">
            <a:avLst/>
          </a:prstGeom>
          <a:noFill/>
        </p:spPr>
        <p:txBody>
          <a:bodyPr wrap="none" rtlCol="0">
            <a:spAutoFit/>
          </a:bodyPr>
          <a:lstStyle/>
          <a:p>
            <a:r>
              <a:rPr lang="en-US" dirty="0" smtClean="0"/>
              <a:t>Grey -&gt;</a:t>
            </a:r>
            <a:endParaRPr lang="en-US" dirty="0"/>
          </a:p>
        </p:txBody>
      </p:sp>
      <p:sp>
        <p:nvSpPr>
          <p:cNvPr id="25" name="TextBox 24"/>
          <p:cNvSpPr txBox="1"/>
          <p:nvPr/>
        </p:nvSpPr>
        <p:spPr>
          <a:xfrm>
            <a:off x="1447800" y="5256437"/>
            <a:ext cx="914033" cy="369332"/>
          </a:xfrm>
          <a:prstGeom prst="rect">
            <a:avLst/>
          </a:prstGeom>
          <a:noFill/>
        </p:spPr>
        <p:txBody>
          <a:bodyPr wrap="none" rtlCol="0">
            <a:spAutoFit/>
          </a:bodyPr>
          <a:lstStyle/>
          <a:p>
            <a:r>
              <a:rPr lang="en-US" dirty="0" smtClean="0"/>
              <a:t>Black -&gt;</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 on External Hashing Problems on Worksheet</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Hashing Problem A</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smtClean="0"/>
              <a:t>a) Consider a simple, 2-pass disk-based hashing strategy as described in lecture, where in the first pass the file is partitioned and in the second pass each of the partitions is hashed (i.e., not hybrid hashing!).</a:t>
            </a:r>
            <a:r>
              <a:rPr lang="en-US" dirty="0" smtClean="0"/>
              <a:t> </a:t>
            </a:r>
          </a:p>
          <a:p>
            <a:pPr>
              <a:buNone/>
            </a:pPr>
            <a:r>
              <a:rPr lang="en-US" dirty="0" smtClean="0"/>
              <a:t>Ignoring any space overhead for building hash tables </a:t>
            </a:r>
            <a:r>
              <a:rPr lang="en-US" dirty="0" smtClean="0"/>
              <a:t>and assuming </a:t>
            </a:r>
            <a:r>
              <a:rPr lang="en-US" dirty="0" smtClean="0"/>
              <a:t>a perfect hash function, what is the minimum number of memory pages (same size as file blocks) required to hash the Students relation in 2 passes? (The Students relation has 5000 pages.</a:t>
            </a:r>
            <a:r>
              <a:rPr lang="en-US" dirty="0" smtClean="0"/>
              <a:t>)</a:t>
            </a:r>
          </a:p>
          <a:p>
            <a:pPr>
              <a:buNone/>
            </a:pPr>
            <a:r>
              <a:rPr lang="en-US" dirty="0" smtClean="0"/>
              <a:t> </a:t>
            </a:r>
            <a:endParaRPr lang="en-US" dirty="0" smtClean="0"/>
          </a:p>
          <a:p>
            <a:pPr>
              <a:buNone/>
            </a:pPr>
            <a:r>
              <a:rPr lang="en-US" b="1" dirty="0" smtClean="0"/>
              <a:t>sqrt(5000) = </a:t>
            </a:r>
            <a:r>
              <a:rPr lang="en-US" b="1" dirty="0" smtClean="0"/>
              <a:t>71</a:t>
            </a:r>
            <a:endParaRPr lang="en-US"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Hashing Problem B</a:t>
            </a:r>
            <a:endParaRPr lang="en-US" dirty="0"/>
          </a:p>
        </p:txBody>
      </p:sp>
      <p:sp>
        <p:nvSpPr>
          <p:cNvPr id="3" name="Content Placeholder 2"/>
          <p:cNvSpPr>
            <a:spLocks noGrp="1"/>
          </p:cNvSpPr>
          <p:nvPr>
            <p:ph idx="1"/>
          </p:nvPr>
        </p:nvSpPr>
        <p:spPr/>
        <p:txBody>
          <a:bodyPr>
            <a:normAutofit lnSpcReduction="10000"/>
          </a:bodyPr>
          <a:lstStyle/>
          <a:p>
            <a:pPr>
              <a:buNone/>
            </a:pPr>
            <a:r>
              <a:rPr lang="en-US" dirty="0" err="1" smtClean="0"/>
              <a:t>b</a:t>
            </a:r>
            <a:r>
              <a:rPr lang="en-US" dirty="0" smtClean="0"/>
              <a:t>) In part (a) above, how many I/Os will be required? Assume that the relation is originally on disk that the result of the hashing operation must also be written to disk. </a:t>
            </a:r>
          </a:p>
          <a:p>
            <a:pPr>
              <a:buNone/>
            </a:pPr>
            <a:r>
              <a:rPr lang="en-US" b="1" dirty="0" smtClean="0"/>
              <a:t>First pass, read in all pages and write them out = 5000*2 = 10000 </a:t>
            </a:r>
            <a:endParaRPr lang="en-US" dirty="0" smtClean="0"/>
          </a:p>
          <a:p>
            <a:pPr>
              <a:buNone/>
            </a:pPr>
            <a:r>
              <a:rPr lang="en-US" b="1" dirty="0" smtClean="0"/>
              <a:t>Second pass, read in all pages again and write them out = 5000*2 = 10000 </a:t>
            </a:r>
            <a:endParaRPr lang="en-US" dirty="0" smtClean="0"/>
          </a:p>
          <a:p>
            <a:pPr>
              <a:buNone/>
            </a:pPr>
            <a:r>
              <a:rPr lang="en-US" b="1" dirty="0" smtClean="0"/>
              <a:t>20000 in total</a:t>
            </a:r>
            <a:r>
              <a:rPr lang="en-US" b="1" dirty="0" smtClean="0"/>
              <a:t>.</a:t>
            </a:r>
            <a:endParaRPr lang="en-US"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Hashing Problem C</a:t>
            </a:r>
            <a:endParaRPr lang="en-US" dirty="0"/>
          </a:p>
        </p:txBody>
      </p:sp>
      <p:sp>
        <p:nvSpPr>
          <p:cNvPr id="3" name="Content Placeholder 2"/>
          <p:cNvSpPr>
            <a:spLocks noGrp="1"/>
          </p:cNvSpPr>
          <p:nvPr>
            <p:ph idx="1"/>
          </p:nvPr>
        </p:nvSpPr>
        <p:spPr/>
        <p:txBody>
          <a:bodyPr>
            <a:normAutofit fontScale="92500"/>
          </a:bodyPr>
          <a:lstStyle/>
          <a:p>
            <a:pPr>
              <a:buNone/>
            </a:pPr>
            <a:r>
              <a:rPr lang="en-US" dirty="0" err="1" smtClean="0"/>
              <a:t>c</a:t>
            </a:r>
            <a:r>
              <a:rPr lang="en-US" dirty="0" smtClean="0"/>
              <a:t>) Now, suppose that the hash function used for part (a) does not work very well. Describe briefly why 2 passes may not be sufficient and how a complete algorithm would solve this problem.</a:t>
            </a:r>
          </a:p>
          <a:p>
            <a:pPr>
              <a:buNone/>
            </a:pPr>
            <a:r>
              <a:rPr lang="en-US" b="1" dirty="0" smtClean="0"/>
              <a:t>If the hash function doesn’t work well, data can be skewed and some partitions will have more </a:t>
            </a:r>
            <a:endParaRPr lang="en-US" dirty="0" smtClean="0"/>
          </a:p>
          <a:p>
            <a:pPr>
              <a:buNone/>
            </a:pPr>
            <a:r>
              <a:rPr lang="en-US" b="1" dirty="0" smtClean="0"/>
              <a:t>than B pages. Pretend a partition is a table, and re-apply the same two-pass hashing algorithm </a:t>
            </a:r>
            <a:endParaRPr lang="en-US" dirty="0" smtClean="0"/>
          </a:p>
          <a:p>
            <a:pPr>
              <a:buNone/>
            </a:pPr>
            <a:r>
              <a:rPr lang="en-US" b="1" dirty="0" smtClean="0"/>
              <a:t>(i.e. partition and then rehash).</a:t>
            </a:r>
            <a:endParaRPr lang="en-US" dirty="0" smtClean="0"/>
          </a:p>
          <a:p>
            <a:pPr>
              <a:buNone/>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Hashing: Analysis</a:t>
            </a:r>
            <a:endParaRPr lang="en-US" dirty="0"/>
          </a:p>
        </p:txBody>
      </p:sp>
      <p:sp>
        <p:nvSpPr>
          <p:cNvPr id="3" name="Content Placeholder 2"/>
          <p:cNvSpPr>
            <a:spLocks noGrp="1"/>
          </p:cNvSpPr>
          <p:nvPr>
            <p:ph idx="1"/>
          </p:nvPr>
        </p:nvSpPr>
        <p:spPr/>
        <p:txBody>
          <a:bodyPr>
            <a:normAutofit lnSpcReduction="10000"/>
          </a:bodyPr>
          <a:lstStyle/>
          <a:p>
            <a:r>
              <a:rPr lang="en-US" dirty="0" smtClean="0"/>
              <a:t>Given B buffers, what’s the biggest N we could possibly hash in two passes?</a:t>
            </a:r>
          </a:p>
          <a:p>
            <a:pPr lvl="1"/>
            <a:r>
              <a:rPr lang="en-US" dirty="0" smtClean="0"/>
              <a:t>N = B(B-1)</a:t>
            </a:r>
          </a:p>
          <a:p>
            <a:pPr lvl="1"/>
            <a:r>
              <a:rPr lang="en-US" dirty="0" smtClean="0"/>
              <a:t>Look familiar? This is precisely the same as sorting.</a:t>
            </a:r>
          </a:p>
          <a:p>
            <a:r>
              <a:rPr lang="en-US" dirty="0" smtClean="0"/>
              <a:t>What’s the min. number of passes does it take to hash N pages?</a:t>
            </a:r>
          </a:p>
          <a:p>
            <a:pPr lvl="1"/>
            <a:r>
              <a:rPr lang="en-US" dirty="0" smtClean="0"/>
              <a:t># passes = </a:t>
            </a:r>
          </a:p>
          <a:p>
            <a:pPr lvl="1"/>
            <a:r>
              <a:rPr lang="en-US" dirty="0" smtClean="0"/>
              <a:t>Also the same as sorting!</a:t>
            </a:r>
          </a:p>
          <a:p>
            <a:pPr lvl="1"/>
            <a:endParaRPr lang="en-US" dirty="0" smtClean="0"/>
          </a:p>
          <a:p>
            <a:pPr lvl="1"/>
            <a:endParaRPr lang="en-US" dirty="0"/>
          </a:p>
        </p:txBody>
      </p:sp>
      <p:graphicFrame>
        <p:nvGraphicFramePr>
          <p:cNvPr id="18434" name="Object 2">
            <a:hlinkClick r:id="" action="ppaction://ole?verb=0"/>
          </p:cNvPr>
          <p:cNvGraphicFramePr>
            <a:graphicFrameLocks/>
          </p:cNvGraphicFramePr>
          <p:nvPr/>
        </p:nvGraphicFramePr>
        <p:xfrm>
          <a:off x="2819400" y="4343400"/>
          <a:ext cx="1701800" cy="1111250"/>
        </p:xfrm>
        <a:graphic>
          <a:graphicData uri="http://schemas.openxmlformats.org/presentationml/2006/ole">
            <p:oleObj spid="_x0000_s113666" name="Equation" r:id="rId3" imgW="850680" imgH="53316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4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 Operators</a:t>
            </a:r>
            <a:endParaRPr lang="en-US" dirty="0"/>
          </a:p>
        </p:txBody>
      </p:sp>
      <p:sp>
        <p:nvSpPr>
          <p:cNvPr id="3" name="Content Placeholder 2"/>
          <p:cNvSpPr>
            <a:spLocks noGrp="1"/>
          </p:cNvSpPr>
          <p:nvPr>
            <p:ph idx="1"/>
          </p:nvPr>
        </p:nvSpPr>
        <p:spPr/>
        <p:txBody>
          <a:bodyPr/>
          <a:lstStyle/>
          <a:p>
            <a:r>
              <a:rPr lang="en-US" dirty="0" smtClean="0"/>
              <a:t>So far we’ve looked at:</a:t>
            </a:r>
          </a:p>
          <a:p>
            <a:pPr lvl="1"/>
            <a:r>
              <a:rPr lang="en-US" dirty="0" smtClean="0"/>
              <a:t>How many results a query will return.</a:t>
            </a:r>
          </a:p>
          <a:p>
            <a:pPr lvl="1"/>
            <a:r>
              <a:rPr lang="en-US" dirty="0" smtClean="0"/>
              <a:t>How to perform a single-table lookup efficiently (using indexes).</a:t>
            </a:r>
          </a:p>
          <a:p>
            <a:r>
              <a:rPr lang="en-US" dirty="0" smtClean="0"/>
              <a:t>So how do we join tables together?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Query</a:t>
            </a:r>
            <a:endParaRPr lang="en-US" dirty="0"/>
          </a:p>
        </p:txBody>
      </p:sp>
      <p:sp>
        <p:nvSpPr>
          <p:cNvPr id="3" name="Content Placeholder 2"/>
          <p:cNvSpPr>
            <a:spLocks noGrp="1"/>
          </p:cNvSpPr>
          <p:nvPr>
            <p:ph idx="1"/>
          </p:nvPr>
        </p:nvSpPr>
        <p:spPr/>
        <p:txBody>
          <a:bodyPr/>
          <a:lstStyle/>
          <a:p>
            <a:r>
              <a:rPr lang="en-US" dirty="0" smtClean="0"/>
              <a:t>SELECT * FROM </a:t>
            </a:r>
            <a:r>
              <a:rPr lang="en-US" dirty="0" smtClean="0">
                <a:solidFill>
                  <a:schemeClr val="tx2"/>
                </a:solidFill>
              </a:rPr>
              <a:t>Sailors S</a:t>
            </a:r>
            <a:r>
              <a:rPr lang="en-US" dirty="0" smtClean="0"/>
              <a:t>, </a:t>
            </a:r>
            <a:r>
              <a:rPr lang="en-US" dirty="0" smtClean="0">
                <a:solidFill>
                  <a:schemeClr val="accent2"/>
                </a:solidFill>
              </a:rPr>
              <a:t>Reserves R</a:t>
            </a:r>
            <a:r>
              <a:rPr lang="en-US" dirty="0" smtClean="0"/>
              <a:t/>
            </a:r>
            <a:br>
              <a:rPr lang="en-US" dirty="0" smtClean="0"/>
            </a:br>
            <a:r>
              <a:rPr lang="en-US" dirty="0" smtClean="0"/>
              <a:t>WHERE </a:t>
            </a:r>
            <a:r>
              <a:rPr lang="en-US" dirty="0" smtClean="0">
                <a:solidFill>
                  <a:schemeClr val="tx2"/>
                </a:solidFill>
              </a:rPr>
              <a:t>S.sid</a:t>
            </a:r>
            <a:r>
              <a:rPr lang="en-US" dirty="0" smtClean="0"/>
              <a:t> = </a:t>
            </a:r>
            <a:r>
              <a:rPr lang="en-US" dirty="0" smtClean="0">
                <a:solidFill>
                  <a:schemeClr val="accent2"/>
                </a:solidFill>
              </a:rPr>
              <a:t>R.sid</a:t>
            </a:r>
            <a:r>
              <a:rPr lang="en-US" dirty="0" smtClean="0"/>
              <a:t>;</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Visualizations</a:t>
            </a:r>
            <a:endParaRPr lang="en-US" dirty="0"/>
          </a:p>
        </p:txBody>
      </p:sp>
      <p:sp>
        <p:nvSpPr>
          <p:cNvPr id="4" name="Rectangle 3"/>
          <p:cNvSpPr/>
          <p:nvPr/>
        </p:nvSpPr>
        <p:spPr>
          <a:xfrm>
            <a:off x="762000" y="1371600"/>
            <a:ext cx="2743200" cy="53340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828800" y="914400"/>
            <a:ext cx="794641" cy="369332"/>
          </a:xfrm>
          <a:prstGeom prst="rect">
            <a:avLst/>
          </a:prstGeom>
          <a:noFill/>
        </p:spPr>
        <p:txBody>
          <a:bodyPr wrap="none" rtlCol="0">
            <a:spAutoFit/>
          </a:bodyPr>
          <a:lstStyle/>
          <a:p>
            <a:r>
              <a:rPr lang="en-US" dirty="0" smtClean="0">
                <a:solidFill>
                  <a:schemeClr val="tx2"/>
                </a:solidFill>
              </a:rPr>
              <a:t>Sailors</a:t>
            </a:r>
            <a:endParaRPr lang="en-US" dirty="0">
              <a:solidFill>
                <a:schemeClr val="tx2"/>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Visualizations</a:t>
            </a:r>
            <a:endParaRPr lang="en-US" dirty="0"/>
          </a:p>
        </p:txBody>
      </p:sp>
      <p:sp>
        <p:nvSpPr>
          <p:cNvPr id="4" name="Rectangle 3"/>
          <p:cNvSpPr/>
          <p:nvPr/>
        </p:nvSpPr>
        <p:spPr>
          <a:xfrm>
            <a:off x="762000" y="1371600"/>
            <a:ext cx="2743200" cy="533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828800" y="914400"/>
            <a:ext cx="794641" cy="369332"/>
          </a:xfrm>
          <a:prstGeom prst="rect">
            <a:avLst/>
          </a:prstGeom>
          <a:noFill/>
        </p:spPr>
        <p:txBody>
          <a:bodyPr wrap="none" rtlCol="0">
            <a:spAutoFit/>
          </a:bodyPr>
          <a:lstStyle/>
          <a:p>
            <a:r>
              <a:rPr lang="en-US" dirty="0" smtClean="0">
                <a:solidFill>
                  <a:schemeClr val="tx2"/>
                </a:solidFill>
              </a:rPr>
              <a:t>Sailors</a:t>
            </a:r>
            <a:endParaRPr lang="en-US" dirty="0">
              <a:solidFill>
                <a:schemeClr val="tx2"/>
              </a:solidFill>
            </a:endParaRPr>
          </a:p>
        </p:txBody>
      </p:sp>
      <p:sp>
        <p:nvSpPr>
          <p:cNvPr id="6" name="Rectangle 5"/>
          <p:cNvSpPr/>
          <p:nvPr/>
        </p:nvSpPr>
        <p:spPr>
          <a:xfrm>
            <a:off x="990600" y="1524000"/>
            <a:ext cx="2286000" cy="11430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Page 1</a:t>
            </a:r>
            <a:endParaRPr lang="en-US" dirty="0"/>
          </a:p>
        </p:txBody>
      </p:sp>
      <p:sp>
        <p:nvSpPr>
          <p:cNvPr id="31" name="Rectangle 30"/>
          <p:cNvSpPr/>
          <p:nvPr/>
        </p:nvSpPr>
        <p:spPr>
          <a:xfrm>
            <a:off x="990600" y="2819400"/>
            <a:ext cx="2286000" cy="11430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Page 2</a:t>
            </a:r>
            <a:endParaRPr lang="en-US" dirty="0"/>
          </a:p>
        </p:txBody>
      </p:sp>
      <p:sp>
        <p:nvSpPr>
          <p:cNvPr id="32" name="Rectangle 31"/>
          <p:cNvSpPr/>
          <p:nvPr/>
        </p:nvSpPr>
        <p:spPr>
          <a:xfrm>
            <a:off x="990600" y="4114800"/>
            <a:ext cx="2286000" cy="11430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Page 3</a:t>
            </a:r>
            <a:endParaRPr lang="en-US" dirty="0"/>
          </a:p>
        </p:txBody>
      </p:sp>
      <p:sp>
        <p:nvSpPr>
          <p:cNvPr id="33" name="Rectangle 32"/>
          <p:cNvSpPr/>
          <p:nvPr/>
        </p:nvSpPr>
        <p:spPr>
          <a:xfrm>
            <a:off x="990600" y="5410200"/>
            <a:ext cx="2286000" cy="11430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Page 4</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sorted run?</a:t>
            </a:r>
            <a:endParaRPr lang="en-US" dirty="0"/>
          </a:p>
        </p:txBody>
      </p:sp>
      <p:sp>
        <p:nvSpPr>
          <p:cNvPr id="4" name="Rectangle 3"/>
          <p:cNvSpPr/>
          <p:nvPr/>
        </p:nvSpPr>
        <p:spPr>
          <a:xfrm>
            <a:off x="914400" y="1524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Bob, </a:t>
            </a:r>
            <a:r>
              <a:rPr lang="en-US" dirty="0" err="1" smtClean="0"/>
              <a:t>sid</a:t>
            </a:r>
            <a:r>
              <a:rPr lang="en-US" dirty="0" smtClean="0"/>
              <a:t> = 1)</a:t>
            </a:r>
            <a:endParaRPr lang="en-US" dirty="0"/>
          </a:p>
        </p:txBody>
      </p:sp>
      <p:sp>
        <p:nvSpPr>
          <p:cNvPr id="5" name="Rectangle 4"/>
          <p:cNvSpPr/>
          <p:nvPr/>
        </p:nvSpPr>
        <p:spPr>
          <a:xfrm>
            <a:off x="914400" y="1752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Jill, </a:t>
            </a:r>
            <a:r>
              <a:rPr lang="en-US" dirty="0" err="1" smtClean="0"/>
              <a:t>sid</a:t>
            </a:r>
            <a:r>
              <a:rPr lang="en-US" dirty="0" smtClean="0"/>
              <a:t> = 2)</a:t>
            </a:r>
            <a:endParaRPr lang="en-US" dirty="0"/>
          </a:p>
        </p:txBody>
      </p:sp>
      <p:sp>
        <p:nvSpPr>
          <p:cNvPr id="6" name="Rectangle 5"/>
          <p:cNvSpPr/>
          <p:nvPr/>
        </p:nvSpPr>
        <p:spPr>
          <a:xfrm>
            <a:off x="914400" y="1981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Sam, </a:t>
            </a:r>
            <a:r>
              <a:rPr lang="en-US" dirty="0" err="1" smtClean="0"/>
              <a:t>sid</a:t>
            </a:r>
            <a:r>
              <a:rPr lang="en-US" dirty="0" smtClean="0"/>
              <a:t> = 3)</a:t>
            </a:r>
            <a:endParaRPr lang="en-US" dirty="0"/>
          </a:p>
        </p:txBody>
      </p:sp>
      <p:sp>
        <p:nvSpPr>
          <p:cNvPr id="8" name="Rectangle 7"/>
          <p:cNvSpPr/>
          <p:nvPr/>
        </p:nvSpPr>
        <p:spPr>
          <a:xfrm>
            <a:off x="914400" y="2438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Sue, </a:t>
            </a:r>
            <a:r>
              <a:rPr lang="en-US" dirty="0" err="1" smtClean="0"/>
              <a:t>sid</a:t>
            </a:r>
            <a:r>
              <a:rPr lang="en-US" dirty="0" smtClean="0"/>
              <a:t> =</a:t>
            </a:r>
            <a:r>
              <a:rPr lang="en-US" dirty="0" smtClean="0"/>
              <a:t> 6)</a:t>
            </a:r>
            <a:endParaRPr lang="en-US" dirty="0"/>
          </a:p>
        </p:txBody>
      </p:sp>
      <p:sp>
        <p:nvSpPr>
          <p:cNvPr id="9" name="Rectangle 8"/>
          <p:cNvSpPr/>
          <p:nvPr/>
        </p:nvSpPr>
        <p:spPr>
          <a:xfrm>
            <a:off x="914400" y="2667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a:t>
            </a:r>
            <a:r>
              <a:rPr lang="en-US" dirty="0" smtClean="0"/>
              <a:t> </a:t>
            </a:r>
            <a:r>
              <a:rPr lang="en-US" dirty="0" err="1" smtClean="0"/>
              <a:t>Kev</a:t>
            </a:r>
            <a:r>
              <a:rPr lang="en-US" dirty="0" smtClean="0"/>
              <a:t>, </a:t>
            </a:r>
            <a:r>
              <a:rPr lang="en-US" dirty="0" err="1" smtClean="0"/>
              <a:t>sid</a:t>
            </a:r>
            <a:r>
              <a:rPr lang="en-US" dirty="0" smtClean="0"/>
              <a:t> =</a:t>
            </a:r>
            <a:r>
              <a:rPr lang="en-US" dirty="0" smtClean="0"/>
              <a:t> 8)</a:t>
            </a:r>
            <a:endParaRPr lang="en-US" dirty="0"/>
          </a:p>
        </p:txBody>
      </p:sp>
      <p:sp>
        <p:nvSpPr>
          <p:cNvPr id="10" name="Rectangle 9"/>
          <p:cNvSpPr/>
          <p:nvPr/>
        </p:nvSpPr>
        <p:spPr>
          <a:xfrm>
            <a:off x="914400" y="2895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a:t>
            </a:r>
            <a:r>
              <a:rPr lang="en-US" dirty="0" smtClean="0"/>
              <a:t> </a:t>
            </a:r>
            <a:r>
              <a:rPr lang="en-US" dirty="0" smtClean="0"/>
              <a:t>Jack</a:t>
            </a:r>
            <a:r>
              <a:rPr lang="en-US" dirty="0" smtClean="0"/>
              <a:t>, </a:t>
            </a:r>
            <a:r>
              <a:rPr lang="en-US" dirty="0" err="1" smtClean="0"/>
              <a:t>sid</a:t>
            </a:r>
            <a:r>
              <a:rPr lang="en-US" dirty="0" smtClean="0"/>
              <a:t> =</a:t>
            </a:r>
            <a:r>
              <a:rPr lang="en-US" dirty="0" smtClean="0"/>
              <a:t> 9)</a:t>
            </a:r>
            <a:endParaRPr lang="en-US" dirty="0"/>
          </a:p>
        </p:txBody>
      </p:sp>
      <p:sp>
        <p:nvSpPr>
          <p:cNvPr id="11" name="Rectangle 10"/>
          <p:cNvSpPr/>
          <p:nvPr/>
        </p:nvSpPr>
        <p:spPr>
          <a:xfrm>
            <a:off x="914400" y="3352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a:t>
            </a:r>
            <a:r>
              <a:rPr lang="en-US" dirty="0" smtClean="0"/>
              <a:t>=</a:t>
            </a:r>
            <a:r>
              <a:rPr lang="en-US" dirty="0" smtClean="0"/>
              <a:t> Joe</a:t>
            </a:r>
            <a:r>
              <a:rPr lang="en-US" dirty="0" smtClean="0"/>
              <a:t>, </a:t>
            </a:r>
            <a:r>
              <a:rPr lang="en-US" dirty="0" err="1" smtClean="0"/>
              <a:t>sid</a:t>
            </a:r>
            <a:r>
              <a:rPr lang="en-US" dirty="0" smtClean="0"/>
              <a:t> =</a:t>
            </a:r>
            <a:r>
              <a:rPr lang="en-US" dirty="0" smtClean="0"/>
              <a:t> 10)</a:t>
            </a:r>
            <a:endParaRPr lang="en-US" dirty="0"/>
          </a:p>
        </p:txBody>
      </p:sp>
      <p:sp>
        <p:nvSpPr>
          <p:cNvPr id="12" name="Rectangle 11"/>
          <p:cNvSpPr/>
          <p:nvPr/>
        </p:nvSpPr>
        <p:spPr>
          <a:xfrm>
            <a:off x="914400" y="3581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a:t>
            </a:r>
            <a:r>
              <a:rPr lang="en-US" dirty="0" smtClean="0"/>
              <a:t> Sid, </a:t>
            </a:r>
            <a:r>
              <a:rPr lang="en-US" dirty="0" err="1" smtClean="0"/>
              <a:t>sid</a:t>
            </a:r>
            <a:r>
              <a:rPr lang="en-US" dirty="0" smtClean="0"/>
              <a:t> =</a:t>
            </a:r>
            <a:r>
              <a:rPr lang="en-US" dirty="0" smtClean="0"/>
              <a:t> 12)</a:t>
            </a:r>
            <a:endParaRPr lang="en-US" dirty="0"/>
          </a:p>
        </p:txBody>
      </p:sp>
      <p:sp>
        <p:nvSpPr>
          <p:cNvPr id="13" name="Rectangle 12"/>
          <p:cNvSpPr/>
          <p:nvPr/>
        </p:nvSpPr>
        <p:spPr>
          <a:xfrm>
            <a:off x="914400" y="3810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a:t>
            </a:r>
            <a:r>
              <a:rPr lang="en-US" dirty="0" smtClean="0"/>
              <a:t>Sal, </a:t>
            </a:r>
            <a:r>
              <a:rPr lang="en-US" dirty="0" err="1" smtClean="0"/>
              <a:t>sid</a:t>
            </a:r>
            <a:r>
              <a:rPr lang="en-US" dirty="0" smtClean="0"/>
              <a:t> =</a:t>
            </a:r>
            <a:r>
              <a:rPr lang="en-US" dirty="0" smtClean="0"/>
              <a:t> 15)</a:t>
            </a:r>
            <a:endParaRPr lang="en-US" dirty="0"/>
          </a:p>
        </p:txBody>
      </p:sp>
      <p:sp>
        <p:nvSpPr>
          <p:cNvPr id="14" name="Rectangle 13"/>
          <p:cNvSpPr/>
          <p:nvPr/>
        </p:nvSpPr>
        <p:spPr>
          <a:xfrm>
            <a:off x="5410200" y="1600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a:t>
            </a:r>
            <a:r>
              <a:rPr lang="en-US" dirty="0" smtClean="0"/>
              <a:t>Bit, </a:t>
            </a:r>
            <a:r>
              <a:rPr lang="en-US" dirty="0" err="1" smtClean="0"/>
              <a:t>sid</a:t>
            </a:r>
            <a:r>
              <a:rPr lang="en-US" dirty="0" smtClean="0"/>
              <a:t> = 1)</a:t>
            </a:r>
            <a:endParaRPr lang="en-US" dirty="0"/>
          </a:p>
        </p:txBody>
      </p:sp>
      <p:sp>
        <p:nvSpPr>
          <p:cNvPr id="15" name="Rectangle 14"/>
          <p:cNvSpPr/>
          <p:nvPr/>
        </p:nvSpPr>
        <p:spPr>
          <a:xfrm>
            <a:off x="5410200" y="1828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a:t>
            </a:r>
            <a:r>
              <a:rPr lang="en-US" dirty="0" smtClean="0"/>
              <a:t> Bat, </a:t>
            </a:r>
            <a:r>
              <a:rPr lang="en-US" dirty="0" err="1" smtClean="0"/>
              <a:t>sid</a:t>
            </a:r>
            <a:r>
              <a:rPr lang="en-US" dirty="0" smtClean="0"/>
              <a:t> = 2)</a:t>
            </a:r>
            <a:endParaRPr lang="en-US" dirty="0"/>
          </a:p>
        </p:txBody>
      </p:sp>
      <p:sp>
        <p:nvSpPr>
          <p:cNvPr id="16" name="Rectangle 15"/>
          <p:cNvSpPr/>
          <p:nvPr/>
        </p:nvSpPr>
        <p:spPr>
          <a:xfrm>
            <a:off x="5410200" y="2057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a:t>
            </a:r>
            <a:r>
              <a:rPr lang="en-US" dirty="0" smtClean="0"/>
              <a:t> Tam</a:t>
            </a:r>
            <a:r>
              <a:rPr lang="en-US" dirty="0" smtClean="0"/>
              <a:t>, </a:t>
            </a:r>
            <a:r>
              <a:rPr lang="en-US" dirty="0" err="1" smtClean="0"/>
              <a:t>sid</a:t>
            </a:r>
            <a:r>
              <a:rPr lang="en-US" dirty="0" smtClean="0"/>
              <a:t> = 3)</a:t>
            </a:r>
            <a:endParaRPr lang="en-US" dirty="0"/>
          </a:p>
        </p:txBody>
      </p:sp>
      <p:sp>
        <p:nvSpPr>
          <p:cNvPr id="17" name="Rectangle 16"/>
          <p:cNvSpPr/>
          <p:nvPr/>
        </p:nvSpPr>
        <p:spPr>
          <a:xfrm>
            <a:off x="5410200" y="2514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a:t>
            </a:r>
            <a:r>
              <a:rPr lang="en-US" dirty="0" smtClean="0"/>
              <a:t> </a:t>
            </a:r>
            <a:r>
              <a:rPr lang="en-US" dirty="0" err="1" smtClean="0"/>
              <a:t>Foo</a:t>
            </a:r>
            <a:r>
              <a:rPr lang="en-US" dirty="0" smtClean="0"/>
              <a:t>, </a:t>
            </a:r>
            <a:r>
              <a:rPr lang="en-US" dirty="0" err="1" smtClean="0"/>
              <a:t>sid</a:t>
            </a:r>
            <a:r>
              <a:rPr lang="en-US" dirty="0" smtClean="0"/>
              <a:t> =</a:t>
            </a:r>
            <a:r>
              <a:rPr lang="en-US" dirty="0" smtClean="0"/>
              <a:t> 6)</a:t>
            </a:r>
            <a:endParaRPr lang="en-US" dirty="0"/>
          </a:p>
        </p:txBody>
      </p:sp>
      <p:sp>
        <p:nvSpPr>
          <p:cNvPr id="18" name="Rectangle 17"/>
          <p:cNvSpPr/>
          <p:nvPr/>
        </p:nvSpPr>
        <p:spPr>
          <a:xfrm>
            <a:off x="5410200" y="2743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a:t>
            </a:r>
            <a:r>
              <a:rPr lang="en-US" dirty="0" smtClean="0"/>
              <a:t> Bar, </a:t>
            </a:r>
            <a:r>
              <a:rPr lang="en-US" dirty="0" err="1" smtClean="0"/>
              <a:t>sid</a:t>
            </a:r>
            <a:r>
              <a:rPr lang="en-US" dirty="0" smtClean="0"/>
              <a:t> =</a:t>
            </a:r>
            <a:r>
              <a:rPr lang="en-US" dirty="0" smtClean="0"/>
              <a:t> 8)</a:t>
            </a:r>
            <a:endParaRPr lang="en-US" dirty="0"/>
          </a:p>
        </p:txBody>
      </p:sp>
      <p:sp>
        <p:nvSpPr>
          <p:cNvPr id="19" name="Rectangle 18"/>
          <p:cNvSpPr/>
          <p:nvPr/>
        </p:nvSpPr>
        <p:spPr>
          <a:xfrm>
            <a:off x="5410200" y="2971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a:t>
            </a:r>
            <a:r>
              <a:rPr lang="en-US" dirty="0" smtClean="0"/>
              <a:t> Bam, </a:t>
            </a:r>
            <a:r>
              <a:rPr lang="en-US" dirty="0" err="1" smtClean="0"/>
              <a:t>sid</a:t>
            </a:r>
            <a:r>
              <a:rPr lang="en-US" dirty="0" smtClean="0"/>
              <a:t> =</a:t>
            </a:r>
            <a:r>
              <a:rPr lang="en-US" dirty="0" smtClean="0"/>
              <a:t> 9)</a:t>
            </a:r>
            <a:endParaRPr lang="en-US" dirty="0"/>
          </a:p>
        </p:txBody>
      </p:sp>
      <p:sp>
        <p:nvSpPr>
          <p:cNvPr id="20" name="Rectangle 19"/>
          <p:cNvSpPr/>
          <p:nvPr/>
        </p:nvSpPr>
        <p:spPr>
          <a:xfrm>
            <a:off x="5410200" y="3429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a:t>
            </a:r>
            <a:r>
              <a:rPr lang="en-US" dirty="0" smtClean="0"/>
              <a:t>=</a:t>
            </a:r>
            <a:r>
              <a:rPr lang="en-US" dirty="0" smtClean="0"/>
              <a:t> </a:t>
            </a:r>
            <a:r>
              <a:rPr lang="en-US" dirty="0" err="1" smtClean="0"/>
              <a:t>Ke</a:t>
            </a:r>
            <a:r>
              <a:rPr lang="en-US" dirty="0" smtClean="0"/>
              <a:t>, </a:t>
            </a:r>
            <a:r>
              <a:rPr lang="en-US" dirty="0" err="1" smtClean="0"/>
              <a:t>sid</a:t>
            </a:r>
            <a:r>
              <a:rPr lang="en-US" dirty="0" smtClean="0"/>
              <a:t> =</a:t>
            </a:r>
            <a:r>
              <a:rPr lang="en-US" dirty="0" smtClean="0"/>
              <a:t> 10)</a:t>
            </a:r>
            <a:endParaRPr lang="en-US" dirty="0"/>
          </a:p>
        </p:txBody>
      </p:sp>
      <p:sp>
        <p:nvSpPr>
          <p:cNvPr id="21" name="Rectangle 20"/>
          <p:cNvSpPr/>
          <p:nvPr/>
        </p:nvSpPr>
        <p:spPr>
          <a:xfrm>
            <a:off x="5410200" y="3657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a:t>
            </a:r>
            <a:r>
              <a:rPr lang="en-US" dirty="0" smtClean="0"/>
              <a:t> Kay, </a:t>
            </a:r>
            <a:r>
              <a:rPr lang="en-US" dirty="0" err="1" smtClean="0"/>
              <a:t>sid</a:t>
            </a:r>
            <a:r>
              <a:rPr lang="en-US" dirty="0" smtClean="0"/>
              <a:t> =</a:t>
            </a:r>
            <a:r>
              <a:rPr lang="en-US" dirty="0" smtClean="0"/>
              <a:t> 12)</a:t>
            </a:r>
            <a:endParaRPr lang="en-US" dirty="0"/>
          </a:p>
        </p:txBody>
      </p:sp>
      <p:sp>
        <p:nvSpPr>
          <p:cNvPr id="22" name="Rectangle 21"/>
          <p:cNvSpPr/>
          <p:nvPr/>
        </p:nvSpPr>
        <p:spPr>
          <a:xfrm>
            <a:off x="5410200" y="3886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a:t>
            </a:r>
            <a:r>
              <a:rPr lang="en-US" dirty="0" smtClean="0"/>
              <a:t> </a:t>
            </a:r>
            <a:r>
              <a:rPr lang="en-US" dirty="0" smtClean="0"/>
              <a:t>Al</a:t>
            </a:r>
            <a:r>
              <a:rPr lang="en-US" dirty="0" smtClean="0"/>
              <a:t>, </a:t>
            </a:r>
            <a:r>
              <a:rPr lang="en-US" dirty="0" err="1" smtClean="0"/>
              <a:t>sid</a:t>
            </a:r>
            <a:r>
              <a:rPr lang="en-US" dirty="0" smtClean="0"/>
              <a:t> =</a:t>
            </a:r>
            <a:r>
              <a:rPr lang="en-US" dirty="0" smtClean="0"/>
              <a:t> 15)</a:t>
            </a:r>
            <a:endParaRPr lang="en-US" dirty="0"/>
          </a:p>
        </p:txBody>
      </p:sp>
      <p:sp>
        <p:nvSpPr>
          <p:cNvPr id="23" name="TextBox 22"/>
          <p:cNvSpPr txBox="1"/>
          <p:nvPr/>
        </p:nvSpPr>
        <p:spPr>
          <a:xfrm>
            <a:off x="914400" y="4343400"/>
            <a:ext cx="7543800" cy="1938992"/>
          </a:xfrm>
          <a:prstGeom prst="rect">
            <a:avLst/>
          </a:prstGeom>
          <a:noFill/>
        </p:spPr>
        <p:txBody>
          <a:bodyPr wrap="square" rtlCol="0">
            <a:spAutoFit/>
          </a:bodyPr>
          <a:lstStyle/>
          <a:p>
            <a:r>
              <a:rPr lang="en-US" sz="2400" dirty="0" smtClean="0"/>
              <a:t>A sorted subset of a table.</a:t>
            </a:r>
          </a:p>
          <a:p>
            <a:r>
              <a:rPr lang="en-US" sz="2400" dirty="0" smtClean="0"/>
              <a:t>Above we have pages with </a:t>
            </a:r>
            <a:r>
              <a:rPr lang="en-US" sz="2400" dirty="0" err="1" smtClean="0"/>
              <a:t>tuple</a:t>
            </a:r>
            <a:r>
              <a:rPr lang="en-US" sz="2400" dirty="0" smtClean="0"/>
              <a:t> size = 3</a:t>
            </a:r>
          </a:p>
          <a:p>
            <a:r>
              <a:rPr lang="en-US" sz="2400" dirty="0" smtClean="0"/>
              <a:t>There are two sorted runs both with a length of 3 pages. (We denote the size of a sorted run by how many pages the sorted run spans)</a:t>
            </a:r>
            <a:endParaRPr lang="en-US" sz="2400" dirty="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Visualizations</a:t>
            </a:r>
            <a:endParaRPr lang="en-US" dirty="0"/>
          </a:p>
        </p:txBody>
      </p:sp>
      <p:sp>
        <p:nvSpPr>
          <p:cNvPr id="4" name="Rectangle 3"/>
          <p:cNvSpPr/>
          <p:nvPr/>
        </p:nvSpPr>
        <p:spPr>
          <a:xfrm>
            <a:off x="762000" y="1371600"/>
            <a:ext cx="2743200" cy="533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828800" y="914400"/>
            <a:ext cx="794641" cy="369332"/>
          </a:xfrm>
          <a:prstGeom prst="rect">
            <a:avLst/>
          </a:prstGeom>
          <a:noFill/>
        </p:spPr>
        <p:txBody>
          <a:bodyPr wrap="none" rtlCol="0">
            <a:spAutoFit/>
          </a:bodyPr>
          <a:lstStyle/>
          <a:p>
            <a:r>
              <a:rPr lang="en-US" dirty="0" smtClean="0">
                <a:solidFill>
                  <a:schemeClr val="tx2"/>
                </a:solidFill>
              </a:rPr>
              <a:t>Sailors</a:t>
            </a:r>
            <a:endParaRPr lang="en-US" dirty="0">
              <a:solidFill>
                <a:schemeClr val="tx2"/>
              </a:solidFill>
            </a:endParaRPr>
          </a:p>
        </p:txBody>
      </p:sp>
      <p:sp>
        <p:nvSpPr>
          <p:cNvPr id="6" name="Rectangle 5"/>
          <p:cNvSpPr/>
          <p:nvPr/>
        </p:nvSpPr>
        <p:spPr>
          <a:xfrm>
            <a:off x="990600" y="1524000"/>
            <a:ext cx="2286000" cy="11430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a:off x="990600" y="1524000"/>
            <a:ext cx="2286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Record 1</a:t>
            </a:r>
            <a:endParaRPr lang="en-US" dirty="0"/>
          </a:p>
        </p:txBody>
      </p:sp>
      <p:sp>
        <p:nvSpPr>
          <p:cNvPr id="27" name="Rectangle 26"/>
          <p:cNvSpPr/>
          <p:nvPr/>
        </p:nvSpPr>
        <p:spPr>
          <a:xfrm>
            <a:off x="990600" y="1752600"/>
            <a:ext cx="2286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Record 2</a:t>
            </a:r>
            <a:endParaRPr lang="en-US" dirty="0"/>
          </a:p>
        </p:txBody>
      </p:sp>
      <p:sp>
        <p:nvSpPr>
          <p:cNvPr id="28" name="Rectangle 27"/>
          <p:cNvSpPr/>
          <p:nvPr/>
        </p:nvSpPr>
        <p:spPr>
          <a:xfrm>
            <a:off x="990600" y="1981200"/>
            <a:ext cx="2286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Record 3</a:t>
            </a:r>
            <a:endParaRPr lang="en-US" dirty="0"/>
          </a:p>
        </p:txBody>
      </p:sp>
      <p:sp>
        <p:nvSpPr>
          <p:cNvPr id="29" name="Rectangle 28"/>
          <p:cNvSpPr/>
          <p:nvPr/>
        </p:nvSpPr>
        <p:spPr>
          <a:xfrm>
            <a:off x="990600" y="2209800"/>
            <a:ext cx="2286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Record 4</a:t>
            </a:r>
            <a:endParaRPr lang="en-US" dirty="0"/>
          </a:p>
        </p:txBody>
      </p:sp>
      <p:sp>
        <p:nvSpPr>
          <p:cNvPr id="30" name="Rectangle 29"/>
          <p:cNvSpPr/>
          <p:nvPr/>
        </p:nvSpPr>
        <p:spPr>
          <a:xfrm>
            <a:off x="990600" y="2438400"/>
            <a:ext cx="2286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Record 5</a:t>
            </a:r>
            <a:endParaRPr lang="en-US" dirty="0"/>
          </a:p>
        </p:txBody>
      </p:sp>
      <p:sp>
        <p:nvSpPr>
          <p:cNvPr id="31" name="Rectangle 30"/>
          <p:cNvSpPr/>
          <p:nvPr/>
        </p:nvSpPr>
        <p:spPr>
          <a:xfrm>
            <a:off x="990600" y="28194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Page 2</a:t>
            </a:r>
            <a:endParaRPr lang="en-US" dirty="0"/>
          </a:p>
        </p:txBody>
      </p:sp>
      <p:sp>
        <p:nvSpPr>
          <p:cNvPr id="32" name="Rectangle 31"/>
          <p:cNvSpPr/>
          <p:nvPr/>
        </p:nvSpPr>
        <p:spPr>
          <a:xfrm>
            <a:off x="990600" y="41148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Page 3</a:t>
            </a:r>
            <a:endParaRPr lang="en-US" dirty="0"/>
          </a:p>
        </p:txBody>
      </p:sp>
      <p:sp>
        <p:nvSpPr>
          <p:cNvPr id="33" name="Rectangle 32"/>
          <p:cNvSpPr/>
          <p:nvPr/>
        </p:nvSpPr>
        <p:spPr>
          <a:xfrm>
            <a:off x="990600" y="54102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Page 4</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Visualizations</a:t>
            </a:r>
            <a:endParaRPr lang="en-US" dirty="0"/>
          </a:p>
        </p:txBody>
      </p:sp>
      <p:sp>
        <p:nvSpPr>
          <p:cNvPr id="4" name="Rectangle 3"/>
          <p:cNvSpPr/>
          <p:nvPr/>
        </p:nvSpPr>
        <p:spPr>
          <a:xfrm>
            <a:off x="762000" y="1371600"/>
            <a:ext cx="2743200" cy="533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828800" y="1002268"/>
            <a:ext cx="794641" cy="369332"/>
          </a:xfrm>
          <a:prstGeom prst="rect">
            <a:avLst/>
          </a:prstGeom>
          <a:noFill/>
        </p:spPr>
        <p:txBody>
          <a:bodyPr wrap="none" rtlCol="0">
            <a:spAutoFit/>
          </a:bodyPr>
          <a:lstStyle/>
          <a:p>
            <a:r>
              <a:rPr lang="en-US" dirty="0" smtClean="0">
                <a:solidFill>
                  <a:schemeClr val="tx2"/>
                </a:solidFill>
              </a:rPr>
              <a:t>Sailors</a:t>
            </a:r>
            <a:endParaRPr lang="en-US" dirty="0">
              <a:solidFill>
                <a:schemeClr val="tx2"/>
              </a:solidFill>
            </a:endParaRPr>
          </a:p>
        </p:txBody>
      </p:sp>
      <p:sp>
        <p:nvSpPr>
          <p:cNvPr id="6" name="Rectangle 5"/>
          <p:cNvSpPr/>
          <p:nvPr/>
        </p:nvSpPr>
        <p:spPr>
          <a:xfrm>
            <a:off x="990600" y="1524000"/>
            <a:ext cx="2286000" cy="11430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a:off x="990600" y="1524000"/>
            <a:ext cx="2286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Record 1</a:t>
            </a:r>
            <a:endParaRPr lang="en-US" dirty="0"/>
          </a:p>
        </p:txBody>
      </p:sp>
      <p:sp>
        <p:nvSpPr>
          <p:cNvPr id="27" name="Rectangle 26"/>
          <p:cNvSpPr/>
          <p:nvPr/>
        </p:nvSpPr>
        <p:spPr>
          <a:xfrm>
            <a:off x="990600" y="1752600"/>
            <a:ext cx="2286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Record 2</a:t>
            </a:r>
            <a:endParaRPr lang="en-US" dirty="0"/>
          </a:p>
        </p:txBody>
      </p:sp>
      <p:sp>
        <p:nvSpPr>
          <p:cNvPr id="28" name="Rectangle 27"/>
          <p:cNvSpPr/>
          <p:nvPr/>
        </p:nvSpPr>
        <p:spPr>
          <a:xfrm>
            <a:off x="990600" y="1981200"/>
            <a:ext cx="2286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Record 3</a:t>
            </a:r>
            <a:endParaRPr lang="en-US" dirty="0"/>
          </a:p>
        </p:txBody>
      </p:sp>
      <p:sp>
        <p:nvSpPr>
          <p:cNvPr id="29" name="Rectangle 28"/>
          <p:cNvSpPr/>
          <p:nvPr/>
        </p:nvSpPr>
        <p:spPr>
          <a:xfrm>
            <a:off x="990600" y="2209800"/>
            <a:ext cx="2286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Record 4</a:t>
            </a:r>
            <a:endParaRPr lang="en-US" dirty="0"/>
          </a:p>
        </p:txBody>
      </p:sp>
      <p:sp>
        <p:nvSpPr>
          <p:cNvPr id="30" name="Rectangle 29"/>
          <p:cNvSpPr/>
          <p:nvPr/>
        </p:nvSpPr>
        <p:spPr>
          <a:xfrm>
            <a:off x="990600" y="2438400"/>
            <a:ext cx="2286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Record 5</a:t>
            </a:r>
            <a:endParaRPr lang="en-US" dirty="0"/>
          </a:p>
        </p:txBody>
      </p:sp>
      <p:sp>
        <p:nvSpPr>
          <p:cNvPr id="31" name="Rectangle 30"/>
          <p:cNvSpPr/>
          <p:nvPr/>
        </p:nvSpPr>
        <p:spPr>
          <a:xfrm>
            <a:off x="990600" y="28194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Page 2</a:t>
            </a:r>
            <a:endParaRPr lang="en-US" dirty="0"/>
          </a:p>
        </p:txBody>
      </p:sp>
      <p:sp>
        <p:nvSpPr>
          <p:cNvPr id="32" name="Rectangle 31"/>
          <p:cNvSpPr/>
          <p:nvPr/>
        </p:nvSpPr>
        <p:spPr>
          <a:xfrm>
            <a:off x="990600" y="41148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Page 3</a:t>
            </a:r>
            <a:endParaRPr lang="en-US" dirty="0"/>
          </a:p>
        </p:txBody>
      </p:sp>
      <p:sp>
        <p:nvSpPr>
          <p:cNvPr id="33" name="Rectangle 32"/>
          <p:cNvSpPr/>
          <p:nvPr/>
        </p:nvSpPr>
        <p:spPr>
          <a:xfrm>
            <a:off x="990600" y="54102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Page 4</a:t>
            </a:r>
            <a:endParaRPr lang="en-US" dirty="0"/>
          </a:p>
        </p:txBody>
      </p:sp>
      <p:sp>
        <p:nvSpPr>
          <p:cNvPr id="14" name="Rectangle 13"/>
          <p:cNvSpPr/>
          <p:nvPr/>
        </p:nvSpPr>
        <p:spPr>
          <a:xfrm>
            <a:off x="3733800" y="1371600"/>
            <a:ext cx="2743200" cy="5334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TextBox 14"/>
          <p:cNvSpPr txBox="1"/>
          <p:nvPr/>
        </p:nvSpPr>
        <p:spPr>
          <a:xfrm>
            <a:off x="4648200" y="1002268"/>
            <a:ext cx="1015663" cy="369332"/>
          </a:xfrm>
          <a:prstGeom prst="rect">
            <a:avLst/>
          </a:prstGeom>
          <a:noFill/>
        </p:spPr>
        <p:txBody>
          <a:bodyPr wrap="none" rtlCol="0">
            <a:spAutoFit/>
          </a:bodyPr>
          <a:lstStyle/>
          <a:p>
            <a:r>
              <a:rPr lang="en-US" dirty="0" smtClean="0">
                <a:solidFill>
                  <a:schemeClr val="accent2"/>
                </a:solidFill>
              </a:rPr>
              <a:t>Reserves</a:t>
            </a:r>
            <a:endParaRPr lang="en-US" dirty="0">
              <a:solidFill>
                <a:schemeClr val="accent2"/>
              </a:solidFill>
            </a:endParaRPr>
          </a:p>
        </p:txBody>
      </p:sp>
      <p:sp>
        <p:nvSpPr>
          <p:cNvPr id="16" name="Rectangle 15"/>
          <p:cNvSpPr/>
          <p:nvPr/>
        </p:nvSpPr>
        <p:spPr>
          <a:xfrm>
            <a:off x="3962400" y="1524000"/>
            <a:ext cx="2286000" cy="11430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3962400" y="1524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8" name="Rectangle 17"/>
          <p:cNvSpPr/>
          <p:nvPr/>
        </p:nvSpPr>
        <p:spPr>
          <a:xfrm>
            <a:off x="3962400" y="1752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9" name="Rectangle 18"/>
          <p:cNvSpPr/>
          <p:nvPr/>
        </p:nvSpPr>
        <p:spPr>
          <a:xfrm>
            <a:off x="3962400" y="1981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0" name="Rectangle 19"/>
          <p:cNvSpPr/>
          <p:nvPr/>
        </p:nvSpPr>
        <p:spPr>
          <a:xfrm>
            <a:off x="3962400" y="2209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1" name="Rectangle 20"/>
          <p:cNvSpPr/>
          <p:nvPr/>
        </p:nvSpPr>
        <p:spPr>
          <a:xfrm>
            <a:off x="3962400" y="2438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2" name="Rectangle 21"/>
          <p:cNvSpPr/>
          <p:nvPr/>
        </p:nvSpPr>
        <p:spPr>
          <a:xfrm>
            <a:off x="3962400" y="28194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3" name="Rectangle 22"/>
          <p:cNvSpPr/>
          <p:nvPr/>
        </p:nvSpPr>
        <p:spPr>
          <a:xfrm>
            <a:off x="3962400" y="41148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4" name="Rectangle 23"/>
          <p:cNvSpPr/>
          <p:nvPr/>
        </p:nvSpPr>
        <p:spPr>
          <a:xfrm>
            <a:off x="3962400" y="54102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Nested Loops Join</a:t>
            </a:r>
            <a:endParaRPr lang="en-US" dirty="0"/>
          </a:p>
        </p:txBody>
      </p:sp>
      <p:sp>
        <p:nvSpPr>
          <p:cNvPr id="4" name="Rectangle 3"/>
          <p:cNvSpPr/>
          <p:nvPr/>
        </p:nvSpPr>
        <p:spPr>
          <a:xfrm>
            <a:off x="228600" y="1371600"/>
            <a:ext cx="2743200" cy="533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 y="15240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 name="Rectangle 10"/>
          <p:cNvSpPr/>
          <p:nvPr/>
        </p:nvSpPr>
        <p:spPr>
          <a:xfrm>
            <a:off x="457200" y="28194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Rectangle 11"/>
          <p:cNvSpPr/>
          <p:nvPr/>
        </p:nvSpPr>
        <p:spPr>
          <a:xfrm>
            <a:off x="457200" y="41148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457200" y="54102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p:cNvSpPr/>
          <p:nvPr/>
        </p:nvSpPr>
        <p:spPr>
          <a:xfrm>
            <a:off x="3200400" y="1371600"/>
            <a:ext cx="2743200" cy="5334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p:cNvSpPr/>
          <p:nvPr/>
        </p:nvSpPr>
        <p:spPr>
          <a:xfrm>
            <a:off x="3429000" y="15240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1" name="Rectangle 20"/>
          <p:cNvSpPr/>
          <p:nvPr/>
        </p:nvSpPr>
        <p:spPr>
          <a:xfrm>
            <a:off x="3429000" y="28194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2" name="Rectangle 21"/>
          <p:cNvSpPr/>
          <p:nvPr/>
        </p:nvSpPr>
        <p:spPr>
          <a:xfrm>
            <a:off x="3429000" y="41148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3" name="Rectangle 22"/>
          <p:cNvSpPr/>
          <p:nvPr/>
        </p:nvSpPr>
        <p:spPr>
          <a:xfrm>
            <a:off x="3429000" y="54102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4" name="Content Placeholder 2"/>
          <p:cNvSpPr>
            <a:spLocks noGrp="1"/>
          </p:cNvSpPr>
          <p:nvPr>
            <p:ph idx="1"/>
          </p:nvPr>
        </p:nvSpPr>
        <p:spPr>
          <a:xfrm>
            <a:off x="6019800" y="1371600"/>
            <a:ext cx="3124200" cy="4525963"/>
          </a:xfrm>
        </p:spPr>
        <p:txBody>
          <a:bodyPr>
            <a:normAutofit/>
          </a:bodyPr>
          <a:lstStyle/>
          <a:p>
            <a:pPr>
              <a:buNone/>
            </a:pPr>
            <a:r>
              <a:rPr lang="en-US" sz="2800" b="1" dirty="0" smtClean="0"/>
              <a:t>Key idea:</a:t>
            </a:r>
            <a:r>
              <a:rPr lang="en-US" sz="2800" dirty="0" smtClean="0"/>
              <a:t/>
            </a:r>
            <a:br>
              <a:rPr lang="en-US" sz="2800" dirty="0" smtClean="0"/>
            </a:br>
            <a:r>
              <a:rPr lang="en-US" sz="2800" dirty="0" smtClean="0"/>
              <a:t>Take each record of S and match it with each record of R.</a:t>
            </a:r>
          </a:p>
          <a:p>
            <a:pPr>
              <a:buNone/>
            </a:pPr>
            <a:r>
              <a:rPr lang="en-US" sz="2800" b="1" dirty="0" smtClean="0"/>
              <a:t>Steps:</a:t>
            </a:r>
          </a:p>
          <a:p>
            <a:pPr marL="514350" indent="-514350">
              <a:buFont typeface="+mj-lt"/>
              <a:buAutoNum type="arabicPeriod"/>
            </a:pPr>
            <a:r>
              <a:rPr lang="en-US" sz="2800" dirty="0" smtClean="0"/>
              <a:t>Get tuple of S.</a:t>
            </a:r>
          </a:p>
          <a:p>
            <a:pPr marL="514350" indent="-514350">
              <a:buFont typeface="+mj-lt"/>
              <a:buAutoNum type="arabicPeriod"/>
            </a:pPr>
            <a:r>
              <a:rPr lang="en-US" sz="2800" dirty="0" smtClean="0"/>
              <a:t>Iterate through each tuple in R.</a:t>
            </a:r>
            <a:endParaRPr lang="en-US" sz="2800" dirty="0"/>
          </a:p>
        </p:txBody>
      </p:sp>
      <p:sp>
        <p:nvSpPr>
          <p:cNvPr id="25" name="TextBox 24"/>
          <p:cNvSpPr txBox="1"/>
          <p:nvPr/>
        </p:nvSpPr>
        <p:spPr>
          <a:xfrm>
            <a:off x="1270337" y="1002268"/>
            <a:ext cx="794641" cy="369332"/>
          </a:xfrm>
          <a:prstGeom prst="rect">
            <a:avLst/>
          </a:prstGeom>
          <a:noFill/>
        </p:spPr>
        <p:txBody>
          <a:bodyPr wrap="none" rtlCol="0">
            <a:spAutoFit/>
          </a:bodyPr>
          <a:lstStyle/>
          <a:p>
            <a:r>
              <a:rPr lang="en-US" dirty="0" smtClean="0">
                <a:solidFill>
                  <a:schemeClr val="tx2"/>
                </a:solidFill>
              </a:rPr>
              <a:t>Sailors</a:t>
            </a:r>
            <a:endParaRPr lang="en-US" dirty="0">
              <a:solidFill>
                <a:schemeClr val="tx2"/>
              </a:solidFill>
            </a:endParaRPr>
          </a:p>
        </p:txBody>
      </p:sp>
      <p:sp>
        <p:nvSpPr>
          <p:cNvPr id="26" name="TextBox 25"/>
          <p:cNvSpPr txBox="1"/>
          <p:nvPr/>
        </p:nvSpPr>
        <p:spPr>
          <a:xfrm>
            <a:off x="4089737" y="1002268"/>
            <a:ext cx="1015663" cy="369332"/>
          </a:xfrm>
          <a:prstGeom prst="rect">
            <a:avLst/>
          </a:prstGeom>
          <a:noFill/>
        </p:spPr>
        <p:txBody>
          <a:bodyPr wrap="none" rtlCol="0">
            <a:spAutoFit/>
          </a:bodyPr>
          <a:lstStyle/>
          <a:p>
            <a:r>
              <a:rPr lang="en-US" dirty="0" smtClean="0">
                <a:solidFill>
                  <a:schemeClr val="accent2"/>
                </a:solidFill>
              </a:rPr>
              <a:t>Reserves</a:t>
            </a:r>
            <a:endParaRPr lang="en-US" dirty="0">
              <a:solidFill>
                <a:schemeClr val="accent2"/>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Nested Loops Join</a:t>
            </a:r>
            <a:endParaRPr lang="en-US" dirty="0"/>
          </a:p>
        </p:txBody>
      </p:sp>
      <p:sp>
        <p:nvSpPr>
          <p:cNvPr id="4" name="Rectangle 3"/>
          <p:cNvSpPr/>
          <p:nvPr/>
        </p:nvSpPr>
        <p:spPr>
          <a:xfrm>
            <a:off x="228600" y="1371600"/>
            <a:ext cx="2743200" cy="533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 y="1524000"/>
            <a:ext cx="2286000" cy="1143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1" name="Rectangle 10"/>
          <p:cNvSpPr/>
          <p:nvPr/>
        </p:nvSpPr>
        <p:spPr>
          <a:xfrm>
            <a:off x="457200" y="28194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Rectangle 11"/>
          <p:cNvSpPr/>
          <p:nvPr/>
        </p:nvSpPr>
        <p:spPr>
          <a:xfrm>
            <a:off x="457200" y="41148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457200" y="54102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p:cNvSpPr/>
          <p:nvPr/>
        </p:nvSpPr>
        <p:spPr>
          <a:xfrm>
            <a:off x="3200400" y="1371600"/>
            <a:ext cx="2743200" cy="5334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p:cNvSpPr/>
          <p:nvPr/>
        </p:nvSpPr>
        <p:spPr>
          <a:xfrm>
            <a:off x="3429000" y="15240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1" name="Rectangle 20"/>
          <p:cNvSpPr/>
          <p:nvPr/>
        </p:nvSpPr>
        <p:spPr>
          <a:xfrm>
            <a:off x="3429000" y="28194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2" name="Rectangle 21"/>
          <p:cNvSpPr/>
          <p:nvPr/>
        </p:nvSpPr>
        <p:spPr>
          <a:xfrm>
            <a:off x="3429000" y="41148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3" name="Rectangle 22"/>
          <p:cNvSpPr/>
          <p:nvPr/>
        </p:nvSpPr>
        <p:spPr>
          <a:xfrm>
            <a:off x="3429000" y="54102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4" name="Content Placeholder 2"/>
          <p:cNvSpPr>
            <a:spLocks noGrp="1"/>
          </p:cNvSpPr>
          <p:nvPr>
            <p:ph idx="1"/>
          </p:nvPr>
        </p:nvSpPr>
        <p:spPr>
          <a:xfrm>
            <a:off x="6019800" y="1371600"/>
            <a:ext cx="3124200" cy="4525963"/>
          </a:xfrm>
        </p:spPr>
        <p:txBody>
          <a:bodyPr>
            <a:normAutofit/>
          </a:bodyPr>
          <a:lstStyle/>
          <a:p>
            <a:pPr>
              <a:buNone/>
            </a:pPr>
            <a:r>
              <a:rPr lang="en-US" sz="2800" b="1" dirty="0" smtClean="0"/>
              <a:t>Key idea:</a:t>
            </a:r>
            <a:r>
              <a:rPr lang="en-US" sz="2800" dirty="0" smtClean="0"/>
              <a:t/>
            </a:r>
            <a:br>
              <a:rPr lang="en-US" sz="2800" dirty="0" smtClean="0"/>
            </a:br>
            <a:r>
              <a:rPr lang="en-US" sz="2800" dirty="0" smtClean="0"/>
              <a:t>Take each record of S and match it with each record of R.</a:t>
            </a:r>
          </a:p>
          <a:p>
            <a:pPr>
              <a:buNone/>
            </a:pPr>
            <a:r>
              <a:rPr lang="en-US" sz="2800" b="1" dirty="0" smtClean="0"/>
              <a:t>Steps:</a:t>
            </a:r>
          </a:p>
          <a:p>
            <a:pPr marL="514350" indent="-514350">
              <a:buFont typeface="+mj-lt"/>
              <a:buAutoNum type="arabicPeriod"/>
            </a:pPr>
            <a:r>
              <a:rPr lang="en-US" sz="2800" dirty="0" smtClean="0"/>
              <a:t>Get tuple of S.</a:t>
            </a:r>
          </a:p>
          <a:p>
            <a:pPr marL="514350" indent="-514350">
              <a:buFont typeface="+mj-lt"/>
              <a:buAutoNum type="arabicPeriod"/>
            </a:pPr>
            <a:r>
              <a:rPr lang="en-US" sz="2800" dirty="0" smtClean="0"/>
              <a:t>Iterate through each tuple in R.</a:t>
            </a:r>
            <a:endParaRPr lang="en-US" sz="2800" dirty="0"/>
          </a:p>
        </p:txBody>
      </p:sp>
      <p:sp>
        <p:nvSpPr>
          <p:cNvPr id="25" name="TextBox 24"/>
          <p:cNvSpPr txBox="1"/>
          <p:nvPr/>
        </p:nvSpPr>
        <p:spPr>
          <a:xfrm>
            <a:off x="1270337" y="1002268"/>
            <a:ext cx="794641" cy="369332"/>
          </a:xfrm>
          <a:prstGeom prst="rect">
            <a:avLst/>
          </a:prstGeom>
          <a:noFill/>
        </p:spPr>
        <p:txBody>
          <a:bodyPr wrap="none" rtlCol="0">
            <a:spAutoFit/>
          </a:bodyPr>
          <a:lstStyle/>
          <a:p>
            <a:r>
              <a:rPr lang="en-US" dirty="0" smtClean="0">
                <a:solidFill>
                  <a:schemeClr val="tx2"/>
                </a:solidFill>
              </a:rPr>
              <a:t>Sailors</a:t>
            </a:r>
            <a:endParaRPr lang="en-US" dirty="0">
              <a:solidFill>
                <a:schemeClr val="tx2"/>
              </a:solidFill>
            </a:endParaRPr>
          </a:p>
        </p:txBody>
      </p:sp>
      <p:sp>
        <p:nvSpPr>
          <p:cNvPr id="26" name="TextBox 25"/>
          <p:cNvSpPr txBox="1"/>
          <p:nvPr/>
        </p:nvSpPr>
        <p:spPr>
          <a:xfrm>
            <a:off x="4089737" y="1002268"/>
            <a:ext cx="1015663" cy="369332"/>
          </a:xfrm>
          <a:prstGeom prst="rect">
            <a:avLst/>
          </a:prstGeom>
          <a:noFill/>
        </p:spPr>
        <p:txBody>
          <a:bodyPr wrap="none" rtlCol="0">
            <a:spAutoFit/>
          </a:bodyPr>
          <a:lstStyle/>
          <a:p>
            <a:r>
              <a:rPr lang="en-US" dirty="0" smtClean="0">
                <a:solidFill>
                  <a:schemeClr val="accent2"/>
                </a:solidFill>
              </a:rPr>
              <a:t>Reserves</a:t>
            </a:r>
            <a:endParaRPr lang="en-US" dirty="0">
              <a:solidFill>
                <a:schemeClr val="accent2"/>
              </a:solidFill>
            </a:endParaRPr>
          </a:p>
        </p:txBody>
      </p:sp>
      <p:sp>
        <p:nvSpPr>
          <p:cNvPr id="16" name="Rectangle 15"/>
          <p:cNvSpPr/>
          <p:nvPr/>
        </p:nvSpPr>
        <p:spPr>
          <a:xfrm>
            <a:off x="457200" y="1524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Bob, </a:t>
            </a:r>
            <a:r>
              <a:rPr lang="en-US" dirty="0" err="1" smtClean="0"/>
              <a:t>sid</a:t>
            </a:r>
            <a:r>
              <a:rPr lang="en-US" dirty="0" smtClean="0"/>
              <a:t> = 1)</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Nested Loops Join</a:t>
            </a:r>
            <a:endParaRPr lang="en-US" dirty="0"/>
          </a:p>
        </p:txBody>
      </p:sp>
      <p:sp>
        <p:nvSpPr>
          <p:cNvPr id="4" name="Rectangle 3"/>
          <p:cNvSpPr/>
          <p:nvPr/>
        </p:nvSpPr>
        <p:spPr>
          <a:xfrm>
            <a:off x="228600" y="1371600"/>
            <a:ext cx="2743200" cy="533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 y="1524000"/>
            <a:ext cx="2286000" cy="1143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1" name="Rectangle 10"/>
          <p:cNvSpPr/>
          <p:nvPr/>
        </p:nvSpPr>
        <p:spPr>
          <a:xfrm>
            <a:off x="457200" y="28194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Rectangle 11"/>
          <p:cNvSpPr/>
          <p:nvPr/>
        </p:nvSpPr>
        <p:spPr>
          <a:xfrm>
            <a:off x="457200" y="41148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457200" y="54102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p:cNvSpPr/>
          <p:nvPr/>
        </p:nvSpPr>
        <p:spPr>
          <a:xfrm>
            <a:off x="3200400" y="1371600"/>
            <a:ext cx="2743200" cy="5334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p:cNvSpPr/>
          <p:nvPr/>
        </p:nvSpPr>
        <p:spPr>
          <a:xfrm>
            <a:off x="3429000" y="1524000"/>
            <a:ext cx="2286000" cy="1143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1" name="Rectangle 20"/>
          <p:cNvSpPr/>
          <p:nvPr/>
        </p:nvSpPr>
        <p:spPr>
          <a:xfrm>
            <a:off x="3429000" y="28194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2" name="Rectangle 21"/>
          <p:cNvSpPr/>
          <p:nvPr/>
        </p:nvSpPr>
        <p:spPr>
          <a:xfrm>
            <a:off x="3429000" y="41148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3" name="Rectangle 22"/>
          <p:cNvSpPr/>
          <p:nvPr/>
        </p:nvSpPr>
        <p:spPr>
          <a:xfrm>
            <a:off x="3429000" y="54102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4" name="Content Placeholder 2"/>
          <p:cNvSpPr>
            <a:spLocks noGrp="1"/>
          </p:cNvSpPr>
          <p:nvPr>
            <p:ph idx="1"/>
          </p:nvPr>
        </p:nvSpPr>
        <p:spPr>
          <a:xfrm>
            <a:off x="6019800" y="1371600"/>
            <a:ext cx="3124200" cy="4525963"/>
          </a:xfrm>
        </p:spPr>
        <p:txBody>
          <a:bodyPr>
            <a:normAutofit/>
          </a:bodyPr>
          <a:lstStyle/>
          <a:p>
            <a:pPr>
              <a:buNone/>
            </a:pPr>
            <a:r>
              <a:rPr lang="en-US" sz="2800" b="1" dirty="0" smtClean="0"/>
              <a:t>Key idea:</a:t>
            </a:r>
            <a:r>
              <a:rPr lang="en-US" sz="2800" dirty="0" smtClean="0"/>
              <a:t/>
            </a:r>
            <a:br>
              <a:rPr lang="en-US" sz="2800" dirty="0" smtClean="0"/>
            </a:br>
            <a:r>
              <a:rPr lang="en-US" sz="2800" dirty="0" smtClean="0"/>
              <a:t>Take each record of S and match it with each record of R.</a:t>
            </a:r>
          </a:p>
          <a:p>
            <a:pPr>
              <a:buNone/>
            </a:pPr>
            <a:r>
              <a:rPr lang="en-US" sz="2800" b="1" dirty="0" smtClean="0"/>
              <a:t>Steps:</a:t>
            </a:r>
          </a:p>
          <a:p>
            <a:pPr marL="514350" indent="-514350">
              <a:buFont typeface="+mj-lt"/>
              <a:buAutoNum type="arabicPeriod"/>
            </a:pPr>
            <a:r>
              <a:rPr lang="en-US" sz="2800" dirty="0" smtClean="0"/>
              <a:t>Get tuple of S.</a:t>
            </a:r>
          </a:p>
          <a:p>
            <a:pPr marL="514350" indent="-514350">
              <a:buFont typeface="+mj-lt"/>
              <a:buAutoNum type="arabicPeriod"/>
            </a:pPr>
            <a:r>
              <a:rPr lang="en-US" sz="2800" dirty="0" smtClean="0"/>
              <a:t>Iterate through each tuple in R.</a:t>
            </a:r>
          </a:p>
          <a:p>
            <a:pPr marL="514350" indent="-514350">
              <a:buNone/>
            </a:pPr>
            <a:endParaRPr lang="en-US" sz="2800" dirty="0"/>
          </a:p>
        </p:txBody>
      </p:sp>
      <p:sp>
        <p:nvSpPr>
          <p:cNvPr id="25" name="TextBox 24"/>
          <p:cNvSpPr txBox="1"/>
          <p:nvPr/>
        </p:nvSpPr>
        <p:spPr>
          <a:xfrm>
            <a:off x="1270337" y="1002268"/>
            <a:ext cx="794641" cy="369332"/>
          </a:xfrm>
          <a:prstGeom prst="rect">
            <a:avLst/>
          </a:prstGeom>
          <a:noFill/>
        </p:spPr>
        <p:txBody>
          <a:bodyPr wrap="none" rtlCol="0">
            <a:spAutoFit/>
          </a:bodyPr>
          <a:lstStyle/>
          <a:p>
            <a:r>
              <a:rPr lang="en-US" dirty="0" smtClean="0">
                <a:solidFill>
                  <a:schemeClr val="tx2"/>
                </a:solidFill>
              </a:rPr>
              <a:t>Sailors</a:t>
            </a:r>
            <a:endParaRPr lang="en-US" dirty="0">
              <a:solidFill>
                <a:schemeClr val="tx2"/>
              </a:solidFill>
            </a:endParaRPr>
          </a:p>
        </p:txBody>
      </p:sp>
      <p:sp>
        <p:nvSpPr>
          <p:cNvPr id="26" name="TextBox 25"/>
          <p:cNvSpPr txBox="1"/>
          <p:nvPr/>
        </p:nvSpPr>
        <p:spPr>
          <a:xfrm>
            <a:off x="4089737" y="1002268"/>
            <a:ext cx="1015663" cy="369332"/>
          </a:xfrm>
          <a:prstGeom prst="rect">
            <a:avLst/>
          </a:prstGeom>
          <a:noFill/>
        </p:spPr>
        <p:txBody>
          <a:bodyPr wrap="none" rtlCol="0">
            <a:spAutoFit/>
          </a:bodyPr>
          <a:lstStyle/>
          <a:p>
            <a:r>
              <a:rPr lang="en-US" dirty="0" smtClean="0">
                <a:solidFill>
                  <a:schemeClr val="accent2"/>
                </a:solidFill>
              </a:rPr>
              <a:t>Reserves</a:t>
            </a:r>
            <a:endParaRPr lang="en-US" dirty="0">
              <a:solidFill>
                <a:schemeClr val="accent2"/>
              </a:solidFill>
            </a:endParaRPr>
          </a:p>
        </p:txBody>
      </p:sp>
      <p:sp>
        <p:nvSpPr>
          <p:cNvPr id="16" name="Rectangle 15"/>
          <p:cNvSpPr/>
          <p:nvPr/>
        </p:nvSpPr>
        <p:spPr>
          <a:xfrm>
            <a:off x="457200" y="1524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Bob, </a:t>
            </a:r>
            <a:r>
              <a:rPr lang="en-US" dirty="0" err="1" smtClean="0"/>
              <a:t>sid</a:t>
            </a:r>
            <a:r>
              <a:rPr lang="en-US" dirty="0" smtClean="0"/>
              <a:t> = 1)</a:t>
            </a:r>
            <a:endParaRPr lang="en-US" dirty="0"/>
          </a:p>
        </p:txBody>
      </p:sp>
      <p:sp>
        <p:nvSpPr>
          <p:cNvPr id="17" name="Rectangle 16"/>
          <p:cNvSpPr/>
          <p:nvPr/>
        </p:nvSpPr>
        <p:spPr>
          <a:xfrm>
            <a:off x="3429000" y="1524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3, bid = 6)</a:t>
            </a:r>
            <a:endParaRPr lang="en-US" dirty="0"/>
          </a:p>
        </p:txBody>
      </p:sp>
      <p:cxnSp>
        <p:nvCxnSpPr>
          <p:cNvPr id="19" name="Straight Arrow Connector 18"/>
          <p:cNvCxnSpPr>
            <a:stCxn id="16" idx="3"/>
            <a:endCxn id="17" idx="1"/>
          </p:cNvCxnSpPr>
          <p:nvPr/>
        </p:nvCxnSpPr>
        <p:spPr>
          <a:xfrm>
            <a:off x="2743200" y="1638300"/>
            <a:ext cx="685800"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20" name="Rectangle 19"/>
          <p:cNvSpPr/>
          <p:nvPr/>
        </p:nvSpPr>
        <p:spPr>
          <a:xfrm>
            <a:off x="3429000" y="1752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 bid = 4)</a:t>
            </a:r>
            <a:endParaRPr lang="en-US" dirty="0"/>
          </a:p>
        </p:txBody>
      </p:sp>
      <p:cxnSp>
        <p:nvCxnSpPr>
          <p:cNvPr id="31" name="Straight Arrow Connector 30"/>
          <p:cNvCxnSpPr>
            <a:stCxn id="16" idx="3"/>
            <a:endCxn id="20" idx="1"/>
          </p:cNvCxnSpPr>
          <p:nvPr/>
        </p:nvCxnSpPr>
        <p:spPr>
          <a:xfrm>
            <a:off x="2743200" y="1638300"/>
            <a:ext cx="685800" cy="2286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32" name="Rectangle 31"/>
          <p:cNvSpPr/>
          <p:nvPr/>
        </p:nvSpPr>
        <p:spPr>
          <a:xfrm>
            <a:off x="6096000" y="5943600"/>
            <a:ext cx="3048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(name = Bob, </a:t>
            </a:r>
            <a:r>
              <a:rPr lang="en-US" dirty="0" err="1" smtClean="0"/>
              <a:t>sid</a:t>
            </a:r>
            <a:r>
              <a:rPr lang="en-US" dirty="0" smtClean="0"/>
              <a:t> = 1, bid = 4)</a:t>
            </a:r>
            <a:endParaRPr lang="en-US" dirty="0"/>
          </a:p>
        </p:txBody>
      </p:sp>
      <p:sp>
        <p:nvSpPr>
          <p:cNvPr id="33" name="TextBox 32"/>
          <p:cNvSpPr txBox="1"/>
          <p:nvPr/>
        </p:nvSpPr>
        <p:spPr>
          <a:xfrm>
            <a:off x="6127054" y="5486400"/>
            <a:ext cx="1188146" cy="461665"/>
          </a:xfrm>
          <a:prstGeom prst="rect">
            <a:avLst/>
          </a:prstGeom>
          <a:noFill/>
        </p:spPr>
        <p:txBody>
          <a:bodyPr wrap="none" rtlCol="0">
            <a:spAutoFit/>
          </a:bodyPr>
          <a:lstStyle/>
          <a:p>
            <a:r>
              <a:rPr lang="en-US" sz="2400" b="1" dirty="0" smtClean="0"/>
              <a:t>Output:</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P spid="32" grpId="0" animBg="1"/>
      <p:bldP spid="32" grpId="1" animBg="1"/>
      <p:bldP spid="33" grpId="0"/>
    </p:bld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Nested Loops Join</a:t>
            </a:r>
            <a:endParaRPr lang="en-US" dirty="0"/>
          </a:p>
        </p:txBody>
      </p:sp>
      <p:sp>
        <p:nvSpPr>
          <p:cNvPr id="4" name="Rectangle 3"/>
          <p:cNvSpPr/>
          <p:nvPr/>
        </p:nvSpPr>
        <p:spPr>
          <a:xfrm>
            <a:off x="228600" y="1371600"/>
            <a:ext cx="2743200" cy="533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 y="1524000"/>
            <a:ext cx="2286000" cy="1143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1" name="Rectangle 10"/>
          <p:cNvSpPr/>
          <p:nvPr/>
        </p:nvSpPr>
        <p:spPr>
          <a:xfrm>
            <a:off x="457200" y="28194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Rectangle 11"/>
          <p:cNvSpPr/>
          <p:nvPr/>
        </p:nvSpPr>
        <p:spPr>
          <a:xfrm>
            <a:off x="457200" y="41148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457200" y="54102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p:cNvSpPr/>
          <p:nvPr/>
        </p:nvSpPr>
        <p:spPr>
          <a:xfrm>
            <a:off x="3200400" y="1371600"/>
            <a:ext cx="2743200" cy="5334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p:cNvSpPr/>
          <p:nvPr/>
        </p:nvSpPr>
        <p:spPr>
          <a:xfrm>
            <a:off x="3429000" y="1524000"/>
            <a:ext cx="2286000" cy="1143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1" name="Rectangle 20"/>
          <p:cNvSpPr/>
          <p:nvPr/>
        </p:nvSpPr>
        <p:spPr>
          <a:xfrm>
            <a:off x="3429000" y="28194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2" name="Rectangle 21"/>
          <p:cNvSpPr/>
          <p:nvPr/>
        </p:nvSpPr>
        <p:spPr>
          <a:xfrm>
            <a:off x="3429000" y="41148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3" name="Rectangle 22"/>
          <p:cNvSpPr/>
          <p:nvPr/>
        </p:nvSpPr>
        <p:spPr>
          <a:xfrm>
            <a:off x="3429000" y="54102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4" name="Content Placeholder 2"/>
          <p:cNvSpPr>
            <a:spLocks noGrp="1"/>
          </p:cNvSpPr>
          <p:nvPr>
            <p:ph idx="1"/>
          </p:nvPr>
        </p:nvSpPr>
        <p:spPr>
          <a:xfrm>
            <a:off x="6019800" y="1371600"/>
            <a:ext cx="3124200" cy="4525963"/>
          </a:xfrm>
        </p:spPr>
        <p:txBody>
          <a:bodyPr>
            <a:normAutofit/>
          </a:bodyPr>
          <a:lstStyle/>
          <a:p>
            <a:pPr>
              <a:buNone/>
            </a:pPr>
            <a:r>
              <a:rPr lang="en-US" sz="2800" b="1" dirty="0" smtClean="0"/>
              <a:t>Key idea:</a:t>
            </a:r>
            <a:r>
              <a:rPr lang="en-US" sz="2800" dirty="0" smtClean="0"/>
              <a:t/>
            </a:r>
            <a:br>
              <a:rPr lang="en-US" sz="2800" dirty="0" smtClean="0"/>
            </a:br>
            <a:r>
              <a:rPr lang="en-US" sz="2800" dirty="0" smtClean="0"/>
              <a:t>Take each record of S and match it with each record of R.</a:t>
            </a:r>
          </a:p>
          <a:p>
            <a:pPr>
              <a:buNone/>
            </a:pPr>
            <a:r>
              <a:rPr lang="en-US" sz="2800" b="1" dirty="0" smtClean="0"/>
              <a:t>Steps:</a:t>
            </a:r>
          </a:p>
          <a:p>
            <a:pPr marL="514350" indent="-514350">
              <a:buFont typeface="+mj-lt"/>
              <a:buAutoNum type="arabicPeriod"/>
            </a:pPr>
            <a:r>
              <a:rPr lang="en-US" sz="2800" dirty="0" smtClean="0"/>
              <a:t>Get tuple of S.</a:t>
            </a:r>
          </a:p>
          <a:p>
            <a:pPr marL="514350" indent="-514350">
              <a:buFont typeface="+mj-lt"/>
              <a:buAutoNum type="arabicPeriod"/>
            </a:pPr>
            <a:r>
              <a:rPr lang="en-US" sz="2800" dirty="0" smtClean="0"/>
              <a:t>Iterate through each tuple in R.</a:t>
            </a:r>
          </a:p>
          <a:p>
            <a:pPr marL="514350" indent="-514350">
              <a:buNone/>
            </a:pPr>
            <a:endParaRPr lang="en-US" sz="2800" dirty="0"/>
          </a:p>
        </p:txBody>
      </p:sp>
      <p:sp>
        <p:nvSpPr>
          <p:cNvPr id="25" name="TextBox 24"/>
          <p:cNvSpPr txBox="1"/>
          <p:nvPr/>
        </p:nvSpPr>
        <p:spPr>
          <a:xfrm>
            <a:off x="1270337" y="1002268"/>
            <a:ext cx="794641" cy="369332"/>
          </a:xfrm>
          <a:prstGeom prst="rect">
            <a:avLst/>
          </a:prstGeom>
          <a:noFill/>
        </p:spPr>
        <p:txBody>
          <a:bodyPr wrap="none" rtlCol="0">
            <a:spAutoFit/>
          </a:bodyPr>
          <a:lstStyle/>
          <a:p>
            <a:r>
              <a:rPr lang="en-US" dirty="0" smtClean="0">
                <a:solidFill>
                  <a:schemeClr val="tx2"/>
                </a:solidFill>
              </a:rPr>
              <a:t>Sailors</a:t>
            </a:r>
            <a:endParaRPr lang="en-US" dirty="0">
              <a:solidFill>
                <a:schemeClr val="tx2"/>
              </a:solidFill>
            </a:endParaRPr>
          </a:p>
        </p:txBody>
      </p:sp>
      <p:sp>
        <p:nvSpPr>
          <p:cNvPr id="26" name="TextBox 25"/>
          <p:cNvSpPr txBox="1"/>
          <p:nvPr/>
        </p:nvSpPr>
        <p:spPr>
          <a:xfrm>
            <a:off x="4089737" y="1002268"/>
            <a:ext cx="1015663" cy="369332"/>
          </a:xfrm>
          <a:prstGeom prst="rect">
            <a:avLst/>
          </a:prstGeom>
          <a:noFill/>
        </p:spPr>
        <p:txBody>
          <a:bodyPr wrap="none" rtlCol="0">
            <a:spAutoFit/>
          </a:bodyPr>
          <a:lstStyle/>
          <a:p>
            <a:r>
              <a:rPr lang="en-US" dirty="0" smtClean="0">
                <a:solidFill>
                  <a:schemeClr val="accent2"/>
                </a:solidFill>
              </a:rPr>
              <a:t>Reserves</a:t>
            </a:r>
            <a:endParaRPr lang="en-US" dirty="0">
              <a:solidFill>
                <a:schemeClr val="accent2"/>
              </a:solidFill>
            </a:endParaRPr>
          </a:p>
        </p:txBody>
      </p:sp>
      <p:sp>
        <p:nvSpPr>
          <p:cNvPr id="16" name="Rectangle 15"/>
          <p:cNvSpPr/>
          <p:nvPr/>
        </p:nvSpPr>
        <p:spPr>
          <a:xfrm>
            <a:off x="457200" y="1524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Bob, </a:t>
            </a:r>
            <a:r>
              <a:rPr lang="en-US" dirty="0" err="1" smtClean="0"/>
              <a:t>sid</a:t>
            </a:r>
            <a:r>
              <a:rPr lang="en-US" dirty="0" smtClean="0"/>
              <a:t> = 1)</a:t>
            </a:r>
            <a:endParaRPr lang="en-US" dirty="0"/>
          </a:p>
        </p:txBody>
      </p:sp>
      <p:sp>
        <p:nvSpPr>
          <p:cNvPr id="17" name="Rectangle 16"/>
          <p:cNvSpPr/>
          <p:nvPr/>
        </p:nvSpPr>
        <p:spPr>
          <a:xfrm>
            <a:off x="3429000" y="1524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3, bid = 6)</a:t>
            </a:r>
            <a:endParaRPr lang="en-US" dirty="0"/>
          </a:p>
        </p:txBody>
      </p:sp>
      <p:cxnSp>
        <p:nvCxnSpPr>
          <p:cNvPr id="19" name="Straight Arrow Connector 18"/>
          <p:cNvCxnSpPr>
            <a:stCxn id="16" idx="3"/>
            <a:endCxn id="17" idx="1"/>
          </p:cNvCxnSpPr>
          <p:nvPr/>
        </p:nvCxnSpPr>
        <p:spPr>
          <a:xfrm>
            <a:off x="2743200" y="1638300"/>
            <a:ext cx="685800"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20" name="Rectangle 19"/>
          <p:cNvSpPr/>
          <p:nvPr/>
        </p:nvSpPr>
        <p:spPr>
          <a:xfrm>
            <a:off x="3429000" y="1752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 bid = 4)</a:t>
            </a:r>
            <a:endParaRPr lang="en-US" dirty="0"/>
          </a:p>
        </p:txBody>
      </p:sp>
      <p:cxnSp>
        <p:nvCxnSpPr>
          <p:cNvPr id="31" name="Straight Arrow Connector 30"/>
          <p:cNvCxnSpPr>
            <a:stCxn id="16" idx="3"/>
            <a:endCxn id="20" idx="1"/>
          </p:cNvCxnSpPr>
          <p:nvPr/>
        </p:nvCxnSpPr>
        <p:spPr>
          <a:xfrm>
            <a:off x="2743200" y="1638300"/>
            <a:ext cx="685800" cy="2286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32" name="Rectangle 31"/>
          <p:cNvSpPr/>
          <p:nvPr/>
        </p:nvSpPr>
        <p:spPr>
          <a:xfrm>
            <a:off x="6096000" y="5943600"/>
            <a:ext cx="3048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(name = Bob, </a:t>
            </a:r>
            <a:r>
              <a:rPr lang="en-US" dirty="0" err="1" smtClean="0"/>
              <a:t>sid</a:t>
            </a:r>
            <a:r>
              <a:rPr lang="en-US" dirty="0" smtClean="0"/>
              <a:t> = 1, bid = 4)</a:t>
            </a:r>
            <a:endParaRPr lang="en-US" dirty="0"/>
          </a:p>
        </p:txBody>
      </p:sp>
      <p:sp>
        <p:nvSpPr>
          <p:cNvPr id="33" name="TextBox 32"/>
          <p:cNvSpPr txBox="1"/>
          <p:nvPr/>
        </p:nvSpPr>
        <p:spPr>
          <a:xfrm>
            <a:off x="6127054" y="5486400"/>
            <a:ext cx="1188146" cy="461665"/>
          </a:xfrm>
          <a:prstGeom prst="rect">
            <a:avLst/>
          </a:prstGeom>
          <a:noFill/>
        </p:spPr>
        <p:txBody>
          <a:bodyPr wrap="none" rtlCol="0">
            <a:spAutoFit/>
          </a:bodyPr>
          <a:lstStyle/>
          <a:p>
            <a:r>
              <a:rPr lang="en-US" sz="2400" b="1" dirty="0" smtClean="0"/>
              <a:t>Output:</a:t>
            </a:r>
            <a:endParaRPr lang="en-US" sz="2400" b="1" dirty="0"/>
          </a:p>
        </p:txBody>
      </p:sp>
      <p:sp>
        <p:nvSpPr>
          <p:cNvPr id="27" name="Rectangle 26"/>
          <p:cNvSpPr/>
          <p:nvPr/>
        </p:nvSpPr>
        <p:spPr>
          <a:xfrm>
            <a:off x="3429000" y="1981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 bid = 7)</a:t>
            </a:r>
            <a:endParaRPr lang="en-US" dirty="0"/>
          </a:p>
        </p:txBody>
      </p:sp>
      <p:cxnSp>
        <p:nvCxnSpPr>
          <p:cNvPr id="29" name="Straight Arrow Connector 28"/>
          <p:cNvCxnSpPr>
            <a:stCxn id="16" idx="3"/>
            <a:endCxn id="27" idx="1"/>
          </p:cNvCxnSpPr>
          <p:nvPr/>
        </p:nvCxnSpPr>
        <p:spPr>
          <a:xfrm>
            <a:off x="2743200" y="1638300"/>
            <a:ext cx="685800" cy="4572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34" name="Rectangle 33"/>
          <p:cNvSpPr/>
          <p:nvPr/>
        </p:nvSpPr>
        <p:spPr>
          <a:xfrm>
            <a:off x="6096000" y="6172200"/>
            <a:ext cx="3048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(name = Bob, </a:t>
            </a:r>
            <a:r>
              <a:rPr lang="en-US" dirty="0" err="1" smtClean="0"/>
              <a:t>sid</a:t>
            </a:r>
            <a:r>
              <a:rPr lang="en-US" dirty="0" smtClean="0"/>
              <a:t> = 1, bid = 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4" grpId="0" animBg="1"/>
    </p:bld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Nested Loops Join</a:t>
            </a:r>
            <a:endParaRPr lang="en-US" dirty="0"/>
          </a:p>
        </p:txBody>
      </p:sp>
      <p:sp>
        <p:nvSpPr>
          <p:cNvPr id="4" name="Rectangle 3"/>
          <p:cNvSpPr/>
          <p:nvPr/>
        </p:nvSpPr>
        <p:spPr>
          <a:xfrm>
            <a:off x="228600" y="1371600"/>
            <a:ext cx="2743200" cy="533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 y="1524000"/>
            <a:ext cx="2286000" cy="1143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1" name="Rectangle 10"/>
          <p:cNvSpPr/>
          <p:nvPr/>
        </p:nvSpPr>
        <p:spPr>
          <a:xfrm>
            <a:off x="457200" y="28194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Rectangle 11"/>
          <p:cNvSpPr/>
          <p:nvPr/>
        </p:nvSpPr>
        <p:spPr>
          <a:xfrm>
            <a:off x="457200" y="41148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457200" y="54102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p:cNvSpPr/>
          <p:nvPr/>
        </p:nvSpPr>
        <p:spPr>
          <a:xfrm>
            <a:off x="3200400" y="1371600"/>
            <a:ext cx="2743200" cy="5334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p:cNvSpPr/>
          <p:nvPr/>
        </p:nvSpPr>
        <p:spPr>
          <a:xfrm>
            <a:off x="3429000" y="1524000"/>
            <a:ext cx="2286000" cy="1143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1" name="Rectangle 20"/>
          <p:cNvSpPr/>
          <p:nvPr/>
        </p:nvSpPr>
        <p:spPr>
          <a:xfrm>
            <a:off x="3429000" y="28194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2" name="Rectangle 21"/>
          <p:cNvSpPr/>
          <p:nvPr/>
        </p:nvSpPr>
        <p:spPr>
          <a:xfrm>
            <a:off x="3429000" y="41148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3" name="Rectangle 22"/>
          <p:cNvSpPr/>
          <p:nvPr/>
        </p:nvSpPr>
        <p:spPr>
          <a:xfrm>
            <a:off x="3429000" y="54102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4" name="Content Placeholder 2"/>
          <p:cNvSpPr>
            <a:spLocks noGrp="1"/>
          </p:cNvSpPr>
          <p:nvPr>
            <p:ph idx="1"/>
          </p:nvPr>
        </p:nvSpPr>
        <p:spPr>
          <a:xfrm>
            <a:off x="6019800" y="1371600"/>
            <a:ext cx="3124200" cy="4525963"/>
          </a:xfrm>
        </p:spPr>
        <p:txBody>
          <a:bodyPr>
            <a:normAutofit/>
          </a:bodyPr>
          <a:lstStyle/>
          <a:p>
            <a:pPr>
              <a:buNone/>
            </a:pPr>
            <a:r>
              <a:rPr lang="en-US" sz="2800" b="1" dirty="0" smtClean="0"/>
              <a:t>Key idea:</a:t>
            </a:r>
            <a:r>
              <a:rPr lang="en-US" sz="2800" dirty="0" smtClean="0"/>
              <a:t/>
            </a:r>
            <a:br>
              <a:rPr lang="en-US" sz="2800" dirty="0" smtClean="0"/>
            </a:br>
            <a:r>
              <a:rPr lang="en-US" sz="2800" dirty="0" smtClean="0"/>
              <a:t>Take each record of S and match it with each record of R.</a:t>
            </a:r>
          </a:p>
          <a:p>
            <a:pPr>
              <a:buNone/>
            </a:pPr>
            <a:r>
              <a:rPr lang="en-US" sz="2800" b="1" dirty="0" smtClean="0"/>
              <a:t>Steps:</a:t>
            </a:r>
          </a:p>
          <a:p>
            <a:pPr marL="514350" indent="-514350">
              <a:buFont typeface="+mj-lt"/>
              <a:buAutoNum type="arabicPeriod"/>
            </a:pPr>
            <a:r>
              <a:rPr lang="en-US" sz="2800" dirty="0" smtClean="0"/>
              <a:t>Get tuple of S.</a:t>
            </a:r>
          </a:p>
          <a:p>
            <a:pPr marL="514350" indent="-514350">
              <a:buFont typeface="+mj-lt"/>
              <a:buAutoNum type="arabicPeriod"/>
            </a:pPr>
            <a:r>
              <a:rPr lang="en-US" sz="2800" dirty="0" smtClean="0"/>
              <a:t>Iterate through each tuple in R.</a:t>
            </a:r>
          </a:p>
          <a:p>
            <a:pPr marL="514350" indent="-514350">
              <a:buNone/>
            </a:pPr>
            <a:endParaRPr lang="en-US" sz="2800" dirty="0"/>
          </a:p>
        </p:txBody>
      </p:sp>
      <p:sp>
        <p:nvSpPr>
          <p:cNvPr id="25" name="TextBox 24"/>
          <p:cNvSpPr txBox="1"/>
          <p:nvPr/>
        </p:nvSpPr>
        <p:spPr>
          <a:xfrm>
            <a:off x="1270337" y="1002268"/>
            <a:ext cx="794641" cy="369332"/>
          </a:xfrm>
          <a:prstGeom prst="rect">
            <a:avLst/>
          </a:prstGeom>
          <a:noFill/>
        </p:spPr>
        <p:txBody>
          <a:bodyPr wrap="none" rtlCol="0">
            <a:spAutoFit/>
          </a:bodyPr>
          <a:lstStyle/>
          <a:p>
            <a:r>
              <a:rPr lang="en-US" dirty="0" smtClean="0">
                <a:solidFill>
                  <a:schemeClr val="tx2"/>
                </a:solidFill>
              </a:rPr>
              <a:t>Sailors</a:t>
            </a:r>
            <a:endParaRPr lang="en-US" dirty="0">
              <a:solidFill>
                <a:schemeClr val="tx2"/>
              </a:solidFill>
            </a:endParaRPr>
          </a:p>
        </p:txBody>
      </p:sp>
      <p:sp>
        <p:nvSpPr>
          <p:cNvPr id="26" name="TextBox 25"/>
          <p:cNvSpPr txBox="1"/>
          <p:nvPr/>
        </p:nvSpPr>
        <p:spPr>
          <a:xfrm>
            <a:off x="4089737" y="1002268"/>
            <a:ext cx="1015663" cy="369332"/>
          </a:xfrm>
          <a:prstGeom prst="rect">
            <a:avLst/>
          </a:prstGeom>
          <a:noFill/>
        </p:spPr>
        <p:txBody>
          <a:bodyPr wrap="none" rtlCol="0">
            <a:spAutoFit/>
          </a:bodyPr>
          <a:lstStyle/>
          <a:p>
            <a:r>
              <a:rPr lang="en-US" dirty="0" smtClean="0">
                <a:solidFill>
                  <a:schemeClr val="accent2"/>
                </a:solidFill>
              </a:rPr>
              <a:t>Reserves</a:t>
            </a:r>
            <a:endParaRPr lang="en-US" dirty="0">
              <a:solidFill>
                <a:schemeClr val="accent2"/>
              </a:solidFill>
            </a:endParaRPr>
          </a:p>
        </p:txBody>
      </p:sp>
      <p:sp>
        <p:nvSpPr>
          <p:cNvPr id="16" name="Rectangle 15"/>
          <p:cNvSpPr/>
          <p:nvPr/>
        </p:nvSpPr>
        <p:spPr>
          <a:xfrm>
            <a:off x="457200" y="1524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Bob, </a:t>
            </a:r>
            <a:r>
              <a:rPr lang="en-US" dirty="0" err="1" smtClean="0"/>
              <a:t>sid</a:t>
            </a:r>
            <a:r>
              <a:rPr lang="en-US" dirty="0" smtClean="0"/>
              <a:t> = 1)</a:t>
            </a:r>
            <a:endParaRPr lang="en-US" dirty="0"/>
          </a:p>
        </p:txBody>
      </p:sp>
      <p:sp>
        <p:nvSpPr>
          <p:cNvPr id="17" name="Rectangle 16"/>
          <p:cNvSpPr/>
          <p:nvPr/>
        </p:nvSpPr>
        <p:spPr>
          <a:xfrm>
            <a:off x="3429000" y="1524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3, bid = 6)</a:t>
            </a:r>
            <a:endParaRPr lang="en-US" dirty="0"/>
          </a:p>
        </p:txBody>
      </p:sp>
      <p:cxnSp>
        <p:nvCxnSpPr>
          <p:cNvPr id="19" name="Straight Arrow Connector 18"/>
          <p:cNvCxnSpPr>
            <a:stCxn id="16" idx="3"/>
            <a:endCxn id="17" idx="1"/>
          </p:cNvCxnSpPr>
          <p:nvPr/>
        </p:nvCxnSpPr>
        <p:spPr>
          <a:xfrm>
            <a:off x="2743200" y="1638300"/>
            <a:ext cx="685800"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20" name="Rectangle 19"/>
          <p:cNvSpPr/>
          <p:nvPr/>
        </p:nvSpPr>
        <p:spPr>
          <a:xfrm>
            <a:off x="3429000" y="1752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 bid = 4)</a:t>
            </a:r>
            <a:endParaRPr lang="en-US" dirty="0"/>
          </a:p>
        </p:txBody>
      </p:sp>
      <p:cxnSp>
        <p:nvCxnSpPr>
          <p:cNvPr id="31" name="Straight Arrow Connector 30"/>
          <p:cNvCxnSpPr>
            <a:stCxn id="16" idx="3"/>
            <a:endCxn id="20" idx="1"/>
          </p:cNvCxnSpPr>
          <p:nvPr/>
        </p:nvCxnSpPr>
        <p:spPr>
          <a:xfrm>
            <a:off x="2743200" y="1638300"/>
            <a:ext cx="685800" cy="2286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32" name="Rectangle 31"/>
          <p:cNvSpPr/>
          <p:nvPr/>
        </p:nvSpPr>
        <p:spPr>
          <a:xfrm>
            <a:off x="6096000" y="5943600"/>
            <a:ext cx="3048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(name = Bob, </a:t>
            </a:r>
            <a:r>
              <a:rPr lang="en-US" dirty="0" err="1" smtClean="0"/>
              <a:t>sid</a:t>
            </a:r>
            <a:r>
              <a:rPr lang="en-US" dirty="0" smtClean="0"/>
              <a:t> = 1, bid = 4)</a:t>
            </a:r>
            <a:endParaRPr lang="en-US" dirty="0"/>
          </a:p>
        </p:txBody>
      </p:sp>
      <p:sp>
        <p:nvSpPr>
          <p:cNvPr id="33" name="TextBox 32"/>
          <p:cNvSpPr txBox="1"/>
          <p:nvPr/>
        </p:nvSpPr>
        <p:spPr>
          <a:xfrm>
            <a:off x="6127054" y="5486400"/>
            <a:ext cx="1188146" cy="461665"/>
          </a:xfrm>
          <a:prstGeom prst="rect">
            <a:avLst/>
          </a:prstGeom>
          <a:noFill/>
        </p:spPr>
        <p:txBody>
          <a:bodyPr wrap="none" rtlCol="0">
            <a:spAutoFit/>
          </a:bodyPr>
          <a:lstStyle/>
          <a:p>
            <a:r>
              <a:rPr lang="en-US" sz="2400" b="1" dirty="0" smtClean="0"/>
              <a:t>Output:</a:t>
            </a:r>
            <a:endParaRPr lang="en-US" sz="2400" b="1" dirty="0"/>
          </a:p>
        </p:txBody>
      </p:sp>
      <p:sp>
        <p:nvSpPr>
          <p:cNvPr id="27" name="Rectangle 26"/>
          <p:cNvSpPr/>
          <p:nvPr/>
        </p:nvSpPr>
        <p:spPr>
          <a:xfrm>
            <a:off x="3429000" y="1981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 bid = 7)</a:t>
            </a:r>
            <a:endParaRPr lang="en-US" dirty="0"/>
          </a:p>
        </p:txBody>
      </p:sp>
      <p:cxnSp>
        <p:nvCxnSpPr>
          <p:cNvPr id="29" name="Straight Arrow Connector 28"/>
          <p:cNvCxnSpPr>
            <a:stCxn id="16" idx="3"/>
            <a:endCxn id="27" idx="1"/>
          </p:cNvCxnSpPr>
          <p:nvPr/>
        </p:nvCxnSpPr>
        <p:spPr>
          <a:xfrm>
            <a:off x="2743200" y="1638300"/>
            <a:ext cx="685800" cy="4572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34" name="Rectangle 33"/>
          <p:cNvSpPr/>
          <p:nvPr/>
        </p:nvSpPr>
        <p:spPr>
          <a:xfrm>
            <a:off x="6096000" y="6172200"/>
            <a:ext cx="3048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(name = Bob, </a:t>
            </a:r>
            <a:r>
              <a:rPr lang="en-US" dirty="0" err="1" smtClean="0"/>
              <a:t>sid</a:t>
            </a:r>
            <a:r>
              <a:rPr lang="en-US" dirty="0" smtClean="0"/>
              <a:t> = 1, bid = 7)</a:t>
            </a:r>
            <a:endParaRPr lang="en-US" dirty="0"/>
          </a:p>
        </p:txBody>
      </p:sp>
      <p:sp>
        <p:nvSpPr>
          <p:cNvPr id="28" name="Rectangle 27"/>
          <p:cNvSpPr/>
          <p:nvPr/>
        </p:nvSpPr>
        <p:spPr>
          <a:xfrm>
            <a:off x="3429000" y="2209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0" name="Rectangle 29"/>
          <p:cNvSpPr/>
          <p:nvPr/>
        </p:nvSpPr>
        <p:spPr>
          <a:xfrm>
            <a:off x="3429000" y="2438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36" name="Straight Arrow Connector 35"/>
          <p:cNvCxnSpPr>
            <a:stCxn id="16" idx="3"/>
            <a:endCxn id="28" idx="1"/>
          </p:cNvCxnSpPr>
          <p:nvPr/>
        </p:nvCxnSpPr>
        <p:spPr>
          <a:xfrm>
            <a:off x="2743200" y="1638300"/>
            <a:ext cx="685800" cy="6858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8" name="Straight Arrow Connector 37"/>
          <p:cNvCxnSpPr>
            <a:stCxn id="16" idx="3"/>
            <a:endCxn id="30" idx="1"/>
          </p:cNvCxnSpPr>
          <p:nvPr/>
        </p:nvCxnSpPr>
        <p:spPr>
          <a:xfrm>
            <a:off x="2743200" y="1638300"/>
            <a:ext cx="685800" cy="9144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Nested Loops Join</a:t>
            </a:r>
            <a:endParaRPr lang="en-US" dirty="0"/>
          </a:p>
        </p:txBody>
      </p:sp>
      <p:sp>
        <p:nvSpPr>
          <p:cNvPr id="4" name="Rectangle 3"/>
          <p:cNvSpPr/>
          <p:nvPr/>
        </p:nvSpPr>
        <p:spPr>
          <a:xfrm>
            <a:off x="228600" y="1371600"/>
            <a:ext cx="2743200" cy="533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 y="1524000"/>
            <a:ext cx="2286000" cy="1143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1" name="Rectangle 10"/>
          <p:cNvSpPr/>
          <p:nvPr/>
        </p:nvSpPr>
        <p:spPr>
          <a:xfrm>
            <a:off x="457200" y="28194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Rectangle 11"/>
          <p:cNvSpPr/>
          <p:nvPr/>
        </p:nvSpPr>
        <p:spPr>
          <a:xfrm>
            <a:off x="457200" y="41148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457200" y="54102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p:cNvSpPr/>
          <p:nvPr/>
        </p:nvSpPr>
        <p:spPr>
          <a:xfrm>
            <a:off x="3200400" y="1371600"/>
            <a:ext cx="2743200" cy="5334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p:cNvSpPr/>
          <p:nvPr/>
        </p:nvSpPr>
        <p:spPr>
          <a:xfrm>
            <a:off x="3429000" y="1524000"/>
            <a:ext cx="2286000" cy="1143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1" name="Rectangle 20"/>
          <p:cNvSpPr/>
          <p:nvPr/>
        </p:nvSpPr>
        <p:spPr>
          <a:xfrm>
            <a:off x="3429000" y="2819400"/>
            <a:ext cx="2286000" cy="1143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2" name="Rectangle 21"/>
          <p:cNvSpPr/>
          <p:nvPr/>
        </p:nvSpPr>
        <p:spPr>
          <a:xfrm>
            <a:off x="3429000" y="41148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3" name="Rectangle 22"/>
          <p:cNvSpPr/>
          <p:nvPr/>
        </p:nvSpPr>
        <p:spPr>
          <a:xfrm>
            <a:off x="3429000" y="54102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4" name="Content Placeholder 2"/>
          <p:cNvSpPr>
            <a:spLocks noGrp="1"/>
          </p:cNvSpPr>
          <p:nvPr>
            <p:ph idx="1"/>
          </p:nvPr>
        </p:nvSpPr>
        <p:spPr>
          <a:xfrm>
            <a:off x="6019800" y="1371600"/>
            <a:ext cx="3124200" cy="4525963"/>
          </a:xfrm>
        </p:spPr>
        <p:txBody>
          <a:bodyPr>
            <a:normAutofit/>
          </a:bodyPr>
          <a:lstStyle/>
          <a:p>
            <a:pPr>
              <a:buNone/>
            </a:pPr>
            <a:r>
              <a:rPr lang="en-US" sz="2800" b="1" dirty="0" smtClean="0"/>
              <a:t>Key idea:</a:t>
            </a:r>
            <a:r>
              <a:rPr lang="en-US" sz="2800" dirty="0" smtClean="0"/>
              <a:t/>
            </a:r>
            <a:br>
              <a:rPr lang="en-US" sz="2800" dirty="0" smtClean="0"/>
            </a:br>
            <a:r>
              <a:rPr lang="en-US" sz="2800" dirty="0" smtClean="0"/>
              <a:t>Take each record of S and match it with each record of R.</a:t>
            </a:r>
          </a:p>
          <a:p>
            <a:pPr>
              <a:buNone/>
            </a:pPr>
            <a:r>
              <a:rPr lang="en-US" sz="2800" b="1" dirty="0" smtClean="0"/>
              <a:t>Steps:</a:t>
            </a:r>
          </a:p>
          <a:p>
            <a:pPr marL="514350" indent="-514350">
              <a:buFont typeface="+mj-lt"/>
              <a:buAutoNum type="arabicPeriod"/>
            </a:pPr>
            <a:r>
              <a:rPr lang="en-US" sz="2800" dirty="0" smtClean="0"/>
              <a:t>Get tuple of S.</a:t>
            </a:r>
          </a:p>
          <a:p>
            <a:pPr marL="514350" indent="-514350">
              <a:buFont typeface="+mj-lt"/>
              <a:buAutoNum type="arabicPeriod"/>
            </a:pPr>
            <a:r>
              <a:rPr lang="en-US" sz="2800" dirty="0" smtClean="0"/>
              <a:t>Iterate through each tuple in R.</a:t>
            </a:r>
          </a:p>
          <a:p>
            <a:pPr marL="514350" indent="-514350">
              <a:buNone/>
            </a:pPr>
            <a:endParaRPr lang="en-US" sz="2800" dirty="0"/>
          </a:p>
        </p:txBody>
      </p:sp>
      <p:sp>
        <p:nvSpPr>
          <p:cNvPr id="25" name="TextBox 24"/>
          <p:cNvSpPr txBox="1"/>
          <p:nvPr/>
        </p:nvSpPr>
        <p:spPr>
          <a:xfrm>
            <a:off x="1270337" y="1002268"/>
            <a:ext cx="794641" cy="369332"/>
          </a:xfrm>
          <a:prstGeom prst="rect">
            <a:avLst/>
          </a:prstGeom>
          <a:noFill/>
        </p:spPr>
        <p:txBody>
          <a:bodyPr wrap="none" rtlCol="0">
            <a:spAutoFit/>
          </a:bodyPr>
          <a:lstStyle/>
          <a:p>
            <a:r>
              <a:rPr lang="en-US" dirty="0" smtClean="0">
                <a:solidFill>
                  <a:schemeClr val="tx2"/>
                </a:solidFill>
              </a:rPr>
              <a:t>Sailors</a:t>
            </a:r>
            <a:endParaRPr lang="en-US" dirty="0">
              <a:solidFill>
                <a:schemeClr val="tx2"/>
              </a:solidFill>
            </a:endParaRPr>
          </a:p>
        </p:txBody>
      </p:sp>
      <p:sp>
        <p:nvSpPr>
          <p:cNvPr id="26" name="TextBox 25"/>
          <p:cNvSpPr txBox="1"/>
          <p:nvPr/>
        </p:nvSpPr>
        <p:spPr>
          <a:xfrm>
            <a:off x="4089737" y="1002268"/>
            <a:ext cx="1015663" cy="369332"/>
          </a:xfrm>
          <a:prstGeom prst="rect">
            <a:avLst/>
          </a:prstGeom>
          <a:noFill/>
        </p:spPr>
        <p:txBody>
          <a:bodyPr wrap="none" rtlCol="0">
            <a:spAutoFit/>
          </a:bodyPr>
          <a:lstStyle/>
          <a:p>
            <a:r>
              <a:rPr lang="en-US" dirty="0" smtClean="0">
                <a:solidFill>
                  <a:schemeClr val="accent2"/>
                </a:solidFill>
              </a:rPr>
              <a:t>Reserves</a:t>
            </a:r>
            <a:endParaRPr lang="en-US" dirty="0">
              <a:solidFill>
                <a:schemeClr val="accent2"/>
              </a:solidFill>
            </a:endParaRPr>
          </a:p>
        </p:txBody>
      </p:sp>
      <p:sp>
        <p:nvSpPr>
          <p:cNvPr id="16" name="Rectangle 15"/>
          <p:cNvSpPr/>
          <p:nvPr/>
        </p:nvSpPr>
        <p:spPr>
          <a:xfrm>
            <a:off x="457200" y="1524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Bob, </a:t>
            </a:r>
            <a:r>
              <a:rPr lang="en-US" dirty="0" err="1" smtClean="0"/>
              <a:t>sid</a:t>
            </a:r>
            <a:r>
              <a:rPr lang="en-US" dirty="0" smtClean="0"/>
              <a:t> = 1)</a:t>
            </a:r>
            <a:endParaRPr lang="en-US" dirty="0"/>
          </a:p>
        </p:txBody>
      </p:sp>
      <p:sp>
        <p:nvSpPr>
          <p:cNvPr id="17" name="Rectangle 16"/>
          <p:cNvSpPr/>
          <p:nvPr/>
        </p:nvSpPr>
        <p:spPr>
          <a:xfrm>
            <a:off x="3429000" y="1524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3, bid = 6)</a:t>
            </a:r>
            <a:endParaRPr lang="en-US" dirty="0"/>
          </a:p>
        </p:txBody>
      </p:sp>
      <p:sp>
        <p:nvSpPr>
          <p:cNvPr id="20" name="Rectangle 19"/>
          <p:cNvSpPr/>
          <p:nvPr/>
        </p:nvSpPr>
        <p:spPr>
          <a:xfrm>
            <a:off x="3429000" y="1752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 bid = 4)</a:t>
            </a:r>
            <a:endParaRPr lang="en-US" dirty="0"/>
          </a:p>
        </p:txBody>
      </p:sp>
      <p:sp>
        <p:nvSpPr>
          <p:cNvPr id="32" name="Rectangle 31"/>
          <p:cNvSpPr/>
          <p:nvPr/>
        </p:nvSpPr>
        <p:spPr>
          <a:xfrm>
            <a:off x="6096000" y="5943600"/>
            <a:ext cx="3048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(name = Bob, </a:t>
            </a:r>
            <a:r>
              <a:rPr lang="en-US" dirty="0" err="1" smtClean="0"/>
              <a:t>sid</a:t>
            </a:r>
            <a:r>
              <a:rPr lang="en-US" dirty="0" smtClean="0"/>
              <a:t> = 1, bid = 4)</a:t>
            </a:r>
            <a:endParaRPr lang="en-US" dirty="0"/>
          </a:p>
        </p:txBody>
      </p:sp>
      <p:sp>
        <p:nvSpPr>
          <p:cNvPr id="33" name="TextBox 32"/>
          <p:cNvSpPr txBox="1"/>
          <p:nvPr/>
        </p:nvSpPr>
        <p:spPr>
          <a:xfrm>
            <a:off x="6127054" y="5486400"/>
            <a:ext cx="1188146" cy="461665"/>
          </a:xfrm>
          <a:prstGeom prst="rect">
            <a:avLst/>
          </a:prstGeom>
          <a:noFill/>
        </p:spPr>
        <p:txBody>
          <a:bodyPr wrap="none" rtlCol="0">
            <a:spAutoFit/>
          </a:bodyPr>
          <a:lstStyle/>
          <a:p>
            <a:r>
              <a:rPr lang="en-US" sz="2400" b="1" dirty="0" smtClean="0"/>
              <a:t>Output:</a:t>
            </a:r>
            <a:endParaRPr lang="en-US" sz="2400" b="1" dirty="0"/>
          </a:p>
        </p:txBody>
      </p:sp>
      <p:sp>
        <p:nvSpPr>
          <p:cNvPr id="27" name="Rectangle 26"/>
          <p:cNvSpPr/>
          <p:nvPr/>
        </p:nvSpPr>
        <p:spPr>
          <a:xfrm>
            <a:off x="3429000" y="1981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 bid = 7)</a:t>
            </a:r>
            <a:endParaRPr lang="en-US" dirty="0"/>
          </a:p>
        </p:txBody>
      </p:sp>
      <p:sp>
        <p:nvSpPr>
          <p:cNvPr id="34" name="Rectangle 33"/>
          <p:cNvSpPr/>
          <p:nvPr/>
        </p:nvSpPr>
        <p:spPr>
          <a:xfrm>
            <a:off x="6096000" y="6172200"/>
            <a:ext cx="3048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(name = Bob, </a:t>
            </a:r>
            <a:r>
              <a:rPr lang="en-US" dirty="0" err="1" smtClean="0"/>
              <a:t>sid</a:t>
            </a:r>
            <a:r>
              <a:rPr lang="en-US" dirty="0" smtClean="0"/>
              <a:t> = 1, bid = 7)</a:t>
            </a:r>
            <a:endParaRPr lang="en-US" dirty="0"/>
          </a:p>
        </p:txBody>
      </p:sp>
      <p:sp>
        <p:nvSpPr>
          <p:cNvPr id="28" name="Rectangle 27"/>
          <p:cNvSpPr/>
          <p:nvPr/>
        </p:nvSpPr>
        <p:spPr>
          <a:xfrm>
            <a:off x="3429000" y="2209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0" name="Rectangle 29"/>
          <p:cNvSpPr/>
          <p:nvPr/>
        </p:nvSpPr>
        <p:spPr>
          <a:xfrm>
            <a:off x="3429000" y="2438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37" name="Straight Arrow Connector 36"/>
          <p:cNvCxnSpPr>
            <a:stCxn id="16" idx="3"/>
          </p:cNvCxnSpPr>
          <p:nvPr/>
        </p:nvCxnSpPr>
        <p:spPr>
          <a:xfrm>
            <a:off x="2743200" y="1638300"/>
            <a:ext cx="685800" cy="13335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0" name="Straight Arrow Connector 39"/>
          <p:cNvCxnSpPr>
            <a:stCxn id="16" idx="3"/>
          </p:cNvCxnSpPr>
          <p:nvPr/>
        </p:nvCxnSpPr>
        <p:spPr>
          <a:xfrm>
            <a:off x="2743200" y="1638300"/>
            <a:ext cx="685800" cy="15621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1" name="Straight Arrow Connector 40"/>
          <p:cNvCxnSpPr/>
          <p:nvPr/>
        </p:nvCxnSpPr>
        <p:spPr>
          <a:xfrm>
            <a:off x="2743200" y="1638300"/>
            <a:ext cx="685800"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a:off x="2743200" y="1638300"/>
            <a:ext cx="685800" cy="2286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a:off x="2743200" y="1638300"/>
            <a:ext cx="685800" cy="4572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4" name="Straight Arrow Connector 43"/>
          <p:cNvCxnSpPr/>
          <p:nvPr/>
        </p:nvCxnSpPr>
        <p:spPr>
          <a:xfrm>
            <a:off x="2743200" y="1638300"/>
            <a:ext cx="685800" cy="6858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5" name="Straight Arrow Connector 44"/>
          <p:cNvCxnSpPr/>
          <p:nvPr/>
        </p:nvCxnSpPr>
        <p:spPr>
          <a:xfrm>
            <a:off x="2743200" y="1638300"/>
            <a:ext cx="685800" cy="9144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Nested Loops Join</a:t>
            </a:r>
            <a:endParaRPr lang="en-US" dirty="0"/>
          </a:p>
        </p:txBody>
      </p:sp>
      <p:sp>
        <p:nvSpPr>
          <p:cNvPr id="4" name="Rectangle 3"/>
          <p:cNvSpPr/>
          <p:nvPr/>
        </p:nvSpPr>
        <p:spPr>
          <a:xfrm>
            <a:off x="228600" y="1371600"/>
            <a:ext cx="2743200" cy="533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 y="1524000"/>
            <a:ext cx="2286000" cy="1143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1" name="Rectangle 10"/>
          <p:cNvSpPr/>
          <p:nvPr/>
        </p:nvSpPr>
        <p:spPr>
          <a:xfrm>
            <a:off x="457200" y="28194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Rectangle 11"/>
          <p:cNvSpPr/>
          <p:nvPr/>
        </p:nvSpPr>
        <p:spPr>
          <a:xfrm>
            <a:off x="457200" y="41148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457200" y="54102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p:cNvSpPr/>
          <p:nvPr/>
        </p:nvSpPr>
        <p:spPr>
          <a:xfrm>
            <a:off x="3200400" y="1371600"/>
            <a:ext cx="2743200" cy="5334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p:cNvSpPr/>
          <p:nvPr/>
        </p:nvSpPr>
        <p:spPr>
          <a:xfrm>
            <a:off x="3429000" y="1524000"/>
            <a:ext cx="2286000" cy="1143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1" name="Rectangle 20"/>
          <p:cNvSpPr/>
          <p:nvPr/>
        </p:nvSpPr>
        <p:spPr>
          <a:xfrm>
            <a:off x="3429000" y="2819400"/>
            <a:ext cx="2286000" cy="1143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2" name="Rectangle 21"/>
          <p:cNvSpPr/>
          <p:nvPr/>
        </p:nvSpPr>
        <p:spPr>
          <a:xfrm>
            <a:off x="3429000" y="4114800"/>
            <a:ext cx="2286000" cy="1143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3" name="Rectangle 22"/>
          <p:cNvSpPr/>
          <p:nvPr/>
        </p:nvSpPr>
        <p:spPr>
          <a:xfrm>
            <a:off x="3429000" y="54102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4" name="Content Placeholder 2"/>
          <p:cNvSpPr>
            <a:spLocks noGrp="1"/>
          </p:cNvSpPr>
          <p:nvPr>
            <p:ph idx="1"/>
          </p:nvPr>
        </p:nvSpPr>
        <p:spPr>
          <a:xfrm>
            <a:off x="6019800" y="1371600"/>
            <a:ext cx="3124200" cy="4525963"/>
          </a:xfrm>
        </p:spPr>
        <p:txBody>
          <a:bodyPr>
            <a:normAutofit/>
          </a:bodyPr>
          <a:lstStyle/>
          <a:p>
            <a:pPr>
              <a:buNone/>
            </a:pPr>
            <a:r>
              <a:rPr lang="en-US" sz="2800" b="1" dirty="0" smtClean="0"/>
              <a:t>Key idea:</a:t>
            </a:r>
            <a:r>
              <a:rPr lang="en-US" sz="2800" dirty="0" smtClean="0"/>
              <a:t/>
            </a:r>
            <a:br>
              <a:rPr lang="en-US" sz="2800" dirty="0" smtClean="0"/>
            </a:br>
            <a:r>
              <a:rPr lang="en-US" sz="2800" dirty="0" smtClean="0"/>
              <a:t>Take each record of S and match it with each record of R.</a:t>
            </a:r>
          </a:p>
          <a:p>
            <a:pPr>
              <a:buNone/>
            </a:pPr>
            <a:r>
              <a:rPr lang="en-US" sz="2800" b="1" dirty="0" smtClean="0"/>
              <a:t>Steps:</a:t>
            </a:r>
          </a:p>
          <a:p>
            <a:pPr marL="514350" indent="-514350">
              <a:buFont typeface="+mj-lt"/>
              <a:buAutoNum type="arabicPeriod"/>
            </a:pPr>
            <a:r>
              <a:rPr lang="en-US" sz="2800" dirty="0" smtClean="0"/>
              <a:t>Get tuple of S.</a:t>
            </a:r>
          </a:p>
          <a:p>
            <a:pPr marL="514350" indent="-514350">
              <a:buFont typeface="+mj-lt"/>
              <a:buAutoNum type="arabicPeriod"/>
            </a:pPr>
            <a:r>
              <a:rPr lang="en-US" sz="2800" dirty="0" smtClean="0"/>
              <a:t>Iterate through each tuple in R.</a:t>
            </a:r>
          </a:p>
          <a:p>
            <a:pPr marL="514350" indent="-514350">
              <a:buNone/>
            </a:pPr>
            <a:endParaRPr lang="en-US" sz="2800" dirty="0"/>
          </a:p>
        </p:txBody>
      </p:sp>
      <p:sp>
        <p:nvSpPr>
          <p:cNvPr id="25" name="TextBox 24"/>
          <p:cNvSpPr txBox="1"/>
          <p:nvPr/>
        </p:nvSpPr>
        <p:spPr>
          <a:xfrm>
            <a:off x="1270337" y="1002268"/>
            <a:ext cx="794641" cy="369332"/>
          </a:xfrm>
          <a:prstGeom prst="rect">
            <a:avLst/>
          </a:prstGeom>
          <a:noFill/>
        </p:spPr>
        <p:txBody>
          <a:bodyPr wrap="none" rtlCol="0">
            <a:spAutoFit/>
          </a:bodyPr>
          <a:lstStyle/>
          <a:p>
            <a:r>
              <a:rPr lang="en-US" dirty="0" smtClean="0">
                <a:solidFill>
                  <a:schemeClr val="tx2"/>
                </a:solidFill>
              </a:rPr>
              <a:t>Sailors</a:t>
            </a:r>
            <a:endParaRPr lang="en-US" dirty="0">
              <a:solidFill>
                <a:schemeClr val="tx2"/>
              </a:solidFill>
            </a:endParaRPr>
          </a:p>
        </p:txBody>
      </p:sp>
      <p:sp>
        <p:nvSpPr>
          <p:cNvPr id="26" name="TextBox 25"/>
          <p:cNvSpPr txBox="1"/>
          <p:nvPr/>
        </p:nvSpPr>
        <p:spPr>
          <a:xfrm>
            <a:off x="4089737" y="1002268"/>
            <a:ext cx="1015663" cy="369332"/>
          </a:xfrm>
          <a:prstGeom prst="rect">
            <a:avLst/>
          </a:prstGeom>
          <a:noFill/>
        </p:spPr>
        <p:txBody>
          <a:bodyPr wrap="none" rtlCol="0">
            <a:spAutoFit/>
          </a:bodyPr>
          <a:lstStyle/>
          <a:p>
            <a:r>
              <a:rPr lang="en-US" dirty="0" smtClean="0">
                <a:solidFill>
                  <a:schemeClr val="accent2"/>
                </a:solidFill>
              </a:rPr>
              <a:t>Reserves</a:t>
            </a:r>
            <a:endParaRPr lang="en-US" dirty="0">
              <a:solidFill>
                <a:schemeClr val="accent2"/>
              </a:solidFill>
            </a:endParaRPr>
          </a:p>
        </p:txBody>
      </p:sp>
      <p:sp>
        <p:nvSpPr>
          <p:cNvPr id="16" name="Rectangle 15"/>
          <p:cNvSpPr/>
          <p:nvPr/>
        </p:nvSpPr>
        <p:spPr>
          <a:xfrm>
            <a:off x="457200" y="1524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Bob, </a:t>
            </a:r>
            <a:r>
              <a:rPr lang="en-US" dirty="0" err="1" smtClean="0"/>
              <a:t>sid</a:t>
            </a:r>
            <a:r>
              <a:rPr lang="en-US" dirty="0" smtClean="0"/>
              <a:t> = 1)</a:t>
            </a:r>
            <a:endParaRPr lang="en-US" dirty="0"/>
          </a:p>
        </p:txBody>
      </p:sp>
      <p:sp>
        <p:nvSpPr>
          <p:cNvPr id="17" name="Rectangle 16"/>
          <p:cNvSpPr/>
          <p:nvPr/>
        </p:nvSpPr>
        <p:spPr>
          <a:xfrm>
            <a:off x="3429000" y="1524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3, bid = 6)</a:t>
            </a:r>
            <a:endParaRPr lang="en-US" dirty="0"/>
          </a:p>
        </p:txBody>
      </p:sp>
      <p:sp>
        <p:nvSpPr>
          <p:cNvPr id="20" name="Rectangle 19"/>
          <p:cNvSpPr/>
          <p:nvPr/>
        </p:nvSpPr>
        <p:spPr>
          <a:xfrm>
            <a:off x="3429000" y="1752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 bid = 4)</a:t>
            </a:r>
            <a:endParaRPr lang="en-US" dirty="0"/>
          </a:p>
        </p:txBody>
      </p:sp>
      <p:sp>
        <p:nvSpPr>
          <p:cNvPr id="32" name="Rectangle 31"/>
          <p:cNvSpPr/>
          <p:nvPr/>
        </p:nvSpPr>
        <p:spPr>
          <a:xfrm>
            <a:off x="6096000" y="5943600"/>
            <a:ext cx="3048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(name = Bob, </a:t>
            </a:r>
            <a:r>
              <a:rPr lang="en-US" dirty="0" err="1" smtClean="0"/>
              <a:t>sid</a:t>
            </a:r>
            <a:r>
              <a:rPr lang="en-US" dirty="0" smtClean="0"/>
              <a:t> = 1, bid = 4)</a:t>
            </a:r>
            <a:endParaRPr lang="en-US" dirty="0"/>
          </a:p>
        </p:txBody>
      </p:sp>
      <p:sp>
        <p:nvSpPr>
          <p:cNvPr id="33" name="TextBox 32"/>
          <p:cNvSpPr txBox="1"/>
          <p:nvPr/>
        </p:nvSpPr>
        <p:spPr>
          <a:xfrm>
            <a:off x="6127054" y="5486400"/>
            <a:ext cx="1188146" cy="461665"/>
          </a:xfrm>
          <a:prstGeom prst="rect">
            <a:avLst/>
          </a:prstGeom>
          <a:noFill/>
        </p:spPr>
        <p:txBody>
          <a:bodyPr wrap="none" rtlCol="0">
            <a:spAutoFit/>
          </a:bodyPr>
          <a:lstStyle/>
          <a:p>
            <a:r>
              <a:rPr lang="en-US" sz="2400" b="1" dirty="0" smtClean="0"/>
              <a:t>Output:</a:t>
            </a:r>
            <a:endParaRPr lang="en-US" sz="2400" b="1" dirty="0"/>
          </a:p>
        </p:txBody>
      </p:sp>
      <p:sp>
        <p:nvSpPr>
          <p:cNvPr id="27" name="Rectangle 26"/>
          <p:cNvSpPr/>
          <p:nvPr/>
        </p:nvSpPr>
        <p:spPr>
          <a:xfrm>
            <a:off x="3429000" y="1981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 bid = 7)</a:t>
            </a:r>
            <a:endParaRPr lang="en-US" dirty="0"/>
          </a:p>
        </p:txBody>
      </p:sp>
      <p:sp>
        <p:nvSpPr>
          <p:cNvPr id="34" name="Rectangle 33"/>
          <p:cNvSpPr/>
          <p:nvPr/>
        </p:nvSpPr>
        <p:spPr>
          <a:xfrm>
            <a:off x="6096000" y="6172200"/>
            <a:ext cx="3048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(name = Bob, </a:t>
            </a:r>
            <a:r>
              <a:rPr lang="en-US" dirty="0" err="1" smtClean="0"/>
              <a:t>sid</a:t>
            </a:r>
            <a:r>
              <a:rPr lang="en-US" dirty="0" smtClean="0"/>
              <a:t> = 1, bid = 7)</a:t>
            </a:r>
            <a:endParaRPr lang="en-US" dirty="0"/>
          </a:p>
        </p:txBody>
      </p:sp>
      <p:sp>
        <p:nvSpPr>
          <p:cNvPr id="28" name="Rectangle 27"/>
          <p:cNvSpPr/>
          <p:nvPr/>
        </p:nvSpPr>
        <p:spPr>
          <a:xfrm>
            <a:off x="3429000" y="2209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0" name="Rectangle 29"/>
          <p:cNvSpPr/>
          <p:nvPr/>
        </p:nvSpPr>
        <p:spPr>
          <a:xfrm>
            <a:off x="3429000" y="2438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37" name="Straight Arrow Connector 36"/>
          <p:cNvCxnSpPr>
            <a:stCxn id="16" idx="3"/>
          </p:cNvCxnSpPr>
          <p:nvPr/>
        </p:nvCxnSpPr>
        <p:spPr>
          <a:xfrm>
            <a:off x="2743200" y="1638300"/>
            <a:ext cx="685800" cy="13335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0" name="Straight Arrow Connector 39"/>
          <p:cNvCxnSpPr>
            <a:stCxn id="16" idx="3"/>
          </p:cNvCxnSpPr>
          <p:nvPr/>
        </p:nvCxnSpPr>
        <p:spPr>
          <a:xfrm>
            <a:off x="2743200" y="1638300"/>
            <a:ext cx="685800" cy="15621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6" name="Straight Arrow Connector 35"/>
          <p:cNvCxnSpPr>
            <a:stCxn id="16" idx="3"/>
          </p:cNvCxnSpPr>
          <p:nvPr/>
        </p:nvCxnSpPr>
        <p:spPr>
          <a:xfrm>
            <a:off x="2743200" y="1638300"/>
            <a:ext cx="685800" cy="26289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9" name="Straight Arrow Connector 38"/>
          <p:cNvCxnSpPr>
            <a:stCxn id="16" idx="3"/>
          </p:cNvCxnSpPr>
          <p:nvPr/>
        </p:nvCxnSpPr>
        <p:spPr>
          <a:xfrm>
            <a:off x="2743200" y="1638300"/>
            <a:ext cx="685800" cy="28575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1" name="Straight Arrow Connector 40"/>
          <p:cNvCxnSpPr/>
          <p:nvPr/>
        </p:nvCxnSpPr>
        <p:spPr>
          <a:xfrm>
            <a:off x="2743200" y="1638300"/>
            <a:ext cx="685800"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a:off x="2743200" y="1638300"/>
            <a:ext cx="685800" cy="2286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a:off x="2743200" y="1638300"/>
            <a:ext cx="685800" cy="4572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4" name="Straight Arrow Connector 43"/>
          <p:cNvCxnSpPr/>
          <p:nvPr/>
        </p:nvCxnSpPr>
        <p:spPr>
          <a:xfrm>
            <a:off x="2743200" y="1638300"/>
            <a:ext cx="685800" cy="6858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5" name="Straight Arrow Connector 44"/>
          <p:cNvCxnSpPr/>
          <p:nvPr/>
        </p:nvCxnSpPr>
        <p:spPr>
          <a:xfrm>
            <a:off x="2743200" y="1638300"/>
            <a:ext cx="685800" cy="9144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Nested Loops Join</a:t>
            </a:r>
            <a:endParaRPr lang="en-US" dirty="0"/>
          </a:p>
        </p:txBody>
      </p:sp>
      <p:sp>
        <p:nvSpPr>
          <p:cNvPr id="4" name="Rectangle 3"/>
          <p:cNvSpPr/>
          <p:nvPr/>
        </p:nvSpPr>
        <p:spPr>
          <a:xfrm>
            <a:off x="228600" y="1371600"/>
            <a:ext cx="2743200" cy="533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 y="1524000"/>
            <a:ext cx="2286000" cy="1143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1" name="Rectangle 10"/>
          <p:cNvSpPr/>
          <p:nvPr/>
        </p:nvSpPr>
        <p:spPr>
          <a:xfrm>
            <a:off x="457200" y="28194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Rectangle 11"/>
          <p:cNvSpPr/>
          <p:nvPr/>
        </p:nvSpPr>
        <p:spPr>
          <a:xfrm>
            <a:off x="457200" y="41148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457200" y="54102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p:cNvSpPr/>
          <p:nvPr/>
        </p:nvSpPr>
        <p:spPr>
          <a:xfrm>
            <a:off x="3200400" y="1371600"/>
            <a:ext cx="2743200" cy="5334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p:cNvSpPr/>
          <p:nvPr/>
        </p:nvSpPr>
        <p:spPr>
          <a:xfrm>
            <a:off x="3429000" y="1524000"/>
            <a:ext cx="2286000" cy="1143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1" name="Rectangle 20"/>
          <p:cNvSpPr/>
          <p:nvPr/>
        </p:nvSpPr>
        <p:spPr>
          <a:xfrm>
            <a:off x="3429000" y="2819400"/>
            <a:ext cx="2286000" cy="1143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2" name="Rectangle 21"/>
          <p:cNvSpPr/>
          <p:nvPr/>
        </p:nvSpPr>
        <p:spPr>
          <a:xfrm>
            <a:off x="3429000" y="4114800"/>
            <a:ext cx="2286000" cy="1143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3" name="Rectangle 22"/>
          <p:cNvSpPr/>
          <p:nvPr/>
        </p:nvSpPr>
        <p:spPr>
          <a:xfrm>
            <a:off x="3429000" y="5410200"/>
            <a:ext cx="2286000" cy="1143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4" name="Content Placeholder 2"/>
          <p:cNvSpPr>
            <a:spLocks noGrp="1"/>
          </p:cNvSpPr>
          <p:nvPr>
            <p:ph idx="1"/>
          </p:nvPr>
        </p:nvSpPr>
        <p:spPr>
          <a:xfrm>
            <a:off x="6019800" y="1371600"/>
            <a:ext cx="3124200" cy="4525963"/>
          </a:xfrm>
        </p:spPr>
        <p:txBody>
          <a:bodyPr>
            <a:normAutofit/>
          </a:bodyPr>
          <a:lstStyle/>
          <a:p>
            <a:pPr>
              <a:buNone/>
            </a:pPr>
            <a:r>
              <a:rPr lang="en-US" sz="2800" b="1" dirty="0" smtClean="0"/>
              <a:t>Key idea:</a:t>
            </a:r>
            <a:r>
              <a:rPr lang="en-US" sz="2800" dirty="0" smtClean="0"/>
              <a:t/>
            </a:r>
            <a:br>
              <a:rPr lang="en-US" sz="2800" dirty="0" smtClean="0"/>
            </a:br>
            <a:r>
              <a:rPr lang="en-US" sz="2800" dirty="0" smtClean="0"/>
              <a:t>Take each record of S and match it with each record of R.</a:t>
            </a:r>
          </a:p>
          <a:p>
            <a:pPr>
              <a:buNone/>
            </a:pPr>
            <a:r>
              <a:rPr lang="en-US" sz="2800" b="1" dirty="0" smtClean="0"/>
              <a:t>Steps:</a:t>
            </a:r>
          </a:p>
          <a:p>
            <a:pPr marL="514350" indent="-514350">
              <a:buFont typeface="+mj-lt"/>
              <a:buAutoNum type="arabicPeriod"/>
            </a:pPr>
            <a:r>
              <a:rPr lang="en-US" sz="2800" dirty="0" smtClean="0"/>
              <a:t>Get tuple of S.</a:t>
            </a:r>
          </a:p>
          <a:p>
            <a:pPr marL="514350" indent="-514350">
              <a:buFont typeface="+mj-lt"/>
              <a:buAutoNum type="arabicPeriod"/>
            </a:pPr>
            <a:r>
              <a:rPr lang="en-US" sz="2800" dirty="0" smtClean="0"/>
              <a:t>Iterate through each tuple in R.</a:t>
            </a:r>
          </a:p>
          <a:p>
            <a:pPr marL="514350" indent="-514350">
              <a:buNone/>
            </a:pPr>
            <a:endParaRPr lang="en-US" sz="2800" dirty="0"/>
          </a:p>
        </p:txBody>
      </p:sp>
      <p:sp>
        <p:nvSpPr>
          <p:cNvPr id="25" name="TextBox 24"/>
          <p:cNvSpPr txBox="1"/>
          <p:nvPr/>
        </p:nvSpPr>
        <p:spPr>
          <a:xfrm>
            <a:off x="1270337" y="1002268"/>
            <a:ext cx="794641" cy="369332"/>
          </a:xfrm>
          <a:prstGeom prst="rect">
            <a:avLst/>
          </a:prstGeom>
          <a:noFill/>
        </p:spPr>
        <p:txBody>
          <a:bodyPr wrap="none" rtlCol="0">
            <a:spAutoFit/>
          </a:bodyPr>
          <a:lstStyle/>
          <a:p>
            <a:r>
              <a:rPr lang="en-US" dirty="0" smtClean="0">
                <a:solidFill>
                  <a:schemeClr val="tx2"/>
                </a:solidFill>
              </a:rPr>
              <a:t>Sailors</a:t>
            </a:r>
            <a:endParaRPr lang="en-US" dirty="0">
              <a:solidFill>
                <a:schemeClr val="tx2"/>
              </a:solidFill>
            </a:endParaRPr>
          </a:p>
        </p:txBody>
      </p:sp>
      <p:sp>
        <p:nvSpPr>
          <p:cNvPr id="26" name="TextBox 25"/>
          <p:cNvSpPr txBox="1"/>
          <p:nvPr/>
        </p:nvSpPr>
        <p:spPr>
          <a:xfrm>
            <a:off x="4089737" y="1002268"/>
            <a:ext cx="1015663" cy="369332"/>
          </a:xfrm>
          <a:prstGeom prst="rect">
            <a:avLst/>
          </a:prstGeom>
          <a:noFill/>
        </p:spPr>
        <p:txBody>
          <a:bodyPr wrap="none" rtlCol="0">
            <a:spAutoFit/>
          </a:bodyPr>
          <a:lstStyle/>
          <a:p>
            <a:r>
              <a:rPr lang="en-US" dirty="0" smtClean="0">
                <a:solidFill>
                  <a:schemeClr val="accent2"/>
                </a:solidFill>
              </a:rPr>
              <a:t>Reserves</a:t>
            </a:r>
            <a:endParaRPr lang="en-US" dirty="0">
              <a:solidFill>
                <a:schemeClr val="accent2"/>
              </a:solidFill>
            </a:endParaRPr>
          </a:p>
        </p:txBody>
      </p:sp>
      <p:sp>
        <p:nvSpPr>
          <p:cNvPr id="16" name="Rectangle 15"/>
          <p:cNvSpPr/>
          <p:nvPr/>
        </p:nvSpPr>
        <p:spPr>
          <a:xfrm>
            <a:off x="457200" y="1524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Bob, </a:t>
            </a:r>
            <a:r>
              <a:rPr lang="en-US" dirty="0" err="1" smtClean="0"/>
              <a:t>sid</a:t>
            </a:r>
            <a:r>
              <a:rPr lang="en-US" dirty="0" smtClean="0"/>
              <a:t> = 1)</a:t>
            </a:r>
            <a:endParaRPr lang="en-US" dirty="0"/>
          </a:p>
        </p:txBody>
      </p:sp>
      <p:sp>
        <p:nvSpPr>
          <p:cNvPr id="17" name="Rectangle 16"/>
          <p:cNvSpPr/>
          <p:nvPr/>
        </p:nvSpPr>
        <p:spPr>
          <a:xfrm>
            <a:off x="3429000" y="1524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3, bid = 6)</a:t>
            </a:r>
            <a:endParaRPr lang="en-US" dirty="0"/>
          </a:p>
        </p:txBody>
      </p:sp>
      <p:sp>
        <p:nvSpPr>
          <p:cNvPr id="20" name="Rectangle 19"/>
          <p:cNvSpPr/>
          <p:nvPr/>
        </p:nvSpPr>
        <p:spPr>
          <a:xfrm>
            <a:off x="3429000" y="1752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 bid = 4)</a:t>
            </a:r>
            <a:endParaRPr lang="en-US" dirty="0"/>
          </a:p>
        </p:txBody>
      </p:sp>
      <p:sp>
        <p:nvSpPr>
          <p:cNvPr id="32" name="Rectangle 31"/>
          <p:cNvSpPr/>
          <p:nvPr/>
        </p:nvSpPr>
        <p:spPr>
          <a:xfrm>
            <a:off x="6096000" y="5943600"/>
            <a:ext cx="3048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(name = Bob, </a:t>
            </a:r>
            <a:r>
              <a:rPr lang="en-US" dirty="0" err="1" smtClean="0"/>
              <a:t>sid</a:t>
            </a:r>
            <a:r>
              <a:rPr lang="en-US" dirty="0" smtClean="0"/>
              <a:t> = 1, bid = 4)</a:t>
            </a:r>
            <a:endParaRPr lang="en-US" dirty="0"/>
          </a:p>
        </p:txBody>
      </p:sp>
      <p:sp>
        <p:nvSpPr>
          <p:cNvPr id="33" name="TextBox 32"/>
          <p:cNvSpPr txBox="1"/>
          <p:nvPr/>
        </p:nvSpPr>
        <p:spPr>
          <a:xfrm>
            <a:off x="6127054" y="5486400"/>
            <a:ext cx="1188146" cy="461665"/>
          </a:xfrm>
          <a:prstGeom prst="rect">
            <a:avLst/>
          </a:prstGeom>
          <a:noFill/>
        </p:spPr>
        <p:txBody>
          <a:bodyPr wrap="none" rtlCol="0">
            <a:spAutoFit/>
          </a:bodyPr>
          <a:lstStyle/>
          <a:p>
            <a:r>
              <a:rPr lang="en-US" sz="2400" b="1" dirty="0" smtClean="0"/>
              <a:t>Output:</a:t>
            </a:r>
            <a:endParaRPr lang="en-US" sz="2400" b="1" dirty="0"/>
          </a:p>
        </p:txBody>
      </p:sp>
      <p:sp>
        <p:nvSpPr>
          <p:cNvPr id="27" name="Rectangle 26"/>
          <p:cNvSpPr/>
          <p:nvPr/>
        </p:nvSpPr>
        <p:spPr>
          <a:xfrm>
            <a:off x="3429000" y="1981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 bid = 7)</a:t>
            </a:r>
            <a:endParaRPr lang="en-US" dirty="0"/>
          </a:p>
        </p:txBody>
      </p:sp>
      <p:sp>
        <p:nvSpPr>
          <p:cNvPr id="34" name="Rectangle 33"/>
          <p:cNvSpPr/>
          <p:nvPr/>
        </p:nvSpPr>
        <p:spPr>
          <a:xfrm>
            <a:off x="6096000" y="6172200"/>
            <a:ext cx="3048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(name = Bob, </a:t>
            </a:r>
            <a:r>
              <a:rPr lang="en-US" dirty="0" err="1" smtClean="0"/>
              <a:t>sid</a:t>
            </a:r>
            <a:r>
              <a:rPr lang="en-US" dirty="0" smtClean="0"/>
              <a:t> = 1, bid = 7)</a:t>
            </a:r>
            <a:endParaRPr lang="en-US" dirty="0"/>
          </a:p>
        </p:txBody>
      </p:sp>
      <p:sp>
        <p:nvSpPr>
          <p:cNvPr id="28" name="Rectangle 27"/>
          <p:cNvSpPr/>
          <p:nvPr/>
        </p:nvSpPr>
        <p:spPr>
          <a:xfrm>
            <a:off x="3429000" y="2209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0" name="Rectangle 29"/>
          <p:cNvSpPr/>
          <p:nvPr/>
        </p:nvSpPr>
        <p:spPr>
          <a:xfrm>
            <a:off x="3429000" y="2438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37" name="Straight Arrow Connector 36"/>
          <p:cNvCxnSpPr>
            <a:stCxn id="16" idx="3"/>
          </p:cNvCxnSpPr>
          <p:nvPr/>
        </p:nvCxnSpPr>
        <p:spPr>
          <a:xfrm>
            <a:off x="2743200" y="1638300"/>
            <a:ext cx="685800" cy="13335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0" name="Straight Arrow Connector 39"/>
          <p:cNvCxnSpPr>
            <a:stCxn id="16" idx="3"/>
          </p:cNvCxnSpPr>
          <p:nvPr/>
        </p:nvCxnSpPr>
        <p:spPr>
          <a:xfrm>
            <a:off x="2743200" y="1638300"/>
            <a:ext cx="685800" cy="15621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6" name="Straight Arrow Connector 35"/>
          <p:cNvCxnSpPr>
            <a:stCxn id="16" idx="3"/>
          </p:cNvCxnSpPr>
          <p:nvPr/>
        </p:nvCxnSpPr>
        <p:spPr>
          <a:xfrm>
            <a:off x="2743200" y="1638300"/>
            <a:ext cx="685800" cy="26289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9" name="Straight Arrow Connector 38"/>
          <p:cNvCxnSpPr>
            <a:stCxn id="16" idx="3"/>
          </p:cNvCxnSpPr>
          <p:nvPr/>
        </p:nvCxnSpPr>
        <p:spPr>
          <a:xfrm>
            <a:off x="2743200" y="1638300"/>
            <a:ext cx="685800" cy="28575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16" idx="3"/>
          </p:cNvCxnSpPr>
          <p:nvPr/>
        </p:nvCxnSpPr>
        <p:spPr>
          <a:xfrm>
            <a:off x="2743200" y="1638300"/>
            <a:ext cx="685800" cy="39243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2" name="Straight Arrow Connector 41"/>
          <p:cNvCxnSpPr>
            <a:stCxn id="16" idx="3"/>
          </p:cNvCxnSpPr>
          <p:nvPr/>
        </p:nvCxnSpPr>
        <p:spPr>
          <a:xfrm>
            <a:off x="2743200" y="1638300"/>
            <a:ext cx="685800" cy="41529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a:off x="2743200" y="1638300"/>
            <a:ext cx="685800"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4" name="Straight Arrow Connector 43"/>
          <p:cNvCxnSpPr/>
          <p:nvPr/>
        </p:nvCxnSpPr>
        <p:spPr>
          <a:xfrm>
            <a:off x="2743200" y="1638300"/>
            <a:ext cx="685800" cy="2286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5" name="Straight Arrow Connector 44"/>
          <p:cNvCxnSpPr/>
          <p:nvPr/>
        </p:nvCxnSpPr>
        <p:spPr>
          <a:xfrm>
            <a:off x="2743200" y="1638300"/>
            <a:ext cx="685800" cy="4572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6" name="Straight Arrow Connector 45"/>
          <p:cNvCxnSpPr/>
          <p:nvPr/>
        </p:nvCxnSpPr>
        <p:spPr>
          <a:xfrm>
            <a:off x="2743200" y="1638300"/>
            <a:ext cx="685800" cy="6858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a:off x="2743200" y="1638300"/>
            <a:ext cx="685800" cy="9144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Way Merge Sort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Given N pages of </a:t>
            </a:r>
            <a:r>
              <a:rPr lang="en-US" dirty="0" err="1" smtClean="0"/>
              <a:t>tuples</a:t>
            </a:r>
            <a:r>
              <a:rPr lang="en-US" dirty="0" smtClean="0"/>
              <a:t> to sort</a:t>
            </a:r>
          </a:p>
          <a:p>
            <a:r>
              <a:rPr lang="en-US" dirty="0" smtClean="0"/>
              <a:t>B = </a:t>
            </a:r>
            <a:r>
              <a:rPr lang="en-US" dirty="0" smtClean="0"/>
              <a:t>3</a:t>
            </a:r>
            <a:r>
              <a:rPr lang="en-US" dirty="0" smtClean="0"/>
              <a:t> case</a:t>
            </a:r>
          </a:p>
          <a:p>
            <a:r>
              <a:rPr lang="en-US" dirty="0" smtClean="0"/>
              <a:t>Pass 0: </a:t>
            </a:r>
            <a:r>
              <a:rPr lang="en-US" dirty="0" err="1" smtClean="0"/>
              <a:t>Quicksort</a:t>
            </a:r>
            <a:r>
              <a:rPr lang="en-US" dirty="0" smtClean="0"/>
              <a:t> a single page</a:t>
            </a:r>
          </a:p>
          <a:p>
            <a:r>
              <a:rPr lang="en-US" dirty="0" smtClean="0"/>
              <a:t>2-way merge sort: how many passes?</a:t>
            </a:r>
          </a:p>
          <a:p>
            <a:pPr lvl="1"/>
            <a:r>
              <a:rPr lang="en-US" dirty="0" smtClean="0"/>
              <a:t> 1+ceil(log_2(N)</a:t>
            </a:r>
            <a:r>
              <a:rPr lang="en-US" dirty="0" smtClean="0"/>
              <a:t>) </a:t>
            </a:r>
          </a:p>
          <a:p>
            <a:pPr lvl="1"/>
            <a:r>
              <a:rPr lang="en-US" dirty="0" smtClean="0"/>
              <a:t>1 for pass 0, ceil(log_2(N)) because pass 0 has N runs and at each level we merge 2 runs together</a:t>
            </a:r>
          </a:p>
          <a:p>
            <a:pPr lvl="1"/>
            <a:r>
              <a:rPr lang="en-US" dirty="0" smtClean="0"/>
              <a:t>ceil </a:t>
            </a:r>
            <a:r>
              <a:rPr lang="en-US" dirty="0" smtClean="0"/>
              <a:t>of this because the number of runs in pass 0 might not be a a power of two, but we still</a:t>
            </a:r>
            <a:r>
              <a:rPr lang="en-US" dirty="0" smtClean="0"/>
              <a:t> need </a:t>
            </a:r>
            <a:r>
              <a:rPr lang="en-US" dirty="0" smtClean="0"/>
              <a:t>to keep merging until we're down to 1 run,</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Nested Loops Join</a:t>
            </a:r>
            <a:endParaRPr lang="en-US" dirty="0"/>
          </a:p>
        </p:txBody>
      </p:sp>
      <p:sp>
        <p:nvSpPr>
          <p:cNvPr id="4" name="Rectangle 3"/>
          <p:cNvSpPr/>
          <p:nvPr/>
        </p:nvSpPr>
        <p:spPr>
          <a:xfrm>
            <a:off x="228600" y="1371600"/>
            <a:ext cx="2743200" cy="533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 y="1524000"/>
            <a:ext cx="2286000" cy="1143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1" name="Rectangle 10"/>
          <p:cNvSpPr/>
          <p:nvPr/>
        </p:nvSpPr>
        <p:spPr>
          <a:xfrm>
            <a:off x="457200" y="28194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Rectangle 11"/>
          <p:cNvSpPr/>
          <p:nvPr/>
        </p:nvSpPr>
        <p:spPr>
          <a:xfrm>
            <a:off x="457200" y="41148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457200" y="54102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p:cNvSpPr/>
          <p:nvPr/>
        </p:nvSpPr>
        <p:spPr>
          <a:xfrm>
            <a:off x="3200400" y="1371600"/>
            <a:ext cx="2743200" cy="5334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p:cNvSpPr/>
          <p:nvPr/>
        </p:nvSpPr>
        <p:spPr>
          <a:xfrm>
            <a:off x="3429000" y="15240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1" name="Rectangle 20"/>
          <p:cNvSpPr/>
          <p:nvPr/>
        </p:nvSpPr>
        <p:spPr>
          <a:xfrm>
            <a:off x="3429000" y="28194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2" name="Rectangle 21"/>
          <p:cNvSpPr/>
          <p:nvPr/>
        </p:nvSpPr>
        <p:spPr>
          <a:xfrm>
            <a:off x="3429000" y="41148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3" name="Rectangle 22"/>
          <p:cNvSpPr/>
          <p:nvPr/>
        </p:nvSpPr>
        <p:spPr>
          <a:xfrm>
            <a:off x="3429000" y="54102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4" name="Content Placeholder 2"/>
          <p:cNvSpPr>
            <a:spLocks noGrp="1"/>
          </p:cNvSpPr>
          <p:nvPr>
            <p:ph idx="1"/>
          </p:nvPr>
        </p:nvSpPr>
        <p:spPr>
          <a:xfrm>
            <a:off x="6019800" y="1371600"/>
            <a:ext cx="3124200" cy="4525963"/>
          </a:xfrm>
        </p:spPr>
        <p:txBody>
          <a:bodyPr>
            <a:normAutofit/>
          </a:bodyPr>
          <a:lstStyle/>
          <a:p>
            <a:pPr>
              <a:buNone/>
            </a:pPr>
            <a:r>
              <a:rPr lang="en-US" sz="2800" b="1" dirty="0" smtClean="0"/>
              <a:t>Key idea:</a:t>
            </a:r>
            <a:r>
              <a:rPr lang="en-US" sz="2800" dirty="0" smtClean="0"/>
              <a:t/>
            </a:r>
            <a:br>
              <a:rPr lang="en-US" sz="2800" dirty="0" smtClean="0"/>
            </a:br>
            <a:r>
              <a:rPr lang="en-US" sz="2800" dirty="0" smtClean="0"/>
              <a:t>Take each record of S and match it with each record of R.</a:t>
            </a:r>
          </a:p>
          <a:p>
            <a:pPr>
              <a:buNone/>
            </a:pPr>
            <a:r>
              <a:rPr lang="en-US" sz="2800" b="1" dirty="0" smtClean="0"/>
              <a:t>Steps:</a:t>
            </a:r>
          </a:p>
          <a:p>
            <a:pPr marL="514350" indent="-514350">
              <a:buFont typeface="+mj-lt"/>
              <a:buAutoNum type="arabicPeriod"/>
            </a:pPr>
            <a:r>
              <a:rPr lang="en-US" sz="2800" dirty="0" smtClean="0"/>
              <a:t>Get tuple of S.</a:t>
            </a:r>
          </a:p>
          <a:p>
            <a:pPr marL="514350" indent="-514350">
              <a:buFont typeface="+mj-lt"/>
              <a:buAutoNum type="arabicPeriod"/>
            </a:pPr>
            <a:r>
              <a:rPr lang="en-US" sz="2800" dirty="0" smtClean="0"/>
              <a:t>Iterate through each tuple in R.</a:t>
            </a:r>
          </a:p>
          <a:p>
            <a:pPr marL="514350" indent="-514350">
              <a:buNone/>
            </a:pPr>
            <a:endParaRPr lang="en-US" sz="2800" dirty="0"/>
          </a:p>
        </p:txBody>
      </p:sp>
      <p:sp>
        <p:nvSpPr>
          <p:cNvPr id="25" name="TextBox 24"/>
          <p:cNvSpPr txBox="1"/>
          <p:nvPr/>
        </p:nvSpPr>
        <p:spPr>
          <a:xfrm>
            <a:off x="1270337" y="1002268"/>
            <a:ext cx="794641" cy="369332"/>
          </a:xfrm>
          <a:prstGeom prst="rect">
            <a:avLst/>
          </a:prstGeom>
          <a:noFill/>
        </p:spPr>
        <p:txBody>
          <a:bodyPr wrap="none" rtlCol="0">
            <a:spAutoFit/>
          </a:bodyPr>
          <a:lstStyle/>
          <a:p>
            <a:r>
              <a:rPr lang="en-US" dirty="0" smtClean="0">
                <a:solidFill>
                  <a:schemeClr val="tx2"/>
                </a:solidFill>
              </a:rPr>
              <a:t>Sailors</a:t>
            </a:r>
            <a:endParaRPr lang="en-US" dirty="0">
              <a:solidFill>
                <a:schemeClr val="tx2"/>
              </a:solidFill>
            </a:endParaRPr>
          </a:p>
        </p:txBody>
      </p:sp>
      <p:sp>
        <p:nvSpPr>
          <p:cNvPr id="26" name="TextBox 25"/>
          <p:cNvSpPr txBox="1"/>
          <p:nvPr/>
        </p:nvSpPr>
        <p:spPr>
          <a:xfrm>
            <a:off x="4089737" y="1002268"/>
            <a:ext cx="1015663" cy="369332"/>
          </a:xfrm>
          <a:prstGeom prst="rect">
            <a:avLst/>
          </a:prstGeom>
          <a:noFill/>
        </p:spPr>
        <p:txBody>
          <a:bodyPr wrap="none" rtlCol="0">
            <a:spAutoFit/>
          </a:bodyPr>
          <a:lstStyle/>
          <a:p>
            <a:r>
              <a:rPr lang="en-US" dirty="0" smtClean="0">
                <a:solidFill>
                  <a:schemeClr val="accent2"/>
                </a:solidFill>
              </a:rPr>
              <a:t>Reserves</a:t>
            </a:r>
            <a:endParaRPr lang="en-US" dirty="0">
              <a:solidFill>
                <a:schemeClr val="accent2"/>
              </a:solidFill>
            </a:endParaRPr>
          </a:p>
        </p:txBody>
      </p:sp>
      <p:sp>
        <p:nvSpPr>
          <p:cNvPr id="16" name="Rectangle 15"/>
          <p:cNvSpPr/>
          <p:nvPr/>
        </p:nvSpPr>
        <p:spPr>
          <a:xfrm>
            <a:off x="457200" y="1524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Bob, </a:t>
            </a:r>
            <a:r>
              <a:rPr lang="en-US" dirty="0" err="1" smtClean="0"/>
              <a:t>sid</a:t>
            </a:r>
            <a:r>
              <a:rPr lang="en-US" dirty="0" smtClean="0"/>
              <a:t> = 1)</a:t>
            </a:r>
            <a:endParaRPr lang="en-US" dirty="0"/>
          </a:p>
        </p:txBody>
      </p:sp>
      <p:sp>
        <p:nvSpPr>
          <p:cNvPr id="32" name="Rectangle 31"/>
          <p:cNvSpPr/>
          <p:nvPr/>
        </p:nvSpPr>
        <p:spPr>
          <a:xfrm>
            <a:off x="6096000" y="5943600"/>
            <a:ext cx="3048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(name = Bob, </a:t>
            </a:r>
            <a:r>
              <a:rPr lang="en-US" dirty="0" err="1" smtClean="0"/>
              <a:t>sid</a:t>
            </a:r>
            <a:r>
              <a:rPr lang="en-US" dirty="0" smtClean="0"/>
              <a:t> = 1, bid = 4)</a:t>
            </a:r>
            <a:endParaRPr lang="en-US" dirty="0"/>
          </a:p>
        </p:txBody>
      </p:sp>
      <p:sp>
        <p:nvSpPr>
          <p:cNvPr id="33" name="TextBox 32"/>
          <p:cNvSpPr txBox="1"/>
          <p:nvPr/>
        </p:nvSpPr>
        <p:spPr>
          <a:xfrm>
            <a:off x="6127054" y="5486400"/>
            <a:ext cx="1188146" cy="461665"/>
          </a:xfrm>
          <a:prstGeom prst="rect">
            <a:avLst/>
          </a:prstGeom>
          <a:noFill/>
        </p:spPr>
        <p:txBody>
          <a:bodyPr wrap="none" rtlCol="0">
            <a:spAutoFit/>
          </a:bodyPr>
          <a:lstStyle/>
          <a:p>
            <a:r>
              <a:rPr lang="en-US" sz="2400" b="1" dirty="0" smtClean="0"/>
              <a:t>Output:</a:t>
            </a:r>
            <a:endParaRPr lang="en-US" sz="2400" b="1" dirty="0"/>
          </a:p>
        </p:txBody>
      </p:sp>
      <p:sp>
        <p:nvSpPr>
          <p:cNvPr id="34" name="Rectangle 33"/>
          <p:cNvSpPr/>
          <p:nvPr/>
        </p:nvSpPr>
        <p:spPr>
          <a:xfrm>
            <a:off x="6096000" y="6172200"/>
            <a:ext cx="3048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(name = Bob, </a:t>
            </a:r>
            <a:r>
              <a:rPr lang="en-US" dirty="0" err="1" smtClean="0"/>
              <a:t>sid</a:t>
            </a:r>
            <a:r>
              <a:rPr lang="en-US" dirty="0" smtClean="0"/>
              <a:t> = 1, bid = 7)</a:t>
            </a:r>
            <a:endParaRPr lang="en-US" dirty="0"/>
          </a:p>
        </p:txBody>
      </p:sp>
      <p:sp>
        <p:nvSpPr>
          <p:cNvPr id="38" name="Rectangle 37"/>
          <p:cNvSpPr/>
          <p:nvPr/>
        </p:nvSpPr>
        <p:spPr>
          <a:xfrm>
            <a:off x="457200" y="1752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Sam, </a:t>
            </a:r>
            <a:r>
              <a:rPr lang="en-US" dirty="0" err="1" smtClean="0"/>
              <a:t>sid</a:t>
            </a:r>
            <a:r>
              <a:rPr lang="en-US" dirty="0" smtClean="0"/>
              <a:t> = 3)</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Nested Loops Join</a:t>
            </a:r>
            <a:endParaRPr lang="en-US" dirty="0"/>
          </a:p>
        </p:txBody>
      </p:sp>
      <p:sp>
        <p:nvSpPr>
          <p:cNvPr id="4" name="Rectangle 3"/>
          <p:cNvSpPr/>
          <p:nvPr/>
        </p:nvSpPr>
        <p:spPr>
          <a:xfrm>
            <a:off x="228600" y="1371600"/>
            <a:ext cx="2743200" cy="533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 y="1524000"/>
            <a:ext cx="2286000" cy="1143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1" name="Rectangle 10"/>
          <p:cNvSpPr/>
          <p:nvPr/>
        </p:nvSpPr>
        <p:spPr>
          <a:xfrm>
            <a:off x="457200" y="28194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Rectangle 11"/>
          <p:cNvSpPr/>
          <p:nvPr/>
        </p:nvSpPr>
        <p:spPr>
          <a:xfrm>
            <a:off x="457200" y="41148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457200" y="54102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p:cNvSpPr/>
          <p:nvPr/>
        </p:nvSpPr>
        <p:spPr>
          <a:xfrm>
            <a:off x="3200400" y="1371600"/>
            <a:ext cx="2743200" cy="5334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p:cNvSpPr/>
          <p:nvPr/>
        </p:nvSpPr>
        <p:spPr>
          <a:xfrm>
            <a:off x="3429000" y="1524000"/>
            <a:ext cx="2286000" cy="1143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1" name="Rectangle 20"/>
          <p:cNvSpPr/>
          <p:nvPr/>
        </p:nvSpPr>
        <p:spPr>
          <a:xfrm>
            <a:off x="3429000" y="28194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2" name="Rectangle 21"/>
          <p:cNvSpPr/>
          <p:nvPr/>
        </p:nvSpPr>
        <p:spPr>
          <a:xfrm>
            <a:off x="3429000" y="41148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3" name="Rectangle 22"/>
          <p:cNvSpPr/>
          <p:nvPr/>
        </p:nvSpPr>
        <p:spPr>
          <a:xfrm>
            <a:off x="3429000" y="54102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4" name="Content Placeholder 2"/>
          <p:cNvSpPr>
            <a:spLocks noGrp="1"/>
          </p:cNvSpPr>
          <p:nvPr>
            <p:ph idx="1"/>
          </p:nvPr>
        </p:nvSpPr>
        <p:spPr>
          <a:xfrm>
            <a:off x="6019800" y="1371600"/>
            <a:ext cx="3124200" cy="4525963"/>
          </a:xfrm>
        </p:spPr>
        <p:txBody>
          <a:bodyPr>
            <a:normAutofit/>
          </a:bodyPr>
          <a:lstStyle/>
          <a:p>
            <a:pPr>
              <a:buNone/>
            </a:pPr>
            <a:r>
              <a:rPr lang="en-US" sz="2800" b="1" dirty="0" smtClean="0"/>
              <a:t>Key idea:</a:t>
            </a:r>
            <a:r>
              <a:rPr lang="en-US" sz="2800" dirty="0" smtClean="0"/>
              <a:t/>
            </a:r>
            <a:br>
              <a:rPr lang="en-US" sz="2800" dirty="0" smtClean="0"/>
            </a:br>
            <a:r>
              <a:rPr lang="en-US" sz="2800" dirty="0" smtClean="0"/>
              <a:t>Take each record of S and match it with each record of R.</a:t>
            </a:r>
          </a:p>
          <a:p>
            <a:pPr>
              <a:buNone/>
            </a:pPr>
            <a:r>
              <a:rPr lang="en-US" sz="2800" b="1" dirty="0" smtClean="0"/>
              <a:t>Steps:</a:t>
            </a:r>
          </a:p>
          <a:p>
            <a:pPr marL="514350" indent="-514350">
              <a:buFont typeface="+mj-lt"/>
              <a:buAutoNum type="arabicPeriod"/>
            </a:pPr>
            <a:r>
              <a:rPr lang="en-US" sz="2800" dirty="0" smtClean="0"/>
              <a:t>Get tuple of S.</a:t>
            </a:r>
          </a:p>
          <a:p>
            <a:pPr marL="514350" indent="-514350">
              <a:buFont typeface="+mj-lt"/>
              <a:buAutoNum type="arabicPeriod"/>
            </a:pPr>
            <a:r>
              <a:rPr lang="en-US" sz="2800" dirty="0" smtClean="0"/>
              <a:t>Iterate through each tuple in R.</a:t>
            </a:r>
          </a:p>
          <a:p>
            <a:pPr marL="514350" indent="-514350">
              <a:buNone/>
            </a:pPr>
            <a:endParaRPr lang="en-US" sz="2800" dirty="0"/>
          </a:p>
        </p:txBody>
      </p:sp>
      <p:sp>
        <p:nvSpPr>
          <p:cNvPr id="25" name="TextBox 24"/>
          <p:cNvSpPr txBox="1"/>
          <p:nvPr/>
        </p:nvSpPr>
        <p:spPr>
          <a:xfrm>
            <a:off x="1270337" y="1002268"/>
            <a:ext cx="794641" cy="369332"/>
          </a:xfrm>
          <a:prstGeom prst="rect">
            <a:avLst/>
          </a:prstGeom>
          <a:noFill/>
        </p:spPr>
        <p:txBody>
          <a:bodyPr wrap="none" rtlCol="0">
            <a:spAutoFit/>
          </a:bodyPr>
          <a:lstStyle/>
          <a:p>
            <a:r>
              <a:rPr lang="en-US" dirty="0" smtClean="0">
                <a:solidFill>
                  <a:schemeClr val="tx2"/>
                </a:solidFill>
              </a:rPr>
              <a:t>Sailors</a:t>
            </a:r>
            <a:endParaRPr lang="en-US" dirty="0">
              <a:solidFill>
                <a:schemeClr val="tx2"/>
              </a:solidFill>
            </a:endParaRPr>
          </a:p>
        </p:txBody>
      </p:sp>
      <p:sp>
        <p:nvSpPr>
          <p:cNvPr id="26" name="TextBox 25"/>
          <p:cNvSpPr txBox="1"/>
          <p:nvPr/>
        </p:nvSpPr>
        <p:spPr>
          <a:xfrm>
            <a:off x="4089737" y="1002268"/>
            <a:ext cx="1015663" cy="369332"/>
          </a:xfrm>
          <a:prstGeom prst="rect">
            <a:avLst/>
          </a:prstGeom>
          <a:noFill/>
        </p:spPr>
        <p:txBody>
          <a:bodyPr wrap="none" rtlCol="0">
            <a:spAutoFit/>
          </a:bodyPr>
          <a:lstStyle/>
          <a:p>
            <a:r>
              <a:rPr lang="en-US" dirty="0" smtClean="0">
                <a:solidFill>
                  <a:schemeClr val="accent2"/>
                </a:solidFill>
              </a:rPr>
              <a:t>Reserves</a:t>
            </a:r>
            <a:endParaRPr lang="en-US" dirty="0">
              <a:solidFill>
                <a:schemeClr val="accent2"/>
              </a:solidFill>
            </a:endParaRPr>
          </a:p>
        </p:txBody>
      </p:sp>
      <p:sp>
        <p:nvSpPr>
          <p:cNvPr id="16" name="Rectangle 15"/>
          <p:cNvSpPr/>
          <p:nvPr/>
        </p:nvSpPr>
        <p:spPr>
          <a:xfrm>
            <a:off x="457200" y="1524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Bob, </a:t>
            </a:r>
            <a:r>
              <a:rPr lang="en-US" dirty="0" err="1" smtClean="0"/>
              <a:t>sid</a:t>
            </a:r>
            <a:r>
              <a:rPr lang="en-US" dirty="0" smtClean="0"/>
              <a:t> = 1)</a:t>
            </a:r>
            <a:endParaRPr lang="en-US" dirty="0"/>
          </a:p>
        </p:txBody>
      </p:sp>
      <p:sp>
        <p:nvSpPr>
          <p:cNvPr id="17" name="Rectangle 16"/>
          <p:cNvSpPr/>
          <p:nvPr/>
        </p:nvSpPr>
        <p:spPr>
          <a:xfrm>
            <a:off x="3429000" y="1524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3, bid = 6)</a:t>
            </a:r>
            <a:endParaRPr lang="en-US" dirty="0"/>
          </a:p>
        </p:txBody>
      </p:sp>
      <p:sp>
        <p:nvSpPr>
          <p:cNvPr id="20" name="Rectangle 19"/>
          <p:cNvSpPr/>
          <p:nvPr/>
        </p:nvSpPr>
        <p:spPr>
          <a:xfrm>
            <a:off x="3429000" y="1752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 bid = 4)</a:t>
            </a:r>
            <a:endParaRPr lang="en-US" dirty="0"/>
          </a:p>
        </p:txBody>
      </p:sp>
      <p:sp>
        <p:nvSpPr>
          <p:cNvPr id="32" name="Rectangle 31"/>
          <p:cNvSpPr/>
          <p:nvPr/>
        </p:nvSpPr>
        <p:spPr>
          <a:xfrm>
            <a:off x="6096000" y="5943600"/>
            <a:ext cx="3048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(name = Bob, </a:t>
            </a:r>
            <a:r>
              <a:rPr lang="en-US" dirty="0" err="1" smtClean="0"/>
              <a:t>sid</a:t>
            </a:r>
            <a:r>
              <a:rPr lang="en-US" dirty="0" smtClean="0"/>
              <a:t> = 1, bid = 4)</a:t>
            </a:r>
            <a:endParaRPr lang="en-US" dirty="0"/>
          </a:p>
        </p:txBody>
      </p:sp>
      <p:sp>
        <p:nvSpPr>
          <p:cNvPr id="33" name="TextBox 32"/>
          <p:cNvSpPr txBox="1"/>
          <p:nvPr/>
        </p:nvSpPr>
        <p:spPr>
          <a:xfrm>
            <a:off x="6127054" y="5486400"/>
            <a:ext cx="1188146" cy="461665"/>
          </a:xfrm>
          <a:prstGeom prst="rect">
            <a:avLst/>
          </a:prstGeom>
          <a:noFill/>
        </p:spPr>
        <p:txBody>
          <a:bodyPr wrap="none" rtlCol="0">
            <a:spAutoFit/>
          </a:bodyPr>
          <a:lstStyle/>
          <a:p>
            <a:r>
              <a:rPr lang="en-US" sz="2400" b="1" dirty="0" smtClean="0"/>
              <a:t>Output:</a:t>
            </a:r>
            <a:endParaRPr lang="en-US" sz="2400" b="1" dirty="0"/>
          </a:p>
        </p:txBody>
      </p:sp>
      <p:sp>
        <p:nvSpPr>
          <p:cNvPr id="27" name="Rectangle 26"/>
          <p:cNvSpPr/>
          <p:nvPr/>
        </p:nvSpPr>
        <p:spPr>
          <a:xfrm>
            <a:off x="3429000" y="1981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 bid = 7)</a:t>
            </a:r>
            <a:endParaRPr lang="en-US" dirty="0"/>
          </a:p>
        </p:txBody>
      </p:sp>
      <p:sp>
        <p:nvSpPr>
          <p:cNvPr id="34" name="Rectangle 33"/>
          <p:cNvSpPr/>
          <p:nvPr/>
        </p:nvSpPr>
        <p:spPr>
          <a:xfrm>
            <a:off x="6096000" y="6172200"/>
            <a:ext cx="3048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(name = Bob, </a:t>
            </a:r>
            <a:r>
              <a:rPr lang="en-US" dirty="0" err="1" smtClean="0"/>
              <a:t>sid</a:t>
            </a:r>
            <a:r>
              <a:rPr lang="en-US" dirty="0" smtClean="0"/>
              <a:t> = 1, bid = 7)</a:t>
            </a:r>
            <a:endParaRPr lang="en-US" dirty="0"/>
          </a:p>
        </p:txBody>
      </p:sp>
      <p:sp>
        <p:nvSpPr>
          <p:cNvPr id="28" name="Rectangle 27"/>
          <p:cNvSpPr/>
          <p:nvPr/>
        </p:nvSpPr>
        <p:spPr>
          <a:xfrm>
            <a:off x="3429000" y="2209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0" name="Rectangle 29"/>
          <p:cNvSpPr/>
          <p:nvPr/>
        </p:nvSpPr>
        <p:spPr>
          <a:xfrm>
            <a:off x="3429000" y="2438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8" name="Rectangle 37"/>
          <p:cNvSpPr/>
          <p:nvPr/>
        </p:nvSpPr>
        <p:spPr>
          <a:xfrm>
            <a:off x="457200" y="1752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Sam, </a:t>
            </a:r>
            <a:r>
              <a:rPr lang="en-US" dirty="0" err="1" smtClean="0"/>
              <a:t>sid</a:t>
            </a:r>
            <a:r>
              <a:rPr lang="en-US" dirty="0" smtClean="0"/>
              <a:t> = 3)</a:t>
            </a:r>
            <a:endParaRPr lang="en-US" dirty="0"/>
          </a:p>
        </p:txBody>
      </p:sp>
      <p:cxnSp>
        <p:nvCxnSpPr>
          <p:cNvPr id="48" name="Straight Arrow Connector 47"/>
          <p:cNvCxnSpPr>
            <a:stCxn id="38" idx="3"/>
            <a:endCxn id="17" idx="1"/>
          </p:cNvCxnSpPr>
          <p:nvPr/>
        </p:nvCxnSpPr>
        <p:spPr>
          <a:xfrm flipV="1">
            <a:off x="2743200" y="1638300"/>
            <a:ext cx="685800" cy="2286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49" name="Rectangle 48"/>
          <p:cNvSpPr/>
          <p:nvPr/>
        </p:nvSpPr>
        <p:spPr>
          <a:xfrm>
            <a:off x="6096000" y="6400800"/>
            <a:ext cx="3048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(name = Sam, </a:t>
            </a:r>
            <a:r>
              <a:rPr lang="en-US" dirty="0" err="1" smtClean="0"/>
              <a:t>sid</a:t>
            </a:r>
            <a:r>
              <a:rPr lang="en-US" dirty="0" smtClean="0"/>
              <a:t> = 3, bid = 6)</a:t>
            </a:r>
            <a:endParaRPr lang="en-US" dirty="0"/>
          </a:p>
        </p:txBody>
      </p:sp>
      <p:cxnSp>
        <p:nvCxnSpPr>
          <p:cNvPr id="51" name="Straight Arrow Connector 50"/>
          <p:cNvCxnSpPr>
            <a:stCxn id="38" idx="3"/>
            <a:endCxn id="20" idx="1"/>
          </p:cNvCxnSpPr>
          <p:nvPr/>
        </p:nvCxnSpPr>
        <p:spPr>
          <a:xfrm>
            <a:off x="2743200" y="1866900"/>
            <a:ext cx="685800"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53" name="Straight Arrow Connector 52"/>
          <p:cNvCxnSpPr>
            <a:stCxn id="38" idx="3"/>
            <a:endCxn id="27" idx="1"/>
          </p:cNvCxnSpPr>
          <p:nvPr/>
        </p:nvCxnSpPr>
        <p:spPr>
          <a:xfrm>
            <a:off x="2743200" y="1866900"/>
            <a:ext cx="685800" cy="2286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55" name="Straight Arrow Connector 54"/>
          <p:cNvCxnSpPr>
            <a:stCxn id="38" idx="3"/>
            <a:endCxn id="28" idx="1"/>
          </p:cNvCxnSpPr>
          <p:nvPr/>
        </p:nvCxnSpPr>
        <p:spPr>
          <a:xfrm>
            <a:off x="2743200" y="1866900"/>
            <a:ext cx="685800" cy="4572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Nested Loops Join</a:t>
            </a:r>
            <a:endParaRPr lang="en-US" dirty="0"/>
          </a:p>
        </p:txBody>
      </p:sp>
      <p:sp>
        <p:nvSpPr>
          <p:cNvPr id="4" name="Rectangle 3"/>
          <p:cNvSpPr/>
          <p:nvPr/>
        </p:nvSpPr>
        <p:spPr>
          <a:xfrm>
            <a:off x="228600" y="1371600"/>
            <a:ext cx="2743200" cy="533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 y="1524000"/>
            <a:ext cx="2286000" cy="1143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1" name="Rectangle 10"/>
          <p:cNvSpPr/>
          <p:nvPr/>
        </p:nvSpPr>
        <p:spPr>
          <a:xfrm>
            <a:off x="457200" y="28194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Rectangle 11"/>
          <p:cNvSpPr/>
          <p:nvPr/>
        </p:nvSpPr>
        <p:spPr>
          <a:xfrm>
            <a:off x="457200" y="41148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457200" y="54102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p:cNvSpPr/>
          <p:nvPr/>
        </p:nvSpPr>
        <p:spPr>
          <a:xfrm>
            <a:off x="3200400" y="1371600"/>
            <a:ext cx="2743200" cy="5334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p:cNvSpPr/>
          <p:nvPr/>
        </p:nvSpPr>
        <p:spPr>
          <a:xfrm>
            <a:off x="3429000" y="1524000"/>
            <a:ext cx="2286000" cy="1143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1" name="Rectangle 20"/>
          <p:cNvSpPr/>
          <p:nvPr/>
        </p:nvSpPr>
        <p:spPr>
          <a:xfrm>
            <a:off x="3429000" y="2819400"/>
            <a:ext cx="2286000" cy="1143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2" name="Rectangle 21"/>
          <p:cNvSpPr/>
          <p:nvPr/>
        </p:nvSpPr>
        <p:spPr>
          <a:xfrm>
            <a:off x="3429000" y="4114800"/>
            <a:ext cx="2286000" cy="1143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3" name="Rectangle 22"/>
          <p:cNvSpPr/>
          <p:nvPr/>
        </p:nvSpPr>
        <p:spPr>
          <a:xfrm>
            <a:off x="3429000" y="5410200"/>
            <a:ext cx="2286000" cy="1143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4" name="Content Placeholder 2"/>
          <p:cNvSpPr>
            <a:spLocks noGrp="1"/>
          </p:cNvSpPr>
          <p:nvPr>
            <p:ph idx="1"/>
          </p:nvPr>
        </p:nvSpPr>
        <p:spPr>
          <a:xfrm>
            <a:off x="6019800" y="1371600"/>
            <a:ext cx="3124200" cy="5486400"/>
          </a:xfrm>
        </p:spPr>
        <p:txBody>
          <a:bodyPr>
            <a:normAutofit/>
          </a:bodyPr>
          <a:lstStyle/>
          <a:p>
            <a:pPr>
              <a:buNone/>
            </a:pPr>
            <a:r>
              <a:rPr lang="en-US" sz="2800" b="1" dirty="0" smtClean="0"/>
              <a:t>Key idea:</a:t>
            </a:r>
            <a:r>
              <a:rPr lang="en-US" sz="2800" dirty="0" smtClean="0"/>
              <a:t/>
            </a:r>
            <a:br>
              <a:rPr lang="en-US" sz="2800" dirty="0" smtClean="0"/>
            </a:br>
            <a:r>
              <a:rPr lang="en-US" sz="2800" dirty="0" smtClean="0"/>
              <a:t>Take each record of S and match it with each record of R.</a:t>
            </a:r>
          </a:p>
          <a:p>
            <a:pPr>
              <a:buNone/>
            </a:pPr>
            <a:r>
              <a:rPr lang="en-US" sz="2800" b="1" dirty="0" smtClean="0"/>
              <a:t>Steps:</a:t>
            </a:r>
          </a:p>
          <a:p>
            <a:pPr marL="514350" indent="-514350">
              <a:buFont typeface="+mj-lt"/>
              <a:buAutoNum type="arabicPeriod"/>
            </a:pPr>
            <a:r>
              <a:rPr lang="en-US" sz="2800" dirty="0" smtClean="0"/>
              <a:t>Get tuple of S.</a:t>
            </a:r>
          </a:p>
          <a:p>
            <a:pPr marL="514350" indent="-514350">
              <a:buFont typeface="+mj-lt"/>
              <a:buAutoNum type="arabicPeriod"/>
            </a:pPr>
            <a:r>
              <a:rPr lang="en-US" sz="2800" dirty="0" smtClean="0"/>
              <a:t>Iterate through each tuple in R.</a:t>
            </a:r>
          </a:p>
          <a:p>
            <a:pPr marL="514350" indent="-514350">
              <a:buNone/>
            </a:pPr>
            <a:r>
              <a:rPr lang="en-US" sz="2800" b="1" dirty="0" smtClean="0"/>
              <a:t>I/Os:</a:t>
            </a:r>
          </a:p>
          <a:p>
            <a:pPr marL="514350" indent="-514350">
              <a:buNone/>
            </a:pPr>
            <a:r>
              <a:rPr lang="en-US" sz="2800" dirty="0" smtClean="0">
                <a:solidFill>
                  <a:schemeClr val="accent1"/>
                </a:solidFill>
              </a:rPr>
              <a:t>[S] </a:t>
            </a:r>
            <a:r>
              <a:rPr lang="en-US" sz="2800" dirty="0" smtClean="0"/>
              <a:t>+ </a:t>
            </a:r>
            <a:r>
              <a:rPr lang="en-US" sz="2800" dirty="0" smtClean="0">
                <a:solidFill>
                  <a:schemeClr val="accent2"/>
                </a:solidFill>
              </a:rPr>
              <a:t>|S|*[R]</a:t>
            </a:r>
          </a:p>
          <a:p>
            <a:pPr marL="514350" indent="-514350">
              <a:buNone/>
            </a:pPr>
            <a:endParaRPr lang="en-US" sz="2800" dirty="0"/>
          </a:p>
        </p:txBody>
      </p:sp>
      <p:sp>
        <p:nvSpPr>
          <p:cNvPr id="25" name="TextBox 24"/>
          <p:cNvSpPr txBox="1"/>
          <p:nvPr/>
        </p:nvSpPr>
        <p:spPr>
          <a:xfrm>
            <a:off x="1270337" y="1002268"/>
            <a:ext cx="794641" cy="369332"/>
          </a:xfrm>
          <a:prstGeom prst="rect">
            <a:avLst/>
          </a:prstGeom>
          <a:noFill/>
        </p:spPr>
        <p:txBody>
          <a:bodyPr wrap="none" rtlCol="0">
            <a:spAutoFit/>
          </a:bodyPr>
          <a:lstStyle/>
          <a:p>
            <a:r>
              <a:rPr lang="en-US" dirty="0" smtClean="0">
                <a:solidFill>
                  <a:schemeClr val="tx2"/>
                </a:solidFill>
              </a:rPr>
              <a:t>Sailors</a:t>
            </a:r>
            <a:endParaRPr lang="en-US" dirty="0">
              <a:solidFill>
                <a:schemeClr val="tx2"/>
              </a:solidFill>
            </a:endParaRPr>
          </a:p>
        </p:txBody>
      </p:sp>
      <p:sp>
        <p:nvSpPr>
          <p:cNvPr id="26" name="TextBox 25"/>
          <p:cNvSpPr txBox="1"/>
          <p:nvPr/>
        </p:nvSpPr>
        <p:spPr>
          <a:xfrm>
            <a:off x="4089737" y="1002268"/>
            <a:ext cx="1015663" cy="369332"/>
          </a:xfrm>
          <a:prstGeom prst="rect">
            <a:avLst/>
          </a:prstGeom>
          <a:noFill/>
        </p:spPr>
        <p:txBody>
          <a:bodyPr wrap="none" rtlCol="0">
            <a:spAutoFit/>
          </a:bodyPr>
          <a:lstStyle/>
          <a:p>
            <a:r>
              <a:rPr lang="en-US" dirty="0" smtClean="0">
                <a:solidFill>
                  <a:schemeClr val="accent2"/>
                </a:solidFill>
              </a:rPr>
              <a:t>Reserves</a:t>
            </a:r>
            <a:endParaRPr lang="en-US" dirty="0">
              <a:solidFill>
                <a:schemeClr val="accent2"/>
              </a:solidFill>
            </a:endParaRPr>
          </a:p>
        </p:txBody>
      </p:sp>
      <p:sp>
        <p:nvSpPr>
          <p:cNvPr id="16" name="Rectangle 15"/>
          <p:cNvSpPr/>
          <p:nvPr/>
        </p:nvSpPr>
        <p:spPr>
          <a:xfrm>
            <a:off x="457200" y="1524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Bob, </a:t>
            </a:r>
            <a:r>
              <a:rPr lang="en-US" dirty="0" err="1" smtClean="0"/>
              <a:t>sid</a:t>
            </a:r>
            <a:r>
              <a:rPr lang="en-US" dirty="0" smtClean="0"/>
              <a:t> = 1)</a:t>
            </a:r>
            <a:endParaRPr lang="en-US" dirty="0"/>
          </a:p>
        </p:txBody>
      </p:sp>
      <p:sp>
        <p:nvSpPr>
          <p:cNvPr id="17" name="Rectangle 16"/>
          <p:cNvSpPr/>
          <p:nvPr/>
        </p:nvSpPr>
        <p:spPr>
          <a:xfrm>
            <a:off x="3429000" y="1524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3, bid = 6)</a:t>
            </a:r>
            <a:endParaRPr lang="en-US" dirty="0"/>
          </a:p>
        </p:txBody>
      </p:sp>
      <p:sp>
        <p:nvSpPr>
          <p:cNvPr id="20" name="Rectangle 19"/>
          <p:cNvSpPr/>
          <p:nvPr/>
        </p:nvSpPr>
        <p:spPr>
          <a:xfrm>
            <a:off x="3429000" y="1752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 bid = 4)</a:t>
            </a:r>
            <a:endParaRPr lang="en-US" dirty="0"/>
          </a:p>
        </p:txBody>
      </p:sp>
      <p:sp>
        <p:nvSpPr>
          <p:cNvPr id="27" name="Rectangle 26"/>
          <p:cNvSpPr/>
          <p:nvPr/>
        </p:nvSpPr>
        <p:spPr>
          <a:xfrm>
            <a:off x="3429000" y="1981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 bid = 7)</a:t>
            </a:r>
            <a:endParaRPr lang="en-US" dirty="0"/>
          </a:p>
        </p:txBody>
      </p:sp>
      <p:sp>
        <p:nvSpPr>
          <p:cNvPr id="28" name="Rectangle 27"/>
          <p:cNvSpPr/>
          <p:nvPr/>
        </p:nvSpPr>
        <p:spPr>
          <a:xfrm>
            <a:off x="3429000" y="2209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0" name="Rectangle 29"/>
          <p:cNvSpPr/>
          <p:nvPr/>
        </p:nvSpPr>
        <p:spPr>
          <a:xfrm>
            <a:off x="3429000" y="2438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8" name="Rectangle 37"/>
          <p:cNvSpPr/>
          <p:nvPr/>
        </p:nvSpPr>
        <p:spPr>
          <a:xfrm>
            <a:off x="457200" y="1752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Sam, </a:t>
            </a:r>
            <a:r>
              <a:rPr lang="en-US" dirty="0" err="1" smtClean="0"/>
              <a:t>sid</a:t>
            </a:r>
            <a:r>
              <a:rPr lang="en-US" dirty="0" smtClean="0"/>
              <a:t> = 3)</a:t>
            </a:r>
            <a:endParaRPr lang="en-US" dirty="0"/>
          </a:p>
        </p:txBody>
      </p:sp>
      <p:cxnSp>
        <p:nvCxnSpPr>
          <p:cNvPr id="48" name="Straight Arrow Connector 47"/>
          <p:cNvCxnSpPr>
            <a:stCxn id="38" idx="3"/>
            <a:endCxn id="17" idx="1"/>
          </p:cNvCxnSpPr>
          <p:nvPr/>
        </p:nvCxnSpPr>
        <p:spPr>
          <a:xfrm flipV="1">
            <a:off x="2743200" y="1638300"/>
            <a:ext cx="685800" cy="2286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38" idx="3"/>
            <a:endCxn id="20" idx="1"/>
          </p:cNvCxnSpPr>
          <p:nvPr/>
        </p:nvCxnSpPr>
        <p:spPr>
          <a:xfrm>
            <a:off x="2743200" y="1866900"/>
            <a:ext cx="685800"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53" name="Straight Arrow Connector 52"/>
          <p:cNvCxnSpPr>
            <a:stCxn id="38" idx="3"/>
            <a:endCxn id="27" idx="1"/>
          </p:cNvCxnSpPr>
          <p:nvPr/>
        </p:nvCxnSpPr>
        <p:spPr>
          <a:xfrm>
            <a:off x="2743200" y="1866900"/>
            <a:ext cx="685800" cy="2286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55" name="Straight Arrow Connector 54"/>
          <p:cNvCxnSpPr>
            <a:stCxn id="38" idx="3"/>
            <a:endCxn id="28" idx="1"/>
          </p:cNvCxnSpPr>
          <p:nvPr/>
        </p:nvCxnSpPr>
        <p:spPr>
          <a:xfrm>
            <a:off x="2743200" y="1866900"/>
            <a:ext cx="685800" cy="4572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Page-Oriented Nested Loops Join</a:t>
            </a:r>
            <a:endParaRPr lang="en-US" dirty="0"/>
          </a:p>
        </p:txBody>
      </p:sp>
      <p:sp>
        <p:nvSpPr>
          <p:cNvPr id="4" name="Rectangle 3"/>
          <p:cNvSpPr/>
          <p:nvPr/>
        </p:nvSpPr>
        <p:spPr>
          <a:xfrm>
            <a:off x="228600" y="1371600"/>
            <a:ext cx="2743200" cy="533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 y="1524000"/>
            <a:ext cx="2286000" cy="11430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11" name="Rectangle 10"/>
          <p:cNvSpPr/>
          <p:nvPr/>
        </p:nvSpPr>
        <p:spPr>
          <a:xfrm>
            <a:off x="457200" y="28194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Rectangle 11"/>
          <p:cNvSpPr/>
          <p:nvPr/>
        </p:nvSpPr>
        <p:spPr>
          <a:xfrm>
            <a:off x="457200" y="41148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457200" y="54102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p:cNvSpPr/>
          <p:nvPr/>
        </p:nvSpPr>
        <p:spPr>
          <a:xfrm>
            <a:off x="3200400" y="1371600"/>
            <a:ext cx="2743200" cy="5334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p:cNvSpPr/>
          <p:nvPr/>
        </p:nvSpPr>
        <p:spPr>
          <a:xfrm>
            <a:off x="3429000" y="15240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1" name="Rectangle 20"/>
          <p:cNvSpPr/>
          <p:nvPr/>
        </p:nvSpPr>
        <p:spPr>
          <a:xfrm>
            <a:off x="3429000" y="28194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2" name="Rectangle 21"/>
          <p:cNvSpPr/>
          <p:nvPr/>
        </p:nvSpPr>
        <p:spPr>
          <a:xfrm>
            <a:off x="3429000" y="41148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3" name="Rectangle 22"/>
          <p:cNvSpPr/>
          <p:nvPr/>
        </p:nvSpPr>
        <p:spPr>
          <a:xfrm>
            <a:off x="3429000" y="54102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4" name="Content Placeholder 2"/>
          <p:cNvSpPr>
            <a:spLocks noGrp="1"/>
          </p:cNvSpPr>
          <p:nvPr>
            <p:ph idx="1"/>
          </p:nvPr>
        </p:nvSpPr>
        <p:spPr>
          <a:xfrm>
            <a:off x="6019800" y="1371600"/>
            <a:ext cx="3124200" cy="4525963"/>
          </a:xfrm>
        </p:spPr>
        <p:txBody>
          <a:bodyPr>
            <a:normAutofit lnSpcReduction="10000"/>
          </a:bodyPr>
          <a:lstStyle/>
          <a:p>
            <a:pPr>
              <a:buNone/>
            </a:pPr>
            <a:r>
              <a:rPr lang="en-US" sz="2800" b="1" dirty="0" smtClean="0"/>
              <a:t>Key idea:</a:t>
            </a:r>
            <a:r>
              <a:rPr lang="en-US" sz="2800" dirty="0" smtClean="0"/>
              <a:t/>
            </a:r>
            <a:br>
              <a:rPr lang="en-US" sz="2800" dirty="0" smtClean="0"/>
            </a:br>
            <a:r>
              <a:rPr lang="en-US" sz="2800" dirty="0" smtClean="0"/>
              <a:t>Take each page of S and match with each page of R.</a:t>
            </a:r>
          </a:p>
          <a:p>
            <a:pPr>
              <a:buNone/>
            </a:pPr>
            <a:r>
              <a:rPr lang="en-US" sz="2800" b="1" dirty="0" smtClean="0"/>
              <a:t>Steps:</a:t>
            </a:r>
          </a:p>
          <a:p>
            <a:pPr marL="514350" indent="-514350">
              <a:buFont typeface="+mj-lt"/>
              <a:buAutoNum type="arabicPeriod"/>
            </a:pPr>
            <a:r>
              <a:rPr lang="en-US" sz="2800" dirty="0" smtClean="0"/>
              <a:t>Get page of S.</a:t>
            </a:r>
          </a:p>
          <a:p>
            <a:pPr marL="514350" indent="-514350">
              <a:buFont typeface="+mj-lt"/>
              <a:buAutoNum type="arabicPeriod"/>
            </a:pPr>
            <a:r>
              <a:rPr lang="en-US" sz="2800" dirty="0" smtClean="0"/>
              <a:t>Iterate through each page in R.</a:t>
            </a:r>
          </a:p>
          <a:p>
            <a:pPr marL="514350" indent="-514350">
              <a:buFont typeface="+mj-lt"/>
              <a:buAutoNum type="arabicPeriod"/>
            </a:pPr>
            <a:r>
              <a:rPr lang="en-US" sz="2800" dirty="0" smtClean="0"/>
              <a:t>Compare tuples in each.</a:t>
            </a:r>
            <a:endParaRPr lang="en-US" sz="2800" dirty="0"/>
          </a:p>
        </p:txBody>
      </p:sp>
      <p:sp>
        <p:nvSpPr>
          <p:cNvPr id="25" name="TextBox 24"/>
          <p:cNvSpPr txBox="1"/>
          <p:nvPr/>
        </p:nvSpPr>
        <p:spPr>
          <a:xfrm>
            <a:off x="1270337" y="1002268"/>
            <a:ext cx="794641" cy="369332"/>
          </a:xfrm>
          <a:prstGeom prst="rect">
            <a:avLst/>
          </a:prstGeom>
          <a:noFill/>
        </p:spPr>
        <p:txBody>
          <a:bodyPr wrap="none" rtlCol="0">
            <a:spAutoFit/>
          </a:bodyPr>
          <a:lstStyle/>
          <a:p>
            <a:r>
              <a:rPr lang="en-US" dirty="0" smtClean="0">
                <a:solidFill>
                  <a:schemeClr val="tx2"/>
                </a:solidFill>
              </a:rPr>
              <a:t>Sailors</a:t>
            </a:r>
            <a:endParaRPr lang="en-US" dirty="0">
              <a:solidFill>
                <a:schemeClr val="tx2"/>
              </a:solidFill>
            </a:endParaRPr>
          </a:p>
        </p:txBody>
      </p:sp>
      <p:sp>
        <p:nvSpPr>
          <p:cNvPr id="26" name="TextBox 25"/>
          <p:cNvSpPr txBox="1"/>
          <p:nvPr/>
        </p:nvSpPr>
        <p:spPr>
          <a:xfrm>
            <a:off x="4089737" y="1002268"/>
            <a:ext cx="1015663" cy="369332"/>
          </a:xfrm>
          <a:prstGeom prst="rect">
            <a:avLst/>
          </a:prstGeom>
          <a:noFill/>
        </p:spPr>
        <p:txBody>
          <a:bodyPr wrap="none" rtlCol="0">
            <a:spAutoFit/>
          </a:bodyPr>
          <a:lstStyle/>
          <a:p>
            <a:r>
              <a:rPr lang="en-US" dirty="0" smtClean="0">
                <a:solidFill>
                  <a:schemeClr val="accent2"/>
                </a:solidFill>
              </a:rPr>
              <a:t>Reserves</a:t>
            </a:r>
            <a:endParaRPr lang="en-US" dirty="0">
              <a:solidFill>
                <a:schemeClr val="accent2"/>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Page-Oriented Nested Loops Join</a:t>
            </a:r>
            <a:endParaRPr lang="en-US" dirty="0"/>
          </a:p>
        </p:txBody>
      </p:sp>
      <p:sp>
        <p:nvSpPr>
          <p:cNvPr id="4" name="Rectangle 3"/>
          <p:cNvSpPr/>
          <p:nvPr/>
        </p:nvSpPr>
        <p:spPr>
          <a:xfrm>
            <a:off x="228600" y="1371600"/>
            <a:ext cx="2743200" cy="533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 y="1524000"/>
            <a:ext cx="2286000" cy="1143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Page 1</a:t>
            </a:r>
            <a:endParaRPr lang="en-US" dirty="0"/>
          </a:p>
        </p:txBody>
      </p:sp>
      <p:sp>
        <p:nvSpPr>
          <p:cNvPr id="11" name="Rectangle 10"/>
          <p:cNvSpPr/>
          <p:nvPr/>
        </p:nvSpPr>
        <p:spPr>
          <a:xfrm>
            <a:off x="457200" y="28194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Rectangle 11"/>
          <p:cNvSpPr/>
          <p:nvPr/>
        </p:nvSpPr>
        <p:spPr>
          <a:xfrm>
            <a:off x="457200" y="41148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457200" y="54102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p:cNvSpPr/>
          <p:nvPr/>
        </p:nvSpPr>
        <p:spPr>
          <a:xfrm>
            <a:off x="3200400" y="1371600"/>
            <a:ext cx="2743200" cy="5334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p:cNvSpPr/>
          <p:nvPr/>
        </p:nvSpPr>
        <p:spPr>
          <a:xfrm>
            <a:off x="3429000" y="15240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1" name="Rectangle 20"/>
          <p:cNvSpPr/>
          <p:nvPr/>
        </p:nvSpPr>
        <p:spPr>
          <a:xfrm>
            <a:off x="3429000" y="28194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2" name="Rectangle 21"/>
          <p:cNvSpPr/>
          <p:nvPr/>
        </p:nvSpPr>
        <p:spPr>
          <a:xfrm>
            <a:off x="3429000" y="41148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3" name="Rectangle 22"/>
          <p:cNvSpPr/>
          <p:nvPr/>
        </p:nvSpPr>
        <p:spPr>
          <a:xfrm>
            <a:off x="3429000" y="54102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4" name="Content Placeholder 2"/>
          <p:cNvSpPr>
            <a:spLocks noGrp="1"/>
          </p:cNvSpPr>
          <p:nvPr>
            <p:ph idx="1"/>
          </p:nvPr>
        </p:nvSpPr>
        <p:spPr>
          <a:xfrm>
            <a:off x="6019800" y="1371600"/>
            <a:ext cx="3124200" cy="4525963"/>
          </a:xfrm>
        </p:spPr>
        <p:txBody>
          <a:bodyPr>
            <a:normAutofit lnSpcReduction="10000"/>
          </a:bodyPr>
          <a:lstStyle/>
          <a:p>
            <a:pPr>
              <a:buNone/>
            </a:pPr>
            <a:r>
              <a:rPr lang="en-US" sz="2800" b="1" dirty="0" smtClean="0"/>
              <a:t>Key idea:</a:t>
            </a:r>
            <a:r>
              <a:rPr lang="en-US" sz="2800" dirty="0" smtClean="0"/>
              <a:t/>
            </a:r>
            <a:br>
              <a:rPr lang="en-US" sz="2800" dirty="0" smtClean="0"/>
            </a:br>
            <a:r>
              <a:rPr lang="en-US" sz="2800" dirty="0" smtClean="0"/>
              <a:t>Take each page of S and match with each page of R.</a:t>
            </a:r>
          </a:p>
          <a:p>
            <a:pPr>
              <a:buNone/>
            </a:pPr>
            <a:r>
              <a:rPr lang="en-US" sz="2800" b="1" dirty="0" smtClean="0"/>
              <a:t>Steps:</a:t>
            </a:r>
          </a:p>
          <a:p>
            <a:pPr marL="514350" indent="-514350">
              <a:buFont typeface="+mj-lt"/>
              <a:buAutoNum type="arabicPeriod"/>
            </a:pPr>
            <a:r>
              <a:rPr lang="en-US" sz="2800" dirty="0" smtClean="0"/>
              <a:t>Get page of S.</a:t>
            </a:r>
          </a:p>
          <a:p>
            <a:pPr marL="514350" indent="-514350">
              <a:buFont typeface="+mj-lt"/>
              <a:buAutoNum type="arabicPeriod"/>
            </a:pPr>
            <a:r>
              <a:rPr lang="en-US" sz="2800" dirty="0" smtClean="0"/>
              <a:t>Iterate through each page in R.</a:t>
            </a:r>
          </a:p>
          <a:p>
            <a:pPr marL="514350" indent="-514350">
              <a:buFont typeface="+mj-lt"/>
              <a:buAutoNum type="arabicPeriod"/>
            </a:pPr>
            <a:r>
              <a:rPr lang="en-US" sz="2800" dirty="0" smtClean="0"/>
              <a:t>Compare tuples in each.</a:t>
            </a:r>
            <a:endParaRPr lang="en-US" sz="2800" dirty="0"/>
          </a:p>
        </p:txBody>
      </p:sp>
      <p:sp>
        <p:nvSpPr>
          <p:cNvPr id="25" name="TextBox 24"/>
          <p:cNvSpPr txBox="1"/>
          <p:nvPr/>
        </p:nvSpPr>
        <p:spPr>
          <a:xfrm>
            <a:off x="1270337" y="1002268"/>
            <a:ext cx="794641" cy="369332"/>
          </a:xfrm>
          <a:prstGeom prst="rect">
            <a:avLst/>
          </a:prstGeom>
          <a:noFill/>
        </p:spPr>
        <p:txBody>
          <a:bodyPr wrap="none" rtlCol="0">
            <a:spAutoFit/>
          </a:bodyPr>
          <a:lstStyle/>
          <a:p>
            <a:r>
              <a:rPr lang="en-US" dirty="0" smtClean="0">
                <a:solidFill>
                  <a:schemeClr val="tx2"/>
                </a:solidFill>
              </a:rPr>
              <a:t>Sailors</a:t>
            </a:r>
            <a:endParaRPr lang="en-US" dirty="0">
              <a:solidFill>
                <a:schemeClr val="tx2"/>
              </a:solidFill>
            </a:endParaRPr>
          </a:p>
        </p:txBody>
      </p:sp>
      <p:sp>
        <p:nvSpPr>
          <p:cNvPr id="26" name="TextBox 25"/>
          <p:cNvSpPr txBox="1"/>
          <p:nvPr/>
        </p:nvSpPr>
        <p:spPr>
          <a:xfrm>
            <a:off x="4089737" y="1002268"/>
            <a:ext cx="1015663" cy="369332"/>
          </a:xfrm>
          <a:prstGeom prst="rect">
            <a:avLst/>
          </a:prstGeom>
          <a:noFill/>
        </p:spPr>
        <p:txBody>
          <a:bodyPr wrap="none" rtlCol="0">
            <a:spAutoFit/>
          </a:bodyPr>
          <a:lstStyle/>
          <a:p>
            <a:r>
              <a:rPr lang="en-US" dirty="0" smtClean="0">
                <a:solidFill>
                  <a:schemeClr val="accent2"/>
                </a:solidFill>
              </a:rPr>
              <a:t>Reserves</a:t>
            </a:r>
            <a:endParaRPr lang="en-US" dirty="0">
              <a:solidFill>
                <a:schemeClr val="accent2"/>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Page-Oriented Nested Loops Join</a:t>
            </a:r>
            <a:endParaRPr lang="en-US" dirty="0"/>
          </a:p>
        </p:txBody>
      </p:sp>
      <p:sp>
        <p:nvSpPr>
          <p:cNvPr id="4" name="Rectangle 3"/>
          <p:cNvSpPr/>
          <p:nvPr/>
        </p:nvSpPr>
        <p:spPr>
          <a:xfrm>
            <a:off x="228600" y="1371600"/>
            <a:ext cx="2743200" cy="533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 y="1524000"/>
            <a:ext cx="2286000" cy="1143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Page 1</a:t>
            </a:r>
            <a:endParaRPr lang="en-US" dirty="0"/>
          </a:p>
        </p:txBody>
      </p:sp>
      <p:sp>
        <p:nvSpPr>
          <p:cNvPr id="11" name="Rectangle 10"/>
          <p:cNvSpPr/>
          <p:nvPr/>
        </p:nvSpPr>
        <p:spPr>
          <a:xfrm>
            <a:off x="457200" y="28194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Rectangle 11"/>
          <p:cNvSpPr/>
          <p:nvPr/>
        </p:nvSpPr>
        <p:spPr>
          <a:xfrm>
            <a:off x="457200" y="41148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457200" y="54102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p:cNvSpPr/>
          <p:nvPr/>
        </p:nvSpPr>
        <p:spPr>
          <a:xfrm>
            <a:off x="3200400" y="1371600"/>
            <a:ext cx="2743200" cy="5334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p:cNvSpPr/>
          <p:nvPr/>
        </p:nvSpPr>
        <p:spPr>
          <a:xfrm>
            <a:off x="3429000" y="1524000"/>
            <a:ext cx="2286000" cy="1143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Page 1</a:t>
            </a:r>
            <a:endParaRPr lang="en-US" dirty="0"/>
          </a:p>
        </p:txBody>
      </p:sp>
      <p:sp>
        <p:nvSpPr>
          <p:cNvPr id="21" name="Rectangle 20"/>
          <p:cNvSpPr/>
          <p:nvPr/>
        </p:nvSpPr>
        <p:spPr>
          <a:xfrm>
            <a:off x="3429000" y="28194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2" name="Rectangle 21"/>
          <p:cNvSpPr/>
          <p:nvPr/>
        </p:nvSpPr>
        <p:spPr>
          <a:xfrm>
            <a:off x="3429000" y="41148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3" name="Rectangle 22"/>
          <p:cNvSpPr/>
          <p:nvPr/>
        </p:nvSpPr>
        <p:spPr>
          <a:xfrm>
            <a:off x="3429000" y="54102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4" name="Content Placeholder 2"/>
          <p:cNvSpPr>
            <a:spLocks noGrp="1"/>
          </p:cNvSpPr>
          <p:nvPr>
            <p:ph idx="1"/>
          </p:nvPr>
        </p:nvSpPr>
        <p:spPr>
          <a:xfrm>
            <a:off x="6019800" y="1371600"/>
            <a:ext cx="3124200" cy="4525963"/>
          </a:xfrm>
        </p:spPr>
        <p:txBody>
          <a:bodyPr>
            <a:normAutofit lnSpcReduction="10000"/>
          </a:bodyPr>
          <a:lstStyle/>
          <a:p>
            <a:pPr>
              <a:buNone/>
            </a:pPr>
            <a:r>
              <a:rPr lang="en-US" sz="2800" b="1" dirty="0" smtClean="0"/>
              <a:t>Key idea:</a:t>
            </a:r>
            <a:r>
              <a:rPr lang="en-US" sz="2800" dirty="0" smtClean="0"/>
              <a:t/>
            </a:r>
            <a:br>
              <a:rPr lang="en-US" sz="2800" dirty="0" smtClean="0"/>
            </a:br>
            <a:r>
              <a:rPr lang="en-US" sz="2800" dirty="0" smtClean="0"/>
              <a:t>Take each page of S and match with each page of R.</a:t>
            </a:r>
          </a:p>
          <a:p>
            <a:pPr>
              <a:buNone/>
            </a:pPr>
            <a:r>
              <a:rPr lang="en-US" sz="2800" b="1" dirty="0" smtClean="0"/>
              <a:t>Steps:</a:t>
            </a:r>
          </a:p>
          <a:p>
            <a:pPr marL="514350" indent="-514350">
              <a:buFont typeface="+mj-lt"/>
              <a:buAutoNum type="arabicPeriod"/>
            </a:pPr>
            <a:r>
              <a:rPr lang="en-US" sz="2800" dirty="0" smtClean="0"/>
              <a:t>Get page of S.</a:t>
            </a:r>
          </a:p>
          <a:p>
            <a:pPr marL="514350" indent="-514350">
              <a:buFont typeface="+mj-lt"/>
              <a:buAutoNum type="arabicPeriod"/>
            </a:pPr>
            <a:r>
              <a:rPr lang="en-US" sz="2800" dirty="0" smtClean="0"/>
              <a:t>Iterate through each page in R.</a:t>
            </a:r>
          </a:p>
          <a:p>
            <a:pPr marL="514350" indent="-514350">
              <a:buFont typeface="+mj-lt"/>
              <a:buAutoNum type="arabicPeriod"/>
            </a:pPr>
            <a:r>
              <a:rPr lang="en-US" sz="2800" dirty="0" smtClean="0"/>
              <a:t>Compare tuples in each.</a:t>
            </a:r>
            <a:endParaRPr lang="en-US" sz="2800" dirty="0"/>
          </a:p>
        </p:txBody>
      </p:sp>
      <p:sp>
        <p:nvSpPr>
          <p:cNvPr id="25" name="TextBox 24"/>
          <p:cNvSpPr txBox="1"/>
          <p:nvPr/>
        </p:nvSpPr>
        <p:spPr>
          <a:xfrm>
            <a:off x="1270337" y="1002268"/>
            <a:ext cx="794641" cy="369332"/>
          </a:xfrm>
          <a:prstGeom prst="rect">
            <a:avLst/>
          </a:prstGeom>
          <a:noFill/>
        </p:spPr>
        <p:txBody>
          <a:bodyPr wrap="none" rtlCol="0">
            <a:spAutoFit/>
          </a:bodyPr>
          <a:lstStyle/>
          <a:p>
            <a:r>
              <a:rPr lang="en-US" dirty="0" smtClean="0">
                <a:solidFill>
                  <a:schemeClr val="tx2"/>
                </a:solidFill>
              </a:rPr>
              <a:t>Sailors</a:t>
            </a:r>
            <a:endParaRPr lang="en-US" dirty="0">
              <a:solidFill>
                <a:schemeClr val="tx2"/>
              </a:solidFill>
            </a:endParaRPr>
          </a:p>
        </p:txBody>
      </p:sp>
      <p:sp>
        <p:nvSpPr>
          <p:cNvPr id="26" name="TextBox 25"/>
          <p:cNvSpPr txBox="1"/>
          <p:nvPr/>
        </p:nvSpPr>
        <p:spPr>
          <a:xfrm>
            <a:off x="4089737" y="1002268"/>
            <a:ext cx="1015663" cy="369332"/>
          </a:xfrm>
          <a:prstGeom prst="rect">
            <a:avLst/>
          </a:prstGeom>
          <a:noFill/>
        </p:spPr>
        <p:txBody>
          <a:bodyPr wrap="none" rtlCol="0">
            <a:spAutoFit/>
          </a:bodyPr>
          <a:lstStyle/>
          <a:p>
            <a:r>
              <a:rPr lang="en-US" dirty="0" smtClean="0">
                <a:solidFill>
                  <a:schemeClr val="accent2"/>
                </a:solidFill>
              </a:rPr>
              <a:t>Reserves</a:t>
            </a:r>
            <a:endParaRPr lang="en-US" dirty="0">
              <a:solidFill>
                <a:schemeClr val="accent2"/>
              </a:solidFill>
            </a:endParaRPr>
          </a:p>
        </p:txBody>
      </p:sp>
      <p:cxnSp>
        <p:nvCxnSpPr>
          <p:cNvPr id="17" name="Straight Arrow Connector 16"/>
          <p:cNvCxnSpPr>
            <a:stCxn id="5" idx="3"/>
            <a:endCxn id="15" idx="1"/>
          </p:cNvCxnSpPr>
          <p:nvPr/>
        </p:nvCxnSpPr>
        <p:spPr>
          <a:xfrm>
            <a:off x="2743200" y="2095500"/>
            <a:ext cx="685800" cy="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Page-Oriented Nested Loops Join</a:t>
            </a:r>
            <a:endParaRPr lang="en-US" dirty="0"/>
          </a:p>
        </p:txBody>
      </p:sp>
      <p:sp>
        <p:nvSpPr>
          <p:cNvPr id="4" name="Rectangle 3"/>
          <p:cNvSpPr/>
          <p:nvPr/>
        </p:nvSpPr>
        <p:spPr>
          <a:xfrm>
            <a:off x="228600" y="1371600"/>
            <a:ext cx="2743200" cy="533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 y="1524000"/>
            <a:ext cx="2286000" cy="1143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Page 1</a:t>
            </a:r>
            <a:endParaRPr lang="en-US" dirty="0"/>
          </a:p>
        </p:txBody>
      </p:sp>
      <p:sp>
        <p:nvSpPr>
          <p:cNvPr id="11" name="Rectangle 10"/>
          <p:cNvSpPr/>
          <p:nvPr/>
        </p:nvSpPr>
        <p:spPr>
          <a:xfrm>
            <a:off x="457200" y="28194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Rectangle 11"/>
          <p:cNvSpPr/>
          <p:nvPr/>
        </p:nvSpPr>
        <p:spPr>
          <a:xfrm>
            <a:off x="457200" y="41148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457200" y="54102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p:cNvSpPr/>
          <p:nvPr/>
        </p:nvSpPr>
        <p:spPr>
          <a:xfrm>
            <a:off x="3200400" y="1371600"/>
            <a:ext cx="2743200" cy="5334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p:cNvSpPr/>
          <p:nvPr/>
        </p:nvSpPr>
        <p:spPr>
          <a:xfrm>
            <a:off x="3429000" y="1524000"/>
            <a:ext cx="2286000" cy="1143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Page 1</a:t>
            </a:r>
            <a:endParaRPr lang="en-US" dirty="0"/>
          </a:p>
        </p:txBody>
      </p:sp>
      <p:sp>
        <p:nvSpPr>
          <p:cNvPr id="21" name="Rectangle 20"/>
          <p:cNvSpPr/>
          <p:nvPr/>
        </p:nvSpPr>
        <p:spPr>
          <a:xfrm>
            <a:off x="3429000" y="28194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2" name="Rectangle 21"/>
          <p:cNvSpPr/>
          <p:nvPr/>
        </p:nvSpPr>
        <p:spPr>
          <a:xfrm>
            <a:off x="3429000" y="41148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3" name="Rectangle 22"/>
          <p:cNvSpPr/>
          <p:nvPr/>
        </p:nvSpPr>
        <p:spPr>
          <a:xfrm>
            <a:off x="3429000" y="54102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4" name="Content Placeholder 2"/>
          <p:cNvSpPr>
            <a:spLocks noGrp="1"/>
          </p:cNvSpPr>
          <p:nvPr>
            <p:ph idx="1"/>
          </p:nvPr>
        </p:nvSpPr>
        <p:spPr>
          <a:xfrm>
            <a:off x="6019800" y="1371600"/>
            <a:ext cx="3124200" cy="4525963"/>
          </a:xfrm>
        </p:spPr>
        <p:txBody>
          <a:bodyPr>
            <a:normAutofit lnSpcReduction="10000"/>
          </a:bodyPr>
          <a:lstStyle/>
          <a:p>
            <a:pPr>
              <a:buNone/>
            </a:pPr>
            <a:r>
              <a:rPr lang="en-US" sz="2800" b="1" dirty="0" smtClean="0"/>
              <a:t>Key idea:</a:t>
            </a:r>
            <a:r>
              <a:rPr lang="en-US" sz="2800" dirty="0" smtClean="0"/>
              <a:t/>
            </a:r>
            <a:br>
              <a:rPr lang="en-US" sz="2800" dirty="0" smtClean="0"/>
            </a:br>
            <a:r>
              <a:rPr lang="en-US" sz="2800" dirty="0" smtClean="0"/>
              <a:t>Take each page of S and match with each page of R.</a:t>
            </a:r>
          </a:p>
          <a:p>
            <a:pPr>
              <a:buNone/>
            </a:pPr>
            <a:r>
              <a:rPr lang="en-US" sz="2800" b="1" dirty="0" smtClean="0"/>
              <a:t>Steps:</a:t>
            </a:r>
          </a:p>
          <a:p>
            <a:pPr marL="514350" indent="-514350">
              <a:buFont typeface="+mj-lt"/>
              <a:buAutoNum type="arabicPeriod"/>
            </a:pPr>
            <a:r>
              <a:rPr lang="en-US" sz="2800" dirty="0" smtClean="0"/>
              <a:t>Get page of S.</a:t>
            </a:r>
          </a:p>
          <a:p>
            <a:pPr marL="514350" indent="-514350">
              <a:buFont typeface="+mj-lt"/>
              <a:buAutoNum type="arabicPeriod"/>
            </a:pPr>
            <a:r>
              <a:rPr lang="en-US" sz="2800" dirty="0" smtClean="0"/>
              <a:t>Iterate through each page in R.</a:t>
            </a:r>
          </a:p>
          <a:p>
            <a:pPr marL="514350" indent="-514350">
              <a:buFont typeface="+mj-lt"/>
              <a:buAutoNum type="arabicPeriod"/>
            </a:pPr>
            <a:r>
              <a:rPr lang="en-US" sz="2800" dirty="0" smtClean="0">
                <a:solidFill>
                  <a:schemeClr val="accent4"/>
                </a:solidFill>
              </a:rPr>
              <a:t>Compare tuples in each.</a:t>
            </a:r>
            <a:endParaRPr lang="en-US" sz="2800" dirty="0">
              <a:solidFill>
                <a:schemeClr val="accent4"/>
              </a:solidFill>
            </a:endParaRPr>
          </a:p>
        </p:txBody>
      </p:sp>
      <p:sp>
        <p:nvSpPr>
          <p:cNvPr id="25" name="TextBox 24"/>
          <p:cNvSpPr txBox="1"/>
          <p:nvPr/>
        </p:nvSpPr>
        <p:spPr>
          <a:xfrm>
            <a:off x="1270337" y="1002268"/>
            <a:ext cx="794641" cy="369332"/>
          </a:xfrm>
          <a:prstGeom prst="rect">
            <a:avLst/>
          </a:prstGeom>
          <a:noFill/>
        </p:spPr>
        <p:txBody>
          <a:bodyPr wrap="none" rtlCol="0">
            <a:spAutoFit/>
          </a:bodyPr>
          <a:lstStyle/>
          <a:p>
            <a:r>
              <a:rPr lang="en-US" dirty="0" smtClean="0">
                <a:solidFill>
                  <a:schemeClr val="tx2"/>
                </a:solidFill>
              </a:rPr>
              <a:t>Sailors</a:t>
            </a:r>
            <a:endParaRPr lang="en-US" dirty="0">
              <a:solidFill>
                <a:schemeClr val="tx2"/>
              </a:solidFill>
            </a:endParaRPr>
          </a:p>
        </p:txBody>
      </p:sp>
      <p:sp>
        <p:nvSpPr>
          <p:cNvPr id="26" name="TextBox 25"/>
          <p:cNvSpPr txBox="1"/>
          <p:nvPr/>
        </p:nvSpPr>
        <p:spPr>
          <a:xfrm>
            <a:off x="4089737" y="1002268"/>
            <a:ext cx="1015663" cy="369332"/>
          </a:xfrm>
          <a:prstGeom prst="rect">
            <a:avLst/>
          </a:prstGeom>
          <a:noFill/>
        </p:spPr>
        <p:txBody>
          <a:bodyPr wrap="none" rtlCol="0">
            <a:spAutoFit/>
          </a:bodyPr>
          <a:lstStyle/>
          <a:p>
            <a:r>
              <a:rPr lang="en-US" dirty="0" smtClean="0">
                <a:solidFill>
                  <a:schemeClr val="accent2"/>
                </a:solidFill>
              </a:rPr>
              <a:t>Reserves</a:t>
            </a:r>
            <a:endParaRPr lang="en-US" dirty="0">
              <a:solidFill>
                <a:schemeClr val="accent2"/>
              </a:solidFill>
            </a:endParaRPr>
          </a:p>
        </p:txBody>
      </p:sp>
      <p:cxnSp>
        <p:nvCxnSpPr>
          <p:cNvPr id="17" name="Straight Arrow Connector 16"/>
          <p:cNvCxnSpPr>
            <a:stCxn id="5" idx="3"/>
            <a:endCxn id="15" idx="1"/>
          </p:cNvCxnSpPr>
          <p:nvPr/>
        </p:nvCxnSpPr>
        <p:spPr>
          <a:xfrm>
            <a:off x="2743200" y="2095500"/>
            <a:ext cx="685800" cy="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Page-Oriented Nested Loops Join</a:t>
            </a:r>
            <a:endParaRPr lang="en-US" dirty="0"/>
          </a:p>
        </p:txBody>
      </p:sp>
      <p:sp>
        <p:nvSpPr>
          <p:cNvPr id="4" name="Rectangle 3"/>
          <p:cNvSpPr/>
          <p:nvPr/>
        </p:nvSpPr>
        <p:spPr>
          <a:xfrm>
            <a:off x="228600" y="1371600"/>
            <a:ext cx="2743200" cy="533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 y="1524000"/>
            <a:ext cx="2286000" cy="1143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1" name="Rectangle 10"/>
          <p:cNvSpPr/>
          <p:nvPr/>
        </p:nvSpPr>
        <p:spPr>
          <a:xfrm>
            <a:off x="457200" y="28194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Rectangle 11"/>
          <p:cNvSpPr/>
          <p:nvPr/>
        </p:nvSpPr>
        <p:spPr>
          <a:xfrm>
            <a:off x="457200" y="41148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457200" y="54102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p:cNvSpPr/>
          <p:nvPr/>
        </p:nvSpPr>
        <p:spPr>
          <a:xfrm>
            <a:off x="3200400" y="1371600"/>
            <a:ext cx="2743200" cy="5334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p:cNvSpPr/>
          <p:nvPr/>
        </p:nvSpPr>
        <p:spPr>
          <a:xfrm>
            <a:off x="3429000" y="1524000"/>
            <a:ext cx="2286000" cy="1143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Page 1</a:t>
            </a:r>
            <a:endParaRPr lang="en-US" dirty="0"/>
          </a:p>
        </p:txBody>
      </p:sp>
      <p:sp>
        <p:nvSpPr>
          <p:cNvPr id="21" name="Rectangle 20"/>
          <p:cNvSpPr/>
          <p:nvPr/>
        </p:nvSpPr>
        <p:spPr>
          <a:xfrm>
            <a:off x="3429000" y="28194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2" name="Rectangle 21"/>
          <p:cNvSpPr/>
          <p:nvPr/>
        </p:nvSpPr>
        <p:spPr>
          <a:xfrm>
            <a:off x="3429000" y="41148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3" name="Rectangle 22"/>
          <p:cNvSpPr/>
          <p:nvPr/>
        </p:nvSpPr>
        <p:spPr>
          <a:xfrm>
            <a:off x="3429000" y="54102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4" name="Content Placeholder 2"/>
          <p:cNvSpPr>
            <a:spLocks noGrp="1"/>
          </p:cNvSpPr>
          <p:nvPr>
            <p:ph idx="1"/>
          </p:nvPr>
        </p:nvSpPr>
        <p:spPr>
          <a:xfrm>
            <a:off x="6019800" y="1371600"/>
            <a:ext cx="3124200" cy="4525963"/>
          </a:xfrm>
        </p:spPr>
        <p:txBody>
          <a:bodyPr>
            <a:normAutofit lnSpcReduction="10000"/>
          </a:bodyPr>
          <a:lstStyle/>
          <a:p>
            <a:pPr>
              <a:buNone/>
            </a:pPr>
            <a:r>
              <a:rPr lang="en-US" sz="2800" b="1" dirty="0" smtClean="0"/>
              <a:t>Key idea:</a:t>
            </a:r>
            <a:r>
              <a:rPr lang="en-US" sz="2800" dirty="0" smtClean="0"/>
              <a:t/>
            </a:r>
            <a:br>
              <a:rPr lang="en-US" sz="2800" dirty="0" smtClean="0"/>
            </a:br>
            <a:r>
              <a:rPr lang="en-US" sz="2800" dirty="0" smtClean="0"/>
              <a:t>Take each page of S and match with each page of R.</a:t>
            </a:r>
          </a:p>
          <a:p>
            <a:pPr>
              <a:buNone/>
            </a:pPr>
            <a:r>
              <a:rPr lang="en-US" sz="2800" b="1" dirty="0" smtClean="0"/>
              <a:t>Steps:</a:t>
            </a:r>
          </a:p>
          <a:p>
            <a:pPr marL="514350" indent="-514350">
              <a:buFont typeface="+mj-lt"/>
              <a:buAutoNum type="arabicPeriod"/>
            </a:pPr>
            <a:r>
              <a:rPr lang="en-US" sz="2800" dirty="0" smtClean="0"/>
              <a:t>Get page of S.</a:t>
            </a:r>
          </a:p>
          <a:p>
            <a:pPr marL="514350" indent="-514350">
              <a:buFont typeface="+mj-lt"/>
              <a:buAutoNum type="arabicPeriod"/>
            </a:pPr>
            <a:r>
              <a:rPr lang="en-US" sz="2800" dirty="0" smtClean="0"/>
              <a:t>Iterate through each page in R.</a:t>
            </a:r>
          </a:p>
          <a:p>
            <a:pPr marL="514350" indent="-514350">
              <a:buFont typeface="+mj-lt"/>
              <a:buAutoNum type="arabicPeriod"/>
            </a:pPr>
            <a:r>
              <a:rPr lang="en-US" sz="2800" dirty="0" smtClean="0">
                <a:solidFill>
                  <a:schemeClr val="accent4"/>
                </a:solidFill>
              </a:rPr>
              <a:t>Compare tuples in each.</a:t>
            </a:r>
            <a:endParaRPr lang="en-US" sz="2800" dirty="0">
              <a:solidFill>
                <a:schemeClr val="accent4"/>
              </a:solidFill>
            </a:endParaRPr>
          </a:p>
        </p:txBody>
      </p:sp>
      <p:sp>
        <p:nvSpPr>
          <p:cNvPr id="25" name="TextBox 24"/>
          <p:cNvSpPr txBox="1"/>
          <p:nvPr/>
        </p:nvSpPr>
        <p:spPr>
          <a:xfrm>
            <a:off x="1270337" y="1002268"/>
            <a:ext cx="794641" cy="369332"/>
          </a:xfrm>
          <a:prstGeom prst="rect">
            <a:avLst/>
          </a:prstGeom>
          <a:noFill/>
        </p:spPr>
        <p:txBody>
          <a:bodyPr wrap="none" rtlCol="0">
            <a:spAutoFit/>
          </a:bodyPr>
          <a:lstStyle/>
          <a:p>
            <a:r>
              <a:rPr lang="en-US" dirty="0" smtClean="0">
                <a:solidFill>
                  <a:schemeClr val="tx2"/>
                </a:solidFill>
              </a:rPr>
              <a:t>Sailors</a:t>
            </a:r>
            <a:endParaRPr lang="en-US" dirty="0">
              <a:solidFill>
                <a:schemeClr val="tx2"/>
              </a:solidFill>
            </a:endParaRPr>
          </a:p>
        </p:txBody>
      </p:sp>
      <p:sp>
        <p:nvSpPr>
          <p:cNvPr id="26" name="TextBox 25"/>
          <p:cNvSpPr txBox="1"/>
          <p:nvPr/>
        </p:nvSpPr>
        <p:spPr>
          <a:xfrm>
            <a:off x="4089737" y="1002268"/>
            <a:ext cx="1015663" cy="369332"/>
          </a:xfrm>
          <a:prstGeom prst="rect">
            <a:avLst/>
          </a:prstGeom>
          <a:noFill/>
        </p:spPr>
        <p:txBody>
          <a:bodyPr wrap="none" rtlCol="0">
            <a:spAutoFit/>
          </a:bodyPr>
          <a:lstStyle/>
          <a:p>
            <a:r>
              <a:rPr lang="en-US" dirty="0" smtClean="0">
                <a:solidFill>
                  <a:schemeClr val="accent2"/>
                </a:solidFill>
              </a:rPr>
              <a:t>Reserves</a:t>
            </a:r>
            <a:endParaRPr lang="en-US" dirty="0">
              <a:solidFill>
                <a:schemeClr val="accent2"/>
              </a:solidFill>
            </a:endParaRPr>
          </a:p>
        </p:txBody>
      </p:sp>
      <p:sp>
        <p:nvSpPr>
          <p:cNvPr id="18" name="Rectangle 17"/>
          <p:cNvSpPr/>
          <p:nvPr/>
        </p:nvSpPr>
        <p:spPr>
          <a:xfrm>
            <a:off x="457200" y="1524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Bob, </a:t>
            </a:r>
            <a:r>
              <a:rPr lang="en-US" dirty="0" err="1" smtClean="0"/>
              <a:t>sid</a:t>
            </a:r>
            <a:r>
              <a:rPr lang="en-US" dirty="0" smtClean="0"/>
              <a:t> = 1)</a:t>
            </a:r>
            <a:endParaRPr lang="en-US" dirty="0"/>
          </a:p>
        </p:txBody>
      </p:sp>
      <p:sp>
        <p:nvSpPr>
          <p:cNvPr id="19" name="Rectangle 18"/>
          <p:cNvSpPr/>
          <p:nvPr/>
        </p:nvSpPr>
        <p:spPr>
          <a:xfrm>
            <a:off x="3429000" y="1524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3, bid = 6)</a:t>
            </a:r>
            <a:endParaRPr lang="en-US" dirty="0"/>
          </a:p>
        </p:txBody>
      </p:sp>
      <p:sp>
        <p:nvSpPr>
          <p:cNvPr id="20" name="Rectangle 19"/>
          <p:cNvSpPr/>
          <p:nvPr/>
        </p:nvSpPr>
        <p:spPr>
          <a:xfrm>
            <a:off x="3429000" y="1752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 bid = 4)</a:t>
            </a:r>
            <a:endParaRPr lang="en-US" dirty="0"/>
          </a:p>
        </p:txBody>
      </p:sp>
      <p:sp>
        <p:nvSpPr>
          <p:cNvPr id="27" name="Rectangle 26"/>
          <p:cNvSpPr/>
          <p:nvPr/>
        </p:nvSpPr>
        <p:spPr>
          <a:xfrm>
            <a:off x="3429000" y="1981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 bid = 7)</a:t>
            </a:r>
            <a:endParaRPr lang="en-US" dirty="0"/>
          </a:p>
        </p:txBody>
      </p:sp>
      <p:sp>
        <p:nvSpPr>
          <p:cNvPr id="28" name="Rectangle 27"/>
          <p:cNvSpPr/>
          <p:nvPr/>
        </p:nvSpPr>
        <p:spPr>
          <a:xfrm>
            <a:off x="3429000" y="2209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9" name="Rectangle 28"/>
          <p:cNvSpPr/>
          <p:nvPr/>
        </p:nvSpPr>
        <p:spPr>
          <a:xfrm>
            <a:off x="3429000" y="2438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0" name="Rectangle 29"/>
          <p:cNvSpPr/>
          <p:nvPr/>
        </p:nvSpPr>
        <p:spPr>
          <a:xfrm>
            <a:off x="457200" y="1752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Sam, </a:t>
            </a:r>
            <a:r>
              <a:rPr lang="en-US" dirty="0" err="1" smtClean="0"/>
              <a:t>sid</a:t>
            </a:r>
            <a:r>
              <a:rPr lang="en-US" dirty="0" smtClean="0"/>
              <a:t> = 3)</a:t>
            </a:r>
            <a:endParaRPr lang="en-US" dirty="0"/>
          </a:p>
        </p:txBody>
      </p:sp>
      <p:cxnSp>
        <p:nvCxnSpPr>
          <p:cNvPr id="31" name="Straight Arrow Connector 30"/>
          <p:cNvCxnSpPr/>
          <p:nvPr/>
        </p:nvCxnSpPr>
        <p:spPr>
          <a:xfrm>
            <a:off x="2743200" y="1638300"/>
            <a:ext cx="685800"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a:off x="2743200" y="1638300"/>
            <a:ext cx="685800" cy="2286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a:off x="2743200" y="1638300"/>
            <a:ext cx="685800" cy="4572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a:off x="2743200" y="1638300"/>
            <a:ext cx="685800" cy="6858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5" name="Straight Arrow Connector 34"/>
          <p:cNvCxnSpPr/>
          <p:nvPr/>
        </p:nvCxnSpPr>
        <p:spPr>
          <a:xfrm>
            <a:off x="2743200" y="1638300"/>
            <a:ext cx="685800" cy="9144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flipV="1">
            <a:off x="2743200" y="1662752"/>
            <a:ext cx="685800" cy="2286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a:off x="2743200" y="1891352"/>
            <a:ext cx="685800"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a:off x="2743200" y="1891352"/>
            <a:ext cx="685800" cy="2286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9" name="Straight Arrow Connector 38"/>
          <p:cNvCxnSpPr/>
          <p:nvPr/>
        </p:nvCxnSpPr>
        <p:spPr>
          <a:xfrm>
            <a:off x="2743200" y="1891352"/>
            <a:ext cx="685800" cy="4572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40" name="Rectangle 39"/>
          <p:cNvSpPr/>
          <p:nvPr/>
        </p:nvSpPr>
        <p:spPr>
          <a:xfrm>
            <a:off x="6096000" y="5943600"/>
            <a:ext cx="3048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(name = Bob, </a:t>
            </a:r>
            <a:r>
              <a:rPr lang="en-US" dirty="0" err="1" smtClean="0"/>
              <a:t>sid</a:t>
            </a:r>
            <a:r>
              <a:rPr lang="en-US" dirty="0" smtClean="0"/>
              <a:t> = 1, bid = 4)</a:t>
            </a:r>
            <a:endParaRPr lang="en-US" dirty="0"/>
          </a:p>
        </p:txBody>
      </p:sp>
      <p:sp>
        <p:nvSpPr>
          <p:cNvPr id="41" name="TextBox 40"/>
          <p:cNvSpPr txBox="1"/>
          <p:nvPr/>
        </p:nvSpPr>
        <p:spPr>
          <a:xfrm>
            <a:off x="6127054" y="5486400"/>
            <a:ext cx="1188146" cy="461665"/>
          </a:xfrm>
          <a:prstGeom prst="rect">
            <a:avLst/>
          </a:prstGeom>
          <a:noFill/>
        </p:spPr>
        <p:txBody>
          <a:bodyPr wrap="none" rtlCol="0">
            <a:spAutoFit/>
          </a:bodyPr>
          <a:lstStyle/>
          <a:p>
            <a:r>
              <a:rPr lang="en-US" sz="2400" b="1" dirty="0" smtClean="0"/>
              <a:t>Output:</a:t>
            </a:r>
            <a:endParaRPr lang="en-US" sz="2400" b="1" dirty="0"/>
          </a:p>
        </p:txBody>
      </p:sp>
      <p:sp>
        <p:nvSpPr>
          <p:cNvPr id="42" name="Rectangle 41"/>
          <p:cNvSpPr/>
          <p:nvPr/>
        </p:nvSpPr>
        <p:spPr>
          <a:xfrm>
            <a:off x="6096000" y="6172200"/>
            <a:ext cx="3048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(name = Bob, </a:t>
            </a:r>
            <a:r>
              <a:rPr lang="en-US" dirty="0" err="1" smtClean="0"/>
              <a:t>sid</a:t>
            </a:r>
            <a:r>
              <a:rPr lang="en-US" dirty="0" smtClean="0"/>
              <a:t> = 1, bid = 7)</a:t>
            </a:r>
            <a:endParaRPr lang="en-US" dirty="0"/>
          </a:p>
        </p:txBody>
      </p:sp>
      <p:sp>
        <p:nvSpPr>
          <p:cNvPr id="43" name="Rectangle 42"/>
          <p:cNvSpPr/>
          <p:nvPr/>
        </p:nvSpPr>
        <p:spPr>
          <a:xfrm>
            <a:off x="6096000" y="6400800"/>
            <a:ext cx="3048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(name = Sam, </a:t>
            </a:r>
            <a:r>
              <a:rPr lang="en-US" dirty="0" err="1" smtClean="0"/>
              <a:t>sid</a:t>
            </a:r>
            <a:r>
              <a:rPr lang="en-US" dirty="0" smtClean="0"/>
              <a:t> = 3, bid = 6)</a:t>
            </a:r>
            <a:endParaRPr lang="en-US" dirty="0"/>
          </a:p>
        </p:txBody>
      </p:sp>
      <p:sp>
        <p:nvSpPr>
          <p:cNvPr id="44" name="TextBox 43"/>
          <p:cNvSpPr txBox="1"/>
          <p:nvPr/>
        </p:nvSpPr>
        <p:spPr>
          <a:xfrm>
            <a:off x="1371600" y="2057400"/>
            <a:ext cx="463588" cy="369332"/>
          </a:xfrm>
          <a:prstGeom prst="rect">
            <a:avLst/>
          </a:prstGeom>
          <a:noFill/>
        </p:spPr>
        <p:txBody>
          <a:bodyPr wrap="none" rtlCol="0">
            <a:spAutoFit/>
          </a:bodyPr>
          <a:lstStyle/>
          <a:p>
            <a:r>
              <a:rPr lang="en-US" dirty="0" smtClean="0"/>
              <a:t>. .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2" grpId="0" animBg="1"/>
      <p:bldP spid="43" grpId="0" animBg="1"/>
      <p:bldP spid="44" grpId="0"/>
    </p:bld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Page-Oriented Nested Loops Join</a:t>
            </a:r>
            <a:endParaRPr lang="en-US" dirty="0"/>
          </a:p>
        </p:txBody>
      </p:sp>
      <p:sp>
        <p:nvSpPr>
          <p:cNvPr id="4" name="Rectangle 3"/>
          <p:cNvSpPr/>
          <p:nvPr/>
        </p:nvSpPr>
        <p:spPr>
          <a:xfrm>
            <a:off x="228600" y="1371600"/>
            <a:ext cx="2743200" cy="533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 y="1524000"/>
            <a:ext cx="2286000" cy="1143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Page 1</a:t>
            </a:r>
            <a:endParaRPr lang="en-US" dirty="0"/>
          </a:p>
        </p:txBody>
      </p:sp>
      <p:sp>
        <p:nvSpPr>
          <p:cNvPr id="11" name="Rectangle 10"/>
          <p:cNvSpPr/>
          <p:nvPr/>
        </p:nvSpPr>
        <p:spPr>
          <a:xfrm>
            <a:off x="457200" y="28194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Rectangle 11"/>
          <p:cNvSpPr/>
          <p:nvPr/>
        </p:nvSpPr>
        <p:spPr>
          <a:xfrm>
            <a:off x="457200" y="41148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457200" y="54102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p:cNvSpPr/>
          <p:nvPr/>
        </p:nvSpPr>
        <p:spPr>
          <a:xfrm>
            <a:off x="3200400" y="1371600"/>
            <a:ext cx="2743200" cy="5334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p:cNvSpPr/>
          <p:nvPr/>
        </p:nvSpPr>
        <p:spPr>
          <a:xfrm>
            <a:off x="3429000" y="1524000"/>
            <a:ext cx="2286000" cy="1143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Page 1</a:t>
            </a:r>
            <a:endParaRPr lang="en-US" dirty="0"/>
          </a:p>
        </p:txBody>
      </p:sp>
      <p:sp>
        <p:nvSpPr>
          <p:cNvPr id="21" name="Rectangle 20"/>
          <p:cNvSpPr/>
          <p:nvPr/>
        </p:nvSpPr>
        <p:spPr>
          <a:xfrm>
            <a:off x="3429000" y="28194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2" name="Rectangle 21"/>
          <p:cNvSpPr/>
          <p:nvPr/>
        </p:nvSpPr>
        <p:spPr>
          <a:xfrm>
            <a:off x="3429000" y="41148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3" name="Rectangle 22"/>
          <p:cNvSpPr/>
          <p:nvPr/>
        </p:nvSpPr>
        <p:spPr>
          <a:xfrm>
            <a:off x="3429000" y="54102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4" name="Content Placeholder 2"/>
          <p:cNvSpPr>
            <a:spLocks noGrp="1"/>
          </p:cNvSpPr>
          <p:nvPr>
            <p:ph idx="1"/>
          </p:nvPr>
        </p:nvSpPr>
        <p:spPr>
          <a:xfrm>
            <a:off x="6019800" y="1371600"/>
            <a:ext cx="3124200" cy="4525963"/>
          </a:xfrm>
        </p:spPr>
        <p:txBody>
          <a:bodyPr>
            <a:normAutofit lnSpcReduction="10000"/>
          </a:bodyPr>
          <a:lstStyle/>
          <a:p>
            <a:pPr>
              <a:buNone/>
            </a:pPr>
            <a:r>
              <a:rPr lang="en-US" sz="2800" b="1" dirty="0" smtClean="0"/>
              <a:t>Key idea:</a:t>
            </a:r>
            <a:r>
              <a:rPr lang="en-US" sz="2800" dirty="0" smtClean="0"/>
              <a:t/>
            </a:r>
            <a:br>
              <a:rPr lang="en-US" sz="2800" dirty="0" smtClean="0"/>
            </a:br>
            <a:r>
              <a:rPr lang="en-US" sz="2800" dirty="0" smtClean="0"/>
              <a:t>Take each page of S and match with each page of R.</a:t>
            </a:r>
          </a:p>
          <a:p>
            <a:pPr>
              <a:buNone/>
            </a:pPr>
            <a:r>
              <a:rPr lang="en-US" sz="2800" b="1" dirty="0" smtClean="0"/>
              <a:t>Steps:</a:t>
            </a:r>
          </a:p>
          <a:p>
            <a:pPr marL="514350" indent="-514350">
              <a:buFont typeface="+mj-lt"/>
              <a:buAutoNum type="arabicPeriod"/>
            </a:pPr>
            <a:r>
              <a:rPr lang="en-US" sz="2800" dirty="0" smtClean="0"/>
              <a:t>Get page of S.</a:t>
            </a:r>
          </a:p>
          <a:p>
            <a:pPr marL="514350" indent="-514350">
              <a:buFont typeface="+mj-lt"/>
              <a:buAutoNum type="arabicPeriod"/>
            </a:pPr>
            <a:r>
              <a:rPr lang="en-US" sz="2800" dirty="0" smtClean="0"/>
              <a:t>Iterate through each page in R.</a:t>
            </a:r>
          </a:p>
          <a:p>
            <a:pPr marL="514350" indent="-514350">
              <a:buFont typeface="+mj-lt"/>
              <a:buAutoNum type="arabicPeriod"/>
            </a:pPr>
            <a:r>
              <a:rPr lang="en-US" sz="2800" dirty="0" smtClean="0"/>
              <a:t>Compare tuples in each.</a:t>
            </a:r>
            <a:endParaRPr lang="en-US" sz="2800" dirty="0"/>
          </a:p>
        </p:txBody>
      </p:sp>
      <p:sp>
        <p:nvSpPr>
          <p:cNvPr id="25" name="TextBox 24"/>
          <p:cNvSpPr txBox="1"/>
          <p:nvPr/>
        </p:nvSpPr>
        <p:spPr>
          <a:xfrm>
            <a:off x="1270337" y="1002268"/>
            <a:ext cx="794641" cy="369332"/>
          </a:xfrm>
          <a:prstGeom prst="rect">
            <a:avLst/>
          </a:prstGeom>
          <a:noFill/>
        </p:spPr>
        <p:txBody>
          <a:bodyPr wrap="none" rtlCol="0">
            <a:spAutoFit/>
          </a:bodyPr>
          <a:lstStyle/>
          <a:p>
            <a:r>
              <a:rPr lang="en-US" dirty="0" smtClean="0">
                <a:solidFill>
                  <a:schemeClr val="tx2"/>
                </a:solidFill>
              </a:rPr>
              <a:t>Sailors</a:t>
            </a:r>
            <a:endParaRPr lang="en-US" dirty="0">
              <a:solidFill>
                <a:schemeClr val="tx2"/>
              </a:solidFill>
            </a:endParaRPr>
          </a:p>
        </p:txBody>
      </p:sp>
      <p:sp>
        <p:nvSpPr>
          <p:cNvPr id="26" name="TextBox 25"/>
          <p:cNvSpPr txBox="1"/>
          <p:nvPr/>
        </p:nvSpPr>
        <p:spPr>
          <a:xfrm>
            <a:off x="4089737" y="1002268"/>
            <a:ext cx="1015663" cy="369332"/>
          </a:xfrm>
          <a:prstGeom prst="rect">
            <a:avLst/>
          </a:prstGeom>
          <a:noFill/>
        </p:spPr>
        <p:txBody>
          <a:bodyPr wrap="none" rtlCol="0">
            <a:spAutoFit/>
          </a:bodyPr>
          <a:lstStyle/>
          <a:p>
            <a:r>
              <a:rPr lang="en-US" dirty="0" smtClean="0">
                <a:solidFill>
                  <a:schemeClr val="accent2"/>
                </a:solidFill>
              </a:rPr>
              <a:t>Reserves</a:t>
            </a:r>
            <a:endParaRPr lang="en-US" dirty="0">
              <a:solidFill>
                <a:schemeClr val="accent2"/>
              </a:solidFill>
            </a:endParaRPr>
          </a:p>
        </p:txBody>
      </p:sp>
      <p:cxnSp>
        <p:nvCxnSpPr>
          <p:cNvPr id="17" name="Straight Arrow Connector 16"/>
          <p:cNvCxnSpPr>
            <a:stCxn id="5" idx="3"/>
            <a:endCxn id="15" idx="1"/>
          </p:cNvCxnSpPr>
          <p:nvPr/>
        </p:nvCxnSpPr>
        <p:spPr>
          <a:xfrm>
            <a:off x="2743200" y="2095500"/>
            <a:ext cx="685800" cy="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18" name="Rectangle 17"/>
          <p:cNvSpPr/>
          <p:nvPr/>
        </p:nvSpPr>
        <p:spPr>
          <a:xfrm>
            <a:off x="6096000" y="5943600"/>
            <a:ext cx="3048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(name = Bob, </a:t>
            </a:r>
            <a:r>
              <a:rPr lang="en-US" dirty="0" err="1" smtClean="0"/>
              <a:t>sid</a:t>
            </a:r>
            <a:r>
              <a:rPr lang="en-US" dirty="0" smtClean="0"/>
              <a:t> = 1, bid = 4)</a:t>
            </a:r>
            <a:endParaRPr lang="en-US" dirty="0"/>
          </a:p>
        </p:txBody>
      </p:sp>
      <p:sp>
        <p:nvSpPr>
          <p:cNvPr id="19" name="TextBox 18"/>
          <p:cNvSpPr txBox="1"/>
          <p:nvPr/>
        </p:nvSpPr>
        <p:spPr>
          <a:xfrm>
            <a:off x="6127054" y="5486400"/>
            <a:ext cx="1188146" cy="461665"/>
          </a:xfrm>
          <a:prstGeom prst="rect">
            <a:avLst/>
          </a:prstGeom>
          <a:noFill/>
        </p:spPr>
        <p:txBody>
          <a:bodyPr wrap="none" rtlCol="0">
            <a:spAutoFit/>
          </a:bodyPr>
          <a:lstStyle/>
          <a:p>
            <a:r>
              <a:rPr lang="en-US" sz="2400" b="1" dirty="0" smtClean="0"/>
              <a:t>Output:</a:t>
            </a:r>
            <a:endParaRPr lang="en-US" sz="2400" b="1" dirty="0"/>
          </a:p>
        </p:txBody>
      </p:sp>
      <p:sp>
        <p:nvSpPr>
          <p:cNvPr id="20" name="Rectangle 19"/>
          <p:cNvSpPr/>
          <p:nvPr/>
        </p:nvSpPr>
        <p:spPr>
          <a:xfrm>
            <a:off x="6096000" y="6172200"/>
            <a:ext cx="3048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(name = Bob, </a:t>
            </a:r>
            <a:r>
              <a:rPr lang="en-US" dirty="0" err="1" smtClean="0"/>
              <a:t>sid</a:t>
            </a:r>
            <a:r>
              <a:rPr lang="en-US" dirty="0" smtClean="0"/>
              <a:t> = 1, bid = 7)</a:t>
            </a:r>
            <a:endParaRPr lang="en-US" dirty="0"/>
          </a:p>
        </p:txBody>
      </p:sp>
      <p:sp>
        <p:nvSpPr>
          <p:cNvPr id="27" name="Rectangle 26"/>
          <p:cNvSpPr/>
          <p:nvPr/>
        </p:nvSpPr>
        <p:spPr>
          <a:xfrm>
            <a:off x="6096000" y="6400800"/>
            <a:ext cx="3048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(name = Sam, </a:t>
            </a:r>
            <a:r>
              <a:rPr lang="en-US" dirty="0" err="1" smtClean="0"/>
              <a:t>sid</a:t>
            </a:r>
            <a:r>
              <a:rPr lang="en-US" dirty="0" smtClean="0"/>
              <a:t> = 3, bid = 6)</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Page-Oriented Nested Loops Join</a:t>
            </a:r>
            <a:endParaRPr lang="en-US" dirty="0"/>
          </a:p>
        </p:txBody>
      </p:sp>
      <p:sp>
        <p:nvSpPr>
          <p:cNvPr id="4" name="Rectangle 3"/>
          <p:cNvSpPr/>
          <p:nvPr/>
        </p:nvSpPr>
        <p:spPr>
          <a:xfrm>
            <a:off x="228600" y="1371600"/>
            <a:ext cx="2743200" cy="533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 y="1524000"/>
            <a:ext cx="2286000" cy="1143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Page 1</a:t>
            </a:r>
            <a:endParaRPr lang="en-US" dirty="0"/>
          </a:p>
        </p:txBody>
      </p:sp>
      <p:sp>
        <p:nvSpPr>
          <p:cNvPr id="11" name="Rectangle 10"/>
          <p:cNvSpPr/>
          <p:nvPr/>
        </p:nvSpPr>
        <p:spPr>
          <a:xfrm>
            <a:off x="457200" y="28194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Rectangle 11"/>
          <p:cNvSpPr/>
          <p:nvPr/>
        </p:nvSpPr>
        <p:spPr>
          <a:xfrm>
            <a:off x="457200" y="41148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457200" y="54102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p:cNvSpPr/>
          <p:nvPr/>
        </p:nvSpPr>
        <p:spPr>
          <a:xfrm>
            <a:off x="3200400" y="1371600"/>
            <a:ext cx="2743200" cy="5334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p:cNvSpPr/>
          <p:nvPr/>
        </p:nvSpPr>
        <p:spPr>
          <a:xfrm>
            <a:off x="3429000" y="1524000"/>
            <a:ext cx="2286000" cy="1143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Page 1</a:t>
            </a:r>
            <a:endParaRPr lang="en-US" dirty="0"/>
          </a:p>
        </p:txBody>
      </p:sp>
      <p:sp>
        <p:nvSpPr>
          <p:cNvPr id="21" name="Rectangle 20"/>
          <p:cNvSpPr/>
          <p:nvPr/>
        </p:nvSpPr>
        <p:spPr>
          <a:xfrm>
            <a:off x="3429000" y="2819400"/>
            <a:ext cx="2286000" cy="1143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Page 2</a:t>
            </a:r>
            <a:endParaRPr lang="en-US" dirty="0"/>
          </a:p>
        </p:txBody>
      </p:sp>
      <p:sp>
        <p:nvSpPr>
          <p:cNvPr id="22" name="Rectangle 21"/>
          <p:cNvSpPr/>
          <p:nvPr/>
        </p:nvSpPr>
        <p:spPr>
          <a:xfrm>
            <a:off x="3429000" y="41148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3" name="Rectangle 22"/>
          <p:cNvSpPr/>
          <p:nvPr/>
        </p:nvSpPr>
        <p:spPr>
          <a:xfrm>
            <a:off x="3429000" y="54102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4" name="Content Placeholder 2"/>
          <p:cNvSpPr>
            <a:spLocks noGrp="1"/>
          </p:cNvSpPr>
          <p:nvPr>
            <p:ph idx="1"/>
          </p:nvPr>
        </p:nvSpPr>
        <p:spPr>
          <a:xfrm>
            <a:off x="6019800" y="1371600"/>
            <a:ext cx="3124200" cy="4525963"/>
          </a:xfrm>
        </p:spPr>
        <p:txBody>
          <a:bodyPr>
            <a:normAutofit lnSpcReduction="10000"/>
          </a:bodyPr>
          <a:lstStyle/>
          <a:p>
            <a:pPr>
              <a:buNone/>
            </a:pPr>
            <a:r>
              <a:rPr lang="en-US" sz="2800" b="1" dirty="0" smtClean="0"/>
              <a:t>Key idea:</a:t>
            </a:r>
            <a:r>
              <a:rPr lang="en-US" sz="2800" dirty="0" smtClean="0"/>
              <a:t/>
            </a:r>
            <a:br>
              <a:rPr lang="en-US" sz="2800" dirty="0" smtClean="0"/>
            </a:br>
            <a:r>
              <a:rPr lang="en-US" sz="2800" dirty="0" smtClean="0"/>
              <a:t>Take each page of S and match with each page of R.</a:t>
            </a:r>
          </a:p>
          <a:p>
            <a:pPr>
              <a:buNone/>
            </a:pPr>
            <a:r>
              <a:rPr lang="en-US" sz="2800" b="1" dirty="0" smtClean="0"/>
              <a:t>Steps:</a:t>
            </a:r>
          </a:p>
          <a:p>
            <a:pPr marL="514350" indent="-514350">
              <a:buFont typeface="+mj-lt"/>
              <a:buAutoNum type="arabicPeriod"/>
            </a:pPr>
            <a:r>
              <a:rPr lang="en-US" sz="2800" dirty="0" smtClean="0"/>
              <a:t>Get page of S.</a:t>
            </a:r>
          </a:p>
          <a:p>
            <a:pPr marL="514350" indent="-514350">
              <a:buFont typeface="+mj-lt"/>
              <a:buAutoNum type="arabicPeriod"/>
            </a:pPr>
            <a:r>
              <a:rPr lang="en-US" sz="2800" dirty="0" smtClean="0"/>
              <a:t>Iterate through each page in R.</a:t>
            </a:r>
          </a:p>
          <a:p>
            <a:pPr marL="514350" indent="-514350">
              <a:buFont typeface="+mj-lt"/>
              <a:buAutoNum type="arabicPeriod"/>
            </a:pPr>
            <a:r>
              <a:rPr lang="en-US" sz="2800" dirty="0" smtClean="0"/>
              <a:t>Compare tuples in each.</a:t>
            </a:r>
            <a:endParaRPr lang="en-US" sz="2800" dirty="0"/>
          </a:p>
        </p:txBody>
      </p:sp>
      <p:sp>
        <p:nvSpPr>
          <p:cNvPr id="25" name="TextBox 24"/>
          <p:cNvSpPr txBox="1"/>
          <p:nvPr/>
        </p:nvSpPr>
        <p:spPr>
          <a:xfrm>
            <a:off x="1270337" y="1002268"/>
            <a:ext cx="794641" cy="369332"/>
          </a:xfrm>
          <a:prstGeom prst="rect">
            <a:avLst/>
          </a:prstGeom>
          <a:noFill/>
        </p:spPr>
        <p:txBody>
          <a:bodyPr wrap="none" rtlCol="0">
            <a:spAutoFit/>
          </a:bodyPr>
          <a:lstStyle/>
          <a:p>
            <a:r>
              <a:rPr lang="en-US" dirty="0" smtClean="0">
                <a:solidFill>
                  <a:schemeClr val="tx2"/>
                </a:solidFill>
              </a:rPr>
              <a:t>Sailors</a:t>
            </a:r>
            <a:endParaRPr lang="en-US" dirty="0">
              <a:solidFill>
                <a:schemeClr val="tx2"/>
              </a:solidFill>
            </a:endParaRPr>
          </a:p>
        </p:txBody>
      </p:sp>
      <p:sp>
        <p:nvSpPr>
          <p:cNvPr id="26" name="TextBox 25"/>
          <p:cNvSpPr txBox="1"/>
          <p:nvPr/>
        </p:nvSpPr>
        <p:spPr>
          <a:xfrm>
            <a:off x="4089737" y="1002268"/>
            <a:ext cx="1015663" cy="369332"/>
          </a:xfrm>
          <a:prstGeom prst="rect">
            <a:avLst/>
          </a:prstGeom>
          <a:noFill/>
        </p:spPr>
        <p:txBody>
          <a:bodyPr wrap="none" rtlCol="0">
            <a:spAutoFit/>
          </a:bodyPr>
          <a:lstStyle/>
          <a:p>
            <a:r>
              <a:rPr lang="en-US" dirty="0" smtClean="0">
                <a:solidFill>
                  <a:schemeClr val="accent2"/>
                </a:solidFill>
              </a:rPr>
              <a:t>Reserves</a:t>
            </a:r>
            <a:endParaRPr lang="en-US" dirty="0">
              <a:solidFill>
                <a:schemeClr val="accent2"/>
              </a:solidFill>
            </a:endParaRPr>
          </a:p>
        </p:txBody>
      </p:sp>
      <p:cxnSp>
        <p:nvCxnSpPr>
          <p:cNvPr id="17" name="Straight Arrow Connector 16"/>
          <p:cNvCxnSpPr>
            <a:stCxn id="5" idx="3"/>
            <a:endCxn id="15" idx="1"/>
          </p:cNvCxnSpPr>
          <p:nvPr/>
        </p:nvCxnSpPr>
        <p:spPr>
          <a:xfrm>
            <a:off x="2743200" y="2095500"/>
            <a:ext cx="685800" cy="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18" name="Rectangle 17"/>
          <p:cNvSpPr/>
          <p:nvPr/>
        </p:nvSpPr>
        <p:spPr>
          <a:xfrm>
            <a:off x="6096000" y="5943600"/>
            <a:ext cx="3048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(name = Bob, </a:t>
            </a:r>
            <a:r>
              <a:rPr lang="en-US" dirty="0" err="1" smtClean="0"/>
              <a:t>sid</a:t>
            </a:r>
            <a:r>
              <a:rPr lang="en-US" dirty="0" smtClean="0"/>
              <a:t> = 1, bid = 4)</a:t>
            </a:r>
            <a:endParaRPr lang="en-US" dirty="0"/>
          </a:p>
        </p:txBody>
      </p:sp>
      <p:sp>
        <p:nvSpPr>
          <p:cNvPr id="19" name="TextBox 18"/>
          <p:cNvSpPr txBox="1"/>
          <p:nvPr/>
        </p:nvSpPr>
        <p:spPr>
          <a:xfrm>
            <a:off x="6127054" y="5486400"/>
            <a:ext cx="1188146" cy="461665"/>
          </a:xfrm>
          <a:prstGeom prst="rect">
            <a:avLst/>
          </a:prstGeom>
          <a:noFill/>
        </p:spPr>
        <p:txBody>
          <a:bodyPr wrap="none" rtlCol="0">
            <a:spAutoFit/>
          </a:bodyPr>
          <a:lstStyle/>
          <a:p>
            <a:r>
              <a:rPr lang="en-US" sz="2400" b="1" dirty="0" smtClean="0"/>
              <a:t>Output:</a:t>
            </a:r>
            <a:endParaRPr lang="en-US" sz="2400" b="1" dirty="0"/>
          </a:p>
        </p:txBody>
      </p:sp>
      <p:sp>
        <p:nvSpPr>
          <p:cNvPr id="20" name="Rectangle 19"/>
          <p:cNvSpPr/>
          <p:nvPr/>
        </p:nvSpPr>
        <p:spPr>
          <a:xfrm>
            <a:off x="6096000" y="6172200"/>
            <a:ext cx="3048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(name = Bob, </a:t>
            </a:r>
            <a:r>
              <a:rPr lang="en-US" dirty="0" err="1" smtClean="0"/>
              <a:t>sid</a:t>
            </a:r>
            <a:r>
              <a:rPr lang="en-US" dirty="0" smtClean="0"/>
              <a:t> = 1, bid = 7)</a:t>
            </a:r>
            <a:endParaRPr lang="en-US" dirty="0"/>
          </a:p>
        </p:txBody>
      </p:sp>
      <p:sp>
        <p:nvSpPr>
          <p:cNvPr id="27" name="Rectangle 26"/>
          <p:cNvSpPr/>
          <p:nvPr/>
        </p:nvSpPr>
        <p:spPr>
          <a:xfrm>
            <a:off x="6096000" y="6400800"/>
            <a:ext cx="3048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(name = Sam, </a:t>
            </a:r>
            <a:r>
              <a:rPr lang="en-US" dirty="0" err="1" smtClean="0"/>
              <a:t>sid</a:t>
            </a:r>
            <a:r>
              <a:rPr lang="en-US" dirty="0" smtClean="0"/>
              <a:t> = 3, bid = 6)</a:t>
            </a:r>
            <a:endParaRPr lang="en-US" dirty="0"/>
          </a:p>
        </p:txBody>
      </p:sp>
      <p:cxnSp>
        <p:nvCxnSpPr>
          <p:cNvPr id="29" name="Straight Arrow Connector 28"/>
          <p:cNvCxnSpPr>
            <a:stCxn id="5" idx="3"/>
            <a:endCxn id="21" idx="1"/>
          </p:cNvCxnSpPr>
          <p:nvPr/>
        </p:nvCxnSpPr>
        <p:spPr>
          <a:xfrm>
            <a:off x="2743200" y="2095500"/>
            <a:ext cx="685800" cy="129540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Way Merge Sort</a:t>
            </a:r>
            <a:endParaRPr lang="en-US" dirty="0"/>
          </a:p>
        </p:txBody>
      </p:sp>
      <p:pic>
        <p:nvPicPr>
          <p:cNvPr id="4" name="Picture 3" descr="Screen shot 2013-10-14 at 9.36.44 PM.png"/>
          <p:cNvPicPr>
            <a:picLocks noChangeAspect="1"/>
          </p:cNvPicPr>
          <p:nvPr/>
        </p:nvPicPr>
        <p:blipFill>
          <a:blip r:embed="rId2"/>
          <a:stretch>
            <a:fillRect/>
          </a:stretch>
        </p:blipFill>
        <p:spPr>
          <a:xfrm>
            <a:off x="1981200" y="1447800"/>
            <a:ext cx="5181600" cy="5198446"/>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Page-Oriented Nested Loops Join</a:t>
            </a:r>
            <a:endParaRPr lang="en-US" dirty="0"/>
          </a:p>
        </p:txBody>
      </p:sp>
      <p:sp>
        <p:nvSpPr>
          <p:cNvPr id="4" name="Rectangle 3"/>
          <p:cNvSpPr/>
          <p:nvPr/>
        </p:nvSpPr>
        <p:spPr>
          <a:xfrm>
            <a:off x="228600" y="1371600"/>
            <a:ext cx="2743200" cy="533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 y="1524000"/>
            <a:ext cx="2286000" cy="1143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Page 1</a:t>
            </a:r>
            <a:endParaRPr lang="en-US" dirty="0"/>
          </a:p>
        </p:txBody>
      </p:sp>
      <p:sp>
        <p:nvSpPr>
          <p:cNvPr id="11" name="Rectangle 10"/>
          <p:cNvSpPr/>
          <p:nvPr/>
        </p:nvSpPr>
        <p:spPr>
          <a:xfrm>
            <a:off x="457200" y="28194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Rectangle 11"/>
          <p:cNvSpPr/>
          <p:nvPr/>
        </p:nvSpPr>
        <p:spPr>
          <a:xfrm>
            <a:off x="457200" y="41148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457200" y="54102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p:cNvSpPr/>
          <p:nvPr/>
        </p:nvSpPr>
        <p:spPr>
          <a:xfrm>
            <a:off x="3200400" y="1371600"/>
            <a:ext cx="2743200" cy="5334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p:cNvSpPr/>
          <p:nvPr/>
        </p:nvSpPr>
        <p:spPr>
          <a:xfrm>
            <a:off x="3429000" y="1524000"/>
            <a:ext cx="2286000" cy="1143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Page 1</a:t>
            </a:r>
            <a:endParaRPr lang="en-US" dirty="0"/>
          </a:p>
        </p:txBody>
      </p:sp>
      <p:sp>
        <p:nvSpPr>
          <p:cNvPr id="21" name="Rectangle 20"/>
          <p:cNvSpPr/>
          <p:nvPr/>
        </p:nvSpPr>
        <p:spPr>
          <a:xfrm>
            <a:off x="3429000" y="2819400"/>
            <a:ext cx="2286000" cy="1143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Page 2</a:t>
            </a:r>
            <a:endParaRPr lang="en-US" dirty="0"/>
          </a:p>
        </p:txBody>
      </p:sp>
      <p:sp>
        <p:nvSpPr>
          <p:cNvPr id="22" name="Rectangle 21"/>
          <p:cNvSpPr/>
          <p:nvPr/>
        </p:nvSpPr>
        <p:spPr>
          <a:xfrm>
            <a:off x="3429000" y="4114800"/>
            <a:ext cx="2286000" cy="1143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Page 3</a:t>
            </a:r>
            <a:endParaRPr lang="en-US" dirty="0"/>
          </a:p>
        </p:txBody>
      </p:sp>
      <p:sp>
        <p:nvSpPr>
          <p:cNvPr id="23" name="Rectangle 22"/>
          <p:cNvSpPr/>
          <p:nvPr/>
        </p:nvSpPr>
        <p:spPr>
          <a:xfrm>
            <a:off x="3429000" y="54102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4" name="Content Placeholder 2"/>
          <p:cNvSpPr>
            <a:spLocks noGrp="1"/>
          </p:cNvSpPr>
          <p:nvPr>
            <p:ph idx="1"/>
          </p:nvPr>
        </p:nvSpPr>
        <p:spPr>
          <a:xfrm>
            <a:off x="6019800" y="1371600"/>
            <a:ext cx="3124200" cy="4525963"/>
          </a:xfrm>
        </p:spPr>
        <p:txBody>
          <a:bodyPr>
            <a:normAutofit lnSpcReduction="10000"/>
          </a:bodyPr>
          <a:lstStyle/>
          <a:p>
            <a:pPr>
              <a:buNone/>
            </a:pPr>
            <a:r>
              <a:rPr lang="en-US" sz="2800" b="1" dirty="0" smtClean="0"/>
              <a:t>Key idea:</a:t>
            </a:r>
            <a:r>
              <a:rPr lang="en-US" sz="2800" dirty="0" smtClean="0"/>
              <a:t/>
            </a:r>
            <a:br>
              <a:rPr lang="en-US" sz="2800" dirty="0" smtClean="0"/>
            </a:br>
            <a:r>
              <a:rPr lang="en-US" sz="2800" dirty="0" smtClean="0"/>
              <a:t>Take each page of S and match with each page of R.</a:t>
            </a:r>
          </a:p>
          <a:p>
            <a:pPr>
              <a:buNone/>
            </a:pPr>
            <a:r>
              <a:rPr lang="en-US" sz="2800" b="1" dirty="0" smtClean="0"/>
              <a:t>Steps:</a:t>
            </a:r>
          </a:p>
          <a:p>
            <a:pPr marL="514350" indent="-514350">
              <a:buFont typeface="+mj-lt"/>
              <a:buAutoNum type="arabicPeriod"/>
            </a:pPr>
            <a:r>
              <a:rPr lang="en-US" sz="2800" dirty="0" smtClean="0"/>
              <a:t>Get page of S.</a:t>
            </a:r>
          </a:p>
          <a:p>
            <a:pPr marL="514350" indent="-514350">
              <a:buFont typeface="+mj-lt"/>
              <a:buAutoNum type="arabicPeriod"/>
            </a:pPr>
            <a:r>
              <a:rPr lang="en-US" sz="2800" dirty="0" smtClean="0"/>
              <a:t>Iterate through each page in R.</a:t>
            </a:r>
          </a:p>
          <a:p>
            <a:pPr marL="514350" indent="-514350">
              <a:buFont typeface="+mj-lt"/>
              <a:buAutoNum type="arabicPeriod"/>
            </a:pPr>
            <a:r>
              <a:rPr lang="en-US" sz="2800" dirty="0" smtClean="0"/>
              <a:t>Compare tuples in each.</a:t>
            </a:r>
            <a:endParaRPr lang="en-US" sz="2800" dirty="0"/>
          </a:p>
        </p:txBody>
      </p:sp>
      <p:sp>
        <p:nvSpPr>
          <p:cNvPr id="25" name="TextBox 24"/>
          <p:cNvSpPr txBox="1"/>
          <p:nvPr/>
        </p:nvSpPr>
        <p:spPr>
          <a:xfrm>
            <a:off x="1270337" y="1002268"/>
            <a:ext cx="794641" cy="369332"/>
          </a:xfrm>
          <a:prstGeom prst="rect">
            <a:avLst/>
          </a:prstGeom>
          <a:noFill/>
        </p:spPr>
        <p:txBody>
          <a:bodyPr wrap="none" rtlCol="0">
            <a:spAutoFit/>
          </a:bodyPr>
          <a:lstStyle/>
          <a:p>
            <a:r>
              <a:rPr lang="en-US" dirty="0" smtClean="0">
                <a:solidFill>
                  <a:schemeClr val="tx2"/>
                </a:solidFill>
              </a:rPr>
              <a:t>Sailors</a:t>
            </a:r>
            <a:endParaRPr lang="en-US" dirty="0">
              <a:solidFill>
                <a:schemeClr val="tx2"/>
              </a:solidFill>
            </a:endParaRPr>
          </a:p>
        </p:txBody>
      </p:sp>
      <p:sp>
        <p:nvSpPr>
          <p:cNvPr id="26" name="TextBox 25"/>
          <p:cNvSpPr txBox="1"/>
          <p:nvPr/>
        </p:nvSpPr>
        <p:spPr>
          <a:xfrm>
            <a:off x="4089737" y="1002268"/>
            <a:ext cx="1015663" cy="369332"/>
          </a:xfrm>
          <a:prstGeom prst="rect">
            <a:avLst/>
          </a:prstGeom>
          <a:noFill/>
        </p:spPr>
        <p:txBody>
          <a:bodyPr wrap="none" rtlCol="0">
            <a:spAutoFit/>
          </a:bodyPr>
          <a:lstStyle/>
          <a:p>
            <a:r>
              <a:rPr lang="en-US" dirty="0" smtClean="0">
                <a:solidFill>
                  <a:schemeClr val="accent2"/>
                </a:solidFill>
              </a:rPr>
              <a:t>Reserves</a:t>
            </a:r>
            <a:endParaRPr lang="en-US" dirty="0">
              <a:solidFill>
                <a:schemeClr val="accent2"/>
              </a:solidFill>
            </a:endParaRPr>
          </a:p>
        </p:txBody>
      </p:sp>
      <p:cxnSp>
        <p:nvCxnSpPr>
          <p:cNvPr id="17" name="Straight Arrow Connector 16"/>
          <p:cNvCxnSpPr>
            <a:stCxn id="5" idx="3"/>
            <a:endCxn id="15" idx="1"/>
          </p:cNvCxnSpPr>
          <p:nvPr/>
        </p:nvCxnSpPr>
        <p:spPr>
          <a:xfrm>
            <a:off x="2743200" y="2095500"/>
            <a:ext cx="685800" cy="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18" name="Rectangle 17"/>
          <p:cNvSpPr/>
          <p:nvPr/>
        </p:nvSpPr>
        <p:spPr>
          <a:xfrm>
            <a:off x="6096000" y="5943600"/>
            <a:ext cx="3048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(name = Bob, </a:t>
            </a:r>
            <a:r>
              <a:rPr lang="en-US" dirty="0" err="1" smtClean="0"/>
              <a:t>sid</a:t>
            </a:r>
            <a:r>
              <a:rPr lang="en-US" dirty="0" smtClean="0"/>
              <a:t> = 1, bid = 4)</a:t>
            </a:r>
            <a:endParaRPr lang="en-US" dirty="0"/>
          </a:p>
        </p:txBody>
      </p:sp>
      <p:sp>
        <p:nvSpPr>
          <p:cNvPr id="19" name="TextBox 18"/>
          <p:cNvSpPr txBox="1"/>
          <p:nvPr/>
        </p:nvSpPr>
        <p:spPr>
          <a:xfrm>
            <a:off x="6127054" y="5486400"/>
            <a:ext cx="1188146" cy="461665"/>
          </a:xfrm>
          <a:prstGeom prst="rect">
            <a:avLst/>
          </a:prstGeom>
          <a:noFill/>
        </p:spPr>
        <p:txBody>
          <a:bodyPr wrap="none" rtlCol="0">
            <a:spAutoFit/>
          </a:bodyPr>
          <a:lstStyle/>
          <a:p>
            <a:r>
              <a:rPr lang="en-US" sz="2400" b="1" dirty="0" smtClean="0"/>
              <a:t>Output:</a:t>
            </a:r>
            <a:endParaRPr lang="en-US" sz="2400" b="1" dirty="0"/>
          </a:p>
        </p:txBody>
      </p:sp>
      <p:sp>
        <p:nvSpPr>
          <p:cNvPr id="20" name="Rectangle 19"/>
          <p:cNvSpPr/>
          <p:nvPr/>
        </p:nvSpPr>
        <p:spPr>
          <a:xfrm>
            <a:off x="6096000" y="6172200"/>
            <a:ext cx="3048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(name = Bob, </a:t>
            </a:r>
            <a:r>
              <a:rPr lang="en-US" dirty="0" err="1" smtClean="0"/>
              <a:t>sid</a:t>
            </a:r>
            <a:r>
              <a:rPr lang="en-US" dirty="0" smtClean="0"/>
              <a:t> = 1, bid = 7)</a:t>
            </a:r>
            <a:endParaRPr lang="en-US" dirty="0"/>
          </a:p>
        </p:txBody>
      </p:sp>
      <p:sp>
        <p:nvSpPr>
          <p:cNvPr id="27" name="Rectangle 26"/>
          <p:cNvSpPr/>
          <p:nvPr/>
        </p:nvSpPr>
        <p:spPr>
          <a:xfrm>
            <a:off x="6096000" y="6400800"/>
            <a:ext cx="3048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(name = Sam, </a:t>
            </a:r>
            <a:r>
              <a:rPr lang="en-US" dirty="0" err="1" smtClean="0"/>
              <a:t>sid</a:t>
            </a:r>
            <a:r>
              <a:rPr lang="en-US" dirty="0" smtClean="0"/>
              <a:t> = 3, bid = 6)</a:t>
            </a:r>
            <a:endParaRPr lang="en-US" dirty="0"/>
          </a:p>
        </p:txBody>
      </p:sp>
      <p:cxnSp>
        <p:nvCxnSpPr>
          <p:cNvPr id="29" name="Straight Arrow Connector 28"/>
          <p:cNvCxnSpPr>
            <a:stCxn id="5" idx="3"/>
            <a:endCxn id="21" idx="1"/>
          </p:cNvCxnSpPr>
          <p:nvPr/>
        </p:nvCxnSpPr>
        <p:spPr>
          <a:xfrm>
            <a:off x="2743200" y="2095500"/>
            <a:ext cx="685800" cy="129540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30" name="Straight Arrow Connector 29"/>
          <p:cNvCxnSpPr>
            <a:stCxn id="5" idx="3"/>
            <a:endCxn id="22" idx="1"/>
          </p:cNvCxnSpPr>
          <p:nvPr/>
        </p:nvCxnSpPr>
        <p:spPr>
          <a:xfrm>
            <a:off x="2743200" y="2095500"/>
            <a:ext cx="685800" cy="259080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Page-Oriented Nested Loops Join</a:t>
            </a:r>
            <a:endParaRPr lang="en-US" dirty="0"/>
          </a:p>
        </p:txBody>
      </p:sp>
      <p:sp>
        <p:nvSpPr>
          <p:cNvPr id="4" name="Rectangle 3"/>
          <p:cNvSpPr/>
          <p:nvPr/>
        </p:nvSpPr>
        <p:spPr>
          <a:xfrm>
            <a:off x="228600" y="1371600"/>
            <a:ext cx="2743200" cy="533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 y="1524000"/>
            <a:ext cx="2286000" cy="1143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Page 1</a:t>
            </a:r>
            <a:endParaRPr lang="en-US" dirty="0"/>
          </a:p>
        </p:txBody>
      </p:sp>
      <p:sp>
        <p:nvSpPr>
          <p:cNvPr id="11" name="Rectangle 10"/>
          <p:cNvSpPr/>
          <p:nvPr/>
        </p:nvSpPr>
        <p:spPr>
          <a:xfrm>
            <a:off x="457200" y="28194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Rectangle 11"/>
          <p:cNvSpPr/>
          <p:nvPr/>
        </p:nvSpPr>
        <p:spPr>
          <a:xfrm>
            <a:off x="457200" y="41148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457200" y="54102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p:cNvSpPr/>
          <p:nvPr/>
        </p:nvSpPr>
        <p:spPr>
          <a:xfrm>
            <a:off x="3200400" y="1371600"/>
            <a:ext cx="2743200" cy="5334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p:cNvSpPr/>
          <p:nvPr/>
        </p:nvSpPr>
        <p:spPr>
          <a:xfrm>
            <a:off x="3429000" y="1524000"/>
            <a:ext cx="2286000" cy="1143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Page 1</a:t>
            </a:r>
            <a:endParaRPr lang="en-US" dirty="0"/>
          </a:p>
        </p:txBody>
      </p:sp>
      <p:sp>
        <p:nvSpPr>
          <p:cNvPr id="21" name="Rectangle 20"/>
          <p:cNvSpPr/>
          <p:nvPr/>
        </p:nvSpPr>
        <p:spPr>
          <a:xfrm>
            <a:off x="3429000" y="2819400"/>
            <a:ext cx="2286000" cy="1143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Page 2</a:t>
            </a:r>
            <a:endParaRPr lang="en-US" dirty="0"/>
          </a:p>
        </p:txBody>
      </p:sp>
      <p:sp>
        <p:nvSpPr>
          <p:cNvPr id="22" name="Rectangle 21"/>
          <p:cNvSpPr/>
          <p:nvPr/>
        </p:nvSpPr>
        <p:spPr>
          <a:xfrm>
            <a:off x="3429000" y="4114800"/>
            <a:ext cx="2286000" cy="1143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Page 3</a:t>
            </a:r>
            <a:endParaRPr lang="en-US" dirty="0"/>
          </a:p>
        </p:txBody>
      </p:sp>
      <p:sp>
        <p:nvSpPr>
          <p:cNvPr id="23" name="Rectangle 22"/>
          <p:cNvSpPr/>
          <p:nvPr/>
        </p:nvSpPr>
        <p:spPr>
          <a:xfrm>
            <a:off x="3429000" y="5410200"/>
            <a:ext cx="2286000" cy="1143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Page 4</a:t>
            </a:r>
            <a:endParaRPr lang="en-US" dirty="0"/>
          </a:p>
        </p:txBody>
      </p:sp>
      <p:sp>
        <p:nvSpPr>
          <p:cNvPr id="24" name="Content Placeholder 2"/>
          <p:cNvSpPr>
            <a:spLocks noGrp="1"/>
          </p:cNvSpPr>
          <p:nvPr>
            <p:ph idx="1"/>
          </p:nvPr>
        </p:nvSpPr>
        <p:spPr>
          <a:xfrm>
            <a:off x="6019800" y="1371600"/>
            <a:ext cx="3124200" cy="4525963"/>
          </a:xfrm>
        </p:spPr>
        <p:txBody>
          <a:bodyPr>
            <a:normAutofit lnSpcReduction="10000"/>
          </a:bodyPr>
          <a:lstStyle/>
          <a:p>
            <a:pPr>
              <a:buNone/>
            </a:pPr>
            <a:r>
              <a:rPr lang="en-US" sz="2800" b="1" dirty="0" smtClean="0"/>
              <a:t>Key idea:</a:t>
            </a:r>
            <a:r>
              <a:rPr lang="en-US" sz="2800" dirty="0" smtClean="0"/>
              <a:t/>
            </a:r>
            <a:br>
              <a:rPr lang="en-US" sz="2800" dirty="0" smtClean="0"/>
            </a:br>
            <a:r>
              <a:rPr lang="en-US" sz="2800" dirty="0" smtClean="0"/>
              <a:t>Take each page of S and match with each page of R.</a:t>
            </a:r>
          </a:p>
          <a:p>
            <a:pPr>
              <a:buNone/>
            </a:pPr>
            <a:r>
              <a:rPr lang="en-US" sz="2800" b="1" dirty="0" smtClean="0"/>
              <a:t>Steps:</a:t>
            </a:r>
          </a:p>
          <a:p>
            <a:pPr marL="514350" indent="-514350">
              <a:buFont typeface="+mj-lt"/>
              <a:buAutoNum type="arabicPeriod"/>
            </a:pPr>
            <a:r>
              <a:rPr lang="en-US" sz="2800" dirty="0" smtClean="0"/>
              <a:t>Get page of S.</a:t>
            </a:r>
          </a:p>
          <a:p>
            <a:pPr marL="514350" indent="-514350">
              <a:buFont typeface="+mj-lt"/>
              <a:buAutoNum type="arabicPeriod"/>
            </a:pPr>
            <a:r>
              <a:rPr lang="en-US" sz="2800" dirty="0" smtClean="0"/>
              <a:t>Iterate through each page in R.</a:t>
            </a:r>
          </a:p>
          <a:p>
            <a:pPr marL="514350" indent="-514350">
              <a:buFont typeface="+mj-lt"/>
              <a:buAutoNum type="arabicPeriod"/>
            </a:pPr>
            <a:r>
              <a:rPr lang="en-US" sz="2800" dirty="0" smtClean="0"/>
              <a:t>Compare tuples in each.</a:t>
            </a:r>
            <a:endParaRPr lang="en-US" sz="2800" dirty="0"/>
          </a:p>
        </p:txBody>
      </p:sp>
      <p:sp>
        <p:nvSpPr>
          <p:cNvPr id="25" name="TextBox 24"/>
          <p:cNvSpPr txBox="1"/>
          <p:nvPr/>
        </p:nvSpPr>
        <p:spPr>
          <a:xfrm>
            <a:off x="1270337" y="1002268"/>
            <a:ext cx="794641" cy="369332"/>
          </a:xfrm>
          <a:prstGeom prst="rect">
            <a:avLst/>
          </a:prstGeom>
          <a:noFill/>
        </p:spPr>
        <p:txBody>
          <a:bodyPr wrap="none" rtlCol="0">
            <a:spAutoFit/>
          </a:bodyPr>
          <a:lstStyle/>
          <a:p>
            <a:r>
              <a:rPr lang="en-US" dirty="0" smtClean="0">
                <a:solidFill>
                  <a:schemeClr val="tx2"/>
                </a:solidFill>
              </a:rPr>
              <a:t>Sailors</a:t>
            </a:r>
            <a:endParaRPr lang="en-US" dirty="0">
              <a:solidFill>
                <a:schemeClr val="tx2"/>
              </a:solidFill>
            </a:endParaRPr>
          </a:p>
        </p:txBody>
      </p:sp>
      <p:sp>
        <p:nvSpPr>
          <p:cNvPr id="26" name="TextBox 25"/>
          <p:cNvSpPr txBox="1"/>
          <p:nvPr/>
        </p:nvSpPr>
        <p:spPr>
          <a:xfrm>
            <a:off x="4089737" y="1002268"/>
            <a:ext cx="1015663" cy="369332"/>
          </a:xfrm>
          <a:prstGeom prst="rect">
            <a:avLst/>
          </a:prstGeom>
          <a:noFill/>
        </p:spPr>
        <p:txBody>
          <a:bodyPr wrap="none" rtlCol="0">
            <a:spAutoFit/>
          </a:bodyPr>
          <a:lstStyle/>
          <a:p>
            <a:r>
              <a:rPr lang="en-US" dirty="0" smtClean="0">
                <a:solidFill>
                  <a:schemeClr val="accent2"/>
                </a:solidFill>
              </a:rPr>
              <a:t>Reserves</a:t>
            </a:r>
            <a:endParaRPr lang="en-US" dirty="0">
              <a:solidFill>
                <a:schemeClr val="accent2"/>
              </a:solidFill>
            </a:endParaRPr>
          </a:p>
        </p:txBody>
      </p:sp>
      <p:cxnSp>
        <p:nvCxnSpPr>
          <p:cNvPr id="17" name="Straight Arrow Connector 16"/>
          <p:cNvCxnSpPr>
            <a:stCxn id="5" idx="3"/>
            <a:endCxn id="15" idx="1"/>
          </p:cNvCxnSpPr>
          <p:nvPr/>
        </p:nvCxnSpPr>
        <p:spPr>
          <a:xfrm>
            <a:off x="2743200" y="2095500"/>
            <a:ext cx="685800" cy="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18" name="Rectangle 17"/>
          <p:cNvSpPr/>
          <p:nvPr/>
        </p:nvSpPr>
        <p:spPr>
          <a:xfrm>
            <a:off x="6096000" y="5943600"/>
            <a:ext cx="3048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(name = Bob, </a:t>
            </a:r>
            <a:r>
              <a:rPr lang="en-US" dirty="0" err="1" smtClean="0"/>
              <a:t>sid</a:t>
            </a:r>
            <a:r>
              <a:rPr lang="en-US" dirty="0" smtClean="0"/>
              <a:t> = 1, bid = 4)</a:t>
            </a:r>
            <a:endParaRPr lang="en-US" dirty="0"/>
          </a:p>
        </p:txBody>
      </p:sp>
      <p:sp>
        <p:nvSpPr>
          <p:cNvPr id="19" name="TextBox 18"/>
          <p:cNvSpPr txBox="1"/>
          <p:nvPr/>
        </p:nvSpPr>
        <p:spPr>
          <a:xfrm>
            <a:off x="6127054" y="5486400"/>
            <a:ext cx="1188146" cy="461665"/>
          </a:xfrm>
          <a:prstGeom prst="rect">
            <a:avLst/>
          </a:prstGeom>
          <a:noFill/>
        </p:spPr>
        <p:txBody>
          <a:bodyPr wrap="none" rtlCol="0">
            <a:spAutoFit/>
          </a:bodyPr>
          <a:lstStyle/>
          <a:p>
            <a:r>
              <a:rPr lang="en-US" sz="2400" b="1" dirty="0" smtClean="0"/>
              <a:t>Output:</a:t>
            </a:r>
            <a:endParaRPr lang="en-US" sz="2400" b="1" dirty="0"/>
          </a:p>
        </p:txBody>
      </p:sp>
      <p:sp>
        <p:nvSpPr>
          <p:cNvPr id="20" name="Rectangle 19"/>
          <p:cNvSpPr/>
          <p:nvPr/>
        </p:nvSpPr>
        <p:spPr>
          <a:xfrm>
            <a:off x="6096000" y="6172200"/>
            <a:ext cx="3048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(name = Bob, </a:t>
            </a:r>
            <a:r>
              <a:rPr lang="en-US" dirty="0" err="1" smtClean="0"/>
              <a:t>sid</a:t>
            </a:r>
            <a:r>
              <a:rPr lang="en-US" dirty="0" smtClean="0"/>
              <a:t> = 1, bid = 7)</a:t>
            </a:r>
            <a:endParaRPr lang="en-US" dirty="0"/>
          </a:p>
        </p:txBody>
      </p:sp>
      <p:sp>
        <p:nvSpPr>
          <p:cNvPr id="27" name="Rectangle 26"/>
          <p:cNvSpPr/>
          <p:nvPr/>
        </p:nvSpPr>
        <p:spPr>
          <a:xfrm>
            <a:off x="6096000" y="6400800"/>
            <a:ext cx="3048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(name = Sam, </a:t>
            </a:r>
            <a:r>
              <a:rPr lang="en-US" dirty="0" err="1" smtClean="0"/>
              <a:t>sid</a:t>
            </a:r>
            <a:r>
              <a:rPr lang="en-US" dirty="0" smtClean="0"/>
              <a:t> = 3, bid = 6)</a:t>
            </a:r>
            <a:endParaRPr lang="en-US" dirty="0"/>
          </a:p>
        </p:txBody>
      </p:sp>
      <p:cxnSp>
        <p:nvCxnSpPr>
          <p:cNvPr id="29" name="Straight Arrow Connector 28"/>
          <p:cNvCxnSpPr>
            <a:stCxn id="5" idx="3"/>
            <a:endCxn id="21" idx="1"/>
          </p:cNvCxnSpPr>
          <p:nvPr/>
        </p:nvCxnSpPr>
        <p:spPr>
          <a:xfrm>
            <a:off x="2743200" y="2095500"/>
            <a:ext cx="685800" cy="129540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30" name="Straight Arrow Connector 29"/>
          <p:cNvCxnSpPr>
            <a:stCxn id="5" idx="3"/>
            <a:endCxn id="22" idx="1"/>
          </p:cNvCxnSpPr>
          <p:nvPr/>
        </p:nvCxnSpPr>
        <p:spPr>
          <a:xfrm>
            <a:off x="2743200" y="2095500"/>
            <a:ext cx="685800" cy="259080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5" idx="3"/>
            <a:endCxn id="23" idx="1"/>
          </p:cNvCxnSpPr>
          <p:nvPr/>
        </p:nvCxnSpPr>
        <p:spPr>
          <a:xfrm>
            <a:off x="2743200" y="2095500"/>
            <a:ext cx="685800" cy="388620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Page-Oriented Nested Loops Join</a:t>
            </a:r>
            <a:endParaRPr lang="en-US" dirty="0"/>
          </a:p>
        </p:txBody>
      </p:sp>
      <p:sp>
        <p:nvSpPr>
          <p:cNvPr id="4" name="Rectangle 3"/>
          <p:cNvSpPr/>
          <p:nvPr/>
        </p:nvSpPr>
        <p:spPr>
          <a:xfrm>
            <a:off x="228600" y="1371600"/>
            <a:ext cx="2743200" cy="533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 y="1524000"/>
            <a:ext cx="2286000" cy="1143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Page 1</a:t>
            </a:r>
            <a:endParaRPr lang="en-US" dirty="0"/>
          </a:p>
        </p:txBody>
      </p:sp>
      <p:sp>
        <p:nvSpPr>
          <p:cNvPr id="11" name="Rectangle 10"/>
          <p:cNvSpPr/>
          <p:nvPr/>
        </p:nvSpPr>
        <p:spPr>
          <a:xfrm>
            <a:off x="457200" y="2819400"/>
            <a:ext cx="2286000" cy="1143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Page 2</a:t>
            </a:r>
            <a:endParaRPr lang="en-US" dirty="0"/>
          </a:p>
        </p:txBody>
      </p:sp>
      <p:sp>
        <p:nvSpPr>
          <p:cNvPr id="12" name="Rectangle 11"/>
          <p:cNvSpPr/>
          <p:nvPr/>
        </p:nvSpPr>
        <p:spPr>
          <a:xfrm>
            <a:off x="457200" y="41148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457200" y="54102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p:cNvSpPr/>
          <p:nvPr/>
        </p:nvSpPr>
        <p:spPr>
          <a:xfrm>
            <a:off x="3200400" y="1371600"/>
            <a:ext cx="2743200" cy="5334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p:cNvSpPr/>
          <p:nvPr/>
        </p:nvSpPr>
        <p:spPr>
          <a:xfrm>
            <a:off x="3429000" y="15240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1" name="Rectangle 20"/>
          <p:cNvSpPr/>
          <p:nvPr/>
        </p:nvSpPr>
        <p:spPr>
          <a:xfrm>
            <a:off x="3429000" y="28194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2" name="Rectangle 21"/>
          <p:cNvSpPr/>
          <p:nvPr/>
        </p:nvSpPr>
        <p:spPr>
          <a:xfrm>
            <a:off x="3429000" y="41148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3" name="Rectangle 22"/>
          <p:cNvSpPr/>
          <p:nvPr/>
        </p:nvSpPr>
        <p:spPr>
          <a:xfrm>
            <a:off x="3429000" y="54102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4" name="Content Placeholder 2"/>
          <p:cNvSpPr>
            <a:spLocks noGrp="1"/>
          </p:cNvSpPr>
          <p:nvPr>
            <p:ph idx="1"/>
          </p:nvPr>
        </p:nvSpPr>
        <p:spPr>
          <a:xfrm>
            <a:off x="6019800" y="1371600"/>
            <a:ext cx="3124200" cy="4525963"/>
          </a:xfrm>
        </p:spPr>
        <p:txBody>
          <a:bodyPr>
            <a:normAutofit lnSpcReduction="10000"/>
          </a:bodyPr>
          <a:lstStyle/>
          <a:p>
            <a:pPr>
              <a:buNone/>
            </a:pPr>
            <a:r>
              <a:rPr lang="en-US" sz="2800" b="1" dirty="0" smtClean="0"/>
              <a:t>Key idea:</a:t>
            </a:r>
            <a:r>
              <a:rPr lang="en-US" sz="2800" dirty="0" smtClean="0"/>
              <a:t/>
            </a:r>
            <a:br>
              <a:rPr lang="en-US" sz="2800" dirty="0" smtClean="0"/>
            </a:br>
            <a:r>
              <a:rPr lang="en-US" sz="2800" dirty="0" smtClean="0"/>
              <a:t>Take each page of S and match with each page of R.</a:t>
            </a:r>
          </a:p>
          <a:p>
            <a:pPr>
              <a:buNone/>
            </a:pPr>
            <a:r>
              <a:rPr lang="en-US" sz="2800" b="1" dirty="0" smtClean="0"/>
              <a:t>Steps:</a:t>
            </a:r>
          </a:p>
          <a:p>
            <a:pPr marL="514350" indent="-514350">
              <a:buFont typeface="+mj-lt"/>
              <a:buAutoNum type="arabicPeriod"/>
            </a:pPr>
            <a:r>
              <a:rPr lang="en-US" sz="2800" dirty="0" smtClean="0"/>
              <a:t>Get page of S.</a:t>
            </a:r>
          </a:p>
          <a:p>
            <a:pPr marL="514350" indent="-514350">
              <a:buFont typeface="+mj-lt"/>
              <a:buAutoNum type="arabicPeriod"/>
            </a:pPr>
            <a:r>
              <a:rPr lang="en-US" sz="2800" dirty="0" smtClean="0"/>
              <a:t>Iterate through each page in R.</a:t>
            </a:r>
          </a:p>
          <a:p>
            <a:pPr marL="514350" indent="-514350">
              <a:buFont typeface="+mj-lt"/>
              <a:buAutoNum type="arabicPeriod"/>
            </a:pPr>
            <a:r>
              <a:rPr lang="en-US" sz="2800" dirty="0" smtClean="0"/>
              <a:t>Compare tuples in each.</a:t>
            </a:r>
            <a:endParaRPr lang="en-US" sz="2800" dirty="0"/>
          </a:p>
        </p:txBody>
      </p:sp>
      <p:sp>
        <p:nvSpPr>
          <p:cNvPr id="25" name="TextBox 24"/>
          <p:cNvSpPr txBox="1"/>
          <p:nvPr/>
        </p:nvSpPr>
        <p:spPr>
          <a:xfrm>
            <a:off x="1270337" y="1002268"/>
            <a:ext cx="794641" cy="369332"/>
          </a:xfrm>
          <a:prstGeom prst="rect">
            <a:avLst/>
          </a:prstGeom>
          <a:noFill/>
        </p:spPr>
        <p:txBody>
          <a:bodyPr wrap="none" rtlCol="0">
            <a:spAutoFit/>
          </a:bodyPr>
          <a:lstStyle/>
          <a:p>
            <a:r>
              <a:rPr lang="en-US" dirty="0" smtClean="0">
                <a:solidFill>
                  <a:schemeClr val="tx2"/>
                </a:solidFill>
              </a:rPr>
              <a:t>Sailors</a:t>
            </a:r>
            <a:endParaRPr lang="en-US" dirty="0">
              <a:solidFill>
                <a:schemeClr val="tx2"/>
              </a:solidFill>
            </a:endParaRPr>
          </a:p>
        </p:txBody>
      </p:sp>
      <p:sp>
        <p:nvSpPr>
          <p:cNvPr id="26" name="TextBox 25"/>
          <p:cNvSpPr txBox="1"/>
          <p:nvPr/>
        </p:nvSpPr>
        <p:spPr>
          <a:xfrm>
            <a:off x="4089737" y="1002268"/>
            <a:ext cx="1015663" cy="369332"/>
          </a:xfrm>
          <a:prstGeom prst="rect">
            <a:avLst/>
          </a:prstGeom>
          <a:noFill/>
        </p:spPr>
        <p:txBody>
          <a:bodyPr wrap="none" rtlCol="0">
            <a:spAutoFit/>
          </a:bodyPr>
          <a:lstStyle/>
          <a:p>
            <a:r>
              <a:rPr lang="en-US" dirty="0" smtClean="0">
                <a:solidFill>
                  <a:schemeClr val="accent2"/>
                </a:solidFill>
              </a:rPr>
              <a:t>Reserves</a:t>
            </a:r>
            <a:endParaRPr lang="en-US" dirty="0">
              <a:solidFill>
                <a:schemeClr val="accent2"/>
              </a:solidFill>
            </a:endParaRPr>
          </a:p>
        </p:txBody>
      </p:sp>
      <p:sp>
        <p:nvSpPr>
          <p:cNvPr id="18" name="Rectangle 17"/>
          <p:cNvSpPr/>
          <p:nvPr/>
        </p:nvSpPr>
        <p:spPr>
          <a:xfrm>
            <a:off x="6096000" y="5943600"/>
            <a:ext cx="3048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(name = Bob, </a:t>
            </a:r>
            <a:r>
              <a:rPr lang="en-US" dirty="0" err="1" smtClean="0"/>
              <a:t>sid</a:t>
            </a:r>
            <a:r>
              <a:rPr lang="en-US" dirty="0" smtClean="0"/>
              <a:t> = 1, bid = 4)</a:t>
            </a:r>
            <a:endParaRPr lang="en-US" dirty="0"/>
          </a:p>
        </p:txBody>
      </p:sp>
      <p:sp>
        <p:nvSpPr>
          <p:cNvPr id="19" name="TextBox 18"/>
          <p:cNvSpPr txBox="1"/>
          <p:nvPr/>
        </p:nvSpPr>
        <p:spPr>
          <a:xfrm>
            <a:off x="6127054" y="5486400"/>
            <a:ext cx="1188146" cy="461665"/>
          </a:xfrm>
          <a:prstGeom prst="rect">
            <a:avLst/>
          </a:prstGeom>
          <a:noFill/>
        </p:spPr>
        <p:txBody>
          <a:bodyPr wrap="none" rtlCol="0">
            <a:spAutoFit/>
          </a:bodyPr>
          <a:lstStyle/>
          <a:p>
            <a:r>
              <a:rPr lang="en-US" sz="2400" b="1" dirty="0" smtClean="0"/>
              <a:t>Output:</a:t>
            </a:r>
            <a:endParaRPr lang="en-US" sz="2400" b="1" dirty="0"/>
          </a:p>
        </p:txBody>
      </p:sp>
      <p:sp>
        <p:nvSpPr>
          <p:cNvPr id="20" name="Rectangle 19"/>
          <p:cNvSpPr/>
          <p:nvPr/>
        </p:nvSpPr>
        <p:spPr>
          <a:xfrm>
            <a:off x="6096000" y="6172200"/>
            <a:ext cx="3048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(name = Bob, </a:t>
            </a:r>
            <a:r>
              <a:rPr lang="en-US" dirty="0" err="1" smtClean="0"/>
              <a:t>sid</a:t>
            </a:r>
            <a:r>
              <a:rPr lang="en-US" dirty="0" smtClean="0"/>
              <a:t> = 1, bid = 7)</a:t>
            </a:r>
            <a:endParaRPr lang="en-US" dirty="0"/>
          </a:p>
        </p:txBody>
      </p:sp>
      <p:sp>
        <p:nvSpPr>
          <p:cNvPr id="27" name="Rectangle 26"/>
          <p:cNvSpPr/>
          <p:nvPr/>
        </p:nvSpPr>
        <p:spPr>
          <a:xfrm>
            <a:off x="6096000" y="6400800"/>
            <a:ext cx="3048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(name = Sam, </a:t>
            </a:r>
            <a:r>
              <a:rPr lang="en-US" dirty="0" err="1" smtClean="0"/>
              <a:t>sid</a:t>
            </a:r>
            <a:r>
              <a:rPr lang="en-US" dirty="0" smtClean="0"/>
              <a:t> = 3, bid = 6)</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Page-Oriented Nested Loops Join</a:t>
            </a:r>
            <a:endParaRPr lang="en-US" dirty="0"/>
          </a:p>
        </p:txBody>
      </p:sp>
      <p:sp>
        <p:nvSpPr>
          <p:cNvPr id="4" name="Rectangle 3"/>
          <p:cNvSpPr/>
          <p:nvPr/>
        </p:nvSpPr>
        <p:spPr>
          <a:xfrm>
            <a:off x="228600" y="1371600"/>
            <a:ext cx="2743200" cy="533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 y="1524000"/>
            <a:ext cx="2286000" cy="1143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Page 1</a:t>
            </a:r>
            <a:endParaRPr lang="en-US" dirty="0"/>
          </a:p>
        </p:txBody>
      </p:sp>
      <p:sp>
        <p:nvSpPr>
          <p:cNvPr id="11" name="Rectangle 10"/>
          <p:cNvSpPr/>
          <p:nvPr/>
        </p:nvSpPr>
        <p:spPr>
          <a:xfrm>
            <a:off x="457200" y="2819400"/>
            <a:ext cx="2286000" cy="1143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Page 2</a:t>
            </a:r>
            <a:endParaRPr lang="en-US" dirty="0"/>
          </a:p>
        </p:txBody>
      </p:sp>
      <p:sp>
        <p:nvSpPr>
          <p:cNvPr id="12" name="Rectangle 11"/>
          <p:cNvSpPr/>
          <p:nvPr/>
        </p:nvSpPr>
        <p:spPr>
          <a:xfrm>
            <a:off x="457200" y="41148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457200" y="54102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p:cNvSpPr/>
          <p:nvPr/>
        </p:nvSpPr>
        <p:spPr>
          <a:xfrm>
            <a:off x="3200400" y="1371600"/>
            <a:ext cx="2743200" cy="5334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p:cNvSpPr/>
          <p:nvPr/>
        </p:nvSpPr>
        <p:spPr>
          <a:xfrm>
            <a:off x="3429000" y="1524000"/>
            <a:ext cx="2286000" cy="1143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1" name="Rectangle 20"/>
          <p:cNvSpPr/>
          <p:nvPr/>
        </p:nvSpPr>
        <p:spPr>
          <a:xfrm>
            <a:off x="3429000" y="2819400"/>
            <a:ext cx="2286000" cy="1143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2" name="Rectangle 21"/>
          <p:cNvSpPr/>
          <p:nvPr/>
        </p:nvSpPr>
        <p:spPr>
          <a:xfrm>
            <a:off x="3429000" y="4114800"/>
            <a:ext cx="2286000" cy="1143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3" name="Rectangle 22"/>
          <p:cNvSpPr/>
          <p:nvPr/>
        </p:nvSpPr>
        <p:spPr>
          <a:xfrm>
            <a:off x="3429000" y="5410200"/>
            <a:ext cx="2286000" cy="1143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4" name="Content Placeholder 2"/>
          <p:cNvSpPr>
            <a:spLocks noGrp="1"/>
          </p:cNvSpPr>
          <p:nvPr>
            <p:ph idx="1"/>
          </p:nvPr>
        </p:nvSpPr>
        <p:spPr>
          <a:xfrm>
            <a:off x="6019800" y="1371600"/>
            <a:ext cx="3124200" cy="4525963"/>
          </a:xfrm>
        </p:spPr>
        <p:txBody>
          <a:bodyPr>
            <a:normAutofit lnSpcReduction="10000"/>
          </a:bodyPr>
          <a:lstStyle/>
          <a:p>
            <a:pPr>
              <a:buNone/>
            </a:pPr>
            <a:r>
              <a:rPr lang="en-US" sz="2800" b="1" dirty="0" smtClean="0"/>
              <a:t>Key idea:</a:t>
            </a:r>
            <a:r>
              <a:rPr lang="en-US" sz="2800" dirty="0" smtClean="0"/>
              <a:t/>
            </a:r>
            <a:br>
              <a:rPr lang="en-US" sz="2800" dirty="0" smtClean="0"/>
            </a:br>
            <a:r>
              <a:rPr lang="en-US" sz="2800" dirty="0" smtClean="0"/>
              <a:t>Take each page of S and match with each page of R.</a:t>
            </a:r>
          </a:p>
          <a:p>
            <a:pPr>
              <a:buNone/>
            </a:pPr>
            <a:r>
              <a:rPr lang="en-US" sz="2800" b="1" dirty="0" smtClean="0"/>
              <a:t>Steps:</a:t>
            </a:r>
          </a:p>
          <a:p>
            <a:pPr marL="514350" indent="-514350">
              <a:buFont typeface="+mj-lt"/>
              <a:buAutoNum type="arabicPeriod"/>
            </a:pPr>
            <a:r>
              <a:rPr lang="en-US" sz="2800" dirty="0" smtClean="0"/>
              <a:t>Get page of S.</a:t>
            </a:r>
          </a:p>
          <a:p>
            <a:pPr marL="514350" indent="-514350">
              <a:buFont typeface="+mj-lt"/>
              <a:buAutoNum type="arabicPeriod"/>
            </a:pPr>
            <a:r>
              <a:rPr lang="en-US" sz="2800" dirty="0" smtClean="0"/>
              <a:t>Iterate through each page in R.</a:t>
            </a:r>
          </a:p>
          <a:p>
            <a:pPr marL="514350" indent="-514350">
              <a:buFont typeface="+mj-lt"/>
              <a:buAutoNum type="arabicPeriod"/>
            </a:pPr>
            <a:r>
              <a:rPr lang="en-US" sz="2800" dirty="0" smtClean="0"/>
              <a:t>Compare tuples in each.</a:t>
            </a:r>
            <a:endParaRPr lang="en-US" sz="2800" dirty="0"/>
          </a:p>
        </p:txBody>
      </p:sp>
      <p:sp>
        <p:nvSpPr>
          <p:cNvPr id="25" name="TextBox 24"/>
          <p:cNvSpPr txBox="1"/>
          <p:nvPr/>
        </p:nvSpPr>
        <p:spPr>
          <a:xfrm>
            <a:off x="1270337" y="1002268"/>
            <a:ext cx="794641" cy="369332"/>
          </a:xfrm>
          <a:prstGeom prst="rect">
            <a:avLst/>
          </a:prstGeom>
          <a:noFill/>
        </p:spPr>
        <p:txBody>
          <a:bodyPr wrap="none" rtlCol="0">
            <a:spAutoFit/>
          </a:bodyPr>
          <a:lstStyle/>
          <a:p>
            <a:r>
              <a:rPr lang="en-US" dirty="0" smtClean="0">
                <a:solidFill>
                  <a:schemeClr val="tx2"/>
                </a:solidFill>
              </a:rPr>
              <a:t>Sailors</a:t>
            </a:r>
            <a:endParaRPr lang="en-US" dirty="0">
              <a:solidFill>
                <a:schemeClr val="tx2"/>
              </a:solidFill>
            </a:endParaRPr>
          </a:p>
        </p:txBody>
      </p:sp>
      <p:sp>
        <p:nvSpPr>
          <p:cNvPr id="26" name="TextBox 25"/>
          <p:cNvSpPr txBox="1"/>
          <p:nvPr/>
        </p:nvSpPr>
        <p:spPr>
          <a:xfrm>
            <a:off x="4089737" y="1002268"/>
            <a:ext cx="1015663" cy="369332"/>
          </a:xfrm>
          <a:prstGeom prst="rect">
            <a:avLst/>
          </a:prstGeom>
          <a:noFill/>
        </p:spPr>
        <p:txBody>
          <a:bodyPr wrap="none" rtlCol="0">
            <a:spAutoFit/>
          </a:bodyPr>
          <a:lstStyle/>
          <a:p>
            <a:r>
              <a:rPr lang="en-US" dirty="0" smtClean="0">
                <a:solidFill>
                  <a:schemeClr val="accent2"/>
                </a:solidFill>
              </a:rPr>
              <a:t>Reserves</a:t>
            </a:r>
            <a:endParaRPr lang="en-US" dirty="0">
              <a:solidFill>
                <a:schemeClr val="accent2"/>
              </a:solidFill>
            </a:endParaRPr>
          </a:p>
        </p:txBody>
      </p:sp>
      <p:sp>
        <p:nvSpPr>
          <p:cNvPr id="18" name="Rectangle 17"/>
          <p:cNvSpPr/>
          <p:nvPr/>
        </p:nvSpPr>
        <p:spPr>
          <a:xfrm>
            <a:off x="6096000" y="5943600"/>
            <a:ext cx="3048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(name = Bob, </a:t>
            </a:r>
            <a:r>
              <a:rPr lang="en-US" dirty="0" err="1" smtClean="0"/>
              <a:t>sid</a:t>
            </a:r>
            <a:r>
              <a:rPr lang="en-US" dirty="0" smtClean="0"/>
              <a:t> = 1, bid = 4)</a:t>
            </a:r>
            <a:endParaRPr lang="en-US" dirty="0"/>
          </a:p>
        </p:txBody>
      </p:sp>
      <p:sp>
        <p:nvSpPr>
          <p:cNvPr id="19" name="TextBox 18"/>
          <p:cNvSpPr txBox="1"/>
          <p:nvPr/>
        </p:nvSpPr>
        <p:spPr>
          <a:xfrm>
            <a:off x="6127054" y="5486400"/>
            <a:ext cx="1188146" cy="461665"/>
          </a:xfrm>
          <a:prstGeom prst="rect">
            <a:avLst/>
          </a:prstGeom>
          <a:noFill/>
        </p:spPr>
        <p:txBody>
          <a:bodyPr wrap="none" rtlCol="0">
            <a:spAutoFit/>
          </a:bodyPr>
          <a:lstStyle/>
          <a:p>
            <a:r>
              <a:rPr lang="en-US" sz="2400" b="1" dirty="0" smtClean="0"/>
              <a:t>Output:</a:t>
            </a:r>
            <a:endParaRPr lang="en-US" sz="2400" b="1" dirty="0"/>
          </a:p>
        </p:txBody>
      </p:sp>
      <p:sp>
        <p:nvSpPr>
          <p:cNvPr id="20" name="Rectangle 19"/>
          <p:cNvSpPr/>
          <p:nvPr/>
        </p:nvSpPr>
        <p:spPr>
          <a:xfrm>
            <a:off x="6096000" y="6172200"/>
            <a:ext cx="3048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(name = Bob, </a:t>
            </a:r>
            <a:r>
              <a:rPr lang="en-US" dirty="0" err="1" smtClean="0"/>
              <a:t>sid</a:t>
            </a:r>
            <a:r>
              <a:rPr lang="en-US" dirty="0" smtClean="0"/>
              <a:t> = 1, bid = 7)</a:t>
            </a:r>
            <a:endParaRPr lang="en-US" dirty="0"/>
          </a:p>
        </p:txBody>
      </p:sp>
      <p:sp>
        <p:nvSpPr>
          <p:cNvPr id="27" name="Rectangle 26"/>
          <p:cNvSpPr/>
          <p:nvPr/>
        </p:nvSpPr>
        <p:spPr>
          <a:xfrm>
            <a:off x="6096000" y="6400800"/>
            <a:ext cx="3048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(name = Sam, </a:t>
            </a:r>
            <a:r>
              <a:rPr lang="en-US" dirty="0" err="1" smtClean="0"/>
              <a:t>sid</a:t>
            </a:r>
            <a:r>
              <a:rPr lang="en-US" dirty="0" smtClean="0"/>
              <a:t> = 3, bid = 6)</a:t>
            </a:r>
            <a:endParaRPr lang="en-US" dirty="0"/>
          </a:p>
        </p:txBody>
      </p:sp>
      <p:cxnSp>
        <p:nvCxnSpPr>
          <p:cNvPr id="29" name="Straight Arrow Connector 28"/>
          <p:cNvCxnSpPr>
            <a:stCxn id="11" idx="3"/>
            <a:endCxn id="15" idx="1"/>
          </p:cNvCxnSpPr>
          <p:nvPr/>
        </p:nvCxnSpPr>
        <p:spPr>
          <a:xfrm flipV="1">
            <a:off x="2743200" y="2095500"/>
            <a:ext cx="685800" cy="129540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11" idx="3"/>
            <a:endCxn id="21" idx="1"/>
          </p:cNvCxnSpPr>
          <p:nvPr/>
        </p:nvCxnSpPr>
        <p:spPr>
          <a:xfrm>
            <a:off x="2743200" y="3390900"/>
            <a:ext cx="685800" cy="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35" name="Straight Arrow Connector 34"/>
          <p:cNvCxnSpPr>
            <a:stCxn id="11" idx="3"/>
            <a:endCxn id="22" idx="1"/>
          </p:cNvCxnSpPr>
          <p:nvPr/>
        </p:nvCxnSpPr>
        <p:spPr>
          <a:xfrm>
            <a:off x="2743200" y="3390900"/>
            <a:ext cx="685800" cy="129540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37" name="Straight Arrow Connector 36"/>
          <p:cNvCxnSpPr>
            <a:stCxn id="11" idx="3"/>
            <a:endCxn id="23" idx="1"/>
          </p:cNvCxnSpPr>
          <p:nvPr/>
        </p:nvCxnSpPr>
        <p:spPr>
          <a:xfrm>
            <a:off x="2743200" y="3390900"/>
            <a:ext cx="685800" cy="259080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Page-Oriented Nested Loops Join</a:t>
            </a:r>
            <a:endParaRPr lang="en-US" dirty="0"/>
          </a:p>
        </p:txBody>
      </p:sp>
      <p:sp>
        <p:nvSpPr>
          <p:cNvPr id="4" name="Rectangle 3"/>
          <p:cNvSpPr/>
          <p:nvPr/>
        </p:nvSpPr>
        <p:spPr>
          <a:xfrm>
            <a:off x="228600" y="1371600"/>
            <a:ext cx="2743200" cy="533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 y="1524000"/>
            <a:ext cx="2286000" cy="1143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Page 1</a:t>
            </a:r>
            <a:endParaRPr lang="en-US" dirty="0"/>
          </a:p>
        </p:txBody>
      </p:sp>
      <p:sp>
        <p:nvSpPr>
          <p:cNvPr id="11" name="Rectangle 10"/>
          <p:cNvSpPr/>
          <p:nvPr/>
        </p:nvSpPr>
        <p:spPr>
          <a:xfrm>
            <a:off x="457200" y="2819400"/>
            <a:ext cx="2286000" cy="1143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Page 2</a:t>
            </a:r>
            <a:endParaRPr lang="en-US" dirty="0"/>
          </a:p>
        </p:txBody>
      </p:sp>
      <p:sp>
        <p:nvSpPr>
          <p:cNvPr id="12" name="Rectangle 11"/>
          <p:cNvSpPr/>
          <p:nvPr/>
        </p:nvSpPr>
        <p:spPr>
          <a:xfrm>
            <a:off x="457200" y="41148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457200" y="54102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p:cNvSpPr/>
          <p:nvPr/>
        </p:nvSpPr>
        <p:spPr>
          <a:xfrm>
            <a:off x="3200400" y="1371600"/>
            <a:ext cx="2743200" cy="5334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p:cNvSpPr/>
          <p:nvPr/>
        </p:nvSpPr>
        <p:spPr>
          <a:xfrm>
            <a:off x="3429000" y="1524000"/>
            <a:ext cx="2286000" cy="1143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1" name="Rectangle 20"/>
          <p:cNvSpPr/>
          <p:nvPr/>
        </p:nvSpPr>
        <p:spPr>
          <a:xfrm>
            <a:off x="3429000" y="2819400"/>
            <a:ext cx="2286000" cy="1143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2" name="Rectangle 21"/>
          <p:cNvSpPr/>
          <p:nvPr/>
        </p:nvSpPr>
        <p:spPr>
          <a:xfrm>
            <a:off x="3429000" y="4114800"/>
            <a:ext cx="2286000" cy="1143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3" name="Rectangle 22"/>
          <p:cNvSpPr/>
          <p:nvPr/>
        </p:nvSpPr>
        <p:spPr>
          <a:xfrm>
            <a:off x="3429000" y="5410200"/>
            <a:ext cx="2286000" cy="1143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4" name="Content Placeholder 2"/>
          <p:cNvSpPr>
            <a:spLocks noGrp="1"/>
          </p:cNvSpPr>
          <p:nvPr>
            <p:ph idx="1"/>
          </p:nvPr>
        </p:nvSpPr>
        <p:spPr>
          <a:xfrm>
            <a:off x="6019800" y="1371600"/>
            <a:ext cx="3124200" cy="5334000"/>
          </a:xfrm>
        </p:spPr>
        <p:txBody>
          <a:bodyPr>
            <a:normAutofit lnSpcReduction="10000"/>
          </a:bodyPr>
          <a:lstStyle/>
          <a:p>
            <a:pPr>
              <a:buNone/>
            </a:pPr>
            <a:r>
              <a:rPr lang="en-US" sz="2800" b="1" dirty="0" smtClean="0"/>
              <a:t>Key idea:</a:t>
            </a:r>
            <a:r>
              <a:rPr lang="en-US" sz="2800" dirty="0" smtClean="0"/>
              <a:t/>
            </a:r>
            <a:br>
              <a:rPr lang="en-US" sz="2800" dirty="0" smtClean="0"/>
            </a:br>
            <a:r>
              <a:rPr lang="en-US" sz="2800" dirty="0" smtClean="0"/>
              <a:t>Take each page of S and match with each page of R.</a:t>
            </a:r>
          </a:p>
          <a:p>
            <a:pPr>
              <a:buNone/>
            </a:pPr>
            <a:r>
              <a:rPr lang="en-US" sz="2800" b="1" dirty="0" smtClean="0"/>
              <a:t>Steps:</a:t>
            </a:r>
          </a:p>
          <a:p>
            <a:pPr marL="514350" indent="-514350">
              <a:buFont typeface="+mj-lt"/>
              <a:buAutoNum type="arabicPeriod"/>
            </a:pPr>
            <a:r>
              <a:rPr lang="en-US" sz="2800" dirty="0" smtClean="0"/>
              <a:t>Get page of S.</a:t>
            </a:r>
          </a:p>
          <a:p>
            <a:pPr marL="514350" indent="-514350">
              <a:buFont typeface="+mj-lt"/>
              <a:buAutoNum type="arabicPeriod"/>
            </a:pPr>
            <a:r>
              <a:rPr lang="en-US" sz="2800" dirty="0" smtClean="0"/>
              <a:t>Iterate through each page in R.</a:t>
            </a:r>
          </a:p>
          <a:p>
            <a:pPr marL="514350" indent="-514350">
              <a:buFont typeface="+mj-lt"/>
              <a:buAutoNum type="arabicPeriod"/>
            </a:pPr>
            <a:r>
              <a:rPr lang="en-US" sz="2800" dirty="0" smtClean="0"/>
              <a:t>Compare tuples in each.</a:t>
            </a:r>
          </a:p>
          <a:p>
            <a:pPr marL="514350" indent="-514350">
              <a:buNone/>
            </a:pPr>
            <a:r>
              <a:rPr lang="en-US" sz="2800" b="1" dirty="0" smtClean="0"/>
              <a:t>I/Os:</a:t>
            </a:r>
          </a:p>
          <a:p>
            <a:pPr marL="514350" indent="-514350">
              <a:buNone/>
            </a:pPr>
            <a:r>
              <a:rPr lang="en-US" sz="2800" b="1" dirty="0" smtClean="0">
                <a:solidFill>
                  <a:schemeClr val="tx2"/>
                </a:solidFill>
              </a:rPr>
              <a:t>     </a:t>
            </a:r>
            <a:r>
              <a:rPr lang="en-US" sz="2800" dirty="0" smtClean="0">
                <a:solidFill>
                  <a:schemeClr val="tx2"/>
                </a:solidFill>
              </a:rPr>
              <a:t>[S] </a:t>
            </a:r>
            <a:r>
              <a:rPr lang="en-US" sz="2800" dirty="0" smtClean="0"/>
              <a:t>+ </a:t>
            </a:r>
            <a:r>
              <a:rPr lang="en-US" sz="2800" dirty="0" smtClean="0">
                <a:solidFill>
                  <a:schemeClr val="accent2"/>
                </a:solidFill>
              </a:rPr>
              <a:t>[S]*[R]</a:t>
            </a:r>
            <a:endParaRPr lang="en-US" sz="2800" dirty="0">
              <a:solidFill>
                <a:schemeClr val="accent2"/>
              </a:solidFill>
            </a:endParaRPr>
          </a:p>
        </p:txBody>
      </p:sp>
      <p:sp>
        <p:nvSpPr>
          <p:cNvPr id="25" name="TextBox 24"/>
          <p:cNvSpPr txBox="1"/>
          <p:nvPr/>
        </p:nvSpPr>
        <p:spPr>
          <a:xfrm>
            <a:off x="1270337" y="1002268"/>
            <a:ext cx="794641" cy="369332"/>
          </a:xfrm>
          <a:prstGeom prst="rect">
            <a:avLst/>
          </a:prstGeom>
          <a:noFill/>
        </p:spPr>
        <p:txBody>
          <a:bodyPr wrap="none" rtlCol="0">
            <a:spAutoFit/>
          </a:bodyPr>
          <a:lstStyle/>
          <a:p>
            <a:r>
              <a:rPr lang="en-US" dirty="0" smtClean="0">
                <a:solidFill>
                  <a:schemeClr val="tx2"/>
                </a:solidFill>
              </a:rPr>
              <a:t>Sailors</a:t>
            </a:r>
            <a:endParaRPr lang="en-US" dirty="0">
              <a:solidFill>
                <a:schemeClr val="tx2"/>
              </a:solidFill>
            </a:endParaRPr>
          </a:p>
        </p:txBody>
      </p:sp>
      <p:sp>
        <p:nvSpPr>
          <p:cNvPr id="26" name="TextBox 25"/>
          <p:cNvSpPr txBox="1"/>
          <p:nvPr/>
        </p:nvSpPr>
        <p:spPr>
          <a:xfrm>
            <a:off x="4089737" y="1002268"/>
            <a:ext cx="1015663" cy="369332"/>
          </a:xfrm>
          <a:prstGeom prst="rect">
            <a:avLst/>
          </a:prstGeom>
          <a:noFill/>
        </p:spPr>
        <p:txBody>
          <a:bodyPr wrap="none" rtlCol="0">
            <a:spAutoFit/>
          </a:bodyPr>
          <a:lstStyle/>
          <a:p>
            <a:r>
              <a:rPr lang="en-US" dirty="0" smtClean="0">
                <a:solidFill>
                  <a:schemeClr val="accent2"/>
                </a:solidFill>
              </a:rPr>
              <a:t>Reserves</a:t>
            </a:r>
            <a:endParaRPr lang="en-US" dirty="0">
              <a:solidFill>
                <a:schemeClr val="accent2"/>
              </a:solidFill>
            </a:endParaRPr>
          </a:p>
        </p:txBody>
      </p:sp>
      <p:cxnSp>
        <p:nvCxnSpPr>
          <p:cNvPr id="29" name="Straight Arrow Connector 28"/>
          <p:cNvCxnSpPr>
            <a:stCxn id="11" idx="3"/>
            <a:endCxn id="15" idx="1"/>
          </p:cNvCxnSpPr>
          <p:nvPr/>
        </p:nvCxnSpPr>
        <p:spPr>
          <a:xfrm flipV="1">
            <a:off x="2743200" y="2095500"/>
            <a:ext cx="685800" cy="129540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11" idx="3"/>
            <a:endCxn id="21" idx="1"/>
          </p:cNvCxnSpPr>
          <p:nvPr/>
        </p:nvCxnSpPr>
        <p:spPr>
          <a:xfrm>
            <a:off x="2743200" y="3390900"/>
            <a:ext cx="685800" cy="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35" name="Straight Arrow Connector 34"/>
          <p:cNvCxnSpPr>
            <a:stCxn id="11" idx="3"/>
            <a:endCxn id="22" idx="1"/>
          </p:cNvCxnSpPr>
          <p:nvPr/>
        </p:nvCxnSpPr>
        <p:spPr>
          <a:xfrm>
            <a:off x="2743200" y="3390900"/>
            <a:ext cx="685800" cy="129540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37" name="Straight Arrow Connector 36"/>
          <p:cNvCxnSpPr>
            <a:stCxn id="11" idx="3"/>
            <a:endCxn id="23" idx="1"/>
          </p:cNvCxnSpPr>
          <p:nvPr/>
        </p:nvCxnSpPr>
        <p:spPr>
          <a:xfrm>
            <a:off x="2743200" y="3390900"/>
            <a:ext cx="685800" cy="259080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28" name="Rectangular Callout 27"/>
          <p:cNvSpPr/>
          <p:nvPr/>
        </p:nvSpPr>
        <p:spPr>
          <a:xfrm>
            <a:off x="3124200" y="4648200"/>
            <a:ext cx="3505200" cy="1143000"/>
          </a:xfrm>
          <a:prstGeom prst="wedgeRectCallout">
            <a:avLst>
              <a:gd name="adj1" fmla="val 38349"/>
              <a:gd name="adj2" fmla="val 764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Do we want the smaller relation as the OUTER or the INNER?</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4">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Nested Loops Join</a:t>
            </a:r>
            <a:endParaRPr lang="en-US" dirty="0"/>
          </a:p>
        </p:txBody>
      </p:sp>
      <p:sp>
        <p:nvSpPr>
          <p:cNvPr id="4" name="Rectangle 3"/>
          <p:cNvSpPr/>
          <p:nvPr/>
        </p:nvSpPr>
        <p:spPr>
          <a:xfrm>
            <a:off x="228600" y="1371600"/>
            <a:ext cx="2743200" cy="533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 y="15240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 name="Rectangle 10"/>
          <p:cNvSpPr/>
          <p:nvPr/>
        </p:nvSpPr>
        <p:spPr>
          <a:xfrm>
            <a:off x="457200" y="28194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Rectangle 11"/>
          <p:cNvSpPr/>
          <p:nvPr/>
        </p:nvSpPr>
        <p:spPr>
          <a:xfrm>
            <a:off x="457200" y="41148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457200" y="54102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p:cNvSpPr/>
          <p:nvPr/>
        </p:nvSpPr>
        <p:spPr>
          <a:xfrm>
            <a:off x="3200400" y="1371600"/>
            <a:ext cx="2743200" cy="5334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p:cNvSpPr/>
          <p:nvPr/>
        </p:nvSpPr>
        <p:spPr>
          <a:xfrm>
            <a:off x="3429000" y="15240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1" name="Rectangle 20"/>
          <p:cNvSpPr/>
          <p:nvPr/>
        </p:nvSpPr>
        <p:spPr>
          <a:xfrm>
            <a:off x="3429000" y="28194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2" name="Rectangle 21"/>
          <p:cNvSpPr/>
          <p:nvPr/>
        </p:nvSpPr>
        <p:spPr>
          <a:xfrm>
            <a:off x="3429000" y="41148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3" name="Rectangle 22"/>
          <p:cNvSpPr/>
          <p:nvPr/>
        </p:nvSpPr>
        <p:spPr>
          <a:xfrm>
            <a:off x="3429000" y="54102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4" name="Content Placeholder 2"/>
          <p:cNvSpPr>
            <a:spLocks noGrp="1"/>
          </p:cNvSpPr>
          <p:nvPr>
            <p:ph idx="1"/>
          </p:nvPr>
        </p:nvSpPr>
        <p:spPr>
          <a:xfrm>
            <a:off x="6019800" y="1371600"/>
            <a:ext cx="3124200" cy="4525963"/>
          </a:xfrm>
        </p:spPr>
        <p:txBody>
          <a:bodyPr>
            <a:normAutofit lnSpcReduction="10000"/>
          </a:bodyPr>
          <a:lstStyle/>
          <a:p>
            <a:pPr>
              <a:buNone/>
            </a:pPr>
            <a:r>
              <a:rPr lang="en-US" sz="2800" b="1" dirty="0" smtClean="0"/>
              <a:t>Key idea:</a:t>
            </a:r>
            <a:r>
              <a:rPr lang="en-US" sz="2800" dirty="0" smtClean="0"/>
              <a:t/>
            </a:r>
            <a:br>
              <a:rPr lang="en-US" sz="2800" dirty="0" smtClean="0"/>
            </a:br>
            <a:r>
              <a:rPr lang="en-US" sz="2800" dirty="0" smtClean="0"/>
              <a:t>Take </a:t>
            </a:r>
            <a:r>
              <a:rPr lang="en-US" sz="2800" b="1" dirty="0" smtClean="0"/>
              <a:t>k pages </a:t>
            </a:r>
            <a:r>
              <a:rPr lang="en-US" sz="2800" dirty="0" smtClean="0"/>
              <a:t>of S and match with each page of R.</a:t>
            </a:r>
          </a:p>
          <a:p>
            <a:pPr>
              <a:buNone/>
            </a:pPr>
            <a:r>
              <a:rPr lang="en-US" sz="2800" b="1" dirty="0" smtClean="0"/>
              <a:t>Steps:</a:t>
            </a:r>
          </a:p>
          <a:p>
            <a:pPr marL="514350" indent="-514350">
              <a:buFont typeface="+mj-lt"/>
              <a:buAutoNum type="arabicPeriod"/>
            </a:pPr>
            <a:r>
              <a:rPr lang="en-US" sz="2800" dirty="0" smtClean="0"/>
              <a:t>Get </a:t>
            </a:r>
            <a:r>
              <a:rPr lang="en-US" sz="2800" b="1" dirty="0" smtClean="0"/>
              <a:t>k </a:t>
            </a:r>
            <a:r>
              <a:rPr lang="en-US" sz="2800" dirty="0" smtClean="0"/>
              <a:t>pages of S.</a:t>
            </a:r>
          </a:p>
          <a:p>
            <a:pPr marL="514350" indent="-514350">
              <a:buFont typeface="+mj-lt"/>
              <a:buAutoNum type="arabicPeriod"/>
            </a:pPr>
            <a:r>
              <a:rPr lang="en-US" sz="2800" dirty="0" smtClean="0"/>
              <a:t>Iterate through each page in R.</a:t>
            </a:r>
          </a:p>
          <a:p>
            <a:pPr marL="514350" indent="-514350">
              <a:buFont typeface="+mj-lt"/>
              <a:buAutoNum type="arabicPeriod"/>
            </a:pPr>
            <a:r>
              <a:rPr lang="en-US" sz="2800" dirty="0" smtClean="0"/>
              <a:t>Compare tuples in each.</a:t>
            </a:r>
            <a:endParaRPr lang="en-US" sz="2800" dirty="0"/>
          </a:p>
        </p:txBody>
      </p:sp>
      <p:sp>
        <p:nvSpPr>
          <p:cNvPr id="25" name="TextBox 24"/>
          <p:cNvSpPr txBox="1"/>
          <p:nvPr/>
        </p:nvSpPr>
        <p:spPr>
          <a:xfrm>
            <a:off x="1270337" y="1002268"/>
            <a:ext cx="794641" cy="369332"/>
          </a:xfrm>
          <a:prstGeom prst="rect">
            <a:avLst/>
          </a:prstGeom>
          <a:noFill/>
        </p:spPr>
        <p:txBody>
          <a:bodyPr wrap="none" rtlCol="0">
            <a:spAutoFit/>
          </a:bodyPr>
          <a:lstStyle/>
          <a:p>
            <a:r>
              <a:rPr lang="en-US" dirty="0" smtClean="0">
                <a:solidFill>
                  <a:schemeClr val="tx2"/>
                </a:solidFill>
              </a:rPr>
              <a:t>Sailors</a:t>
            </a:r>
            <a:endParaRPr lang="en-US" dirty="0">
              <a:solidFill>
                <a:schemeClr val="tx2"/>
              </a:solidFill>
            </a:endParaRPr>
          </a:p>
        </p:txBody>
      </p:sp>
      <p:sp>
        <p:nvSpPr>
          <p:cNvPr id="26" name="TextBox 25"/>
          <p:cNvSpPr txBox="1"/>
          <p:nvPr/>
        </p:nvSpPr>
        <p:spPr>
          <a:xfrm>
            <a:off x="4089737" y="1002268"/>
            <a:ext cx="1015663" cy="369332"/>
          </a:xfrm>
          <a:prstGeom prst="rect">
            <a:avLst/>
          </a:prstGeom>
          <a:noFill/>
        </p:spPr>
        <p:txBody>
          <a:bodyPr wrap="none" rtlCol="0">
            <a:spAutoFit/>
          </a:bodyPr>
          <a:lstStyle/>
          <a:p>
            <a:r>
              <a:rPr lang="en-US" dirty="0" smtClean="0">
                <a:solidFill>
                  <a:schemeClr val="accent2"/>
                </a:solidFill>
              </a:rPr>
              <a:t>Reserves</a:t>
            </a:r>
            <a:endParaRPr lang="en-US" dirty="0">
              <a:solidFill>
                <a:schemeClr val="accent2"/>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 name="Rectangle 15"/>
          <p:cNvSpPr/>
          <p:nvPr/>
        </p:nvSpPr>
        <p:spPr>
          <a:xfrm>
            <a:off x="304800" y="1447800"/>
            <a:ext cx="2590800" cy="388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Block Nested Loops Join</a:t>
            </a:r>
            <a:endParaRPr lang="en-US" dirty="0"/>
          </a:p>
        </p:txBody>
      </p:sp>
      <p:sp>
        <p:nvSpPr>
          <p:cNvPr id="4" name="Rectangle 3"/>
          <p:cNvSpPr/>
          <p:nvPr/>
        </p:nvSpPr>
        <p:spPr>
          <a:xfrm>
            <a:off x="228600" y="1371600"/>
            <a:ext cx="2743200" cy="533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 y="1524000"/>
            <a:ext cx="2286000" cy="1143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Page 1</a:t>
            </a:r>
            <a:endParaRPr lang="en-US" dirty="0"/>
          </a:p>
        </p:txBody>
      </p:sp>
      <p:sp>
        <p:nvSpPr>
          <p:cNvPr id="11" name="Rectangle 10"/>
          <p:cNvSpPr/>
          <p:nvPr/>
        </p:nvSpPr>
        <p:spPr>
          <a:xfrm>
            <a:off x="457200" y="2819400"/>
            <a:ext cx="2286000" cy="1143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Page 2</a:t>
            </a:r>
            <a:endParaRPr lang="en-US" dirty="0"/>
          </a:p>
        </p:txBody>
      </p:sp>
      <p:sp>
        <p:nvSpPr>
          <p:cNvPr id="12" name="Rectangle 11"/>
          <p:cNvSpPr/>
          <p:nvPr/>
        </p:nvSpPr>
        <p:spPr>
          <a:xfrm>
            <a:off x="457200" y="4114800"/>
            <a:ext cx="2286000" cy="1143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Page 3</a:t>
            </a:r>
            <a:endParaRPr lang="en-US" dirty="0"/>
          </a:p>
        </p:txBody>
      </p:sp>
      <p:sp>
        <p:nvSpPr>
          <p:cNvPr id="13" name="Rectangle 12"/>
          <p:cNvSpPr/>
          <p:nvPr/>
        </p:nvSpPr>
        <p:spPr>
          <a:xfrm>
            <a:off x="457200" y="54102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p:cNvSpPr/>
          <p:nvPr/>
        </p:nvSpPr>
        <p:spPr>
          <a:xfrm>
            <a:off x="3200400" y="1371600"/>
            <a:ext cx="2743200" cy="5334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p:cNvSpPr/>
          <p:nvPr/>
        </p:nvSpPr>
        <p:spPr>
          <a:xfrm>
            <a:off x="3429000" y="15240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1" name="Rectangle 20"/>
          <p:cNvSpPr/>
          <p:nvPr/>
        </p:nvSpPr>
        <p:spPr>
          <a:xfrm>
            <a:off x="3429000" y="28194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2" name="Rectangle 21"/>
          <p:cNvSpPr/>
          <p:nvPr/>
        </p:nvSpPr>
        <p:spPr>
          <a:xfrm>
            <a:off x="3429000" y="41148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3" name="Rectangle 22"/>
          <p:cNvSpPr/>
          <p:nvPr/>
        </p:nvSpPr>
        <p:spPr>
          <a:xfrm>
            <a:off x="3429000" y="54102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4" name="Content Placeholder 2"/>
          <p:cNvSpPr>
            <a:spLocks noGrp="1"/>
          </p:cNvSpPr>
          <p:nvPr>
            <p:ph idx="1"/>
          </p:nvPr>
        </p:nvSpPr>
        <p:spPr>
          <a:xfrm>
            <a:off x="6019800" y="1371600"/>
            <a:ext cx="3124200" cy="4525963"/>
          </a:xfrm>
        </p:spPr>
        <p:txBody>
          <a:bodyPr>
            <a:normAutofit lnSpcReduction="10000"/>
          </a:bodyPr>
          <a:lstStyle/>
          <a:p>
            <a:pPr>
              <a:buNone/>
            </a:pPr>
            <a:r>
              <a:rPr lang="en-US" sz="2800" b="1" dirty="0" smtClean="0"/>
              <a:t>Key idea:</a:t>
            </a:r>
            <a:r>
              <a:rPr lang="en-US" sz="2800" dirty="0" smtClean="0"/>
              <a:t/>
            </a:r>
            <a:br>
              <a:rPr lang="en-US" sz="2800" dirty="0" smtClean="0"/>
            </a:br>
            <a:r>
              <a:rPr lang="en-US" sz="2800" dirty="0" smtClean="0"/>
              <a:t>Take </a:t>
            </a:r>
            <a:r>
              <a:rPr lang="en-US" sz="2800" b="1" dirty="0" smtClean="0"/>
              <a:t>k pages </a:t>
            </a:r>
            <a:r>
              <a:rPr lang="en-US" sz="2800" dirty="0" smtClean="0"/>
              <a:t>of S and match with each page of R.</a:t>
            </a:r>
          </a:p>
          <a:p>
            <a:pPr>
              <a:buNone/>
            </a:pPr>
            <a:r>
              <a:rPr lang="en-US" sz="2800" b="1" dirty="0" smtClean="0"/>
              <a:t>Steps:</a:t>
            </a:r>
          </a:p>
          <a:p>
            <a:pPr marL="514350" indent="-514350">
              <a:buFont typeface="+mj-lt"/>
              <a:buAutoNum type="arabicPeriod"/>
            </a:pPr>
            <a:r>
              <a:rPr lang="en-US" sz="2800" dirty="0" smtClean="0"/>
              <a:t>Get </a:t>
            </a:r>
            <a:r>
              <a:rPr lang="en-US" sz="2800" b="1" dirty="0" smtClean="0"/>
              <a:t>k </a:t>
            </a:r>
            <a:r>
              <a:rPr lang="en-US" sz="2800" dirty="0" smtClean="0"/>
              <a:t>pages of S.</a:t>
            </a:r>
          </a:p>
          <a:p>
            <a:pPr marL="514350" indent="-514350">
              <a:buFont typeface="+mj-lt"/>
              <a:buAutoNum type="arabicPeriod"/>
            </a:pPr>
            <a:r>
              <a:rPr lang="en-US" sz="2800" dirty="0" smtClean="0"/>
              <a:t>Iterate through each page in R.</a:t>
            </a:r>
          </a:p>
          <a:p>
            <a:pPr marL="514350" indent="-514350">
              <a:buFont typeface="+mj-lt"/>
              <a:buAutoNum type="arabicPeriod"/>
            </a:pPr>
            <a:r>
              <a:rPr lang="en-US" sz="2800" dirty="0" smtClean="0"/>
              <a:t>Compare tuples in each.</a:t>
            </a:r>
            <a:endParaRPr lang="en-US" sz="2800" dirty="0"/>
          </a:p>
        </p:txBody>
      </p:sp>
      <p:sp>
        <p:nvSpPr>
          <p:cNvPr id="25" name="TextBox 24"/>
          <p:cNvSpPr txBox="1"/>
          <p:nvPr/>
        </p:nvSpPr>
        <p:spPr>
          <a:xfrm>
            <a:off x="1270337" y="1002268"/>
            <a:ext cx="794641" cy="369332"/>
          </a:xfrm>
          <a:prstGeom prst="rect">
            <a:avLst/>
          </a:prstGeom>
          <a:noFill/>
        </p:spPr>
        <p:txBody>
          <a:bodyPr wrap="none" rtlCol="0">
            <a:spAutoFit/>
          </a:bodyPr>
          <a:lstStyle/>
          <a:p>
            <a:r>
              <a:rPr lang="en-US" dirty="0" smtClean="0">
                <a:solidFill>
                  <a:schemeClr val="tx2"/>
                </a:solidFill>
              </a:rPr>
              <a:t>Sailors</a:t>
            </a:r>
            <a:endParaRPr lang="en-US" dirty="0">
              <a:solidFill>
                <a:schemeClr val="tx2"/>
              </a:solidFill>
            </a:endParaRPr>
          </a:p>
        </p:txBody>
      </p:sp>
      <p:sp>
        <p:nvSpPr>
          <p:cNvPr id="26" name="TextBox 25"/>
          <p:cNvSpPr txBox="1"/>
          <p:nvPr/>
        </p:nvSpPr>
        <p:spPr>
          <a:xfrm>
            <a:off x="4089737" y="1002268"/>
            <a:ext cx="1015663" cy="369332"/>
          </a:xfrm>
          <a:prstGeom prst="rect">
            <a:avLst/>
          </a:prstGeom>
          <a:noFill/>
        </p:spPr>
        <p:txBody>
          <a:bodyPr wrap="none" rtlCol="0">
            <a:spAutoFit/>
          </a:bodyPr>
          <a:lstStyle/>
          <a:p>
            <a:r>
              <a:rPr lang="en-US" dirty="0" smtClean="0">
                <a:solidFill>
                  <a:schemeClr val="accent2"/>
                </a:solidFill>
              </a:rPr>
              <a:t>Reserves</a:t>
            </a:r>
            <a:endParaRPr lang="en-US" dirty="0">
              <a:solidFill>
                <a:schemeClr val="accent2"/>
              </a:solidFill>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 name="Rectangle 15"/>
          <p:cNvSpPr/>
          <p:nvPr/>
        </p:nvSpPr>
        <p:spPr>
          <a:xfrm>
            <a:off x="304800" y="1447800"/>
            <a:ext cx="2590800" cy="388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Block Nested Loops Join</a:t>
            </a:r>
            <a:endParaRPr lang="en-US" dirty="0"/>
          </a:p>
        </p:txBody>
      </p:sp>
      <p:sp>
        <p:nvSpPr>
          <p:cNvPr id="4" name="Rectangle 3"/>
          <p:cNvSpPr/>
          <p:nvPr/>
        </p:nvSpPr>
        <p:spPr>
          <a:xfrm>
            <a:off x="228600" y="1371600"/>
            <a:ext cx="2743200" cy="533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 y="1524000"/>
            <a:ext cx="2286000" cy="1143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Page 1</a:t>
            </a:r>
            <a:endParaRPr lang="en-US" dirty="0"/>
          </a:p>
        </p:txBody>
      </p:sp>
      <p:sp>
        <p:nvSpPr>
          <p:cNvPr id="11" name="Rectangle 10"/>
          <p:cNvSpPr/>
          <p:nvPr/>
        </p:nvSpPr>
        <p:spPr>
          <a:xfrm>
            <a:off x="457200" y="2819400"/>
            <a:ext cx="2286000" cy="1143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Page 2</a:t>
            </a:r>
            <a:endParaRPr lang="en-US" dirty="0"/>
          </a:p>
        </p:txBody>
      </p:sp>
      <p:sp>
        <p:nvSpPr>
          <p:cNvPr id="12" name="Rectangle 11"/>
          <p:cNvSpPr/>
          <p:nvPr/>
        </p:nvSpPr>
        <p:spPr>
          <a:xfrm>
            <a:off x="457200" y="4114800"/>
            <a:ext cx="2286000" cy="1143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Page 3</a:t>
            </a:r>
            <a:endParaRPr lang="en-US" dirty="0"/>
          </a:p>
        </p:txBody>
      </p:sp>
      <p:sp>
        <p:nvSpPr>
          <p:cNvPr id="13" name="Rectangle 12"/>
          <p:cNvSpPr/>
          <p:nvPr/>
        </p:nvSpPr>
        <p:spPr>
          <a:xfrm>
            <a:off x="457200" y="54102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p:cNvSpPr/>
          <p:nvPr/>
        </p:nvSpPr>
        <p:spPr>
          <a:xfrm>
            <a:off x="3200400" y="1371600"/>
            <a:ext cx="2743200" cy="5334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p:cNvSpPr/>
          <p:nvPr/>
        </p:nvSpPr>
        <p:spPr>
          <a:xfrm>
            <a:off x="3429000" y="1524000"/>
            <a:ext cx="2286000" cy="1143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1" name="Rectangle 20"/>
          <p:cNvSpPr/>
          <p:nvPr/>
        </p:nvSpPr>
        <p:spPr>
          <a:xfrm>
            <a:off x="3429000" y="28194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2" name="Rectangle 21"/>
          <p:cNvSpPr/>
          <p:nvPr/>
        </p:nvSpPr>
        <p:spPr>
          <a:xfrm>
            <a:off x="3429000" y="41148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3" name="Rectangle 22"/>
          <p:cNvSpPr/>
          <p:nvPr/>
        </p:nvSpPr>
        <p:spPr>
          <a:xfrm>
            <a:off x="3429000" y="54102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4" name="Content Placeholder 2"/>
          <p:cNvSpPr>
            <a:spLocks noGrp="1"/>
          </p:cNvSpPr>
          <p:nvPr>
            <p:ph idx="1"/>
          </p:nvPr>
        </p:nvSpPr>
        <p:spPr>
          <a:xfrm>
            <a:off x="6019800" y="1371600"/>
            <a:ext cx="3124200" cy="4525963"/>
          </a:xfrm>
        </p:spPr>
        <p:txBody>
          <a:bodyPr>
            <a:normAutofit lnSpcReduction="10000"/>
          </a:bodyPr>
          <a:lstStyle/>
          <a:p>
            <a:pPr>
              <a:buNone/>
            </a:pPr>
            <a:r>
              <a:rPr lang="en-US" sz="2800" b="1" dirty="0" smtClean="0"/>
              <a:t>Key idea:</a:t>
            </a:r>
            <a:r>
              <a:rPr lang="en-US" sz="2800" dirty="0" smtClean="0"/>
              <a:t/>
            </a:r>
            <a:br>
              <a:rPr lang="en-US" sz="2800" dirty="0" smtClean="0"/>
            </a:br>
            <a:r>
              <a:rPr lang="en-US" sz="2800" dirty="0" smtClean="0"/>
              <a:t>Take </a:t>
            </a:r>
            <a:r>
              <a:rPr lang="en-US" sz="2800" b="1" dirty="0" smtClean="0"/>
              <a:t>k pages </a:t>
            </a:r>
            <a:r>
              <a:rPr lang="en-US" sz="2800" dirty="0" smtClean="0"/>
              <a:t>of S and match with each page of R.</a:t>
            </a:r>
          </a:p>
          <a:p>
            <a:pPr>
              <a:buNone/>
            </a:pPr>
            <a:r>
              <a:rPr lang="en-US" sz="2800" b="1" dirty="0" smtClean="0"/>
              <a:t>Steps:</a:t>
            </a:r>
          </a:p>
          <a:p>
            <a:pPr marL="514350" indent="-514350">
              <a:buFont typeface="+mj-lt"/>
              <a:buAutoNum type="arabicPeriod"/>
            </a:pPr>
            <a:r>
              <a:rPr lang="en-US" sz="2800" dirty="0" smtClean="0"/>
              <a:t>Get </a:t>
            </a:r>
            <a:r>
              <a:rPr lang="en-US" sz="2800" b="1" dirty="0" smtClean="0"/>
              <a:t>k </a:t>
            </a:r>
            <a:r>
              <a:rPr lang="en-US" sz="2800" dirty="0" smtClean="0"/>
              <a:t>pages of S.</a:t>
            </a:r>
          </a:p>
          <a:p>
            <a:pPr marL="514350" indent="-514350">
              <a:buFont typeface="+mj-lt"/>
              <a:buAutoNum type="arabicPeriod"/>
            </a:pPr>
            <a:r>
              <a:rPr lang="en-US" sz="2800" dirty="0" smtClean="0"/>
              <a:t>Iterate through each page in R.</a:t>
            </a:r>
          </a:p>
          <a:p>
            <a:pPr marL="514350" indent="-514350">
              <a:buFont typeface="+mj-lt"/>
              <a:buAutoNum type="arabicPeriod"/>
            </a:pPr>
            <a:r>
              <a:rPr lang="en-US" sz="2800" dirty="0" smtClean="0"/>
              <a:t>Compare tuples in each.</a:t>
            </a:r>
            <a:endParaRPr lang="en-US" sz="2800" dirty="0"/>
          </a:p>
        </p:txBody>
      </p:sp>
      <p:sp>
        <p:nvSpPr>
          <p:cNvPr id="25" name="TextBox 24"/>
          <p:cNvSpPr txBox="1"/>
          <p:nvPr/>
        </p:nvSpPr>
        <p:spPr>
          <a:xfrm>
            <a:off x="1270337" y="1002268"/>
            <a:ext cx="794641" cy="369332"/>
          </a:xfrm>
          <a:prstGeom prst="rect">
            <a:avLst/>
          </a:prstGeom>
          <a:noFill/>
        </p:spPr>
        <p:txBody>
          <a:bodyPr wrap="none" rtlCol="0">
            <a:spAutoFit/>
          </a:bodyPr>
          <a:lstStyle/>
          <a:p>
            <a:r>
              <a:rPr lang="en-US" dirty="0" smtClean="0">
                <a:solidFill>
                  <a:schemeClr val="tx2"/>
                </a:solidFill>
              </a:rPr>
              <a:t>Sailors</a:t>
            </a:r>
            <a:endParaRPr lang="en-US" dirty="0">
              <a:solidFill>
                <a:schemeClr val="tx2"/>
              </a:solidFill>
            </a:endParaRPr>
          </a:p>
        </p:txBody>
      </p:sp>
      <p:sp>
        <p:nvSpPr>
          <p:cNvPr id="26" name="TextBox 25"/>
          <p:cNvSpPr txBox="1"/>
          <p:nvPr/>
        </p:nvSpPr>
        <p:spPr>
          <a:xfrm>
            <a:off x="4089737" y="1002268"/>
            <a:ext cx="1015663" cy="369332"/>
          </a:xfrm>
          <a:prstGeom prst="rect">
            <a:avLst/>
          </a:prstGeom>
          <a:noFill/>
        </p:spPr>
        <p:txBody>
          <a:bodyPr wrap="none" rtlCol="0">
            <a:spAutoFit/>
          </a:bodyPr>
          <a:lstStyle/>
          <a:p>
            <a:r>
              <a:rPr lang="en-US" dirty="0" smtClean="0">
                <a:solidFill>
                  <a:schemeClr val="accent2"/>
                </a:solidFill>
              </a:rPr>
              <a:t>Reserves</a:t>
            </a:r>
            <a:endParaRPr lang="en-US" dirty="0">
              <a:solidFill>
                <a:schemeClr val="accent2"/>
              </a:solidFill>
            </a:endParaRPr>
          </a:p>
        </p:txBody>
      </p:sp>
      <p:cxnSp>
        <p:nvCxnSpPr>
          <p:cNvPr id="18" name="Straight Arrow Connector 17"/>
          <p:cNvCxnSpPr>
            <a:stCxn id="16" idx="3"/>
            <a:endCxn id="15" idx="1"/>
          </p:cNvCxnSpPr>
          <p:nvPr/>
        </p:nvCxnSpPr>
        <p:spPr>
          <a:xfrm flipV="1">
            <a:off x="2895600" y="2095500"/>
            <a:ext cx="533400" cy="1295400"/>
          </a:xfrm>
          <a:prstGeom prst="straightConnector1">
            <a:avLst/>
          </a:prstGeom>
          <a:ln w="57150">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 name="Rectangle 15"/>
          <p:cNvSpPr/>
          <p:nvPr/>
        </p:nvSpPr>
        <p:spPr>
          <a:xfrm>
            <a:off x="304800" y="1447800"/>
            <a:ext cx="2590800" cy="388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Block Nested Loops Join</a:t>
            </a:r>
            <a:endParaRPr lang="en-US" dirty="0"/>
          </a:p>
        </p:txBody>
      </p:sp>
      <p:sp>
        <p:nvSpPr>
          <p:cNvPr id="4" name="Rectangle 3"/>
          <p:cNvSpPr/>
          <p:nvPr/>
        </p:nvSpPr>
        <p:spPr>
          <a:xfrm>
            <a:off x="228600" y="1371600"/>
            <a:ext cx="2743200" cy="533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 y="1524000"/>
            <a:ext cx="2286000" cy="1143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Page 1</a:t>
            </a:r>
            <a:endParaRPr lang="en-US" dirty="0"/>
          </a:p>
        </p:txBody>
      </p:sp>
      <p:sp>
        <p:nvSpPr>
          <p:cNvPr id="11" name="Rectangle 10"/>
          <p:cNvSpPr/>
          <p:nvPr/>
        </p:nvSpPr>
        <p:spPr>
          <a:xfrm>
            <a:off x="457200" y="2819400"/>
            <a:ext cx="2286000" cy="1143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Page 2</a:t>
            </a:r>
            <a:endParaRPr lang="en-US" dirty="0"/>
          </a:p>
        </p:txBody>
      </p:sp>
      <p:sp>
        <p:nvSpPr>
          <p:cNvPr id="12" name="Rectangle 11"/>
          <p:cNvSpPr/>
          <p:nvPr/>
        </p:nvSpPr>
        <p:spPr>
          <a:xfrm>
            <a:off x="457200" y="4114800"/>
            <a:ext cx="2286000" cy="1143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Page 3</a:t>
            </a:r>
            <a:endParaRPr lang="en-US" dirty="0"/>
          </a:p>
        </p:txBody>
      </p:sp>
      <p:sp>
        <p:nvSpPr>
          <p:cNvPr id="13" name="Rectangle 12"/>
          <p:cNvSpPr/>
          <p:nvPr/>
        </p:nvSpPr>
        <p:spPr>
          <a:xfrm>
            <a:off x="457200" y="54102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p:cNvSpPr/>
          <p:nvPr/>
        </p:nvSpPr>
        <p:spPr>
          <a:xfrm>
            <a:off x="3200400" y="1371600"/>
            <a:ext cx="2743200" cy="5334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p:cNvSpPr/>
          <p:nvPr/>
        </p:nvSpPr>
        <p:spPr>
          <a:xfrm>
            <a:off x="3429000" y="1524000"/>
            <a:ext cx="2286000" cy="1143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1" name="Rectangle 20"/>
          <p:cNvSpPr/>
          <p:nvPr/>
        </p:nvSpPr>
        <p:spPr>
          <a:xfrm>
            <a:off x="3429000" y="2819400"/>
            <a:ext cx="2286000" cy="1143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2" name="Rectangle 21"/>
          <p:cNvSpPr/>
          <p:nvPr/>
        </p:nvSpPr>
        <p:spPr>
          <a:xfrm>
            <a:off x="3429000" y="41148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3" name="Rectangle 22"/>
          <p:cNvSpPr/>
          <p:nvPr/>
        </p:nvSpPr>
        <p:spPr>
          <a:xfrm>
            <a:off x="3429000" y="54102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4" name="Content Placeholder 2"/>
          <p:cNvSpPr>
            <a:spLocks noGrp="1"/>
          </p:cNvSpPr>
          <p:nvPr>
            <p:ph idx="1"/>
          </p:nvPr>
        </p:nvSpPr>
        <p:spPr>
          <a:xfrm>
            <a:off x="6019800" y="1371600"/>
            <a:ext cx="3124200" cy="4525963"/>
          </a:xfrm>
        </p:spPr>
        <p:txBody>
          <a:bodyPr>
            <a:normAutofit lnSpcReduction="10000"/>
          </a:bodyPr>
          <a:lstStyle/>
          <a:p>
            <a:pPr>
              <a:buNone/>
            </a:pPr>
            <a:r>
              <a:rPr lang="en-US" sz="2800" b="1" dirty="0" smtClean="0"/>
              <a:t>Key idea:</a:t>
            </a:r>
            <a:r>
              <a:rPr lang="en-US" sz="2800" dirty="0" smtClean="0"/>
              <a:t/>
            </a:r>
            <a:br>
              <a:rPr lang="en-US" sz="2800" dirty="0" smtClean="0"/>
            </a:br>
            <a:r>
              <a:rPr lang="en-US" sz="2800" dirty="0" smtClean="0"/>
              <a:t>Take </a:t>
            </a:r>
            <a:r>
              <a:rPr lang="en-US" sz="2800" b="1" dirty="0" smtClean="0"/>
              <a:t>k pages </a:t>
            </a:r>
            <a:r>
              <a:rPr lang="en-US" sz="2800" dirty="0" smtClean="0"/>
              <a:t>of S and match with each page of R.</a:t>
            </a:r>
          </a:p>
          <a:p>
            <a:pPr>
              <a:buNone/>
            </a:pPr>
            <a:r>
              <a:rPr lang="en-US" sz="2800" b="1" dirty="0" smtClean="0"/>
              <a:t>Steps:</a:t>
            </a:r>
          </a:p>
          <a:p>
            <a:pPr marL="514350" indent="-514350">
              <a:buFont typeface="+mj-lt"/>
              <a:buAutoNum type="arabicPeriod"/>
            </a:pPr>
            <a:r>
              <a:rPr lang="en-US" sz="2800" dirty="0" smtClean="0"/>
              <a:t>Get </a:t>
            </a:r>
            <a:r>
              <a:rPr lang="en-US" sz="2800" b="1" dirty="0" smtClean="0"/>
              <a:t>k </a:t>
            </a:r>
            <a:r>
              <a:rPr lang="en-US" sz="2800" dirty="0" smtClean="0"/>
              <a:t>pages of S.</a:t>
            </a:r>
          </a:p>
          <a:p>
            <a:pPr marL="514350" indent="-514350">
              <a:buFont typeface="+mj-lt"/>
              <a:buAutoNum type="arabicPeriod"/>
            </a:pPr>
            <a:r>
              <a:rPr lang="en-US" sz="2800" dirty="0" smtClean="0"/>
              <a:t>Iterate through each page in R.</a:t>
            </a:r>
          </a:p>
          <a:p>
            <a:pPr marL="514350" indent="-514350">
              <a:buFont typeface="+mj-lt"/>
              <a:buAutoNum type="arabicPeriod"/>
            </a:pPr>
            <a:r>
              <a:rPr lang="en-US" sz="2800" dirty="0" smtClean="0"/>
              <a:t>Compare tuples in each.</a:t>
            </a:r>
            <a:endParaRPr lang="en-US" sz="2800" dirty="0"/>
          </a:p>
        </p:txBody>
      </p:sp>
      <p:sp>
        <p:nvSpPr>
          <p:cNvPr id="25" name="TextBox 24"/>
          <p:cNvSpPr txBox="1"/>
          <p:nvPr/>
        </p:nvSpPr>
        <p:spPr>
          <a:xfrm>
            <a:off x="1270337" y="1002268"/>
            <a:ext cx="794641" cy="369332"/>
          </a:xfrm>
          <a:prstGeom prst="rect">
            <a:avLst/>
          </a:prstGeom>
          <a:noFill/>
        </p:spPr>
        <p:txBody>
          <a:bodyPr wrap="none" rtlCol="0">
            <a:spAutoFit/>
          </a:bodyPr>
          <a:lstStyle/>
          <a:p>
            <a:r>
              <a:rPr lang="en-US" dirty="0" smtClean="0">
                <a:solidFill>
                  <a:schemeClr val="tx2"/>
                </a:solidFill>
              </a:rPr>
              <a:t>Sailors</a:t>
            </a:r>
            <a:endParaRPr lang="en-US" dirty="0">
              <a:solidFill>
                <a:schemeClr val="tx2"/>
              </a:solidFill>
            </a:endParaRPr>
          </a:p>
        </p:txBody>
      </p:sp>
      <p:sp>
        <p:nvSpPr>
          <p:cNvPr id="26" name="TextBox 25"/>
          <p:cNvSpPr txBox="1"/>
          <p:nvPr/>
        </p:nvSpPr>
        <p:spPr>
          <a:xfrm>
            <a:off x="4089737" y="1002268"/>
            <a:ext cx="1015663" cy="369332"/>
          </a:xfrm>
          <a:prstGeom prst="rect">
            <a:avLst/>
          </a:prstGeom>
          <a:noFill/>
        </p:spPr>
        <p:txBody>
          <a:bodyPr wrap="none" rtlCol="0">
            <a:spAutoFit/>
          </a:bodyPr>
          <a:lstStyle/>
          <a:p>
            <a:r>
              <a:rPr lang="en-US" dirty="0" smtClean="0">
                <a:solidFill>
                  <a:schemeClr val="accent2"/>
                </a:solidFill>
              </a:rPr>
              <a:t>Reserves</a:t>
            </a:r>
            <a:endParaRPr lang="en-US" dirty="0">
              <a:solidFill>
                <a:schemeClr val="accent2"/>
              </a:solidFill>
            </a:endParaRPr>
          </a:p>
        </p:txBody>
      </p:sp>
      <p:cxnSp>
        <p:nvCxnSpPr>
          <p:cNvPr id="18" name="Straight Arrow Connector 17"/>
          <p:cNvCxnSpPr>
            <a:stCxn id="16" idx="3"/>
            <a:endCxn id="15" idx="1"/>
          </p:cNvCxnSpPr>
          <p:nvPr/>
        </p:nvCxnSpPr>
        <p:spPr>
          <a:xfrm flipV="1">
            <a:off x="2895600" y="2095500"/>
            <a:ext cx="533400" cy="1295400"/>
          </a:xfrm>
          <a:prstGeom prst="straightConnector1">
            <a:avLst/>
          </a:prstGeom>
          <a:ln w="57150">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16" idx="3"/>
            <a:endCxn id="21" idx="1"/>
          </p:cNvCxnSpPr>
          <p:nvPr/>
        </p:nvCxnSpPr>
        <p:spPr>
          <a:xfrm>
            <a:off x="2895600" y="3390900"/>
            <a:ext cx="533400" cy="0"/>
          </a:xfrm>
          <a:prstGeom prst="straightConnector1">
            <a:avLst/>
          </a:prstGeom>
          <a:ln w="57150">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 name="Rectangle 15"/>
          <p:cNvSpPr/>
          <p:nvPr/>
        </p:nvSpPr>
        <p:spPr>
          <a:xfrm>
            <a:off x="304800" y="1447800"/>
            <a:ext cx="2590800" cy="388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Block Nested Loops Join</a:t>
            </a:r>
            <a:endParaRPr lang="en-US" dirty="0"/>
          </a:p>
        </p:txBody>
      </p:sp>
      <p:sp>
        <p:nvSpPr>
          <p:cNvPr id="4" name="Rectangle 3"/>
          <p:cNvSpPr/>
          <p:nvPr/>
        </p:nvSpPr>
        <p:spPr>
          <a:xfrm>
            <a:off x="228600" y="1371600"/>
            <a:ext cx="2743200" cy="533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 y="1524000"/>
            <a:ext cx="2286000" cy="1143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Page 1</a:t>
            </a:r>
            <a:endParaRPr lang="en-US" dirty="0"/>
          </a:p>
        </p:txBody>
      </p:sp>
      <p:sp>
        <p:nvSpPr>
          <p:cNvPr id="11" name="Rectangle 10"/>
          <p:cNvSpPr/>
          <p:nvPr/>
        </p:nvSpPr>
        <p:spPr>
          <a:xfrm>
            <a:off x="457200" y="2819400"/>
            <a:ext cx="2286000" cy="1143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Page 2</a:t>
            </a:r>
            <a:endParaRPr lang="en-US" dirty="0"/>
          </a:p>
        </p:txBody>
      </p:sp>
      <p:sp>
        <p:nvSpPr>
          <p:cNvPr id="12" name="Rectangle 11"/>
          <p:cNvSpPr/>
          <p:nvPr/>
        </p:nvSpPr>
        <p:spPr>
          <a:xfrm>
            <a:off x="457200" y="4114800"/>
            <a:ext cx="2286000" cy="1143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Page 3</a:t>
            </a:r>
            <a:endParaRPr lang="en-US" dirty="0"/>
          </a:p>
        </p:txBody>
      </p:sp>
      <p:sp>
        <p:nvSpPr>
          <p:cNvPr id="13" name="Rectangle 12"/>
          <p:cNvSpPr/>
          <p:nvPr/>
        </p:nvSpPr>
        <p:spPr>
          <a:xfrm>
            <a:off x="457200" y="54102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p:cNvSpPr/>
          <p:nvPr/>
        </p:nvSpPr>
        <p:spPr>
          <a:xfrm>
            <a:off x="3200400" y="1371600"/>
            <a:ext cx="2743200" cy="5334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p:cNvSpPr/>
          <p:nvPr/>
        </p:nvSpPr>
        <p:spPr>
          <a:xfrm>
            <a:off x="3429000" y="1524000"/>
            <a:ext cx="2286000" cy="1143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1" name="Rectangle 20"/>
          <p:cNvSpPr/>
          <p:nvPr/>
        </p:nvSpPr>
        <p:spPr>
          <a:xfrm>
            <a:off x="3429000" y="2819400"/>
            <a:ext cx="2286000" cy="1143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2" name="Rectangle 21"/>
          <p:cNvSpPr/>
          <p:nvPr/>
        </p:nvSpPr>
        <p:spPr>
          <a:xfrm>
            <a:off x="3429000" y="4114800"/>
            <a:ext cx="2286000" cy="1143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3" name="Rectangle 22"/>
          <p:cNvSpPr/>
          <p:nvPr/>
        </p:nvSpPr>
        <p:spPr>
          <a:xfrm>
            <a:off x="3429000" y="54102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4" name="Content Placeholder 2"/>
          <p:cNvSpPr>
            <a:spLocks noGrp="1"/>
          </p:cNvSpPr>
          <p:nvPr>
            <p:ph idx="1"/>
          </p:nvPr>
        </p:nvSpPr>
        <p:spPr>
          <a:xfrm>
            <a:off x="6019800" y="1371600"/>
            <a:ext cx="3124200" cy="4525963"/>
          </a:xfrm>
        </p:spPr>
        <p:txBody>
          <a:bodyPr>
            <a:normAutofit lnSpcReduction="10000"/>
          </a:bodyPr>
          <a:lstStyle/>
          <a:p>
            <a:pPr>
              <a:buNone/>
            </a:pPr>
            <a:r>
              <a:rPr lang="en-US" sz="2800" b="1" dirty="0" smtClean="0"/>
              <a:t>Key idea:</a:t>
            </a:r>
            <a:r>
              <a:rPr lang="en-US" sz="2800" dirty="0" smtClean="0"/>
              <a:t/>
            </a:r>
            <a:br>
              <a:rPr lang="en-US" sz="2800" dirty="0" smtClean="0"/>
            </a:br>
            <a:r>
              <a:rPr lang="en-US" sz="2800" dirty="0" smtClean="0"/>
              <a:t>Take </a:t>
            </a:r>
            <a:r>
              <a:rPr lang="en-US" sz="2800" b="1" dirty="0" smtClean="0"/>
              <a:t>k pages </a:t>
            </a:r>
            <a:r>
              <a:rPr lang="en-US" sz="2800" dirty="0" smtClean="0"/>
              <a:t>of S and match with each page of R.</a:t>
            </a:r>
          </a:p>
          <a:p>
            <a:pPr>
              <a:buNone/>
            </a:pPr>
            <a:r>
              <a:rPr lang="en-US" sz="2800" b="1" dirty="0" smtClean="0"/>
              <a:t>Steps:</a:t>
            </a:r>
          </a:p>
          <a:p>
            <a:pPr marL="514350" indent="-514350">
              <a:buFont typeface="+mj-lt"/>
              <a:buAutoNum type="arabicPeriod"/>
            </a:pPr>
            <a:r>
              <a:rPr lang="en-US" sz="2800" dirty="0" smtClean="0"/>
              <a:t>Get </a:t>
            </a:r>
            <a:r>
              <a:rPr lang="en-US" sz="2800" b="1" dirty="0" smtClean="0"/>
              <a:t>k </a:t>
            </a:r>
            <a:r>
              <a:rPr lang="en-US" sz="2800" dirty="0" smtClean="0"/>
              <a:t>pages of S.</a:t>
            </a:r>
          </a:p>
          <a:p>
            <a:pPr marL="514350" indent="-514350">
              <a:buFont typeface="+mj-lt"/>
              <a:buAutoNum type="arabicPeriod"/>
            </a:pPr>
            <a:r>
              <a:rPr lang="en-US" sz="2800" dirty="0" smtClean="0"/>
              <a:t>Iterate through each page in R.</a:t>
            </a:r>
          </a:p>
          <a:p>
            <a:pPr marL="514350" indent="-514350">
              <a:buFont typeface="+mj-lt"/>
              <a:buAutoNum type="arabicPeriod"/>
            </a:pPr>
            <a:r>
              <a:rPr lang="en-US" sz="2800" dirty="0" smtClean="0"/>
              <a:t>Compare tuples in each.</a:t>
            </a:r>
            <a:endParaRPr lang="en-US" sz="2800" dirty="0"/>
          </a:p>
        </p:txBody>
      </p:sp>
      <p:sp>
        <p:nvSpPr>
          <p:cNvPr id="25" name="TextBox 24"/>
          <p:cNvSpPr txBox="1"/>
          <p:nvPr/>
        </p:nvSpPr>
        <p:spPr>
          <a:xfrm>
            <a:off x="1270337" y="1002268"/>
            <a:ext cx="794641" cy="369332"/>
          </a:xfrm>
          <a:prstGeom prst="rect">
            <a:avLst/>
          </a:prstGeom>
          <a:noFill/>
        </p:spPr>
        <p:txBody>
          <a:bodyPr wrap="none" rtlCol="0">
            <a:spAutoFit/>
          </a:bodyPr>
          <a:lstStyle/>
          <a:p>
            <a:r>
              <a:rPr lang="en-US" dirty="0" smtClean="0">
                <a:solidFill>
                  <a:schemeClr val="tx2"/>
                </a:solidFill>
              </a:rPr>
              <a:t>Sailors</a:t>
            </a:r>
            <a:endParaRPr lang="en-US" dirty="0">
              <a:solidFill>
                <a:schemeClr val="tx2"/>
              </a:solidFill>
            </a:endParaRPr>
          </a:p>
        </p:txBody>
      </p:sp>
      <p:sp>
        <p:nvSpPr>
          <p:cNvPr id="26" name="TextBox 25"/>
          <p:cNvSpPr txBox="1"/>
          <p:nvPr/>
        </p:nvSpPr>
        <p:spPr>
          <a:xfrm>
            <a:off x="4089737" y="1002268"/>
            <a:ext cx="1015663" cy="369332"/>
          </a:xfrm>
          <a:prstGeom prst="rect">
            <a:avLst/>
          </a:prstGeom>
          <a:noFill/>
        </p:spPr>
        <p:txBody>
          <a:bodyPr wrap="none" rtlCol="0">
            <a:spAutoFit/>
          </a:bodyPr>
          <a:lstStyle/>
          <a:p>
            <a:r>
              <a:rPr lang="en-US" dirty="0" smtClean="0">
                <a:solidFill>
                  <a:schemeClr val="accent2"/>
                </a:solidFill>
              </a:rPr>
              <a:t>Reserves</a:t>
            </a:r>
            <a:endParaRPr lang="en-US" dirty="0">
              <a:solidFill>
                <a:schemeClr val="accent2"/>
              </a:solidFill>
            </a:endParaRPr>
          </a:p>
        </p:txBody>
      </p:sp>
      <p:cxnSp>
        <p:nvCxnSpPr>
          <p:cNvPr id="18" name="Straight Arrow Connector 17"/>
          <p:cNvCxnSpPr>
            <a:stCxn id="16" idx="3"/>
            <a:endCxn id="15" idx="1"/>
          </p:cNvCxnSpPr>
          <p:nvPr/>
        </p:nvCxnSpPr>
        <p:spPr>
          <a:xfrm flipV="1">
            <a:off x="2895600" y="2095500"/>
            <a:ext cx="533400" cy="1295400"/>
          </a:xfrm>
          <a:prstGeom prst="straightConnector1">
            <a:avLst/>
          </a:prstGeom>
          <a:ln w="57150">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16" idx="3"/>
            <a:endCxn id="21" idx="1"/>
          </p:cNvCxnSpPr>
          <p:nvPr/>
        </p:nvCxnSpPr>
        <p:spPr>
          <a:xfrm>
            <a:off x="2895600" y="3390900"/>
            <a:ext cx="533400" cy="0"/>
          </a:xfrm>
          <a:prstGeom prst="straightConnector1">
            <a:avLst/>
          </a:prstGeom>
          <a:ln w="57150">
            <a:tailEnd type="arrow"/>
          </a:ln>
        </p:spPr>
        <p:style>
          <a:lnRef idx="1">
            <a:schemeClr val="dk1"/>
          </a:lnRef>
          <a:fillRef idx="0">
            <a:schemeClr val="dk1"/>
          </a:fillRef>
          <a:effectRef idx="0">
            <a:schemeClr val="dk1"/>
          </a:effectRef>
          <a:fontRef idx="minor">
            <a:schemeClr val="tx1"/>
          </a:fontRef>
        </p:style>
      </p:cxnSp>
      <p:cxnSp>
        <p:nvCxnSpPr>
          <p:cNvPr id="27" name="Straight Arrow Connector 26"/>
          <p:cNvCxnSpPr>
            <a:stCxn id="16" idx="3"/>
            <a:endCxn id="22" idx="1"/>
          </p:cNvCxnSpPr>
          <p:nvPr/>
        </p:nvCxnSpPr>
        <p:spPr>
          <a:xfrm>
            <a:off x="2895600" y="3390900"/>
            <a:ext cx="533400" cy="1295400"/>
          </a:xfrm>
          <a:prstGeom prst="straightConnector1">
            <a:avLst/>
          </a:prstGeom>
          <a:ln w="57150">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Generalized Merge Sort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Given </a:t>
            </a:r>
            <a:r>
              <a:rPr lang="en-US" dirty="0" smtClean="0"/>
              <a:t>N</a:t>
            </a:r>
            <a:r>
              <a:rPr lang="en-US" dirty="0" smtClean="0"/>
              <a:t> pages of </a:t>
            </a:r>
            <a:r>
              <a:rPr lang="en-US" dirty="0" err="1" smtClean="0"/>
              <a:t>tuples</a:t>
            </a:r>
            <a:r>
              <a:rPr lang="en-US" dirty="0" smtClean="0"/>
              <a:t> to sort</a:t>
            </a:r>
          </a:p>
          <a:p>
            <a:r>
              <a:rPr lang="en-US" dirty="0" smtClean="0"/>
              <a:t>Pass 0: </a:t>
            </a:r>
            <a:r>
              <a:rPr lang="en-US" dirty="0" err="1" smtClean="0"/>
              <a:t>Quicksort</a:t>
            </a:r>
            <a:r>
              <a:rPr lang="en-US" dirty="0" smtClean="0"/>
              <a:t> B buffers in place to get N/B sorted runs</a:t>
            </a:r>
          </a:p>
          <a:p>
            <a:r>
              <a:rPr lang="en-US" dirty="0" smtClean="0"/>
              <a:t>Generalized </a:t>
            </a:r>
            <a:r>
              <a:rPr lang="en-US" dirty="0" err="1" smtClean="0"/>
              <a:t>mergesort</a:t>
            </a:r>
            <a:r>
              <a:rPr lang="en-US" dirty="0" smtClean="0"/>
              <a:t>: how many passes</a:t>
            </a:r>
            <a:r>
              <a:rPr lang="en-US" dirty="0" smtClean="0"/>
              <a:t>?</a:t>
            </a:r>
          </a:p>
          <a:p>
            <a:pPr lvl="1"/>
            <a:r>
              <a:rPr lang="en-US" dirty="0" smtClean="0"/>
              <a:t> </a:t>
            </a:r>
            <a:r>
              <a:rPr lang="en-US" dirty="0" smtClean="0"/>
              <a:t>1 + ceil(log_{B-1}(ceil(N/B)) </a:t>
            </a:r>
            <a:r>
              <a:rPr lang="en-US" dirty="0" smtClean="0"/>
              <a:t>)</a:t>
            </a:r>
          </a:p>
          <a:p>
            <a:pPr lvl="1"/>
            <a:r>
              <a:rPr lang="en-US" dirty="0" smtClean="0"/>
              <a:t>1 for pass 0</a:t>
            </a:r>
          </a:p>
          <a:p>
            <a:pPr lvl="1"/>
            <a:r>
              <a:rPr lang="en-US" dirty="0" smtClean="0"/>
              <a:t>Log_{B-1}(ceil(N/B)) because every B-1 sorted runs are merged together at each level.</a:t>
            </a:r>
          </a:p>
          <a:p>
            <a:pPr lvl="1"/>
            <a:r>
              <a:rPr lang="en-US" dirty="0" smtClean="0"/>
              <a:t>Number of sorted runs decreases by B-1 at each pass.</a:t>
            </a:r>
          </a:p>
          <a:p>
            <a:pPr lvl="1"/>
            <a:r>
              <a:rPr lang="en-US" dirty="0" smtClean="0"/>
              <a:t>Size of each sorted run increases by B-1 at each pass.</a:t>
            </a:r>
          </a:p>
          <a:p>
            <a:pPr lvl="1"/>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 name="Rectangle 15"/>
          <p:cNvSpPr/>
          <p:nvPr/>
        </p:nvSpPr>
        <p:spPr>
          <a:xfrm>
            <a:off x="304800" y="1447800"/>
            <a:ext cx="2590800" cy="3886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Block Nested Loops Join</a:t>
            </a:r>
            <a:endParaRPr lang="en-US" dirty="0"/>
          </a:p>
        </p:txBody>
      </p:sp>
      <p:sp>
        <p:nvSpPr>
          <p:cNvPr id="4" name="Rectangle 3"/>
          <p:cNvSpPr/>
          <p:nvPr/>
        </p:nvSpPr>
        <p:spPr>
          <a:xfrm>
            <a:off x="228600" y="1371600"/>
            <a:ext cx="2743200" cy="533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 y="1524000"/>
            <a:ext cx="2286000" cy="1143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Page 1</a:t>
            </a:r>
            <a:endParaRPr lang="en-US" dirty="0"/>
          </a:p>
        </p:txBody>
      </p:sp>
      <p:sp>
        <p:nvSpPr>
          <p:cNvPr id="11" name="Rectangle 10"/>
          <p:cNvSpPr/>
          <p:nvPr/>
        </p:nvSpPr>
        <p:spPr>
          <a:xfrm>
            <a:off x="457200" y="2819400"/>
            <a:ext cx="2286000" cy="1143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Page 2</a:t>
            </a:r>
            <a:endParaRPr lang="en-US" dirty="0"/>
          </a:p>
        </p:txBody>
      </p:sp>
      <p:sp>
        <p:nvSpPr>
          <p:cNvPr id="12" name="Rectangle 11"/>
          <p:cNvSpPr/>
          <p:nvPr/>
        </p:nvSpPr>
        <p:spPr>
          <a:xfrm>
            <a:off x="457200" y="4114800"/>
            <a:ext cx="2286000" cy="1143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Page 3</a:t>
            </a:r>
            <a:endParaRPr lang="en-US" dirty="0"/>
          </a:p>
        </p:txBody>
      </p:sp>
      <p:sp>
        <p:nvSpPr>
          <p:cNvPr id="13" name="Rectangle 12"/>
          <p:cNvSpPr/>
          <p:nvPr/>
        </p:nvSpPr>
        <p:spPr>
          <a:xfrm>
            <a:off x="457200" y="54102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p:cNvSpPr/>
          <p:nvPr/>
        </p:nvSpPr>
        <p:spPr>
          <a:xfrm>
            <a:off x="3200400" y="1371600"/>
            <a:ext cx="2743200" cy="5334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p:cNvSpPr/>
          <p:nvPr/>
        </p:nvSpPr>
        <p:spPr>
          <a:xfrm>
            <a:off x="3429000" y="1524000"/>
            <a:ext cx="2286000" cy="1143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1" name="Rectangle 20"/>
          <p:cNvSpPr/>
          <p:nvPr/>
        </p:nvSpPr>
        <p:spPr>
          <a:xfrm>
            <a:off x="3429000" y="2819400"/>
            <a:ext cx="2286000" cy="1143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2" name="Rectangle 21"/>
          <p:cNvSpPr/>
          <p:nvPr/>
        </p:nvSpPr>
        <p:spPr>
          <a:xfrm>
            <a:off x="3429000" y="4114800"/>
            <a:ext cx="2286000" cy="1143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3" name="Rectangle 22"/>
          <p:cNvSpPr/>
          <p:nvPr/>
        </p:nvSpPr>
        <p:spPr>
          <a:xfrm>
            <a:off x="3429000" y="5410200"/>
            <a:ext cx="2286000" cy="1143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4" name="Content Placeholder 2"/>
          <p:cNvSpPr>
            <a:spLocks noGrp="1"/>
          </p:cNvSpPr>
          <p:nvPr>
            <p:ph idx="1"/>
          </p:nvPr>
        </p:nvSpPr>
        <p:spPr>
          <a:xfrm>
            <a:off x="6019800" y="1371600"/>
            <a:ext cx="3124200" cy="4525963"/>
          </a:xfrm>
        </p:spPr>
        <p:txBody>
          <a:bodyPr>
            <a:normAutofit lnSpcReduction="10000"/>
          </a:bodyPr>
          <a:lstStyle/>
          <a:p>
            <a:pPr>
              <a:buNone/>
            </a:pPr>
            <a:r>
              <a:rPr lang="en-US" sz="2800" b="1" dirty="0" smtClean="0"/>
              <a:t>Key idea:</a:t>
            </a:r>
            <a:r>
              <a:rPr lang="en-US" sz="2800" dirty="0" smtClean="0"/>
              <a:t/>
            </a:r>
            <a:br>
              <a:rPr lang="en-US" sz="2800" dirty="0" smtClean="0"/>
            </a:br>
            <a:r>
              <a:rPr lang="en-US" sz="2800" dirty="0" smtClean="0"/>
              <a:t>Take </a:t>
            </a:r>
            <a:r>
              <a:rPr lang="en-US" sz="2800" b="1" dirty="0" smtClean="0"/>
              <a:t>k pages </a:t>
            </a:r>
            <a:r>
              <a:rPr lang="en-US" sz="2800" dirty="0" smtClean="0"/>
              <a:t>of S and match with each page of R.</a:t>
            </a:r>
          </a:p>
          <a:p>
            <a:pPr>
              <a:buNone/>
            </a:pPr>
            <a:r>
              <a:rPr lang="en-US" sz="2800" b="1" dirty="0" smtClean="0"/>
              <a:t>Steps:</a:t>
            </a:r>
          </a:p>
          <a:p>
            <a:pPr marL="514350" indent="-514350">
              <a:buFont typeface="+mj-lt"/>
              <a:buAutoNum type="arabicPeriod"/>
            </a:pPr>
            <a:r>
              <a:rPr lang="en-US" sz="2800" dirty="0" smtClean="0"/>
              <a:t>Get </a:t>
            </a:r>
            <a:r>
              <a:rPr lang="en-US" sz="2800" b="1" dirty="0" smtClean="0"/>
              <a:t>k </a:t>
            </a:r>
            <a:r>
              <a:rPr lang="en-US" sz="2800" dirty="0" smtClean="0"/>
              <a:t>pages of S.</a:t>
            </a:r>
          </a:p>
          <a:p>
            <a:pPr marL="514350" indent="-514350">
              <a:buFont typeface="+mj-lt"/>
              <a:buAutoNum type="arabicPeriod"/>
            </a:pPr>
            <a:r>
              <a:rPr lang="en-US" sz="2800" dirty="0" smtClean="0"/>
              <a:t>Iterate through each page in R.</a:t>
            </a:r>
          </a:p>
          <a:p>
            <a:pPr marL="514350" indent="-514350">
              <a:buFont typeface="+mj-lt"/>
              <a:buAutoNum type="arabicPeriod"/>
            </a:pPr>
            <a:r>
              <a:rPr lang="en-US" sz="2800" dirty="0" smtClean="0"/>
              <a:t>Compare tuples in each.</a:t>
            </a:r>
            <a:endParaRPr lang="en-US" sz="2800" dirty="0"/>
          </a:p>
        </p:txBody>
      </p:sp>
      <p:sp>
        <p:nvSpPr>
          <p:cNvPr id="25" name="TextBox 24"/>
          <p:cNvSpPr txBox="1"/>
          <p:nvPr/>
        </p:nvSpPr>
        <p:spPr>
          <a:xfrm>
            <a:off x="1270337" y="1002268"/>
            <a:ext cx="794641" cy="369332"/>
          </a:xfrm>
          <a:prstGeom prst="rect">
            <a:avLst/>
          </a:prstGeom>
          <a:noFill/>
        </p:spPr>
        <p:txBody>
          <a:bodyPr wrap="none" rtlCol="0">
            <a:spAutoFit/>
          </a:bodyPr>
          <a:lstStyle/>
          <a:p>
            <a:r>
              <a:rPr lang="en-US" dirty="0" smtClean="0">
                <a:solidFill>
                  <a:schemeClr val="tx2"/>
                </a:solidFill>
              </a:rPr>
              <a:t>Sailors</a:t>
            </a:r>
            <a:endParaRPr lang="en-US" dirty="0">
              <a:solidFill>
                <a:schemeClr val="tx2"/>
              </a:solidFill>
            </a:endParaRPr>
          </a:p>
        </p:txBody>
      </p:sp>
      <p:sp>
        <p:nvSpPr>
          <p:cNvPr id="26" name="TextBox 25"/>
          <p:cNvSpPr txBox="1"/>
          <p:nvPr/>
        </p:nvSpPr>
        <p:spPr>
          <a:xfrm>
            <a:off x="4089737" y="1002268"/>
            <a:ext cx="1015663" cy="369332"/>
          </a:xfrm>
          <a:prstGeom prst="rect">
            <a:avLst/>
          </a:prstGeom>
          <a:noFill/>
        </p:spPr>
        <p:txBody>
          <a:bodyPr wrap="none" rtlCol="0">
            <a:spAutoFit/>
          </a:bodyPr>
          <a:lstStyle/>
          <a:p>
            <a:r>
              <a:rPr lang="en-US" dirty="0" smtClean="0">
                <a:solidFill>
                  <a:schemeClr val="accent2"/>
                </a:solidFill>
              </a:rPr>
              <a:t>Reserves</a:t>
            </a:r>
            <a:endParaRPr lang="en-US" dirty="0">
              <a:solidFill>
                <a:schemeClr val="accent2"/>
              </a:solidFill>
            </a:endParaRPr>
          </a:p>
        </p:txBody>
      </p:sp>
      <p:cxnSp>
        <p:nvCxnSpPr>
          <p:cNvPr id="18" name="Straight Arrow Connector 17"/>
          <p:cNvCxnSpPr>
            <a:stCxn id="16" idx="3"/>
            <a:endCxn id="15" idx="1"/>
          </p:cNvCxnSpPr>
          <p:nvPr/>
        </p:nvCxnSpPr>
        <p:spPr>
          <a:xfrm flipV="1">
            <a:off x="2895600" y="2095500"/>
            <a:ext cx="533400" cy="1295400"/>
          </a:xfrm>
          <a:prstGeom prst="straightConnector1">
            <a:avLst/>
          </a:prstGeom>
          <a:ln w="57150">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16" idx="3"/>
            <a:endCxn id="21" idx="1"/>
          </p:cNvCxnSpPr>
          <p:nvPr/>
        </p:nvCxnSpPr>
        <p:spPr>
          <a:xfrm>
            <a:off x="2895600" y="3390900"/>
            <a:ext cx="533400" cy="0"/>
          </a:xfrm>
          <a:prstGeom prst="straightConnector1">
            <a:avLst/>
          </a:prstGeom>
          <a:ln w="57150">
            <a:tailEnd type="arrow"/>
          </a:ln>
        </p:spPr>
        <p:style>
          <a:lnRef idx="1">
            <a:schemeClr val="dk1"/>
          </a:lnRef>
          <a:fillRef idx="0">
            <a:schemeClr val="dk1"/>
          </a:fillRef>
          <a:effectRef idx="0">
            <a:schemeClr val="dk1"/>
          </a:effectRef>
          <a:fontRef idx="minor">
            <a:schemeClr val="tx1"/>
          </a:fontRef>
        </p:style>
      </p:cxnSp>
      <p:cxnSp>
        <p:nvCxnSpPr>
          <p:cNvPr id="27" name="Straight Arrow Connector 26"/>
          <p:cNvCxnSpPr>
            <a:stCxn id="16" idx="3"/>
            <a:endCxn id="22" idx="1"/>
          </p:cNvCxnSpPr>
          <p:nvPr/>
        </p:nvCxnSpPr>
        <p:spPr>
          <a:xfrm>
            <a:off x="2895600" y="3390900"/>
            <a:ext cx="533400" cy="1295400"/>
          </a:xfrm>
          <a:prstGeom prst="straightConnector1">
            <a:avLst/>
          </a:prstGeom>
          <a:ln w="57150">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16" idx="3"/>
            <a:endCxn id="23" idx="1"/>
          </p:cNvCxnSpPr>
          <p:nvPr/>
        </p:nvCxnSpPr>
        <p:spPr>
          <a:xfrm>
            <a:off x="2895600" y="3390900"/>
            <a:ext cx="533400" cy="2590800"/>
          </a:xfrm>
          <a:prstGeom prst="straightConnector1">
            <a:avLst/>
          </a:prstGeom>
          <a:ln w="57150">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 name="Rectangle 27"/>
          <p:cNvSpPr/>
          <p:nvPr/>
        </p:nvSpPr>
        <p:spPr>
          <a:xfrm>
            <a:off x="304800" y="5374944"/>
            <a:ext cx="2590800" cy="12544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Block Nested Loops Join</a:t>
            </a:r>
            <a:endParaRPr lang="en-US" dirty="0"/>
          </a:p>
        </p:txBody>
      </p:sp>
      <p:sp>
        <p:nvSpPr>
          <p:cNvPr id="4" name="Rectangle 3"/>
          <p:cNvSpPr/>
          <p:nvPr/>
        </p:nvSpPr>
        <p:spPr>
          <a:xfrm>
            <a:off x="228600" y="1371600"/>
            <a:ext cx="2743200" cy="533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 y="1524000"/>
            <a:ext cx="2286000" cy="11430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Page 1</a:t>
            </a:r>
            <a:endParaRPr lang="en-US" dirty="0"/>
          </a:p>
        </p:txBody>
      </p:sp>
      <p:sp>
        <p:nvSpPr>
          <p:cNvPr id="11" name="Rectangle 10"/>
          <p:cNvSpPr/>
          <p:nvPr/>
        </p:nvSpPr>
        <p:spPr>
          <a:xfrm>
            <a:off x="457200" y="2819400"/>
            <a:ext cx="2286000" cy="11430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Page 2</a:t>
            </a:r>
            <a:endParaRPr lang="en-US" dirty="0"/>
          </a:p>
        </p:txBody>
      </p:sp>
      <p:sp>
        <p:nvSpPr>
          <p:cNvPr id="12" name="Rectangle 11"/>
          <p:cNvSpPr/>
          <p:nvPr/>
        </p:nvSpPr>
        <p:spPr>
          <a:xfrm>
            <a:off x="457200" y="4114800"/>
            <a:ext cx="2286000" cy="11430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Page 3</a:t>
            </a:r>
            <a:endParaRPr lang="en-US" dirty="0"/>
          </a:p>
        </p:txBody>
      </p:sp>
      <p:sp>
        <p:nvSpPr>
          <p:cNvPr id="13" name="Rectangle 12"/>
          <p:cNvSpPr/>
          <p:nvPr/>
        </p:nvSpPr>
        <p:spPr>
          <a:xfrm>
            <a:off x="457200" y="5445456"/>
            <a:ext cx="2286000" cy="1143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Page 4</a:t>
            </a:r>
            <a:endParaRPr lang="en-US" dirty="0"/>
          </a:p>
        </p:txBody>
      </p:sp>
      <p:sp>
        <p:nvSpPr>
          <p:cNvPr id="14" name="Rectangle 13"/>
          <p:cNvSpPr/>
          <p:nvPr/>
        </p:nvSpPr>
        <p:spPr>
          <a:xfrm>
            <a:off x="3200400" y="1371600"/>
            <a:ext cx="2743200" cy="5334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p:cNvSpPr/>
          <p:nvPr/>
        </p:nvSpPr>
        <p:spPr>
          <a:xfrm>
            <a:off x="3429000" y="15240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1" name="Rectangle 20"/>
          <p:cNvSpPr/>
          <p:nvPr/>
        </p:nvSpPr>
        <p:spPr>
          <a:xfrm>
            <a:off x="3429000" y="28194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2" name="Rectangle 21"/>
          <p:cNvSpPr/>
          <p:nvPr/>
        </p:nvSpPr>
        <p:spPr>
          <a:xfrm>
            <a:off x="3429000" y="41148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3" name="Rectangle 22"/>
          <p:cNvSpPr/>
          <p:nvPr/>
        </p:nvSpPr>
        <p:spPr>
          <a:xfrm>
            <a:off x="3429000" y="54102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4" name="Content Placeholder 2"/>
          <p:cNvSpPr>
            <a:spLocks noGrp="1"/>
          </p:cNvSpPr>
          <p:nvPr>
            <p:ph idx="1"/>
          </p:nvPr>
        </p:nvSpPr>
        <p:spPr>
          <a:xfrm>
            <a:off x="6019800" y="1371600"/>
            <a:ext cx="3124200" cy="4525963"/>
          </a:xfrm>
        </p:spPr>
        <p:txBody>
          <a:bodyPr>
            <a:normAutofit lnSpcReduction="10000"/>
          </a:bodyPr>
          <a:lstStyle/>
          <a:p>
            <a:pPr>
              <a:buNone/>
            </a:pPr>
            <a:r>
              <a:rPr lang="en-US" sz="2800" b="1" dirty="0" smtClean="0"/>
              <a:t>Key idea:</a:t>
            </a:r>
            <a:r>
              <a:rPr lang="en-US" sz="2800" dirty="0" smtClean="0"/>
              <a:t/>
            </a:r>
            <a:br>
              <a:rPr lang="en-US" sz="2800" dirty="0" smtClean="0"/>
            </a:br>
            <a:r>
              <a:rPr lang="en-US" sz="2800" dirty="0" smtClean="0"/>
              <a:t>Take </a:t>
            </a:r>
            <a:r>
              <a:rPr lang="en-US" sz="2800" b="1" dirty="0" smtClean="0"/>
              <a:t>k pages </a:t>
            </a:r>
            <a:r>
              <a:rPr lang="en-US" sz="2800" dirty="0" smtClean="0"/>
              <a:t>of S and match with each page of R.</a:t>
            </a:r>
          </a:p>
          <a:p>
            <a:pPr>
              <a:buNone/>
            </a:pPr>
            <a:r>
              <a:rPr lang="en-US" sz="2800" b="1" dirty="0" smtClean="0"/>
              <a:t>Steps:</a:t>
            </a:r>
          </a:p>
          <a:p>
            <a:pPr marL="514350" indent="-514350">
              <a:buFont typeface="+mj-lt"/>
              <a:buAutoNum type="arabicPeriod"/>
            </a:pPr>
            <a:r>
              <a:rPr lang="en-US" sz="2800" dirty="0" smtClean="0"/>
              <a:t>Get </a:t>
            </a:r>
            <a:r>
              <a:rPr lang="en-US" sz="2800" b="1" dirty="0" smtClean="0"/>
              <a:t>k </a:t>
            </a:r>
            <a:r>
              <a:rPr lang="en-US" sz="2800" dirty="0" smtClean="0"/>
              <a:t>pages of S.</a:t>
            </a:r>
          </a:p>
          <a:p>
            <a:pPr marL="514350" indent="-514350">
              <a:buFont typeface="+mj-lt"/>
              <a:buAutoNum type="arabicPeriod"/>
            </a:pPr>
            <a:r>
              <a:rPr lang="en-US" sz="2800" dirty="0" smtClean="0"/>
              <a:t>Iterate through each page in R.</a:t>
            </a:r>
          </a:p>
          <a:p>
            <a:pPr marL="514350" indent="-514350">
              <a:buFont typeface="+mj-lt"/>
              <a:buAutoNum type="arabicPeriod"/>
            </a:pPr>
            <a:r>
              <a:rPr lang="en-US" sz="2800" dirty="0" smtClean="0"/>
              <a:t>Compare tuples in each.</a:t>
            </a:r>
            <a:endParaRPr lang="en-US" sz="2800" dirty="0"/>
          </a:p>
        </p:txBody>
      </p:sp>
      <p:sp>
        <p:nvSpPr>
          <p:cNvPr id="25" name="TextBox 24"/>
          <p:cNvSpPr txBox="1"/>
          <p:nvPr/>
        </p:nvSpPr>
        <p:spPr>
          <a:xfrm>
            <a:off x="1270337" y="1002268"/>
            <a:ext cx="794641" cy="369332"/>
          </a:xfrm>
          <a:prstGeom prst="rect">
            <a:avLst/>
          </a:prstGeom>
          <a:noFill/>
        </p:spPr>
        <p:txBody>
          <a:bodyPr wrap="none" rtlCol="0">
            <a:spAutoFit/>
          </a:bodyPr>
          <a:lstStyle/>
          <a:p>
            <a:r>
              <a:rPr lang="en-US" dirty="0" smtClean="0">
                <a:solidFill>
                  <a:schemeClr val="tx2"/>
                </a:solidFill>
              </a:rPr>
              <a:t>Sailors</a:t>
            </a:r>
            <a:endParaRPr lang="en-US" dirty="0">
              <a:solidFill>
                <a:schemeClr val="tx2"/>
              </a:solidFill>
            </a:endParaRPr>
          </a:p>
        </p:txBody>
      </p:sp>
      <p:sp>
        <p:nvSpPr>
          <p:cNvPr id="26" name="TextBox 25"/>
          <p:cNvSpPr txBox="1"/>
          <p:nvPr/>
        </p:nvSpPr>
        <p:spPr>
          <a:xfrm>
            <a:off x="4089737" y="1002268"/>
            <a:ext cx="1015663" cy="369332"/>
          </a:xfrm>
          <a:prstGeom prst="rect">
            <a:avLst/>
          </a:prstGeom>
          <a:noFill/>
        </p:spPr>
        <p:txBody>
          <a:bodyPr wrap="none" rtlCol="0">
            <a:spAutoFit/>
          </a:bodyPr>
          <a:lstStyle/>
          <a:p>
            <a:r>
              <a:rPr lang="en-US" dirty="0" smtClean="0">
                <a:solidFill>
                  <a:schemeClr val="accent2"/>
                </a:solidFill>
              </a:rPr>
              <a:t>Reserves</a:t>
            </a:r>
            <a:endParaRPr lang="en-US" dirty="0">
              <a:solidFill>
                <a:schemeClr val="accent2"/>
              </a:solidFil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Nested Loops Join</a:t>
            </a:r>
            <a:endParaRPr lang="en-US" dirty="0"/>
          </a:p>
        </p:txBody>
      </p:sp>
      <p:sp>
        <p:nvSpPr>
          <p:cNvPr id="4" name="Rectangle 3"/>
          <p:cNvSpPr/>
          <p:nvPr/>
        </p:nvSpPr>
        <p:spPr>
          <a:xfrm>
            <a:off x="228600" y="1371600"/>
            <a:ext cx="2743200" cy="533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 y="15240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Page 1</a:t>
            </a:r>
            <a:endParaRPr lang="en-US" dirty="0"/>
          </a:p>
        </p:txBody>
      </p:sp>
      <p:sp>
        <p:nvSpPr>
          <p:cNvPr id="11" name="Rectangle 10"/>
          <p:cNvSpPr/>
          <p:nvPr/>
        </p:nvSpPr>
        <p:spPr>
          <a:xfrm>
            <a:off x="457200" y="28194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Page 2</a:t>
            </a:r>
            <a:endParaRPr lang="en-US" dirty="0"/>
          </a:p>
        </p:txBody>
      </p:sp>
      <p:sp>
        <p:nvSpPr>
          <p:cNvPr id="12" name="Rectangle 11"/>
          <p:cNvSpPr/>
          <p:nvPr/>
        </p:nvSpPr>
        <p:spPr>
          <a:xfrm>
            <a:off x="457200" y="41148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Page 3</a:t>
            </a:r>
            <a:endParaRPr lang="en-US" dirty="0"/>
          </a:p>
        </p:txBody>
      </p:sp>
      <p:sp>
        <p:nvSpPr>
          <p:cNvPr id="14" name="Rectangle 13"/>
          <p:cNvSpPr/>
          <p:nvPr/>
        </p:nvSpPr>
        <p:spPr>
          <a:xfrm>
            <a:off x="3200400" y="1371600"/>
            <a:ext cx="2743200" cy="5334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p:cNvSpPr/>
          <p:nvPr/>
        </p:nvSpPr>
        <p:spPr>
          <a:xfrm>
            <a:off x="3429000" y="1524000"/>
            <a:ext cx="2286000" cy="1143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1" name="Rectangle 20"/>
          <p:cNvSpPr/>
          <p:nvPr/>
        </p:nvSpPr>
        <p:spPr>
          <a:xfrm>
            <a:off x="3429000" y="2819400"/>
            <a:ext cx="2286000" cy="1143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2" name="Rectangle 21"/>
          <p:cNvSpPr/>
          <p:nvPr/>
        </p:nvSpPr>
        <p:spPr>
          <a:xfrm>
            <a:off x="3429000" y="4114800"/>
            <a:ext cx="2286000" cy="1143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3" name="Rectangle 22"/>
          <p:cNvSpPr/>
          <p:nvPr/>
        </p:nvSpPr>
        <p:spPr>
          <a:xfrm>
            <a:off x="3429000" y="5410200"/>
            <a:ext cx="2286000" cy="1143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4" name="Content Placeholder 2"/>
          <p:cNvSpPr>
            <a:spLocks noGrp="1"/>
          </p:cNvSpPr>
          <p:nvPr>
            <p:ph idx="1"/>
          </p:nvPr>
        </p:nvSpPr>
        <p:spPr>
          <a:xfrm>
            <a:off x="6019800" y="1371600"/>
            <a:ext cx="3124200" cy="5334000"/>
          </a:xfrm>
        </p:spPr>
        <p:txBody>
          <a:bodyPr>
            <a:normAutofit lnSpcReduction="10000"/>
          </a:bodyPr>
          <a:lstStyle/>
          <a:p>
            <a:pPr>
              <a:buNone/>
            </a:pPr>
            <a:r>
              <a:rPr lang="en-US" sz="2800" b="1" dirty="0" smtClean="0"/>
              <a:t>Key idea:</a:t>
            </a:r>
            <a:r>
              <a:rPr lang="en-US" sz="2800" dirty="0" smtClean="0"/>
              <a:t/>
            </a:r>
            <a:br>
              <a:rPr lang="en-US" sz="2800" dirty="0" smtClean="0"/>
            </a:br>
            <a:r>
              <a:rPr lang="en-US" sz="2800" dirty="0" smtClean="0"/>
              <a:t>Take </a:t>
            </a:r>
            <a:r>
              <a:rPr lang="en-US" sz="2800" b="1" dirty="0" smtClean="0"/>
              <a:t>k pages </a:t>
            </a:r>
            <a:r>
              <a:rPr lang="en-US" sz="2800" dirty="0" smtClean="0"/>
              <a:t>of S and match with each page of R.</a:t>
            </a:r>
          </a:p>
          <a:p>
            <a:pPr>
              <a:buNone/>
            </a:pPr>
            <a:r>
              <a:rPr lang="en-US" sz="2800" b="1" dirty="0" smtClean="0"/>
              <a:t>Steps:</a:t>
            </a:r>
          </a:p>
          <a:p>
            <a:pPr marL="514350" indent="-514350">
              <a:buFont typeface="+mj-lt"/>
              <a:buAutoNum type="arabicPeriod"/>
            </a:pPr>
            <a:r>
              <a:rPr lang="en-US" sz="2800" dirty="0" smtClean="0"/>
              <a:t>Get </a:t>
            </a:r>
            <a:r>
              <a:rPr lang="en-US" sz="2800" b="1" dirty="0" smtClean="0"/>
              <a:t>k </a:t>
            </a:r>
            <a:r>
              <a:rPr lang="en-US" sz="2800" dirty="0" smtClean="0"/>
              <a:t>pages of S.</a:t>
            </a:r>
          </a:p>
          <a:p>
            <a:pPr marL="514350" indent="-514350">
              <a:buFont typeface="+mj-lt"/>
              <a:buAutoNum type="arabicPeriod"/>
            </a:pPr>
            <a:r>
              <a:rPr lang="en-US" sz="2800" dirty="0" smtClean="0"/>
              <a:t>Iterate through each page in R.</a:t>
            </a:r>
          </a:p>
          <a:p>
            <a:pPr marL="514350" indent="-514350">
              <a:buFont typeface="+mj-lt"/>
              <a:buAutoNum type="arabicPeriod"/>
            </a:pPr>
            <a:r>
              <a:rPr lang="en-US" sz="2800" dirty="0" smtClean="0"/>
              <a:t>Compare tuples in each.</a:t>
            </a:r>
          </a:p>
          <a:p>
            <a:pPr marL="514350" indent="-514350">
              <a:buNone/>
            </a:pPr>
            <a:r>
              <a:rPr lang="en-US" sz="2800" b="1" dirty="0" smtClean="0"/>
              <a:t>I/Os:</a:t>
            </a:r>
          </a:p>
          <a:p>
            <a:pPr marL="514350" indent="-514350">
              <a:buNone/>
            </a:pPr>
            <a:r>
              <a:rPr lang="en-US" sz="2800" b="1" dirty="0" smtClean="0">
                <a:solidFill>
                  <a:schemeClr val="tx2"/>
                </a:solidFill>
              </a:rPr>
              <a:t>     </a:t>
            </a:r>
            <a:r>
              <a:rPr lang="en-US" sz="2800" dirty="0" smtClean="0">
                <a:solidFill>
                  <a:schemeClr val="tx2"/>
                </a:solidFill>
              </a:rPr>
              <a:t>[S] </a:t>
            </a:r>
            <a:r>
              <a:rPr lang="en-US" sz="2800" dirty="0" smtClean="0"/>
              <a:t>+ </a:t>
            </a:r>
            <a:r>
              <a:rPr lang="en-US" sz="2800" dirty="0" smtClean="0">
                <a:solidFill>
                  <a:schemeClr val="accent2"/>
                </a:solidFill>
              </a:rPr>
              <a:t>([S] / k)*[R]</a:t>
            </a:r>
          </a:p>
          <a:p>
            <a:pPr marL="514350" indent="-514350">
              <a:buNone/>
            </a:pPr>
            <a:endParaRPr lang="en-US" sz="2800" dirty="0"/>
          </a:p>
        </p:txBody>
      </p:sp>
      <p:sp>
        <p:nvSpPr>
          <p:cNvPr id="25" name="TextBox 24"/>
          <p:cNvSpPr txBox="1"/>
          <p:nvPr/>
        </p:nvSpPr>
        <p:spPr>
          <a:xfrm>
            <a:off x="1270337" y="1002268"/>
            <a:ext cx="794641" cy="369332"/>
          </a:xfrm>
          <a:prstGeom prst="rect">
            <a:avLst/>
          </a:prstGeom>
          <a:noFill/>
        </p:spPr>
        <p:txBody>
          <a:bodyPr wrap="none" rtlCol="0">
            <a:spAutoFit/>
          </a:bodyPr>
          <a:lstStyle/>
          <a:p>
            <a:r>
              <a:rPr lang="en-US" dirty="0" smtClean="0">
                <a:solidFill>
                  <a:schemeClr val="tx2"/>
                </a:solidFill>
              </a:rPr>
              <a:t>Sailors</a:t>
            </a:r>
            <a:endParaRPr lang="en-US" dirty="0">
              <a:solidFill>
                <a:schemeClr val="tx2"/>
              </a:solidFill>
            </a:endParaRPr>
          </a:p>
        </p:txBody>
      </p:sp>
      <p:sp>
        <p:nvSpPr>
          <p:cNvPr id="26" name="TextBox 25"/>
          <p:cNvSpPr txBox="1"/>
          <p:nvPr/>
        </p:nvSpPr>
        <p:spPr>
          <a:xfrm>
            <a:off x="4089737" y="1002268"/>
            <a:ext cx="1015663" cy="369332"/>
          </a:xfrm>
          <a:prstGeom prst="rect">
            <a:avLst/>
          </a:prstGeom>
          <a:noFill/>
        </p:spPr>
        <p:txBody>
          <a:bodyPr wrap="none" rtlCol="0">
            <a:spAutoFit/>
          </a:bodyPr>
          <a:lstStyle/>
          <a:p>
            <a:r>
              <a:rPr lang="en-US" dirty="0" smtClean="0">
                <a:solidFill>
                  <a:schemeClr val="accent2"/>
                </a:solidFill>
              </a:rPr>
              <a:t>Reserves</a:t>
            </a:r>
            <a:endParaRPr lang="en-US" dirty="0">
              <a:solidFill>
                <a:schemeClr val="accent2"/>
              </a:solidFill>
            </a:endParaRPr>
          </a:p>
        </p:txBody>
      </p:sp>
      <p:cxnSp>
        <p:nvCxnSpPr>
          <p:cNvPr id="18" name="Straight Arrow Connector 17"/>
          <p:cNvCxnSpPr>
            <a:stCxn id="28" idx="3"/>
            <a:endCxn id="15" idx="1"/>
          </p:cNvCxnSpPr>
          <p:nvPr/>
        </p:nvCxnSpPr>
        <p:spPr>
          <a:xfrm flipV="1">
            <a:off x="2895600" y="2095500"/>
            <a:ext cx="533400" cy="3906672"/>
          </a:xfrm>
          <a:prstGeom prst="straightConnector1">
            <a:avLst/>
          </a:prstGeom>
          <a:ln w="57150">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28" idx="3"/>
            <a:endCxn id="21" idx="1"/>
          </p:cNvCxnSpPr>
          <p:nvPr/>
        </p:nvCxnSpPr>
        <p:spPr>
          <a:xfrm flipV="1">
            <a:off x="2895600" y="3390900"/>
            <a:ext cx="533400" cy="2611272"/>
          </a:xfrm>
          <a:prstGeom prst="straightConnector1">
            <a:avLst/>
          </a:prstGeom>
          <a:ln w="57150">
            <a:tailEnd type="arrow"/>
          </a:ln>
        </p:spPr>
        <p:style>
          <a:lnRef idx="1">
            <a:schemeClr val="dk1"/>
          </a:lnRef>
          <a:fillRef idx="0">
            <a:schemeClr val="dk1"/>
          </a:fillRef>
          <a:effectRef idx="0">
            <a:schemeClr val="dk1"/>
          </a:effectRef>
          <a:fontRef idx="minor">
            <a:schemeClr val="tx1"/>
          </a:fontRef>
        </p:style>
      </p:cxnSp>
      <p:cxnSp>
        <p:nvCxnSpPr>
          <p:cNvPr id="27" name="Straight Arrow Connector 26"/>
          <p:cNvCxnSpPr>
            <a:stCxn id="28" idx="3"/>
            <a:endCxn id="22" idx="1"/>
          </p:cNvCxnSpPr>
          <p:nvPr/>
        </p:nvCxnSpPr>
        <p:spPr>
          <a:xfrm flipV="1">
            <a:off x="2895600" y="4686300"/>
            <a:ext cx="533400" cy="1315872"/>
          </a:xfrm>
          <a:prstGeom prst="straightConnector1">
            <a:avLst/>
          </a:prstGeom>
          <a:ln w="57150">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28" idx="3"/>
            <a:endCxn id="23" idx="1"/>
          </p:cNvCxnSpPr>
          <p:nvPr/>
        </p:nvCxnSpPr>
        <p:spPr>
          <a:xfrm flipV="1">
            <a:off x="2895600" y="5981700"/>
            <a:ext cx="533400" cy="20472"/>
          </a:xfrm>
          <a:prstGeom prst="straightConnector1">
            <a:avLst/>
          </a:prstGeom>
          <a:ln w="57150">
            <a:tailEnd type="arrow"/>
          </a:ln>
        </p:spPr>
        <p:style>
          <a:lnRef idx="1">
            <a:schemeClr val="dk1"/>
          </a:lnRef>
          <a:fillRef idx="0">
            <a:schemeClr val="dk1"/>
          </a:fillRef>
          <a:effectRef idx="0">
            <a:schemeClr val="dk1"/>
          </a:effectRef>
          <a:fontRef idx="minor">
            <a:schemeClr val="tx1"/>
          </a:fontRef>
        </p:style>
      </p:cxnSp>
      <p:sp>
        <p:nvSpPr>
          <p:cNvPr id="28" name="Rectangle 27"/>
          <p:cNvSpPr/>
          <p:nvPr/>
        </p:nvSpPr>
        <p:spPr>
          <a:xfrm>
            <a:off x="304800" y="5374944"/>
            <a:ext cx="2590800" cy="12544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0" name="Rectangle 29"/>
          <p:cNvSpPr/>
          <p:nvPr/>
        </p:nvSpPr>
        <p:spPr>
          <a:xfrm>
            <a:off x="457200" y="5445456"/>
            <a:ext cx="2286000" cy="1143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Page 4</a:t>
            </a:r>
            <a:endParaRPr lang="en-US" dirty="0"/>
          </a:p>
        </p:txBody>
      </p:sp>
      <p:sp>
        <p:nvSpPr>
          <p:cNvPr id="32" name="Rectangular Callout 31"/>
          <p:cNvSpPr/>
          <p:nvPr/>
        </p:nvSpPr>
        <p:spPr>
          <a:xfrm>
            <a:off x="3124200" y="4648200"/>
            <a:ext cx="3505200" cy="1143000"/>
          </a:xfrm>
          <a:prstGeom prst="wedgeRectCallout">
            <a:avLst>
              <a:gd name="adj1" fmla="val 38349"/>
              <a:gd name="adj2" fmla="val 764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Do we want the smaller relation as the OUTER or the INNER?</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Sort-Merge Join</a:t>
            </a:r>
            <a:endParaRPr lang="en-US" dirty="0"/>
          </a:p>
        </p:txBody>
      </p:sp>
      <p:sp>
        <p:nvSpPr>
          <p:cNvPr id="4" name="Rectangle 3"/>
          <p:cNvSpPr/>
          <p:nvPr/>
        </p:nvSpPr>
        <p:spPr>
          <a:xfrm>
            <a:off x="228600" y="1371600"/>
            <a:ext cx="2743200" cy="533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 y="15240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 name="Rectangle 10"/>
          <p:cNvSpPr/>
          <p:nvPr/>
        </p:nvSpPr>
        <p:spPr>
          <a:xfrm>
            <a:off x="457200" y="28194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Rectangle 11"/>
          <p:cNvSpPr/>
          <p:nvPr/>
        </p:nvSpPr>
        <p:spPr>
          <a:xfrm>
            <a:off x="457200" y="41148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457200" y="54102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p:cNvSpPr/>
          <p:nvPr/>
        </p:nvSpPr>
        <p:spPr>
          <a:xfrm>
            <a:off x="3200400" y="1371600"/>
            <a:ext cx="2743200" cy="5334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p:cNvSpPr/>
          <p:nvPr/>
        </p:nvSpPr>
        <p:spPr>
          <a:xfrm>
            <a:off x="3429000" y="15240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1" name="Rectangle 20"/>
          <p:cNvSpPr/>
          <p:nvPr/>
        </p:nvSpPr>
        <p:spPr>
          <a:xfrm>
            <a:off x="3429000" y="28194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2" name="Rectangle 21"/>
          <p:cNvSpPr/>
          <p:nvPr/>
        </p:nvSpPr>
        <p:spPr>
          <a:xfrm>
            <a:off x="3429000" y="41148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3" name="Rectangle 22"/>
          <p:cNvSpPr/>
          <p:nvPr/>
        </p:nvSpPr>
        <p:spPr>
          <a:xfrm>
            <a:off x="3429000" y="54102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4" name="Content Placeholder 2"/>
          <p:cNvSpPr>
            <a:spLocks noGrp="1"/>
          </p:cNvSpPr>
          <p:nvPr>
            <p:ph idx="1"/>
          </p:nvPr>
        </p:nvSpPr>
        <p:spPr>
          <a:xfrm>
            <a:off x="6019800" y="1371600"/>
            <a:ext cx="3124200" cy="4525963"/>
          </a:xfrm>
        </p:spPr>
        <p:txBody>
          <a:bodyPr>
            <a:normAutofit/>
          </a:bodyPr>
          <a:lstStyle/>
          <a:p>
            <a:pPr>
              <a:buNone/>
            </a:pPr>
            <a:r>
              <a:rPr lang="en-US" sz="2800" b="1" dirty="0" smtClean="0"/>
              <a:t>Key idea:</a:t>
            </a:r>
            <a:r>
              <a:rPr lang="en-US" sz="2800" dirty="0" smtClean="0"/>
              <a:t/>
            </a:r>
            <a:br>
              <a:rPr lang="en-US" sz="2800" dirty="0" smtClean="0"/>
            </a:br>
            <a:r>
              <a:rPr lang="en-US" sz="2800" dirty="0" smtClean="0"/>
              <a:t>Sort S and R, then merge them!</a:t>
            </a:r>
          </a:p>
          <a:p>
            <a:pPr>
              <a:buNone/>
            </a:pPr>
            <a:r>
              <a:rPr lang="en-US" sz="2800" b="1" dirty="0" smtClean="0"/>
              <a:t>Steps:</a:t>
            </a:r>
          </a:p>
          <a:p>
            <a:pPr marL="514350" indent="-514350">
              <a:buFont typeface="+mj-lt"/>
              <a:buAutoNum type="arabicPeriod"/>
            </a:pPr>
            <a:r>
              <a:rPr lang="en-US" sz="2800" dirty="0" smtClean="0"/>
              <a:t>Sort S and R.</a:t>
            </a:r>
          </a:p>
          <a:p>
            <a:pPr marL="514350" indent="-514350">
              <a:buFont typeface="+mj-lt"/>
              <a:buAutoNum type="arabicPeriod"/>
            </a:pPr>
            <a:r>
              <a:rPr lang="en-US" sz="2800" dirty="0" smtClean="0"/>
              <a:t>“Zip” or merge.</a:t>
            </a:r>
          </a:p>
        </p:txBody>
      </p:sp>
      <p:sp>
        <p:nvSpPr>
          <p:cNvPr id="25" name="TextBox 24"/>
          <p:cNvSpPr txBox="1"/>
          <p:nvPr/>
        </p:nvSpPr>
        <p:spPr>
          <a:xfrm>
            <a:off x="1270337" y="1002268"/>
            <a:ext cx="794641" cy="369332"/>
          </a:xfrm>
          <a:prstGeom prst="rect">
            <a:avLst/>
          </a:prstGeom>
          <a:noFill/>
        </p:spPr>
        <p:txBody>
          <a:bodyPr wrap="none" rtlCol="0">
            <a:spAutoFit/>
          </a:bodyPr>
          <a:lstStyle/>
          <a:p>
            <a:r>
              <a:rPr lang="en-US" dirty="0" smtClean="0">
                <a:solidFill>
                  <a:schemeClr val="tx2"/>
                </a:solidFill>
              </a:rPr>
              <a:t>Sailors</a:t>
            </a:r>
            <a:endParaRPr lang="en-US" dirty="0">
              <a:solidFill>
                <a:schemeClr val="tx2"/>
              </a:solidFill>
            </a:endParaRPr>
          </a:p>
        </p:txBody>
      </p:sp>
      <p:sp>
        <p:nvSpPr>
          <p:cNvPr id="26" name="TextBox 25"/>
          <p:cNvSpPr txBox="1"/>
          <p:nvPr/>
        </p:nvSpPr>
        <p:spPr>
          <a:xfrm>
            <a:off x="4089737" y="1002268"/>
            <a:ext cx="1015663" cy="369332"/>
          </a:xfrm>
          <a:prstGeom prst="rect">
            <a:avLst/>
          </a:prstGeom>
          <a:noFill/>
        </p:spPr>
        <p:txBody>
          <a:bodyPr wrap="none" rtlCol="0">
            <a:spAutoFit/>
          </a:bodyPr>
          <a:lstStyle/>
          <a:p>
            <a:r>
              <a:rPr lang="en-US" dirty="0" smtClean="0">
                <a:solidFill>
                  <a:schemeClr val="accent2"/>
                </a:solidFill>
              </a:rPr>
              <a:t>Reserves</a:t>
            </a:r>
            <a:endParaRPr lang="en-US" dirty="0">
              <a:solidFill>
                <a:schemeClr val="accent2"/>
              </a:solidFill>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Sort-Merge Join</a:t>
            </a:r>
            <a:endParaRPr lang="en-US" dirty="0"/>
          </a:p>
        </p:txBody>
      </p:sp>
      <p:sp>
        <p:nvSpPr>
          <p:cNvPr id="4" name="Rectangle 3"/>
          <p:cNvSpPr/>
          <p:nvPr/>
        </p:nvSpPr>
        <p:spPr>
          <a:xfrm>
            <a:off x="228600" y="1371600"/>
            <a:ext cx="2743200" cy="533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 y="15240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 name="Rectangle 10"/>
          <p:cNvSpPr/>
          <p:nvPr/>
        </p:nvSpPr>
        <p:spPr>
          <a:xfrm>
            <a:off x="457200" y="28194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Rectangle 11"/>
          <p:cNvSpPr/>
          <p:nvPr/>
        </p:nvSpPr>
        <p:spPr>
          <a:xfrm>
            <a:off x="457200" y="41148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457200" y="54102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p:cNvSpPr/>
          <p:nvPr/>
        </p:nvSpPr>
        <p:spPr>
          <a:xfrm>
            <a:off x="3200400" y="1371600"/>
            <a:ext cx="2743200" cy="5334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p:cNvSpPr/>
          <p:nvPr/>
        </p:nvSpPr>
        <p:spPr>
          <a:xfrm>
            <a:off x="3429000" y="15240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1" name="Rectangle 20"/>
          <p:cNvSpPr/>
          <p:nvPr/>
        </p:nvSpPr>
        <p:spPr>
          <a:xfrm>
            <a:off x="3429000" y="28194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2" name="Rectangle 21"/>
          <p:cNvSpPr/>
          <p:nvPr/>
        </p:nvSpPr>
        <p:spPr>
          <a:xfrm>
            <a:off x="3429000" y="41148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3" name="Rectangle 22"/>
          <p:cNvSpPr/>
          <p:nvPr/>
        </p:nvSpPr>
        <p:spPr>
          <a:xfrm>
            <a:off x="3429000" y="54102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4" name="Content Placeholder 2"/>
          <p:cNvSpPr>
            <a:spLocks noGrp="1"/>
          </p:cNvSpPr>
          <p:nvPr>
            <p:ph idx="1"/>
          </p:nvPr>
        </p:nvSpPr>
        <p:spPr>
          <a:xfrm>
            <a:off x="6019800" y="1371600"/>
            <a:ext cx="3124200" cy="4525963"/>
          </a:xfrm>
        </p:spPr>
        <p:txBody>
          <a:bodyPr>
            <a:normAutofit/>
          </a:bodyPr>
          <a:lstStyle/>
          <a:p>
            <a:pPr>
              <a:buNone/>
            </a:pPr>
            <a:r>
              <a:rPr lang="en-US" sz="2800" b="1" dirty="0" smtClean="0"/>
              <a:t>Key idea:</a:t>
            </a:r>
            <a:r>
              <a:rPr lang="en-US" sz="2800" dirty="0" smtClean="0"/>
              <a:t/>
            </a:r>
            <a:br>
              <a:rPr lang="en-US" sz="2800" dirty="0" smtClean="0"/>
            </a:br>
            <a:r>
              <a:rPr lang="en-US" sz="2800" dirty="0" smtClean="0"/>
              <a:t>Sort S and R </a:t>
            </a:r>
            <a:r>
              <a:rPr lang="en-US" sz="2800" b="1" dirty="0" smtClean="0"/>
              <a:t>on join column</a:t>
            </a:r>
            <a:r>
              <a:rPr lang="en-US" sz="2800" dirty="0" smtClean="0"/>
              <a:t>, then merge them!</a:t>
            </a:r>
          </a:p>
          <a:p>
            <a:pPr>
              <a:buNone/>
            </a:pPr>
            <a:r>
              <a:rPr lang="en-US" sz="2800" b="1" dirty="0" smtClean="0"/>
              <a:t>Steps:</a:t>
            </a:r>
          </a:p>
          <a:p>
            <a:pPr marL="514350" indent="-514350">
              <a:buFont typeface="+mj-lt"/>
              <a:buAutoNum type="arabicPeriod"/>
            </a:pPr>
            <a:r>
              <a:rPr lang="en-US" sz="2800" dirty="0" smtClean="0">
                <a:solidFill>
                  <a:schemeClr val="accent4"/>
                </a:solidFill>
              </a:rPr>
              <a:t>Sort S and R.</a:t>
            </a:r>
          </a:p>
          <a:p>
            <a:pPr marL="514350" indent="-514350">
              <a:buFont typeface="+mj-lt"/>
              <a:buAutoNum type="arabicPeriod"/>
            </a:pPr>
            <a:r>
              <a:rPr lang="en-US" sz="2800" dirty="0" smtClean="0"/>
              <a:t>“Zip” or merge.</a:t>
            </a:r>
          </a:p>
        </p:txBody>
      </p:sp>
      <p:sp>
        <p:nvSpPr>
          <p:cNvPr id="25" name="TextBox 24"/>
          <p:cNvSpPr txBox="1"/>
          <p:nvPr/>
        </p:nvSpPr>
        <p:spPr>
          <a:xfrm>
            <a:off x="1270337" y="1002268"/>
            <a:ext cx="794641" cy="369332"/>
          </a:xfrm>
          <a:prstGeom prst="rect">
            <a:avLst/>
          </a:prstGeom>
          <a:noFill/>
        </p:spPr>
        <p:txBody>
          <a:bodyPr wrap="none" rtlCol="0">
            <a:spAutoFit/>
          </a:bodyPr>
          <a:lstStyle/>
          <a:p>
            <a:r>
              <a:rPr lang="en-US" dirty="0" smtClean="0">
                <a:solidFill>
                  <a:schemeClr val="tx2"/>
                </a:solidFill>
              </a:rPr>
              <a:t>Sailors</a:t>
            </a:r>
            <a:endParaRPr lang="en-US" dirty="0">
              <a:solidFill>
                <a:schemeClr val="tx2"/>
              </a:solidFill>
            </a:endParaRPr>
          </a:p>
        </p:txBody>
      </p:sp>
      <p:sp>
        <p:nvSpPr>
          <p:cNvPr id="26" name="TextBox 25"/>
          <p:cNvSpPr txBox="1"/>
          <p:nvPr/>
        </p:nvSpPr>
        <p:spPr>
          <a:xfrm>
            <a:off x="4089737" y="1002268"/>
            <a:ext cx="1015663" cy="369332"/>
          </a:xfrm>
          <a:prstGeom prst="rect">
            <a:avLst/>
          </a:prstGeom>
          <a:noFill/>
        </p:spPr>
        <p:txBody>
          <a:bodyPr wrap="none" rtlCol="0">
            <a:spAutoFit/>
          </a:bodyPr>
          <a:lstStyle/>
          <a:p>
            <a:r>
              <a:rPr lang="en-US" dirty="0" smtClean="0">
                <a:solidFill>
                  <a:schemeClr val="accent2"/>
                </a:solidFill>
              </a:rPr>
              <a:t>Reserves</a:t>
            </a:r>
            <a:endParaRPr lang="en-US" dirty="0">
              <a:solidFill>
                <a:schemeClr val="accent2"/>
              </a:solidFill>
            </a:endParaRPr>
          </a:p>
        </p:txBody>
      </p:sp>
      <p:sp>
        <p:nvSpPr>
          <p:cNvPr id="16" name="Rectangle 15"/>
          <p:cNvSpPr/>
          <p:nvPr/>
        </p:nvSpPr>
        <p:spPr>
          <a:xfrm>
            <a:off x="457200" y="1524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Bob, </a:t>
            </a:r>
            <a:r>
              <a:rPr lang="en-US" dirty="0" err="1" smtClean="0"/>
              <a:t>sid</a:t>
            </a:r>
            <a:r>
              <a:rPr lang="en-US" dirty="0" smtClean="0"/>
              <a:t> = 1)</a:t>
            </a:r>
            <a:endParaRPr lang="en-US" dirty="0"/>
          </a:p>
        </p:txBody>
      </p:sp>
      <p:sp>
        <p:nvSpPr>
          <p:cNvPr id="17" name="Rectangle 16"/>
          <p:cNvSpPr/>
          <p:nvPr/>
        </p:nvSpPr>
        <p:spPr>
          <a:xfrm>
            <a:off x="457200" y="1752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Sam, </a:t>
            </a:r>
            <a:r>
              <a:rPr lang="en-US" dirty="0" err="1" smtClean="0"/>
              <a:t>sid</a:t>
            </a:r>
            <a:r>
              <a:rPr lang="en-US" dirty="0" smtClean="0"/>
              <a:t> = 3)</a:t>
            </a:r>
            <a:endParaRPr lang="en-US" dirty="0"/>
          </a:p>
        </p:txBody>
      </p:sp>
      <p:sp>
        <p:nvSpPr>
          <p:cNvPr id="18" name="Rectangle 17"/>
          <p:cNvSpPr/>
          <p:nvPr/>
        </p:nvSpPr>
        <p:spPr>
          <a:xfrm>
            <a:off x="457200" y="1981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Sue, </a:t>
            </a:r>
            <a:r>
              <a:rPr lang="en-US" dirty="0" err="1" smtClean="0"/>
              <a:t>sid</a:t>
            </a:r>
            <a:r>
              <a:rPr lang="en-US" dirty="0" smtClean="0"/>
              <a:t> = 7)</a:t>
            </a:r>
            <a:endParaRPr lang="en-US" dirty="0"/>
          </a:p>
        </p:txBody>
      </p:sp>
      <p:sp>
        <p:nvSpPr>
          <p:cNvPr id="19" name="Rectangle 18"/>
          <p:cNvSpPr/>
          <p:nvPr/>
        </p:nvSpPr>
        <p:spPr>
          <a:xfrm>
            <a:off x="457200" y="2209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457200" y="2438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457200" y="2819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Jill, </a:t>
            </a:r>
            <a:r>
              <a:rPr lang="en-US" dirty="0" err="1" smtClean="0"/>
              <a:t>sid</a:t>
            </a:r>
            <a:r>
              <a:rPr lang="en-US" dirty="0" smtClean="0"/>
              <a:t> = 2)</a:t>
            </a:r>
            <a:endParaRPr lang="en-US" dirty="0"/>
          </a:p>
        </p:txBody>
      </p:sp>
      <p:sp>
        <p:nvSpPr>
          <p:cNvPr id="33" name="Rectangle 32"/>
          <p:cNvSpPr/>
          <p:nvPr/>
        </p:nvSpPr>
        <p:spPr>
          <a:xfrm>
            <a:off x="457200" y="3048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Joe, </a:t>
            </a:r>
            <a:r>
              <a:rPr lang="en-US" dirty="0" err="1" smtClean="0"/>
              <a:t>sid</a:t>
            </a:r>
            <a:r>
              <a:rPr lang="en-US" dirty="0" smtClean="0"/>
              <a:t> = 12)</a:t>
            </a:r>
            <a:endParaRPr lang="en-US" dirty="0"/>
          </a:p>
        </p:txBody>
      </p:sp>
      <p:sp>
        <p:nvSpPr>
          <p:cNvPr id="34" name="Rectangle 33"/>
          <p:cNvSpPr/>
          <p:nvPr/>
        </p:nvSpPr>
        <p:spPr>
          <a:xfrm>
            <a:off x="457200" y="3276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457200" y="3505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Sue, </a:t>
            </a:r>
            <a:r>
              <a:rPr lang="en-US" dirty="0" err="1" smtClean="0"/>
              <a:t>sid</a:t>
            </a:r>
            <a:r>
              <a:rPr lang="en-US" dirty="0" smtClean="0"/>
              <a:t> = 8)</a:t>
            </a:r>
            <a:endParaRPr lang="en-US" dirty="0"/>
          </a:p>
        </p:txBody>
      </p:sp>
      <p:sp>
        <p:nvSpPr>
          <p:cNvPr id="36" name="Rectangle 35"/>
          <p:cNvSpPr/>
          <p:nvPr/>
        </p:nvSpPr>
        <p:spPr>
          <a:xfrm>
            <a:off x="457200" y="3733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a:off x="457200" y="4114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457200" y="4343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a:off x="457200" y="4572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p:cNvSpPr/>
          <p:nvPr/>
        </p:nvSpPr>
        <p:spPr>
          <a:xfrm>
            <a:off x="457200" y="4800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457200" y="5029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457200" y="5410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a:off x="457200" y="5638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a:t>
            </a:r>
            <a:r>
              <a:rPr lang="en-US" dirty="0" err="1" smtClean="0"/>
              <a:t>Yue</a:t>
            </a:r>
            <a:r>
              <a:rPr lang="en-US" dirty="0" smtClean="0"/>
              <a:t>, </a:t>
            </a:r>
            <a:r>
              <a:rPr lang="en-US" dirty="0" err="1" smtClean="0"/>
              <a:t>sid</a:t>
            </a:r>
            <a:r>
              <a:rPr lang="en-US" dirty="0" smtClean="0"/>
              <a:t> = 4)</a:t>
            </a:r>
            <a:endParaRPr lang="en-US" dirty="0"/>
          </a:p>
        </p:txBody>
      </p:sp>
      <p:sp>
        <p:nvSpPr>
          <p:cNvPr id="44" name="Rectangle 43"/>
          <p:cNvSpPr/>
          <p:nvPr/>
        </p:nvSpPr>
        <p:spPr>
          <a:xfrm>
            <a:off x="457200" y="5867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57200" y="6096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457200" y="6324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Sort-Merge Join</a:t>
            </a:r>
            <a:endParaRPr lang="en-US" dirty="0"/>
          </a:p>
        </p:txBody>
      </p:sp>
      <p:sp>
        <p:nvSpPr>
          <p:cNvPr id="4" name="Rectangle 3"/>
          <p:cNvSpPr/>
          <p:nvPr/>
        </p:nvSpPr>
        <p:spPr>
          <a:xfrm>
            <a:off x="228600" y="1371600"/>
            <a:ext cx="2743200" cy="533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 y="15240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 name="Rectangle 10"/>
          <p:cNvSpPr/>
          <p:nvPr/>
        </p:nvSpPr>
        <p:spPr>
          <a:xfrm>
            <a:off x="457200" y="28194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Rectangle 11"/>
          <p:cNvSpPr/>
          <p:nvPr/>
        </p:nvSpPr>
        <p:spPr>
          <a:xfrm>
            <a:off x="457200" y="41148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457200" y="54102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p:cNvSpPr/>
          <p:nvPr/>
        </p:nvSpPr>
        <p:spPr>
          <a:xfrm>
            <a:off x="3200400" y="1371600"/>
            <a:ext cx="2743200" cy="5334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p:cNvSpPr/>
          <p:nvPr/>
        </p:nvSpPr>
        <p:spPr>
          <a:xfrm>
            <a:off x="3429000" y="15240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1" name="Rectangle 20"/>
          <p:cNvSpPr/>
          <p:nvPr/>
        </p:nvSpPr>
        <p:spPr>
          <a:xfrm>
            <a:off x="3429000" y="28194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2" name="Rectangle 21"/>
          <p:cNvSpPr/>
          <p:nvPr/>
        </p:nvSpPr>
        <p:spPr>
          <a:xfrm>
            <a:off x="3429000" y="41148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3" name="Rectangle 22"/>
          <p:cNvSpPr/>
          <p:nvPr/>
        </p:nvSpPr>
        <p:spPr>
          <a:xfrm>
            <a:off x="3429000" y="54102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4" name="Content Placeholder 2"/>
          <p:cNvSpPr>
            <a:spLocks noGrp="1"/>
          </p:cNvSpPr>
          <p:nvPr>
            <p:ph idx="1"/>
          </p:nvPr>
        </p:nvSpPr>
        <p:spPr>
          <a:xfrm>
            <a:off x="6019800" y="1371600"/>
            <a:ext cx="3124200" cy="4525963"/>
          </a:xfrm>
        </p:spPr>
        <p:txBody>
          <a:bodyPr>
            <a:normAutofit/>
          </a:bodyPr>
          <a:lstStyle/>
          <a:p>
            <a:pPr>
              <a:buNone/>
            </a:pPr>
            <a:r>
              <a:rPr lang="en-US" sz="2800" b="1" dirty="0" smtClean="0"/>
              <a:t>Key idea:</a:t>
            </a:r>
            <a:r>
              <a:rPr lang="en-US" sz="2800" dirty="0" smtClean="0"/>
              <a:t/>
            </a:r>
            <a:br>
              <a:rPr lang="en-US" sz="2800" dirty="0" smtClean="0"/>
            </a:br>
            <a:r>
              <a:rPr lang="en-US" sz="2800" dirty="0" smtClean="0"/>
              <a:t>Sort S and R </a:t>
            </a:r>
            <a:r>
              <a:rPr lang="en-US" sz="2800" b="1" dirty="0" smtClean="0"/>
              <a:t>on join column</a:t>
            </a:r>
            <a:r>
              <a:rPr lang="en-US" sz="2800" dirty="0" smtClean="0"/>
              <a:t>, then merge them!</a:t>
            </a:r>
          </a:p>
          <a:p>
            <a:pPr>
              <a:buNone/>
            </a:pPr>
            <a:r>
              <a:rPr lang="en-US" sz="2800" b="1" dirty="0" smtClean="0"/>
              <a:t>Steps:</a:t>
            </a:r>
          </a:p>
          <a:p>
            <a:pPr marL="514350" indent="-514350">
              <a:buFont typeface="+mj-lt"/>
              <a:buAutoNum type="arabicPeriod"/>
            </a:pPr>
            <a:r>
              <a:rPr lang="en-US" sz="2800" dirty="0" smtClean="0">
                <a:solidFill>
                  <a:schemeClr val="accent4"/>
                </a:solidFill>
              </a:rPr>
              <a:t>Sort S and R.</a:t>
            </a:r>
          </a:p>
          <a:p>
            <a:pPr marL="514350" indent="-514350">
              <a:buFont typeface="+mj-lt"/>
              <a:buAutoNum type="arabicPeriod"/>
            </a:pPr>
            <a:r>
              <a:rPr lang="en-US" sz="2800" dirty="0" smtClean="0"/>
              <a:t>“Zip” or merge.</a:t>
            </a:r>
          </a:p>
        </p:txBody>
      </p:sp>
      <p:sp>
        <p:nvSpPr>
          <p:cNvPr id="25" name="TextBox 24"/>
          <p:cNvSpPr txBox="1"/>
          <p:nvPr/>
        </p:nvSpPr>
        <p:spPr>
          <a:xfrm>
            <a:off x="1270337" y="1002268"/>
            <a:ext cx="794641" cy="369332"/>
          </a:xfrm>
          <a:prstGeom prst="rect">
            <a:avLst/>
          </a:prstGeom>
          <a:noFill/>
        </p:spPr>
        <p:txBody>
          <a:bodyPr wrap="none" rtlCol="0">
            <a:spAutoFit/>
          </a:bodyPr>
          <a:lstStyle/>
          <a:p>
            <a:r>
              <a:rPr lang="en-US" dirty="0" smtClean="0">
                <a:solidFill>
                  <a:schemeClr val="tx2"/>
                </a:solidFill>
              </a:rPr>
              <a:t>Sailors</a:t>
            </a:r>
            <a:endParaRPr lang="en-US" dirty="0">
              <a:solidFill>
                <a:schemeClr val="tx2"/>
              </a:solidFill>
            </a:endParaRPr>
          </a:p>
        </p:txBody>
      </p:sp>
      <p:sp>
        <p:nvSpPr>
          <p:cNvPr id="26" name="TextBox 25"/>
          <p:cNvSpPr txBox="1"/>
          <p:nvPr/>
        </p:nvSpPr>
        <p:spPr>
          <a:xfrm>
            <a:off x="4089737" y="1002268"/>
            <a:ext cx="1015663" cy="369332"/>
          </a:xfrm>
          <a:prstGeom prst="rect">
            <a:avLst/>
          </a:prstGeom>
          <a:noFill/>
        </p:spPr>
        <p:txBody>
          <a:bodyPr wrap="none" rtlCol="0">
            <a:spAutoFit/>
          </a:bodyPr>
          <a:lstStyle/>
          <a:p>
            <a:r>
              <a:rPr lang="en-US" dirty="0" smtClean="0">
                <a:solidFill>
                  <a:schemeClr val="accent2"/>
                </a:solidFill>
              </a:rPr>
              <a:t>Reserves</a:t>
            </a:r>
            <a:endParaRPr lang="en-US" dirty="0">
              <a:solidFill>
                <a:schemeClr val="accent2"/>
              </a:solidFill>
            </a:endParaRPr>
          </a:p>
        </p:txBody>
      </p:sp>
      <p:sp>
        <p:nvSpPr>
          <p:cNvPr id="16" name="Rectangle 15"/>
          <p:cNvSpPr/>
          <p:nvPr/>
        </p:nvSpPr>
        <p:spPr>
          <a:xfrm>
            <a:off x="457200" y="1524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Bob, </a:t>
            </a:r>
            <a:r>
              <a:rPr lang="en-US" dirty="0" err="1" smtClean="0"/>
              <a:t>sid</a:t>
            </a:r>
            <a:r>
              <a:rPr lang="en-US" dirty="0" smtClean="0"/>
              <a:t> = 1)</a:t>
            </a:r>
            <a:endParaRPr lang="en-US" dirty="0"/>
          </a:p>
        </p:txBody>
      </p:sp>
      <p:sp>
        <p:nvSpPr>
          <p:cNvPr id="17" name="Rectangle 16"/>
          <p:cNvSpPr/>
          <p:nvPr/>
        </p:nvSpPr>
        <p:spPr>
          <a:xfrm>
            <a:off x="457200" y="1752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Jill, </a:t>
            </a:r>
            <a:r>
              <a:rPr lang="en-US" dirty="0" err="1" smtClean="0"/>
              <a:t>sid</a:t>
            </a:r>
            <a:r>
              <a:rPr lang="en-US" dirty="0" smtClean="0"/>
              <a:t> = 2)</a:t>
            </a:r>
            <a:endParaRPr lang="en-US" dirty="0"/>
          </a:p>
        </p:txBody>
      </p:sp>
      <p:sp>
        <p:nvSpPr>
          <p:cNvPr id="18" name="Rectangle 17"/>
          <p:cNvSpPr/>
          <p:nvPr/>
        </p:nvSpPr>
        <p:spPr>
          <a:xfrm>
            <a:off x="457200" y="1981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Sam, </a:t>
            </a:r>
            <a:r>
              <a:rPr lang="en-US" dirty="0" err="1" smtClean="0"/>
              <a:t>sid</a:t>
            </a:r>
            <a:r>
              <a:rPr lang="en-US" dirty="0" smtClean="0"/>
              <a:t> = 3)</a:t>
            </a:r>
            <a:endParaRPr lang="en-US" dirty="0"/>
          </a:p>
        </p:txBody>
      </p:sp>
      <p:sp>
        <p:nvSpPr>
          <p:cNvPr id="19" name="Rectangle 18"/>
          <p:cNvSpPr/>
          <p:nvPr/>
        </p:nvSpPr>
        <p:spPr>
          <a:xfrm>
            <a:off x="457200" y="2209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a:t>
            </a:r>
            <a:r>
              <a:rPr lang="en-US" dirty="0" err="1" smtClean="0"/>
              <a:t>Yue</a:t>
            </a:r>
            <a:r>
              <a:rPr lang="en-US" dirty="0" smtClean="0"/>
              <a:t>, </a:t>
            </a:r>
            <a:r>
              <a:rPr lang="en-US" dirty="0" err="1" smtClean="0"/>
              <a:t>sid</a:t>
            </a:r>
            <a:r>
              <a:rPr lang="en-US" dirty="0" smtClean="0"/>
              <a:t> = 4)</a:t>
            </a:r>
            <a:endParaRPr lang="en-US" dirty="0"/>
          </a:p>
        </p:txBody>
      </p:sp>
      <p:sp>
        <p:nvSpPr>
          <p:cNvPr id="20" name="Rectangle 19"/>
          <p:cNvSpPr/>
          <p:nvPr/>
        </p:nvSpPr>
        <p:spPr>
          <a:xfrm>
            <a:off x="457200" y="2438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Sue, </a:t>
            </a:r>
            <a:r>
              <a:rPr lang="en-US" dirty="0" err="1" smtClean="0"/>
              <a:t>sid</a:t>
            </a:r>
            <a:r>
              <a:rPr lang="en-US" dirty="0" smtClean="0"/>
              <a:t> = 7)</a:t>
            </a:r>
            <a:endParaRPr lang="en-US" dirty="0"/>
          </a:p>
        </p:txBody>
      </p:sp>
      <p:sp>
        <p:nvSpPr>
          <p:cNvPr id="32" name="Rectangle 31"/>
          <p:cNvSpPr/>
          <p:nvPr/>
        </p:nvSpPr>
        <p:spPr>
          <a:xfrm>
            <a:off x="457200" y="2819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Sue, </a:t>
            </a:r>
            <a:r>
              <a:rPr lang="en-US" dirty="0" err="1" smtClean="0"/>
              <a:t>sid</a:t>
            </a:r>
            <a:r>
              <a:rPr lang="en-US" dirty="0" smtClean="0"/>
              <a:t> = 8)</a:t>
            </a:r>
            <a:endParaRPr lang="en-US" dirty="0"/>
          </a:p>
        </p:txBody>
      </p:sp>
      <p:sp>
        <p:nvSpPr>
          <p:cNvPr id="33" name="Rectangle 32"/>
          <p:cNvSpPr/>
          <p:nvPr/>
        </p:nvSpPr>
        <p:spPr>
          <a:xfrm>
            <a:off x="457200" y="3048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Joe, </a:t>
            </a:r>
            <a:r>
              <a:rPr lang="en-US" dirty="0" err="1" smtClean="0"/>
              <a:t>sid</a:t>
            </a:r>
            <a:r>
              <a:rPr lang="en-US" dirty="0" smtClean="0"/>
              <a:t> = 12)</a:t>
            </a:r>
            <a:endParaRPr lang="en-US" dirty="0"/>
          </a:p>
        </p:txBody>
      </p:sp>
      <p:sp>
        <p:nvSpPr>
          <p:cNvPr id="34" name="Rectangle 33"/>
          <p:cNvSpPr/>
          <p:nvPr/>
        </p:nvSpPr>
        <p:spPr>
          <a:xfrm>
            <a:off x="457200" y="3276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 .</a:t>
            </a:r>
            <a:endParaRPr lang="en-US" dirty="0"/>
          </a:p>
        </p:txBody>
      </p:sp>
      <p:sp>
        <p:nvSpPr>
          <p:cNvPr id="35" name="Rectangle 34"/>
          <p:cNvSpPr/>
          <p:nvPr/>
        </p:nvSpPr>
        <p:spPr>
          <a:xfrm>
            <a:off x="457200" y="3505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457200" y="3733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a:off x="457200" y="4114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457200" y="4343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a:off x="457200" y="4572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p:cNvSpPr/>
          <p:nvPr/>
        </p:nvSpPr>
        <p:spPr>
          <a:xfrm>
            <a:off x="457200" y="4800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457200" y="5029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457200" y="5410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a:off x="457200" y="5638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a:off x="457200" y="5867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57200" y="6096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457200" y="6324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Sort-Merge Join</a:t>
            </a:r>
            <a:endParaRPr lang="en-US" dirty="0"/>
          </a:p>
        </p:txBody>
      </p:sp>
      <p:sp>
        <p:nvSpPr>
          <p:cNvPr id="4" name="Rectangle 3"/>
          <p:cNvSpPr/>
          <p:nvPr/>
        </p:nvSpPr>
        <p:spPr>
          <a:xfrm>
            <a:off x="228600" y="1371600"/>
            <a:ext cx="2743200" cy="533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 y="15240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 name="Rectangle 10"/>
          <p:cNvSpPr/>
          <p:nvPr/>
        </p:nvSpPr>
        <p:spPr>
          <a:xfrm>
            <a:off x="457200" y="28194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Rectangle 11"/>
          <p:cNvSpPr/>
          <p:nvPr/>
        </p:nvSpPr>
        <p:spPr>
          <a:xfrm>
            <a:off x="457200" y="41148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457200" y="54102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p:cNvSpPr/>
          <p:nvPr/>
        </p:nvSpPr>
        <p:spPr>
          <a:xfrm>
            <a:off x="3200400" y="1371600"/>
            <a:ext cx="2743200" cy="5334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p:cNvSpPr/>
          <p:nvPr/>
        </p:nvSpPr>
        <p:spPr>
          <a:xfrm>
            <a:off x="3429000" y="15240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1" name="Rectangle 20"/>
          <p:cNvSpPr/>
          <p:nvPr/>
        </p:nvSpPr>
        <p:spPr>
          <a:xfrm>
            <a:off x="3429000" y="28194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2" name="Rectangle 21"/>
          <p:cNvSpPr/>
          <p:nvPr/>
        </p:nvSpPr>
        <p:spPr>
          <a:xfrm>
            <a:off x="3429000" y="41148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3" name="Rectangle 22"/>
          <p:cNvSpPr/>
          <p:nvPr/>
        </p:nvSpPr>
        <p:spPr>
          <a:xfrm>
            <a:off x="3429000" y="54102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4" name="Content Placeholder 2"/>
          <p:cNvSpPr>
            <a:spLocks noGrp="1"/>
          </p:cNvSpPr>
          <p:nvPr>
            <p:ph idx="1"/>
          </p:nvPr>
        </p:nvSpPr>
        <p:spPr>
          <a:xfrm>
            <a:off x="6019800" y="1371600"/>
            <a:ext cx="3124200" cy="4525963"/>
          </a:xfrm>
        </p:spPr>
        <p:txBody>
          <a:bodyPr>
            <a:normAutofit/>
          </a:bodyPr>
          <a:lstStyle/>
          <a:p>
            <a:pPr>
              <a:buNone/>
            </a:pPr>
            <a:r>
              <a:rPr lang="en-US" sz="2800" b="1" dirty="0" smtClean="0"/>
              <a:t>Key idea:</a:t>
            </a:r>
            <a:r>
              <a:rPr lang="en-US" sz="2800" dirty="0" smtClean="0"/>
              <a:t/>
            </a:r>
            <a:br>
              <a:rPr lang="en-US" sz="2800" dirty="0" smtClean="0"/>
            </a:br>
            <a:r>
              <a:rPr lang="en-US" sz="2800" dirty="0" smtClean="0"/>
              <a:t>Sort S and R </a:t>
            </a:r>
            <a:r>
              <a:rPr lang="en-US" sz="2800" b="1" dirty="0" smtClean="0"/>
              <a:t>on join column</a:t>
            </a:r>
            <a:r>
              <a:rPr lang="en-US" sz="2800" dirty="0" smtClean="0"/>
              <a:t>, then merge them!</a:t>
            </a:r>
          </a:p>
          <a:p>
            <a:pPr>
              <a:buNone/>
            </a:pPr>
            <a:r>
              <a:rPr lang="en-US" sz="2800" b="1" dirty="0" smtClean="0"/>
              <a:t>Steps:</a:t>
            </a:r>
          </a:p>
          <a:p>
            <a:pPr marL="514350" indent="-514350">
              <a:buFont typeface="+mj-lt"/>
              <a:buAutoNum type="arabicPeriod"/>
            </a:pPr>
            <a:r>
              <a:rPr lang="en-US" sz="2800" dirty="0" smtClean="0">
                <a:solidFill>
                  <a:schemeClr val="accent4"/>
                </a:solidFill>
              </a:rPr>
              <a:t>Sort S and R.</a:t>
            </a:r>
          </a:p>
          <a:p>
            <a:pPr marL="514350" indent="-514350">
              <a:buFont typeface="+mj-lt"/>
              <a:buAutoNum type="arabicPeriod"/>
            </a:pPr>
            <a:r>
              <a:rPr lang="en-US" sz="2800" dirty="0" smtClean="0"/>
              <a:t>“Zip” or merge.</a:t>
            </a:r>
          </a:p>
        </p:txBody>
      </p:sp>
      <p:sp>
        <p:nvSpPr>
          <p:cNvPr id="25" name="TextBox 24"/>
          <p:cNvSpPr txBox="1"/>
          <p:nvPr/>
        </p:nvSpPr>
        <p:spPr>
          <a:xfrm>
            <a:off x="1270337" y="1002268"/>
            <a:ext cx="794641" cy="369332"/>
          </a:xfrm>
          <a:prstGeom prst="rect">
            <a:avLst/>
          </a:prstGeom>
          <a:noFill/>
        </p:spPr>
        <p:txBody>
          <a:bodyPr wrap="none" rtlCol="0">
            <a:spAutoFit/>
          </a:bodyPr>
          <a:lstStyle/>
          <a:p>
            <a:r>
              <a:rPr lang="en-US" dirty="0" smtClean="0">
                <a:solidFill>
                  <a:schemeClr val="tx2"/>
                </a:solidFill>
              </a:rPr>
              <a:t>Sailors</a:t>
            </a:r>
            <a:endParaRPr lang="en-US" dirty="0">
              <a:solidFill>
                <a:schemeClr val="tx2"/>
              </a:solidFill>
            </a:endParaRPr>
          </a:p>
        </p:txBody>
      </p:sp>
      <p:sp>
        <p:nvSpPr>
          <p:cNvPr id="26" name="TextBox 25"/>
          <p:cNvSpPr txBox="1"/>
          <p:nvPr/>
        </p:nvSpPr>
        <p:spPr>
          <a:xfrm>
            <a:off x="4089737" y="1002268"/>
            <a:ext cx="1015663" cy="369332"/>
          </a:xfrm>
          <a:prstGeom prst="rect">
            <a:avLst/>
          </a:prstGeom>
          <a:noFill/>
        </p:spPr>
        <p:txBody>
          <a:bodyPr wrap="none" rtlCol="0">
            <a:spAutoFit/>
          </a:bodyPr>
          <a:lstStyle/>
          <a:p>
            <a:r>
              <a:rPr lang="en-US" dirty="0" smtClean="0">
                <a:solidFill>
                  <a:schemeClr val="accent2"/>
                </a:solidFill>
              </a:rPr>
              <a:t>Reserves</a:t>
            </a:r>
            <a:endParaRPr lang="en-US" dirty="0">
              <a:solidFill>
                <a:schemeClr val="accent2"/>
              </a:solidFill>
            </a:endParaRPr>
          </a:p>
        </p:txBody>
      </p:sp>
      <p:sp>
        <p:nvSpPr>
          <p:cNvPr id="16" name="Rectangle 15"/>
          <p:cNvSpPr/>
          <p:nvPr/>
        </p:nvSpPr>
        <p:spPr>
          <a:xfrm>
            <a:off x="457200" y="1524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Bob, </a:t>
            </a:r>
            <a:r>
              <a:rPr lang="en-US" dirty="0" err="1" smtClean="0"/>
              <a:t>sid</a:t>
            </a:r>
            <a:r>
              <a:rPr lang="en-US" dirty="0" smtClean="0"/>
              <a:t> = 1)</a:t>
            </a:r>
            <a:endParaRPr lang="en-US" dirty="0"/>
          </a:p>
        </p:txBody>
      </p:sp>
      <p:sp>
        <p:nvSpPr>
          <p:cNvPr id="17" name="Rectangle 16"/>
          <p:cNvSpPr/>
          <p:nvPr/>
        </p:nvSpPr>
        <p:spPr>
          <a:xfrm>
            <a:off x="457200" y="1752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Jill, </a:t>
            </a:r>
            <a:r>
              <a:rPr lang="en-US" dirty="0" err="1" smtClean="0"/>
              <a:t>sid</a:t>
            </a:r>
            <a:r>
              <a:rPr lang="en-US" dirty="0" smtClean="0"/>
              <a:t> = 2)</a:t>
            </a:r>
            <a:endParaRPr lang="en-US" dirty="0"/>
          </a:p>
        </p:txBody>
      </p:sp>
      <p:sp>
        <p:nvSpPr>
          <p:cNvPr id="18" name="Rectangle 17"/>
          <p:cNvSpPr/>
          <p:nvPr/>
        </p:nvSpPr>
        <p:spPr>
          <a:xfrm>
            <a:off x="457200" y="1981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Sam, </a:t>
            </a:r>
            <a:r>
              <a:rPr lang="en-US" dirty="0" err="1" smtClean="0"/>
              <a:t>sid</a:t>
            </a:r>
            <a:r>
              <a:rPr lang="en-US" dirty="0" smtClean="0"/>
              <a:t> = 3)</a:t>
            </a:r>
            <a:endParaRPr lang="en-US" dirty="0"/>
          </a:p>
        </p:txBody>
      </p:sp>
      <p:sp>
        <p:nvSpPr>
          <p:cNvPr id="19" name="Rectangle 18"/>
          <p:cNvSpPr/>
          <p:nvPr/>
        </p:nvSpPr>
        <p:spPr>
          <a:xfrm>
            <a:off x="457200" y="2209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a:t>
            </a:r>
            <a:r>
              <a:rPr lang="en-US" dirty="0" err="1" smtClean="0"/>
              <a:t>Yue</a:t>
            </a:r>
            <a:r>
              <a:rPr lang="en-US" dirty="0" smtClean="0"/>
              <a:t>, </a:t>
            </a:r>
            <a:r>
              <a:rPr lang="en-US" dirty="0" err="1" smtClean="0"/>
              <a:t>sid</a:t>
            </a:r>
            <a:r>
              <a:rPr lang="en-US" dirty="0" smtClean="0"/>
              <a:t> = 4)</a:t>
            </a:r>
            <a:endParaRPr lang="en-US" dirty="0"/>
          </a:p>
        </p:txBody>
      </p:sp>
      <p:sp>
        <p:nvSpPr>
          <p:cNvPr id="20" name="Rectangle 19"/>
          <p:cNvSpPr/>
          <p:nvPr/>
        </p:nvSpPr>
        <p:spPr>
          <a:xfrm>
            <a:off x="457200" y="2438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Sue, </a:t>
            </a:r>
            <a:r>
              <a:rPr lang="en-US" dirty="0" err="1" smtClean="0"/>
              <a:t>sid</a:t>
            </a:r>
            <a:r>
              <a:rPr lang="en-US" dirty="0" smtClean="0"/>
              <a:t> = 7)</a:t>
            </a:r>
            <a:endParaRPr lang="en-US" dirty="0"/>
          </a:p>
        </p:txBody>
      </p:sp>
      <p:sp>
        <p:nvSpPr>
          <p:cNvPr id="32" name="Rectangle 31"/>
          <p:cNvSpPr/>
          <p:nvPr/>
        </p:nvSpPr>
        <p:spPr>
          <a:xfrm>
            <a:off x="457200" y="2819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Sue, </a:t>
            </a:r>
            <a:r>
              <a:rPr lang="en-US" dirty="0" err="1" smtClean="0"/>
              <a:t>sid</a:t>
            </a:r>
            <a:r>
              <a:rPr lang="en-US" dirty="0" smtClean="0"/>
              <a:t> = 8)</a:t>
            </a:r>
            <a:endParaRPr lang="en-US" dirty="0"/>
          </a:p>
        </p:txBody>
      </p:sp>
      <p:sp>
        <p:nvSpPr>
          <p:cNvPr id="33" name="Rectangle 32"/>
          <p:cNvSpPr/>
          <p:nvPr/>
        </p:nvSpPr>
        <p:spPr>
          <a:xfrm>
            <a:off x="457200" y="3048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Joe, </a:t>
            </a:r>
            <a:r>
              <a:rPr lang="en-US" dirty="0" err="1" smtClean="0"/>
              <a:t>sid</a:t>
            </a:r>
            <a:r>
              <a:rPr lang="en-US" dirty="0" smtClean="0"/>
              <a:t> = 12)</a:t>
            </a:r>
            <a:endParaRPr lang="en-US" dirty="0"/>
          </a:p>
        </p:txBody>
      </p:sp>
      <p:sp>
        <p:nvSpPr>
          <p:cNvPr id="34" name="Rectangle 33"/>
          <p:cNvSpPr/>
          <p:nvPr/>
        </p:nvSpPr>
        <p:spPr>
          <a:xfrm>
            <a:off x="457200" y="3276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 .</a:t>
            </a:r>
            <a:endParaRPr lang="en-US" dirty="0"/>
          </a:p>
        </p:txBody>
      </p:sp>
      <p:sp>
        <p:nvSpPr>
          <p:cNvPr id="35" name="Rectangle 34"/>
          <p:cNvSpPr/>
          <p:nvPr/>
        </p:nvSpPr>
        <p:spPr>
          <a:xfrm>
            <a:off x="457200" y="3505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457200" y="3733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a:off x="457200" y="4114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457200" y="4343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a:off x="457200" y="4572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p:cNvSpPr/>
          <p:nvPr/>
        </p:nvSpPr>
        <p:spPr>
          <a:xfrm>
            <a:off x="457200" y="4800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457200" y="5029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457200" y="5410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a:off x="457200" y="5638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a:off x="457200" y="5867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57200" y="6096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457200" y="6324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3429000" y="1524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 bid = 4)</a:t>
            </a:r>
            <a:endParaRPr lang="en-US" dirty="0"/>
          </a:p>
        </p:txBody>
      </p:sp>
      <p:sp>
        <p:nvSpPr>
          <p:cNvPr id="49" name="Rectangle 48"/>
          <p:cNvSpPr/>
          <p:nvPr/>
        </p:nvSpPr>
        <p:spPr>
          <a:xfrm>
            <a:off x="3429000" y="1752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 bid = 7)</a:t>
            </a:r>
            <a:endParaRPr lang="en-US" dirty="0"/>
          </a:p>
        </p:txBody>
      </p:sp>
      <p:sp>
        <p:nvSpPr>
          <p:cNvPr id="50" name="Rectangle 49"/>
          <p:cNvSpPr/>
          <p:nvPr/>
        </p:nvSpPr>
        <p:spPr>
          <a:xfrm>
            <a:off x="3429000" y="1981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3, bid = 6)</a:t>
            </a:r>
            <a:endParaRPr lang="en-US" dirty="0"/>
          </a:p>
        </p:txBody>
      </p:sp>
      <p:sp>
        <p:nvSpPr>
          <p:cNvPr id="51" name="Rectangle 50"/>
          <p:cNvSpPr/>
          <p:nvPr/>
        </p:nvSpPr>
        <p:spPr>
          <a:xfrm>
            <a:off x="3429000" y="2209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4, bid = 3)</a:t>
            </a:r>
            <a:endParaRPr lang="en-US" dirty="0"/>
          </a:p>
        </p:txBody>
      </p:sp>
      <p:sp>
        <p:nvSpPr>
          <p:cNvPr id="52" name="Rectangle 51"/>
          <p:cNvSpPr/>
          <p:nvPr/>
        </p:nvSpPr>
        <p:spPr>
          <a:xfrm>
            <a:off x="3429000" y="2438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8, bid = 1)</a:t>
            </a:r>
            <a:endParaRPr lang="en-US" dirty="0"/>
          </a:p>
        </p:txBody>
      </p:sp>
      <p:sp>
        <p:nvSpPr>
          <p:cNvPr id="53" name="Rectangle 52"/>
          <p:cNvSpPr/>
          <p:nvPr/>
        </p:nvSpPr>
        <p:spPr>
          <a:xfrm>
            <a:off x="3429000" y="2819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8, bid = 13)</a:t>
            </a:r>
            <a:endParaRPr lang="en-US" dirty="0"/>
          </a:p>
        </p:txBody>
      </p:sp>
      <p:sp>
        <p:nvSpPr>
          <p:cNvPr id="54" name="Rectangle 53"/>
          <p:cNvSpPr/>
          <p:nvPr/>
        </p:nvSpPr>
        <p:spPr>
          <a:xfrm>
            <a:off x="3429000" y="3048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8, bid = 15)</a:t>
            </a:r>
            <a:endParaRPr lang="en-US" dirty="0"/>
          </a:p>
        </p:txBody>
      </p:sp>
      <p:sp>
        <p:nvSpPr>
          <p:cNvPr id="55" name="Rectangle 54"/>
          <p:cNvSpPr/>
          <p:nvPr/>
        </p:nvSpPr>
        <p:spPr>
          <a:xfrm>
            <a:off x="3429000" y="3276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12, bid = 1)</a:t>
            </a:r>
            <a:endParaRPr lang="en-US" dirty="0"/>
          </a:p>
        </p:txBody>
      </p:sp>
      <p:sp>
        <p:nvSpPr>
          <p:cNvPr id="56" name="Rectangle 55"/>
          <p:cNvSpPr/>
          <p:nvPr/>
        </p:nvSpPr>
        <p:spPr>
          <a:xfrm>
            <a:off x="3429000" y="3505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 . .</a:t>
            </a:r>
            <a:endParaRPr lang="en-US" dirty="0"/>
          </a:p>
        </p:txBody>
      </p:sp>
      <p:sp>
        <p:nvSpPr>
          <p:cNvPr id="57" name="Rectangle 56"/>
          <p:cNvSpPr/>
          <p:nvPr/>
        </p:nvSpPr>
        <p:spPr>
          <a:xfrm>
            <a:off x="3429000" y="3733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8" name="Rectangle 57"/>
          <p:cNvSpPr/>
          <p:nvPr/>
        </p:nvSpPr>
        <p:spPr>
          <a:xfrm>
            <a:off x="3429000" y="4114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9" name="Rectangle 58"/>
          <p:cNvSpPr/>
          <p:nvPr/>
        </p:nvSpPr>
        <p:spPr>
          <a:xfrm>
            <a:off x="3429000" y="4343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0" name="Rectangle 59"/>
          <p:cNvSpPr/>
          <p:nvPr/>
        </p:nvSpPr>
        <p:spPr>
          <a:xfrm>
            <a:off x="3429000" y="4572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1" name="Rectangle 60"/>
          <p:cNvSpPr/>
          <p:nvPr/>
        </p:nvSpPr>
        <p:spPr>
          <a:xfrm>
            <a:off x="3429000" y="4800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2" name="Rectangle 61"/>
          <p:cNvSpPr/>
          <p:nvPr/>
        </p:nvSpPr>
        <p:spPr>
          <a:xfrm>
            <a:off x="3429000" y="5029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3" name="Rectangle 62"/>
          <p:cNvSpPr/>
          <p:nvPr/>
        </p:nvSpPr>
        <p:spPr>
          <a:xfrm>
            <a:off x="3429000" y="5410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4" name="Rectangle 63"/>
          <p:cNvSpPr/>
          <p:nvPr/>
        </p:nvSpPr>
        <p:spPr>
          <a:xfrm>
            <a:off x="3429000" y="5638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5" name="Rectangle 64"/>
          <p:cNvSpPr/>
          <p:nvPr/>
        </p:nvSpPr>
        <p:spPr>
          <a:xfrm>
            <a:off x="3429000" y="5867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6" name="Rectangle 65"/>
          <p:cNvSpPr/>
          <p:nvPr/>
        </p:nvSpPr>
        <p:spPr>
          <a:xfrm>
            <a:off x="3429000" y="6096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7" name="Rectangle 66"/>
          <p:cNvSpPr/>
          <p:nvPr/>
        </p:nvSpPr>
        <p:spPr>
          <a:xfrm>
            <a:off x="3429000" y="6324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Sort-Merge Join</a:t>
            </a:r>
            <a:endParaRPr lang="en-US" dirty="0"/>
          </a:p>
        </p:txBody>
      </p:sp>
      <p:sp>
        <p:nvSpPr>
          <p:cNvPr id="4" name="Rectangle 3"/>
          <p:cNvSpPr/>
          <p:nvPr/>
        </p:nvSpPr>
        <p:spPr>
          <a:xfrm>
            <a:off x="228600" y="1371600"/>
            <a:ext cx="2743200" cy="533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 y="15240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 name="Rectangle 10"/>
          <p:cNvSpPr/>
          <p:nvPr/>
        </p:nvSpPr>
        <p:spPr>
          <a:xfrm>
            <a:off x="457200" y="28194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Rectangle 11"/>
          <p:cNvSpPr/>
          <p:nvPr/>
        </p:nvSpPr>
        <p:spPr>
          <a:xfrm>
            <a:off x="457200" y="41148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457200" y="54102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p:cNvSpPr/>
          <p:nvPr/>
        </p:nvSpPr>
        <p:spPr>
          <a:xfrm>
            <a:off x="3200400" y="1371600"/>
            <a:ext cx="2743200" cy="5334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p:cNvSpPr/>
          <p:nvPr/>
        </p:nvSpPr>
        <p:spPr>
          <a:xfrm>
            <a:off x="3429000" y="15240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1" name="Rectangle 20"/>
          <p:cNvSpPr/>
          <p:nvPr/>
        </p:nvSpPr>
        <p:spPr>
          <a:xfrm>
            <a:off x="3429000" y="28194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2" name="Rectangle 21"/>
          <p:cNvSpPr/>
          <p:nvPr/>
        </p:nvSpPr>
        <p:spPr>
          <a:xfrm>
            <a:off x="3429000" y="41148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3" name="Rectangle 22"/>
          <p:cNvSpPr/>
          <p:nvPr/>
        </p:nvSpPr>
        <p:spPr>
          <a:xfrm>
            <a:off x="3429000" y="54102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4" name="Content Placeholder 2"/>
          <p:cNvSpPr>
            <a:spLocks noGrp="1"/>
          </p:cNvSpPr>
          <p:nvPr>
            <p:ph idx="1"/>
          </p:nvPr>
        </p:nvSpPr>
        <p:spPr>
          <a:xfrm>
            <a:off x="6019800" y="1371600"/>
            <a:ext cx="3124200" cy="4525963"/>
          </a:xfrm>
        </p:spPr>
        <p:txBody>
          <a:bodyPr>
            <a:normAutofit/>
          </a:bodyPr>
          <a:lstStyle/>
          <a:p>
            <a:pPr>
              <a:buNone/>
            </a:pPr>
            <a:r>
              <a:rPr lang="en-US" sz="2800" b="1" dirty="0" smtClean="0"/>
              <a:t>Key idea:</a:t>
            </a:r>
            <a:r>
              <a:rPr lang="en-US" sz="2800" dirty="0" smtClean="0"/>
              <a:t/>
            </a:r>
            <a:br>
              <a:rPr lang="en-US" sz="2800" dirty="0" smtClean="0"/>
            </a:br>
            <a:r>
              <a:rPr lang="en-US" sz="2800" dirty="0" smtClean="0"/>
              <a:t>Sort S and R </a:t>
            </a:r>
            <a:r>
              <a:rPr lang="en-US" sz="2800" b="1" dirty="0" smtClean="0"/>
              <a:t>on join column</a:t>
            </a:r>
            <a:r>
              <a:rPr lang="en-US" sz="2800" dirty="0" smtClean="0"/>
              <a:t>, then merge them!</a:t>
            </a:r>
          </a:p>
          <a:p>
            <a:pPr>
              <a:buNone/>
            </a:pPr>
            <a:r>
              <a:rPr lang="en-US" sz="2800" b="1" dirty="0" smtClean="0"/>
              <a:t>Steps:</a:t>
            </a:r>
          </a:p>
          <a:p>
            <a:pPr marL="514350" indent="-514350">
              <a:buFont typeface="+mj-lt"/>
              <a:buAutoNum type="arabicPeriod"/>
            </a:pPr>
            <a:r>
              <a:rPr lang="en-US" sz="2800" dirty="0" smtClean="0"/>
              <a:t>Sort S and R.</a:t>
            </a:r>
          </a:p>
          <a:p>
            <a:pPr marL="514350" indent="-514350">
              <a:buFont typeface="+mj-lt"/>
              <a:buAutoNum type="arabicPeriod"/>
            </a:pPr>
            <a:r>
              <a:rPr lang="en-US" sz="2800" dirty="0" smtClean="0">
                <a:solidFill>
                  <a:schemeClr val="accent4"/>
                </a:solidFill>
              </a:rPr>
              <a:t>“Zip” or merge.</a:t>
            </a:r>
          </a:p>
        </p:txBody>
      </p:sp>
      <p:sp>
        <p:nvSpPr>
          <p:cNvPr id="25" name="TextBox 24"/>
          <p:cNvSpPr txBox="1"/>
          <p:nvPr/>
        </p:nvSpPr>
        <p:spPr>
          <a:xfrm>
            <a:off x="1270337" y="1002268"/>
            <a:ext cx="794641" cy="369332"/>
          </a:xfrm>
          <a:prstGeom prst="rect">
            <a:avLst/>
          </a:prstGeom>
          <a:noFill/>
        </p:spPr>
        <p:txBody>
          <a:bodyPr wrap="none" rtlCol="0">
            <a:spAutoFit/>
          </a:bodyPr>
          <a:lstStyle/>
          <a:p>
            <a:r>
              <a:rPr lang="en-US" dirty="0" smtClean="0">
                <a:solidFill>
                  <a:schemeClr val="tx2"/>
                </a:solidFill>
              </a:rPr>
              <a:t>Sailors</a:t>
            </a:r>
            <a:endParaRPr lang="en-US" dirty="0">
              <a:solidFill>
                <a:schemeClr val="tx2"/>
              </a:solidFill>
            </a:endParaRPr>
          </a:p>
        </p:txBody>
      </p:sp>
      <p:sp>
        <p:nvSpPr>
          <p:cNvPr id="26" name="TextBox 25"/>
          <p:cNvSpPr txBox="1"/>
          <p:nvPr/>
        </p:nvSpPr>
        <p:spPr>
          <a:xfrm>
            <a:off x="4089737" y="1002268"/>
            <a:ext cx="1015663" cy="369332"/>
          </a:xfrm>
          <a:prstGeom prst="rect">
            <a:avLst/>
          </a:prstGeom>
          <a:noFill/>
        </p:spPr>
        <p:txBody>
          <a:bodyPr wrap="none" rtlCol="0">
            <a:spAutoFit/>
          </a:bodyPr>
          <a:lstStyle/>
          <a:p>
            <a:r>
              <a:rPr lang="en-US" dirty="0" smtClean="0">
                <a:solidFill>
                  <a:schemeClr val="accent2"/>
                </a:solidFill>
              </a:rPr>
              <a:t>Reserves</a:t>
            </a:r>
            <a:endParaRPr lang="en-US" dirty="0">
              <a:solidFill>
                <a:schemeClr val="accent2"/>
              </a:solidFill>
            </a:endParaRPr>
          </a:p>
        </p:txBody>
      </p:sp>
      <p:sp>
        <p:nvSpPr>
          <p:cNvPr id="16" name="Rectangle 15"/>
          <p:cNvSpPr/>
          <p:nvPr/>
        </p:nvSpPr>
        <p:spPr>
          <a:xfrm>
            <a:off x="457200" y="1524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Bob, </a:t>
            </a:r>
            <a:r>
              <a:rPr lang="en-US" dirty="0" err="1" smtClean="0"/>
              <a:t>sid</a:t>
            </a:r>
            <a:r>
              <a:rPr lang="en-US" dirty="0" smtClean="0"/>
              <a:t> = 1)</a:t>
            </a:r>
            <a:endParaRPr lang="en-US" dirty="0"/>
          </a:p>
        </p:txBody>
      </p:sp>
      <p:sp>
        <p:nvSpPr>
          <p:cNvPr id="17" name="Rectangle 16"/>
          <p:cNvSpPr/>
          <p:nvPr/>
        </p:nvSpPr>
        <p:spPr>
          <a:xfrm>
            <a:off x="457200" y="1752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Jill, </a:t>
            </a:r>
            <a:r>
              <a:rPr lang="en-US" dirty="0" err="1" smtClean="0"/>
              <a:t>sid</a:t>
            </a:r>
            <a:r>
              <a:rPr lang="en-US" dirty="0" smtClean="0"/>
              <a:t> = 2)</a:t>
            </a:r>
            <a:endParaRPr lang="en-US" dirty="0"/>
          </a:p>
        </p:txBody>
      </p:sp>
      <p:sp>
        <p:nvSpPr>
          <p:cNvPr id="18" name="Rectangle 17"/>
          <p:cNvSpPr/>
          <p:nvPr/>
        </p:nvSpPr>
        <p:spPr>
          <a:xfrm>
            <a:off x="457200" y="1981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Sam, </a:t>
            </a:r>
            <a:r>
              <a:rPr lang="en-US" dirty="0" err="1" smtClean="0"/>
              <a:t>sid</a:t>
            </a:r>
            <a:r>
              <a:rPr lang="en-US" dirty="0" smtClean="0"/>
              <a:t> = 3)</a:t>
            </a:r>
            <a:endParaRPr lang="en-US" dirty="0"/>
          </a:p>
        </p:txBody>
      </p:sp>
      <p:sp>
        <p:nvSpPr>
          <p:cNvPr id="19" name="Rectangle 18"/>
          <p:cNvSpPr/>
          <p:nvPr/>
        </p:nvSpPr>
        <p:spPr>
          <a:xfrm>
            <a:off x="457200" y="2209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a:t>
            </a:r>
            <a:r>
              <a:rPr lang="en-US" dirty="0" err="1" smtClean="0"/>
              <a:t>Yue</a:t>
            </a:r>
            <a:r>
              <a:rPr lang="en-US" dirty="0" smtClean="0"/>
              <a:t>, </a:t>
            </a:r>
            <a:r>
              <a:rPr lang="en-US" dirty="0" err="1" smtClean="0"/>
              <a:t>sid</a:t>
            </a:r>
            <a:r>
              <a:rPr lang="en-US" dirty="0" smtClean="0"/>
              <a:t> = 4)</a:t>
            </a:r>
            <a:endParaRPr lang="en-US" dirty="0"/>
          </a:p>
        </p:txBody>
      </p:sp>
      <p:sp>
        <p:nvSpPr>
          <p:cNvPr id="20" name="Rectangle 19"/>
          <p:cNvSpPr/>
          <p:nvPr/>
        </p:nvSpPr>
        <p:spPr>
          <a:xfrm>
            <a:off x="457200" y="2438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Sue, </a:t>
            </a:r>
            <a:r>
              <a:rPr lang="en-US" dirty="0" err="1" smtClean="0"/>
              <a:t>sid</a:t>
            </a:r>
            <a:r>
              <a:rPr lang="en-US" dirty="0" smtClean="0"/>
              <a:t> = 7)</a:t>
            </a:r>
            <a:endParaRPr lang="en-US" dirty="0"/>
          </a:p>
        </p:txBody>
      </p:sp>
      <p:sp>
        <p:nvSpPr>
          <p:cNvPr id="32" name="Rectangle 31"/>
          <p:cNvSpPr/>
          <p:nvPr/>
        </p:nvSpPr>
        <p:spPr>
          <a:xfrm>
            <a:off x="457200" y="2819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Sue, </a:t>
            </a:r>
            <a:r>
              <a:rPr lang="en-US" dirty="0" err="1" smtClean="0"/>
              <a:t>sid</a:t>
            </a:r>
            <a:r>
              <a:rPr lang="en-US" dirty="0" smtClean="0"/>
              <a:t> = 8)</a:t>
            </a:r>
            <a:endParaRPr lang="en-US" dirty="0"/>
          </a:p>
        </p:txBody>
      </p:sp>
      <p:sp>
        <p:nvSpPr>
          <p:cNvPr id="33" name="Rectangle 32"/>
          <p:cNvSpPr/>
          <p:nvPr/>
        </p:nvSpPr>
        <p:spPr>
          <a:xfrm>
            <a:off x="457200" y="3048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Joe, </a:t>
            </a:r>
            <a:r>
              <a:rPr lang="en-US" dirty="0" err="1" smtClean="0"/>
              <a:t>sid</a:t>
            </a:r>
            <a:r>
              <a:rPr lang="en-US" dirty="0" smtClean="0"/>
              <a:t> = 12)</a:t>
            </a:r>
            <a:endParaRPr lang="en-US" dirty="0"/>
          </a:p>
        </p:txBody>
      </p:sp>
      <p:sp>
        <p:nvSpPr>
          <p:cNvPr id="34" name="Rectangle 33"/>
          <p:cNvSpPr/>
          <p:nvPr/>
        </p:nvSpPr>
        <p:spPr>
          <a:xfrm>
            <a:off x="457200" y="3276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 .</a:t>
            </a:r>
            <a:endParaRPr lang="en-US" dirty="0"/>
          </a:p>
        </p:txBody>
      </p:sp>
      <p:sp>
        <p:nvSpPr>
          <p:cNvPr id="35" name="Rectangle 34"/>
          <p:cNvSpPr/>
          <p:nvPr/>
        </p:nvSpPr>
        <p:spPr>
          <a:xfrm>
            <a:off x="457200" y="3505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457200" y="3733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a:off x="457200" y="4114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457200" y="4343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a:off x="457200" y="4572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p:cNvSpPr/>
          <p:nvPr/>
        </p:nvSpPr>
        <p:spPr>
          <a:xfrm>
            <a:off x="457200" y="4800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457200" y="5029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457200" y="5410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a:off x="457200" y="5638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a:off x="457200" y="5867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57200" y="6096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457200" y="6324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3429000" y="1524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 bid = 4)</a:t>
            </a:r>
            <a:endParaRPr lang="en-US" dirty="0"/>
          </a:p>
        </p:txBody>
      </p:sp>
      <p:sp>
        <p:nvSpPr>
          <p:cNvPr id="49" name="Rectangle 48"/>
          <p:cNvSpPr/>
          <p:nvPr/>
        </p:nvSpPr>
        <p:spPr>
          <a:xfrm>
            <a:off x="3429000" y="1752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 bid = 7)</a:t>
            </a:r>
            <a:endParaRPr lang="en-US" dirty="0"/>
          </a:p>
        </p:txBody>
      </p:sp>
      <p:sp>
        <p:nvSpPr>
          <p:cNvPr id="50" name="Rectangle 49"/>
          <p:cNvSpPr/>
          <p:nvPr/>
        </p:nvSpPr>
        <p:spPr>
          <a:xfrm>
            <a:off x="3429000" y="1981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3, bid = 6)</a:t>
            </a:r>
            <a:endParaRPr lang="en-US" dirty="0"/>
          </a:p>
        </p:txBody>
      </p:sp>
      <p:sp>
        <p:nvSpPr>
          <p:cNvPr id="51" name="Rectangle 50"/>
          <p:cNvSpPr/>
          <p:nvPr/>
        </p:nvSpPr>
        <p:spPr>
          <a:xfrm>
            <a:off x="3429000" y="2209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4, bid = 3)</a:t>
            </a:r>
            <a:endParaRPr lang="en-US" dirty="0"/>
          </a:p>
        </p:txBody>
      </p:sp>
      <p:sp>
        <p:nvSpPr>
          <p:cNvPr id="52" name="Rectangle 51"/>
          <p:cNvSpPr/>
          <p:nvPr/>
        </p:nvSpPr>
        <p:spPr>
          <a:xfrm>
            <a:off x="3429000" y="2438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8, bid = 1)</a:t>
            </a:r>
            <a:endParaRPr lang="en-US" dirty="0"/>
          </a:p>
        </p:txBody>
      </p:sp>
      <p:sp>
        <p:nvSpPr>
          <p:cNvPr id="53" name="Rectangle 52"/>
          <p:cNvSpPr/>
          <p:nvPr/>
        </p:nvSpPr>
        <p:spPr>
          <a:xfrm>
            <a:off x="3429000" y="2819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8, bid = 13)</a:t>
            </a:r>
            <a:endParaRPr lang="en-US" dirty="0"/>
          </a:p>
        </p:txBody>
      </p:sp>
      <p:sp>
        <p:nvSpPr>
          <p:cNvPr id="54" name="Rectangle 53"/>
          <p:cNvSpPr/>
          <p:nvPr/>
        </p:nvSpPr>
        <p:spPr>
          <a:xfrm>
            <a:off x="3429000" y="3048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8, bid = 15)</a:t>
            </a:r>
            <a:endParaRPr lang="en-US" dirty="0"/>
          </a:p>
        </p:txBody>
      </p:sp>
      <p:sp>
        <p:nvSpPr>
          <p:cNvPr id="55" name="Rectangle 54"/>
          <p:cNvSpPr/>
          <p:nvPr/>
        </p:nvSpPr>
        <p:spPr>
          <a:xfrm>
            <a:off x="3429000" y="3276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12, bid = 1)</a:t>
            </a:r>
            <a:endParaRPr lang="en-US" dirty="0"/>
          </a:p>
        </p:txBody>
      </p:sp>
      <p:sp>
        <p:nvSpPr>
          <p:cNvPr id="56" name="Rectangle 55"/>
          <p:cNvSpPr/>
          <p:nvPr/>
        </p:nvSpPr>
        <p:spPr>
          <a:xfrm>
            <a:off x="3429000" y="3505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 . .</a:t>
            </a:r>
            <a:endParaRPr lang="en-US" dirty="0"/>
          </a:p>
        </p:txBody>
      </p:sp>
      <p:sp>
        <p:nvSpPr>
          <p:cNvPr id="57" name="Rectangle 56"/>
          <p:cNvSpPr/>
          <p:nvPr/>
        </p:nvSpPr>
        <p:spPr>
          <a:xfrm>
            <a:off x="3429000" y="3733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8" name="Rectangle 57"/>
          <p:cNvSpPr/>
          <p:nvPr/>
        </p:nvSpPr>
        <p:spPr>
          <a:xfrm>
            <a:off x="3429000" y="4114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9" name="Rectangle 58"/>
          <p:cNvSpPr/>
          <p:nvPr/>
        </p:nvSpPr>
        <p:spPr>
          <a:xfrm>
            <a:off x="3429000" y="4343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0" name="Rectangle 59"/>
          <p:cNvSpPr/>
          <p:nvPr/>
        </p:nvSpPr>
        <p:spPr>
          <a:xfrm>
            <a:off x="3429000" y="4572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1" name="Rectangle 60"/>
          <p:cNvSpPr/>
          <p:nvPr/>
        </p:nvSpPr>
        <p:spPr>
          <a:xfrm>
            <a:off x="3429000" y="4800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2" name="Rectangle 61"/>
          <p:cNvSpPr/>
          <p:nvPr/>
        </p:nvSpPr>
        <p:spPr>
          <a:xfrm>
            <a:off x="3429000" y="5029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3" name="Rectangle 62"/>
          <p:cNvSpPr/>
          <p:nvPr/>
        </p:nvSpPr>
        <p:spPr>
          <a:xfrm>
            <a:off x="3429000" y="5410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4" name="Rectangle 63"/>
          <p:cNvSpPr/>
          <p:nvPr/>
        </p:nvSpPr>
        <p:spPr>
          <a:xfrm>
            <a:off x="3429000" y="5638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5" name="Rectangle 64"/>
          <p:cNvSpPr/>
          <p:nvPr/>
        </p:nvSpPr>
        <p:spPr>
          <a:xfrm>
            <a:off x="3429000" y="5867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6" name="Rectangle 65"/>
          <p:cNvSpPr/>
          <p:nvPr/>
        </p:nvSpPr>
        <p:spPr>
          <a:xfrm>
            <a:off x="3429000" y="6096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7" name="Rectangle 66"/>
          <p:cNvSpPr/>
          <p:nvPr/>
        </p:nvSpPr>
        <p:spPr>
          <a:xfrm>
            <a:off x="3429000" y="6324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69" name="Straight Arrow Connector 68"/>
          <p:cNvCxnSpPr>
            <a:stCxn id="16" idx="3"/>
            <a:endCxn id="48" idx="1"/>
          </p:cNvCxnSpPr>
          <p:nvPr/>
        </p:nvCxnSpPr>
        <p:spPr>
          <a:xfrm>
            <a:off x="2743200" y="1638300"/>
            <a:ext cx="685800" cy="0"/>
          </a:xfrm>
          <a:prstGeom prst="straightConnector1">
            <a:avLst/>
          </a:prstGeom>
          <a:ln w="28575">
            <a:headEnd type="arrow"/>
            <a:tailEnd type="arrow"/>
          </a:ln>
        </p:spPr>
        <p:style>
          <a:lnRef idx="1">
            <a:schemeClr val="dk1"/>
          </a:lnRef>
          <a:fillRef idx="0">
            <a:schemeClr val="dk1"/>
          </a:fillRef>
          <a:effectRef idx="0">
            <a:schemeClr val="dk1"/>
          </a:effectRef>
          <a:fontRef idx="minor">
            <a:schemeClr val="tx1"/>
          </a:fontRef>
        </p:style>
      </p:cxnSp>
      <p:sp>
        <p:nvSpPr>
          <p:cNvPr id="70" name="Rectangle 69"/>
          <p:cNvSpPr/>
          <p:nvPr/>
        </p:nvSpPr>
        <p:spPr>
          <a:xfrm>
            <a:off x="6096000" y="5943600"/>
            <a:ext cx="3048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(name = Bob, </a:t>
            </a:r>
            <a:r>
              <a:rPr lang="en-US" dirty="0" err="1" smtClean="0"/>
              <a:t>sid</a:t>
            </a:r>
            <a:r>
              <a:rPr lang="en-US" dirty="0" smtClean="0"/>
              <a:t> = 1, bid = 4)</a:t>
            </a:r>
            <a:endParaRPr lang="en-US" dirty="0"/>
          </a:p>
        </p:txBody>
      </p:sp>
      <p:sp>
        <p:nvSpPr>
          <p:cNvPr id="73" name="TextBox 72"/>
          <p:cNvSpPr txBox="1"/>
          <p:nvPr/>
        </p:nvSpPr>
        <p:spPr>
          <a:xfrm>
            <a:off x="6127054" y="5486400"/>
            <a:ext cx="1188146" cy="461665"/>
          </a:xfrm>
          <a:prstGeom prst="rect">
            <a:avLst/>
          </a:prstGeom>
          <a:noFill/>
        </p:spPr>
        <p:txBody>
          <a:bodyPr wrap="none" rtlCol="0">
            <a:spAutoFit/>
          </a:bodyPr>
          <a:lstStyle/>
          <a:p>
            <a:r>
              <a:rPr lang="en-US" sz="2400" b="1" dirty="0" smtClean="0"/>
              <a:t>Output:</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Lst>
  </p:timing>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Sort-Merge Join</a:t>
            </a:r>
            <a:endParaRPr lang="en-US" dirty="0"/>
          </a:p>
        </p:txBody>
      </p:sp>
      <p:sp>
        <p:nvSpPr>
          <p:cNvPr id="4" name="Rectangle 3"/>
          <p:cNvSpPr/>
          <p:nvPr/>
        </p:nvSpPr>
        <p:spPr>
          <a:xfrm>
            <a:off x="228600" y="1371600"/>
            <a:ext cx="2743200" cy="533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 y="15240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 name="Rectangle 10"/>
          <p:cNvSpPr/>
          <p:nvPr/>
        </p:nvSpPr>
        <p:spPr>
          <a:xfrm>
            <a:off x="457200" y="28194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Rectangle 11"/>
          <p:cNvSpPr/>
          <p:nvPr/>
        </p:nvSpPr>
        <p:spPr>
          <a:xfrm>
            <a:off x="457200" y="41148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457200" y="54102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p:cNvSpPr/>
          <p:nvPr/>
        </p:nvSpPr>
        <p:spPr>
          <a:xfrm>
            <a:off x="3200400" y="1371600"/>
            <a:ext cx="2743200" cy="5334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p:cNvSpPr/>
          <p:nvPr/>
        </p:nvSpPr>
        <p:spPr>
          <a:xfrm>
            <a:off x="3429000" y="15240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1" name="Rectangle 20"/>
          <p:cNvSpPr/>
          <p:nvPr/>
        </p:nvSpPr>
        <p:spPr>
          <a:xfrm>
            <a:off x="3429000" y="28194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2" name="Rectangle 21"/>
          <p:cNvSpPr/>
          <p:nvPr/>
        </p:nvSpPr>
        <p:spPr>
          <a:xfrm>
            <a:off x="3429000" y="41148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3" name="Rectangle 22"/>
          <p:cNvSpPr/>
          <p:nvPr/>
        </p:nvSpPr>
        <p:spPr>
          <a:xfrm>
            <a:off x="3429000" y="54102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4" name="Content Placeholder 2"/>
          <p:cNvSpPr>
            <a:spLocks noGrp="1"/>
          </p:cNvSpPr>
          <p:nvPr>
            <p:ph idx="1"/>
          </p:nvPr>
        </p:nvSpPr>
        <p:spPr>
          <a:xfrm>
            <a:off x="6019800" y="1371600"/>
            <a:ext cx="3124200" cy="4525963"/>
          </a:xfrm>
        </p:spPr>
        <p:txBody>
          <a:bodyPr>
            <a:normAutofit/>
          </a:bodyPr>
          <a:lstStyle/>
          <a:p>
            <a:pPr>
              <a:buNone/>
            </a:pPr>
            <a:r>
              <a:rPr lang="en-US" sz="2800" b="1" dirty="0" smtClean="0"/>
              <a:t>Key idea:</a:t>
            </a:r>
            <a:r>
              <a:rPr lang="en-US" sz="2800" dirty="0" smtClean="0"/>
              <a:t/>
            </a:r>
            <a:br>
              <a:rPr lang="en-US" sz="2800" dirty="0" smtClean="0"/>
            </a:br>
            <a:r>
              <a:rPr lang="en-US" sz="2800" dirty="0" smtClean="0"/>
              <a:t>Sort S and R </a:t>
            </a:r>
            <a:r>
              <a:rPr lang="en-US" sz="2800" b="1" dirty="0" smtClean="0"/>
              <a:t>on join column</a:t>
            </a:r>
            <a:r>
              <a:rPr lang="en-US" sz="2800" dirty="0" smtClean="0"/>
              <a:t>, then merge them!</a:t>
            </a:r>
          </a:p>
          <a:p>
            <a:pPr>
              <a:buNone/>
            </a:pPr>
            <a:r>
              <a:rPr lang="en-US" sz="2800" b="1" dirty="0" smtClean="0"/>
              <a:t>Steps:</a:t>
            </a:r>
          </a:p>
          <a:p>
            <a:pPr marL="514350" indent="-514350">
              <a:buFont typeface="+mj-lt"/>
              <a:buAutoNum type="arabicPeriod"/>
            </a:pPr>
            <a:r>
              <a:rPr lang="en-US" sz="2800" dirty="0" smtClean="0"/>
              <a:t>Sort S and R.</a:t>
            </a:r>
          </a:p>
          <a:p>
            <a:pPr marL="514350" indent="-514350">
              <a:buFont typeface="+mj-lt"/>
              <a:buAutoNum type="arabicPeriod"/>
            </a:pPr>
            <a:r>
              <a:rPr lang="en-US" sz="2800" dirty="0" smtClean="0">
                <a:solidFill>
                  <a:schemeClr val="accent4"/>
                </a:solidFill>
              </a:rPr>
              <a:t>“Zip” or merge.</a:t>
            </a:r>
          </a:p>
        </p:txBody>
      </p:sp>
      <p:sp>
        <p:nvSpPr>
          <p:cNvPr id="25" name="TextBox 24"/>
          <p:cNvSpPr txBox="1"/>
          <p:nvPr/>
        </p:nvSpPr>
        <p:spPr>
          <a:xfrm>
            <a:off x="1270337" y="1002268"/>
            <a:ext cx="794641" cy="369332"/>
          </a:xfrm>
          <a:prstGeom prst="rect">
            <a:avLst/>
          </a:prstGeom>
          <a:noFill/>
        </p:spPr>
        <p:txBody>
          <a:bodyPr wrap="none" rtlCol="0">
            <a:spAutoFit/>
          </a:bodyPr>
          <a:lstStyle/>
          <a:p>
            <a:r>
              <a:rPr lang="en-US" dirty="0" smtClean="0">
                <a:solidFill>
                  <a:schemeClr val="tx2"/>
                </a:solidFill>
              </a:rPr>
              <a:t>Sailors</a:t>
            </a:r>
            <a:endParaRPr lang="en-US" dirty="0">
              <a:solidFill>
                <a:schemeClr val="tx2"/>
              </a:solidFill>
            </a:endParaRPr>
          </a:p>
        </p:txBody>
      </p:sp>
      <p:sp>
        <p:nvSpPr>
          <p:cNvPr id="26" name="TextBox 25"/>
          <p:cNvSpPr txBox="1"/>
          <p:nvPr/>
        </p:nvSpPr>
        <p:spPr>
          <a:xfrm>
            <a:off x="4089737" y="1002268"/>
            <a:ext cx="1015663" cy="369332"/>
          </a:xfrm>
          <a:prstGeom prst="rect">
            <a:avLst/>
          </a:prstGeom>
          <a:noFill/>
        </p:spPr>
        <p:txBody>
          <a:bodyPr wrap="none" rtlCol="0">
            <a:spAutoFit/>
          </a:bodyPr>
          <a:lstStyle/>
          <a:p>
            <a:r>
              <a:rPr lang="en-US" dirty="0" smtClean="0">
                <a:solidFill>
                  <a:schemeClr val="accent2"/>
                </a:solidFill>
              </a:rPr>
              <a:t>Reserves</a:t>
            </a:r>
            <a:endParaRPr lang="en-US" dirty="0">
              <a:solidFill>
                <a:schemeClr val="accent2"/>
              </a:solidFill>
            </a:endParaRPr>
          </a:p>
        </p:txBody>
      </p:sp>
      <p:sp>
        <p:nvSpPr>
          <p:cNvPr id="16" name="Rectangle 15"/>
          <p:cNvSpPr/>
          <p:nvPr/>
        </p:nvSpPr>
        <p:spPr>
          <a:xfrm>
            <a:off x="457200" y="1524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Bob, </a:t>
            </a:r>
            <a:r>
              <a:rPr lang="en-US" dirty="0" err="1" smtClean="0"/>
              <a:t>sid</a:t>
            </a:r>
            <a:r>
              <a:rPr lang="en-US" dirty="0" smtClean="0"/>
              <a:t> = 1)</a:t>
            </a:r>
            <a:endParaRPr lang="en-US" dirty="0"/>
          </a:p>
        </p:txBody>
      </p:sp>
      <p:sp>
        <p:nvSpPr>
          <p:cNvPr id="17" name="Rectangle 16"/>
          <p:cNvSpPr/>
          <p:nvPr/>
        </p:nvSpPr>
        <p:spPr>
          <a:xfrm>
            <a:off x="457200" y="1752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Jill, </a:t>
            </a:r>
            <a:r>
              <a:rPr lang="en-US" dirty="0" err="1" smtClean="0"/>
              <a:t>sid</a:t>
            </a:r>
            <a:r>
              <a:rPr lang="en-US" dirty="0" smtClean="0"/>
              <a:t> = 2)</a:t>
            </a:r>
            <a:endParaRPr lang="en-US" dirty="0"/>
          </a:p>
        </p:txBody>
      </p:sp>
      <p:sp>
        <p:nvSpPr>
          <p:cNvPr id="18" name="Rectangle 17"/>
          <p:cNvSpPr/>
          <p:nvPr/>
        </p:nvSpPr>
        <p:spPr>
          <a:xfrm>
            <a:off x="457200" y="1981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Sam, </a:t>
            </a:r>
            <a:r>
              <a:rPr lang="en-US" dirty="0" err="1" smtClean="0"/>
              <a:t>sid</a:t>
            </a:r>
            <a:r>
              <a:rPr lang="en-US" dirty="0" smtClean="0"/>
              <a:t> = 3)</a:t>
            </a:r>
            <a:endParaRPr lang="en-US" dirty="0"/>
          </a:p>
        </p:txBody>
      </p:sp>
      <p:sp>
        <p:nvSpPr>
          <p:cNvPr id="19" name="Rectangle 18"/>
          <p:cNvSpPr/>
          <p:nvPr/>
        </p:nvSpPr>
        <p:spPr>
          <a:xfrm>
            <a:off x="457200" y="2209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a:t>
            </a:r>
            <a:r>
              <a:rPr lang="en-US" dirty="0" err="1" smtClean="0"/>
              <a:t>Yue</a:t>
            </a:r>
            <a:r>
              <a:rPr lang="en-US" dirty="0" smtClean="0"/>
              <a:t>, </a:t>
            </a:r>
            <a:r>
              <a:rPr lang="en-US" dirty="0" err="1" smtClean="0"/>
              <a:t>sid</a:t>
            </a:r>
            <a:r>
              <a:rPr lang="en-US" dirty="0" smtClean="0"/>
              <a:t> = 4)</a:t>
            </a:r>
            <a:endParaRPr lang="en-US" dirty="0"/>
          </a:p>
        </p:txBody>
      </p:sp>
      <p:sp>
        <p:nvSpPr>
          <p:cNvPr id="20" name="Rectangle 19"/>
          <p:cNvSpPr/>
          <p:nvPr/>
        </p:nvSpPr>
        <p:spPr>
          <a:xfrm>
            <a:off x="457200" y="2438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Sue, </a:t>
            </a:r>
            <a:r>
              <a:rPr lang="en-US" dirty="0" err="1" smtClean="0"/>
              <a:t>sid</a:t>
            </a:r>
            <a:r>
              <a:rPr lang="en-US" dirty="0" smtClean="0"/>
              <a:t> = 7)</a:t>
            </a:r>
            <a:endParaRPr lang="en-US" dirty="0"/>
          </a:p>
        </p:txBody>
      </p:sp>
      <p:sp>
        <p:nvSpPr>
          <p:cNvPr id="32" name="Rectangle 31"/>
          <p:cNvSpPr/>
          <p:nvPr/>
        </p:nvSpPr>
        <p:spPr>
          <a:xfrm>
            <a:off x="457200" y="2819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Sue, </a:t>
            </a:r>
            <a:r>
              <a:rPr lang="en-US" dirty="0" err="1" smtClean="0"/>
              <a:t>sid</a:t>
            </a:r>
            <a:r>
              <a:rPr lang="en-US" dirty="0" smtClean="0"/>
              <a:t> = 8)</a:t>
            </a:r>
            <a:endParaRPr lang="en-US" dirty="0"/>
          </a:p>
        </p:txBody>
      </p:sp>
      <p:sp>
        <p:nvSpPr>
          <p:cNvPr id="33" name="Rectangle 32"/>
          <p:cNvSpPr/>
          <p:nvPr/>
        </p:nvSpPr>
        <p:spPr>
          <a:xfrm>
            <a:off x="457200" y="3048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Joe, </a:t>
            </a:r>
            <a:r>
              <a:rPr lang="en-US" dirty="0" err="1" smtClean="0"/>
              <a:t>sid</a:t>
            </a:r>
            <a:r>
              <a:rPr lang="en-US" dirty="0" smtClean="0"/>
              <a:t> = 12)</a:t>
            </a:r>
            <a:endParaRPr lang="en-US" dirty="0"/>
          </a:p>
        </p:txBody>
      </p:sp>
      <p:sp>
        <p:nvSpPr>
          <p:cNvPr id="34" name="Rectangle 33"/>
          <p:cNvSpPr/>
          <p:nvPr/>
        </p:nvSpPr>
        <p:spPr>
          <a:xfrm>
            <a:off x="457200" y="3276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 .</a:t>
            </a:r>
            <a:endParaRPr lang="en-US" dirty="0"/>
          </a:p>
        </p:txBody>
      </p:sp>
      <p:sp>
        <p:nvSpPr>
          <p:cNvPr id="35" name="Rectangle 34"/>
          <p:cNvSpPr/>
          <p:nvPr/>
        </p:nvSpPr>
        <p:spPr>
          <a:xfrm>
            <a:off x="457200" y="3505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457200" y="3733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a:off x="457200" y="4114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457200" y="4343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a:off x="457200" y="4572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p:cNvSpPr/>
          <p:nvPr/>
        </p:nvSpPr>
        <p:spPr>
          <a:xfrm>
            <a:off x="457200" y="4800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457200" y="5029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457200" y="5410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a:off x="457200" y="5638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a:off x="457200" y="5867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57200" y="6096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457200" y="6324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3429000" y="1524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 bid = 4)</a:t>
            </a:r>
            <a:endParaRPr lang="en-US" dirty="0"/>
          </a:p>
        </p:txBody>
      </p:sp>
      <p:sp>
        <p:nvSpPr>
          <p:cNvPr id="49" name="Rectangle 48"/>
          <p:cNvSpPr/>
          <p:nvPr/>
        </p:nvSpPr>
        <p:spPr>
          <a:xfrm>
            <a:off x="3429000" y="1752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 bid = 7)</a:t>
            </a:r>
            <a:endParaRPr lang="en-US" dirty="0"/>
          </a:p>
        </p:txBody>
      </p:sp>
      <p:sp>
        <p:nvSpPr>
          <p:cNvPr id="50" name="Rectangle 49"/>
          <p:cNvSpPr/>
          <p:nvPr/>
        </p:nvSpPr>
        <p:spPr>
          <a:xfrm>
            <a:off x="3429000" y="1981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3, bid = 6)</a:t>
            </a:r>
            <a:endParaRPr lang="en-US" dirty="0"/>
          </a:p>
        </p:txBody>
      </p:sp>
      <p:sp>
        <p:nvSpPr>
          <p:cNvPr id="51" name="Rectangle 50"/>
          <p:cNvSpPr/>
          <p:nvPr/>
        </p:nvSpPr>
        <p:spPr>
          <a:xfrm>
            <a:off x="3429000" y="2209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4, bid = 3)</a:t>
            </a:r>
            <a:endParaRPr lang="en-US" dirty="0"/>
          </a:p>
        </p:txBody>
      </p:sp>
      <p:sp>
        <p:nvSpPr>
          <p:cNvPr id="52" name="Rectangle 51"/>
          <p:cNvSpPr/>
          <p:nvPr/>
        </p:nvSpPr>
        <p:spPr>
          <a:xfrm>
            <a:off x="3429000" y="2438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8, bid = 1)</a:t>
            </a:r>
            <a:endParaRPr lang="en-US" dirty="0"/>
          </a:p>
        </p:txBody>
      </p:sp>
      <p:sp>
        <p:nvSpPr>
          <p:cNvPr id="53" name="Rectangle 52"/>
          <p:cNvSpPr/>
          <p:nvPr/>
        </p:nvSpPr>
        <p:spPr>
          <a:xfrm>
            <a:off x="3429000" y="2819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8, bid = 13)</a:t>
            </a:r>
            <a:endParaRPr lang="en-US" dirty="0"/>
          </a:p>
        </p:txBody>
      </p:sp>
      <p:sp>
        <p:nvSpPr>
          <p:cNvPr id="54" name="Rectangle 53"/>
          <p:cNvSpPr/>
          <p:nvPr/>
        </p:nvSpPr>
        <p:spPr>
          <a:xfrm>
            <a:off x="3429000" y="3048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8, bid = 15)</a:t>
            </a:r>
            <a:endParaRPr lang="en-US" dirty="0"/>
          </a:p>
        </p:txBody>
      </p:sp>
      <p:sp>
        <p:nvSpPr>
          <p:cNvPr id="55" name="Rectangle 54"/>
          <p:cNvSpPr/>
          <p:nvPr/>
        </p:nvSpPr>
        <p:spPr>
          <a:xfrm>
            <a:off x="3429000" y="3276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12, bid = 1)</a:t>
            </a:r>
            <a:endParaRPr lang="en-US" dirty="0"/>
          </a:p>
        </p:txBody>
      </p:sp>
      <p:sp>
        <p:nvSpPr>
          <p:cNvPr id="56" name="Rectangle 55"/>
          <p:cNvSpPr/>
          <p:nvPr/>
        </p:nvSpPr>
        <p:spPr>
          <a:xfrm>
            <a:off x="3429000" y="3505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 . .</a:t>
            </a:r>
            <a:endParaRPr lang="en-US" dirty="0"/>
          </a:p>
        </p:txBody>
      </p:sp>
      <p:sp>
        <p:nvSpPr>
          <p:cNvPr id="57" name="Rectangle 56"/>
          <p:cNvSpPr/>
          <p:nvPr/>
        </p:nvSpPr>
        <p:spPr>
          <a:xfrm>
            <a:off x="3429000" y="3733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8" name="Rectangle 57"/>
          <p:cNvSpPr/>
          <p:nvPr/>
        </p:nvSpPr>
        <p:spPr>
          <a:xfrm>
            <a:off x="3429000" y="4114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9" name="Rectangle 58"/>
          <p:cNvSpPr/>
          <p:nvPr/>
        </p:nvSpPr>
        <p:spPr>
          <a:xfrm>
            <a:off x="3429000" y="4343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0" name="Rectangle 59"/>
          <p:cNvSpPr/>
          <p:nvPr/>
        </p:nvSpPr>
        <p:spPr>
          <a:xfrm>
            <a:off x="3429000" y="4572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1" name="Rectangle 60"/>
          <p:cNvSpPr/>
          <p:nvPr/>
        </p:nvSpPr>
        <p:spPr>
          <a:xfrm>
            <a:off x="3429000" y="4800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2" name="Rectangle 61"/>
          <p:cNvSpPr/>
          <p:nvPr/>
        </p:nvSpPr>
        <p:spPr>
          <a:xfrm>
            <a:off x="3429000" y="5029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3" name="Rectangle 62"/>
          <p:cNvSpPr/>
          <p:nvPr/>
        </p:nvSpPr>
        <p:spPr>
          <a:xfrm>
            <a:off x="3429000" y="5410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4" name="Rectangle 63"/>
          <p:cNvSpPr/>
          <p:nvPr/>
        </p:nvSpPr>
        <p:spPr>
          <a:xfrm>
            <a:off x="3429000" y="5638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5" name="Rectangle 64"/>
          <p:cNvSpPr/>
          <p:nvPr/>
        </p:nvSpPr>
        <p:spPr>
          <a:xfrm>
            <a:off x="3429000" y="5867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6" name="Rectangle 65"/>
          <p:cNvSpPr/>
          <p:nvPr/>
        </p:nvSpPr>
        <p:spPr>
          <a:xfrm>
            <a:off x="3429000" y="6096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7" name="Rectangle 66"/>
          <p:cNvSpPr/>
          <p:nvPr/>
        </p:nvSpPr>
        <p:spPr>
          <a:xfrm>
            <a:off x="3429000" y="6324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69" name="Straight Arrow Connector 68"/>
          <p:cNvCxnSpPr>
            <a:stCxn id="16" idx="3"/>
            <a:endCxn id="49" idx="1"/>
          </p:cNvCxnSpPr>
          <p:nvPr/>
        </p:nvCxnSpPr>
        <p:spPr>
          <a:xfrm>
            <a:off x="2743200" y="1638300"/>
            <a:ext cx="685800" cy="228600"/>
          </a:xfrm>
          <a:prstGeom prst="straightConnector1">
            <a:avLst/>
          </a:prstGeom>
          <a:ln w="28575">
            <a:headEnd type="arrow"/>
            <a:tailEnd type="arrow"/>
          </a:ln>
        </p:spPr>
        <p:style>
          <a:lnRef idx="1">
            <a:schemeClr val="dk1"/>
          </a:lnRef>
          <a:fillRef idx="0">
            <a:schemeClr val="dk1"/>
          </a:fillRef>
          <a:effectRef idx="0">
            <a:schemeClr val="dk1"/>
          </a:effectRef>
          <a:fontRef idx="minor">
            <a:schemeClr val="tx1"/>
          </a:fontRef>
        </p:style>
      </p:cxnSp>
      <p:sp>
        <p:nvSpPr>
          <p:cNvPr id="70" name="Rectangle 69"/>
          <p:cNvSpPr/>
          <p:nvPr/>
        </p:nvSpPr>
        <p:spPr>
          <a:xfrm>
            <a:off x="6096000" y="5943600"/>
            <a:ext cx="3048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(name = Bob, </a:t>
            </a:r>
            <a:r>
              <a:rPr lang="en-US" dirty="0" err="1" smtClean="0"/>
              <a:t>sid</a:t>
            </a:r>
            <a:r>
              <a:rPr lang="en-US" dirty="0" smtClean="0"/>
              <a:t> = 1, bid = 4)</a:t>
            </a:r>
            <a:endParaRPr lang="en-US" dirty="0"/>
          </a:p>
        </p:txBody>
      </p:sp>
      <p:sp>
        <p:nvSpPr>
          <p:cNvPr id="71" name="Rectangle 70"/>
          <p:cNvSpPr/>
          <p:nvPr/>
        </p:nvSpPr>
        <p:spPr>
          <a:xfrm>
            <a:off x="6096000" y="6172200"/>
            <a:ext cx="3048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(name = Bob, </a:t>
            </a:r>
            <a:r>
              <a:rPr lang="en-US" dirty="0" err="1" smtClean="0"/>
              <a:t>sid</a:t>
            </a:r>
            <a:r>
              <a:rPr lang="en-US" dirty="0" smtClean="0"/>
              <a:t> = 1, bid = 7)</a:t>
            </a:r>
            <a:endParaRPr lang="en-US" dirty="0"/>
          </a:p>
        </p:txBody>
      </p:sp>
      <p:sp>
        <p:nvSpPr>
          <p:cNvPr id="73" name="TextBox 72"/>
          <p:cNvSpPr txBox="1"/>
          <p:nvPr/>
        </p:nvSpPr>
        <p:spPr>
          <a:xfrm>
            <a:off x="6127054" y="5486400"/>
            <a:ext cx="1188146" cy="461665"/>
          </a:xfrm>
          <a:prstGeom prst="rect">
            <a:avLst/>
          </a:prstGeom>
          <a:noFill/>
        </p:spPr>
        <p:txBody>
          <a:bodyPr wrap="none" rtlCol="0">
            <a:spAutoFit/>
          </a:bodyPr>
          <a:lstStyle/>
          <a:p>
            <a:r>
              <a:rPr lang="en-US" sz="2400" b="1" dirty="0" smtClean="0"/>
              <a:t>Output:</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Lst>
  </p:timing>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Sort-Merge Join</a:t>
            </a:r>
            <a:endParaRPr lang="en-US" dirty="0"/>
          </a:p>
        </p:txBody>
      </p:sp>
      <p:sp>
        <p:nvSpPr>
          <p:cNvPr id="4" name="Rectangle 3"/>
          <p:cNvSpPr/>
          <p:nvPr/>
        </p:nvSpPr>
        <p:spPr>
          <a:xfrm>
            <a:off x="228600" y="1371600"/>
            <a:ext cx="2743200" cy="533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 y="15240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 name="Rectangle 10"/>
          <p:cNvSpPr/>
          <p:nvPr/>
        </p:nvSpPr>
        <p:spPr>
          <a:xfrm>
            <a:off x="457200" y="28194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Rectangle 11"/>
          <p:cNvSpPr/>
          <p:nvPr/>
        </p:nvSpPr>
        <p:spPr>
          <a:xfrm>
            <a:off x="457200" y="41148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457200" y="54102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p:cNvSpPr/>
          <p:nvPr/>
        </p:nvSpPr>
        <p:spPr>
          <a:xfrm>
            <a:off x="3200400" y="1371600"/>
            <a:ext cx="2743200" cy="5334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p:cNvSpPr/>
          <p:nvPr/>
        </p:nvSpPr>
        <p:spPr>
          <a:xfrm>
            <a:off x="3429000" y="15240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1" name="Rectangle 20"/>
          <p:cNvSpPr/>
          <p:nvPr/>
        </p:nvSpPr>
        <p:spPr>
          <a:xfrm>
            <a:off x="3429000" y="28194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2" name="Rectangle 21"/>
          <p:cNvSpPr/>
          <p:nvPr/>
        </p:nvSpPr>
        <p:spPr>
          <a:xfrm>
            <a:off x="3429000" y="41148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3" name="Rectangle 22"/>
          <p:cNvSpPr/>
          <p:nvPr/>
        </p:nvSpPr>
        <p:spPr>
          <a:xfrm>
            <a:off x="3429000" y="54102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4" name="Content Placeholder 2"/>
          <p:cNvSpPr>
            <a:spLocks noGrp="1"/>
          </p:cNvSpPr>
          <p:nvPr>
            <p:ph idx="1"/>
          </p:nvPr>
        </p:nvSpPr>
        <p:spPr>
          <a:xfrm>
            <a:off x="6019800" y="1371600"/>
            <a:ext cx="3124200" cy="4525963"/>
          </a:xfrm>
        </p:spPr>
        <p:txBody>
          <a:bodyPr>
            <a:normAutofit/>
          </a:bodyPr>
          <a:lstStyle/>
          <a:p>
            <a:pPr>
              <a:buNone/>
            </a:pPr>
            <a:r>
              <a:rPr lang="en-US" sz="2800" b="1" dirty="0" smtClean="0"/>
              <a:t>Key idea:</a:t>
            </a:r>
            <a:r>
              <a:rPr lang="en-US" sz="2800" dirty="0" smtClean="0"/>
              <a:t/>
            </a:r>
            <a:br>
              <a:rPr lang="en-US" sz="2800" dirty="0" smtClean="0"/>
            </a:br>
            <a:r>
              <a:rPr lang="en-US" sz="2800" dirty="0" smtClean="0"/>
              <a:t>Sort S and R </a:t>
            </a:r>
            <a:r>
              <a:rPr lang="en-US" sz="2800" b="1" dirty="0" smtClean="0"/>
              <a:t>on join column</a:t>
            </a:r>
            <a:r>
              <a:rPr lang="en-US" sz="2800" dirty="0" smtClean="0"/>
              <a:t>, then merge them!</a:t>
            </a:r>
          </a:p>
          <a:p>
            <a:pPr>
              <a:buNone/>
            </a:pPr>
            <a:r>
              <a:rPr lang="en-US" sz="2800" b="1" dirty="0" smtClean="0"/>
              <a:t>Steps:</a:t>
            </a:r>
          </a:p>
          <a:p>
            <a:pPr marL="514350" indent="-514350">
              <a:buFont typeface="+mj-lt"/>
              <a:buAutoNum type="arabicPeriod"/>
            </a:pPr>
            <a:r>
              <a:rPr lang="en-US" sz="2800" dirty="0" smtClean="0"/>
              <a:t>Sort S and R.</a:t>
            </a:r>
          </a:p>
          <a:p>
            <a:pPr marL="514350" indent="-514350">
              <a:buFont typeface="+mj-lt"/>
              <a:buAutoNum type="arabicPeriod"/>
            </a:pPr>
            <a:r>
              <a:rPr lang="en-US" sz="2800" dirty="0" smtClean="0">
                <a:solidFill>
                  <a:schemeClr val="accent4"/>
                </a:solidFill>
              </a:rPr>
              <a:t>“Zip” or merge.</a:t>
            </a:r>
          </a:p>
        </p:txBody>
      </p:sp>
      <p:sp>
        <p:nvSpPr>
          <p:cNvPr id="25" name="TextBox 24"/>
          <p:cNvSpPr txBox="1"/>
          <p:nvPr/>
        </p:nvSpPr>
        <p:spPr>
          <a:xfrm>
            <a:off x="1270337" y="1002268"/>
            <a:ext cx="794641" cy="369332"/>
          </a:xfrm>
          <a:prstGeom prst="rect">
            <a:avLst/>
          </a:prstGeom>
          <a:noFill/>
        </p:spPr>
        <p:txBody>
          <a:bodyPr wrap="none" rtlCol="0">
            <a:spAutoFit/>
          </a:bodyPr>
          <a:lstStyle/>
          <a:p>
            <a:r>
              <a:rPr lang="en-US" dirty="0" smtClean="0">
                <a:solidFill>
                  <a:schemeClr val="tx2"/>
                </a:solidFill>
              </a:rPr>
              <a:t>Sailors</a:t>
            </a:r>
            <a:endParaRPr lang="en-US" dirty="0">
              <a:solidFill>
                <a:schemeClr val="tx2"/>
              </a:solidFill>
            </a:endParaRPr>
          </a:p>
        </p:txBody>
      </p:sp>
      <p:sp>
        <p:nvSpPr>
          <p:cNvPr id="26" name="TextBox 25"/>
          <p:cNvSpPr txBox="1"/>
          <p:nvPr/>
        </p:nvSpPr>
        <p:spPr>
          <a:xfrm>
            <a:off x="4089737" y="1002268"/>
            <a:ext cx="1015663" cy="369332"/>
          </a:xfrm>
          <a:prstGeom prst="rect">
            <a:avLst/>
          </a:prstGeom>
          <a:noFill/>
        </p:spPr>
        <p:txBody>
          <a:bodyPr wrap="none" rtlCol="0">
            <a:spAutoFit/>
          </a:bodyPr>
          <a:lstStyle/>
          <a:p>
            <a:r>
              <a:rPr lang="en-US" dirty="0" smtClean="0">
                <a:solidFill>
                  <a:schemeClr val="accent2"/>
                </a:solidFill>
              </a:rPr>
              <a:t>Reserves</a:t>
            </a:r>
            <a:endParaRPr lang="en-US" dirty="0">
              <a:solidFill>
                <a:schemeClr val="accent2"/>
              </a:solidFill>
            </a:endParaRPr>
          </a:p>
        </p:txBody>
      </p:sp>
      <p:sp>
        <p:nvSpPr>
          <p:cNvPr id="16" name="Rectangle 15"/>
          <p:cNvSpPr/>
          <p:nvPr/>
        </p:nvSpPr>
        <p:spPr>
          <a:xfrm>
            <a:off x="457200" y="1524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Bob, </a:t>
            </a:r>
            <a:r>
              <a:rPr lang="en-US" dirty="0" err="1" smtClean="0"/>
              <a:t>sid</a:t>
            </a:r>
            <a:r>
              <a:rPr lang="en-US" dirty="0" smtClean="0"/>
              <a:t> = 1)</a:t>
            </a:r>
            <a:endParaRPr lang="en-US" dirty="0"/>
          </a:p>
        </p:txBody>
      </p:sp>
      <p:sp>
        <p:nvSpPr>
          <p:cNvPr id="17" name="Rectangle 16"/>
          <p:cNvSpPr/>
          <p:nvPr/>
        </p:nvSpPr>
        <p:spPr>
          <a:xfrm>
            <a:off x="457200" y="1752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Jill, </a:t>
            </a:r>
            <a:r>
              <a:rPr lang="en-US" dirty="0" err="1" smtClean="0"/>
              <a:t>sid</a:t>
            </a:r>
            <a:r>
              <a:rPr lang="en-US" dirty="0" smtClean="0"/>
              <a:t> = 2)</a:t>
            </a:r>
            <a:endParaRPr lang="en-US" dirty="0"/>
          </a:p>
        </p:txBody>
      </p:sp>
      <p:sp>
        <p:nvSpPr>
          <p:cNvPr id="18" name="Rectangle 17"/>
          <p:cNvSpPr/>
          <p:nvPr/>
        </p:nvSpPr>
        <p:spPr>
          <a:xfrm>
            <a:off x="457200" y="1981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Sam, </a:t>
            </a:r>
            <a:r>
              <a:rPr lang="en-US" dirty="0" err="1" smtClean="0"/>
              <a:t>sid</a:t>
            </a:r>
            <a:r>
              <a:rPr lang="en-US" dirty="0" smtClean="0"/>
              <a:t> = 3)</a:t>
            </a:r>
            <a:endParaRPr lang="en-US" dirty="0"/>
          </a:p>
        </p:txBody>
      </p:sp>
      <p:sp>
        <p:nvSpPr>
          <p:cNvPr id="19" name="Rectangle 18"/>
          <p:cNvSpPr/>
          <p:nvPr/>
        </p:nvSpPr>
        <p:spPr>
          <a:xfrm>
            <a:off x="457200" y="2209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a:t>
            </a:r>
            <a:r>
              <a:rPr lang="en-US" dirty="0" err="1" smtClean="0"/>
              <a:t>Yue</a:t>
            </a:r>
            <a:r>
              <a:rPr lang="en-US" dirty="0" smtClean="0"/>
              <a:t>, </a:t>
            </a:r>
            <a:r>
              <a:rPr lang="en-US" dirty="0" err="1" smtClean="0"/>
              <a:t>sid</a:t>
            </a:r>
            <a:r>
              <a:rPr lang="en-US" dirty="0" smtClean="0"/>
              <a:t> = 4)</a:t>
            </a:r>
            <a:endParaRPr lang="en-US" dirty="0"/>
          </a:p>
        </p:txBody>
      </p:sp>
      <p:sp>
        <p:nvSpPr>
          <p:cNvPr id="20" name="Rectangle 19"/>
          <p:cNvSpPr/>
          <p:nvPr/>
        </p:nvSpPr>
        <p:spPr>
          <a:xfrm>
            <a:off x="457200" y="2438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Sue, </a:t>
            </a:r>
            <a:r>
              <a:rPr lang="en-US" dirty="0" err="1" smtClean="0"/>
              <a:t>sid</a:t>
            </a:r>
            <a:r>
              <a:rPr lang="en-US" dirty="0" smtClean="0"/>
              <a:t> = 7)</a:t>
            </a:r>
            <a:endParaRPr lang="en-US" dirty="0"/>
          </a:p>
        </p:txBody>
      </p:sp>
      <p:sp>
        <p:nvSpPr>
          <p:cNvPr id="32" name="Rectangle 31"/>
          <p:cNvSpPr/>
          <p:nvPr/>
        </p:nvSpPr>
        <p:spPr>
          <a:xfrm>
            <a:off x="457200" y="2819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Sue, </a:t>
            </a:r>
            <a:r>
              <a:rPr lang="en-US" dirty="0" err="1" smtClean="0"/>
              <a:t>sid</a:t>
            </a:r>
            <a:r>
              <a:rPr lang="en-US" dirty="0" smtClean="0"/>
              <a:t> = 8)</a:t>
            </a:r>
            <a:endParaRPr lang="en-US" dirty="0"/>
          </a:p>
        </p:txBody>
      </p:sp>
      <p:sp>
        <p:nvSpPr>
          <p:cNvPr id="33" name="Rectangle 32"/>
          <p:cNvSpPr/>
          <p:nvPr/>
        </p:nvSpPr>
        <p:spPr>
          <a:xfrm>
            <a:off x="457200" y="3048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Joe, </a:t>
            </a:r>
            <a:r>
              <a:rPr lang="en-US" dirty="0" err="1" smtClean="0"/>
              <a:t>sid</a:t>
            </a:r>
            <a:r>
              <a:rPr lang="en-US" dirty="0" smtClean="0"/>
              <a:t> = 12)</a:t>
            </a:r>
            <a:endParaRPr lang="en-US" dirty="0"/>
          </a:p>
        </p:txBody>
      </p:sp>
      <p:sp>
        <p:nvSpPr>
          <p:cNvPr id="34" name="Rectangle 33"/>
          <p:cNvSpPr/>
          <p:nvPr/>
        </p:nvSpPr>
        <p:spPr>
          <a:xfrm>
            <a:off x="457200" y="3276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 .</a:t>
            </a:r>
            <a:endParaRPr lang="en-US" dirty="0"/>
          </a:p>
        </p:txBody>
      </p:sp>
      <p:sp>
        <p:nvSpPr>
          <p:cNvPr id="35" name="Rectangle 34"/>
          <p:cNvSpPr/>
          <p:nvPr/>
        </p:nvSpPr>
        <p:spPr>
          <a:xfrm>
            <a:off x="457200" y="3505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457200" y="3733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a:off x="457200" y="4114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457200" y="4343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a:off x="457200" y="4572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p:cNvSpPr/>
          <p:nvPr/>
        </p:nvSpPr>
        <p:spPr>
          <a:xfrm>
            <a:off x="457200" y="4800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457200" y="5029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457200" y="5410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a:off x="457200" y="5638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a:off x="457200" y="5867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57200" y="6096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457200" y="6324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3429000" y="1524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 bid = 4)</a:t>
            </a:r>
            <a:endParaRPr lang="en-US" dirty="0"/>
          </a:p>
        </p:txBody>
      </p:sp>
      <p:sp>
        <p:nvSpPr>
          <p:cNvPr id="49" name="Rectangle 48"/>
          <p:cNvSpPr/>
          <p:nvPr/>
        </p:nvSpPr>
        <p:spPr>
          <a:xfrm>
            <a:off x="3429000" y="1752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 bid = 7)</a:t>
            </a:r>
            <a:endParaRPr lang="en-US" dirty="0"/>
          </a:p>
        </p:txBody>
      </p:sp>
      <p:sp>
        <p:nvSpPr>
          <p:cNvPr id="50" name="Rectangle 49"/>
          <p:cNvSpPr/>
          <p:nvPr/>
        </p:nvSpPr>
        <p:spPr>
          <a:xfrm>
            <a:off x="3429000" y="1981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3, bid = 6)</a:t>
            </a:r>
            <a:endParaRPr lang="en-US" dirty="0"/>
          </a:p>
        </p:txBody>
      </p:sp>
      <p:sp>
        <p:nvSpPr>
          <p:cNvPr id="51" name="Rectangle 50"/>
          <p:cNvSpPr/>
          <p:nvPr/>
        </p:nvSpPr>
        <p:spPr>
          <a:xfrm>
            <a:off x="3429000" y="2209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4, bid = 3)</a:t>
            </a:r>
            <a:endParaRPr lang="en-US" dirty="0"/>
          </a:p>
        </p:txBody>
      </p:sp>
      <p:sp>
        <p:nvSpPr>
          <p:cNvPr id="52" name="Rectangle 51"/>
          <p:cNvSpPr/>
          <p:nvPr/>
        </p:nvSpPr>
        <p:spPr>
          <a:xfrm>
            <a:off x="3429000" y="2438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8, bid = 1)</a:t>
            </a:r>
            <a:endParaRPr lang="en-US" dirty="0"/>
          </a:p>
        </p:txBody>
      </p:sp>
      <p:sp>
        <p:nvSpPr>
          <p:cNvPr id="53" name="Rectangle 52"/>
          <p:cNvSpPr/>
          <p:nvPr/>
        </p:nvSpPr>
        <p:spPr>
          <a:xfrm>
            <a:off x="3429000" y="2819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8, bid = 13)</a:t>
            </a:r>
            <a:endParaRPr lang="en-US" dirty="0"/>
          </a:p>
        </p:txBody>
      </p:sp>
      <p:sp>
        <p:nvSpPr>
          <p:cNvPr id="54" name="Rectangle 53"/>
          <p:cNvSpPr/>
          <p:nvPr/>
        </p:nvSpPr>
        <p:spPr>
          <a:xfrm>
            <a:off x="3429000" y="3048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8, bid = 15)</a:t>
            </a:r>
            <a:endParaRPr lang="en-US" dirty="0"/>
          </a:p>
        </p:txBody>
      </p:sp>
      <p:sp>
        <p:nvSpPr>
          <p:cNvPr id="55" name="Rectangle 54"/>
          <p:cNvSpPr/>
          <p:nvPr/>
        </p:nvSpPr>
        <p:spPr>
          <a:xfrm>
            <a:off x="3429000" y="3276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12, bid = 1)</a:t>
            </a:r>
            <a:endParaRPr lang="en-US" dirty="0"/>
          </a:p>
        </p:txBody>
      </p:sp>
      <p:sp>
        <p:nvSpPr>
          <p:cNvPr id="56" name="Rectangle 55"/>
          <p:cNvSpPr/>
          <p:nvPr/>
        </p:nvSpPr>
        <p:spPr>
          <a:xfrm>
            <a:off x="3429000" y="3505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 . .</a:t>
            </a:r>
            <a:endParaRPr lang="en-US" dirty="0"/>
          </a:p>
        </p:txBody>
      </p:sp>
      <p:sp>
        <p:nvSpPr>
          <p:cNvPr id="57" name="Rectangle 56"/>
          <p:cNvSpPr/>
          <p:nvPr/>
        </p:nvSpPr>
        <p:spPr>
          <a:xfrm>
            <a:off x="3429000" y="3733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8" name="Rectangle 57"/>
          <p:cNvSpPr/>
          <p:nvPr/>
        </p:nvSpPr>
        <p:spPr>
          <a:xfrm>
            <a:off x="3429000" y="4114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9" name="Rectangle 58"/>
          <p:cNvSpPr/>
          <p:nvPr/>
        </p:nvSpPr>
        <p:spPr>
          <a:xfrm>
            <a:off x="3429000" y="4343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0" name="Rectangle 59"/>
          <p:cNvSpPr/>
          <p:nvPr/>
        </p:nvSpPr>
        <p:spPr>
          <a:xfrm>
            <a:off x="3429000" y="4572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1" name="Rectangle 60"/>
          <p:cNvSpPr/>
          <p:nvPr/>
        </p:nvSpPr>
        <p:spPr>
          <a:xfrm>
            <a:off x="3429000" y="4800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2" name="Rectangle 61"/>
          <p:cNvSpPr/>
          <p:nvPr/>
        </p:nvSpPr>
        <p:spPr>
          <a:xfrm>
            <a:off x="3429000" y="5029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3" name="Rectangle 62"/>
          <p:cNvSpPr/>
          <p:nvPr/>
        </p:nvSpPr>
        <p:spPr>
          <a:xfrm>
            <a:off x="3429000" y="5410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4" name="Rectangle 63"/>
          <p:cNvSpPr/>
          <p:nvPr/>
        </p:nvSpPr>
        <p:spPr>
          <a:xfrm>
            <a:off x="3429000" y="5638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5" name="Rectangle 64"/>
          <p:cNvSpPr/>
          <p:nvPr/>
        </p:nvSpPr>
        <p:spPr>
          <a:xfrm>
            <a:off x="3429000" y="5867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6" name="Rectangle 65"/>
          <p:cNvSpPr/>
          <p:nvPr/>
        </p:nvSpPr>
        <p:spPr>
          <a:xfrm>
            <a:off x="3429000" y="6096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7" name="Rectangle 66"/>
          <p:cNvSpPr/>
          <p:nvPr/>
        </p:nvSpPr>
        <p:spPr>
          <a:xfrm>
            <a:off x="3429000" y="6324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69" name="Straight Arrow Connector 68"/>
          <p:cNvCxnSpPr>
            <a:stCxn id="17" idx="3"/>
            <a:endCxn id="50" idx="1"/>
          </p:cNvCxnSpPr>
          <p:nvPr/>
        </p:nvCxnSpPr>
        <p:spPr>
          <a:xfrm>
            <a:off x="2743200" y="1866900"/>
            <a:ext cx="685800" cy="228600"/>
          </a:xfrm>
          <a:prstGeom prst="straightConnector1">
            <a:avLst/>
          </a:prstGeom>
          <a:ln w="28575">
            <a:headEnd type="arrow"/>
            <a:tailEnd type="arrow"/>
          </a:ln>
        </p:spPr>
        <p:style>
          <a:lnRef idx="1">
            <a:schemeClr val="dk1"/>
          </a:lnRef>
          <a:fillRef idx="0">
            <a:schemeClr val="dk1"/>
          </a:fillRef>
          <a:effectRef idx="0">
            <a:schemeClr val="dk1"/>
          </a:effectRef>
          <a:fontRef idx="minor">
            <a:schemeClr val="tx1"/>
          </a:fontRef>
        </p:style>
      </p:cxnSp>
      <p:sp>
        <p:nvSpPr>
          <p:cNvPr id="70" name="Rectangle 69"/>
          <p:cNvSpPr/>
          <p:nvPr/>
        </p:nvSpPr>
        <p:spPr>
          <a:xfrm>
            <a:off x="6096000" y="5943600"/>
            <a:ext cx="3048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(name = Bob, </a:t>
            </a:r>
            <a:r>
              <a:rPr lang="en-US" dirty="0" err="1" smtClean="0"/>
              <a:t>sid</a:t>
            </a:r>
            <a:r>
              <a:rPr lang="en-US" dirty="0" smtClean="0"/>
              <a:t> = 1, bid = 4)</a:t>
            </a:r>
            <a:endParaRPr lang="en-US" dirty="0"/>
          </a:p>
        </p:txBody>
      </p:sp>
      <p:sp>
        <p:nvSpPr>
          <p:cNvPr id="71" name="Rectangle 70"/>
          <p:cNvSpPr/>
          <p:nvPr/>
        </p:nvSpPr>
        <p:spPr>
          <a:xfrm>
            <a:off x="6096000" y="6172200"/>
            <a:ext cx="3048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(name = Bob, </a:t>
            </a:r>
            <a:r>
              <a:rPr lang="en-US" dirty="0" err="1" smtClean="0"/>
              <a:t>sid</a:t>
            </a:r>
            <a:r>
              <a:rPr lang="en-US" dirty="0" smtClean="0"/>
              <a:t> = 1, bid = 7)</a:t>
            </a:r>
            <a:endParaRPr lang="en-US" dirty="0"/>
          </a:p>
        </p:txBody>
      </p:sp>
      <p:sp>
        <p:nvSpPr>
          <p:cNvPr id="73" name="TextBox 72"/>
          <p:cNvSpPr txBox="1"/>
          <p:nvPr/>
        </p:nvSpPr>
        <p:spPr>
          <a:xfrm>
            <a:off x="6127054" y="5486400"/>
            <a:ext cx="1188146" cy="461665"/>
          </a:xfrm>
          <a:prstGeom prst="rect">
            <a:avLst/>
          </a:prstGeom>
          <a:noFill/>
        </p:spPr>
        <p:txBody>
          <a:bodyPr wrap="none" rtlCol="0">
            <a:spAutoFit/>
          </a:bodyPr>
          <a:lstStyle/>
          <a:p>
            <a:r>
              <a:rPr lang="en-US" sz="2400" b="1" dirty="0" smtClean="0"/>
              <a:t>Output:</a:t>
            </a:r>
            <a:endParaRPr lang="en-US" sz="24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 on the Merge Sort Problems On the Worksheet</a:t>
            </a:r>
            <a:endParaRPr lang="en-US" dirty="0"/>
          </a:p>
        </p:txBody>
      </p:sp>
      <p:sp>
        <p:nvSpPr>
          <p:cNvPr id="3" name="Content Placeholder 2"/>
          <p:cNvSpPr>
            <a:spLocks noGrp="1"/>
          </p:cNvSpPr>
          <p:nvPr>
            <p:ph idx="1"/>
          </p:nvPr>
        </p:nvSpPr>
        <p:spPr/>
        <p:txBody>
          <a:bodyPr/>
          <a:lstStyle/>
          <a:p>
            <a:pPr>
              <a:buNone/>
            </a:pP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Sort-Merge Join</a:t>
            </a:r>
            <a:endParaRPr lang="en-US" dirty="0"/>
          </a:p>
        </p:txBody>
      </p:sp>
      <p:sp>
        <p:nvSpPr>
          <p:cNvPr id="4" name="Rectangle 3"/>
          <p:cNvSpPr/>
          <p:nvPr/>
        </p:nvSpPr>
        <p:spPr>
          <a:xfrm>
            <a:off x="228600" y="1371600"/>
            <a:ext cx="2743200" cy="533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 y="15240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 name="Rectangle 10"/>
          <p:cNvSpPr/>
          <p:nvPr/>
        </p:nvSpPr>
        <p:spPr>
          <a:xfrm>
            <a:off x="457200" y="28194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Rectangle 11"/>
          <p:cNvSpPr/>
          <p:nvPr/>
        </p:nvSpPr>
        <p:spPr>
          <a:xfrm>
            <a:off x="457200" y="41148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457200" y="54102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p:cNvSpPr/>
          <p:nvPr/>
        </p:nvSpPr>
        <p:spPr>
          <a:xfrm>
            <a:off x="3200400" y="1371600"/>
            <a:ext cx="2743200" cy="5334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p:cNvSpPr/>
          <p:nvPr/>
        </p:nvSpPr>
        <p:spPr>
          <a:xfrm>
            <a:off x="3429000" y="15240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1" name="Rectangle 20"/>
          <p:cNvSpPr/>
          <p:nvPr/>
        </p:nvSpPr>
        <p:spPr>
          <a:xfrm>
            <a:off x="3429000" y="28194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2" name="Rectangle 21"/>
          <p:cNvSpPr/>
          <p:nvPr/>
        </p:nvSpPr>
        <p:spPr>
          <a:xfrm>
            <a:off x="3429000" y="41148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3" name="Rectangle 22"/>
          <p:cNvSpPr/>
          <p:nvPr/>
        </p:nvSpPr>
        <p:spPr>
          <a:xfrm>
            <a:off x="3429000" y="54102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4" name="Content Placeholder 2"/>
          <p:cNvSpPr>
            <a:spLocks noGrp="1"/>
          </p:cNvSpPr>
          <p:nvPr>
            <p:ph idx="1"/>
          </p:nvPr>
        </p:nvSpPr>
        <p:spPr>
          <a:xfrm>
            <a:off x="6019800" y="1371600"/>
            <a:ext cx="3124200" cy="4525963"/>
          </a:xfrm>
        </p:spPr>
        <p:txBody>
          <a:bodyPr>
            <a:normAutofit/>
          </a:bodyPr>
          <a:lstStyle/>
          <a:p>
            <a:pPr>
              <a:buNone/>
            </a:pPr>
            <a:r>
              <a:rPr lang="en-US" sz="2800" b="1" dirty="0" smtClean="0"/>
              <a:t>Key idea:</a:t>
            </a:r>
            <a:r>
              <a:rPr lang="en-US" sz="2800" dirty="0" smtClean="0"/>
              <a:t/>
            </a:r>
            <a:br>
              <a:rPr lang="en-US" sz="2800" dirty="0" smtClean="0"/>
            </a:br>
            <a:r>
              <a:rPr lang="en-US" sz="2800" dirty="0" smtClean="0"/>
              <a:t>Sort S and R </a:t>
            </a:r>
            <a:r>
              <a:rPr lang="en-US" sz="2800" b="1" dirty="0" smtClean="0"/>
              <a:t>on join column</a:t>
            </a:r>
            <a:r>
              <a:rPr lang="en-US" sz="2800" dirty="0" smtClean="0"/>
              <a:t>, then merge them!</a:t>
            </a:r>
          </a:p>
          <a:p>
            <a:pPr>
              <a:buNone/>
            </a:pPr>
            <a:r>
              <a:rPr lang="en-US" sz="2800" b="1" dirty="0" smtClean="0"/>
              <a:t>Steps:</a:t>
            </a:r>
          </a:p>
          <a:p>
            <a:pPr marL="514350" indent="-514350">
              <a:buFont typeface="+mj-lt"/>
              <a:buAutoNum type="arabicPeriod"/>
            </a:pPr>
            <a:r>
              <a:rPr lang="en-US" sz="2800" dirty="0" smtClean="0"/>
              <a:t>Sort S and R.</a:t>
            </a:r>
          </a:p>
          <a:p>
            <a:pPr marL="514350" indent="-514350">
              <a:buFont typeface="+mj-lt"/>
              <a:buAutoNum type="arabicPeriod"/>
            </a:pPr>
            <a:r>
              <a:rPr lang="en-US" sz="2800" dirty="0" smtClean="0">
                <a:solidFill>
                  <a:schemeClr val="accent4"/>
                </a:solidFill>
              </a:rPr>
              <a:t>“Zip” or merge.</a:t>
            </a:r>
          </a:p>
        </p:txBody>
      </p:sp>
      <p:sp>
        <p:nvSpPr>
          <p:cNvPr id="25" name="TextBox 24"/>
          <p:cNvSpPr txBox="1"/>
          <p:nvPr/>
        </p:nvSpPr>
        <p:spPr>
          <a:xfrm>
            <a:off x="1270337" y="1002268"/>
            <a:ext cx="794641" cy="369332"/>
          </a:xfrm>
          <a:prstGeom prst="rect">
            <a:avLst/>
          </a:prstGeom>
          <a:noFill/>
        </p:spPr>
        <p:txBody>
          <a:bodyPr wrap="none" rtlCol="0">
            <a:spAutoFit/>
          </a:bodyPr>
          <a:lstStyle/>
          <a:p>
            <a:r>
              <a:rPr lang="en-US" dirty="0" smtClean="0">
                <a:solidFill>
                  <a:schemeClr val="tx2"/>
                </a:solidFill>
              </a:rPr>
              <a:t>Sailors</a:t>
            </a:r>
            <a:endParaRPr lang="en-US" dirty="0">
              <a:solidFill>
                <a:schemeClr val="tx2"/>
              </a:solidFill>
            </a:endParaRPr>
          </a:p>
        </p:txBody>
      </p:sp>
      <p:sp>
        <p:nvSpPr>
          <p:cNvPr id="26" name="TextBox 25"/>
          <p:cNvSpPr txBox="1"/>
          <p:nvPr/>
        </p:nvSpPr>
        <p:spPr>
          <a:xfrm>
            <a:off x="4089737" y="1002268"/>
            <a:ext cx="1015663" cy="369332"/>
          </a:xfrm>
          <a:prstGeom prst="rect">
            <a:avLst/>
          </a:prstGeom>
          <a:noFill/>
        </p:spPr>
        <p:txBody>
          <a:bodyPr wrap="none" rtlCol="0">
            <a:spAutoFit/>
          </a:bodyPr>
          <a:lstStyle/>
          <a:p>
            <a:r>
              <a:rPr lang="en-US" dirty="0" smtClean="0">
                <a:solidFill>
                  <a:schemeClr val="accent2"/>
                </a:solidFill>
              </a:rPr>
              <a:t>Reserves</a:t>
            </a:r>
            <a:endParaRPr lang="en-US" dirty="0">
              <a:solidFill>
                <a:schemeClr val="accent2"/>
              </a:solidFill>
            </a:endParaRPr>
          </a:p>
        </p:txBody>
      </p:sp>
      <p:sp>
        <p:nvSpPr>
          <p:cNvPr id="16" name="Rectangle 15"/>
          <p:cNvSpPr/>
          <p:nvPr/>
        </p:nvSpPr>
        <p:spPr>
          <a:xfrm>
            <a:off x="457200" y="1524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Bob, </a:t>
            </a:r>
            <a:r>
              <a:rPr lang="en-US" dirty="0" err="1" smtClean="0"/>
              <a:t>sid</a:t>
            </a:r>
            <a:r>
              <a:rPr lang="en-US" dirty="0" smtClean="0"/>
              <a:t> = 1)</a:t>
            </a:r>
            <a:endParaRPr lang="en-US" dirty="0"/>
          </a:p>
        </p:txBody>
      </p:sp>
      <p:sp>
        <p:nvSpPr>
          <p:cNvPr id="17" name="Rectangle 16"/>
          <p:cNvSpPr/>
          <p:nvPr/>
        </p:nvSpPr>
        <p:spPr>
          <a:xfrm>
            <a:off x="457200" y="1752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Jill, </a:t>
            </a:r>
            <a:r>
              <a:rPr lang="en-US" dirty="0" err="1" smtClean="0"/>
              <a:t>sid</a:t>
            </a:r>
            <a:r>
              <a:rPr lang="en-US" dirty="0" smtClean="0"/>
              <a:t> = 2)</a:t>
            </a:r>
            <a:endParaRPr lang="en-US" dirty="0"/>
          </a:p>
        </p:txBody>
      </p:sp>
      <p:sp>
        <p:nvSpPr>
          <p:cNvPr id="18" name="Rectangle 17"/>
          <p:cNvSpPr/>
          <p:nvPr/>
        </p:nvSpPr>
        <p:spPr>
          <a:xfrm>
            <a:off x="457200" y="1981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Sam, </a:t>
            </a:r>
            <a:r>
              <a:rPr lang="en-US" dirty="0" err="1" smtClean="0"/>
              <a:t>sid</a:t>
            </a:r>
            <a:r>
              <a:rPr lang="en-US" dirty="0" smtClean="0"/>
              <a:t> = 3)</a:t>
            </a:r>
            <a:endParaRPr lang="en-US" dirty="0"/>
          </a:p>
        </p:txBody>
      </p:sp>
      <p:sp>
        <p:nvSpPr>
          <p:cNvPr id="19" name="Rectangle 18"/>
          <p:cNvSpPr/>
          <p:nvPr/>
        </p:nvSpPr>
        <p:spPr>
          <a:xfrm>
            <a:off x="457200" y="2209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a:t>
            </a:r>
            <a:r>
              <a:rPr lang="en-US" dirty="0" err="1" smtClean="0"/>
              <a:t>Yue</a:t>
            </a:r>
            <a:r>
              <a:rPr lang="en-US" dirty="0" smtClean="0"/>
              <a:t>, </a:t>
            </a:r>
            <a:r>
              <a:rPr lang="en-US" dirty="0" err="1" smtClean="0"/>
              <a:t>sid</a:t>
            </a:r>
            <a:r>
              <a:rPr lang="en-US" dirty="0" smtClean="0"/>
              <a:t> = 4)</a:t>
            </a:r>
            <a:endParaRPr lang="en-US" dirty="0"/>
          </a:p>
        </p:txBody>
      </p:sp>
      <p:sp>
        <p:nvSpPr>
          <p:cNvPr id="20" name="Rectangle 19"/>
          <p:cNvSpPr/>
          <p:nvPr/>
        </p:nvSpPr>
        <p:spPr>
          <a:xfrm>
            <a:off x="457200" y="2438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Sue, </a:t>
            </a:r>
            <a:r>
              <a:rPr lang="en-US" dirty="0" err="1" smtClean="0"/>
              <a:t>sid</a:t>
            </a:r>
            <a:r>
              <a:rPr lang="en-US" dirty="0" smtClean="0"/>
              <a:t> = 7)</a:t>
            </a:r>
            <a:endParaRPr lang="en-US" dirty="0"/>
          </a:p>
        </p:txBody>
      </p:sp>
      <p:sp>
        <p:nvSpPr>
          <p:cNvPr id="32" name="Rectangle 31"/>
          <p:cNvSpPr/>
          <p:nvPr/>
        </p:nvSpPr>
        <p:spPr>
          <a:xfrm>
            <a:off x="457200" y="2819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Sue, </a:t>
            </a:r>
            <a:r>
              <a:rPr lang="en-US" dirty="0" err="1" smtClean="0"/>
              <a:t>sid</a:t>
            </a:r>
            <a:r>
              <a:rPr lang="en-US" dirty="0" smtClean="0"/>
              <a:t> = 8)</a:t>
            </a:r>
            <a:endParaRPr lang="en-US" dirty="0"/>
          </a:p>
        </p:txBody>
      </p:sp>
      <p:sp>
        <p:nvSpPr>
          <p:cNvPr id="33" name="Rectangle 32"/>
          <p:cNvSpPr/>
          <p:nvPr/>
        </p:nvSpPr>
        <p:spPr>
          <a:xfrm>
            <a:off x="457200" y="3048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Joe, </a:t>
            </a:r>
            <a:r>
              <a:rPr lang="en-US" dirty="0" err="1" smtClean="0"/>
              <a:t>sid</a:t>
            </a:r>
            <a:r>
              <a:rPr lang="en-US" dirty="0" smtClean="0"/>
              <a:t> = 12)</a:t>
            </a:r>
            <a:endParaRPr lang="en-US" dirty="0"/>
          </a:p>
        </p:txBody>
      </p:sp>
      <p:sp>
        <p:nvSpPr>
          <p:cNvPr id="34" name="Rectangle 33"/>
          <p:cNvSpPr/>
          <p:nvPr/>
        </p:nvSpPr>
        <p:spPr>
          <a:xfrm>
            <a:off x="457200" y="3276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 .</a:t>
            </a:r>
            <a:endParaRPr lang="en-US" dirty="0"/>
          </a:p>
        </p:txBody>
      </p:sp>
      <p:sp>
        <p:nvSpPr>
          <p:cNvPr id="35" name="Rectangle 34"/>
          <p:cNvSpPr/>
          <p:nvPr/>
        </p:nvSpPr>
        <p:spPr>
          <a:xfrm>
            <a:off x="457200" y="3505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457200" y="3733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a:off x="457200" y="4114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457200" y="4343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a:off x="457200" y="4572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p:cNvSpPr/>
          <p:nvPr/>
        </p:nvSpPr>
        <p:spPr>
          <a:xfrm>
            <a:off x="457200" y="4800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457200" y="5029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457200" y="5410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a:off x="457200" y="5638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a:off x="457200" y="5867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57200" y="6096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457200" y="6324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3429000" y="1524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 bid = 4)</a:t>
            </a:r>
            <a:endParaRPr lang="en-US" dirty="0"/>
          </a:p>
        </p:txBody>
      </p:sp>
      <p:sp>
        <p:nvSpPr>
          <p:cNvPr id="49" name="Rectangle 48"/>
          <p:cNvSpPr/>
          <p:nvPr/>
        </p:nvSpPr>
        <p:spPr>
          <a:xfrm>
            <a:off x="3429000" y="1752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 bid = 7)</a:t>
            </a:r>
            <a:endParaRPr lang="en-US" dirty="0"/>
          </a:p>
        </p:txBody>
      </p:sp>
      <p:sp>
        <p:nvSpPr>
          <p:cNvPr id="50" name="Rectangle 49"/>
          <p:cNvSpPr/>
          <p:nvPr/>
        </p:nvSpPr>
        <p:spPr>
          <a:xfrm>
            <a:off x="3429000" y="1981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3, bid = 6)</a:t>
            </a:r>
            <a:endParaRPr lang="en-US" dirty="0"/>
          </a:p>
        </p:txBody>
      </p:sp>
      <p:sp>
        <p:nvSpPr>
          <p:cNvPr id="51" name="Rectangle 50"/>
          <p:cNvSpPr/>
          <p:nvPr/>
        </p:nvSpPr>
        <p:spPr>
          <a:xfrm>
            <a:off x="3429000" y="2209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4, bid = 3)</a:t>
            </a:r>
            <a:endParaRPr lang="en-US" dirty="0"/>
          </a:p>
        </p:txBody>
      </p:sp>
      <p:sp>
        <p:nvSpPr>
          <p:cNvPr id="52" name="Rectangle 51"/>
          <p:cNvSpPr/>
          <p:nvPr/>
        </p:nvSpPr>
        <p:spPr>
          <a:xfrm>
            <a:off x="3429000" y="2438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8, bid = 1)</a:t>
            </a:r>
            <a:endParaRPr lang="en-US" dirty="0"/>
          </a:p>
        </p:txBody>
      </p:sp>
      <p:sp>
        <p:nvSpPr>
          <p:cNvPr id="53" name="Rectangle 52"/>
          <p:cNvSpPr/>
          <p:nvPr/>
        </p:nvSpPr>
        <p:spPr>
          <a:xfrm>
            <a:off x="3429000" y="2819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8, bid = 13)</a:t>
            </a:r>
            <a:endParaRPr lang="en-US" dirty="0"/>
          </a:p>
        </p:txBody>
      </p:sp>
      <p:sp>
        <p:nvSpPr>
          <p:cNvPr id="54" name="Rectangle 53"/>
          <p:cNvSpPr/>
          <p:nvPr/>
        </p:nvSpPr>
        <p:spPr>
          <a:xfrm>
            <a:off x="3429000" y="3048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8, bid = 15)</a:t>
            </a:r>
            <a:endParaRPr lang="en-US" dirty="0"/>
          </a:p>
        </p:txBody>
      </p:sp>
      <p:sp>
        <p:nvSpPr>
          <p:cNvPr id="55" name="Rectangle 54"/>
          <p:cNvSpPr/>
          <p:nvPr/>
        </p:nvSpPr>
        <p:spPr>
          <a:xfrm>
            <a:off x="3429000" y="3276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12, bid = 1)</a:t>
            </a:r>
            <a:endParaRPr lang="en-US" dirty="0"/>
          </a:p>
        </p:txBody>
      </p:sp>
      <p:sp>
        <p:nvSpPr>
          <p:cNvPr id="56" name="Rectangle 55"/>
          <p:cNvSpPr/>
          <p:nvPr/>
        </p:nvSpPr>
        <p:spPr>
          <a:xfrm>
            <a:off x="3429000" y="3505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 . .</a:t>
            </a:r>
            <a:endParaRPr lang="en-US" dirty="0"/>
          </a:p>
        </p:txBody>
      </p:sp>
      <p:sp>
        <p:nvSpPr>
          <p:cNvPr id="57" name="Rectangle 56"/>
          <p:cNvSpPr/>
          <p:nvPr/>
        </p:nvSpPr>
        <p:spPr>
          <a:xfrm>
            <a:off x="3429000" y="3733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8" name="Rectangle 57"/>
          <p:cNvSpPr/>
          <p:nvPr/>
        </p:nvSpPr>
        <p:spPr>
          <a:xfrm>
            <a:off x="3429000" y="4114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9" name="Rectangle 58"/>
          <p:cNvSpPr/>
          <p:nvPr/>
        </p:nvSpPr>
        <p:spPr>
          <a:xfrm>
            <a:off x="3429000" y="4343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0" name="Rectangle 59"/>
          <p:cNvSpPr/>
          <p:nvPr/>
        </p:nvSpPr>
        <p:spPr>
          <a:xfrm>
            <a:off x="3429000" y="4572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1" name="Rectangle 60"/>
          <p:cNvSpPr/>
          <p:nvPr/>
        </p:nvSpPr>
        <p:spPr>
          <a:xfrm>
            <a:off x="3429000" y="4800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2" name="Rectangle 61"/>
          <p:cNvSpPr/>
          <p:nvPr/>
        </p:nvSpPr>
        <p:spPr>
          <a:xfrm>
            <a:off x="3429000" y="5029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3" name="Rectangle 62"/>
          <p:cNvSpPr/>
          <p:nvPr/>
        </p:nvSpPr>
        <p:spPr>
          <a:xfrm>
            <a:off x="3429000" y="5410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4" name="Rectangle 63"/>
          <p:cNvSpPr/>
          <p:nvPr/>
        </p:nvSpPr>
        <p:spPr>
          <a:xfrm>
            <a:off x="3429000" y="5638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5" name="Rectangle 64"/>
          <p:cNvSpPr/>
          <p:nvPr/>
        </p:nvSpPr>
        <p:spPr>
          <a:xfrm>
            <a:off x="3429000" y="5867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6" name="Rectangle 65"/>
          <p:cNvSpPr/>
          <p:nvPr/>
        </p:nvSpPr>
        <p:spPr>
          <a:xfrm>
            <a:off x="3429000" y="6096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7" name="Rectangle 66"/>
          <p:cNvSpPr/>
          <p:nvPr/>
        </p:nvSpPr>
        <p:spPr>
          <a:xfrm>
            <a:off x="3429000" y="6324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69" name="Straight Arrow Connector 68"/>
          <p:cNvCxnSpPr>
            <a:stCxn id="18" idx="3"/>
            <a:endCxn id="50" idx="1"/>
          </p:cNvCxnSpPr>
          <p:nvPr/>
        </p:nvCxnSpPr>
        <p:spPr>
          <a:xfrm>
            <a:off x="2743200" y="2095500"/>
            <a:ext cx="685800" cy="0"/>
          </a:xfrm>
          <a:prstGeom prst="straightConnector1">
            <a:avLst/>
          </a:prstGeom>
          <a:ln w="28575">
            <a:headEnd type="arrow"/>
            <a:tailEnd type="arrow"/>
          </a:ln>
        </p:spPr>
        <p:style>
          <a:lnRef idx="1">
            <a:schemeClr val="dk1"/>
          </a:lnRef>
          <a:fillRef idx="0">
            <a:schemeClr val="dk1"/>
          </a:fillRef>
          <a:effectRef idx="0">
            <a:schemeClr val="dk1"/>
          </a:effectRef>
          <a:fontRef idx="minor">
            <a:schemeClr val="tx1"/>
          </a:fontRef>
        </p:style>
      </p:cxnSp>
      <p:sp>
        <p:nvSpPr>
          <p:cNvPr id="70" name="Rectangle 69"/>
          <p:cNvSpPr/>
          <p:nvPr/>
        </p:nvSpPr>
        <p:spPr>
          <a:xfrm>
            <a:off x="6096000" y="5943600"/>
            <a:ext cx="3048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(name = Bob, </a:t>
            </a:r>
            <a:r>
              <a:rPr lang="en-US" dirty="0" err="1" smtClean="0"/>
              <a:t>sid</a:t>
            </a:r>
            <a:r>
              <a:rPr lang="en-US" dirty="0" smtClean="0"/>
              <a:t> = 1, bid = 4)</a:t>
            </a:r>
            <a:endParaRPr lang="en-US" dirty="0"/>
          </a:p>
        </p:txBody>
      </p:sp>
      <p:sp>
        <p:nvSpPr>
          <p:cNvPr id="71" name="Rectangle 70"/>
          <p:cNvSpPr/>
          <p:nvPr/>
        </p:nvSpPr>
        <p:spPr>
          <a:xfrm>
            <a:off x="6096000" y="6172200"/>
            <a:ext cx="3048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(name = Bob, </a:t>
            </a:r>
            <a:r>
              <a:rPr lang="en-US" dirty="0" err="1" smtClean="0"/>
              <a:t>sid</a:t>
            </a:r>
            <a:r>
              <a:rPr lang="en-US" dirty="0" smtClean="0"/>
              <a:t> = 1, bid = 7)</a:t>
            </a:r>
            <a:endParaRPr lang="en-US" dirty="0"/>
          </a:p>
        </p:txBody>
      </p:sp>
      <p:sp>
        <p:nvSpPr>
          <p:cNvPr id="72" name="Rectangle 71"/>
          <p:cNvSpPr/>
          <p:nvPr/>
        </p:nvSpPr>
        <p:spPr>
          <a:xfrm>
            <a:off x="6096000" y="6400800"/>
            <a:ext cx="3048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(name = Sam, </a:t>
            </a:r>
            <a:r>
              <a:rPr lang="en-US" dirty="0" err="1" smtClean="0"/>
              <a:t>sid</a:t>
            </a:r>
            <a:r>
              <a:rPr lang="en-US" dirty="0" smtClean="0"/>
              <a:t> = 3, bid = 6)</a:t>
            </a:r>
            <a:endParaRPr lang="en-US" dirty="0"/>
          </a:p>
        </p:txBody>
      </p:sp>
      <p:sp>
        <p:nvSpPr>
          <p:cNvPr id="73" name="TextBox 72"/>
          <p:cNvSpPr txBox="1"/>
          <p:nvPr/>
        </p:nvSpPr>
        <p:spPr>
          <a:xfrm>
            <a:off x="6127054" y="5486400"/>
            <a:ext cx="1188146" cy="461665"/>
          </a:xfrm>
          <a:prstGeom prst="rect">
            <a:avLst/>
          </a:prstGeom>
          <a:noFill/>
        </p:spPr>
        <p:txBody>
          <a:bodyPr wrap="none" rtlCol="0">
            <a:spAutoFit/>
          </a:bodyPr>
          <a:lstStyle/>
          <a:p>
            <a:r>
              <a:rPr lang="en-US" sz="2400" b="1" dirty="0" smtClean="0"/>
              <a:t>Output:</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Sort-Merge Join</a:t>
            </a:r>
            <a:endParaRPr lang="en-US" dirty="0"/>
          </a:p>
        </p:txBody>
      </p:sp>
      <p:sp>
        <p:nvSpPr>
          <p:cNvPr id="4" name="Rectangle 3"/>
          <p:cNvSpPr/>
          <p:nvPr/>
        </p:nvSpPr>
        <p:spPr>
          <a:xfrm>
            <a:off x="228600" y="1371600"/>
            <a:ext cx="2743200" cy="533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 y="15240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 name="Rectangle 10"/>
          <p:cNvSpPr/>
          <p:nvPr/>
        </p:nvSpPr>
        <p:spPr>
          <a:xfrm>
            <a:off x="457200" y="28194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Rectangle 11"/>
          <p:cNvSpPr/>
          <p:nvPr/>
        </p:nvSpPr>
        <p:spPr>
          <a:xfrm>
            <a:off x="457200" y="41148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457200" y="54102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p:cNvSpPr/>
          <p:nvPr/>
        </p:nvSpPr>
        <p:spPr>
          <a:xfrm>
            <a:off x="3200400" y="1371600"/>
            <a:ext cx="2743200" cy="5334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p:cNvSpPr/>
          <p:nvPr/>
        </p:nvSpPr>
        <p:spPr>
          <a:xfrm>
            <a:off x="3429000" y="15240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1" name="Rectangle 20"/>
          <p:cNvSpPr/>
          <p:nvPr/>
        </p:nvSpPr>
        <p:spPr>
          <a:xfrm>
            <a:off x="3429000" y="28194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2" name="Rectangle 21"/>
          <p:cNvSpPr/>
          <p:nvPr/>
        </p:nvSpPr>
        <p:spPr>
          <a:xfrm>
            <a:off x="3429000" y="41148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3" name="Rectangle 22"/>
          <p:cNvSpPr/>
          <p:nvPr/>
        </p:nvSpPr>
        <p:spPr>
          <a:xfrm>
            <a:off x="3429000" y="54102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4" name="Content Placeholder 2"/>
          <p:cNvSpPr>
            <a:spLocks noGrp="1"/>
          </p:cNvSpPr>
          <p:nvPr>
            <p:ph idx="1"/>
          </p:nvPr>
        </p:nvSpPr>
        <p:spPr>
          <a:xfrm>
            <a:off x="6019800" y="1371600"/>
            <a:ext cx="3124200" cy="4525963"/>
          </a:xfrm>
        </p:spPr>
        <p:txBody>
          <a:bodyPr>
            <a:normAutofit/>
          </a:bodyPr>
          <a:lstStyle/>
          <a:p>
            <a:pPr>
              <a:buNone/>
            </a:pPr>
            <a:r>
              <a:rPr lang="en-US" sz="2800" b="1" dirty="0" smtClean="0"/>
              <a:t>Key idea:</a:t>
            </a:r>
            <a:r>
              <a:rPr lang="en-US" sz="2800" dirty="0" smtClean="0"/>
              <a:t/>
            </a:r>
            <a:br>
              <a:rPr lang="en-US" sz="2800" dirty="0" smtClean="0"/>
            </a:br>
            <a:r>
              <a:rPr lang="en-US" sz="2800" dirty="0" smtClean="0"/>
              <a:t>Sort S and R </a:t>
            </a:r>
            <a:r>
              <a:rPr lang="en-US" sz="2800" b="1" dirty="0" smtClean="0"/>
              <a:t>on join column</a:t>
            </a:r>
            <a:r>
              <a:rPr lang="en-US" sz="2800" dirty="0" smtClean="0"/>
              <a:t>, then merge them!</a:t>
            </a:r>
          </a:p>
          <a:p>
            <a:pPr>
              <a:buNone/>
            </a:pPr>
            <a:r>
              <a:rPr lang="en-US" sz="2800" b="1" dirty="0" smtClean="0"/>
              <a:t>Steps:</a:t>
            </a:r>
          </a:p>
          <a:p>
            <a:pPr marL="514350" indent="-514350">
              <a:buFont typeface="+mj-lt"/>
              <a:buAutoNum type="arabicPeriod"/>
            </a:pPr>
            <a:r>
              <a:rPr lang="en-US" sz="2800" dirty="0" smtClean="0"/>
              <a:t>Sort S and R.</a:t>
            </a:r>
          </a:p>
          <a:p>
            <a:pPr marL="514350" indent="-514350">
              <a:buFont typeface="+mj-lt"/>
              <a:buAutoNum type="arabicPeriod"/>
            </a:pPr>
            <a:r>
              <a:rPr lang="en-US" sz="2800" dirty="0" smtClean="0">
                <a:solidFill>
                  <a:schemeClr val="accent4"/>
                </a:solidFill>
              </a:rPr>
              <a:t>“Zip” or merge.</a:t>
            </a:r>
          </a:p>
        </p:txBody>
      </p:sp>
      <p:sp>
        <p:nvSpPr>
          <p:cNvPr id="25" name="TextBox 24"/>
          <p:cNvSpPr txBox="1"/>
          <p:nvPr/>
        </p:nvSpPr>
        <p:spPr>
          <a:xfrm>
            <a:off x="1270337" y="1002268"/>
            <a:ext cx="794641" cy="369332"/>
          </a:xfrm>
          <a:prstGeom prst="rect">
            <a:avLst/>
          </a:prstGeom>
          <a:noFill/>
        </p:spPr>
        <p:txBody>
          <a:bodyPr wrap="none" rtlCol="0">
            <a:spAutoFit/>
          </a:bodyPr>
          <a:lstStyle/>
          <a:p>
            <a:r>
              <a:rPr lang="en-US" dirty="0" smtClean="0">
                <a:solidFill>
                  <a:schemeClr val="tx2"/>
                </a:solidFill>
              </a:rPr>
              <a:t>Sailors</a:t>
            </a:r>
            <a:endParaRPr lang="en-US" dirty="0">
              <a:solidFill>
                <a:schemeClr val="tx2"/>
              </a:solidFill>
            </a:endParaRPr>
          </a:p>
        </p:txBody>
      </p:sp>
      <p:sp>
        <p:nvSpPr>
          <p:cNvPr id="26" name="TextBox 25"/>
          <p:cNvSpPr txBox="1"/>
          <p:nvPr/>
        </p:nvSpPr>
        <p:spPr>
          <a:xfrm>
            <a:off x="4089737" y="1002268"/>
            <a:ext cx="1015663" cy="369332"/>
          </a:xfrm>
          <a:prstGeom prst="rect">
            <a:avLst/>
          </a:prstGeom>
          <a:noFill/>
        </p:spPr>
        <p:txBody>
          <a:bodyPr wrap="none" rtlCol="0">
            <a:spAutoFit/>
          </a:bodyPr>
          <a:lstStyle/>
          <a:p>
            <a:r>
              <a:rPr lang="en-US" dirty="0" smtClean="0">
                <a:solidFill>
                  <a:schemeClr val="accent2"/>
                </a:solidFill>
              </a:rPr>
              <a:t>Reserves</a:t>
            </a:r>
            <a:endParaRPr lang="en-US" dirty="0">
              <a:solidFill>
                <a:schemeClr val="accent2"/>
              </a:solidFill>
            </a:endParaRPr>
          </a:p>
        </p:txBody>
      </p:sp>
      <p:sp>
        <p:nvSpPr>
          <p:cNvPr id="16" name="Rectangle 15"/>
          <p:cNvSpPr/>
          <p:nvPr/>
        </p:nvSpPr>
        <p:spPr>
          <a:xfrm>
            <a:off x="457200" y="1524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Bob, </a:t>
            </a:r>
            <a:r>
              <a:rPr lang="en-US" dirty="0" err="1" smtClean="0"/>
              <a:t>sid</a:t>
            </a:r>
            <a:r>
              <a:rPr lang="en-US" dirty="0" smtClean="0"/>
              <a:t> = 1)</a:t>
            </a:r>
            <a:endParaRPr lang="en-US" dirty="0"/>
          </a:p>
        </p:txBody>
      </p:sp>
      <p:sp>
        <p:nvSpPr>
          <p:cNvPr id="17" name="Rectangle 16"/>
          <p:cNvSpPr/>
          <p:nvPr/>
        </p:nvSpPr>
        <p:spPr>
          <a:xfrm>
            <a:off x="457200" y="1752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Jill, </a:t>
            </a:r>
            <a:r>
              <a:rPr lang="en-US" dirty="0" err="1" smtClean="0"/>
              <a:t>sid</a:t>
            </a:r>
            <a:r>
              <a:rPr lang="en-US" dirty="0" smtClean="0"/>
              <a:t> = 2)</a:t>
            </a:r>
            <a:endParaRPr lang="en-US" dirty="0"/>
          </a:p>
        </p:txBody>
      </p:sp>
      <p:sp>
        <p:nvSpPr>
          <p:cNvPr id="18" name="Rectangle 17"/>
          <p:cNvSpPr/>
          <p:nvPr/>
        </p:nvSpPr>
        <p:spPr>
          <a:xfrm>
            <a:off x="457200" y="1981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Sam, </a:t>
            </a:r>
            <a:r>
              <a:rPr lang="en-US" dirty="0" err="1" smtClean="0"/>
              <a:t>sid</a:t>
            </a:r>
            <a:r>
              <a:rPr lang="en-US" dirty="0" smtClean="0"/>
              <a:t> = 3)</a:t>
            </a:r>
            <a:endParaRPr lang="en-US" dirty="0"/>
          </a:p>
        </p:txBody>
      </p:sp>
      <p:sp>
        <p:nvSpPr>
          <p:cNvPr id="19" name="Rectangle 18"/>
          <p:cNvSpPr/>
          <p:nvPr/>
        </p:nvSpPr>
        <p:spPr>
          <a:xfrm>
            <a:off x="457200" y="2209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a:t>
            </a:r>
            <a:r>
              <a:rPr lang="en-US" dirty="0" err="1" smtClean="0"/>
              <a:t>Yue</a:t>
            </a:r>
            <a:r>
              <a:rPr lang="en-US" dirty="0" smtClean="0"/>
              <a:t>, </a:t>
            </a:r>
            <a:r>
              <a:rPr lang="en-US" dirty="0" err="1" smtClean="0"/>
              <a:t>sid</a:t>
            </a:r>
            <a:r>
              <a:rPr lang="en-US" dirty="0" smtClean="0"/>
              <a:t> = 4)</a:t>
            </a:r>
            <a:endParaRPr lang="en-US" dirty="0"/>
          </a:p>
        </p:txBody>
      </p:sp>
      <p:sp>
        <p:nvSpPr>
          <p:cNvPr id="20" name="Rectangle 19"/>
          <p:cNvSpPr/>
          <p:nvPr/>
        </p:nvSpPr>
        <p:spPr>
          <a:xfrm>
            <a:off x="457200" y="2438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Sue, </a:t>
            </a:r>
            <a:r>
              <a:rPr lang="en-US" dirty="0" err="1" smtClean="0"/>
              <a:t>sid</a:t>
            </a:r>
            <a:r>
              <a:rPr lang="en-US" dirty="0" smtClean="0"/>
              <a:t> = 7)</a:t>
            </a:r>
            <a:endParaRPr lang="en-US" dirty="0"/>
          </a:p>
        </p:txBody>
      </p:sp>
      <p:sp>
        <p:nvSpPr>
          <p:cNvPr id="32" name="Rectangle 31"/>
          <p:cNvSpPr/>
          <p:nvPr/>
        </p:nvSpPr>
        <p:spPr>
          <a:xfrm>
            <a:off x="457200" y="2819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Sue, </a:t>
            </a:r>
            <a:r>
              <a:rPr lang="en-US" dirty="0" err="1" smtClean="0"/>
              <a:t>sid</a:t>
            </a:r>
            <a:r>
              <a:rPr lang="en-US" dirty="0" smtClean="0"/>
              <a:t> = 8)</a:t>
            </a:r>
            <a:endParaRPr lang="en-US" dirty="0"/>
          </a:p>
        </p:txBody>
      </p:sp>
      <p:sp>
        <p:nvSpPr>
          <p:cNvPr id="33" name="Rectangle 32"/>
          <p:cNvSpPr/>
          <p:nvPr/>
        </p:nvSpPr>
        <p:spPr>
          <a:xfrm>
            <a:off x="457200" y="3048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Joe, </a:t>
            </a:r>
            <a:r>
              <a:rPr lang="en-US" dirty="0" err="1" smtClean="0"/>
              <a:t>sid</a:t>
            </a:r>
            <a:r>
              <a:rPr lang="en-US" dirty="0" smtClean="0"/>
              <a:t> = 12)</a:t>
            </a:r>
            <a:endParaRPr lang="en-US" dirty="0"/>
          </a:p>
        </p:txBody>
      </p:sp>
      <p:sp>
        <p:nvSpPr>
          <p:cNvPr id="34" name="Rectangle 33"/>
          <p:cNvSpPr/>
          <p:nvPr/>
        </p:nvSpPr>
        <p:spPr>
          <a:xfrm>
            <a:off x="457200" y="3276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 .</a:t>
            </a:r>
            <a:endParaRPr lang="en-US" dirty="0"/>
          </a:p>
        </p:txBody>
      </p:sp>
      <p:sp>
        <p:nvSpPr>
          <p:cNvPr id="35" name="Rectangle 34"/>
          <p:cNvSpPr/>
          <p:nvPr/>
        </p:nvSpPr>
        <p:spPr>
          <a:xfrm>
            <a:off x="457200" y="3505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457200" y="3733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a:off x="457200" y="4114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457200" y="4343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a:off x="457200" y="4572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p:cNvSpPr/>
          <p:nvPr/>
        </p:nvSpPr>
        <p:spPr>
          <a:xfrm>
            <a:off x="457200" y="4800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457200" y="5029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457200" y="5410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a:off x="457200" y="5638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a:off x="457200" y="5867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57200" y="6096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457200" y="6324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3429000" y="1524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 bid = 4)</a:t>
            </a:r>
            <a:endParaRPr lang="en-US" dirty="0"/>
          </a:p>
        </p:txBody>
      </p:sp>
      <p:sp>
        <p:nvSpPr>
          <p:cNvPr id="49" name="Rectangle 48"/>
          <p:cNvSpPr/>
          <p:nvPr/>
        </p:nvSpPr>
        <p:spPr>
          <a:xfrm>
            <a:off x="3429000" y="1752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 bid = 7)</a:t>
            </a:r>
            <a:endParaRPr lang="en-US" dirty="0"/>
          </a:p>
        </p:txBody>
      </p:sp>
      <p:sp>
        <p:nvSpPr>
          <p:cNvPr id="50" name="Rectangle 49"/>
          <p:cNvSpPr/>
          <p:nvPr/>
        </p:nvSpPr>
        <p:spPr>
          <a:xfrm>
            <a:off x="3429000" y="1981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3, bid = 6)</a:t>
            </a:r>
            <a:endParaRPr lang="en-US" dirty="0"/>
          </a:p>
        </p:txBody>
      </p:sp>
      <p:sp>
        <p:nvSpPr>
          <p:cNvPr id="51" name="Rectangle 50"/>
          <p:cNvSpPr/>
          <p:nvPr/>
        </p:nvSpPr>
        <p:spPr>
          <a:xfrm>
            <a:off x="3429000" y="2209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4, bid = 3)</a:t>
            </a:r>
            <a:endParaRPr lang="en-US" dirty="0"/>
          </a:p>
        </p:txBody>
      </p:sp>
      <p:sp>
        <p:nvSpPr>
          <p:cNvPr id="52" name="Rectangle 51"/>
          <p:cNvSpPr/>
          <p:nvPr/>
        </p:nvSpPr>
        <p:spPr>
          <a:xfrm>
            <a:off x="3429000" y="2438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8, bid = 1)</a:t>
            </a:r>
            <a:endParaRPr lang="en-US" dirty="0"/>
          </a:p>
        </p:txBody>
      </p:sp>
      <p:sp>
        <p:nvSpPr>
          <p:cNvPr id="53" name="Rectangle 52"/>
          <p:cNvSpPr/>
          <p:nvPr/>
        </p:nvSpPr>
        <p:spPr>
          <a:xfrm>
            <a:off x="3429000" y="2819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8, bid = 13)</a:t>
            </a:r>
            <a:endParaRPr lang="en-US" dirty="0"/>
          </a:p>
        </p:txBody>
      </p:sp>
      <p:sp>
        <p:nvSpPr>
          <p:cNvPr id="54" name="Rectangle 53"/>
          <p:cNvSpPr/>
          <p:nvPr/>
        </p:nvSpPr>
        <p:spPr>
          <a:xfrm>
            <a:off x="3429000" y="3048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8, bid = 15)</a:t>
            </a:r>
            <a:endParaRPr lang="en-US" dirty="0"/>
          </a:p>
        </p:txBody>
      </p:sp>
      <p:sp>
        <p:nvSpPr>
          <p:cNvPr id="55" name="Rectangle 54"/>
          <p:cNvSpPr/>
          <p:nvPr/>
        </p:nvSpPr>
        <p:spPr>
          <a:xfrm>
            <a:off x="3429000" y="3276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12, bid = 1)</a:t>
            </a:r>
            <a:endParaRPr lang="en-US" dirty="0"/>
          </a:p>
        </p:txBody>
      </p:sp>
      <p:sp>
        <p:nvSpPr>
          <p:cNvPr id="56" name="Rectangle 55"/>
          <p:cNvSpPr/>
          <p:nvPr/>
        </p:nvSpPr>
        <p:spPr>
          <a:xfrm>
            <a:off x="3429000" y="3505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 . .</a:t>
            </a:r>
            <a:endParaRPr lang="en-US" dirty="0"/>
          </a:p>
        </p:txBody>
      </p:sp>
      <p:sp>
        <p:nvSpPr>
          <p:cNvPr id="57" name="Rectangle 56"/>
          <p:cNvSpPr/>
          <p:nvPr/>
        </p:nvSpPr>
        <p:spPr>
          <a:xfrm>
            <a:off x="3429000" y="3733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8" name="Rectangle 57"/>
          <p:cNvSpPr/>
          <p:nvPr/>
        </p:nvSpPr>
        <p:spPr>
          <a:xfrm>
            <a:off x="3429000" y="4114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9" name="Rectangle 58"/>
          <p:cNvSpPr/>
          <p:nvPr/>
        </p:nvSpPr>
        <p:spPr>
          <a:xfrm>
            <a:off x="3429000" y="4343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0" name="Rectangle 59"/>
          <p:cNvSpPr/>
          <p:nvPr/>
        </p:nvSpPr>
        <p:spPr>
          <a:xfrm>
            <a:off x="3429000" y="4572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1" name="Rectangle 60"/>
          <p:cNvSpPr/>
          <p:nvPr/>
        </p:nvSpPr>
        <p:spPr>
          <a:xfrm>
            <a:off x="3429000" y="4800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2" name="Rectangle 61"/>
          <p:cNvSpPr/>
          <p:nvPr/>
        </p:nvSpPr>
        <p:spPr>
          <a:xfrm>
            <a:off x="3429000" y="5029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3" name="Rectangle 62"/>
          <p:cNvSpPr/>
          <p:nvPr/>
        </p:nvSpPr>
        <p:spPr>
          <a:xfrm>
            <a:off x="3429000" y="5410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4" name="Rectangle 63"/>
          <p:cNvSpPr/>
          <p:nvPr/>
        </p:nvSpPr>
        <p:spPr>
          <a:xfrm>
            <a:off x="3429000" y="5638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5" name="Rectangle 64"/>
          <p:cNvSpPr/>
          <p:nvPr/>
        </p:nvSpPr>
        <p:spPr>
          <a:xfrm>
            <a:off x="3429000" y="5867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6" name="Rectangle 65"/>
          <p:cNvSpPr/>
          <p:nvPr/>
        </p:nvSpPr>
        <p:spPr>
          <a:xfrm>
            <a:off x="3429000" y="6096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7" name="Rectangle 66"/>
          <p:cNvSpPr/>
          <p:nvPr/>
        </p:nvSpPr>
        <p:spPr>
          <a:xfrm>
            <a:off x="3429000" y="6324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69" name="Straight Arrow Connector 68"/>
          <p:cNvCxnSpPr>
            <a:stCxn id="19" idx="3"/>
            <a:endCxn id="51" idx="1"/>
          </p:cNvCxnSpPr>
          <p:nvPr/>
        </p:nvCxnSpPr>
        <p:spPr>
          <a:xfrm>
            <a:off x="2743200" y="2324100"/>
            <a:ext cx="685800" cy="0"/>
          </a:xfrm>
          <a:prstGeom prst="straightConnector1">
            <a:avLst/>
          </a:prstGeom>
          <a:ln w="28575">
            <a:headEnd type="arrow"/>
            <a:tailEnd type="arrow"/>
          </a:ln>
        </p:spPr>
        <p:style>
          <a:lnRef idx="1">
            <a:schemeClr val="dk1"/>
          </a:lnRef>
          <a:fillRef idx="0">
            <a:schemeClr val="dk1"/>
          </a:fillRef>
          <a:effectRef idx="0">
            <a:schemeClr val="dk1"/>
          </a:effectRef>
          <a:fontRef idx="minor">
            <a:schemeClr val="tx1"/>
          </a:fontRef>
        </p:style>
      </p:cxnSp>
      <p:sp>
        <p:nvSpPr>
          <p:cNvPr id="70" name="Rectangle 69"/>
          <p:cNvSpPr/>
          <p:nvPr/>
        </p:nvSpPr>
        <p:spPr>
          <a:xfrm>
            <a:off x="6096000" y="5943600"/>
            <a:ext cx="3048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(name = Bob, </a:t>
            </a:r>
            <a:r>
              <a:rPr lang="en-US" dirty="0" err="1" smtClean="0"/>
              <a:t>sid</a:t>
            </a:r>
            <a:r>
              <a:rPr lang="en-US" dirty="0" smtClean="0"/>
              <a:t> = 1, bid = 4)</a:t>
            </a:r>
            <a:endParaRPr lang="en-US" dirty="0"/>
          </a:p>
        </p:txBody>
      </p:sp>
      <p:sp>
        <p:nvSpPr>
          <p:cNvPr id="71" name="Rectangle 70"/>
          <p:cNvSpPr/>
          <p:nvPr/>
        </p:nvSpPr>
        <p:spPr>
          <a:xfrm>
            <a:off x="6096000" y="6172200"/>
            <a:ext cx="3048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(name = Bob, </a:t>
            </a:r>
            <a:r>
              <a:rPr lang="en-US" dirty="0" err="1" smtClean="0"/>
              <a:t>sid</a:t>
            </a:r>
            <a:r>
              <a:rPr lang="en-US" dirty="0" smtClean="0"/>
              <a:t> = 1, bid = 7)</a:t>
            </a:r>
            <a:endParaRPr lang="en-US" dirty="0"/>
          </a:p>
        </p:txBody>
      </p:sp>
      <p:sp>
        <p:nvSpPr>
          <p:cNvPr id="72" name="Rectangle 71"/>
          <p:cNvSpPr/>
          <p:nvPr/>
        </p:nvSpPr>
        <p:spPr>
          <a:xfrm>
            <a:off x="6096000" y="6400800"/>
            <a:ext cx="3048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(name = Sam, </a:t>
            </a:r>
            <a:r>
              <a:rPr lang="en-US" dirty="0" err="1" smtClean="0"/>
              <a:t>sid</a:t>
            </a:r>
            <a:r>
              <a:rPr lang="en-US" dirty="0" smtClean="0"/>
              <a:t> = 3, bid = 6)</a:t>
            </a:r>
            <a:endParaRPr lang="en-US" dirty="0"/>
          </a:p>
        </p:txBody>
      </p:sp>
      <p:sp>
        <p:nvSpPr>
          <p:cNvPr id="73" name="TextBox 72"/>
          <p:cNvSpPr txBox="1"/>
          <p:nvPr/>
        </p:nvSpPr>
        <p:spPr>
          <a:xfrm>
            <a:off x="6127054" y="5486400"/>
            <a:ext cx="1188146" cy="461665"/>
          </a:xfrm>
          <a:prstGeom prst="rect">
            <a:avLst/>
          </a:prstGeom>
          <a:noFill/>
        </p:spPr>
        <p:txBody>
          <a:bodyPr wrap="none" rtlCol="0">
            <a:spAutoFit/>
          </a:bodyPr>
          <a:lstStyle/>
          <a:p>
            <a:r>
              <a:rPr lang="en-US" sz="2400" b="1" dirty="0" smtClean="0"/>
              <a:t>Output:</a:t>
            </a:r>
            <a:endParaRPr lang="en-US" sz="2400" b="1" dirty="0"/>
          </a:p>
        </p:txBody>
      </p:sp>
      <p:sp>
        <p:nvSpPr>
          <p:cNvPr id="75" name="TextBox 74"/>
          <p:cNvSpPr txBox="1"/>
          <p:nvPr/>
        </p:nvSpPr>
        <p:spPr>
          <a:xfrm>
            <a:off x="6324600" y="6472535"/>
            <a:ext cx="567784" cy="461665"/>
          </a:xfrm>
          <a:prstGeom prst="rect">
            <a:avLst/>
          </a:prstGeom>
          <a:noFill/>
        </p:spPr>
        <p:txBody>
          <a:bodyPr wrap="none" rtlCol="0">
            <a:spAutoFit/>
          </a:bodyPr>
          <a:lstStyle/>
          <a:p>
            <a:r>
              <a:rPr lang="en-US" sz="2400" b="1" dirty="0" smtClean="0"/>
              <a:t>. . .</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Sort-Merge Join</a:t>
            </a:r>
            <a:endParaRPr lang="en-US" dirty="0"/>
          </a:p>
        </p:txBody>
      </p:sp>
      <p:sp>
        <p:nvSpPr>
          <p:cNvPr id="4" name="Rectangle 3"/>
          <p:cNvSpPr/>
          <p:nvPr/>
        </p:nvSpPr>
        <p:spPr>
          <a:xfrm>
            <a:off x="228600" y="1371600"/>
            <a:ext cx="2743200" cy="533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 y="15240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 name="Rectangle 10"/>
          <p:cNvSpPr/>
          <p:nvPr/>
        </p:nvSpPr>
        <p:spPr>
          <a:xfrm>
            <a:off x="457200" y="28194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Rectangle 11"/>
          <p:cNvSpPr/>
          <p:nvPr/>
        </p:nvSpPr>
        <p:spPr>
          <a:xfrm>
            <a:off x="457200" y="41148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457200" y="54102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p:cNvSpPr/>
          <p:nvPr/>
        </p:nvSpPr>
        <p:spPr>
          <a:xfrm>
            <a:off x="3200400" y="1371600"/>
            <a:ext cx="2743200" cy="5334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p:cNvSpPr/>
          <p:nvPr/>
        </p:nvSpPr>
        <p:spPr>
          <a:xfrm>
            <a:off x="3429000" y="15240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1" name="Rectangle 20"/>
          <p:cNvSpPr/>
          <p:nvPr/>
        </p:nvSpPr>
        <p:spPr>
          <a:xfrm>
            <a:off x="3429000" y="28194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2" name="Rectangle 21"/>
          <p:cNvSpPr/>
          <p:nvPr/>
        </p:nvSpPr>
        <p:spPr>
          <a:xfrm>
            <a:off x="3429000" y="41148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3" name="Rectangle 22"/>
          <p:cNvSpPr/>
          <p:nvPr/>
        </p:nvSpPr>
        <p:spPr>
          <a:xfrm>
            <a:off x="3429000" y="54102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4" name="Content Placeholder 2"/>
          <p:cNvSpPr>
            <a:spLocks noGrp="1"/>
          </p:cNvSpPr>
          <p:nvPr>
            <p:ph idx="1"/>
          </p:nvPr>
        </p:nvSpPr>
        <p:spPr>
          <a:xfrm>
            <a:off x="6019800" y="1371600"/>
            <a:ext cx="3124200" cy="4525963"/>
          </a:xfrm>
        </p:spPr>
        <p:txBody>
          <a:bodyPr>
            <a:normAutofit/>
          </a:bodyPr>
          <a:lstStyle/>
          <a:p>
            <a:pPr>
              <a:buNone/>
            </a:pPr>
            <a:r>
              <a:rPr lang="en-US" sz="2800" b="1" dirty="0" smtClean="0"/>
              <a:t>Key idea:</a:t>
            </a:r>
            <a:r>
              <a:rPr lang="en-US" sz="2800" dirty="0" smtClean="0"/>
              <a:t/>
            </a:r>
            <a:br>
              <a:rPr lang="en-US" sz="2800" dirty="0" smtClean="0"/>
            </a:br>
            <a:r>
              <a:rPr lang="en-US" sz="2800" dirty="0" smtClean="0"/>
              <a:t>Sort S and R </a:t>
            </a:r>
            <a:r>
              <a:rPr lang="en-US" sz="2800" b="1" dirty="0" smtClean="0"/>
              <a:t>on join column</a:t>
            </a:r>
            <a:r>
              <a:rPr lang="en-US" sz="2800" dirty="0" smtClean="0"/>
              <a:t>, then merge them!</a:t>
            </a:r>
          </a:p>
          <a:p>
            <a:pPr>
              <a:buNone/>
            </a:pPr>
            <a:r>
              <a:rPr lang="en-US" sz="2800" b="1" dirty="0" smtClean="0"/>
              <a:t>Steps:</a:t>
            </a:r>
          </a:p>
          <a:p>
            <a:pPr marL="514350" indent="-514350">
              <a:buFont typeface="+mj-lt"/>
              <a:buAutoNum type="arabicPeriod"/>
            </a:pPr>
            <a:r>
              <a:rPr lang="en-US" sz="2800" dirty="0" smtClean="0"/>
              <a:t>Sort S and R.</a:t>
            </a:r>
          </a:p>
          <a:p>
            <a:pPr marL="514350" indent="-514350">
              <a:buFont typeface="+mj-lt"/>
              <a:buAutoNum type="arabicPeriod"/>
            </a:pPr>
            <a:r>
              <a:rPr lang="en-US" sz="2800" dirty="0" smtClean="0">
                <a:solidFill>
                  <a:schemeClr val="accent4"/>
                </a:solidFill>
              </a:rPr>
              <a:t>“Zip” or merge.</a:t>
            </a:r>
          </a:p>
        </p:txBody>
      </p:sp>
      <p:sp>
        <p:nvSpPr>
          <p:cNvPr id="25" name="TextBox 24"/>
          <p:cNvSpPr txBox="1"/>
          <p:nvPr/>
        </p:nvSpPr>
        <p:spPr>
          <a:xfrm>
            <a:off x="1270337" y="1002268"/>
            <a:ext cx="794641" cy="369332"/>
          </a:xfrm>
          <a:prstGeom prst="rect">
            <a:avLst/>
          </a:prstGeom>
          <a:noFill/>
        </p:spPr>
        <p:txBody>
          <a:bodyPr wrap="none" rtlCol="0">
            <a:spAutoFit/>
          </a:bodyPr>
          <a:lstStyle/>
          <a:p>
            <a:r>
              <a:rPr lang="en-US" dirty="0" smtClean="0">
                <a:solidFill>
                  <a:schemeClr val="tx2"/>
                </a:solidFill>
              </a:rPr>
              <a:t>Sailors</a:t>
            </a:r>
            <a:endParaRPr lang="en-US" dirty="0">
              <a:solidFill>
                <a:schemeClr val="tx2"/>
              </a:solidFill>
            </a:endParaRPr>
          </a:p>
        </p:txBody>
      </p:sp>
      <p:sp>
        <p:nvSpPr>
          <p:cNvPr id="26" name="TextBox 25"/>
          <p:cNvSpPr txBox="1"/>
          <p:nvPr/>
        </p:nvSpPr>
        <p:spPr>
          <a:xfrm>
            <a:off x="4089737" y="1002268"/>
            <a:ext cx="1015663" cy="369332"/>
          </a:xfrm>
          <a:prstGeom prst="rect">
            <a:avLst/>
          </a:prstGeom>
          <a:noFill/>
        </p:spPr>
        <p:txBody>
          <a:bodyPr wrap="none" rtlCol="0">
            <a:spAutoFit/>
          </a:bodyPr>
          <a:lstStyle/>
          <a:p>
            <a:r>
              <a:rPr lang="en-US" dirty="0" smtClean="0">
                <a:solidFill>
                  <a:schemeClr val="accent2"/>
                </a:solidFill>
              </a:rPr>
              <a:t>Reserves</a:t>
            </a:r>
            <a:endParaRPr lang="en-US" dirty="0">
              <a:solidFill>
                <a:schemeClr val="accent2"/>
              </a:solidFill>
            </a:endParaRPr>
          </a:p>
        </p:txBody>
      </p:sp>
      <p:sp>
        <p:nvSpPr>
          <p:cNvPr id="16" name="Rectangle 15"/>
          <p:cNvSpPr/>
          <p:nvPr/>
        </p:nvSpPr>
        <p:spPr>
          <a:xfrm>
            <a:off x="457200" y="1524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Bob, </a:t>
            </a:r>
            <a:r>
              <a:rPr lang="en-US" dirty="0" err="1" smtClean="0"/>
              <a:t>sid</a:t>
            </a:r>
            <a:r>
              <a:rPr lang="en-US" dirty="0" smtClean="0"/>
              <a:t> = 1)</a:t>
            </a:r>
            <a:endParaRPr lang="en-US" dirty="0"/>
          </a:p>
        </p:txBody>
      </p:sp>
      <p:sp>
        <p:nvSpPr>
          <p:cNvPr id="17" name="Rectangle 16"/>
          <p:cNvSpPr/>
          <p:nvPr/>
        </p:nvSpPr>
        <p:spPr>
          <a:xfrm>
            <a:off x="457200" y="1752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Jill, </a:t>
            </a:r>
            <a:r>
              <a:rPr lang="en-US" dirty="0" err="1" smtClean="0"/>
              <a:t>sid</a:t>
            </a:r>
            <a:r>
              <a:rPr lang="en-US" dirty="0" smtClean="0"/>
              <a:t> = 2)</a:t>
            </a:r>
            <a:endParaRPr lang="en-US" dirty="0"/>
          </a:p>
        </p:txBody>
      </p:sp>
      <p:sp>
        <p:nvSpPr>
          <p:cNvPr id="18" name="Rectangle 17"/>
          <p:cNvSpPr/>
          <p:nvPr/>
        </p:nvSpPr>
        <p:spPr>
          <a:xfrm>
            <a:off x="457200" y="1981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Sam, </a:t>
            </a:r>
            <a:r>
              <a:rPr lang="en-US" dirty="0" err="1" smtClean="0"/>
              <a:t>sid</a:t>
            </a:r>
            <a:r>
              <a:rPr lang="en-US" dirty="0" smtClean="0"/>
              <a:t> = 3)</a:t>
            </a:r>
            <a:endParaRPr lang="en-US" dirty="0"/>
          </a:p>
        </p:txBody>
      </p:sp>
      <p:sp>
        <p:nvSpPr>
          <p:cNvPr id="19" name="Rectangle 18"/>
          <p:cNvSpPr/>
          <p:nvPr/>
        </p:nvSpPr>
        <p:spPr>
          <a:xfrm>
            <a:off x="457200" y="2209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a:t>
            </a:r>
            <a:r>
              <a:rPr lang="en-US" dirty="0" err="1" smtClean="0"/>
              <a:t>Yue</a:t>
            </a:r>
            <a:r>
              <a:rPr lang="en-US" dirty="0" smtClean="0"/>
              <a:t>, </a:t>
            </a:r>
            <a:r>
              <a:rPr lang="en-US" dirty="0" err="1" smtClean="0"/>
              <a:t>sid</a:t>
            </a:r>
            <a:r>
              <a:rPr lang="en-US" dirty="0" smtClean="0"/>
              <a:t> = 4)</a:t>
            </a:r>
            <a:endParaRPr lang="en-US" dirty="0"/>
          </a:p>
        </p:txBody>
      </p:sp>
      <p:sp>
        <p:nvSpPr>
          <p:cNvPr id="20" name="Rectangle 19"/>
          <p:cNvSpPr/>
          <p:nvPr/>
        </p:nvSpPr>
        <p:spPr>
          <a:xfrm>
            <a:off x="457200" y="2438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Sue, </a:t>
            </a:r>
            <a:r>
              <a:rPr lang="en-US" dirty="0" err="1" smtClean="0"/>
              <a:t>sid</a:t>
            </a:r>
            <a:r>
              <a:rPr lang="en-US" dirty="0" smtClean="0"/>
              <a:t> = 7)</a:t>
            </a:r>
            <a:endParaRPr lang="en-US" dirty="0"/>
          </a:p>
        </p:txBody>
      </p:sp>
      <p:sp>
        <p:nvSpPr>
          <p:cNvPr id="32" name="Rectangle 31"/>
          <p:cNvSpPr/>
          <p:nvPr/>
        </p:nvSpPr>
        <p:spPr>
          <a:xfrm>
            <a:off x="457200" y="2819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Sue, </a:t>
            </a:r>
            <a:r>
              <a:rPr lang="en-US" dirty="0" err="1" smtClean="0"/>
              <a:t>sid</a:t>
            </a:r>
            <a:r>
              <a:rPr lang="en-US" dirty="0" smtClean="0"/>
              <a:t> = 8)</a:t>
            </a:r>
            <a:endParaRPr lang="en-US" dirty="0"/>
          </a:p>
        </p:txBody>
      </p:sp>
      <p:sp>
        <p:nvSpPr>
          <p:cNvPr id="33" name="Rectangle 32"/>
          <p:cNvSpPr/>
          <p:nvPr/>
        </p:nvSpPr>
        <p:spPr>
          <a:xfrm>
            <a:off x="457200" y="3048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Joe, </a:t>
            </a:r>
            <a:r>
              <a:rPr lang="en-US" dirty="0" err="1" smtClean="0"/>
              <a:t>sid</a:t>
            </a:r>
            <a:r>
              <a:rPr lang="en-US" dirty="0" smtClean="0"/>
              <a:t> = 12)</a:t>
            </a:r>
            <a:endParaRPr lang="en-US" dirty="0"/>
          </a:p>
        </p:txBody>
      </p:sp>
      <p:sp>
        <p:nvSpPr>
          <p:cNvPr id="34" name="Rectangle 33"/>
          <p:cNvSpPr/>
          <p:nvPr/>
        </p:nvSpPr>
        <p:spPr>
          <a:xfrm>
            <a:off x="457200" y="3276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 .</a:t>
            </a:r>
            <a:endParaRPr lang="en-US" dirty="0"/>
          </a:p>
        </p:txBody>
      </p:sp>
      <p:sp>
        <p:nvSpPr>
          <p:cNvPr id="35" name="Rectangle 34"/>
          <p:cNvSpPr/>
          <p:nvPr/>
        </p:nvSpPr>
        <p:spPr>
          <a:xfrm>
            <a:off x="457200" y="3505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457200" y="3733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a:off x="457200" y="4114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457200" y="4343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a:off x="457200" y="4572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p:cNvSpPr/>
          <p:nvPr/>
        </p:nvSpPr>
        <p:spPr>
          <a:xfrm>
            <a:off x="457200" y="4800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457200" y="5029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457200" y="5410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a:off x="457200" y="5638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a:off x="457200" y="5867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57200" y="6096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457200" y="6324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3429000" y="1524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 bid = 4)</a:t>
            </a:r>
            <a:endParaRPr lang="en-US" dirty="0"/>
          </a:p>
        </p:txBody>
      </p:sp>
      <p:sp>
        <p:nvSpPr>
          <p:cNvPr id="49" name="Rectangle 48"/>
          <p:cNvSpPr/>
          <p:nvPr/>
        </p:nvSpPr>
        <p:spPr>
          <a:xfrm>
            <a:off x="3429000" y="1752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 bid = 7)</a:t>
            </a:r>
            <a:endParaRPr lang="en-US" dirty="0"/>
          </a:p>
        </p:txBody>
      </p:sp>
      <p:sp>
        <p:nvSpPr>
          <p:cNvPr id="50" name="Rectangle 49"/>
          <p:cNvSpPr/>
          <p:nvPr/>
        </p:nvSpPr>
        <p:spPr>
          <a:xfrm>
            <a:off x="3429000" y="1981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3, bid = 6)</a:t>
            </a:r>
            <a:endParaRPr lang="en-US" dirty="0"/>
          </a:p>
        </p:txBody>
      </p:sp>
      <p:sp>
        <p:nvSpPr>
          <p:cNvPr id="51" name="Rectangle 50"/>
          <p:cNvSpPr/>
          <p:nvPr/>
        </p:nvSpPr>
        <p:spPr>
          <a:xfrm>
            <a:off x="3429000" y="2209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4, bid = 3)</a:t>
            </a:r>
            <a:endParaRPr lang="en-US" dirty="0"/>
          </a:p>
        </p:txBody>
      </p:sp>
      <p:sp>
        <p:nvSpPr>
          <p:cNvPr id="52" name="Rectangle 51"/>
          <p:cNvSpPr/>
          <p:nvPr/>
        </p:nvSpPr>
        <p:spPr>
          <a:xfrm>
            <a:off x="3429000" y="2438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8, bid = 1)</a:t>
            </a:r>
            <a:endParaRPr lang="en-US" dirty="0"/>
          </a:p>
        </p:txBody>
      </p:sp>
      <p:sp>
        <p:nvSpPr>
          <p:cNvPr id="53" name="Rectangle 52"/>
          <p:cNvSpPr/>
          <p:nvPr/>
        </p:nvSpPr>
        <p:spPr>
          <a:xfrm>
            <a:off x="3429000" y="2819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8, bid = 13)</a:t>
            </a:r>
            <a:endParaRPr lang="en-US" dirty="0"/>
          </a:p>
        </p:txBody>
      </p:sp>
      <p:sp>
        <p:nvSpPr>
          <p:cNvPr id="54" name="Rectangle 53"/>
          <p:cNvSpPr/>
          <p:nvPr/>
        </p:nvSpPr>
        <p:spPr>
          <a:xfrm>
            <a:off x="3429000" y="3048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8, bid = 15)</a:t>
            </a:r>
            <a:endParaRPr lang="en-US" dirty="0"/>
          </a:p>
        </p:txBody>
      </p:sp>
      <p:sp>
        <p:nvSpPr>
          <p:cNvPr id="55" name="Rectangle 54"/>
          <p:cNvSpPr/>
          <p:nvPr/>
        </p:nvSpPr>
        <p:spPr>
          <a:xfrm>
            <a:off x="3429000" y="3276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12, bid = 1)</a:t>
            </a:r>
            <a:endParaRPr lang="en-US" dirty="0"/>
          </a:p>
        </p:txBody>
      </p:sp>
      <p:sp>
        <p:nvSpPr>
          <p:cNvPr id="56" name="Rectangle 55"/>
          <p:cNvSpPr/>
          <p:nvPr/>
        </p:nvSpPr>
        <p:spPr>
          <a:xfrm>
            <a:off x="3429000" y="3505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 . .</a:t>
            </a:r>
            <a:endParaRPr lang="en-US" dirty="0"/>
          </a:p>
        </p:txBody>
      </p:sp>
      <p:sp>
        <p:nvSpPr>
          <p:cNvPr id="57" name="Rectangle 56"/>
          <p:cNvSpPr/>
          <p:nvPr/>
        </p:nvSpPr>
        <p:spPr>
          <a:xfrm>
            <a:off x="3429000" y="3733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8" name="Rectangle 57"/>
          <p:cNvSpPr/>
          <p:nvPr/>
        </p:nvSpPr>
        <p:spPr>
          <a:xfrm>
            <a:off x="3429000" y="4114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9" name="Rectangle 58"/>
          <p:cNvSpPr/>
          <p:nvPr/>
        </p:nvSpPr>
        <p:spPr>
          <a:xfrm>
            <a:off x="3429000" y="4343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0" name="Rectangle 59"/>
          <p:cNvSpPr/>
          <p:nvPr/>
        </p:nvSpPr>
        <p:spPr>
          <a:xfrm>
            <a:off x="3429000" y="4572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1" name="Rectangle 60"/>
          <p:cNvSpPr/>
          <p:nvPr/>
        </p:nvSpPr>
        <p:spPr>
          <a:xfrm>
            <a:off x="3429000" y="4800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2" name="Rectangle 61"/>
          <p:cNvSpPr/>
          <p:nvPr/>
        </p:nvSpPr>
        <p:spPr>
          <a:xfrm>
            <a:off x="3429000" y="5029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3" name="Rectangle 62"/>
          <p:cNvSpPr/>
          <p:nvPr/>
        </p:nvSpPr>
        <p:spPr>
          <a:xfrm>
            <a:off x="3429000" y="5410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4" name="Rectangle 63"/>
          <p:cNvSpPr/>
          <p:nvPr/>
        </p:nvSpPr>
        <p:spPr>
          <a:xfrm>
            <a:off x="3429000" y="5638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5" name="Rectangle 64"/>
          <p:cNvSpPr/>
          <p:nvPr/>
        </p:nvSpPr>
        <p:spPr>
          <a:xfrm>
            <a:off x="3429000" y="5867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6" name="Rectangle 65"/>
          <p:cNvSpPr/>
          <p:nvPr/>
        </p:nvSpPr>
        <p:spPr>
          <a:xfrm>
            <a:off x="3429000" y="6096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7" name="Rectangle 66"/>
          <p:cNvSpPr/>
          <p:nvPr/>
        </p:nvSpPr>
        <p:spPr>
          <a:xfrm>
            <a:off x="3429000" y="6324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69" name="Straight Arrow Connector 68"/>
          <p:cNvCxnSpPr>
            <a:stCxn id="20" idx="3"/>
            <a:endCxn id="52" idx="1"/>
          </p:cNvCxnSpPr>
          <p:nvPr/>
        </p:nvCxnSpPr>
        <p:spPr>
          <a:xfrm>
            <a:off x="2743200" y="2552700"/>
            <a:ext cx="685800" cy="0"/>
          </a:xfrm>
          <a:prstGeom prst="straightConnector1">
            <a:avLst/>
          </a:prstGeom>
          <a:ln w="28575">
            <a:headEnd type="arrow"/>
            <a:tailEnd type="arrow"/>
          </a:ln>
        </p:spPr>
        <p:style>
          <a:lnRef idx="1">
            <a:schemeClr val="dk1"/>
          </a:lnRef>
          <a:fillRef idx="0">
            <a:schemeClr val="dk1"/>
          </a:fillRef>
          <a:effectRef idx="0">
            <a:schemeClr val="dk1"/>
          </a:effectRef>
          <a:fontRef idx="minor">
            <a:schemeClr val="tx1"/>
          </a:fontRef>
        </p:style>
      </p:cxnSp>
      <p:sp>
        <p:nvSpPr>
          <p:cNvPr id="70" name="Rectangle 69"/>
          <p:cNvSpPr/>
          <p:nvPr/>
        </p:nvSpPr>
        <p:spPr>
          <a:xfrm>
            <a:off x="6096000" y="5943600"/>
            <a:ext cx="3048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(name = Bob, </a:t>
            </a:r>
            <a:r>
              <a:rPr lang="en-US" dirty="0" err="1" smtClean="0"/>
              <a:t>sid</a:t>
            </a:r>
            <a:r>
              <a:rPr lang="en-US" dirty="0" smtClean="0"/>
              <a:t> = 1, bid = 4)</a:t>
            </a:r>
            <a:endParaRPr lang="en-US" dirty="0"/>
          </a:p>
        </p:txBody>
      </p:sp>
      <p:sp>
        <p:nvSpPr>
          <p:cNvPr id="71" name="Rectangle 70"/>
          <p:cNvSpPr/>
          <p:nvPr/>
        </p:nvSpPr>
        <p:spPr>
          <a:xfrm>
            <a:off x="6096000" y="6172200"/>
            <a:ext cx="3048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(name = Bob, </a:t>
            </a:r>
            <a:r>
              <a:rPr lang="en-US" dirty="0" err="1" smtClean="0"/>
              <a:t>sid</a:t>
            </a:r>
            <a:r>
              <a:rPr lang="en-US" dirty="0" smtClean="0"/>
              <a:t> = 1, bid = 7)</a:t>
            </a:r>
            <a:endParaRPr lang="en-US" dirty="0"/>
          </a:p>
        </p:txBody>
      </p:sp>
      <p:sp>
        <p:nvSpPr>
          <p:cNvPr id="72" name="Rectangle 71"/>
          <p:cNvSpPr/>
          <p:nvPr/>
        </p:nvSpPr>
        <p:spPr>
          <a:xfrm>
            <a:off x="6096000" y="6400800"/>
            <a:ext cx="3048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(name = Sam, </a:t>
            </a:r>
            <a:r>
              <a:rPr lang="en-US" dirty="0" err="1" smtClean="0"/>
              <a:t>sid</a:t>
            </a:r>
            <a:r>
              <a:rPr lang="en-US" dirty="0" smtClean="0"/>
              <a:t> = 3, bid = 6)</a:t>
            </a:r>
            <a:endParaRPr lang="en-US" dirty="0"/>
          </a:p>
        </p:txBody>
      </p:sp>
      <p:sp>
        <p:nvSpPr>
          <p:cNvPr id="73" name="TextBox 72"/>
          <p:cNvSpPr txBox="1"/>
          <p:nvPr/>
        </p:nvSpPr>
        <p:spPr>
          <a:xfrm>
            <a:off x="6127054" y="5486400"/>
            <a:ext cx="1188146" cy="461665"/>
          </a:xfrm>
          <a:prstGeom prst="rect">
            <a:avLst/>
          </a:prstGeom>
          <a:noFill/>
        </p:spPr>
        <p:txBody>
          <a:bodyPr wrap="none" rtlCol="0">
            <a:spAutoFit/>
          </a:bodyPr>
          <a:lstStyle/>
          <a:p>
            <a:r>
              <a:rPr lang="en-US" sz="2400" b="1" dirty="0" smtClean="0"/>
              <a:t>Output:</a:t>
            </a:r>
            <a:endParaRPr lang="en-US" sz="2400" b="1" dirty="0"/>
          </a:p>
        </p:txBody>
      </p:sp>
      <p:sp>
        <p:nvSpPr>
          <p:cNvPr id="76" name="TextBox 75"/>
          <p:cNvSpPr txBox="1"/>
          <p:nvPr/>
        </p:nvSpPr>
        <p:spPr>
          <a:xfrm>
            <a:off x="6324600" y="6472535"/>
            <a:ext cx="567784" cy="461665"/>
          </a:xfrm>
          <a:prstGeom prst="rect">
            <a:avLst/>
          </a:prstGeom>
          <a:noFill/>
        </p:spPr>
        <p:txBody>
          <a:bodyPr wrap="none" rtlCol="0">
            <a:spAutoFit/>
          </a:bodyPr>
          <a:lstStyle/>
          <a:p>
            <a:r>
              <a:rPr lang="en-US" sz="2400" b="1" dirty="0" smtClean="0"/>
              <a:t>. . .</a:t>
            </a:r>
            <a:endParaRPr lang="en-US" sz="2400" b="1"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Sort-Merge Join</a:t>
            </a:r>
            <a:endParaRPr lang="en-US" dirty="0"/>
          </a:p>
        </p:txBody>
      </p:sp>
      <p:sp>
        <p:nvSpPr>
          <p:cNvPr id="4" name="Rectangle 3"/>
          <p:cNvSpPr/>
          <p:nvPr/>
        </p:nvSpPr>
        <p:spPr>
          <a:xfrm>
            <a:off x="228600" y="1371600"/>
            <a:ext cx="2743200" cy="533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 y="15240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 name="Rectangle 10"/>
          <p:cNvSpPr/>
          <p:nvPr/>
        </p:nvSpPr>
        <p:spPr>
          <a:xfrm>
            <a:off x="457200" y="28194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Rectangle 11"/>
          <p:cNvSpPr/>
          <p:nvPr/>
        </p:nvSpPr>
        <p:spPr>
          <a:xfrm>
            <a:off x="457200" y="41148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457200" y="54102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p:cNvSpPr/>
          <p:nvPr/>
        </p:nvSpPr>
        <p:spPr>
          <a:xfrm>
            <a:off x="3200400" y="1371600"/>
            <a:ext cx="2743200" cy="5334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p:cNvSpPr/>
          <p:nvPr/>
        </p:nvSpPr>
        <p:spPr>
          <a:xfrm>
            <a:off x="3429000" y="15240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1" name="Rectangle 20"/>
          <p:cNvSpPr/>
          <p:nvPr/>
        </p:nvSpPr>
        <p:spPr>
          <a:xfrm>
            <a:off x="3429000" y="28194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2" name="Rectangle 21"/>
          <p:cNvSpPr/>
          <p:nvPr/>
        </p:nvSpPr>
        <p:spPr>
          <a:xfrm>
            <a:off x="3429000" y="41148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3" name="Rectangle 22"/>
          <p:cNvSpPr/>
          <p:nvPr/>
        </p:nvSpPr>
        <p:spPr>
          <a:xfrm>
            <a:off x="3429000" y="54102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4" name="Content Placeholder 2"/>
          <p:cNvSpPr>
            <a:spLocks noGrp="1"/>
          </p:cNvSpPr>
          <p:nvPr>
            <p:ph idx="1"/>
          </p:nvPr>
        </p:nvSpPr>
        <p:spPr>
          <a:xfrm>
            <a:off x="6019800" y="1371600"/>
            <a:ext cx="3124200" cy="4525963"/>
          </a:xfrm>
        </p:spPr>
        <p:txBody>
          <a:bodyPr>
            <a:normAutofit/>
          </a:bodyPr>
          <a:lstStyle/>
          <a:p>
            <a:pPr>
              <a:buNone/>
            </a:pPr>
            <a:r>
              <a:rPr lang="en-US" sz="2800" b="1" dirty="0" smtClean="0"/>
              <a:t>Key idea:</a:t>
            </a:r>
            <a:r>
              <a:rPr lang="en-US" sz="2800" dirty="0" smtClean="0"/>
              <a:t/>
            </a:r>
            <a:br>
              <a:rPr lang="en-US" sz="2800" dirty="0" smtClean="0"/>
            </a:br>
            <a:r>
              <a:rPr lang="en-US" sz="2800" dirty="0" smtClean="0"/>
              <a:t>Sort S and R </a:t>
            </a:r>
            <a:r>
              <a:rPr lang="en-US" sz="2800" b="1" dirty="0" smtClean="0"/>
              <a:t>on join column</a:t>
            </a:r>
            <a:r>
              <a:rPr lang="en-US" sz="2800" dirty="0" smtClean="0"/>
              <a:t>, then merge them!</a:t>
            </a:r>
          </a:p>
          <a:p>
            <a:pPr>
              <a:buNone/>
            </a:pPr>
            <a:r>
              <a:rPr lang="en-US" sz="2800" b="1" dirty="0" smtClean="0"/>
              <a:t>Steps:</a:t>
            </a:r>
          </a:p>
          <a:p>
            <a:pPr marL="514350" indent="-514350">
              <a:buFont typeface="+mj-lt"/>
              <a:buAutoNum type="arabicPeriod"/>
            </a:pPr>
            <a:r>
              <a:rPr lang="en-US" sz="2800" dirty="0" smtClean="0"/>
              <a:t>Sort S and R.</a:t>
            </a:r>
          </a:p>
          <a:p>
            <a:pPr marL="514350" indent="-514350">
              <a:buFont typeface="+mj-lt"/>
              <a:buAutoNum type="arabicPeriod"/>
            </a:pPr>
            <a:r>
              <a:rPr lang="en-US" sz="2800" dirty="0" smtClean="0">
                <a:solidFill>
                  <a:schemeClr val="accent4"/>
                </a:solidFill>
              </a:rPr>
              <a:t>“Zip” or merge.</a:t>
            </a:r>
          </a:p>
        </p:txBody>
      </p:sp>
      <p:sp>
        <p:nvSpPr>
          <p:cNvPr id="25" name="TextBox 24"/>
          <p:cNvSpPr txBox="1"/>
          <p:nvPr/>
        </p:nvSpPr>
        <p:spPr>
          <a:xfrm>
            <a:off x="1270337" y="1002268"/>
            <a:ext cx="794641" cy="369332"/>
          </a:xfrm>
          <a:prstGeom prst="rect">
            <a:avLst/>
          </a:prstGeom>
          <a:noFill/>
        </p:spPr>
        <p:txBody>
          <a:bodyPr wrap="none" rtlCol="0">
            <a:spAutoFit/>
          </a:bodyPr>
          <a:lstStyle/>
          <a:p>
            <a:r>
              <a:rPr lang="en-US" dirty="0" smtClean="0">
                <a:solidFill>
                  <a:schemeClr val="tx2"/>
                </a:solidFill>
              </a:rPr>
              <a:t>Sailors</a:t>
            </a:r>
            <a:endParaRPr lang="en-US" dirty="0">
              <a:solidFill>
                <a:schemeClr val="tx2"/>
              </a:solidFill>
            </a:endParaRPr>
          </a:p>
        </p:txBody>
      </p:sp>
      <p:sp>
        <p:nvSpPr>
          <p:cNvPr id="26" name="TextBox 25"/>
          <p:cNvSpPr txBox="1"/>
          <p:nvPr/>
        </p:nvSpPr>
        <p:spPr>
          <a:xfrm>
            <a:off x="4089737" y="1002268"/>
            <a:ext cx="1015663" cy="369332"/>
          </a:xfrm>
          <a:prstGeom prst="rect">
            <a:avLst/>
          </a:prstGeom>
          <a:noFill/>
        </p:spPr>
        <p:txBody>
          <a:bodyPr wrap="none" rtlCol="0">
            <a:spAutoFit/>
          </a:bodyPr>
          <a:lstStyle/>
          <a:p>
            <a:r>
              <a:rPr lang="en-US" dirty="0" smtClean="0">
                <a:solidFill>
                  <a:schemeClr val="accent2"/>
                </a:solidFill>
              </a:rPr>
              <a:t>Reserves</a:t>
            </a:r>
            <a:endParaRPr lang="en-US" dirty="0">
              <a:solidFill>
                <a:schemeClr val="accent2"/>
              </a:solidFill>
            </a:endParaRPr>
          </a:p>
        </p:txBody>
      </p:sp>
      <p:sp>
        <p:nvSpPr>
          <p:cNvPr id="16" name="Rectangle 15"/>
          <p:cNvSpPr/>
          <p:nvPr/>
        </p:nvSpPr>
        <p:spPr>
          <a:xfrm>
            <a:off x="457200" y="1524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Bob, </a:t>
            </a:r>
            <a:r>
              <a:rPr lang="en-US" dirty="0" err="1" smtClean="0"/>
              <a:t>sid</a:t>
            </a:r>
            <a:r>
              <a:rPr lang="en-US" dirty="0" smtClean="0"/>
              <a:t> = 1)</a:t>
            </a:r>
            <a:endParaRPr lang="en-US" dirty="0"/>
          </a:p>
        </p:txBody>
      </p:sp>
      <p:sp>
        <p:nvSpPr>
          <p:cNvPr id="17" name="Rectangle 16"/>
          <p:cNvSpPr/>
          <p:nvPr/>
        </p:nvSpPr>
        <p:spPr>
          <a:xfrm>
            <a:off x="457200" y="1752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Jill, </a:t>
            </a:r>
            <a:r>
              <a:rPr lang="en-US" dirty="0" err="1" smtClean="0"/>
              <a:t>sid</a:t>
            </a:r>
            <a:r>
              <a:rPr lang="en-US" dirty="0" smtClean="0"/>
              <a:t> = 2)</a:t>
            </a:r>
            <a:endParaRPr lang="en-US" dirty="0"/>
          </a:p>
        </p:txBody>
      </p:sp>
      <p:sp>
        <p:nvSpPr>
          <p:cNvPr id="18" name="Rectangle 17"/>
          <p:cNvSpPr/>
          <p:nvPr/>
        </p:nvSpPr>
        <p:spPr>
          <a:xfrm>
            <a:off x="457200" y="1981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Sam, </a:t>
            </a:r>
            <a:r>
              <a:rPr lang="en-US" dirty="0" err="1" smtClean="0"/>
              <a:t>sid</a:t>
            </a:r>
            <a:r>
              <a:rPr lang="en-US" dirty="0" smtClean="0"/>
              <a:t> = 3)</a:t>
            </a:r>
            <a:endParaRPr lang="en-US" dirty="0"/>
          </a:p>
        </p:txBody>
      </p:sp>
      <p:sp>
        <p:nvSpPr>
          <p:cNvPr id="19" name="Rectangle 18"/>
          <p:cNvSpPr/>
          <p:nvPr/>
        </p:nvSpPr>
        <p:spPr>
          <a:xfrm>
            <a:off x="457200" y="2209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a:t>
            </a:r>
            <a:r>
              <a:rPr lang="en-US" dirty="0" err="1" smtClean="0"/>
              <a:t>Yue</a:t>
            </a:r>
            <a:r>
              <a:rPr lang="en-US" dirty="0" smtClean="0"/>
              <a:t>, </a:t>
            </a:r>
            <a:r>
              <a:rPr lang="en-US" dirty="0" err="1" smtClean="0"/>
              <a:t>sid</a:t>
            </a:r>
            <a:r>
              <a:rPr lang="en-US" dirty="0" smtClean="0"/>
              <a:t> = 4)</a:t>
            </a:r>
            <a:endParaRPr lang="en-US" dirty="0"/>
          </a:p>
        </p:txBody>
      </p:sp>
      <p:sp>
        <p:nvSpPr>
          <p:cNvPr id="20" name="Rectangle 19"/>
          <p:cNvSpPr/>
          <p:nvPr/>
        </p:nvSpPr>
        <p:spPr>
          <a:xfrm>
            <a:off x="457200" y="2438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Sue, </a:t>
            </a:r>
            <a:r>
              <a:rPr lang="en-US" dirty="0" err="1" smtClean="0"/>
              <a:t>sid</a:t>
            </a:r>
            <a:r>
              <a:rPr lang="en-US" dirty="0" smtClean="0"/>
              <a:t> = 7)</a:t>
            </a:r>
            <a:endParaRPr lang="en-US" dirty="0"/>
          </a:p>
        </p:txBody>
      </p:sp>
      <p:sp>
        <p:nvSpPr>
          <p:cNvPr id="32" name="Rectangle 31"/>
          <p:cNvSpPr/>
          <p:nvPr/>
        </p:nvSpPr>
        <p:spPr>
          <a:xfrm>
            <a:off x="457200" y="2819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Sue, </a:t>
            </a:r>
            <a:r>
              <a:rPr lang="en-US" dirty="0" err="1" smtClean="0"/>
              <a:t>sid</a:t>
            </a:r>
            <a:r>
              <a:rPr lang="en-US" dirty="0" smtClean="0"/>
              <a:t> = 8)</a:t>
            </a:r>
            <a:endParaRPr lang="en-US" dirty="0"/>
          </a:p>
        </p:txBody>
      </p:sp>
      <p:sp>
        <p:nvSpPr>
          <p:cNvPr id="33" name="Rectangle 32"/>
          <p:cNvSpPr/>
          <p:nvPr/>
        </p:nvSpPr>
        <p:spPr>
          <a:xfrm>
            <a:off x="457200" y="3048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Joe, </a:t>
            </a:r>
            <a:r>
              <a:rPr lang="en-US" dirty="0" err="1" smtClean="0"/>
              <a:t>sid</a:t>
            </a:r>
            <a:r>
              <a:rPr lang="en-US" dirty="0" smtClean="0"/>
              <a:t> = 12)</a:t>
            </a:r>
            <a:endParaRPr lang="en-US" dirty="0"/>
          </a:p>
        </p:txBody>
      </p:sp>
      <p:sp>
        <p:nvSpPr>
          <p:cNvPr id="34" name="Rectangle 33"/>
          <p:cNvSpPr/>
          <p:nvPr/>
        </p:nvSpPr>
        <p:spPr>
          <a:xfrm>
            <a:off x="457200" y="3276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 .</a:t>
            </a:r>
            <a:endParaRPr lang="en-US" dirty="0"/>
          </a:p>
        </p:txBody>
      </p:sp>
      <p:sp>
        <p:nvSpPr>
          <p:cNvPr id="35" name="Rectangle 34"/>
          <p:cNvSpPr/>
          <p:nvPr/>
        </p:nvSpPr>
        <p:spPr>
          <a:xfrm>
            <a:off x="457200" y="3505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457200" y="3733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a:off x="457200" y="4114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457200" y="4343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a:off x="457200" y="4572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p:cNvSpPr/>
          <p:nvPr/>
        </p:nvSpPr>
        <p:spPr>
          <a:xfrm>
            <a:off x="457200" y="4800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457200" y="5029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457200" y="5410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a:off x="457200" y="5638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a:off x="457200" y="5867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57200" y="6096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457200" y="6324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3429000" y="1524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 bid = 4)</a:t>
            </a:r>
            <a:endParaRPr lang="en-US" dirty="0"/>
          </a:p>
        </p:txBody>
      </p:sp>
      <p:sp>
        <p:nvSpPr>
          <p:cNvPr id="49" name="Rectangle 48"/>
          <p:cNvSpPr/>
          <p:nvPr/>
        </p:nvSpPr>
        <p:spPr>
          <a:xfrm>
            <a:off x="3429000" y="1752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 bid = 7)</a:t>
            </a:r>
            <a:endParaRPr lang="en-US" dirty="0"/>
          </a:p>
        </p:txBody>
      </p:sp>
      <p:sp>
        <p:nvSpPr>
          <p:cNvPr id="50" name="Rectangle 49"/>
          <p:cNvSpPr/>
          <p:nvPr/>
        </p:nvSpPr>
        <p:spPr>
          <a:xfrm>
            <a:off x="3429000" y="1981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3, bid = 6)</a:t>
            </a:r>
            <a:endParaRPr lang="en-US" dirty="0"/>
          </a:p>
        </p:txBody>
      </p:sp>
      <p:sp>
        <p:nvSpPr>
          <p:cNvPr id="51" name="Rectangle 50"/>
          <p:cNvSpPr/>
          <p:nvPr/>
        </p:nvSpPr>
        <p:spPr>
          <a:xfrm>
            <a:off x="3429000" y="2209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4, bid = 3)</a:t>
            </a:r>
            <a:endParaRPr lang="en-US" dirty="0"/>
          </a:p>
        </p:txBody>
      </p:sp>
      <p:sp>
        <p:nvSpPr>
          <p:cNvPr id="52" name="Rectangle 51"/>
          <p:cNvSpPr/>
          <p:nvPr/>
        </p:nvSpPr>
        <p:spPr>
          <a:xfrm>
            <a:off x="3429000" y="2438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8, bid = 1)</a:t>
            </a:r>
            <a:endParaRPr lang="en-US" dirty="0"/>
          </a:p>
        </p:txBody>
      </p:sp>
      <p:sp>
        <p:nvSpPr>
          <p:cNvPr id="53" name="Rectangle 52"/>
          <p:cNvSpPr/>
          <p:nvPr/>
        </p:nvSpPr>
        <p:spPr>
          <a:xfrm>
            <a:off x="3429000" y="2819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8, bid = 13)</a:t>
            </a:r>
            <a:endParaRPr lang="en-US" dirty="0"/>
          </a:p>
        </p:txBody>
      </p:sp>
      <p:sp>
        <p:nvSpPr>
          <p:cNvPr id="54" name="Rectangle 53"/>
          <p:cNvSpPr/>
          <p:nvPr/>
        </p:nvSpPr>
        <p:spPr>
          <a:xfrm>
            <a:off x="3429000" y="3048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8, bid = 15)</a:t>
            </a:r>
            <a:endParaRPr lang="en-US" dirty="0"/>
          </a:p>
        </p:txBody>
      </p:sp>
      <p:sp>
        <p:nvSpPr>
          <p:cNvPr id="55" name="Rectangle 54"/>
          <p:cNvSpPr/>
          <p:nvPr/>
        </p:nvSpPr>
        <p:spPr>
          <a:xfrm>
            <a:off x="3429000" y="3276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12, bid = 1)</a:t>
            </a:r>
            <a:endParaRPr lang="en-US" dirty="0"/>
          </a:p>
        </p:txBody>
      </p:sp>
      <p:sp>
        <p:nvSpPr>
          <p:cNvPr id="56" name="Rectangle 55"/>
          <p:cNvSpPr/>
          <p:nvPr/>
        </p:nvSpPr>
        <p:spPr>
          <a:xfrm>
            <a:off x="3429000" y="3505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 . .</a:t>
            </a:r>
            <a:endParaRPr lang="en-US" dirty="0"/>
          </a:p>
        </p:txBody>
      </p:sp>
      <p:sp>
        <p:nvSpPr>
          <p:cNvPr id="57" name="Rectangle 56"/>
          <p:cNvSpPr/>
          <p:nvPr/>
        </p:nvSpPr>
        <p:spPr>
          <a:xfrm>
            <a:off x="3429000" y="3733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8" name="Rectangle 57"/>
          <p:cNvSpPr/>
          <p:nvPr/>
        </p:nvSpPr>
        <p:spPr>
          <a:xfrm>
            <a:off x="3429000" y="4114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9" name="Rectangle 58"/>
          <p:cNvSpPr/>
          <p:nvPr/>
        </p:nvSpPr>
        <p:spPr>
          <a:xfrm>
            <a:off x="3429000" y="4343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0" name="Rectangle 59"/>
          <p:cNvSpPr/>
          <p:nvPr/>
        </p:nvSpPr>
        <p:spPr>
          <a:xfrm>
            <a:off x="3429000" y="4572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1" name="Rectangle 60"/>
          <p:cNvSpPr/>
          <p:nvPr/>
        </p:nvSpPr>
        <p:spPr>
          <a:xfrm>
            <a:off x="3429000" y="4800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2" name="Rectangle 61"/>
          <p:cNvSpPr/>
          <p:nvPr/>
        </p:nvSpPr>
        <p:spPr>
          <a:xfrm>
            <a:off x="3429000" y="5029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3" name="Rectangle 62"/>
          <p:cNvSpPr/>
          <p:nvPr/>
        </p:nvSpPr>
        <p:spPr>
          <a:xfrm>
            <a:off x="3429000" y="5410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4" name="Rectangle 63"/>
          <p:cNvSpPr/>
          <p:nvPr/>
        </p:nvSpPr>
        <p:spPr>
          <a:xfrm>
            <a:off x="3429000" y="5638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5" name="Rectangle 64"/>
          <p:cNvSpPr/>
          <p:nvPr/>
        </p:nvSpPr>
        <p:spPr>
          <a:xfrm>
            <a:off x="3429000" y="5867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6" name="Rectangle 65"/>
          <p:cNvSpPr/>
          <p:nvPr/>
        </p:nvSpPr>
        <p:spPr>
          <a:xfrm>
            <a:off x="3429000" y="6096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7" name="Rectangle 66"/>
          <p:cNvSpPr/>
          <p:nvPr/>
        </p:nvSpPr>
        <p:spPr>
          <a:xfrm>
            <a:off x="3429000" y="6324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69" name="Straight Arrow Connector 68"/>
          <p:cNvCxnSpPr>
            <a:stCxn id="32" idx="3"/>
            <a:endCxn id="52" idx="1"/>
          </p:cNvCxnSpPr>
          <p:nvPr/>
        </p:nvCxnSpPr>
        <p:spPr>
          <a:xfrm flipV="1">
            <a:off x="2743200" y="2552700"/>
            <a:ext cx="685800" cy="381000"/>
          </a:xfrm>
          <a:prstGeom prst="straightConnector1">
            <a:avLst/>
          </a:prstGeom>
          <a:ln w="28575">
            <a:headEnd type="arrow"/>
            <a:tailEnd type="arrow"/>
          </a:ln>
        </p:spPr>
        <p:style>
          <a:lnRef idx="1">
            <a:schemeClr val="dk1"/>
          </a:lnRef>
          <a:fillRef idx="0">
            <a:schemeClr val="dk1"/>
          </a:fillRef>
          <a:effectRef idx="0">
            <a:schemeClr val="dk1"/>
          </a:effectRef>
          <a:fontRef idx="minor">
            <a:schemeClr val="tx1"/>
          </a:fontRef>
        </p:style>
      </p:cxnSp>
      <p:sp>
        <p:nvSpPr>
          <p:cNvPr id="70" name="Rectangle 69"/>
          <p:cNvSpPr/>
          <p:nvPr/>
        </p:nvSpPr>
        <p:spPr>
          <a:xfrm>
            <a:off x="6096000" y="5943600"/>
            <a:ext cx="3048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(name = Bob, </a:t>
            </a:r>
            <a:r>
              <a:rPr lang="en-US" dirty="0" err="1" smtClean="0"/>
              <a:t>sid</a:t>
            </a:r>
            <a:r>
              <a:rPr lang="en-US" dirty="0" smtClean="0"/>
              <a:t> = 1, bid = 4)</a:t>
            </a:r>
            <a:endParaRPr lang="en-US" dirty="0"/>
          </a:p>
        </p:txBody>
      </p:sp>
      <p:sp>
        <p:nvSpPr>
          <p:cNvPr id="71" name="Rectangle 70"/>
          <p:cNvSpPr/>
          <p:nvPr/>
        </p:nvSpPr>
        <p:spPr>
          <a:xfrm>
            <a:off x="6096000" y="6172200"/>
            <a:ext cx="3048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(name = Bob, </a:t>
            </a:r>
            <a:r>
              <a:rPr lang="en-US" dirty="0" err="1" smtClean="0"/>
              <a:t>sid</a:t>
            </a:r>
            <a:r>
              <a:rPr lang="en-US" dirty="0" smtClean="0"/>
              <a:t> = 1, bid = 7)</a:t>
            </a:r>
            <a:endParaRPr lang="en-US" dirty="0"/>
          </a:p>
        </p:txBody>
      </p:sp>
      <p:sp>
        <p:nvSpPr>
          <p:cNvPr id="72" name="Rectangle 71"/>
          <p:cNvSpPr/>
          <p:nvPr/>
        </p:nvSpPr>
        <p:spPr>
          <a:xfrm>
            <a:off x="6096000" y="6400800"/>
            <a:ext cx="3048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(name = Sam, </a:t>
            </a:r>
            <a:r>
              <a:rPr lang="en-US" dirty="0" err="1" smtClean="0"/>
              <a:t>sid</a:t>
            </a:r>
            <a:r>
              <a:rPr lang="en-US" dirty="0" smtClean="0"/>
              <a:t> = 3, bid = 6)</a:t>
            </a:r>
            <a:endParaRPr lang="en-US" dirty="0"/>
          </a:p>
        </p:txBody>
      </p:sp>
      <p:sp>
        <p:nvSpPr>
          <p:cNvPr id="73" name="TextBox 72"/>
          <p:cNvSpPr txBox="1"/>
          <p:nvPr/>
        </p:nvSpPr>
        <p:spPr>
          <a:xfrm>
            <a:off x="6127054" y="5486400"/>
            <a:ext cx="1188146" cy="461665"/>
          </a:xfrm>
          <a:prstGeom prst="rect">
            <a:avLst/>
          </a:prstGeom>
          <a:noFill/>
        </p:spPr>
        <p:txBody>
          <a:bodyPr wrap="none" rtlCol="0">
            <a:spAutoFit/>
          </a:bodyPr>
          <a:lstStyle/>
          <a:p>
            <a:r>
              <a:rPr lang="en-US" sz="2400" b="1" dirty="0" smtClean="0"/>
              <a:t>Output:</a:t>
            </a:r>
            <a:endParaRPr lang="en-US" sz="2400" b="1" dirty="0"/>
          </a:p>
        </p:txBody>
      </p:sp>
      <p:sp>
        <p:nvSpPr>
          <p:cNvPr id="76" name="TextBox 75"/>
          <p:cNvSpPr txBox="1"/>
          <p:nvPr/>
        </p:nvSpPr>
        <p:spPr>
          <a:xfrm>
            <a:off x="6324600" y="6472535"/>
            <a:ext cx="567784" cy="461665"/>
          </a:xfrm>
          <a:prstGeom prst="rect">
            <a:avLst/>
          </a:prstGeom>
          <a:noFill/>
        </p:spPr>
        <p:txBody>
          <a:bodyPr wrap="none" rtlCol="0">
            <a:spAutoFit/>
          </a:bodyPr>
          <a:lstStyle/>
          <a:p>
            <a:r>
              <a:rPr lang="en-US" sz="2400" b="1" dirty="0" smtClean="0"/>
              <a:t>. . .</a:t>
            </a:r>
            <a:endParaRPr lang="en-US" sz="2400" b="1"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Sort-Merge Join</a:t>
            </a:r>
            <a:endParaRPr lang="en-US" dirty="0"/>
          </a:p>
        </p:txBody>
      </p:sp>
      <p:sp>
        <p:nvSpPr>
          <p:cNvPr id="4" name="Rectangle 3"/>
          <p:cNvSpPr/>
          <p:nvPr/>
        </p:nvSpPr>
        <p:spPr>
          <a:xfrm>
            <a:off x="228600" y="1371600"/>
            <a:ext cx="2743200" cy="533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 y="15240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 name="Rectangle 10"/>
          <p:cNvSpPr/>
          <p:nvPr/>
        </p:nvSpPr>
        <p:spPr>
          <a:xfrm>
            <a:off x="457200" y="28194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Rectangle 11"/>
          <p:cNvSpPr/>
          <p:nvPr/>
        </p:nvSpPr>
        <p:spPr>
          <a:xfrm>
            <a:off x="457200" y="41148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457200" y="54102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p:cNvSpPr/>
          <p:nvPr/>
        </p:nvSpPr>
        <p:spPr>
          <a:xfrm>
            <a:off x="3200400" y="1371600"/>
            <a:ext cx="2743200" cy="5334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p:cNvSpPr/>
          <p:nvPr/>
        </p:nvSpPr>
        <p:spPr>
          <a:xfrm>
            <a:off x="3429000" y="15240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1" name="Rectangle 20"/>
          <p:cNvSpPr/>
          <p:nvPr/>
        </p:nvSpPr>
        <p:spPr>
          <a:xfrm>
            <a:off x="3429000" y="28194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2" name="Rectangle 21"/>
          <p:cNvSpPr/>
          <p:nvPr/>
        </p:nvSpPr>
        <p:spPr>
          <a:xfrm>
            <a:off x="3429000" y="41148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3" name="Rectangle 22"/>
          <p:cNvSpPr/>
          <p:nvPr/>
        </p:nvSpPr>
        <p:spPr>
          <a:xfrm>
            <a:off x="3429000" y="54102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4" name="Content Placeholder 2"/>
          <p:cNvSpPr>
            <a:spLocks noGrp="1"/>
          </p:cNvSpPr>
          <p:nvPr>
            <p:ph idx="1"/>
          </p:nvPr>
        </p:nvSpPr>
        <p:spPr>
          <a:xfrm>
            <a:off x="6019800" y="1371600"/>
            <a:ext cx="3124200" cy="4525963"/>
          </a:xfrm>
        </p:spPr>
        <p:txBody>
          <a:bodyPr>
            <a:normAutofit/>
          </a:bodyPr>
          <a:lstStyle/>
          <a:p>
            <a:pPr>
              <a:buNone/>
            </a:pPr>
            <a:r>
              <a:rPr lang="en-US" sz="2800" b="1" dirty="0" smtClean="0"/>
              <a:t>Key idea:</a:t>
            </a:r>
            <a:r>
              <a:rPr lang="en-US" sz="2800" dirty="0" smtClean="0"/>
              <a:t/>
            </a:r>
            <a:br>
              <a:rPr lang="en-US" sz="2800" dirty="0" smtClean="0"/>
            </a:br>
            <a:r>
              <a:rPr lang="en-US" sz="2800" dirty="0" smtClean="0"/>
              <a:t>Sort S and R </a:t>
            </a:r>
            <a:r>
              <a:rPr lang="en-US" sz="2800" b="1" dirty="0" smtClean="0"/>
              <a:t>on join column</a:t>
            </a:r>
            <a:r>
              <a:rPr lang="en-US" sz="2800" dirty="0" smtClean="0"/>
              <a:t>, then merge them!</a:t>
            </a:r>
          </a:p>
          <a:p>
            <a:pPr>
              <a:buNone/>
            </a:pPr>
            <a:r>
              <a:rPr lang="en-US" sz="2800" b="1" dirty="0" smtClean="0"/>
              <a:t>Steps:</a:t>
            </a:r>
          </a:p>
          <a:p>
            <a:pPr marL="514350" indent="-514350">
              <a:buFont typeface="+mj-lt"/>
              <a:buAutoNum type="arabicPeriod"/>
            </a:pPr>
            <a:r>
              <a:rPr lang="en-US" sz="2800" dirty="0" smtClean="0"/>
              <a:t>Sort S and R.</a:t>
            </a:r>
          </a:p>
          <a:p>
            <a:pPr marL="514350" indent="-514350">
              <a:buFont typeface="+mj-lt"/>
              <a:buAutoNum type="arabicPeriod"/>
            </a:pPr>
            <a:r>
              <a:rPr lang="en-US" sz="2800" dirty="0" smtClean="0">
                <a:solidFill>
                  <a:schemeClr val="accent4"/>
                </a:solidFill>
              </a:rPr>
              <a:t>“Zip” or merge.</a:t>
            </a:r>
          </a:p>
        </p:txBody>
      </p:sp>
      <p:sp>
        <p:nvSpPr>
          <p:cNvPr id="25" name="TextBox 24"/>
          <p:cNvSpPr txBox="1"/>
          <p:nvPr/>
        </p:nvSpPr>
        <p:spPr>
          <a:xfrm>
            <a:off x="1270337" y="1002268"/>
            <a:ext cx="794641" cy="369332"/>
          </a:xfrm>
          <a:prstGeom prst="rect">
            <a:avLst/>
          </a:prstGeom>
          <a:noFill/>
        </p:spPr>
        <p:txBody>
          <a:bodyPr wrap="none" rtlCol="0">
            <a:spAutoFit/>
          </a:bodyPr>
          <a:lstStyle/>
          <a:p>
            <a:r>
              <a:rPr lang="en-US" dirty="0" smtClean="0">
                <a:solidFill>
                  <a:schemeClr val="tx2"/>
                </a:solidFill>
              </a:rPr>
              <a:t>Sailors</a:t>
            </a:r>
            <a:endParaRPr lang="en-US" dirty="0">
              <a:solidFill>
                <a:schemeClr val="tx2"/>
              </a:solidFill>
            </a:endParaRPr>
          </a:p>
        </p:txBody>
      </p:sp>
      <p:sp>
        <p:nvSpPr>
          <p:cNvPr id="26" name="TextBox 25"/>
          <p:cNvSpPr txBox="1"/>
          <p:nvPr/>
        </p:nvSpPr>
        <p:spPr>
          <a:xfrm>
            <a:off x="4089737" y="1002268"/>
            <a:ext cx="1015663" cy="369332"/>
          </a:xfrm>
          <a:prstGeom prst="rect">
            <a:avLst/>
          </a:prstGeom>
          <a:noFill/>
        </p:spPr>
        <p:txBody>
          <a:bodyPr wrap="none" rtlCol="0">
            <a:spAutoFit/>
          </a:bodyPr>
          <a:lstStyle/>
          <a:p>
            <a:r>
              <a:rPr lang="en-US" dirty="0" smtClean="0">
                <a:solidFill>
                  <a:schemeClr val="accent2"/>
                </a:solidFill>
              </a:rPr>
              <a:t>Reserves</a:t>
            </a:r>
            <a:endParaRPr lang="en-US" dirty="0">
              <a:solidFill>
                <a:schemeClr val="accent2"/>
              </a:solidFill>
            </a:endParaRPr>
          </a:p>
        </p:txBody>
      </p:sp>
      <p:sp>
        <p:nvSpPr>
          <p:cNvPr id="16" name="Rectangle 15"/>
          <p:cNvSpPr/>
          <p:nvPr/>
        </p:nvSpPr>
        <p:spPr>
          <a:xfrm>
            <a:off x="457200" y="1524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Bob, </a:t>
            </a:r>
            <a:r>
              <a:rPr lang="en-US" dirty="0" err="1" smtClean="0"/>
              <a:t>sid</a:t>
            </a:r>
            <a:r>
              <a:rPr lang="en-US" dirty="0" smtClean="0"/>
              <a:t> = 1)</a:t>
            </a:r>
            <a:endParaRPr lang="en-US" dirty="0"/>
          </a:p>
        </p:txBody>
      </p:sp>
      <p:sp>
        <p:nvSpPr>
          <p:cNvPr id="17" name="Rectangle 16"/>
          <p:cNvSpPr/>
          <p:nvPr/>
        </p:nvSpPr>
        <p:spPr>
          <a:xfrm>
            <a:off x="457200" y="1752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Jill, </a:t>
            </a:r>
            <a:r>
              <a:rPr lang="en-US" dirty="0" err="1" smtClean="0"/>
              <a:t>sid</a:t>
            </a:r>
            <a:r>
              <a:rPr lang="en-US" dirty="0" smtClean="0"/>
              <a:t> = 2)</a:t>
            </a:r>
            <a:endParaRPr lang="en-US" dirty="0"/>
          </a:p>
        </p:txBody>
      </p:sp>
      <p:sp>
        <p:nvSpPr>
          <p:cNvPr id="18" name="Rectangle 17"/>
          <p:cNvSpPr/>
          <p:nvPr/>
        </p:nvSpPr>
        <p:spPr>
          <a:xfrm>
            <a:off x="457200" y="1981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Sam, </a:t>
            </a:r>
            <a:r>
              <a:rPr lang="en-US" dirty="0" err="1" smtClean="0"/>
              <a:t>sid</a:t>
            </a:r>
            <a:r>
              <a:rPr lang="en-US" dirty="0" smtClean="0"/>
              <a:t> = 3)</a:t>
            </a:r>
            <a:endParaRPr lang="en-US" dirty="0"/>
          </a:p>
        </p:txBody>
      </p:sp>
      <p:sp>
        <p:nvSpPr>
          <p:cNvPr id="19" name="Rectangle 18"/>
          <p:cNvSpPr/>
          <p:nvPr/>
        </p:nvSpPr>
        <p:spPr>
          <a:xfrm>
            <a:off x="457200" y="2209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a:t>
            </a:r>
            <a:r>
              <a:rPr lang="en-US" dirty="0" err="1" smtClean="0"/>
              <a:t>Yue</a:t>
            </a:r>
            <a:r>
              <a:rPr lang="en-US" dirty="0" smtClean="0"/>
              <a:t>, </a:t>
            </a:r>
            <a:r>
              <a:rPr lang="en-US" dirty="0" err="1" smtClean="0"/>
              <a:t>sid</a:t>
            </a:r>
            <a:r>
              <a:rPr lang="en-US" dirty="0" smtClean="0"/>
              <a:t> = 4)</a:t>
            </a:r>
            <a:endParaRPr lang="en-US" dirty="0"/>
          </a:p>
        </p:txBody>
      </p:sp>
      <p:sp>
        <p:nvSpPr>
          <p:cNvPr id="20" name="Rectangle 19"/>
          <p:cNvSpPr/>
          <p:nvPr/>
        </p:nvSpPr>
        <p:spPr>
          <a:xfrm>
            <a:off x="457200" y="2438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Sue, </a:t>
            </a:r>
            <a:r>
              <a:rPr lang="en-US" dirty="0" err="1" smtClean="0"/>
              <a:t>sid</a:t>
            </a:r>
            <a:r>
              <a:rPr lang="en-US" dirty="0" smtClean="0"/>
              <a:t> = 7)</a:t>
            </a:r>
            <a:endParaRPr lang="en-US" dirty="0"/>
          </a:p>
        </p:txBody>
      </p:sp>
      <p:sp>
        <p:nvSpPr>
          <p:cNvPr id="32" name="Rectangle 31"/>
          <p:cNvSpPr/>
          <p:nvPr/>
        </p:nvSpPr>
        <p:spPr>
          <a:xfrm>
            <a:off x="457200" y="2819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Sue, </a:t>
            </a:r>
            <a:r>
              <a:rPr lang="en-US" dirty="0" err="1" smtClean="0"/>
              <a:t>sid</a:t>
            </a:r>
            <a:r>
              <a:rPr lang="en-US" dirty="0" smtClean="0"/>
              <a:t> = 8)</a:t>
            </a:r>
            <a:endParaRPr lang="en-US" dirty="0"/>
          </a:p>
        </p:txBody>
      </p:sp>
      <p:sp>
        <p:nvSpPr>
          <p:cNvPr id="33" name="Rectangle 32"/>
          <p:cNvSpPr/>
          <p:nvPr/>
        </p:nvSpPr>
        <p:spPr>
          <a:xfrm>
            <a:off x="457200" y="3048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Joe, </a:t>
            </a:r>
            <a:r>
              <a:rPr lang="en-US" dirty="0" err="1" smtClean="0"/>
              <a:t>sid</a:t>
            </a:r>
            <a:r>
              <a:rPr lang="en-US" dirty="0" smtClean="0"/>
              <a:t> = 12)</a:t>
            </a:r>
            <a:endParaRPr lang="en-US" dirty="0"/>
          </a:p>
        </p:txBody>
      </p:sp>
      <p:sp>
        <p:nvSpPr>
          <p:cNvPr id="34" name="Rectangle 33"/>
          <p:cNvSpPr/>
          <p:nvPr/>
        </p:nvSpPr>
        <p:spPr>
          <a:xfrm>
            <a:off x="457200" y="3276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 .</a:t>
            </a:r>
            <a:endParaRPr lang="en-US" dirty="0"/>
          </a:p>
        </p:txBody>
      </p:sp>
      <p:sp>
        <p:nvSpPr>
          <p:cNvPr id="35" name="Rectangle 34"/>
          <p:cNvSpPr/>
          <p:nvPr/>
        </p:nvSpPr>
        <p:spPr>
          <a:xfrm>
            <a:off x="457200" y="3505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457200" y="3733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a:off x="457200" y="4114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457200" y="4343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a:off x="457200" y="4572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p:cNvSpPr/>
          <p:nvPr/>
        </p:nvSpPr>
        <p:spPr>
          <a:xfrm>
            <a:off x="457200" y="4800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457200" y="5029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457200" y="5410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a:off x="457200" y="5638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a:off x="457200" y="5867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57200" y="6096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457200" y="6324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3429000" y="1524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 bid = 4)</a:t>
            </a:r>
            <a:endParaRPr lang="en-US" dirty="0"/>
          </a:p>
        </p:txBody>
      </p:sp>
      <p:sp>
        <p:nvSpPr>
          <p:cNvPr id="49" name="Rectangle 48"/>
          <p:cNvSpPr/>
          <p:nvPr/>
        </p:nvSpPr>
        <p:spPr>
          <a:xfrm>
            <a:off x="3429000" y="1752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 bid = 7)</a:t>
            </a:r>
            <a:endParaRPr lang="en-US" dirty="0"/>
          </a:p>
        </p:txBody>
      </p:sp>
      <p:sp>
        <p:nvSpPr>
          <p:cNvPr id="50" name="Rectangle 49"/>
          <p:cNvSpPr/>
          <p:nvPr/>
        </p:nvSpPr>
        <p:spPr>
          <a:xfrm>
            <a:off x="3429000" y="1981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3, bid = 6)</a:t>
            </a:r>
            <a:endParaRPr lang="en-US" dirty="0"/>
          </a:p>
        </p:txBody>
      </p:sp>
      <p:sp>
        <p:nvSpPr>
          <p:cNvPr id="51" name="Rectangle 50"/>
          <p:cNvSpPr/>
          <p:nvPr/>
        </p:nvSpPr>
        <p:spPr>
          <a:xfrm>
            <a:off x="3429000" y="2209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4, bid = 3)</a:t>
            </a:r>
            <a:endParaRPr lang="en-US" dirty="0"/>
          </a:p>
        </p:txBody>
      </p:sp>
      <p:sp>
        <p:nvSpPr>
          <p:cNvPr id="52" name="Rectangle 51"/>
          <p:cNvSpPr/>
          <p:nvPr/>
        </p:nvSpPr>
        <p:spPr>
          <a:xfrm>
            <a:off x="3429000" y="2438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8, bid = 1)</a:t>
            </a:r>
            <a:endParaRPr lang="en-US" dirty="0"/>
          </a:p>
        </p:txBody>
      </p:sp>
      <p:sp>
        <p:nvSpPr>
          <p:cNvPr id="53" name="Rectangle 52"/>
          <p:cNvSpPr/>
          <p:nvPr/>
        </p:nvSpPr>
        <p:spPr>
          <a:xfrm>
            <a:off x="3429000" y="2819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8, bid = 13)</a:t>
            </a:r>
            <a:endParaRPr lang="en-US" dirty="0"/>
          </a:p>
        </p:txBody>
      </p:sp>
      <p:sp>
        <p:nvSpPr>
          <p:cNvPr id="54" name="Rectangle 53"/>
          <p:cNvSpPr/>
          <p:nvPr/>
        </p:nvSpPr>
        <p:spPr>
          <a:xfrm>
            <a:off x="3429000" y="3048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8, bid = 15)</a:t>
            </a:r>
            <a:endParaRPr lang="en-US" dirty="0"/>
          </a:p>
        </p:txBody>
      </p:sp>
      <p:sp>
        <p:nvSpPr>
          <p:cNvPr id="55" name="Rectangle 54"/>
          <p:cNvSpPr/>
          <p:nvPr/>
        </p:nvSpPr>
        <p:spPr>
          <a:xfrm>
            <a:off x="3429000" y="3276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12, bid = 1)</a:t>
            </a:r>
            <a:endParaRPr lang="en-US" dirty="0"/>
          </a:p>
        </p:txBody>
      </p:sp>
      <p:sp>
        <p:nvSpPr>
          <p:cNvPr id="56" name="Rectangle 55"/>
          <p:cNvSpPr/>
          <p:nvPr/>
        </p:nvSpPr>
        <p:spPr>
          <a:xfrm>
            <a:off x="3429000" y="3505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 . .</a:t>
            </a:r>
            <a:endParaRPr lang="en-US" dirty="0"/>
          </a:p>
        </p:txBody>
      </p:sp>
      <p:sp>
        <p:nvSpPr>
          <p:cNvPr id="57" name="Rectangle 56"/>
          <p:cNvSpPr/>
          <p:nvPr/>
        </p:nvSpPr>
        <p:spPr>
          <a:xfrm>
            <a:off x="3429000" y="3733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8" name="Rectangle 57"/>
          <p:cNvSpPr/>
          <p:nvPr/>
        </p:nvSpPr>
        <p:spPr>
          <a:xfrm>
            <a:off x="3429000" y="4114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9" name="Rectangle 58"/>
          <p:cNvSpPr/>
          <p:nvPr/>
        </p:nvSpPr>
        <p:spPr>
          <a:xfrm>
            <a:off x="3429000" y="4343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0" name="Rectangle 59"/>
          <p:cNvSpPr/>
          <p:nvPr/>
        </p:nvSpPr>
        <p:spPr>
          <a:xfrm>
            <a:off x="3429000" y="4572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1" name="Rectangle 60"/>
          <p:cNvSpPr/>
          <p:nvPr/>
        </p:nvSpPr>
        <p:spPr>
          <a:xfrm>
            <a:off x="3429000" y="4800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2" name="Rectangle 61"/>
          <p:cNvSpPr/>
          <p:nvPr/>
        </p:nvSpPr>
        <p:spPr>
          <a:xfrm>
            <a:off x="3429000" y="5029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3" name="Rectangle 62"/>
          <p:cNvSpPr/>
          <p:nvPr/>
        </p:nvSpPr>
        <p:spPr>
          <a:xfrm>
            <a:off x="3429000" y="5410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4" name="Rectangle 63"/>
          <p:cNvSpPr/>
          <p:nvPr/>
        </p:nvSpPr>
        <p:spPr>
          <a:xfrm>
            <a:off x="3429000" y="5638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5" name="Rectangle 64"/>
          <p:cNvSpPr/>
          <p:nvPr/>
        </p:nvSpPr>
        <p:spPr>
          <a:xfrm>
            <a:off x="3429000" y="5867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6" name="Rectangle 65"/>
          <p:cNvSpPr/>
          <p:nvPr/>
        </p:nvSpPr>
        <p:spPr>
          <a:xfrm>
            <a:off x="3429000" y="6096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7" name="Rectangle 66"/>
          <p:cNvSpPr/>
          <p:nvPr/>
        </p:nvSpPr>
        <p:spPr>
          <a:xfrm>
            <a:off x="3429000" y="6324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69" name="Straight Arrow Connector 68"/>
          <p:cNvCxnSpPr>
            <a:stCxn id="32" idx="3"/>
            <a:endCxn id="53" idx="1"/>
          </p:cNvCxnSpPr>
          <p:nvPr/>
        </p:nvCxnSpPr>
        <p:spPr>
          <a:xfrm>
            <a:off x="2743200" y="2933700"/>
            <a:ext cx="685800" cy="0"/>
          </a:xfrm>
          <a:prstGeom prst="straightConnector1">
            <a:avLst/>
          </a:prstGeom>
          <a:ln w="28575">
            <a:headEnd type="arrow"/>
            <a:tailEnd type="arrow"/>
          </a:ln>
        </p:spPr>
        <p:style>
          <a:lnRef idx="1">
            <a:schemeClr val="dk1"/>
          </a:lnRef>
          <a:fillRef idx="0">
            <a:schemeClr val="dk1"/>
          </a:fillRef>
          <a:effectRef idx="0">
            <a:schemeClr val="dk1"/>
          </a:effectRef>
          <a:fontRef idx="minor">
            <a:schemeClr val="tx1"/>
          </a:fontRef>
        </p:style>
      </p:cxnSp>
      <p:sp>
        <p:nvSpPr>
          <p:cNvPr id="70" name="Rectangle 69"/>
          <p:cNvSpPr/>
          <p:nvPr/>
        </p:nvSpPr>
        <p:spPr>
          <a:xfrm>
            <a:off x="6096000" y="5943600"/>
            <a:ext cx="3048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(name = Bob, </a:t>
            </a:r>
            <a:r>
              <a:rPr lang="en-US" dirty="0" err="1" smtClean="0"/>
              <a:t>sid</a:t>
            </a:r>
            <a:r>
              <a:rPr lang="en-US" dirty="0" smtClean="0"/>
              <a:t> = 1, bid = 4)</a:t>
            </a:r>
            <a:endParaRPr lang="en-US" dirty="0"/>
          </a:p>
        </p:txBody>
      </p:sp>
      <p:sp>
        <p:nvSpPr>
          <p:cNvPr id="71" name="Rectangle 70"/>
          <p:cNvSpPr/>
          <p:nvPr/>
        </p:nvSpPr>
        <p:spPr>
          <a:xfrm>
            <a:off x="6096000" y="6172200"/>
            <a:ext cx="3048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(name = Bob, </a:t>
            </a:r>
            <a:r>
              <a:rPr lang="en-US" dirty="0" err="1" smtClean="0"/>
              <a:t>sid</a:t>
            </a:r>
            <a:r>
              <a:rPr lang="en-US" dirty="0" smtClean="0"/>
              <a:t> = 1, bid = 7)</a:t>
            </a:r>
            <a:endParaRPr lang="en-US" dirty="0"/>
          </a:p>
        </p:txBody>
      </p:sp>
      <p:sp>
        <p:nvSpPr>
          <p:cNvPr id="72" name="Rectangle 71"/>
          <p:cNvSpPr/>
          <p:nvPr/>
        </p:nvSpPr>
        <p:spPr>
          <a:xfrm>
            <a:off x="6096000" y="6400800"/>
            <a:ext cx="3048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(name = Sam, </a:t>
            </a:r>
            <a:r>
              <a:rPr lang="en-US" dirty="0" err="1" smtClean="0"/>
              <a:t>sid</a:t>
            </a:r>
            <a:r>
              <a:rPr lang="en-US" dirty="0" smtClean="0"/>
              <a:t> = 3, bid = 6)</a:t>
            </a:r>
            <a:endParaRPr lang="en-US" dirty="0"/>
          </a:p>
        </p:txBody>
      </p:sp>
      <p:sp>
        <p:nvSpPr>
          <p:cNvPr id="73" name="TextBox 72"/>
          <p:cNvSpPr txBox="1"/>
          <p:nvPr/>
        </p:nvSpPr>
        <p:spPr>
          <a:xfrm>
            <a:off x="6127054" y="5486400"/>
            <a:ext cx="1188146" cy="461665"/>
          </a:xfrm>
          <a:prstGeom prst="rect">
            <a:avLst/>
          </a:prstGeom>
          <a:noFill/>
        </p:spPr>
        <p:txBody>
          <a:bodyPr wrap="none" rtlCol="0">
            <a:spAutoFit/>
          </a:bodyPr>
          <a:lstStyle/>
          <a:p>
            <a:r>
              <a:rPr lang="en-US" sz="2400" b="1" dirty="0" smtClean="0"/>
              <a:t>Output:</a:t>
            </a:r>
            <a:endParaRPr lang="en-US" sz="2400" b="1" dirty="0"/>
          </a:p>
        </p:txBody>
      </p:sp>
      <p:sp>
        <p:nvSpPr>
          <p:cNvPr id="76" name="TextBox 75"/>
          <p:cNvSpPr txBox="1"/>
          <p:nvPr/>
        </p:nvSpPr>
        <p:spPr>
          <a:xfrm>
            <a:off x="6324600" y="6472535"/>
            <a:ext cx="567784" cy="461665"/>
          </a:xfrm>
          <a:prstGeom prst="rect">
            <a:avLst/>
          </a:prstGeom>
          <a:noFill/>
        </p:spPr>
        <p:txBody>
          <a:bodyPr wrap="none" rtlCol="0">
            <a:spAutoFit/>
          </a:bodyPr>
          <a:lstStyle/>
          <a:p>
            <a:r>
              <a:rPr lang="en-US" sz="2400" b="1" dirty="0" smtClean="0"/>
              <a:t>. . .</a:t>
            </a:r>
            <a:endParaRPr lang="en-US" sz="2400" b="1"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Sort-Merge Join</a:t>
            </a:r>
            <a:endParaRPr lang="en-US" dirty="0"/>
          </a:p>
        </p:txBody>
      </p:sp>
      <p:sp>
        <p:nvSpPr>
          <p:cNvPr id="4" name="Rectangle 3"/>
          <p:cNvSpPr/>
          <p:nvPr/>
        </p:nvSpPr>
        <p:spPr>
          <a:xfrm>
            <a:off x="228600" y="1371600"/>
            <a:ext cx="2743200" cy="533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 y="15240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 name="Rectangle 10"/>
          <p:cNvSpPr/>
          <p:nvPr/>
        </p:nvSpPr>
        <p:spPr>
          <a:xfrm>
            <a:off x="457200" y="28194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Rectangle 11"/>
          <p:cNvSpPr/>
          <p:nvPr/>
        </p:nvSpPr>
        <p:spPr>
          <a:xfrm>
            <a:off x="457200" y="41148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457200" y="54102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p:cNvSpPr/>
          <p:nvPr/>
        </p:nvSpPr>
        <p:spPr>
          <a:xfrm>
            <a:off x="3200400" y="1371600"/>
            <a:ext cx="2743200" cy="5334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p:cNvSpPr/>
          <p:nvPr/>
        </p:nvSpPr>
        <p:spPr>
          <a:xfrm>
            <a:off x="3429000" y="15240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1" name="Rectangle 20"/>
          <p:cNvSpPr/>
          <p:nvPr/>
        </p:nvSpPr>
        <p:spPr>
          <a:xfrm>
            <a:off x="3429000" y="28194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2" name="Rectangle 21"/>
          <p:cNvSpPr/>
          <p:nvPr/>
        </p:nvSpPr>
        <p:spPr>
          <a:xfrm>
            <a:off x="3429000" y="41148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3" name="Rectangle 22"/>
          <p:cNvSpPr/>
          <p:nvPr/>
        </p:nvSpPr>
        <p:spPr>
          <a:xfrm>
            <a:off x="3429000" y="54102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4" name="Content Placeholder 2"/>
          <p:cNvSpPr>
            <a:spLocks noGrp="1"/>
          </p:cNvSpPr>
          <p:nvPr>
            <p:ph idx="1"/>
          </p:nvPr>
        </p:nvSpPr>
        <p:spPr>
          <a:xfrm>
            <a:off x="6019800" y="1371600"/>
            <a:ext cx="3124200" cy="4525963"/>
          </a:xfrm>
        </p:spPr>
        <p:txBody>
          <a:bodyPr>
            <a:normAutofit/>
          </a:bodyPr>
          <a:lstStyle/>
          <a:p>
            <a:pPr>
              <a:buNone/>
            </a:pPr>
            <a:r>
              <a:rPr lang="en-US" sz="2800" b="1" dirty="0" smtClean="0"/>
              <a:t>Key idea:</a:t>
            </a:r>
            <a:r>
              <a:rPr lang="en-US" sz="2800" dirty="0" smtClean="0"/>
              <a:t/>
            </a:r>
            <a:br>
              <a:rPr lang="en-US" sz="2800" dirty="0" smtClean="0"/>
            </a:br>
            <a:r>
              <a:rPr lang="en-US" sz="2800" dirty="0" smtClean="0"/>
              <a:t>Sort S and R </a:t>
            </a:r>
            <a:r>
              <a:rPr lang="en-US" sz="2800" b="1" dirty="0" smtClean="0"/>
              <a:t>on join column</a:t>
            </a:r>
            <a:r>
              <a:rPr lang="en-US" sz="2800" dirty="0" smtClean="0"/>
              <a:t>, then merge them!</a:t>
            </a:r>
          </a:p>
          <a:p>
            <a:pPr>
              <a:buNone/>
            </a:pPr>
            <a:r>
              <a:rPr lang="en-US" sz="2800" b="1" dirty="0" smtClean="0"/>
              <a:t>Steps:</a:t>
            </a:r>
          </a:p>
          <a:p>
            <a:pPr marL="514350" indent="-514350">
              <a:buFont typeface="+mj-lt"/>
              <a:buAutoNum type="arabicPeriod"/>
            </a:pPr>
            <a:r>
              <a:rPr lang="en-US" sz="2800" dirty="0" smtClean="0"/>
              <a:t>Sort S and R.</a:t>
            </a:r>
          </a:p>
          <a:p>
            <a:pPr marL="514350" indent="-514350">
              <a:buFont typeface="+mj-lt"/>
              <a:buAutoNum type="arabicPeriod"/>
            </a:pPr>
            <a:r>
              <a:rPr lang="en-US" sz="2800" dirty="0" smtClean="0">
                <a:solidFill>
                  <a:schemeClr val="accent4"/>
                </a:solidFill>
              </a:rPr>
              <a:t>“Zip” or merge.</a:t>
            </a:r>
          </a:p>
        </p:txBody>
      </p:sp>
      <p:sp>
        <p:nvSpPr>
          <p:cNvPr id="25" name="TextBox 24"/>
          <p:cNvSpPr txBox="1"/>
          <p:nvPr/>
        </p:nvSpPr>
        <p:spPr>
          <a:xfrm>
            <a:off x="1270337" y="1002268"/>
            <a:ext cx="794641" cy="369332"/>
          </a:xfrm>
          <a:prstGeom prst="rect">
            <a:avLst/>
          </a:prstGeom>
          <a:noFill/>
        </p:spPr>
        <p:txBody>
          <a:bodyPr wrap="none" rtlCol="0">
            <a:spAutoFit/>
          </a:bodyPr>
          <a:lstStyle/>
          <a:p>
            <a:r>
              <a:rPr lang="en-US" dirty="0" smtClean="0">
                <a:solidFill>
                  <a:schemeClr val="tx2"/>
                </a:solidFill>
              </a:rPr>
              <a:t>Sailors</a:t>
            </a:r>
            <a:endParaRPr lang="en-US" dirty="0">
              <a:solidFill>
                <a:schemeClr val="tx2"/>
              </a:solidFill>
            </a:endParaRPr>
          </a:p>
        </p:txBody>
      </p:sp>
      <p:sp>
        <p:nvSpPr>
          <p:cNvPr id="26" name="TextBox 25"/>
          <p:cNvSpPr txBox="1"/>
          <p:nvPr/>
        </p:nvSpPr>
        <p:spPr>
          <a:xfrm>
            <a:off x="4089737" y="1002268"/>
            <a:ext cx="1015663" cy="369332"/>
          </a:xfrm>
          <a:prstGeom prst="rect">
            <a:avLst/>
          </a:prstGeom>
          <a:noFill/>
        </p:spPr>
        <p:txBody>
          <a:bodyPr wrap="none" rtlCol="0">
            <a:spAutoFit/>
          </a:bodyPr>
          <a:lstStyle/>
          <a:p>
            <a:r>
              <a:rPr lang="en-US" dirty="0" smtClean="0">
                <a:solidFill>
                  <a:schemeClr val="accent2"/>
                </a:solidFill>
              </a:rPr>
              <a:t>Reserves</a:t>
            </a:r>
            <a:endParaRPr lang="en-US" dirty="0">
              <a:solidFill>
                <a:schemeClr val="accent2"/>
              </a:solidFill>
            </a:endParaRPr>
          </a:p>
        </p:txBody>
      </p:sp>
      <p:sp>
        <p:nvSpPr>
          <p:cNvPr id="16" name="Rectangle 15"/>
          <p:cNvSpPr/>
          <p:nvPr/>
        </p:nvSpPr>
        <p:spPr>
          <a:xfrm>
            <a:off x="457200" y="1524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Bob, </a:t>
            </a:r>
            <a:r>
              <a:rPr lang="en-US" dirty="0" err="1" smtClean="0"/>
              <a:t>sid</a:t>
            </a:r>
            <a:r>
              <a:rPr lang="en-US" dirty="0" smtClean="0"/>
              <a:t> = 1)</a:t>
            </a:r>
            <a:endParaRPr lang="en-US" dirty="0"/>
          </a:p>
        </p:txBody>
      </p:sp>
      <p:sp>
        <p:nvSpPr>
          <p:cNvPr id="17" name="Rectangle 16"/>
          <p:cNvSpPr/>
          <p:nvPr/>
        </p:nvSpPr>
        <p:spPr>
          <a:xfrm>
            <a:off x="457200" y="1752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Jill, </a:t>
            </a:r>
            <a:r>
              <a:rPr lang="en-US" dirty="0" err="1" smtClean="0"/>
              <a:t>sid</a:t>
            </a:r>
            <a:r>
              <a:rPr lang="en-US" dirty="0" smtClean="0"/>
              <a:t> = 2)</a:t>
            </a:r>
            <a:endParaRPr lang="en-US" dirty="0"/>
          </a:p>
        </p:txBody>
      </p:sp>
      <p:sp>
        <p:nvSpPr>
          <p:cNvPr id="18" name="Rectangle 17"/>
          <p:cNvSpPr/>
          <p:nvPr/>
        </p:nvSpPr>
        <p:spPr>
          <a:xfrm>
            <a:off x="457200" y="1981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Sam, </a:t>
            </a:r>
            <a:r>
              <a:rPr lang="en-US" dirty="0" err="1" smtClean="0"/>
              <a:t>sid</a:t>
            </a:r>
            <a:r>
              <a:rPr lang="en-US" dirty="0" smtClean="0"/>
              <a:t> = 3)</a:t>
            </a:r>
            <a:endParaRPr lang="en-US" dirty="0"/>
          </a:p>
        </p:txBody>
      </p:sp>
      <p:sp>
        <p:nvSpPr>
          <p:cNvPr id="19" name="Rectangle 18"/>
          <p:cNvSpPr/>
          <p:nvPr/>
        </p:nvSpPr>
        <p:spPr>
          <a:xfrm>
            <a:off x="457200" y="2209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a:t>
            </a:r>
            <a:r>
              <a:rPr lang="en-US" dirty="0" err="1" smtClean="0"/>
              <a:t>Yue</a:t>
            </a:r>
            <a:r>
              <a:rPr lang="en-US" dirty="0" smtClean="0"/>
              <a:t>, </a:t>
            </a:r>
            <a:r>
              <a:rPr lang="en-US" dirty="0" err="1" smtClean="0"/>
              <a:t>sid</a:t>
            </a:r>
            <a:r>
              <a:rPr lang="en-US" dirty="0" smtClean="0"/>
              <a:t> = 4)</a:t>
            </a:r>
            <a:endParaRPr lang="en-US" dirty="0"/>
          </a:p>
        </p:txBody>
      </p:sp>
      <p:sp>
        <p:nvSpPr>
          <p:cNvPr id="20" name="Rectangle 19"/>
          <p:cNvSpPr/>
          <p:nvPr/>
        </p:nvSpPr>
        <p:spPr>
          <a:xfrm>
            <a:off x="457200" y="2438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Sue, </a:t>
            </a:r>
            <a:r>
              <a:rPr lang="en-US" dirty="0" err="1" smtClean="0"/>
              <a:t>sid</a:t>
            </a:r>
            <a:r>
              <a:rPr lang="en-US" dirty="0" smtClean="0"/>
              <a:t> = 7)</a:t>
            </a:r>
            <a:endParaRPr lang="en-US" dirty="0"/>
          </a:p>
        </p:txBody>
      </p:sp>
      <p:sp>
        <p:nvSpPr>
          <p:cNvPr id="32" name="Rectangle 31"/>
          <p:cNvSpPr/>
          <p:nvPr/>
        </p:nvSpPr>
        <p:spPr>
          <a:xfrm>
            <a:off x="457200" y="2819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Sue, </a:t>
            </a:r>
            <a:r>
              <a:rPr lang="en-US" dirty="0" err="1" smtClean="0"/>
              <a:t>sid</a:t>
            </a:r>
            <a:r>
              <a:rPr lang="en-US" dirty="0" smtClean="0"/>
              <a:t> = 8)</a:t>
            </a:r>
            <a:endParaRPr lang="en-US" dirty="0"/>
          </a:p>
        </p:txBody>
      </p:sp>
      <p:sp>
        <p:nvSpPr>
          <p:cNvPr id="33" name="Rectangle 32"/>
          <p:cNvSpPr/>
          <p:nvPr/>
        </p:nvSpPr>
        <p:spPr>
          <a:xfrm>
            <a:off x="457200" y="3048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Joe, </a:t>
            </a:r>
            <a:r>
              <a:rPr lang="en-US" dirty="0" err="1" smtClean="0"/>
              <a:t>sid</a:t>
            </a:r>
            <a:r>
              <a:rPr lang="en-US" dirty="0" smtClean="0"/>
              <a:t> = 12)</a:t>
            </a:r>
            <a:endParaRPr lang="en-US" dirty="0"/>
          </a:p>
        </p:txBody>
      </p:sp>
      <p:sp>
        <p:nvSpPr>
          <p:cNvPr id="34" name="Rectangle 33"/>
          <p:cNvSpPr/>
          <p:nvPr/>
        </p:nvSpPr>
        <p:spPr>
          <a:xfrm>
            <a:off x="457200" y="3276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 .</a:t>
            </a:r>
            <a:endParaRPr lang="en-US" dirty="0"/>
          </a:p>
        </p:txBody>
      </p:sp>
      <p:sp>
        <p:nvSpPr>
          <p:cNvPr id="35" name="Rectangle 34"/>
          <p:cNvSpPr/>
          <p:nvPr/>
        </p:nvSpPr>
        <p:spPr>
          <a:xfrm>
            <a:off x="457200" y="3505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457200" y="3733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a:off x="457200" y="4114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457200" y="4343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a:off x="457200" y="4572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p:cNvSpPr/>
          <p:nvPr/>
        </p:nvSpPr>
        <p:spPr>
          <a:xfrm>
            <a:off x="457200" y="4800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457200" y="5029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457200" y="5410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a:off x="457200" y="5638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a:off x="457200" y="5867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57200" y="6096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457200" y="6324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3429000" y="1524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 bid = 4)</a:t>
            </a:r>
            <a:endParaRPr lang="en-US" dirty="0"/>
          </a:p>
        </p:txBody>
      </p:sp>
      <p:sp>
        <p:nvSpPr>
          <p:cNvPr id="49" name="Rectangle 48"/>
          <p:cNvSpPr/>
          <p:nvPr/>
        </p:nvSpPr>
        <p:spPr>
          <a:xfrm>
            <a:off x="3429000" y="1752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 bid = 7)</a:t>
            </a:r>
            <a:endParaRPr lang="en-US" dirty="0"/>
          </a:p>
        </p:txBody>
      </p:sp>
      <p:sp>
        <p:nvSpPr>
          <p:cNvPr id="50" name="Rectangle 49"/>
          <p:cNvSpPr/>
          <p:nvPr/>
        </p:nvSpPr>
        <p:spPr>
          <a:xfrm>
            <a:off x="3429000" y="1981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3, bid = 6)</a:t>
            </a:r>
            <a:endParaRPr lang="en-US" dirty="0"/>
          </a:p>
        </p:txBody>
      </p:sp>
      <p:sp>
        <p:nvSpPr>
          <p:cNvPr id="51" name="Rectangle 50"/>
          <p:cNvSpPr/>
          <p:nvPr/>
        </p:nvSpPr>
        <p:spPr>
          <a:xfrm>
            <a:off x="3429000" y="2209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4, bid = 3)</a:t>
            </a:r>
            <a:endParaRPr lang="en-US" dirty="0"/>
          </a:p>
        </p:txBody>
      </p:sp>
      <p:sp>
        <p:nvSpPr>
          <p:cNvPr id="52" name="Rectangle 51"/>
          <p:cNvSpPr/>
          <p:nvPr/>
        </p:nvSpPr>
        <p:spPr>
          <a:xfrm>
            <a:off x="3429000" y="2438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8, bid = 1)</a:t>
            </a:r>
            <a:endParaRPr lang="en-US" dirty="0"/>
          </a:p>
        </p:txBody>
      </p:sp>
      <p:sp>
        <p:nvSpPr>
          <p:cNvPr id="53" name="Rectangle 52"/>
          <p:cNvSpPr/>
          <p:nvPr/>
        </p:nvSpPr>
        <p:spPr>
          <a:xfrm>
            <a:off x="3429000" y="2819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8, bid = 13)</a:t>
            </a:r>
            <a:endParaRPr lang="en-US" dirty="0"/>
          </a:p>
        </p:txBody>
      </p:sp>
      <p:sp>
        <p:nvSpPr>
          <p:cNvPr id="54" name="Rectangle 53"/>
          <p:cNvSpPr/>
          <p:nvPr/>
        </p:nvSpPr>
        <p:spPr>
          <a:xfrm>
            <a:off x="3429000" y="3048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8, bid = 15)</a:t>
            </a:r>
            <a:endParaRPr lang="en-US" dirty="0"/>
          </a:p>
        </p:txBody>
      </p:sp>
      <p:sp>
        <p:nvSpPr>
          <p:cNvPr id="55" name="Rectangle 54"/>
          <p:cNvSpPr/>
          <p:nvPr/>
        </p:nvSpPr>
        <p:spPr>
          <a:xfrm>
            <a:off x="3429000" y="3276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12, bid = 1)</a:t>
            </a:r>
            <a:endParaRPr lang="en-US" dirty="0"/>
          </a:p>
        </p:txBody>
      </p:sp>
      <p:sp>
        <p:nvSpPr>
          <p:cNvPr id="56" name="Rectangle 55"/>
          <p:cNvSpPr/>
          <p:nvPr/>
        </p:nvSpPr>
        <p:spPr>
          <a:xfrm>
            <a:off x="3429000" y="3505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 . .</a:t>
            </a:r>
            <a:endParaRPr lang="en-US" dirty="0"/>
          </a:p>
        </p:txBody>
      </p:sp>
      <p:sp>
        <p:nvSpPr>
          <p:cNvPr id="57" name="Rectangle 56"/>
          <p:cNvSpPr/>
          <p:nvPr/>
        </p:nvSpPr>
        <p:spPr>
          <a:xfrm>
            <a:off x="3429000" y="3733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8" name="Rectangle 57"/>
          <p:cNvSpPr/>
          <p:nvPr/>
        </p:nvSpPr>
        <p:spPr>
          <a:xfrm>
            <a:off x="3429000" y="4114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9" name="Rectangle 58"/>
          <p:cNvSpPr/>
          <p:nvPr/>
        </p:nvSpPr>
        <p:spPr>
          <a:xfrm>
            <a:off x="3429000" y="4343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0" name="Rectangle 59"/>
          <p:cNvSpPr/>
          <p:nvPr/>
        </p:nvSpPr>
        <p:spPr>
          <a:xfrm>
            <a:off x="3429000" y="4572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1" name="Rectangle 60"/>
          <p:cNvSpPr/>
          <p:nvPr/>
        </p:nvSpPr>
        <p:spPr>
          <a:xfrm>
            <a:off x="3429000" y="4800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2" name="Rectangle 61"/>
          <p:cNvSpPr/>
          <p:nvPr/>
        </p:nvSpPr>
        <p:spPr>
          <a:xfrm>
            <a:off x="3429000" y="5029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3" name="Rectangle 62"/>
          <p:cNvSpPr/>
          <p:nvPr/>
        </p:nvSpPr>
        <p:spPr>
          <a:xfrm>
            <a:off x="3429000" y="5410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4" name="Rectangle 63"/>
          <p:cNvSpPr/>
          <p:nvPr/>
        </p:nvSpPr>
        <p:spPr>
          <a:xfrm>
            <a:off x="3429000" y="5638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5" name="Rectangle 64"/>
          <p:cNvSpPr/>
          <p:nvPr/>
        </p:nvSpPr>
        <p:spPr>
          <a:xfrm>
            <a:off x="3429000" y="5867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6" name="Rectangle 65"/>
          <p:cNvSpPr/>
          <p:nvPr/>
        </p:nvSpPr>
        <p:spPr>
          <a:xfrm>
            <a:off x="3429000" y="6096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7" name="Rectangle 66"/>
          <p:cNvSpPr/>
          <p:nvPr/>
        </p:nvSpPr>
        <p:spPr>
          <a:xfrm>
            <a:off x="3429000" y="6324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69" name="Straight Arrow Connector 68"/>
          <p:cNvCxnSpPr>
            <a:stCxn id="32" idx="3"/>
            <a:endCxn id="54" idx="1"/>
          </p:cNvCxnSpPr>
          <p:nvPr/>
        </p:nvCxnSpPr>
        <p:spPr>
          <a:xfrm>
            <a:off x="2743200" y="2933700"/>
            <a:ext cx="685800" cy="228600"/>
          </a:xfrm>
          <a:prstGeom prst="straightConnector1">
            <a:avLst/>
          </a:prstGeom>
          <a:ln w="28575">
            <a:headEnd type="arrow"/>
            <a:tailEnd type="arrow"/>
          </a:ln>
        </p:spPr>
        <p:style>
          <a:lnRef idx="1">
            <a:schemeClr val="dk1"/>
          </a:lnRef>
          <a:fillRef idx="0">
            <a:schemeClr val="dk1"/>
          </a:fillRef>
          <a:effectRef idx="0">
            <a:schemeClr val="dk1"/>
          </a:effectRef>
          <a:fontRef idx="minor">
            <a:schemeClr val="tx1"/>
          </a:fontRef>
        </p:style>
      </p:cxnSp>
      <p:sp>
        <p:nvSpPr>
          <p:cNvPr id="70" name="Rectangle 69"/>
          <p:cNvSpPr/>
          <p:nvPr/>
        </p:nvSpPr>
        <p:spPr>
          <a:xfrm>
            <a:off x="6096000" y="5943600"/>
            <a:ext cx="3048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(name = Bob, </a:t>
            </a:r>
            <a:r>
              <a:rPr lang="en-US" dirty="0" err="1" smtClean="0"/>
              <a:t>sid</a:t>
            </a:r>
            <a:r>
              <a:rPr lang="en-US" dirty="0" smtClean="0"/>
              <a:t> = 1, bid = 4)</a:t>
            </a:r>
            <a:endParaRPr lang="en-US" dirty="0"/>
          </a:p>
        </p:txBody>
      </p:sp>
      <p:sp>
        <p:nvSpPr>
          <p:cNvPr id="71" name="Rectangle 70"/>
          <p:cNvSpPr/>
          <p:nvPr/>
        </p:nvSpPr>
        <p:spPr>
          <a:xfrm>
            <a:off x="6096000" y="6172200"/>
            <a:ext cx="3048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(name = Bob, </a:t>
            </a:r>
            <a:r>
              <a:rPr lang="en-US" dirty="0" err="1" smtClean="0"/>
              <a:t>sid</a:t>
            </a:r>
            <a:r>
              <a:rPr lang="en-US" dirty="0" smtClean="0"/>
              <a:t> = 1, bid = 7)</a:t>
            </a:r>
            <a:endParaRPr lang="en-US" dirty="0"/>
          </a:p>
        </p:txBody>
      </p:sp>
      <p:sp>
        <p:nvSpPr>
          <p:cNvPr id="72" name="Rectangle 71"/>
          <p:cNvSpPr/>
          <p:nvPr/>
        </p:nvSpPr>
        <p:spPr>
          <a:xfrm>
            <a:off x="6096000" y="6400800"/>
            <a:ext cx="3048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(name = Sam, </a:t>
            </a:r>
            <a:r>
              <a:rPr lang="en-US" dirty="0" err="1" smtClean="0"/>
              <a:t>sid</a:t>
            </a:r>
            <a:r>
              <a:rPr lang="en-US" dirty="0" smtClean="0"/>
              <a:t> = 3, bid = 6)</a:t>
            </a:r>
            <a:endParaRPr lang="en-US" dirty="0"/>
          </a:p>
        </p:txBody>
      </p:sp>
      <p:sp>
        <p:nvSpPr>
          <p:cNvPr id="73" name="TextBox 72"/>
          <p:cNvSpPr txBox="1"/>
          <p:nvPr/>
        </p:nvSpPr>
        <p:spPr>
          <a:xfrm>
            <a:off x="6127054" y="5486400"/>
            <a:ext cx="1188146" cy="461665"/>
          </a:xfrm>
          <a:prstGeom prst="rect">
            <a:avLst/>
          </a:prstGeom>
          <a:noFill/>
        </p:spPr>
        <p:txBody>
          <a:bodyPr wrap="none" rtlCol="0">
            <a:spAutoFit/>
          </a:bodyPr>
          <a:lstStyle/>
          <a:p>
            <a:r>
              <a:rPr lang="en-US" sz="2400" b="1" dirty="0" smtClean="0"/>
              <a:t>Output:</a:t>
            </a:r>
            <a:endParaRPr lang="en-US" sz="2400" b="1" dirty="0"/>
          </a:p>
        </p:txBody>
      </p:sp>
      <p:sp>
        <p:nvSpPr>
          <p:cNvPr id="76" name="TextBox 75"/>
          <p:cNvSpPr txBox="1"/>
          <p:nvPr/>
        </p:nvSpPr>
        <p:spPr>
          <a:xfrm>
            <a:off x="6324600" y="6472535"/>
            <a:ext cx="567784" cy="461665"/>
          </a:xfrm>
          <a:prstGeom prst="rect">
            <a:avLst/>
          </a:prstGeom>
          <a:noFill/>
        </p:spPr>
        <p:txBody>
          <a:bodyPr wrap="none" rtlCol="0">
            <a:spAutoFit/>
          </a:bodyPr>
          <a:lstStyle/>
          <a:p>
            <a:r>
              <a:rPr lang="en-US" sz="2400" b="1" dirty="0" smtClean="0"/>
              <a:t>. . .</a:t>
            </a:r>
            <a:endParaRPr lang="en-US" sz="2400" b="1"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Sort-Merge Join</a:t>
            </a:r>
            <a:endParaRPr lang="en-US" dirty="0"/>
          </a:p>
        </p:txBody>
      </p:sp>
      <p:sp>
        <p:nvSpPr>
          <p:cNvPr id="4" name="Rectangle 3"/>
          <p:cNvSpPr/>
          <p:nvPr/>
        </p:nvSpPr>
        <p:spPr>
          <a:xfrm>
            <a:off x="228600" y="1371600"/>
            <a:ext cx="2743200" cy="533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 y="15240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 name="Rectangle 10"/>
          <p:cNvSpPr/>
          <p:nvPr/>
        </p:nvSpPr>
        <p:spPr>
          <a:xfrm>
            <a:off x="457200" y="28194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Rectangle 11"/>
          <p:cNvSpPr/>
          <p:nvPr/>
        </p:nvSpPr>
        <p:spPr>
          <a:xfrm>
            <a:off x="457200" y="41148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457200" y="54102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p:cNvSpPr/>
          <p:nvPr/>
        </p:nvSpPr>
        <p:spPr>
          <a:xfrm>
            <a:off x="3200400" y="1371600"/>
            <a:ext cx="2743200" cy="5334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p:cNvSpPr/>
          <p:nvPr/>
        </p:nvSpPr>
        <p:spPr>
          <a:xfrm>
            <a:off x="3429000" y="15240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1" name="Rectangle 20"/>
          <p:cNvSpPr/>
          <p:nvPr/>
        </p:nvSpPr>
        <p:spPr>
          <a:xfrm>
            <a:off x="3429000" y="28194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2" name="Rectangle 21"/>
          <p:cNvSpPr/>
          <p:nvPr/>
        </p:nvSpPr>
        <p:spPr>
          <a:xfrm>
            <a:off x="3429000" y="41148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3" name="Rectangle 22"/>
          <p:cNvSpPr/>
          <p:nvPr/>
        </p:nvSpPr>
        <p:spPr>
          <a:xfrm>
            <a:off x="3429000" y="54102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4" name="Content Placeholder 2"/>
          <p:cNvSpPr>
            <a:spLocks noGrp="1"/>
          </p:cNvSpPr>
          <p:nvPr>
            <p:ph idx="1"/>
          </p:nvPr>
        </p:nvSpPr>
        <p:spPr>
          <a:xfrm>
            <a:off x="6019800" y="1371600"/>
            <a:ext cx="3124200" cy="4525963"/>
          </a:xfrm>
        </p:spPr>
        <p:txBody>
          <a:bodyPr>
            <a:normAutofit/>
          </a:bodyPr>
          <a:lstStyle/>
          <a:p>
            <a:pPr>
              <a:buNone/>
            </a:pPr>
            <a:r>
              <a:rPr lang="en-US" sz="2800" b="1" dirty="0" smtClean="0"/>
              <a:t>Key idea:</a:t>
            </a:r>
            <a:r>
              <a:rPr lang="en-US" sz="2800" dirty="0" smtClean="0"/>
              <a:t/>
            </a:r>
            <a:br>
              <a:rPr lang="en-US" sz="2800" dirty="0" smtClean="0"/>
            </a:br>
            <a:r>
              <a:rPr lang="en-US" sz="2800" dirty="0" smtClean="0"/>
              <a:t>Sort S and R </a:t>
            </a:r>
            <a:r>
              <a:rPr lang="en-US" sz="2800" b="1" dirty="0" smtClean="0"/>
              <a:t>on join column</a:t>
            </a:r>
            <a:r>
              <a:rPr lang="en-US" sz="2800" dirty="0" smtClean="0"/>
              <a:t>, then merge them!</a:t>
            </a:r>
          </a:p>
          <a:p>
            <a:pPr>
              <a:buNone/>
            </a:pPr>
            <a:r>
              <a:rPr lang="en-US" sz="2800" b="1" dirty="0" smtClean="0"/>
              <a:t>Steps:</a:t>
            </a:r>
          </a:p>
          <a:p>
            <a:pPr marL="514350" indent="-514350">
              <a:buFont typeface="+mj-lt"/>
              <a:buAutoNum type="arabicPeriod"/>
            </a:pPr>
            <a:r>
              <a:rPr lang="en-US" sz="2800" dirty="0" smtClean="0"/>
              <a:t>Sort S and R.</a:t>
            </a:r>
          </a:p>
          <a:p>
            <a:pPr marL="514350" indent="-514350">
              <a:buFont typeface="+mj-lt"/>
              <a:buAutoNum type="arabicPeriod"/>
            </a:pPr>
            <a:r>
              <a:rPr lang="en-US" sz="2800" dirty="0" smtClean="0">
                <a:solidFill>
                  <a:schemeClr val="accent4"/>
                </a:solidFill>
              </a:rPr>
              <a:t>“Zip” or merge.</a:t>
            </a:r>
          </a:p>
        </p:txBody>
      </p:sp>
      <p:sp>
        <p:nvSpPr>
          <p:cNvPr id="25" name="TextBox 24"/>
          <p:cNvSpPr txBox="1"/>
          <p:nvPr/>
        </p:nvSpPr>
        <p:spPr>
          <a:xfrm>
            <a:off x="1270337" y="1002268"/>
            <a:ext cx="794641" cy="369332"/>
          </a:xfrm>
          <a:prstGeom prst="rect">
            <a:avLst/>
          </a:prstGeom>
          <a:noFill/>
        </p:spPr>
        <p:txBody>
          <a:bodyPr wrap="none" rtlCol="0">
            <a:spAutoFit/>
          </a:bodyPr>
          <a:lstStyle/>
          <a:p>
            <a:r>
              <a:rPr lang="en-US" dirty="0" smtClean="0">
                <a:solidFill>
                  <a:schemeClr val="tx2"/>
                </a:solidFill>
              </a:rPr>
              <a:t>Sailors</a:t>
            </a:r>
            <a:endParaRPr lang="en-US" dirty="0">
              <a:solidFill>
                <a:schemeClr val="tx2"/>
              </a:solidFill>
            </a:endParaRPr>
          </a:p>
        </p:txBody>
      </p:sp>
      <p:sp>
        <p:nvSpPr>
          <p:cNvPr id="26" name="TextBox 25"/>
          <p:cNvSpPr txBox="1"/>
          <p:nvPr/>
        </p:nvSpPr>
        <p:spPr>
          <a:xfrm>
            <a:off x="4089737" y="1002268"/>
            <a:ext cx="1015663" cy="369332"/>
          </a:xfrm>
          <a:prstGeom prst="rect">
            <a:avLst/>
          </a:prstGeom>
          <a:noFill/>
        </p:spPr>
        <p:txBody>
          <a:bodyPr wrap="none" rtlCol="0">
            <a:spAutoFit/>
          </a:bodyPr>
          <a:lstStyle/>
          <a:p>
            <a:r>
              <a:rPr lang="en-US" dirty="0" smtClean="0">
                <a:solidFill>
                  <a:schemeClr val="accent2"/>
                </a:solidFill>
              </a:rPr>
              <a:t>Reserves</a:t>
            </a:r>
            <a:endParaRPr lang="en-US" dirty="0">
              <a:solidFill>
                <a:schemeClr val="accent2"/>
              </a:solidFill>
            </a:endParaRPr>
          </a:p>
        </p:txBody>
      </p:sp>
      <p:sp>
        <p:nvSpPr>
          <p:cNvPr id="16" name="Rectangle 15"/>
          <p:cNvSpPr/>
          <p:nvPr/>
        </p:nvSpPr>
        <p:spPr>
          <a:xfrm>
            <a:off x="457200" y="1524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Bob, </a:t>
            </a:r>
            <a:r>
              <a:rPr lang="en-US" dirty="0" err="1" smtClean="0"/>
              <a:t>sid</a:t>
            </a:r>
            <a:r>
              <a:rPr lang="en-US" dirty="0" smtClean="0"/>
              <a:t> = 1)</a:t>
            </a:r>
            <a:endParaRPr lang="en-US" dirty="0"/>
          </a:p>
        </p:txBody>
      </p:sp>
      <p:sp>
        <p:nvSpPr>
          <p:cNvPr id="17" name="Rectangle 16"/>
          <p:cNvSpPr/>
          <p:nvPr/>
        </p:nvSpPr>
        <p:spPr>
          <a:xfrm>
            <a:off x="457200" y="1752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Jill, </a:t>
            </a:r>
            <a:r>
              <a:rPr lang="en-US" dirty="0" err="1" smtClean="0"/>
              <a:t>sid</a:t>
            </a:r>
            <a:r>
              <a:rPr lang="en-US" dirty="0" smtClean="0"/>
              <a:t> = 2)</a:t>
            </a:r>
            <a:endParaRPr lang="en-US" dirty="0"/>
          </a:p>
        </p:txBody>
      </p:sp>
      <p:sp>
        <p:nvSpPr>
          <p:cNvPr id="18" name="Rectangle 17"/>
          <p:cNvSpPr/>
          <p:nvPr/>
        </p:nvSpPr>
        <p:spPr>
          <a:xfrm>
            <a:off x="457200" y="1981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Sam, </a:t>
            </a:r>
            <a:r>
              <a:rPr lang="en-US" dirty="0" err="1" smtClean="0"/>
              <a:t>sid</a:t>
            </a:r>
            <a:r>
              <a:rPr lang="en-US" dirty="0" smtClean="0"/>
              <a:t> = 3)</a:t>
            </a:r>
            <a:endParaRPr lang="en-US" dirty="0"/>
          </a:p>
        </p:txBody>
      </p:sp>
      <p:sp>
        <p:nvSpPr>
          <p:cNvPr id="19" name="Rectangle 18"/>
          <p:cNvSpPr/>
          <p:nvPr/>
        </p:nvSpPr>
        <p:spPr>
          <a:xfrm>
            <a:off x="457200" y="2209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a:t>
            </a:r>
            <a:r>
              <a:rPr lang="en-US" dirty="0" err="1" smtClean="0"/>
              <a:t>Yue</a:t>
            </a:r>
            <a:r>
              <a:rPr lang="en-US" dirty="0" smtClean="0"/>
              <a:t>, </a:t>
            </a:r>
            <a:r>
              <a:rPr lang="en-US" dirty="0" err="1" smtClean="0"/>
              <a:t>sid</a:t>
            </a:r>
            <a:r>
              <a:rPr lang="en-US" dirty="0" smtClean="0"/>
              <a:t> = 4)</a:t>
            </a:r>
            <a:endParaRPr lang="en-US" dirty="0"/>
          </a:p>
        </p:txBody>
      </p:sp>
      <p:sp>
        <p:nvSpPr>
          <p:cNvPr id="20" name="Rectangle 19"/>
          <p:cNvSpPr/>
          <p:nvPr/>
        </p:nvSpPr>
        <p:spPr>
          <a:xfrm>
            <a:off x="457200" y="2438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Sue, </a:t>
            </a:r>
            <a:r>
              <a:rPr lang="en-US" dirty="0" err="1" smtClean="0"/>
              <a:t>sid</a:t>
            </a:r>
            <a:r>
              <a:rPr lang="en-US" dirty="0" smtClean="0"/>
              <a:t> = 7)</a:t>
            </a:r>
            <a:endParaRPr lang="en-US" dirty="0"/>
          </a:p>
        </p:txBody>
      </p:sp>
      <p:sp>
        <p:nvSpPr>
          <p:cNvPr id="32" name="Rectangle 31"/>
          <p:cNvSpPr/>
          <p:nvPr/>
        </p:nvSpPr>
        <p:spPr>
          <a:xfrm>
            <a:off x="457200" y="2819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Sue, </a:t>
            </a:r>
            <a:r>
              <a:rPr lang="en-US" dirty="0" err="1" smtClean="0"/>
              <a:t>sid</a:t>
            </a:r>
            <a:r>
              <a:rPr lang="en-US" dirty="0" smtClean="0"/>
              <a:t> = 8)</a:t>
            </a:r>
            <a:endParaRPr lang="en-US" dirty="0"/>
          </a:p>
        </p:txBody>
      </p:sp>
      <p:sp>
        <p:nvSpPr>
          <p:cNvPr id="33" name="Rectangle 32"/>
          <p:cNvSpPr/>
          <p:nvPr/>
        </p:nvSpPr>
        <p:spPr>
          <a:xfrm>
            <a:off x="457200" y="3048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Joe, </a:t>
            </a:r>
            <a:r>
              <a:rPr lang="en-US" dirty="0" err="1" smtClean="0"/>
              <a:t>sid</a:t>
            </a:r>
            <a:r>
              <a:rPr lang="en-US" dirty="0" smtClean="0"/>
              <a:t> = 12)</a:t>
            </a:r>
            <a:endParaRPr lang="en-US" dirty="0"/>
          </a:p>
        </p:txBody>
      </p:sp>
      <p:sp>
        <p:nvSpPr>
          <p:cNvPr id="34" name="Rectangle 33"/>
          <p:cNvSpPr/>
          <p:nvPr/>
        </p:nvSpPr>
        <p:spPr>
          <a:xfrm>
            <a:off x="457200" y="3276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 .</a:t>
            </a:r>
            <a:endParaRPr lang="en-US" dirty="0"/>
          </a:p>
        </p:txBody>
      </p:sp>
      <p:sp>
        <p:nvSpPr>
          <p:cNvPr id="35" name="Rectangle 34"/>
          <p:cNvSpPr/>
          <p:nvPr/>
        </p:nvSpPr>
        <p:spPr>
          <a:xfrm>
            <a:off x="457200" y="3505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457200" y="3733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a:off x="457200" y="4114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457200" y="4343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a:off x="457200" y="4572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p:cNvSpPr/>
          <p:nvPr/>
        </p:nvSpPr>
        <p:spPr>
          <a:xfrm>
            <a:off x="457200" y="4800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457200" y="5029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457200" y="5410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a:off x="457200" y="5638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a:off x="457200" y="5867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57200" y="6096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457200" y="6324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3429000" y="1524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 bid = 4)</a:t>
            </a:r>
            <a:endParaRPr lang="en-US" dirty="0"/>
          </a:p>
        </p:txBody>
      </p:sp>
      <p:sp>
        <p:nvSpPr>
          <p:cNvPr id="49" name="Rectangle 48"/>
          <p:cNvSpPr/>
          <p:nvPr/>
        </p:nvSpPr>
        <p:spPr>
          <a:xfrm>
            <a:off x="3429000" y="1752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 bid = 7)</a:t>
            </a:r>
            <a:endParaRPr lang="en-US" dirty="0"/>
          </a:p>
        </p:txBody>
      </p:sp>
      <p:sp>
        <p:nvSpPr>
          <p:cNvPr id="50" name="Rectangle 49"/>
          <p:cNvSpPr/>
          <p:nvPr/>
        </p:nvSpPr>
        <p:spPr>
          <a:xfrm>
            <a:off x="3429000" y="1981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3, bid = 6)</a:t>
            </a:r>
            <a:endParaRPr lang="en-US" dirty="0"/>
          </a:p>
        </p:txBody>
      </p:sp>
      <p:sp>
        <p:nvSpPr>
          <p:cNvPr id="51" name="Rectangle 50"/>
          <p:cNvSpPr/>
          <p:nvPr/>
        </p:nvSpPr>
        <p:spPr>
          <a:xfrm>
            <a:off x="3429000" y="2209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4, bid = 3)</a:t>
            </a:r>
            <a:endParaRPr lang="en-US" dirty="0"/>
          </a:p>
        </p:txBody>
      </p:sp>
      <p:sp>
        <p:nvSpPr>
          <p:cNvPr id="52" name="Rectangle 51"/>
          <p:cNvSpPr/>
          <p:nvPr/>
        </p:nvSpPr>
        <p:spPr>
          <a:xfrm>
            <a:off x="3429000" y="2438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8, bid = 1)</a:t>
            </a:r>
            <a:endParaRPr lang="en-US" dirty="0"/>
          </a:p>
        </p:txBody>
      </p:sp>
      <p:sp>
        <p:nvSpPr>
          <p:cNvPr id="53" name="Rectangle 52"/>
          <p:cNvSpPr/>
          <p:nvPr/>
        </p:nvSpPr>
        <p:spPr>
          <a:xfrm>
            <a:off x="3429000" y="2819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8, bid = 13)</a:t>
            </a:r>
            <a:endParaRPr lang="en-US" dirty="0"/>
          </a:p>
        </p:txBody>
      </p:sp>
      <p:sp>
        <p:nvSpPr>
          <p:cNvPr id="54" name="Rectangle 53"/>
          <p:cNvSpPr/>
          <p:nvPr/>
        </p:nvSpPr>
        <p:spPr>
          <a:xfrm>
            <a:off x="3429000" y="3048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8, bid = 15)</a:t>
            </a:r>
            <a:endParaRPr lang="en-US" dirty="0"/>
          </a:p>
        </p:txBody>
      </p:sp>
      <p:sp>
        <p:nvSpPr>
          <p:cNvPr id="55" name="Rectangle 54"/>
          <p:cNvSpPr/>
          <p:nvPr/>
        </p:nvSpPr>
        <p:spPr>
          <a:xfrm>
            <a:off x="3429000" y="3276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12, bid = 1)</a:t>
            </a:r>
            <a:endParaRPr lang="en-US" dirty="0"/>
          </a:p>
        </p:txBody>
      </p:sp>
      <p:sp>
        <p:nvSpPr>
          <p:cNvPr id="56" name="Rectangle 55"/>
          <p:cNvSpPr/>
          <p:nvPr/>
        </p:nvSpPr>
        <p:spPr>
          <a:xfrm>
            <a:off x="3429000" y="3505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 . .</a:t>
            </a:r>
            <a:endParaRPr lang="en-US" dirty="0"/>
          </a:p>
        </p:txBody>
      </p:sp>
      <p:sp>
        <p:nvSpPr>
          <p:cNvPr id="57" name="Rectangle 56"/>
          <p:cNvSpPr/>
          <p:nvPr/>
        </p:nvSpPr>
        <p:spPr>
          <a:xfrm>
            <a:off x="3429000" y="3733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8" name="Rectangle 57"/>
          <p:cNvSpPr/>
          <p:nvPr/>
        </p:nvSpPr>
        <p:spPr>
          <a:xfrm>
            <a:off x="3429000" y="4114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9" name="Rectangle 58"/>
          <p:cNvSpPr/>
          <p:nvPr/>
        </p:nvSpPr>
        <p:spPr>
          <a:xfrm>
            <a:off x="3429000" y="4343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0" name="Rectangle 59"/>
          <p:cNvSpPr/>
          <p:nvPr/>
        </p:nvSpPr>
        <p:spPr>
          <a:xfrm>
            <a:off x="3429000" y="4572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1" name="Rectangle 60"/>
          <p:cNvSpPr/>
          <p:nvPr/>
        </p:nvSpPr>
        <p:spPr>
          <a:xfrm>
            <a:off x="3429000" y="4800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2" name="Rectangle 61"/>
          <p:cNvSpPr/>
          <p:nvPr/>
        </p:nvSpPr>
        <p:spPr>
          <a:xfrm>
            <a:off x="3429000" y="5029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3" name="Rectangle 62"/>
          <p:cNvSpPr/>
          <p:nvPr/>
        </p:nvSpPr>
        <p:spPr>
          <a:xfrm>
            <a:off x="3429000" y="5410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4" name="Rectangle 63"/>
          <p:cNvSpPr/>
          <p:nvPr/>
        </p:nvSpPr>
        <p:spPr>
          <a:xfrm>
            <a:off x="3429000" y="5638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5" name="Rectangle 64"/>
          <p:cNvSpPr/>
          <p:nvPr/>
        </p:nvSpPr>
        <p:spPr>
          <a:xfrm>
            <a:off x="3429000" y="5867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6" name="Rectangle 65"/>
          <p:cNvSpPr/>
          <p:nvPr/>
        </p:nvSpPr>
        <p:spPr>
          <a:xfrm>
            <a:off x="3429000" y="6096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7" name="Rectangle 66"/>
          <p:cNvSpPr/>
          <p:nvPr/>
        </p:nvSpPr>
        <p:spPr>
          <a:xfrm>
            <a:off x="3429000" y="6324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69" name="Straight Arrow Connector 68"/>
          <p:cNvCxnSpPr>
            <a:stCxn id="33" idx="3"/>
            <a:endCxn id="55" idx="1"/>
          </p:cNvCxnSpPr>
          <p:nvPr/>
        </p:nvCxnSpPr>
        <p:spPr>
          <a:xfrm>
            <a:off x="2743200" y="3162300"/>
            <a:ext cx="685800" cy="228600"/>
          </a:xfrm>
          <a:prstGeom prst="straightConnector1">
            <a:avLst/>
          </a:prstGeom>
          <a:ln w="28575">
            <a:headEnd type="arrow"/>
            <a:tailEnd type="arrow"/>
          </a:ln>
        </p:spPr>
        <p:style>
          <a:lnRef idx="1">
            <a:schemeClr val="dk1"/>
          </a:lnRef>
          <a:fillRef idx="0">
            <a:schemeClr val="dk1"/>
          </a:fillRef>
          <a:effectRef idx="0">
            <a:schemeClr val="dk1"/>
          </a:effectRef>
          <a:fontRef idx="minor">
            <a:schemeClr val="tx1"/>
          </a:fontRef>
        </p:style>
      </p:cxnSp>
      <p:sp>
        <p:nvSpPr>
          <p:cNvPr id="70" name="Rectangle 69"/>
          <p:cNvSpPr/>
          <p:nvPr/>
        </p:nvSpPr>
        <p:spPr>
          <a:xfrm>
            <a:off x="6096000" y="5943600"/>
            <a:ext cx="3048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(name = Bob, </a:t>
            </a:r>
            <a:r>
              <a:rPr lang="en-US" dirty="0" err="1" smtClean="0"/>
              <a:t>sid</a:t>
            </a:r>
            <a:r>
              <a:rPr lang="en-US" dirty="0" smtClean="0"/>
              <a:t> = 1, bid = 4)</a:t>
            </a:r>
            <a:endParaRPr lang="en-US" dirty="0"/>
          </a:p>
        </p:txBody>
      </p:sp>
      <p:sp>
        <p:nvSpPr>
          <p:cNvPr id="71" name="Rectangle 70"/>
          <p:cNvSpPr/>
          <p:nvPr/>
        </p:nvSpPr>
        <p:spPr>
          <a:xfrm>
            <a:off x="6096000" y="6172200"/>
            <a:ext cx="3048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(name = Bob, </a:t>
            </a:r>
            <a:r>
              <a:rPr lang="en-US" dirty="0" err="1" smtClean="0"/>
              <a:t>sid</a:t>
            </a:r>
            <a:r>
              <a:rPr lang="en-US" dirty="0" smtClean="0"/>
              <a:t> = 1, bid = 7)</a:t>
            </a:r>
            <a:endParaRPr lang="en-US" dirty="0"/>
          </a:p>
        </p:txBody>
      </p:sp>
      <p:sp>
        <p:nvSpPr>
          <p:cNvPr id="72" name="Rectangle 71"/>
          <p:cNvSpPr/>
          <p:nvPr/>
        </p:nvSpPr>
        <p:spPr>
          <a:xfrm>
            <a:off x="6096000" y="6400800"/>
            <a:ext cx="3048000"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(name = Sam, </a:t>
            </a:r>
            <a:r>
              <a:rPr lang="en-US" dirty="0" err="1" smtClean="0"/>
              <a:t>sid</a:t>
            </a:r>
            <a:r>
              <a:rPr lang="en-US" dirty="0" smtClean="0"/>
              <a:t> = 3, bid = 6)</a:t>
            </a:r>
            <a:endParaRPr lang="en-US" dirty="0"/>
          </a:p>
        </p:txBody>
      </p:sp>
      <p:sp>
        <p:nvSpPr>
          <p:cNvPr id="73" name="TextBox 72"/>
          <p:cNvSpPr txBox="1"/>
          <p:nvPr/>
        </p:nvSpPr>
        <p:spPr>
          <a:xfrm>
            <a:off x="6127054" y="5486400"/>
            <a:ext cx="1188146" cy="461665"/>
          </a:xfrm>
          <a:prstGeom prst="rect">
            <a:avLst/>
          </a:prstGeom>
          <a:noFill/>
        </p:spPr>
        <p:txBody>
          <a:bodyPr wrap="none" rtlCol="0">
            <a:spAutoFit/>
          </a:bodyPr>
          <a:lstStyle/>
          <a:p>
            <a:r>
              <a:rPr lang="en-US" sz="2400" b="1" dirty="0" smtClean="0"/>
              <a:t>Output:</a:t>
            </a:r>
            <a:endParaRPr lang="en-US" sz="2400" b="1" dirty="0"/>
          </a:p>
        </p:txBody>
      </p:sp>
      <p:sp>
        <p:nvSpPr>
          <p:cNvPr id="76" name="TextBox 75"/>
          <p:cNvSpPr txBox="1"/>
          <p:nvPr/>
        </p:nvSpPr>
        <p:spPr>
          <a:xfrm>
            <a:off x="6324600" y="6472535"/>
            <a:ext cx="567784" cy="461665"/>
          </a:xfrm>
          <a:prstGeom prst="rect">
            <a:avLst/>
          </a:prstGeom>
          <a:noFill/>
        </p:spPr>
        <p:txBody>
          <a:bodyPr wrap="none" rtlCol="0">
            <a:spAutoFit/>
          </a:bodyPr>
          <a:lstStyle/>
          <a:p>
            <a:r>
              <a:rPr lang="en-US" sz="2400" b="1" dirty="0" smtClean="0"/>
              <a:t>. . .</a:t>
            </a:r>
            <a:endParaRPr lang="en-US" sz="2400" b="1"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Sort-Merge Join</a:t>
            </a:r>
            <a:endParaRPr lang="en-US" dirty="0"/>
          </a:p>
        </p:txBody>
      </p:sp>
      <p:sp>
        <p:nvSpPr>
          <p:cNvPr id="4" name="Rectangle 3"/>
          <p:cNvSpPr/>
          <p:nvPr/>
        </p:nvSpPr>
        <p:spPr>
          <a:xfrm>
            <a:off x="228600" y="1371600"/>
            <a:ext cx="2743200" cy="533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 y="15240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 name="Rectangle 10"/>
          <p:cNvSpPr/>
          <p:nvPr/>
        </p:nvSpPr>
        <p:spPr>
          <a:xfrm>
            <a:off x="457200" y="28194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Rectangle 11"/>
          <p:cNvSpPr/>
          <p:nvPr/>
        </p:nvSpPr>
        <p:spPr>
          <a:xfrm>
            <a:off x="457200" y="41148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457200" y="54102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p:cNvSpPr/>
          <p:nvPr/>
        </p:nvSpPr>
        <p:spPr>
          <a:xfrm>
            <a:off x="3200400" y="1371600"/>
            <a:ext cx="2743200" cy="5334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p:cNvSpPr/>
          <p:nvPr/>
        </p:nvSpPr>
        <p:spPr>
          <a:xfrm>
            <a:off x="3429000" y="15240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1" name="Rectangle 20"/>
          <p:cNvSpPr/>
          <p:nvPr/>
        </p:nvSpPr>
        <p:spPr>
          <a:xfrm>
            <a:off x="3429000" y="28194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2" name="Rectangle 21"/>
          <p:cNvSpPr/>
          <p:nvPr/>
        </p:nvSpPr>
        <p:spPr>
          <a:xfrm>
            <a:off x="3429000" y="41148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3" name="Rectangle 22"/>
          <p:cNvSpPr/>
          <p:nvPr/>
        </p:nvSpPr>
        <p:spPr>
          <a:xfrm>
            <a:off x="3429000" y="54102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4" name="Content Placeholder 2"/>
          <p:cNvSpPr>
            <a:spLocks noGrp="1"/>
          </p:cNvSpPr>
          <p:nvPr>
            <p:ph idx="1"/>
          </p:nvPr>
        </p:nvSpPr>
        <p:spPr>
          <a:xfrm>
            <a:off x="6019800" y="1371600"/>
            <a:ext cx="3124200" cy="5334000"/>
          </a:xfrm>
        </p:spPr>
        <p:txBody>
          <a:bodyPr>
            <a:normAutofit/>
          </a:bodyPr>
          <a:lstStyle/>
          <a:p>
            <a:pPr>
              <a:buNone/>
            </a:pPr>
            <a:r>
              <a:rPr lang="en-US" sz="2800" b="1" dirty="0" smtClean="0"/>
              <a:t>Key idea:</a:t>
            </a:r>
            <a:r>
              <a:rPr lang="en-US" sz="2800" dirty="0" smtClean="0"/>
              <a:t/>
            </a:r>
            <a:br>
              <a:rPr lang="en-US" sz="2800" dirty="0" smtClean="0"/>
            </a:br>
            <a:r>
              <a:rPr lang="en-US" sz="2800" dirty="0" smtClean="0"/>
              <a:t>Sort S and R </a:t>
            </a:r>
            <a:r>
              <a:rPr lang="en-US" sz="2800" b="1" dirty="0" smtClean="0"/>
              <a:t>on join column</a:t>
            </a:r>
            <a:r>
              <a:rPr lang="en-US" sz="2800" dirty="0" smtClean="0"/>
              <a:t>, then merge them!</a:t>
            </a:r>
          </a:p>
          <a:p>
            <a:pPr>
              <a:buNone/>
            </a:pPr>
            <a:r>
              <a:rPr lang="en-US" sz="2800" b="1" dirty="0" smtClean="0"/>
              <a:t>Steps:</a:t>
            </a:r>
          </a:p>
          <a:p>
            <a:pPr marL="514350" indent="-514350">
              <a:buFont typeface="+mj-lt"/>
              <a:buAutoNum type="arabicPeriod"/>
            </a:pPr>
            <a:r>
              <a:rPr lang="en-US" sz="2800" dirty="0" smtClean="0"/>
              <a:t>Sort S and R.</a:t>
            </a:r>
          </a:p>
          <a:p>
            <a:pPr marL="514350" indent="-514350">
              <a:buFont typeface="+mj-lt"/>
              <a:buAutoNum type="arabicPeriod"/>
            </a:pPr>
            <a:r>
              <a:rPr lang="en-US" sz="2800" dirty="0" smtClean="0">
                <a:solidFill>
                  <a:schemeClr val="accent4"/>
                </a:solidFill>
              </a:rPr>
              <a:t>“Zip” or merge.</a:t>
            </a:r>
          </a:p>
          <a:p>
            <a:pPr marL="514350" indent="-514350">
              <a:buNone/>
            </a:pPr>
            <a:r>
              <a:rPr lang="en-US" sz="2800" b="1" dirty="0" smtClean="0"/>
              <a:t>I/Os:</a:t>
            </a:r>
          </a:p>
          <a:p>
            <a:pPr marL="514350" indent="-514350">
              <a:buNone/>
            </a:pPr>
            <a:r>
              <a:rPr lang="en-US" sz="2800" b="1" dirty="0" smtClean="0">
                <a:solidFill>
                  <a:schemeClr val="tx2"/>
                </a:solidFill>
              </a:rPr>
              <a:t>      </a:t>
            </a:r>
            <a:r>
              <a:rPr lang="en-US" sz="2800" dirty="0" smtClean="0">
                <a:solidFill>
                  <a:schemeClr val="tx2"/>
                </a:solidFill>
              </a:rPr>
              <a:t>~5([S] + [R])</a:t>
            </a:r>
            <a:br>
              <a:rPr lang="en-US" sz="2800" dirty="0" smtClean="0">
                <a:solidFill>
                  <a:schemeClr val="tx2"/>
                </a:solidFill>
              </a:rPr>
            </a:br>
            <a:r>
              <a:rPr lang="en-US" sz="2800" dirty="0" smtClean="0">
                <a:solidFill>
                  <a:schemeClr val="tx2"/>
                </a:solidFill>
              </a:rPr>
              <a:t>Sorting: </a:t>
            </a:r>
            <a:r>
              <a:rPr lang="en-US" sz="2400" dirty="0" smtClean="0">
                <a:solidFill>
                  <a:schemeClr val="tx2"/>
                </a:solidFill>
              </a:rPr>
              <a:t>4([S]+[R])</a:t>
            </a:r>
            <a:r>
              <a:rPr lang="en-US" sz="2800" dirty="0" smtClean="0">
                <a:solidFill>
                  <a:schemeClr val="tx2"/>
                </a:solidFill>
              </a:rPr>
              <a:t/>
            </a:r>
            <a:br>
              <a:rPr lang="en-US" sz="2800" dirty="0" smtClean="0">
                <a:solidFill>
                  <a:schemeClr val="tx2"/>
                </a:solidFill>
              </a:rPr>
            </a:br>
            <a:r>
              <a:rPr lang="en-US" sz="2800" dirty="0" smtClean="0">
                <a:solidFill>
                  <a:schemeClr val="tx2"/>
                </a:solidFill>
              </a:rPr>
              <a:t>Merging: [S]+[R]</a:t>
            </a:r>
            <a:endParaRPr lang="en-US" sz="2800" dirty="0" smtClean="0">
              <a:solidFill>
                <a:schemeClr val="accent2"/>
              </a:solidFill>
            </a:endParaRPr>
          </a:p>
          <a:p>
            <a:pPr marL="514350" indent="-514350">
              <a:buFont typeface="+mj-lt"/>
              <a:buAutoNum type="arabicPeriod"/>
            </a:pPr>
            <a:endParaRPr lang="en-US" sz="2800" dirty="0" smtClean="0">
              <a:solidFill>
                <a:schemeClr val="accent4"/>
              </a:solidFill>
            </a:endParaRPr>
          </a:p>
        </p:txBody>
      </p:sp>
      <p:sp>
        <p:nvSpPr>
          <p:cNvPr id="25" name="TextBox 24"/>
          <p:cNvSpPr txBox="1"/>
          <p:nvPr/>
        </p:nvSpPr>
        <p:spPr>
          <a:xfrm>
            <a:off x="1270337" y="1002268"/>
            <a:ext cx="794641" cy="369332"/>
          </a:xfrm>
          <a:prstGeom prst="rect">
            <a:avLst/>
          </a:prstGeom>
          <a:noFill/>
        </p:spPr>
        <p:txBody>
          <a:bodyPr wrap="none" rtlCol="0">
            <a:spAutoFit/>
          </a:bodyPr>
          <a:lstStyle/>
          <a:p>
            <a:r>
              <a:rPr lang="en-US" dirty="0" smtClean="0">
                <a:solidFill>
                  <a:schemeClr val="tx2"/>
                </a:solidFill>
              </a:rPr>
              <a:t>Sailors</a:t>
            </a:r>
            <a:endParaRPr lang="en-US" dirty="0">
              <a:solidFill>
                <a:schemeClr val="tx2"/>
              </a:solidFill>
            </a:endParaRPr>
          </a:p>
        </p:txBody>
      </p:sp>
      <p:sp>
        <p:nvSpPr>
          <p:cNvPr id="26" name="TextBox 25"/>
          <p:cNvSpPr txBox="1"/>
          <p:nvPr/>
        </p:nvSpPr>
        <p:spPr>
          <a:xfrm>
            <a:off x="4089737" y="1002268"/>
            <a:ext cx="1015663" cy="369332"/>
          </a:xfrm>
          <a:prstGeom prst="rect">
            <a:avLst/>
          </a:prstGeom>
          <a:noFill/>
        </p:spPr>
        <p:txBody>
          <a:bodyPr wrap="none" rtlCol="0">
            <a:spAutoFit/>
          </a:bodyPr>
          <a:lstStyle/>
          <a:p>
            <a:r>
              <a:rPr lang="en-US" dirty="0" smtClean="0">
                <a:solidFill>
                  <a:schemeClr val="accent2"/>
                </a:solidFill>
              </a:rPr>
              <a:t>Reserves</a:t>
            </a:r>
            <a:endParaRPr lang="en-US" dirty="0">
              <a:solidFill>
                <a:schemeClr val="accent2"/>
              </a:solidFill>
            </a:endParaRPr>
          </a:p>
        </p:txBody>
      </p:sp>
      <p:sp>
        <p:nvSpPr>
          <p:cNvPr id="16" name="Rectangle 15"/>
          <p:cNvSpPr/>
          <p:nvPr/>
        </p:nvSpPr>
        <p:spPr>
          <a:xfrm>
            <a:off x="457200" y="1524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Bob, </a:t>
            </a:r>
            <a:r>
              <a:rPr lang="en-US" dirty="0" err="1" smtClean="0"/>
              <a:t>sid</a:t>
            </a:r>
            <a:r>
              <a:rPr lang="en-US" dirty="0" smtClean="0"/>
              <a:t> = 1)</a:t>
            </a:r>
            <a:endParaRPr lang="en-US" dirty="0"/>
          </a:p>
        </p:txBody>
      </p:sp>
      <p:sp>
        <p:nvSpPr>
          <p:cNvPr id="17" name="Rectangle 16"/>
          <p:cNvSpPr/>
          <p:nvPr/>
        </p:nvSpPr>
        <p:spPr>
          <a:xfrm>
            <a:off x="457200" y="1752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Jill, </a:t>
            </a:r>
            <a:r>
              <a:rPr lang="en-US" dirty="0" err="1" smtClean="0"/>
              <a:t>sid</a:t>
            </a:r>
            <a:r>
              <a:rPr lang="en-US" dirty="0" smtClean="0"/>
              <a:t> = 2)</a:t>
            </a:r>
            <a:endParaRPr lang="en-US" dirty="0"/>
          </a:p>
        </p:txBody>
      </p:sp>
      <p:sp>
        <p:nvSpPr>
          <p:cNvPr id="18" name="Rectangle 17"/>
          <p:cNvSpPr/>
          <p:nvPr/>
        </p:nvSpPr>
        <p:spPr>
          <a:xfrm>
            <a:off x="457200" y="1981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Sam, </a:t>
            </a:r>
            <a:r>
              <a:rPr lang="en-US" dirty="0" err="1" smtClean="0"/>
              <a:t>sid</a:t>
            </a:r>
            <a:r>
              <a:rPr lang="en-US" dirty="0" smtClean="0"/>
              <a:t> = 3)</a:t>
            </a:r>
            <a:endParaRPr lang="en-US" dirty="0"/>
          </a:p>
        </p:txBody>
      </p:sp>
      <p:sp>
        <p:nvSpPr>
          <p:cNvPr id="19" name="Rectangle 18"/>
          <p:cNvSpPr/>
          <p:nvPr/>
        </p:nvSpPr>
        <p:spPr>
          <a:xfrm>
            <a:off x="457200" y="2209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a:t>
            </a:r>
            <a:r>
              <a:rPr lang="en-US" dirty="0" err="1" smtClean="0"/>
              <a:t>Yue</a:t>
            </a:r>
            <a:r>
              <a:rPr lang="en-US" dirty="0" smtClean="0"/>
              <a:t>, </a:t>
            </a:r>
            <a:r>
              <a:rPr lang="en-US" dirty="0" err="1" smtClean="0"/>
              <a:t>sid</a:t>
            </a:r>
            <a:r>
              <a:rPr lang="en-US" dirty="0" smtClean="0"/>
              <a:t> = 4)</a:t>
            </a:r>
            <a:endParaRPr lang="en-US" dirty="0"/>
          </a:p>
        </p:txBody>
      </p:sp>
      <p:sp>
        <p:nvSpPr>
          <p:cNvPr id="20" name="Rectangle 19"/>
          <p:cNvSpPr/>
          <p:nvPr/>
        </p:nvSpPr>
        <p:spPr>
          <a:xfrm>
            <a:off x="457200" y="2438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Sue, </a:t>
            </a:r>
            <a:r>
              <a:rPr lang="en-US" dirty="0" err="1" smtClean="0"/>
              <a:t>sid</a:t>
            </a:r>
            <a:r>
              <a:rPr lang="en-US" dirty="0" smtClean="0"/>
              <a:t> = 7)</a:t>
            </a:r>
            <a:endParaRPr lang="en-US" dirty="0"/>
          </a:p>
        </p:txBody>
      </p:sp>
      <p:sp>
        <p:nvSpPr>
          <p:cNvPr id="32" name="Rectangle 31"/>
          <p:cNvSpPr/>
          <p:nvPr/>
        </p:nvSpPr>
        <p:spPr>
          <a:xfrm>
            <a:off x="457200" y="2819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Sue, </a:t>
            </a:r>
            <a:r>
              <a:rPr lang="en-US" dirty="0" err="1" smtClean="0"/>
              <a:t>sid</a:t>
            </a:r>
            <a:r>
              <a:rPr lang="en-US" dirty="0" smtClean="0"/>
              <a:t> = 8)</a:t>
            </a:r>
            <a:endParaRPr lang="en-US" dirty="0"/>
          </a:p>
        </p:txBody>
      </p:sp>
      <p:sp>
        <p:nvSpPr>
          <p:cNvPr id="33" name="Rectangle 32"/>
          <p:cNvSpPr/>
          <p:nvPr/>
        </p:nvSpPr>
        <p:spPr>
          <a:xfrm>
            <a:off x="457200" y="3048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Joe, </a:t>
            </a:r>
            <a:r>
              <a:rPr lang="en-US" dirty="0" err="1" smtClean="0"/>
              <a:t>sid</a:t>
            </a:r>
            <a:r>
              <a:rPr lang="en-US" dirty="0" smtClean="0"/>
              <a:t> = 12)</a:t>
            </a:r>
            <a:endParaRPr lang="en-US" dirty="0"/>
          </a:p>
        </p:txBody>
      </p:sp>
      <p:sp>
        <p:nvSpPr>
          <p:cNvPr id="34" name="Rectangle 33"/>
          <p:cNvSpPr/>
          <p:nvPr/>
        </p:nvSpPr>
        <p:spPr>
          <a:xfrm>
            <a:off x="457200" y="3276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 .</a:t>
            </a:r>
            <a:endParaRPr lang="en-US" dirty="0"/>
          </a:p>
        </p:txBody>
      </p:sp>
      <p:sp>
        <p:nvSpPr>
          <p:cNvPr id="35" name="Rectangle 34"/>
          <p:cNvSpPr/>
          <p:nvPr/>
        </p:nvSpPr>
        <p:spPr>
          <a:xfrm>
            <a:off x="457200" y="3505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457200" y="3733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a:off x="457200" y="4114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457200" y="4343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a:off x="457200" y="4572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p:cNvSpPr/>
          <p:nvPr/>
        </p:nvSpPr>
        <p:spPr>
          <a:xfrm>
            <a:off x="457200" y="4800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457200" y="5029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457200" y="5410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a:off x="457200" y="5638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a:off x="457200" y="5867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57200" y="6096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457200" y="6324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3429000" y="1524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 bid = 4)</a:t>
            </a:r>
            <a:endParaRPr lang="en-US" dirty="0"/>
          </a:p>
        </p:txBody>
      </p:sp>
      <p:sp>
        <p:nvSpPr>
          <p:cNvPr id="49" name="Rectangle 48"/>
          <p:cNvSpPr/>
          <p:nvPr/>
        </p:nvSpPr>
        <p:spPr>
          <a:xfrm>
            <a:off x="3429000" y="1752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 bid = 7)</a:t>
            </a:r>
            <a:endParaRPr lang="en-US" dirty="0"/>
          </a:p>
        </p:txBody>
      </p:sp>
      <p:sp>
        <p:nvSpPr>
          <p:cNvPr id="50" name="Rectangle 49"/>
          <p:cNvSpPr/>
          <p:nvPr/>
        </p:nvSpPr>
        <p:spPr>
          <a:xfrm>
            <a:off x="3429000" y="1981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3, bid = 6)</a:t>
            </a:r>
            <a:endParaRPr lang="en-US" dirty="0"/>
          </a:p>
        </p:txBody>
      </p:sp>
      <p:sp>
        <p:nvSpPr>
          <p:cNvPr id="51" name="Rectangle 50"/>
          <p:cNvSpPr/>
          <p:nvPr/>
        </p:nvSpPr>
        <p:spPr>
          <a:xfrm>
            <a:off x="3429000" y="2209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4, bid = 3)</a:t>
            </a:r>
            <a:endParaRPr lang="en-US" dirty="0"/>
          </a:p>
        </p:txBody>
      </p:sp>
      <p:sp>
        <p:nvSpPr>
          <p:cNvPr id="52" name="Rectangle 51"/>
          <p:cNvSpPr/>
          <p:nvPr/>
        </p:nvSpPr>
        <p:spPr>
          <a:xfrm>
            <a:off x="3429000" y="2438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8, bid = 1)</a:t>
            </a:r>
            <a:endParaRPr lang="en-US" dirty="0"/>
          </a:p>
        </p:txBody>
      </p:sp>
      <p:sp>
        <p:nvSpPr>
          <p:cNvPr id="53" name="Rectangle 52"/>
          <p:cNvSpPr/>
          <p:nvPr/>
        </p:nvSpPr>
        <p:spPr>
          <a:xfrm>
            <a:off x="3429000" y="2819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8, bid = 13)</a:t>
            </a:r>
            <a:endParaRPr lang="en-US" dirty="0"/>
          </a:p>
        </p:txBody>
      </p:sp>
      <p:sp>
        <p:nvSpPr>
          <p:cNvPr id="54" name="Rectangle 53"/>
          <p:cNvSpPr/>
          <p:nvPr/>
        </p:nvSpPr>
        <p:spPr>
          <a:xfrm>
            <a:off x="3429000" y="3048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8, bid = 15)</a:t>
            </a:r>
            <a:endParaRPr lang="en-US" dirty="0"/>
          </a:p>
        </p:txBody>
      </p:sp>
      <p:sp>
        <p:nvSpPr>
          <p:cNvPr id="55" name="Rectangle 54"/>
          <p:cNvSpPr/>
          <p:nvPr/>
        </p:nvSpPr>
        <p:spPr>
          <a:xfrm>
            <a:off x="3429000" y="3276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12, bid = 1)</a:t>
            </a:r>
            <a:endParaRPr lang="en-US" dirty="0"/>
          </a:p>
        </p:txBody>
      </p:sp>
      <p:sp>
        <p:nvSpPr>
          <p:cNvPr id="56" name="Rectangle 55"/>
          <p:cNvSpPr/>
          <p:nvPr/>
        </p:nvSpPr>
        <p:spPr>
          <a:xfrm>
            <a:off x="3429000" y="3505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 . .</a:t>
            </a:r>
            <a:endParaRPr lang="en-US" dirty="0"/>
          </a:p>
        </p:txBody>
      </p:sp>
      <p:sp>
        <p:nvSpPr>
          <p:cNvPr id="57" name="Rectangle 56"/>
          <p:cNvSpPr/>
          <p:nvPr/>
        </p:nvSpPr>
        <p:spPr>
          <a:xfrm>
            <a:off x="3429000" y="3733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8" name="Rectangle 57"/>
          <p:cNvSpPr/>
          <p:nvPr/>
        </p:nvSpPr>
        <p:spPr>
          <a:xfrm>
            <a:off x="3429000" y="4114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9" name="Rectangle 58"/>
          <p:cNvSpPr/>
          <p:nvPr/>
        </p:nvSpPr>
        <p:spPr>
          <a:xfrm>
            <a:off x="3429000" y="4343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0" name="Rectangle 59"/>
          <p:cNvSpPr/>
          <p:nvPr/>
        </p:nvSpPr>
        <p:spPr>
          <a:xfrm>
            <a:off x="3429000" y="4572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1" name="Rectangle 60"/>
          <p:cNvSpPr/>
          <p:nvPr/>
        </p:nvSpPr>
        <p:spPr>
          <a:xfrm>
            <a:off x="3429000" y="4800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2" name="Rectangle 61"/>
          <p:cNvSpPr/>
          <p:nvPr/>
        </p:nvSpPr>
        <p:spPr>
          <a:xfrm>
            <a:off x="3429000" y="5029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3" name="Rectangle 62"/>
          <p:cNvSpPr/>
          <p:nvPr/>
        </p:nvSpPr>
        <p:spPr>
          <a:xfrm>
            <a:off x="3429000" y="5410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4" name="Rectangle 63"/>
          <p:cNvSpPr/>
          <p:nvPr/>
        </p:nvSpPr>
        <p:spPr>
          <a:xfrm>
            <a:off x="3429000" y="5638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5" name="Rectangle 64"/>
          <p:cNvSpPr/>
          <p:nvPr/>
        </p:nvSpPr>
        <p:spPr>
          <a:xfrm>
            <a:off x="3429000" y="5867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6" name="Rectangle 65"/>
          <p:cNvSpPr/>
          <p:nvPr/>
        </p:nvSpPr>
        <p:spPr>
          <a:xfrm>
            <a:off x="3429000" y="6096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7" name="Rectangle 66"/>
          <p:cNvSpPr/>
          <p:nvPr/>
        </p:nvSpPr>
        <p:spPr>
          <a:xfrm>
            <a:off x="3429000" y="6324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69" name="Straight Arrow Connector 68"/>
          <p:cNvCxnSpPr>
            <a:stCxn id="33" idx="3"/>
            <a:endCxn id="55" idx="1"/>
          </p:cNvCxnSpPr>
          <p:nvPr/>
        </p:nvCxnSpPr>
        <p:spPr>
          <a:xfrm>
            <a:off x="2743200" y="3162300"/>
            <a:ext cx="685800" cy="228600"/>
          </a:xfrm>
          <a:prstGeom prst="straightConnector1">
            <a:avLst/>
          </a:prstGeom>
          <a:ln w="28575">
            <a:headEnd type="arrow"/>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Optimizing Sort-Merge Join</a:t>
            </a:r>
            <a:endParaRPr lang="en-US" dirty="0"/>
          </a:p>
        </p:txBody>
      </p:sp>
      <p:sp>
        <p:nvSpPr>
          <p:cNvPr id="4" name="Rectangle 3"/>
          <p:cNvSpPr/>
          <p:nvPr/>
        </p:nvSpPr>
        <p:spPr>
          <a:xfrm>
            <a:off x="228600" y="1371600"/>
            <a:ext cx="2743200" cy="533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 y="15240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 name="Rectangle 10"/>
          <p:cNvSpPr/>
          <p:nvPr/>
        </p:nvSpPr>
        <p:spPr>
          <a:xfrm>
            <a:off x="457200" y="28194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Rectangle 11"/>
          <p:cNvSpPr/>
          <p:nvPr/>
        </p:nvSpPr>
        <p:spPr>
          <a:xfrm>
            <a:off x="457200" y="41148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457200" y="54102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p:cNvSpPr/>
          <p:nvPr/>
        </p:nvSpPr>
        <p:spPr>
          <a:xfrm>
            <a:off x="3200400" y="1371600"/>
            <a:ext cx="2743200" cy="5334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p:cNvSpPr/>
          <p:nvPr/>
        </p:nvSpPr>
        <p:spPr>
          <a:xfrm>
            <a:off x="3429000" y="15240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1" name="Rectangle 20"/>
          <p:cNvSpPr/>
          <p:nvPr/>
        </p:nvSpPr>
        <p:spPr>
          <a:xfrm>
            <a:off x="3429000" y="28194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2" name="Rectangle 21"/>
          <p:cNvSpPr/>
          <p:nvPr/>
        </p:nvSpPr>
        <p:spPr>
          <a:xfrm>
            <a:off x="3429000" y="41148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3" name="Rectangle 22"/>
          <p:cNvSpPr/>
          <p:nvPr/>
        </p:nvSpPr>
        <p:spPr>
          <a:xfrm>
            <a:off x="3429000" y="54102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4" name="Content Placeholder 2"/>
          <p:cNvSpPr>
            <a:spLocks noGrp="1"/>
          </p:cNvSpPr>
          <p:nvPr>
            <p:ph idx="1"/>
          </p:nvPr>
        </p:nvSpPr>
        <p:spPr>
          <a:xfrm>
            <a:off x="6019800" y="1371600"/>
            <a:ext cx="3124200" cy="5334000"/>
          </a:xfrm>
        </p:spPr>
        <p:txBody>
          <a:bodyPr>
            <a:normAutofit/>
          </a:bodyPr>
          <a:lstStyle/>
          <a:p>
            <a:pPr>
              <a:buNone/>
            </a:pPr>
            <a:r>
              <a:rPr lang="en-US" sz="2800" b="1" dirty="0" smtClean="0"/>
              <a:t>Key idea:</a:t>
            </a:r>
            <a:r>
              <a:rPr lang="en-US" sz="2800" dirty="0" smtClean="0"/>
              <a:t/>
            </a:r>
            <a:br>
              <a:rPr lang="en-US" sz="2800" dirty="0" smtClean="0"/>
            </a:br>
            <a:r>
              <a:rPr lang="en-US" sz="2800" dirty="0" smtClean="0"/>
              <a:t>Internal Sort on both. Perform merge on all runs!</a:t>
            </a:r>
          </a:p>
          <a:p>
            <a:pPr>
              <a:buNone/>
            </a:pPr>
            <a:r>
              <a:rPr lang="en-US" sz="2800" b="1" dirty="0" smtClean="0"/>
              <a:t>Steps:</a:t>
            </a:r>
          </a:p>
          <a:p>
            <a:pPr marL="514350" indent="-514350">
              <a:buFont typeface="+mj-lt"/>
              <a:buAutoNum type="arabicPeriod"/>
            </a:pPr>
            <a:r>
              <a:rPr lang="en-US" sz="2800" dirty="0" smtClean="0"/>
              <a:t>Internal sort S and R. (Pass 0)</a:t>
            </a:r>
          </a:p>
          <a:p>
            <a:pPr marL="514350" indent="-514350">
              <a:buFont typeface="+mj-lt"/>
              <a:buAutoNum type="arabicPeriod"/>
            </a:pPr>
            <a:r>
              <a:rPr lang="en-US" sz="2800" dirty="0" smtClean="0"/>
              <a:t>Merge all runs.</a:t>
            </a:r>
            <a:endParaRPr lang="en-US" sz="2800" dirty="0" smtClean="0">
              <a:solidFill>
                <a:schemeClr val="accent2"/>
              </a:solidFill>
            </a:endParaRPr>
          </a:p>
          <a:p>
            <a:pPr marL="514350" indent="-514350">
              <a:buFont typeface="+mj-lt"/>
              <a:buAutoNum type="arabicPeriod"/>
            </a:pPr>
            <a:endParaRPr lang="en-US" sz="2800" dirty="0" smtClean="0">
              <a:solidFill>
                <a:schemeClr val="accent4"/>
              </a:solidFill>
            </a:endParaRPr>
          </a:p>
        </p:txBody>
      </p:sp>
      <p:sp>
        <p:nvSpPr>
          <p:cNvPr id="25" name="TextBox 24"/>
          <p:cNvSpPr txBox="1"/>
          <p:nvPr/>
        </p:nvSpPr>
        <p:spPr>
          <a:xfrm>
            <a:off x="1270337" y="1002268"/>
            <a:ext cx="794641" cy="369332"/>
          </a:xfrm>
          <a:prstGeom prst="rect">
            <a:avLst/>
          </a:prstGeom>
          <a:noFill/>
        </p:spPr>
        <p:txBody>
          <a:bodyPr wrap="none" rtlCol="0">
            <a:spAutoFit/>
          </a:bodyPr>
          <a:lstStyle/>
          <a:p>
            <a:r>
              <a:rPr lang="en-US" dirty="0" smtClean="0">
                <a:solidFill>
                  <a:schemeClr val="tx2"/>
                </a:solidFill>
              </a:rPr>
              <a:t>Sailors</a:t>
            </a:r>
            <a:endParaRPr lang="en-US" dirty="0">
              <a:solidFill>
                <a:schemeClr val="tx2"/>
              </a:solidFill>
            </a:endParaRPr>
          </a:p>
        </p:txBody>
      </p:sp>
      <p:sp>
        <p:nvSpPr>
          <p:cNvPr id="26" name="TextBox 25"/>
          <p:cNvSpPr txBox="1"/>
          <p:nvPr/>
        </p:nvSpPr>
        <p:spPr>
          <a:xfrm>
            <a:off x="4089737" y="1002268"/>
            <a:ext cx="1015663" cy="369332"/>
          </a:xfrm>
          <a:prstGeom prst="rect">
            <a:avLst/>
          </a:prstGeom>
          <a:noFill/>
        </p:spPr>
        <p:txBody>
          <a:bodyPr wrap="none" rtlCol="0">
            <a:spAutoFit/>
          </a:bodyPr>
          <a:lstStyle/>
          <a:p>
            <a:r>
              <a:rPr lang="en-US" dirty="0" smtClean="0">
                <a:solidFill>
                  <a:schemeClr val="accent2"/>
                </a:solidFill>
              </a:rPr>
              <a:t>Reserves</a:t>
            </a:r>
            <a:endParaRPr lang="en-US" dirty="0">
              <a:solidFill>
                <a:schemeClr val="accent2"/>
              </a:solidFill>
            </a:endParaRPr>
          </a:p>
        </p:txBody>
      </p:sp>
      <p:sp>
        <p:nvSpPr>
          <p:cNvPr id="16" name="Rectangle 15"/>
          <p:cNvSpPr/>
          <p:nvPr/>
        </p:nvSpPr>
        <p:spPr>
          <a:xfrm>
            <a:off x="457200" y="1524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Bob, </a:t>
            </a:r>
            <a:r>
              <a:rPr lang="en-US" dirty="0" err="1" smtClean="0"/>
              <a:t>sid</a:t>
            </a:r>
            <a:r>
              <a:rPr lang="en-US" dirty="0" smtClean="0"/>
              <a:t> = 1)</a:t>
            </a:r>
            <a:endParaRPr lang="en-US" dirty="0"/>
          </a:p>
        </p:txBody>
      </p:sp>
      <p:sp>
        <p:nvSpPr>
          <p:cNvPr id="17" name="Rectangle 16"/>
          <p:cNvSpPr/>
          <p:nvPr/>
        </p:nvSpPr>
        <p:spPr>
          <a:xfrm>
            <a:off x="457200" y="1752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Jill, </a:t>
            </a:r>
            <a:r>
              <a:rPr lang="en-US" dirty="0" err="1" smtClean="0"/>
              <a:t>sid</a:t>
            </a:r>
            <a:r>
              <a:rPr lang="en-US" dirty="0" smtClean="0"/>
              <a:t> = 2)</a:t>
            </a:r>
            <a:endParaRPr lang="en-US" dirty="0"/>
          </a:p>
        </p:txBody>
      </p:sp>
      <p:sp>
        <p:nvSpPr>
          <p:cNvPr id="18" name="Rectangle 17"/>
          <p:cNvSpPr/>
          <p:nvPr/>
        </p:nvSpPr>
        <p:spPr>
          <a:xfrm>
            <a:off x="457200" y="1981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Sam, </a:t>
            </a:r>
            <a:r>
              <a:rPr lang="en-US" dirty="0" err="1" smtClean="0"/>
              <a:t>sid</a:t>
            </a:r>
            <a:r>
              <a:rPr lang="en-US" dirty="0" smtClean="0"/>
              <a:t> = 3)</a:t>
            </a:r>
            <a:endParaRPr lang="en-US" dirty="0"/>
          </a:p>
        </p:txBody>
      </p:sp>
      <p:sp>
        <p:nvSpPr>
          <p:cNvPr id="19" name="Rectangle 18"/>
          <p:cNvSpPr/>
          <p:nvPr/>
        </p:nvSpPr>
        <p:spPr>
          <a:xfrm>
            <a:off x="457200" y="2209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a:t>
            </a:r>
            <a:r>
              <a:rPr lang="en-US" dirty="0" err="1" smtClean="0"/>
              <a:t>Yue</a:t>
            </a:r>
            <a:r>
              <a:rPr lang="en-US" dirty="0" smtClean="0"/>
              <a:t>, </a:t>
            </a:r>
            <a:r>
              <a:rPr lang="en-US" dirty="0" err="1" smtClean="0"/>
              <a:t>sid</a:t>
            </a:r>
            <a:r>
              <a:rPr lang="en-US" dirty="0" smtClean="0"/>
              <a:t> = 4)</a:t>
            </a:r>
            <a:endParaRPr lang="en-US" dirty="0"/>
          </a:p>
        </p:txBody>
      </p:sp>
      <p:sp>
        <p:nvSpPr>
          <p:cNvPr id="20" name="Rectangle 19"/>
          <p:cNvSpPr/>
          <p:nvPr/>
        </p:nvSpPr>
        <p:spPr>
          <a:xfrm>
            <a:off x="457200" y="2438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Sue, </a:t>
            </a:r>
            <a:r>
              <a:rPr lang="en-US" dirty="0" err="1" smtClean="0"/>
              <a:t>sid</a:t>
            </a:r>
            <a:r>
              <a:rPr lang="en-US" dirty="0" smtClean="0"/>
              <a:t> = 7)</a:t>
            </a:r>
            <a:endParaRPr lang="en-US" dirty="0"/>
          </a:p>
        </p:txBody>
      </p:sp>
      <p:sp>
        <p:nvSpPr>
          <p:cNvPr id="32" name="Rectangle 31"/>
          <p:cNvSpPr/>
          <p:nvPr/>
        </p:nvSpPr>
        <p:spPr>
          <a:xfrm>
            <a:off x="457200" y="2819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Sue, </a:t>
            </a:r>
            <a:r>
              <a:rPr lang="en-US" dirty="0" err="1" smtClean="0"/>
              <a:t>sid</a:t>
            </a:r>
            <a:r>
              <a:rPr lang="en-US" dirty="0" smtClean="0"/>
              <a:t> = 8)</a:t>
            </a:r>
            <a:endParaRPr lang="en-US" dirty="0"/>
          </a:p>
        </p:txBody>
      </p:sp>
      <p:sp>
        <p:nvSpPr>
          <p:cNvPr id="33" name="Rectangle 32"/>
          <p:cNvSpPr/>
          <p:nvPr/>
        </p:nvSpPr>
        <p:spPr>
          <a:xfrm>
            <a:off x="457200" y="3048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Joe, </a:t>
            </a:r>
            <a:r>
              <a:rPr lang="en-US" dirty="0" err="1" smtClean="0"/>
              <a:t>sid</a:t>
            </a:r>
            <a:r>
              <a:rPr lang="en-US" dirty="0" smtClean="0"/>
              <a:t> = 12)</a:t>
            </a:r>
            <a:endParaRPr lang="en-US" dirty="0"/>
          </a:p>
        </p:txBody>
      </p:sp>
      <p:sp>
        <p:nvSpPr>
          <p:cNvPr id="34" name="Rectangle 33"/>
          <p:cNvSpPr/>
          <p:nvPr/>
        </p:nvSpPr>
        <p:spPr>
          <a:xfrm>
            <a:off x="457200" y="3276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 .</a:t>
            </a:r>
            <a:endParaRPr lang="en-US" dirty="0"/>
          </a:p>
        </p:txBody>
      </p:sp>
      <p:sp>
        <p:nvSpPr>
          <p:cNvPr id="35" name="Rectangle 34"/>
          <p:cNvSpPr/>
          <p:nvPr/>
        </p:nvSpPr>
        <p:spPr>
          <a:xfrm>
            <a:off x="457200" y="3505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457200" y="3733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a:off x="457200" y="4114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457200" y="4343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a:off x="457200" y="4572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p:cNvSpPr/>
          <p:nvPr/>
        </p:nvSpPr>
        <p:spPr>
          <a:xfrm>
            <a:off x="457200" y="4800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457200" y="5029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457200" y="5410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a:off x="457200" y="5638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a:off x="457200" y="5867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57200" y="6096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457200" y="6324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3429000" y="1524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 bid = 4)</a:t>
            </a:r>
            <a:endParaRPr lang="en-US" dirty="0"/>
          </a:p>
        </p:txBody>
      </p:sp>
      <p:sp>
        <p:nvSpPr>
          <p:cNvPr id="49" name="Rectangle 48"/>
          <p:cNvSpPr/>
          <p:nvPr/>
        </p:nvSpPr>
        <p:spPr>
          <a:xfrm>
            <a:off x="3429000" y="1752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 bid = 7)</a:t>
            </a:r>
            <a:endParaRPr lang="en-US" dirty="0"/>
          </a:p>
        </p:txBody>
      </p:sp>
      <p:sp>
        <p:nvSpPr>
          <p:cNvPr id="50" name="Rectangle 49"/>
          <p:cNvSpPr/>
          <p:nvPr/>
        </p:nvSpPr>
        <p:spPr>
          <a:xfrm>
            <a:off x="3429000" y="1981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3, bid = 6)</a:t>
            </a:r>
            <a:endParaRPr lang="en-US" dirty="0"/>
          </a:p>
        </p:txBody>
      </p:sp>
      <p:sp>
        <p:nvSpPr>
          <p:cNvPr id="51" name="Rectangle 50"/>
          <p:cNvSpPr/>
          <p:nvPr/>
        </p:nvSpPr>
        <p:spPr>
          <a:xfrm>
            <a:off x="3429000" y="2209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4, bid = 3)</a:t>
            </a:r>
            <a:endParaRPr lang="en-US" dirty="0"/>
          </a:p>
        </p:txBody>
      </p:sp>
      <p:sp>
        <p:nvSpPr>
          <p:cNvPr id="52" name="Rectangle 51"/>
          <p:cNvSpPr/>
          <p:nvPr/>
        </p:nvSpPr>
        <p:spPr>
          <a:xfrm>
            <a:off x="3429000" y="2438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8, bid = 1)</a:t>
            </a:r>
            <a:endParaRPr lang="en-US" dirty="0"/>
          </a:p>
        </p:txBody>
      </p:sp>
      <p:sp>
        <p:nvSpPr>
          <p:cNvPr id="53" name="Rectangle 52"/>
          <p:cNvSpPr/>
          <p:nvPr/>
        </p:nvSpPr>
        <p:spPr>
          <a:xfrm>
            <a:off x="3429000" y="2819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8, bid = 13)</a:t>
            </a:r>
            <a:endParaRPr lang="en-US" dirty="0"/>
          </a:p>
        </p:txBody>
      </p:sp>
      <p:sp>
        <p:nvSpPr>
          <p:cNvPr id="54" name="Rectangle 53"/>
          <p:cNvSpPr/>
          <p:nvPr/>
        </p:nvSpPr>
        <p:spPr>
          <a:xfrm>
            <a:off x="3429000" y="3048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8, bid = 15)</a:t>
            </a:r>
            <a:endParaRPr lang="en-US" dirty="0"/>
          </a:p>
        </p:txBody>
      </p:sp>
      <p:sp>
        <p:nvSpPr>
          <p:cNvPr id="55" name="Rectangle 54"/>
          <p:cNvSpPr/>
          <p:nvPr/>
        </p:nvSpPr>
        <p:spPr>
          <a:xfrm>
            <a:off x="3429000" y="3276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12, bid = 1)</a:t>
            </a:r>
            <a:endParaRPr lang="en-US" dirty="0"/>
          </a:p>
        </p:txBody>
      </p:sp>
      <p:sp>
        <p:nvSpPr>
          <p:cNvPr id="56" name="Rectangle 55"/>
          <p:cNvSpPr/>
          <p:nvPr/>
        </p:nvSpPr>
        <p:spPr>
          <a:xfrm>
            <a:off x="3429000" y="3505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 . .</a:t>
            </a:r>
            <a:endParaRPr lang="en-US" dirty="0"/>
          </a:p>
        </p:txBody>
      </p:sp>
      <p:sp>
        <p:nvSpPr>
          <p:cNvPr id="57" name="Rectangle 56"/>
          <p:cNvSpPr/>
          <p:nvPr/>
        </p:nvSpPr>
        <p:spPr>
          <a:xfrm>
            <a:off x="3429000" y="3733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8" name="Rectangle 57"/>
          <p:cNvSpPr/>
          <p:nvPr/>
        </p:nvSpPr>
        <p:spPr>
          <a:xfrm>
            <a:off x="3429000" y="4114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9" name="Rectangle 58"/>
          <p:cNvSpPr/>
          <p:nvPr/>
        </p:nvSpPr>
        <p:spPr>
          <a:xfrm>
            <a:off x="3429000" y="4343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0" name="Rectangle 59"/>
          <p:cNvSpPr/>
          <p:nvPr/>
        </p:nvSpPr>
        <p:spPr>
          <a:xfrm>
            <a:off x="3429000" y="4572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1" name="Rectangle 60"/>
          <p:cNvSpPr/>
          <p:nvPr/>
        </p:nvSpPr>
        <p:spPr>
          <a:xfrm>
            <a:off x="3429000" y="4800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2" name="Rectangle 61"/>
          <p:cNvSpPr/>
          <p:nvPr/>
        </p:nvSpPr>
        <p:spPr>
          <a:xfrm>
            <a:off x="3429000" y="5029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3" name="Rectangle 62"/>
          <p:cNvSpPr/>
          <p:nvPr/>
        </p:nvSpPr>
        <p:spPr>
          <a:xfrm>
            <a:off x="3429000" y="5410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4" name="Rectangle 63"/>
          <p:cNvSpPr/>
          <p:nvPr/>
        </p:nvSpPr>
        <p:spPr>
          <a:xfrm>
            <a:off x="3429000" y="5638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5" name="Rectangle 64"/>
          <p:cNvSpPr/>
          <p:nvPr/>
        </p:nvSpPr>
        <p:spPr>
          <a:xfrm>
            <a:off x="3429000" y="5867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6" name="Rectangle 65"/>
          <p:cNvSpPr/>
          <p:nvPr/>
        </p:nvSpPr>
        <p:spPr>
          <a:xfrm>
            <a:off x="3429000" y="6096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7" name="Rectangle 66"/>
          <p:cNvSpPr/>
          <p:nvPr/>
        </p:nvSpPr>
        <p:spPr>
          <a:xfrm>
            <a:off x="3429000" y="6324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2" name="Rectangle 71"/>
          <p:cNvSpPr/>
          <p:nvPr/>
        </p:nvSpPr>
        <p:spPr>
          <a:xfrm>
            <a:off x="3352800" y="4038600"/>
            <a:ext cx="2438400" cy="2590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3" name="Rectangle 72"/>
          <p:cNvSpPr/>
          <p:nvPr/>
        </p:nvSpPr>
        <p:spPr>
          <a:xfrm>
            <a:off x="3352800" y="1447800"/>
            <a:ext cx="2438400" cy="2590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0" name="Rectangle 69"/>
          <p:cNvSpPr/>
          <p:nvPr/>
        </p:nvSpPr>
        <p:spPr>
          <a:xfrm>
            <a:off x="381000" y="4038600"/>
            <a:ext cx="2438400" cy="2590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8" name="Rectangle 67"/>
          <p:cNvSpPr/>
          <p:nvPr/>
        </p:nvSpPr>
        <p:spPr>
          <a:xfrm>
            <a:off x="381000" y="1447800"/>
            <a:ext cx="2438400" cy="2590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Optimizing Sort-Merge Join</a:t>
            </a:r>
            <a:endParaRPr lang="en-US" dirty="0"/>
          </a:p>
        </p:txBody>
      </p:sp>
      <p:sp>
        <p:nvSpPr>
          <p:cNvPr id="4" name="Rectangle 3"/>
          <p:cNvSpPr/>
          <p:nvPr/>
        </p:nvSpPr>
        <p:spPr>
          <a:xfrm>
            <a:off x="228600" y="1371600"/>
            <a:ext cx="2743200" cy="533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 y="15240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 name="Rectangle 10"/>
          <p:cNvSpPr/>
          <p:nvPr/>
        </p:nvSpPr>
        <p:spPr>
          <a:xfrm>
            <a:off x="457200" y="28194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Rectangle 11"/>
          <p:cNvSpPr/>
          <p:nvPr/>
        </p:nvSpPr>
        <p:spPr>
          <a:xfrm>
            <a:off x="457200" y="41148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457200" y="54102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p:cNvSpPr/>
          <p:nvPr/>
        </p:nvSpPr>
        <p:spPr>
          <a:xfrm>
            <a:off x="3200400" y="1371600"/>
            <a:ext cx="2743200" cy="53340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p:cNvSpPr/>
          <p:nvPr/>
        </p:nvSpPr>
        <p:spPr>
          <a:xfrm>
            <a:off x="3429000" y="15240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1" name="Rectangle 20"/>
          <p:cNvSpPr/>
          <p:nvPr/>
        </p:nvSpPr>
        <p:spPr>
          <a:xfrm>
            <a:off x="3429000" y="28194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2" name="Rectangle 21"/>
          <p:cNvSpPr/>
          <p:nvPr/>
        </p:nvSpPr>
        <p:spPr>
          <a:xfrm>
            <a:off x="3429000" y="41148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3" name="Rectangle 22"/>
          <p:cNvSpPr/>
          <p:nvPr/>
        </p:nvSpPr>
        <p:spPr>
          <a:xfrm>
            <a:off x="3429000" y="54102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4" name="Content Placeholder 2"/>
          <p:cNvSpPr>
            <a:spLocks noGrp="1"/>
          </p:cNvSpPr>
          <p:nvPr>
            <p:ph idx="1"/>
          </p:nvPr>
        </p:nvSpPr>
        <p:spPr>
          <a:xfrm>
            <a:off x="6019800" y="1371600"/>
            <a:ext cx="3124200" cy="5334000"/>
          </a:xfrm>
        </p:spPr>
        <p:txBody>
          <a:bodyPr>
            <a:normAutofit/>
          </a:bodyPr>
          <a:lstStyle/>
          <a:p>
            <a:pPr>
              <a:buNone/>
            </a:pPr>
            <a:r>
              <a:rPr lang="en-US" sz="2800" b="1" dirty="0" smtClean="0"/>
              <a:t>Key idea:</a:t>
            </a:r>
            <a:r>
              <a:rPr lang="en-US" sz="2800" dirty="0" smtClean="0"/>
              <a:t/>
            </a:r>
            <a:br>
              <a:rPr lang="en-US" sz="2800" dirty="0" smtClean="0"/>
            </a:br>
            <a:r>
              <a:rPr lang="en-US" sz="2800" dirty="0" smtClean="0"/>
              <a:t>Internal Sort on both. Perform merge on all runs!</a:t>
            </a:r>
          </a:p>
          <a:p>
            <a:pPr>
              <a:buNone/>
            </a:pPr>
            <a:r>
              <a:rPr lang="en-US" sz="2800" b="1" dirty="0" smtClean="0"/>
              <a:t>Steps:</a:t>
            </a:r>
          </a:p>
          <a:p>
            <a:pPr marL="514350" indent="-514350">
              <a:buFont typeface="+mj-lt"/>
              <a:buAutoNum type="arabicPeriod"/>
            </a:pPr>
            <a:r>
              <a:rPr lang="en-US" sz="2800" dirty="0" smtClean="0">
                <a:solidFill>
                  <a:schemeClr val="accent4"/>
                </a:solidFill>
              </a:rPr>
              <a:t>Internal sort S and R. (Pass 0)</a:t>
            </a:r>
          </a:p>
          <a:p>
            <a:pPr marL="514350" indent="-514350">
              <a:buFont typeface="+mj-lt"/>
              <a:buAutoNum type="arabicPeriod"/>
            </a:pPr>
            <a:r>
              <a:rPr lang="en-US" sz="2800" dirty="0" smtClean="0"/>
              <a:t>Merge all runs.</a:t>
            </a:r>
            <a:endParaRPr lang="en-US" sz="2800" dirty="0" smtClean="0">
              <a:solidFill>
                <a:schemeClr val="accent2"/>
              </a:solidFill>
            </a:endParaRPr>
          </a:p>
          <a:p>
            <a:pPr marL="514350" indent="-514350">
              <a:buFont typeface="+mj-lt"/>
              <a:buAutoNum type="arabicPeriod"/>
            </a:pPr>
            <a:endParaRPr lang="en-US" sz="2800" dirty="0" smtClean="0">
              <a:solidFill>
                <a:schemeClr val="accent4"/>
              </a:solidFill>
            </a:endParaRPr>
          </a:p>
        </p:txBody>
      </p:sp>
      <p:sp>
        <p:nvSpPr>
          <p:cNvPr id="25" name="TextBox 24"/>
          <p:cNvSpPr txBox="1"/>
          <p:nvPr/>
        </p:nvSpPr>
        <p:spPr>
          <a:xfrm>
            <a:off x="1270337" y="1002268"/>
            <a:ext cx="794641" cy="369332"/>
          </a:xfrm>
          <a:prstGeom prst="rect">
            <a:avLst/>
          </a:prstGeom>
          <a:noFill/>
        </p:spPr>
        <p:txBody>
          <a:bodyPr wrap="none" rtlCol="0">
            <a:spAutoFit/>
          </a:bodyPr>
          <a:lstStyle/>
          <a:p>
            <a:r>
              <a:rPr lang="en-US" dirty="0" smtClean="0">
                <a:solidFill>
                  <a:schemeClr val="tx2"/>
                </a:solidFill>
              </a:rPr>
              <a:t>Sailors</a:t>
            </a:r>
            <a:endParaRPr lang="en-US" dirty="0">
              <a:solidFill>
                <a:schemeClr val="tx2"/>
              </a:solidFill>
            </a:endParaRPr>
          </a:p>
        </p:txBody>
      </p:sp>
      <p:sp>
        <p:nvSpPr>
          <p:cNvPr id="26" name="TextBox 25"/>
          <p:cNvSpPr txBox="1"/>
          <p:nvPr/>
        </p:nvSpPr>
        <p:spPr>
          <a:xfrm>
            <a:off x="4089737" y="1002268"/>
            <a:ext cx="1015663" cy="369332"/>
          </a:xfrm>
          <a:prstGeom prst="rect">
            <a:avLst/>
          </a:prstGeom>
          <a:noFill/>
        </p:spPr>
        <p:txBody>
          <a:bodyPr wrap="none" rtlCol="0">
            <a:spAutoFit/>
          </a:bodyPr>
          <a:lstStyle/>
          <a:p>
            <a:r>
              <a:rPr lang="en-US" dirty="0" smtClean="0">
                <a:solidFill>
                  <a:schemeClr val="accent2"/>
                </a:solidFill>
              </a:rPr>
              <a:t>Reserves</a:t>
            </a:r>
            <a:endParaRPr lang="en-US" dirty="0">
              <a:solidFill>
                <a:schemeClr val="accent2"/>
              </a:solidFill>
            </a:endParaRPr>
          </a:p>
        </p:txBody>
      </p:sp>
      <p:sp>
        <p:nvSpPr>
          <p:cNvPr id="16" name="Rectangle 15"/>
          <p:cNvSpPr/>
          <p:nvPr/>
        </p:nvSpPr>
        <p:spPr>
          <a:xfrm>
            <a:off x="457200" y="1524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Bob, </a:t>
            </a:r>
            <a:r>
              <a:rPr lang="en-US" dirty="0" err="1" smtClean="0"/>
              <a:t>sid</a:t>
            </a:r>
            <a:r>
              <a:rPr lang="en-US" dirty="0" smtClean="0"/>
              <a:t> = 1)</a:t>
            </a:r>
            <a:endParaRPr lang="en-US" dirty="0"/>
          </a:p>
        </p:txBody>
      </p:sp>
      <p:sp>
        <p:nvSpPr>
          <p:cNvPr id="17" name="Rectangle 16"/>
          <p:cNvSpPr/>
          <p:nvPr/>
        </p:nvSpPr>
        <p:spPr>
          <a:xfrm>
            <a:off x="457200" y="1752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Jill, </a:t>
            </a:r>
            <a:r>
              <a:rPr lang="en-US" dirty="0" err="1" smtClean="0"/>
              <a:t>sid</a:t>
            </a:r>
            <a:r>
              <a:rPr lang="en-US" dirty="0" smtClean="0"/>
              <a:t> = 2)</a:t>
            </a:r>
            <a:endParaRPr lang="en-US" dirty="0"/>
          </a:p>
        </p:txBody>
      </p:sp>
      <p:sp>
        <p:nvSpPr>
          <p:cNvPr id="18" name="Rectangle 17"/>
          <p:cNvSpPr/>
          <p:nvPr/>
        </p:nvSpPr>
        <p:spPr>
          <a:xfrm>
            <a:off x="457200" y="1981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a:t>
            </a:r>
            <a:r>
              <a:rPr lang="en-US" dirty="0" err="1" smtClean="0"/>
              <a:t>Yue</a:t>
            </a:r>
            <a:r>
              <a:rPr lang="en-US" dirty="0" smtClean="0"/>
              <a:t>, </a:t>
            </a:r>
            <a:r>
              <a:rPr lang="en-US" dirty="0" err="1" smtClean="0"/>
              <a:t>sid</a:t>
            </a:r>
            <a:r>
              <a:rPr lang="en-US" dirty="0" smtClean="0"/>
              <a:t> = 4)</a:t>
            </a:r>
            <a:endParaRPr lang="en-US" dirty="0"/>
          </a:p>
        </p:txBody>
      </p:sp>
      <p:sp>
        <p:nvSpPr>
          <p:cNvPr id="19" name="Rectangle 18"/>
          <p:cNvSpPr/>
          <p:nvPr/>
        </p:nvSpPr>
        <p:spPr>
          <a:xfrm>
            <a:off x="457200" y="2209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Sue, </a:t>
            </a:r>
            <a:r>
              <a:rPr lang="en-US" dirty="0" err="1" smtClean="0"/>
              <a:t>sid</a:t>
            </a:r>
            <a:r>
              <a:rPr lang="en-US" dirty="0" smtClean="0"/>
              <a:t> = 8)</a:t>
            </a:r>
            <a:endParaRPr lang="en-US" dirty="0"/>
          </a:p>
        </p:txBody>
      </p:sp>
      <p:sp>
        <p:nvSpPr>
          <p:cNvPr id="20" name="Rectangle 19"/>
          <p:cNvSpPr/>
          <p:nvPr/>
        </p:nvSpPr>
        <p:spPr>
          <a:xfrm>
            <a:off x="457200" y="2438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Jack, </a:t>
            </a:r>
            <a:r>
              <a:rPr lang="en-US" dirty="0" err="1" smtClean="0"/>
              <a:t>sid</a:t>
            </a:r>
            <a:r>
              <a:rPr lang="en-US" dirty="0" smtClean="0"/>
              <a:t> = 18)</a:t>
            </a:r>
            <a:endParaRPr lang="en-US" dirty="0"/>
          </a:p>
        </p:txBody>
      </p:sp>
      <p:sp>
        <p:nvSpPr>
          <p:cNvPr id="32" name="Rectangle 31"/>
          <p:cNvSpPr/>
          <p:nvPr/>
        </p:nvSpPr>
        <p:spPr>
          <a:xfrm>
            <a:off x="457200" y="2819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Cat, </a:t>
            </a:r>
            <a:r>
              <a:rPr lang="en-US" dirty="0" err="1" smtClean="0"/>
              <a:t>sid</a:t>
            </a:r>
            <a:r>
              <a:rPr lang="en-US" dirty="0" smtClean="0"/>
              <a:t> = 22)</a:t>
            </a:r>
            <a:endParaRPr lang="en-US" dirty="0"/>
          </a:p>
        </p:txBody>
      </p:sp>
      <p:sp>
        <p:nvSpPr>
          <p:cNvPr id="33" name="Rectangle 32"/>
          <p:cNvSpPr/>
          <p:nvPr/>
        </p:nvSpPr>
        <p:spPr>
          <a:xfrm>
            <a:off x="457200" y="3048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 .</a:t>
            </a:r>
            <a:endParaRPr lang="en-US" dirty="0"/>
          </a:p>
        </p:txBody>
      </p:sp>
      <p:sp>
        <p:nvSpPr>
          <p:cNvPr id="34" name="Rectangle 33"/>
          <p:cNvSpPr/>
          <p:nvPr/>
        </p:nvSpPr>
        <p:spPr>
          <a:xfrm>
            <a:off x="457200" y="3276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457200" y="3505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457200" y="3733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a:off x="457200" y="4114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Sam, </a:t>
            </a:r>
            <a:r>
              <a:rPr lang="en-US" dirty="0" err="1" smtClean="0"/>
              <a:t>sid</a:t>
            </a:r>
            <a:r>
              <a:rPr lang="en-US" dirty="0" smtClean="0"/>
              <a:t> = 3)</a:t>
            </a:r>
            <a:endParaRPr lang="en-US" dirty="0"/>
          </a:p>
        </p:txBody>
      </p:sp>
      <p:sp>
        <p:nvSpPr>
          <p:cNvPr id="38" name="Rectangle 37"/>
          <p:cNvSpPr/>
          <p:nvPr/>
        </p:nvSpPr>
        <p:spPr>
          <a:xfrm>
            <a:off x="457200" y="4343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Sue, </a:t>
            </a:r>
            <a:r>
              <a:rPr lang="en-US" dirty="0" err="1" smtClean="0"/>
              <a:t>sid</a:t>
            </a:r>
            <a:r>
              <a:rPr lang="en-US" dirty="0" smtClean="0"/>
              <a:t> = 7)</a:t>
            </a:r>
            <a:endParaRPr lang="en-US" dirty="0"/>
          </a:p>
        </p:txBody>
      </p:sp>
      <p:sp>
        <p:nvSpPr>
          <p:cNvPr id="39" name="Rectangle 38"/>
          <p:cNvSpPr/>
          <p:nvPr/>
        </p:nvSpPr>
        <p:spPr>
          <a:xfrm>
            <a:off x="457200" y="4572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Joe, </a:t>
            </a:r>
            <a:r>
              <a:rPr lang="en-US" dirty="0" err="1" smtClean="0"/>
              <a:t>sid</a:t>
            </a:r>
            <a:r>
              <a:rPr lang="en-US" dirty="0" smtClean="0"/>
              <a:t> = 12)</a:t>
            </a:r>
            <a:endParaRPr lang="en-US" dirty="0"/>
          </a:p>
        </p:txBody>
      </p:sp>
      <p:sp>
        <p:nvSpPr>
          <p:cNvPr id="40" name="Rectangle 39"/>
          <p:cNvSpPr/>
          <p:nvPr/>
        </p:nvSpPr>
        <p:spPr>
          <a:xfrm>
            <a:off x="457200" y="4800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 .</a:t>
            </a:r>
            <a:endParaRPr lang="en-US" dirty="0"/>
          </a:p>
        </p:txBody>
      </p:sp>
      <p:sp>
        <p:nvSpPr>
          <p:cNvPr id="41" name="Rectangle 40"/>
          <p:cNvSpPr/>
          <p:nvPr/>
        </p:nvSpPr>
        <p:spPr>
          <a:xfrm>
            <a:off x="457200" y="5029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457200" y="5410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a:off x="457200" y="5638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a:off x="457200" y="5867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57200" y="6096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457200" y="6324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3429000" y="1524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 bid = 4)</a:t>
            </a:r>
            <a:endParaRPr lang="en-US" dirty="0"/>
          </a:p>
        </p:txBody>
      </p:sp>
      <p:sp>
        <p:nvSpPr>
          <p:cNvPr id="49" name="Rectangle 48"/>
          <p:cNvSpPr/>
          <p:nvPr/>
        </p:nvSpPr>
        <p:spPr>
          <a:xfrm>
            <a:off x="3429000" y="1752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 bid = 7)</a:t>
            </a:r>
            <a:endParaRPr lang="en-US" dirty="0"/>
          </a:p>
        </p:txBody>
      </p:sp>
      <p:sp>
        <p:nvSpPr>
          <p:cNvPr id="50" name="Rectangle 49"/>
          <p:cNvSpPr/>
          <p:nvPr/>
        </p:nvSpPr>
        <p:spPr>
          <a:xfrm>
            <a:off x="3429000" y="1981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4, bid = 3)</a:t>
            </a:r>
            <a:endParaRPr lang="en-US" dirty="0"/>
          </a:p>
        </p:txBody>
      </p:sp>
      <p:sp>
        <p:nvSpPr>
          <p:cNvPr id="51" name="Rectangle 50"/>
          <p:cNvSpPr/>
          <p:nvPr/>
        </p:nvSpPr>
        <p:spPr>
          <a:xfrm>
            <a:off x="3429000" y="2209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8, bid = 1)</a:t>
            </a:r>
            <a:endParaRPr lang="en-US" dirty="0"/>
          </a:p>
        </p:txBody>
      </p:sp>
      <p:sp>
        <p:nvSpPr>
          <p:cNvPr id="52" name="Rectangle 51"/>
          <p:cNvSpPr/>
          <p:nvPr/>
        </p:nvSpPr>
        <p:spPr>
          <a:xfrm>
            <a:off x="3429000" y="2438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8, bid = 13)</a:t>
            </a:r>
            <a:endParaRPr lang="en-US" dirty="0"/>
          </a:p>
        </p:txBody>
      </p:sp>
      <p:sp>
        <p:nvSpPr>
          <p:cNvPr id="53" name="Rectangle 52"/>
          <p:cNvSpPr/>
          <p:nvPr/>
        </p:nvSpPr>
        <p:spPr>
          <a:xfrm>
            <a:off x="3429000" y="2819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12, bid = 1)</a:t>
            </a:r>
            <a:endParaRPr lang="en-US" dirty="0"/>
          </a:p>
        </p:txBody>
      </p:sp>
      <p:sp>
        <p:nvSpPr>
          <p:cNvPr id="54" name="Rectangle 53"/>
          <p:cNvSpPr/>
          <p:nvPr/>
        </p:nvSpPr>
        <p:spPr>
          <a:xfrm>
            <a:off x="3429000" y="3048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 . .</a:t>
            </a:r>
            <a:endParaRPr lang="en-US" dirty="0"/>
          </a:p>
        </p:txBody>
      </p:sp>
      <p:sp>
        <p:nvSpPr>
          <p:cNvPr id="55" name="Rectangle 54"/>
          <p:cNvSpPr/>
          <p:nvPr/>
        </p:nvSpPr>
        <p:spPr>
          <a:xfrm>
            <a:off x="3429000" y="3276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6" name="Rectangle 55"/>
          <p:cNvSpPr/>
          <p:nvPr/>
        </p:nvSpPr>
        <p:spPr>
          <a:xfrm>
            <a:off x="3429000" y="3505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7" name="Rectangle 56"/>
          <p:cNvSpPr/>
          <p:nvPr/>
        </p:nvSpPr>
        <p:spPr>
          <a:xfrm>
            <a:off x="3429000" y="3733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8" name="Rectangle 57"/>
          <p:cNvSpPr/>
          <p:nvPr/>
        </p:nvSpPr>
        <p:spPr>
          <a:xfrm>
            <a:off x="3429000" y="4114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3, bid = 6)</a:t>
            </a:r>
            <a:endParaRPr lang="en-US" dirty="0"/>
          </a:p>
        </p:txBody>
      </p:sp>
      <p:sp>
        <p:nvSpPr>
          <p:cNvPr id="59" name="Rectangle 58"/>
          <p:cNvSpPr/>
          <p:nvPr/>
        </p:nvSpPr>
        <p:spPr>
          <a:xfrm>
            <a:off x="3429000" y="4343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8, bid = 15)</a:t>
            </a:r>
            <a:endParaRPr lang="en-US" dirty="0"/>
          </a:p>
        </p:txBody>
      </p:sp>
      <p:sp>
        <p:nvSpPr>
          <p:cNvPr id="60" name="Rectangle 59"/>
          <p:cNvSpPr/>
          <p:nvPr/>
        </p:nvSpPr>
        <p:spPr>
          <a:xfrm>
            <a:off x="3429000" y="4572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 . .</a:t>
            </a:r>
            <a:endParaRPr lang="en-US" dirty="0"/>
          </a:p>
        </p:txBody>
      </p:sp>
      <p:sp>
        <p:nvSpPr>
          <p:cNvPr id="61" name="Rectangle 60"/>
          <p:cNvSpPr/>
          <p:nvPr/>
        </p:nvSpPr>
        <p:spPr>
          <a:xfrm>
            <a:off x="3429000" y="4800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2" name="Rectangle 61"/>
          <p:cNvSpPr/>
          <p:nvPr/>
        </p:nvSpPr>
        <p:spPr>
          <a:xfrm>
            <a:off x="3429000" y="5029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3" name="Rectangle 62"/>
          <p:cNvSpPr/>
          <p:nvPr/>
        </p:nvSpPr>
        <p:spPr>
          <a:xfrm>
            <a:off x="3429000" y="5410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4" name="Rectangle 63"/>
          <p:cNvSpPr/>
          <p:nvPr/>
        </p:nvSpPr>
        <p:spPr>
          <a:xfrm>
            <a:off x="3429000" y="5638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5" name="Rectangle 64"/>
          <p:cNvSpPr/>
          <p:nvPr/>
        </p:nvSpPr>
        <p:spPr>
          <a:xfrm>
            <a:off x="3429000" y="5867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6" name="Rectangle 65"/>
          <p:cNvSpPr/>
          <p:nvPr/>
        </p:nvSpPr>
        <p:spPr>
          <a:xfrm>
            <a:off x="3429000" y="6096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7" name="Rectangle 66"/>
          <p:cNvSpPr/>
          <p:nvPr/>
        </p:nvSpPr>
        <p:spPr>
          <a:xfrm>
            <a:off x="3429000" y="6324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a:t>
            </a:r>
            <a:endParaRPr lang="en-US" dirty="0"/>
          </a:p>
        </p:txBody>
      </p:sp>
      <p:pic>
        <p:nvPicPr>
          <p:cNvPr id="4" name="Content Placeholder 3" descr="Screen shot 2013-10-14 at 8.01.04 PM.png"/>
          <p:cNvPicPr>
            <a:picLocks noGrp="1" noChangeAspect="1"/>
          </p:cNvPicPr>
          <p:nvPr>
            <p:ph idx="1"/>
          </p:nvPr>
        </p:nvPicPr>
        <p:blipFill>
          <a:blip r:embed="rId2"/>
          <a:srcRect l="-39332" r="-39332"/>
          <a:stretch>
            <a:fillRect/>
          </a:stretch>
        </p:blipFill>
        <p:spPr>
          <a:xfrm>
            <a:off x="457200" y="1600200"/>
            <a:ext cx="8229600" cy="5029200"/>
          </a:xfrm>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2" name="Rectangle 71"/>
          <p:cNvSpPr/>
          <p:nvPr/>
        </p:nvSpPr>
        <p:spPr>
          <a:xfrm>
            <a:off x="3352800" y="4038600"/>
            <a:ext cx="2438400" cy="2590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3" name="Rectangle 72"/>
          <p:cNvSpPr/>
          <p:nvPr/>
        </p:nvSpPr>
        <p:spPr>
          <a:xfrm>
            <a:off x="3352800" y="1447800"/>
            <a:ext cx="2438400" cy="2590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0" name="Rectangle 69"/>
          <p:cNvSpPr/>
          <p:nvPr/>
        </p:nvSpPr>
        <p:spPr>
          <a:xfrm>
            <a:off x="381000" y="4038600"/>
            <a:ext cx="2438400" cy="2590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8" name="Rectangle 67"/>
          <p:cNvSpPr/>
          <p:nvPr/>
        </p:nvSpPr>
        <p:spPr>
          <a:xfrm>
            <a:off x="381000" y="1447800"/>
            <a:ext cx="2438400" cy="2590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Optimizing Sort-Merge Join</a:t>
            </a:r>
            <a:endParaRPr lang="en-US" dirty="0"/>
          </a:p>
        </p:txBody>
      </p:sp>
      <p:sp>
        <p:nvSpPr>
          <p:cNvPr id="4" name="Rectangle 3"/>
          <p:cNvSpPr/>
          <p:nvPr/>
        </p:nvSpPr>
        <p:spPr>
          <a:xfrm>
            <a:off x="228600" y="1371600"/>
            <a:ext cx="2743200" cy="533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 y="15240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 name="Rectangle 10"/>
          <p:cNvSpPr/>
          <p:nvPr/>
        </p:nvSpPr>
        <p:spPr>
          <a:xfrm>
            <a:off x="457200" y="28194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Rectangle 11"/>
          <p:cNvSpPr/>
          <p:nvPr/>
        </p:nvSpPr>
        <p:spPr>
          <a:xfrm>
            <a:off x="457200" y="41148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457200" y="54102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p:cNvSpPr/>
          <p:nvPr/>
        </p:nvSpPr>
        <p:spPr>
          <a:xfrm>
            <a:off x="3200400" y="1371600"/>
            <a:ext cx="2743200" cy="53340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p:cNvSpPr/>
          <p:nvPr/>
        </p:nvSpPr>
        <p:spPr>
          <a:xfrm>
            <a:off x="3429000" y="15240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1" name="Rectangle 20"/>
          <p:cNvSpPr/>
          <p:nvPr/>
        </p:nvSpPr>
        <p:spPr>
          <a:xfrm>
            <a:off x="3429000" y="28194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2" name="Rectangle 21"/>
          <p:cNvSpPr/>
          <p:nvPr/>
        </p:nvSpPr>
        <p:spPr>
          <a:xfrm>
            <a:off x="3429000" y="41148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3" name="Rectangle 22"/>
          <p:cNvSpPr/>
          <p:nvPr/>
        </p:nvSpPr>
        <p:spPr>
          <a:xfrm>
            <a:off x="3429000" y="54102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4" name="Content Placeholder 2"/>
          <p:cNvSpPr>
            <a:spLocks noGrp="1"/>
          </p:cNvSpPr>
          <p:nvPr>
            <p:ph idx="1"/>
          </p:nvPr>
        </p:nvSpPr>
        <p:spPr>
          <a:xfrm>
            <a:off x="6019800" y="1371600"/>
            <a:ext cx="3124200" cy="5334000"/>
          </a:xfrm>
        </p:spPr>
        <p:txBody>
          <a:bodyPr>
            <a:normAutofit fontScale="92500"/>
          </a:bodyPr>
          <a:lstStyle/>
          <a:p>
            <a:pPr>
              <a:buNone/>
            </a:pPr>
            <a:r>
              <a:rPr lang="en-US" sz="2800" b="1" dirty="0" smtClean="0"/>
              <a:t>Key idea:</a:t>
            </a:r>
            <a:r>
              <a:rPr lang="en-US" sz="2800" dirty="0" smtClean="0"/>
              <a:t/>
            </a:r>
            <a:br>
              <a:rPr lang="en-US" sz="2800" dirty="0" smtClean="0"/>
            </a:br>
            <a:r>
              <a:rPr lang="en-US" sz="2800" dirty="0" smtClean="0"/>
              <a:t>Internal Sort on both. Perform merge on all runs!</a:t>
            </a:r>
          </a:p>
          <a:p>
            <a:pPr>
              <a:buNone/>
            </a:pPr>
            <a:r>
              <a:rPr lang="en-US" sz="2800" b="1" dirty="0" smtClean="0"/>
              <a:t>Steps:</a:t>
            </a:r>
          </a:p>
          <a:p>
            <a:pPr marL="514350" indent="-514350">
              <a:buFont typeface="+mj-lt"/>
              <a:buAutoNum type="arabicPeriod"/>
            </a:pPr>
            <a:r>
              <a:rPr lang="en-US" sz="2800" dirty="0" smtClean="0"/>
              <a:t>Internal sort S and R. (Pass 0)</a:t>
            </a:r>
          </a:p>
          <a:p>
            <a:pPr marL="514350" indent="-514350">
              <a:buFont typeface="+mj-lt"/>
              <a:buAutoNum type="arabicPeriod"/>
            </a:pPr>
            <a:r>
              <a:rPr lang="en-US" sz="2800" dirty="0" smtClean="0">
                <a:solidFill>
                  <a:schemeClr val="accent4"/>
                </a:solidFill>
              </a:rPr>
              <a:t>Merge all runs.</a:t>
            </a:r>
          </a:p>
          <a:p>
            <a:pPr marL="514350" indent="-514350">
              <a:buNone/>
            </a:pPr>
            <a:r>
              <a:rPr lang="en-US" sz="2800" b="1" dirty="0" smtClean="0"/>
              <a:t>I/Os:</a:t>
            </a:r>
          </a:p>
          <a:p>
            <a:pPr marL="514350" indent="-514350">
              <a:buNone/>
            </a:pPr>
            <a:r>
              <a:rPr lang="en-US" sz="2800" b="1" smtClean="0">
                <a:solidFill>
                  <a:schemeClr val="tx2"/>
                </a:solidFill>
              </a:rPr>
              <a:t>       </a:t>
            </a:r>
            <a:r>
              <a:rPr lang="en-US" sz="2800" smtClean="0">
                <a:solidFill>
                  <a:schemeClr val="tx2"/>
                </a:solidFill>
              </a:rPr>
              <a:t>~</a:t>
            </a:r>
            <a:r>
              <a:rPr lang="en-US" sz="2800" dirty="0" smtClean="0">
                <a:solidFill>
                  <a:schemeClr val="tx2"/>
                </a:solidFill>
              </a:rPr>
              <a:t>3([S] + [R])</a:t>
            </a:r>
            <a:br>
              <a:rPr lang="en-US" sz="2800" dirty="0" smtClean="0">
                <a:solidFill>
                  <a:schemeClr val="tx2"/>
                </a:solidFill>
              </a:rPr>
            </a:br>
            <a:r>
              <a:rPr lang="en-US" sz="2800" dirty="0" smtClean="0">
                <a:solidFill>
                  <a:schemeClr val="tx2"/>
                </a:solidFill>
              </a:rPr>
              <a:t>Pass 0: </a:t>
            </a:r>
            <a:r>
              <a:rPr lang="en-US" sz="2600" dirty="0" smtClean="0">
                <a:solidFill>
                  <a:schemeClr val="tx2"/>
                </a:solidFill>
              </a:rPr>
              <a:t>2([S]+[R])</a:t>
            </a:r>
            <a:r>
              <a:rPr lang="en-US" sz="2800" dirty="0" smtClean="0">
                <a:solidFill>
                  <a:schemeClr val="tx2"/>
                </a:solidFill>
              </a:rPr>
              <a:t/>
            </a:r>
            <a:br>
              <a:rPr lang="en-US" sz="2800" dirty="0" smtClean="0">
                <a:solidFill>
                  <a:schemeClr val="tx2"/>
                </a:solidFill>
              </a:rPr>
            </a:br>
            <a:r>
              <a:rPr lang="en-US" sz="2800" dirty="0" smtClean="0">
                <a:solidFill>
                  <a:schemeClr val="tx2"/>
                </a:solidFill>
              </a:rPr>
              <a:t>Merging: [S]+[R]</a:t>
            </a:r>
            <a:endParaRPr lang="en-US" sz="2800" dirty="0" smtClean="0">
              <a:solidFill>
                <a:schemeClr val="accent2"/>
              </a:solidFill>
            </a:endParaRPr>
          </a:p>
          <a:p>
            <a:pPr marL="514350" indent="-514350">
              <a:buFont typeface="+mj-lt"/>
              <a:buAutoNum type="arabicPeriod"/>
            </a:pPr>
            <a:endParaRPr lang="en-US" sz="2800" dirty="0" smtClean="0">
              <a:solidFill>
                <a:schemeClr val="accent4"/>
              </a:solidFill>
            </a:endParaRPr>
          </a:p>
        </p:txBody>
      </p:sp>
      <p:sp>
        <p:nvSpPr>
          <p:cNvPr id="25" name="TextBox 24"/>
          <p:cNvSpPr txBox="1"/>
          <p:nvPr/>
        </p:nvSpPr>
        <p:spPr>
          <a:xfrm>
            <a:off x="1270337" y="1002268"/>
            <a:ext cx="794641" cy="369332"/>
          </a:xfrm>
          <a:prstGeom prst="rect">
            <a:avLst/>
          </a:prstGeom>
          <a:noFill/>
        </p:spPr>
        <p:txBody>
          <a:bodyPr wrap="none" rtlCol="0">
            <a:spAutoFit/>
          </a:bodyPr>
          <a:lstStyle/>
          <a:p>
            <a:r>
              <a:rPr lang="en-US" dirty="0" smtClean="0">
                <a:solidFill>
                  <a:schemeClr val="tx2"/>
                </a:solidFill>
              </a:rPr>
              <a:t>Sailors</a:t>
            </a:r>
            <a:endParaRPr lang="en-US" dirty="0">
              <a:solidFill>
                <a:schemeClr val="tx2"/>
              </a:solidFill>
            </a:endParaRPr>
          </a:p>
        </p:txBody>
      </p:sp>
      <p:sp>
        <p:nvSpPr>
          <p:cNvPr id="26" name="TextBox 25"/>
          <p:cNvSpPr txBox="1"/>
          <p:nvPr/>
        </p:nvSpPr>
        <p:spPr>
          <a:xfrm>
            <a:off x="4089737" y="1002268"/>
            <a:ext cx="1015663" cy="369332"/>
          </a:xfrm>
          <a:prstGeom prst="rect">
            <a:avLst/>
          </a:prstGeom>
          <a:noFill/>
        </p:spPr>
        <p:txBody>
          <a:bodyPr wrap="none" rtlCol="0">
            <a:spAutoFit/>
          </a:bodyPr>
          <a:lstStyle/>
          <a:p>
            <a:r>
              <a:rPr lang="en-US" dirty="0" smtClean="0">
                <a:solidFill>
                  <a:schemeClr val="accent2"/>
                </a:solidFill>
              </a:rPr>
              <a:t>Reserves</a:t>
            </a:r>
            <a:endParaRPr lang="en-US" dirty="0">
              <a:solidFill>
                <a:schemeClr val="accent2"/>
              </a:solidFill>
            </a:endParaRPr>
          </a:p>
        </p:txBody>
      </p:sp>
      <p:sp>
        <p:nvSpPr>
          <p:cNvPr id="16" name="Rectangle 15"/>
          <p:cNvSpPr/>
          <p:nvPr/>
        </p:nvSpPr>
        <p:spPr>
          <a:xfrm>
            <a:off x="457200" y="1524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Bob, </a:t>
            </a:r>
            <a:r>
              <a:rPr lang="en-US" dirty="0" err="1" smtClean="0"/>
              <a:t>sid</a:t>
            </a:r>
            <a:r>
              <a:rPr lang="en-US" dirty="0" smtClean="0"/>
              <a:t> = 1)</a:t>
            </a:r>
            <a:endParaRPr lang="en-US" dirty="0"/>
          </a:p>
        </p:txBody>
      </p:sp>
      <p:sp>
        <p:nvSpPr>
          <p:cNvPr id="17" name="Rectangle 16"/>
          <p:cNvSpPr/>
          <p:nvPr/>
        </p:nvSpPr>
        <p:spPr>
          <a:xfrm>
            <a:off x="457200" y="1752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Jill, </a:t>
            </a:r>
            <a:r>
              <a:rPr lang="en-US" dirty="0" err="1" smtClean="0"/>
              <a:t>sid</a:t>
            </a:r>
            <a:r>
              <a:rPr lang="en-US" dirty="0" smtClean="0"/>
              <a:t> = 2)</a:t>
            </a:r>
            <a:endParaRPr lang="en-US" dirty="0"/>
          </a:p>
        </p:txBody>
      </p:sp>
      <p:sp>
        <p:nvSpPr>
          <p:cNvPr id="18" name="Rectangle 17"/>
          <p:cNvSpPr/>
          <p:nvPr/>
        </p:nvSpPr>
        <p:spPr>
          <a:xfrm>
            <a:off x="457200" y="1981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a:t>
            </a:r>
            <a:r>
              <a:rPr lang="en-US" dirty="0" err="1" smtClean="0"/>
              <a:t>Yue</a:t>
            </a:r>
            <a:r>
              <a:rPr lang="en-US" dirty="0" smtClean="0"/>
              <a:t>, </a:t>
            </a:r>
            <a:r>
              <a:rPr lang="en-US" dirty="0" err="1" smtClean="0"/>
              <a:t>sid</a:t>
            </a:r>
            <a:r>
              <a:rPr lang="en-US" dirty="0" smtClean="0"/>
              <a:t> = 4)</a:t>
            </a:r>
            <a:endParaRPr lang="en-US" dirty="0"/>
          </a:p>
        </p:txBody>
      </p:sp>
      <p:sp>
        <p:nvSpPr>
          <p:cNvPr id="19" name="Rectangle 18"/>
          <p:cNvSpPr/>
          <p:nvPr/>
        </p:nvSpPr>
        <p:spPr>
          <a:xfrm>
            <a:off x="457200" y="2209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Sue, </a:t>
            </a:r>
            <a:r>
              <a:rPr lang="en-US" dirty="0" err="1" smtClean="0"/>
              <a:t>sid</a:t>
            </a:r>
            <a:r>
              <a:rPr lang="en-US" dirty="0" smtClean="0"/>
              <a:t> = 8)</a:t>
            </a:r>
            <a:endParaRPr lang="en-US" dirty="0"/>
          </a:p>
        </p:txBody>
      </p:sp>
      <p:sp>
        <p:nvSpPr>
          <p:cNvPr id="20" name="Rectangle 19"/>
          <p:cNvSpPr/>
          <p:nvPr/>
        </p:nvSpPr>
        <p:spPr>
          <a:xfrm>
            <a:off x="457200" y="2438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Jack, </a:t>
            </a:r>
            <a:r>
              <a:rPr lang="en-US" dirty="0" err="1" smtClean="0"/>
              <a:t>sid</a:t>
            </a:r>
            <a:r>
              <a:rPr lang="en-US" dirty="0" smtClean="0"/>
              <a:t> = 18)</a:t>
            </a:r>
            <a:endParaRPr lang="en-US" dirty="0"/>
          </a:p>
        </p:txBody>
      </p:sp>
      <p:sp>
        <p:nvSpPr>
          <p:cNvPr id="32" name="Rectangle 31"/>
          <p:cNvSpPr/>
          <p:nvPr/>
        </p:nvSpPr>
        <p:spPr>
          <a:xfrm>
            <a:off x="457200" y="2819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Cat, </a:t>
            </a:r>
            <a:r>
              <a:rPr lang="en-US" dirty="0" err="1" smtClean="0"/>
              <a:t>sid</a:t>
            </a:r>
            <a:r>
              <a:rPr lang="en-US" dirty="0" smtClean="0"/>
              <a:t> = 22)</a:t>
            </a:r>
            <a:endParaRPr lang="en-US" dirty="0"/>
          </a:p>
        </p:txBody>
      </p:sp>
      <p:sp>
        <p:nvSpPr>
          <p:cNvPr id="33" name="Rectangle 32"/>
          <p:cNvSpPr/>
          <p:nvPr/>
        </p:nvSpPr>
        <p:spPr>
          <a:xfrm>
            <a:off x="457200" y="3048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 .</a:t>
            </a:r>
            <a:endParaRPr lang="en-US" dirty="0"/>
          </a:p>
        </p:txBody>
      </p:sp>
      <p:sp>
        <p:nvSpPr>
          <p:cNvPr id="34" name="Rectangle 33"/>
          <p:cNvSpPr/>
          <p:nvPr/>
        </p:nvSpPr>
        <p:spPr>
          <a:xfrm>
            <a:off x="457200" y="3276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457200" y="3505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457200" y="3733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a:off x="457200" y="4114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Sam, </a:t>
            </a:r>
            <a:r>
              <a:rPr lang="en-US" dirty="0" err="1" smtClean="0"/>
              <a:t>sid</a:t>
            </a:r>
            <a:r>
              <a:rPr lang="en-US" dirty="0" smtClean="0"/>
              <a:t> = 3)</a:t>
            </a:r>
            <a:endParaRPr lang="en-US" dirty="0"/>
          </a:p>
        </p:txBody>
      </p:sp>
      <p:sp>
        <p:nvSpPr>
          <p:cNvPr id="38" name="Rectangle 37"/>
          <p:cNvSpPr/>
          <p:nvPr/>
        </p:nvSpPr>
        <p:spPr>
          <a:xfrm>
            <a:off x="457200" y="4343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Sue, </a:t>
            </a:r>
            <a:r>
              <a:rPr lang="en-US" dirty="0" err="1" smtClean="0"/>
              <a:t>sid</a:t>
            </a:r>
            <a:r>
              <a:rPr lang="en-US" dirty="0" smtClean="0"/>
              <a:t> = 7)</a:t>
            </a:r>
            <a:endParaRPr lang="en-US" dirty="0"/>
          </a:p>
        </p:txBody>
      </p:sp>
      <p:sp>
        <p:nvSpPr>
          <p:cNvPr id="39" name="Rectangle 38"/>
          <p:cNvSpPr/>
          <p:nvPr/>
        </p:nvSpPr>
        <p:spPr>
          <a:xfrm>
            <a:off x="457200" y="4572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Joe, </a:t>
            </a:r>
            <a:r>
              <a:rPr lang="en-US" dirty="0" err="1" smtClean="0"/>
              <a:t>sid</a:t>
            </a:r>
            <a:r>
              <a:rPr lang="en-US" dirty="0" smtClean="0"/>
              <a:t> = 12)</a:t>
            </a:r>
            <a:endParaRPr lang="en-US" dirty="0"/>
          </a:p>
        </p:txBody>
      </p:sp>
      <p:sp>
        <p:nvSpPr>
          <p:cNvPr id="40" name="Rectangle 39"/>
          <p:cNvSpPr/>
          <p:nvPr/>
        </p:nvSpPr>
        <p:spPr>
          <a:xfrm>
            <a:off x="457200" y="4800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 .</a:t>
            </a:r>
            <a:endParaRPr lang="en-US" dirty="0"/>
          </a:p>
        </p:txBody>
      </p:sp>
      <p:sp>
        <p:nvSpPr>
          <p:cNvPr id="41" name="Rectangle 40"/>
          <p:cNvSpPr/>
          <p:nvPr/>
        </p:nvSpPr>
        <p:spPr>
          <a:xfrm>
            <a:off x="457200" y="5029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457200" y="5410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a:off x="457200" y="5638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a:off x="457200" y="5867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57200" y="6096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457200" y="6324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3429000" y="1524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 bid = 4)</a:t>
            </a:r>
            <a:endParaRPr lang="en-US" dirty="0"/>
          </a:p>
        </p:txBody>
      </p:sp>
      <p:sp>
        <p:nvSpPr>
          <p:cNvPr id="49" name="Rectangle 48"/>
          <p:cNvSpPr/>
          <p:nvPr/>
        </p:nvSpPr>
        <p:spPr>
          <a:xfrm>
            <a:off x="3429000" y="1752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 bid = 7)</a:t>
            </a:r>
            <a:endParaRPr lang="en-US" dirty="0"/>
          </a:p>
        </p:txBody>
      </p:sp>
      <p:sp>
        <p:nvSpPr>
          <p:cNvPr id="50" name="Rectangle 49"/>
          <p:cNvSpPr/>
          <p:nvPr/>
        </p:nvSpPr>
        <p:spPr>
          <a:xfrm>
            <a:off x="3429000" y="1981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4, bid = 3)</a:t>
            </a:r>
            <a:endParaRPr lang="en-US" dirty="0"/>
          </a:p>
        </p:txBody>
      </p:sp>
      <p:sp>
        <p:nvSpPr>
          <p:cNvPr id="51" name="Rectangle 50"/>
          <p:cNvSpPr/>
          <p:nvPr/>
        </p:nvSpPr>
        <p:spPr>
          <a:xfrm>
            <a:off x="3429000" y="2209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8, bid = 1)</a:t>
            </a:r>
            <a:endParaRPr lang="en-US" dirty="0"/>
          </a:p>
        </p:txBody>
      </p:sp>
      <p:sp>
        <p:nvSpPr>
          <p:cNvPr id="52" name="Rectangle 51"/>
          <p:cNvSpPr/>
          <p:nvPr/>
        </p:nvSpPr>
        <p:spPr>
          <a:xfrm>
            <a:off x="3429000" y="2438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8, bid = 13)</a:t>
            </a:r>
            <a:endParaRPr lang="en-US" dirty="0"/>
          </a:p>
        </p:txBody>
      </p:sp>
      <p:sp>
        <p:nvSpPr>
          <p:cNvPr id="53" name="Rectangle 52"/>
          <p:cNvSpPr/>
          <p:nvPr/>
        </p:nvSpPr>
        <p:spPr>
          <a:xfrm>
            <a:off x="3429000" y="2819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12, bid = 1)</a:t>
            </a:r>
            <a:endParaRPr lang="en-US" dirty="0"/>
          </a:p>
        </p:txBody>
      </p:sp>
      <p:sp>
        <p:nvSpPr>
          <p:cNvPr id="54" name="Rectangle 53"/>
          <p:cNvSpPr/>
          <p:nvPr/>
        </p:nvSpPr>
        <p:spPr>
          <a:xfrm>
            <a:off x="3429000" y="3048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 . .</a:t>
            </a:r>
            <a:endParaRPr lang="en-US" dirty="0"/>
          </a:p>
        </p:txBody>
      </p:sp>
      <p:sp>
        <p:nvSpPr>
          <p:cNvPr id="55" name="Rectangle 54"/>
          <p:cNvSpPr/>
          <p:nvPr/>
        </p:nvSpPr>
        <p:spPr>
          <a:xfrm>
            <a:off x="3429000" y="3276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6" name="Rectangle 55"/>
          <p:cNvSpPr/>
          <p:nvPr/>
        </p:nvSpPr>
        <p:spPr>
          <a:xfrm>
            <a:off x="3429000" y="3505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7" name="Rectangle 56"/>
          <p:cNvSpPr/>
          <p:nvPr/>
        </p:nvSpPr>
        <p:spPr>
          <a:xfrm>
            <a:off x="3429000" y="3733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8" name="Rectangle 57"/>
          <p:cNvSpPr/>
          <p:nvPr/>
        </p:nvSpPr>
        <p:spPr>
          <a:xfrm>
            <a:off x="3429000" y="4114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3, bid = 6)</a:t>
            </a:r>
            <a:endParaRPr lang="en-US" dirty="0"/>
          </a:p>
        </p:txBody>
      </p:sp>
      <p:sp>
        <p:nvSpPr>
          <p:cNvPr id="59" name="Rectangle 58"/>
          <p:cNvSpPr/>
          <p:nvPr/>
        </p:nvSpPr>
        <p:spPr>
          <a:xfrm>
            <a:off x="3429000" y="4343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8, bid = 15)</a:t>
            </a:r>
            <a:endParaRPr lang="en-US" dirty="0"/>
          </a:p>
        </p:txBody>
      </p:sp>
      <p:sp>
        <p:nvSpPr>
          <p:cNvPr id="60" name="Rectangle 59"/>
          <p:cNvSpPr/>
          <p:nvPr/>
        </p:nvSpPr>
        <p:spPr>
          <a:xfrm>
            <a:off x="3429000" y="4572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 . .</a:t>
            </a:r>
            <a:endParaRPr lang="en-US" dirty="0"/>
          </a:p>
        </p:txBody>
      </p:sp>
      <p:sp>
        <p:nvSpPr>
          <p:cNvPr id="61" name="Rectangle 60"/>
          <p:cNvSpPr/>
          <p:nvPr/>
        </p:nvSpPr>
        <p:spPr>
          <a:xfrm>
            <a:off x="3429000" y="4800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2" name="Rectangle 61"/>
          <p:cNvSpPr/>
          <p:nvPr/>
        </p:nvSpPr>
        <p:spPr>
          <a:xfrm>
            <a:off x="3429000" y="5029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3" name="Rectangle 62"/>
          <p:cNvSpPr/>
          <p:nvPr/>
        </p:nvSpPr>
        <p:spPr>
          <a:xfrm>
            <a:off x="3429000" y="5410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4" name="Rectangle 63"/>
          <p:cNvSpPr/>
          <p:nvPr/>
        </p:nvSpPr>
        <p:spPr>
          <a:xfrm>
            <a:off x="3429000" y="5638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5" name="Rectangle 64"/>
          <p:cNvSpPr/>
          <p:nvPr/>
        </p:nvSpPr>
        <p:spPr>
          <a:xfrm>
            <a:off x="3429000" y="5867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6" name="Rectangle 65"/>
          <p:cNvSpPr/>
          <p:nvPr/>
        </p:nvSpPr>
        <p:spPr>
          <a:xfrm>
            <a:off x="3429000" y="6096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7" name="Rectangle 66"/>
          <p:cNvSpPr/>
          <p:nvPr/>
        </p:nvSpPr>
        <p:spPr>
          <a:xfrm>
            <a:off x="3429000" y="6324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9" name="Rectangular Callout 68"/>
          <p:cNvSpPr/>
          <p:nvPr/>
        </p:nvSpPr>
        <p:spPr>
          <a:xfrm>
            <a:off x="3505200" y="3962400"/>
            <a:ext cx="3505200" cy="1143000"/>
          </a:xfrm>
          <a:prstGeom prst="wedgeRectCallout">
            <a:avLst>
              <a:gd name="adj1" fmla="val 38349"/>
              <a:gd name="adj2" fmla="val 764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NOTE: What does this assume about the number of runs?</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Lst>
  </p:timing>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Hash-Join</a:t>
            </a:r>
            <a:endParaRPr lang="en-US" dirty="0"/>
          </a:p>
        </p:txBody>
      </p:sp>
      <p:sp>
        <p:nvSpPr>
          <p:cNvPr id="4" name="Rectangle 3"/>
          <p:cNvSpPr/>
          <p:nvPr/>
        </p:nvSpPr>
        <p:spPr>
          <a:xfrm>
            <a:off x="228600" y="1371600"/>
            <a:ext cx="2743200" cy="533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 y="15240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 name="Rectangle 10"/>
          <p:cNvSpPr/>
          <p:nvPr/>
        </p:nvSpPr>
        <p:spPr>
          <a:xfrm>
            <a:off x="457200" y="28194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Rectangle 11"/>
          <p:cNvSpPr/>
          <p:nvPr/>
        </p:nvSpPr>
        <p:spPr>
          <a:xfrm>
            <a:off x="457200" y="41148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457200" y="54102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p:cNvSpPr/>
          <p:nvPr/>
        </p:nvSpPr>
        <p:spPr>
          <a:xfrm>
            <a:off x="3200400" y="1371600"/>
            <a:ext cx="2743200" cy="5334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p:cNvSpPr/>
          <p:nvPr/>
        </p:nvSpPr>
        <p:spPr>
          <a:xfrm>
            <a:off x="3429000" y="15240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1" name="Rectangle 20"/>
          <p:cNvSpPr/>
          <p:nvPr/>
        </p:nvSpPr>
        <p:spPr>
          <a:xfrm>
            <a:off x="3429000" y="28194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2" name="Rectangle 21"/>
          <p:cNvSpPr/>
          <p:nvPr/>
        </p:nvSpPr>
        <p:spPr>
          <a:xfrm>
            <a:off x="3429000" y="41148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3" name="Rectangle 22"/>
          <p:cNvSpPr/>
          <p:nvPr/>
        </p:nvSpPr>
        <p:spPr>
          <a:xfrm>
            <a:off x="3429000" y="54102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4" name="Content Placeholder 2"/>
          <p:cNvSpPr>
            <a:spLocks noGrp="1"/>
          </p:cNvSpPr>
          <p:nvPr>
            <p:ph idx="1"/>
          </p:nvPr>
        </p:nvSpPr>
        <p:spPr>
          <a:xfrm>
            <a:off x="6019800" y="1371600"/>
            <a:ext cx="3124200" cy="4525963"/>
          </a:xfrm>
        </p:spPr>
        <p:txBody>
          <a:bodyPr>
            <a:normAutofit/>
          </a:bodyPr>
          <a:lstStyle/>
          <a:p>
            <a:pPr>
              <a:buNone/>
            </a:pPr>
            <a:r>
              <a:rPr lang="en-US" sz="2800" b="1" dirty="0" smtClean="0"/>
              <a:t>Key idea:</a:t>
            </a:r>
            <a:r>
              <a:rPr lang="en-US" sz="2800" dirty="0" smtClean="0"/>
              <a:t/>
            </a:r>
            <a:br>
              <a:rPr lang="en-US" sz="2800" dirty="0" smtClean="0"/>
            </a:br>
            <a:r>
              <a:rPr lang="en-US" sz="2800" dirty="0" smtClean="0"/>
              <a:t>Partition S and R using same hash fn, then collect same partitions</a:t>
            </a:r>
          </a:p>
          <a:p>
            <a:pPr>
              <a:buNone/>
            </a:pPr>
            <a:r>
              <a:rPr lang="en-US" sz="2800" b="1" dirty="0" smtClean="0"/>
              <a:t>Steps:</a:t>
            </a:r>
          </a:p>
          <a:p>
            <a:pPr marL="514350" indent="-514350">
              <a:buFont typeface="+mj-lt"/>
              <a:buAutoNum type="arabicPeriod"/>
            </a:pPr>
            <a:r>
              <a:rPr lang="en-US" sz="2800" dirty="0" smtClean="0"/>
              <a:t>Partition S and R</a:t>
            </a:r>
          </a:p>
          <a:p>
            <a:pPr marL="514350" indent="-514350">
              <a:buFont typeface="+mj-lt"/>
              <a:buAutoNum type="arabicPeriod"/>
            </a:pPr>
            <a:r>
              <a:rPr lang="en-US" sz="2800" dirty="0" smtClean="0"/>
              <a:t>Re-Hash, collect</a:t>
            </a:r>
            <a:endParaRPr lang="en-US" dirty="0" smtClean="0"/>
          </a:p>
        </p:txBody>
      </p:sp>
      <p:sp>
        <p:nvSpPr>
          <p:cNvPr id="25" name="TextBox 24"/>
          <p:cNvSpPr txBox="1"/>
          <p:nvPr/>
        </p:nvSpPr>
        <p:spPr>
          <a:xfrm>
            <a:off x="1270337" y="1002268"/>
            <a:ext cx="794641" cy="369332"/>
          </a:xfrm>
          <a:prstGeom prst="rect">
            <a:avLst/>
          </a:prstGeom>
          <a:noFill/>
        </p:spPr>
        <p:txBody>
          <a:bodyPr wrap="none" rtlCol="0">
            <a:spAutoFit/>
          </a:bodyPr>
          <a:lstStyle/>
          <a:p>
            <a:r>
              <a:rPr lang="en-US" dirty="0" smtClean="0">
                <a:solidFill>
                  <a:schemeClr val="tx2"/>
                </a:solidFill>
              </a:rPr>
              <a:t>Sailors</a:t>
            </a:r>
            <a:endParaRPr lang="en-US" dirty="0">
              <a:solidFill>
                <a:schemeClr val="tx2"/>
              </a:solidFill>
            </a:endParaRPr>
          </a:p>
        </p:txBody>
      </p:sp>
      <p:sp>
        <p:nvSpPr>
          <p:cNvPr id="26" name="TextBox 25"/>
          <p:cNvSpPr txBox="1"/>
          <p:nvPr/>
        </p:nvSpPr>
        <p:spPr>
          <a:xfrm>
            <a:off x="4089737" y="1002268"/>
            <a:ext cx="1015663" cy="369332"/>
          </a:xfrm>
          <a:prstGeom prst="rect">
            <a:avLst/>
          </a:prstGeom>
          <a:noFill/>
        </p:spPr>
        <p:txBody>
          <a:bodyPr wrap="none" rtlCol="0">
            <a:spAutoFit/>
          </a:bodyPr>
          <a:lstStyle/>
          <a:p>
            <a:r>
              <a:rPr lang="en-US" dirty="0" smtClean="0">
                <a:solidFill>
                  <a:schemeClr val="accent2"/>
                </a:solidFill>
              </a:rPr>
              <a:t>Reserves</a:t>
            </a:r>
            <a:endParaRPr lang="en-US" dirty="0">
              <a:solidFill>
                <a:schemeClr val="accent2"/>
              </a:solidFill>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Hash-Join</a:t>
            </a:r>
            <a:endParaRPr lang="en-US" dirty="0"/>
          </a:p>
        </p:txBody>
      </p:sp>
      <p:sp>
        <p:nvSpPr>
          <p:cNvPr id="4" name="Rectangle 3"/>
          <p:cNvSpPr/>
          <p:nvPr/>
        </p:nvSpPr>
        <p:spPr>
          <a:xfrm>
            <a:off x="228600" y="1371600"/>
            <a:ext cx="2743200" cy="533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 y="15240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 name="Rectangle 10"/>
          <p:cNvSpPr/>
          <p:nvPr/>
        </p:nvSpPr>
        <p:spPr>
          <a:xfrm>
            <a:off x="457200" y="28194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Rectangle 11"/>
          <p:cNvSpPr/>
          <p:nvPr/>
        </p:nvSpPr>
        <p:spPr>
          <a:xfrm>
            <a:off x="457200" y="41148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457200" y="54102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p:cNvSpPr/>
          <p:nvPr/>
        </p:nvSpPr>
        <p:spPr>
          <a:xfrm>
            <a:off x="3200400" y="1371600"/>
            <a:ext cx="2743200" cy="5334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p:cNvSpPr/>
          <p:nvPr/>
        </p:nvSpPr>
        <p:spPr>
          <a:xfrm>
            <a:off x="3429000" y="15240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1" name="Rectangle 20"/>
          <p:cNvSpPr/>
          <p:nvPr/>
        </p:nvSpPr>
        <p:spPr>
          <a:xfrm>
            <a:off x="3429000" y="28194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2" name="Rectangle 21"/>
          <p:cNvSpPr/>
          <p:nvPr/>
        </p:nvSpPr>
        <p:spPr>
          <a:xfrm>
            <a:off x="3429000" y="41148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3" name="Rectangle 22"/>
          <p:cNvSpPr/>
          <p:nvPr/>
        </p:nvSpPr>
        <p:spPr>
          <a:xfrm>
            <a:off x="3429000" y="54102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4" name="Content Placeholder 2"/>
          <p:cNvSpPr>
            <a:spLocks noGrp="1"/>
          </p:cNvSpPr>
          <p:nvPr>
            <p:ph idx="1"/>
          </p:nvPr>
        </p:nvSpPr>
        <p:spPr>
          <a:xfrm>
            <a:off x="6019800" y="1371600"/>
            <a:ext cx="3124200" cy="4525963"/>
          </a:xfrm>
        </p:spPr>
        <p:txBody>
          <a:bodyPr>
            <a:normAutofit/>
          </a:bodyPr>
          <a:lstStyle/>
          <a:p>
            <a:pPr>
              <a:buNone/>
            </a:pPr>
            <a:r>
              <a:rPr lang="en-US" sz="2800" b="1" dirty="0" smtClean="0"/>
              <a:t>Key idea:</a:t>
            </a:r>
            <a:r>
              <a:rPr lang="en-US" sz="2800" dirty="0" smtClean="0"/>
              <a:t/>
            </a:r>
            <a:br>
              <a:rPr lang="en-US" sz="2800" dirty="0" smtClean="0"/>
            </a:br>
            <a:r>
              <a:rPr lang="en-US" sz="2800" dirty="0" smtClean="0"/>
              <a:t>Partition S and R using same hash fn, then collect same partitions</a:t>
            </a:r>
          </a:p>
          <a:p>
            <a:pPr>
              <a:buNone/>
            </a:pPr>
            <a:r>
              <a:rPr lang="en-US" sz="2800" b="1" dirty="0" smtClean="0"/>
              <a:t>Steps:</a:t>
            </a:r>
          </a:p>
          <a:p>
            <a:pPr marL="514350" indent="-514350">
              <a:buFont typeface="+mj-lt"/>
              <a:buAutoNum type="arabicPeriod"/>
            </a:pPr>
            <a:r>
              <a:rPr lang="en-US" sz="2800" dirty="0" smtClean="0">
                <a:solidFill>
                  <a:schemeClr val="accent4"/>
                </a:solidFill>
              </a:rPr>
              <a:t>Partition S and R</a:t>
            </a:r>
          </a:p>
          <a:p>
            <a:pPr marL="514350" indent="-514350">
              <a:buFont typeface="+mj-lt"/>
              <a:buAutoNum type="arabicPeriod"/>
            </a:pPr>
            <a:r>
              <a:rPr lang="en-US" sz="2800" dirty="0" smtClean="0"/>
              <a:t>Re-Hash, collect</a:t>
            </a:r>
            <a:endParaRPr lang="en-US" dirty="0" smtClean="0"/>
          </a:p>
        </p:txBody>
      </p:sp>
      <p:sp>
        <p:nvSpPr>
          <p:cNvPr id="25" name="TextBox 24"/>
          <p:cNvSpPr txBox="1"/>
          <p:nvPr/>
        </p:nvSpPr>
        <p:spPr>
          <a:xfrm>
            <a:off x="1270337" y="1002268"/>
            <a:ext cx="794641" cy="369332"/>
          </a:xfrm>
          <a:prstGeom prst="rect">
            <a:avLst/>
          </a:prstGeom>
          <a:noFill/>
        </p:spPr>
        <p:txBody>
          <a:bodyPr wrap="none" rtlCol="0">
            <a:spAutoFit/>
          </a:bodyPr>
          <a:lstStyle/>
          <a:p>
            <a:r>
              <a:rPr lang="en-US" dirty="0" smtClean="0">
                <a:solidFill>
                  <a:schemeClr val="tx2"/>
                </a:solidFill>
              </a:rPr>
              <a:t>Sailors</a:t>
            </a:r>
            <a:endParaRPr lang="en-US" dirty="0">
              <a:solidFill>
                <a:schemeClr val="tx2"/>
              </a:solidFill>
            </a:endParaRPr>
          </a:p>
        </p:txBody>
      </p:sp>
      <p:sp>
        <p:nvSpPr>
          <p:cNvPr id="26" name="TextBox 25"/>
          <p:cNvSpPr txBox="1"/>
          <p:nvPr/>
        </p:nvSpPr>
        <p:spPr>
          <a:xfrm>
            <a:off x="4089737" y="1002268"/>
            <a:ext cx="1015663" cy="369332"/>
          </a:xfrm>
          <a:prstGeom prst="rect">
            <a:avLst/>
          </a:prstGeom>
          <a:noFill/>
        </p:spPr>
        <p:txBody>
          <a:bodyPr wrap="none" rtlCol="0">
            <a:spAutoFit/>
          </a:bodyPr>
          <a:lstStyle/>
          <a:p>
            <a:r>
              <a:rPr lang="en-US" dirty="0" smtClean="0">
                <a:solidFill>
                  <a:schemeClr val="accent2"/>
                </a:solidFill>
              </a:rPr>
              <a:t>Reserves</a:t>
            </a:r>
            <a:endParaRPr lang="en-US" dirty="0">
              <a:solidFill>
                <a:schemeClr val="accent2"/>
              </a:solidFill>
            </a:endParaRPr>
          </a:p>
        </p:txBody>
      </p:sp>
      <p:sp>
        <p:nvSpPr>
          <p:cNvPr id="42" name="Rectangle 41"/>
          <p:cNvSpPr/>
          <p:nvPr/>
        </p:nvSpPr>
        <p:spPr>
          <a:xfrm>
            <a:off x="457200" y="1524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Bob, </a:t>
            </a:r>
            <a:r>
              <a:rPr lang="en-US" dirty="0" err="1" smtClean="0"/>
              <a:t>sid</a:t>
            </a:r>
            <a:r>
              <a:rPr lang="en-US" dirty="0" smtClean="0"/>
              <a:t> = 1)</a:t>
            </a:r>
            <a:endParaRPr lang="en-US" dirty="0"/>
          </a:p>
        </p:txBody>
      </p:sp>
      <p:sp>
        <p:nvSpPr>
          <p:cNvPr id="43" name="Rectangle 42"/>
          <p:cNvSpPr/>
          <p:nvPr/>
        </p:nvSpPr>
        <p:spPr>
          <a:xfrm>
            <a:off x="457200" y="1752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Sam, </a:t>
            </a:r>
            <a:r>
              <a:rPr lang="en-US" dirty="0" err="1" smtClean="0"/>
              <a:t>sid</a:t>
            </a:r>
            <a:r>
              <a:rPr lang="en-US" dirty="0" smtClean="0"/>
              <a:t> = 3)</a:t>
            </a:r>
            <a:endParaRPr lang="en-US" dirty="0"/>
          </a:p>
        </p:txBody>
      </p:sp>
      <p:sp>
        <p:nvSpPr>
          <p:cNvPr id="44" name="Rectangle 43"/>
          <p:cNvSpPr/>
          <p:nvPr/>
        </p:nvSpPr>
        <p:spPr>
          <a:xfrm>
            <a:off x="457200" y="1981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Sue, </a:t>
            </a:r>
            <a:r>
              <a:rPr lang="en-US" dirty="0" err="1" smtClean="0"/>
              <a:t>sid</a:t>
            </a:r>
            <a:r>
              <a:rPr lang="en-US" dirty="0" smtClean="0"/>
              <a:t> = 7)</a:t>
            </a:r>
            <a:endParaRPr lang="en-US" dirty="0"/>
          </a:p>
        </p:txBody>
      </p:sp>
      <p:sp>
        <p:nvSpPr>
          <p:cNvPr id="45" name="Rectangle 44"/>
          <p:cNvSpPr/>
          <p:nvPr/>
        </p:nvSpPr>
        <p:spPr>
          <a:xfrm>
            <a:off x="457200" y="2209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457200" y="2438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457200" y="2819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Jill, </a:t>
            </a:r>
            <a:r>
              <a:rPr lang="en-US" dirty="0" err="1" smtClean="0"/>
              <a:t>sid</a:t>
            </a:r>
            <a:r>
              <a:rPr lang="en-US" dirty="0" smtClean="0"/>
              <a:t> = 2)</a:t>
            </a:r>
            <a:endParaRPr lang="en-US" dirty="0"/>
          </a:p>
        </p:txBody>
      </p:sp>
      <p:sp>
        <p:nvSpPr>
          <p:cNvPr id="48" name="Rectangle 47"/>
          <p:cNvSpPr/>
          <p:nvPr/>
        </p:nvSpPr>
        <p:spPr>
          <a:xfrm>
            <a:off x="457200" y="3048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Joe, </a:t>
            </a:r>
            <a:r>
              <a:rPr lang="en-US" dirty="0" err="1" smtClean="0"/>
              <a:t>sid</a:t>
            </a:r>
            <a:r>
              <a:rPr lang="en-US" dirty="0" smtClean="0"/>
              <a:t> = 12)</a:t>
            </a:r>
            <a:endParaRPr lang="en-US" dirty="0"/>
          </a:p>
        </p:txBody>
      </p:sp>
      <p:sp>
        <p:nvSpPr>
          <p:cNvPr id="49" name="Rectangle 48"/>
          <p:cNvSpPr/>
          <p:nvPr/>
        </p:nvSpPr>
        <p:spPr>
          <a:xfrm>
            <a:off x="457200" y="3276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p:cNvSpPr/>
          <p:nvPr/>
        </p:nvSpPr>
        <p:spPr>
          <a:xfrm>
            <a:off x="457200" y="3505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Sue, </a:t>
            </a:r>
            <a:r>
              <a:rPr lang="en-US" dirty="0" err="1" smtClean="0"/>
              <a:t>sid</a:t>
            </a:r>
            <a:r>
              <a:rPr lang="en-US" dirty="0" smtClean="0"/>
              <a:t> = 8)</a:t>
            </a:r>
            <a:endParaRPr lang="en-US" dirty="0"/>
          </a:p>
        </p:txBody>
      </p:sp>
      <p:sp>
        <p:nvSpPr>
          <p:cNvPr id="51" name="Rectangle 50"/>
          <p:cNvSpPr/>
          <p:nvPr/>
        </p:nvSpPr>
        <p:spPr>
          <a:xfrm>
            <a:off x="457200" y="3733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p:cNvSpPr/>
          <p:nvPr/>
        </p:nvSpPr>
        <p:spPr>
          <a:xfrm>
            <a:off x="457200" y="4114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p:cNvSpPr/>
          <p:nvPr/>
        </p:nvSpPr>
        <p:spPr>
          <a:xfrm>
            <a:off x="457200" y="4343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p:cNvSpPr/>
          <p:nvPr/>
        </p:nvSpPr>
        <p:spPr>
          <a:xfrm>
            <a:off x="457200" y="4572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p:cNvSpPr/>
          <p:nvPr/>
        </p:nvSpPr>
        <p:spPr>
          <a:xfrm>
            <a:off x="457200" y="4800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p:cNvSpPr/>
          <p:nvPr/>
        </p:nvSpPr>
        <p:spPr>
          <a:xfrm>
            <a:off x="457200" y="5029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a:off x="457200" y="5410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p:cNvSpPr/>
          <p:nvPr/>
        </p:nvSpPr>
        <p:spPr>
          <a:xfrm>
            <a:off x="457200" y="5638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a:t>
            </a:r>
            <a:r>
              <a:rPr lang="en-US" dirty="0" err="1" smtClean="0"/>
              <a:t>Yue</a:t>
            </a:r>
            <a:r>
              <a:rPr lang="en-US" dirty="0" smtClean="0"/>
              <a:t>, </a:t>
            </a:r>
            <a:r>
              <a:rPr lang="en-US" dirty="0" err="1" smtClean="0"/>
              <a:t>sid</a:t>
            </a:r>
            <a:r>
              <a:rPr lang="en-US" dirty="0" smtClean="0"/>
              <a:t> = 4)</a:t>
            </a:r>
            <a:endParaRPr lang="en-US" dirty="0"/>
          </a:p>
        </p:txBody>
      </p:sp>
      <p:sp>
        <p:nvSpPr>
          <p:cNvPr id="59" name="Rectangle 58"/>
          <p:cNvSpPr/>
          <p:nvPr/>
        </p:nvSpPr>
        <p:spPr>
          <a:xfrm>
            <a:off x="457200" y="5867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p:cNvSpPr/>
          <p:nvPr/>
        </p:nvSpPr>
        <p:spPr>
          <a:xfrm>
            <a:off x="457200" y="6096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p:cNvSpPr/>
          <p:nvPr/>
        </p:nvSpPr>
        <p:spPr>
          <a:xfrm>
            <a:off x="457200" y="6324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Hash-Join</a:t>
            </a:r>
            <a:endParaRPr lang="en-US" dirty="0"/>
          </a:p>
        </p:txBody>
      </p:sp>
      <p:sp>
        <p:nvSpPr>
          <p:cNvPr id="4" name="Rectangle 3"/>
          <p:cNvSpPr/>
          <p:nvPr/>
        </p:nvSpPr>
        <p:spPr>
          <a:xfrm>
            <a:off x="228600" y="1371600"/>
            <a:ext cx="2743200" cy="533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 y="15240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 name="Rectangle 10"/>
          <p:cNvSpPr/>
          <p:nvPr/>
        </p:nvSpPr>
        <p:spPr>
          <a:xfrm>
            <a:off x="457200" y="28194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Rectangle 11"/>
          <p:cNvSpPr/>
          <p:nvPr/>
        </p:nvSpPr>
        <p:spPr>
          <a:xfrm>
            <a:off x="457200" y="41148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457200" y="54102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p:cNvSpPr/>
          <p:nvPr/>
        </p:nvSpPr>
        <p:spPr>
          <a:xfrm>
            <a:off x="3200400" y="1371600"/>
            <a:ext cx="2743200" cy="5334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p:cNvSpPr/>
          <p:nvPr/>
        </p:nvSpPr>
        <p:spPr>
          <a:xfrm>
            <a:off x="3429000" y="15240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1" name="Rectangle 20"/>
          <p:cNvSpPr/>
          <p:nvPr/>
        </p:nvSpPr>
        <p:spPr>
          <a:xfrm>
            <a:off x="3429000" y="28194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2" name="Rectangle 21"/>
          <p:cNvSpPr/>
          <p:nvPr/>
        </p:nvSpPr>
        <p:spPr>
          <a:xfrm>
            <a:off x="3429000" y="41148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3" name="Rectangle 22"/>
          <p:cNvSpPr/>
          <p:nvPr/>
        </p:nvSpPr>
        <p:spPr>
          <a:xfrm>
            <a:off x="3429000" y="54102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4" name="Content Placeholder 2"/>
          <p:cNvSpPr>
            <a:spLocks noGrp="1"/>
          </p:cNvSpPr>
          <p:nvPr>
            <p:ph idx="1"/>
          </p:nvPr>
        </p:nvSpPr>
        <p:spPr>
          <a:xfrm>
            <a:off x="6019800" y="1371600"/>
            <a:ext cx="3124200" cy="4525963"/>
          </a:xfrm>
        </p:spPr>
        <p:txBody>
          <a:bodyPr>
            <a:normAutofit/>
          </a:bodyPr>
          <a:lstStyle/>
          <a:p>
            <a:pPr>
              <a:buNone/>
            </a:pPr>
            <a:r>
              <a:rPr lang="en-US" sz="2800" b="1" dirty="0" smtClean="0"/>
              <a:t>Key idea:</a:t>
            </a:r>
            <a:r>
              <a:rPr lang="en-US" sz="2800" dirty="0" smtClean="0"/>
              <a:t/>
            </a:r>
            <a:br>
              <a:rPr lang="en-US" sz="2800" dirty="0" smtClean="0"/>
            </a:br>
            <a:r>
              <a:rPr lang="en-US" sz="2800" dirty="0" smtClean="0"/>
              <a:t>Partition S and R using same hash fn, then collect same partitions</a:t>
            </a:r>
          </a:p>
          <a:p>
            <a:pPr>
              <a:buNone/>
            </a:pPr>
            <a:r>
              <a:rPr lang="en-US" sz="2800" b="1" dirty="0" smtClean="0"/>
              <a:t>Steps:</a:t>
            </a:r>
          </a:p>
          <a:p>
            <a:pPr marL="514350" indent="-514350">
              <a:buFont typeface="+mj-lt"/>
              <a:buAutoNum type="arabicPeriod"/>
            </a:pPr>
            <a:r>
              <a:rPr lang="en-US" sz="2800" dirty="0" smtClean="0">
                <a:solidFill>
                  <a:schemeClr val="accent4"/>
                </a:solidFill>
              </a:rPr>
              <a:t>Partition S and R</a:t>
            </a:r>
          </a:p>
          <a:p>
            <a:pPr marL="514350" indent="-514350">
              <a:buFont typeface="+mj-lt"/>
              <a:buAutoNum type="arabicPeriod"/>
            </a:pPr>
            <a:r>
              <a:rPr lang="en-US" sz="2800" dirty="0" smtClean="0"/>
              <a:t>Re-Hash, collect</a:t>
            </a:r>
            <a:endParaRPr lang="en-US" dirty="0" smtClean="0"/>
          </a:p>
        </p:txBody>
      </p:sp>
      <p:sp>
        <p:nvSpPr>
          <p:cNvPr id="25" name="TextBox 24"/>
          <p:cNvSpPr txBox="1"/>
          <p:nvPr/>
        </p:nvSpPr>
        <p:spPr>
          <a:xfrm>
            <a:off x="1270337" y="1002268"/>
            <a:ext cx="794641" cy="369332"/>
          </a:xfrm>
          <a:prstGeom prst="rect">
            <a:avLst/>
          </a:prstGeom>
          <a:noFill/>
        </p:spPr>
        <p:txBody>
          <a:bodyPr wrap="none" rtlCol="0">
            <a:spAutoFit/>
          </a:bodyPr>
          <a:lstStyle/>
          <a:p>
            <a:r>
              <a:rPr lang="en-US" dirty="0" smtClean="0">
                <a:solidFill>
                  <a:schemeClr val="tx2"/>
                </a:solidFill>
              </a:rPr>
              <a:t>Sailors</a:t>
            </a:r>
            <a:endParaRPr lang="en-US" dirty="0">
              <a:solidFill>
                <a:schemeClr val="tx2"/>
              </a:solidFill>
            </a:endParaRPr>
          </a:p>
        </p:txBody>
      </p:sp>
      <p:sp>
        <p:nvSpPr>
          <p:cNvPr id="26" name="TextBox 25"/>
          <p:cNvSpPr txBox="1"/>
          <p:nvPr/>
        </p:nvSpPr>
        <p:spPr>
          <a:xfrm>
            <a:off x="4089737" y="1002268"/>
            <a:ext cx="1015663" cy="369332"/>
          </a:xfrm>
          <a:prstGeom prst="rect">
            <a:avLst/>
          </a:prstGeom>
          <a:noFill/>
        </p:spPr>
        <p:txBody>
          <a:bodyPr wrap="none" rtlCol="0">
            <a:spAutoFit/>
          </a:bodyPr>
          <a:lstStyle/>
          <a:p>
            <a:r>
              <a:rPr lang="en-US" dirty="0" smtClean="0">
                <a:solidFill>
                  <a:schemeClr val="accent2"/>
                </a:solidFill>
              </a:rPr>
              <a:t>Reserves</a:t>
            </a:r>
            <a:endParaRPr lang="en-US" dirty="0">
              <a:solidFill>
                <a:schemeClr val="accent2"/>
              </a:solidFill>
            </a:endParaRPr>
          </a:p>
        </p:txBody>
      </p:sp>
      <p:sp>
        <p:nvSpPr>
          <p:cNvPr id="42" name="Rectangle 41"/>
          <p:cNvSpPr/>
          <p:nvPr/>
        </p:nvSpPr>
        <p:spPr>
          <a:xfrm>
            <a:off x="457200" y="1524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Joe, </a:t>
            </a:r>
            <a:r>
              <a:rPr lang="en-US" dirty="0" err="1" smtClean="0"/>
              <a:t>sid</a:t>
            </a:r>
            <a:r>
              <a:rPr lang="en-US" dirty="0" smtClean="0"/>
              <a:t> = 12)</a:t>
            </a:r>
            <a:endParaRPr lang="en-US" dirty="0"/>
          </a:p>
        </p:txBody>
      </p:sp>
      <p:sp>
        <p:nvSpPr>
          <p:cNvPr id="43" name="Rectangle 42"/>
          <p:cNvSpPr/>
          <p:nvPr/>
        </p:nvSpPr>
        <p:spPr>
          <a:xfrm>
            <a:off x="457200" y="1752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Sue, </a:t>
            </a:r>
            <a:r>
              <a:rPr lang="en-US" dirty="0" err="1" smtClean="0"/>
              <a:t>sid</a:t>
            </a:r>
            <a:r>
              <a:rPr lang="en-US" dirty="0" smtClean="0"/>
              <a:t> = 8)</a:t>
            </a:r>
            <a:endParaRPr lang="en-US" dirty="0"/>
          </a:p>
        </p:txBody>
      </p:sp>
      <p:sp>
        <p:nvSpPr>
          <p:cNvPr id="44" name="Rectangle 43"/>
          <p:cNvSpPr/>
          <p:nvPr/>
        </p:nvSpPr>
        <p:spPr>
          <a:xfrm>
            <a:off x="457200" y="1981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a:t>
            </a:r>
            <a:r>
              <a:rPr lang="en-US" dirty="0" err="1" smtClean="0"/>
              <a:t>Yue</a:t>
            </a:r>
            <a:r>
              <a:rPr lang="en-US" dirty="0" smtClean="0"/>
              <a:t>, </a:t>
            </a:r>
            <a:r>
              <a:rPr lang="en-US" dirty="0" err="1" smtClean="0"/>
              <a:t>sid</a:t>
            </a:r>
            <a:r>
              <a:rPr lang="en-US" dirty="0" smtClean="0"/>
              <a:t> = 4)</a:t>
            </a:r>
            <a:endParaRPr lang="en-US" dirty="0"/>
          </a:p>
        </p:txBody>
      </p:sp>
      <p:sp>
        <p:nvSpPr>
          <p:cNvPr id="45" name="Rectangle 44"/>
          <p:cNvSpPr/>
          <p:nvPr/>
        </p:nvSpPr>
        <p:spPr>
          <a:xfrm>
            <a:off x="457200" y="2209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 .</a:t>
            </a:r>
            <a:endParaRPr lang="en-US" dirty="0"/>
          </a:p>
        </p:txBody>
      </p:sp>
      <p:sp>
        <p:nvSpPr>
          <p:cNvPr id="46" name="Rectangle 45"/>
          <p:cNvSpPr/>
          <p:nvPr/>
        </p:nvSpPr>
        <p:spPr>
          <a:xfrm>
            <a:off x="457200" y="2438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457200" y="2819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Bob, </a:t>
            </a:r>
            <a:r>
              <a:rPr lang="en-US" dirty="0" err="1" smtClean="0"/>
              <a:t>sid</a:t>
            </a:r>
            <a:r>
              <a:rPr lang="en-US" dirty="0" smtClean="0"/>
              <a:t> = 1)</a:t>
            </a:r>
            <a:endParaRPr lang="en-US" dirty="0"/>
          </a:p>
        </p:txBody>
      </p:sp>
      <p:sp>
        <p:nvSpPr>
          <p:cNvPr id="48" name="Rectangle 47"/>
          <p:cNvSpPr/>
          <p:nvPr/>
        </p:nvSpPr>
        <p:spPr>
          <a:xfrm>
            <a:off x="457200" y="3048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 .</a:t>
            </a:r>
            <a:endParaRPr lang="en-US" dirty="0"/>
          </a:p>
        </p:txBody>
      </p:sp>
      <p:sp>
        <p:nvSpPr>
          <p:cNvPr id="49" name="Rectangle 48"/>
          <p:cNvSpPr/>
          <p:nvPr/>
        </p:nvSpPr>
        <p:spPr>
          <a:xfrm>
            <a:off x="457200" y="3276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p:cNvSpPr/>
          <p:nvPr/>
        </p:nvSpPr>
        <p:spPr>
          <a:xfrm>
            <a:off x="457200" y="3505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p:cNvSpPr/>
          <p:nvPr/>
        </p:nvSpPr>
        <p:spPr>
          <a:xfrm>
            <a:off x="457200" y="3733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p:cNvSpPr/>
          <p:nvPr/>
        </p:nvSpPr>
        <p:spPr>
          <a:xfrm>
            <a:off x="457200" y="4114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Jill, </a:t>
            </a:r>
            <a:r>
              <a:rPr lang="en-US" dirty="0" err="1" smtClean="0"/>
              <a:t>sid</a:t>
            </a:r>
            <a:r>
              <a:rPr lang="en-US" dirty="0" smtClean="0"/>
              <a:t> = 2)</a:t>
            </a:r>
            <a:endParaRPr lang="en-US" dirty="0"/>
          </a:p>
        </p:txBody>
      </p:sp>
      <p:sp>
        <p:nvSpPr>
          <p:cNvPr id="53" name="Rectangle 52"/>
          <p:cNvSpPr/>
          <p:nvPr/>
        </p:nvSpPr>
        <p:spPr>
          <a:xfrm>
            <a:off x="457200" y="4343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 .</a:t>
            </a:r>
            <a:endParaRPr lang="en-US" dirty="0"/>
          </a:p>
        </p:txBody>
      </p:sp>
      <p:sp>
        <p:nvSpPr>
          <p:cNvPr id="54" name="Rectangle 53"/>
          <p:cNvSpPr/>
          <p:nvPr/>
        </p:nvSpPr>
        <p:spPr>
          <a:xfrm>
            <a:off x="457200" y="4572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p:cNvSpPr/>
          <p:nvPr/>
        </p:nvSpPr>
        <p:spPr>
          <a:xfrm>
            <a:off x="457200" y="4800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p:cNvSpPr/>
          <p:nvPr/>
        </p:nvSpPr>
        <p:spPr>
          <a:xfrm>
            <a:off x="457200" y="5029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a:off x="457200" y="5410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Sue, </a:t>
            </a:r>
            <a:r>
              <a:rPr lang="en-US" dirty="0" err="1" smtClean="0"/>
              <a:t>sid</a:t>
            </a:r>
            <a:r>
              <a:rPr lang="en-US" dirty="0" smtClean="0"/>
              <a:t> = 7)</a:t>
            </a:r>
            <a:endParaRPr lang="en-US" dirty="0"/>
          </a:p>
        </p:txBody>
      </p:sp>
      <p:sp>
        <p:nvSpPr>
          <p:cNvPr id="58" name="Rectangle 57"/>
          <p:cNvSpPr/>
          <p:nvPr/>
        </p:nvSpPr>
        <p:spPr>
          <a:xfrm>
            <a:off x="457200" y="5638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Sam, </a:t>
            </a:r>
            <a:r>
              <a:rPr lang="en-US" dirty="0" err="1" smtClean="0"/>
              <a:t>sid</a:t>
            </a:r>
            <a:r>
              <a:rPr lang="en-US" dirty="0" smtClean="0"/>
              <a:t> = 3)</a:t>
            </a:r>
            <a:endParaRPr lang="en-US" dirty="0"/>
          </a:p>
        </p:txBody>
      </p:sp>
      <p:sp>
        <p:nvSpPr>
          <p:cNvPr id="59" name="Rectangle 58"/>
          <p:cNvSpPr/>
          <p:nvPr/>
        </p:nvSpPr>
        <p:spPr>
          <a:xfrm>
            <a:off x="457200" y="5867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 .</a:t>
            </a:r>
            <a:endParaRPr lang="en-US" dirty="0"/>
          </a:p>
        </p:txBody>
      </p:sp>
      <p:sp>
        <p:nvSpPr>
          <p:cNvPr id="60" name="Rectangle 59"/>
          <p:cNvSpPr/>
          <p:nvPr/>
        </p:nvSpPr>
        <p:spPr>
          <a:xfrm>
            <a:off x="457200" y="6096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p:cNvSpPr/>
          <p:nvPr/>
        </p:nvSpPr>
        <p:spPr>
          <a:xfrm>
            <a:off x="457200" y="6324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ular Callout 35"/>
          <p:cNvSpPr/>
          <p:nvPr/>
        </p:nvSpPr>
        <p:spPr>
          <a:xfrm>
            <a:off x="228600" y="304800"/>
            <a:ext cx="3505200" cy="838200"/>
          </a:xfrm>
          <a:prstGeom prst="wedgeRectCallout">
            <a:avLst>
              <a:gd name="adj1" fmla="val 21217"/>
              <a:gd name="adj2" fmla="val 75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Hash function: </a:t>
            </a:r>
            <a:r>
              <a:rPr lang="en-US" sz="2400" b="1" dirty="0" err="1" smtClean="0"/>
              <a:t>sid</a:t>
            </a:r>
            <a:r>
              <a:rPr lang="en-US" sz="2400" b="1" dirty="0" smtClean="0"/>
              <a:t> mod 4</a:t>
            </a:r>
            <a:endParaRPr lang="en-US" sz="2400" b="1" dirty="0"/>
          </a:p>
        </p:txBody>
      </p:sp>
      <p:sp>
        <p:nvSpPr>
          <p:cNvPr id="77" name="Rectangle 76"/>
          <p:cNvSpPr/>
          <p:nvPr/>
        </p:nvSpPr>
        <p:spPr>
          <a:xfrm>
            <a:off x="3429000" y="1524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12, bid = 1)</a:t>
            </a:r>
            <a:endParaRPr lang="en-US" dirty="0"/>
          </a:p>
        </p:txBody>
      </p:sp>
      <p:sp>
        <p:nvSpPr>
          <p:cNvPr id="78" name="Rectangle 77"/>
          <p:cNvSpPr/>
          <p:nvPr/>
        </p:nvSpPr>
        <p:spPr>
          <a:xfrm>
            <a:off x="3429000" y="1752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8, bid = 13)</a:t>
            </a:r>
            <a:endParaRPr lang="en-US" dirty="0"/>
          </a:p>
        </p:txBody>
      </p:sp>
      <p:sp>
        <p:nvSpPr>
          <p:cNvPr id="79" name="Rectangle 78"/>
          <p:cNvSpPr/>
          <p:nvPr/>
        </p:nvSpPr>
        <p:spPr>
          <a:xfrm>
            <a:off x="3429000" y="1981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8, bid = 15)</a:t>
            </a:r>
            <a:endParaRPr lang="en-US" dirty="0"/>
          </a:p>
        </p:txBody>
      </p:sp>
      <p:sp>
        <p:nvSpPr>
          <p:cNvPr id="80" name="Rectangle 79"/>
          <p:cNvSpPr/>
          <p:nvPr/>
        </p:nvSpPr>
        <p:spPr>
          <a:xfrm>
            <a:off x="3429000" y="2209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4, bid = 3)</a:t>
            </a:r>
            <a:endParaRPr lang="en-US" dirty="0"/>
          </a:p>
        </p:txBody>
      </p:sp>
      <p:sp>
        <p:nvSpPr>
          <p:cNvPr id="81" name="Rectangle 80"/>
          <p:cNvSpPr/>
          <p:nvPr/>
        </p:nvSpPr>
        <p:spPr>
          <a:xfrm>
            <a:off x="3429000" y="2438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8, bid = 1)</a:t>
            </a:r>
            <a:endParaRPr lang="en-US" dirty="0"/>
          </a:p>
        </p:txBody>
      </p:sp>
      <p:sp>
        <p:nvSpPr>
          <p:cNvPr id="82" name="Rectangle 81"/>
          <p:cNvSpPr/>
          <p:nvPr/>
        </p:nvSpPr>
        <p:spPr>
          <a:xfrm>
            <a:off x="3429000" y="2819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 bid = 4)</a:t>
            </a:r>
            <a:endParaRPr lang="en-US" dirty="0"/>
          </a:p>
        </p:txBody>
      </p:sp>
      <p:sp>
        <p:nvSpPr>
          <p:cNvPr id="83" name="Rectangle 82"/>
          <p:cNvSpPr/>
          <p:nvPr/>
        </p:nvSpPr>
        <p:spPr>
          <a:xfrm>
            <a:off x="3429000" y="3048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 bid = 7)</a:t>
            </a:r>
            <a:endParaRPr lang="en-US" dirty="0"/>
          </a:p>
        </p:txBody>
      </p:sp>
      <p:sp>
        <p:nvSpPr>
          <p:cNvPr id="84" name="Rectangle 83"/>
          <p:cNvSpPr/>
          <p:nvPr/>
        </p:nvSpPr>
        <p:spPr>
          <a:xfrm>
            <a:off x="3429000" y="3276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 . .</a:t>
            </a:r>
            <a:endParaRPr lang="en-US" dirty="0"/>
          </a:p>
        </p:txBody>
      </p:sp>
      <p:sp>
        <p:nvSpPr>
          <p:cNvPr id="85" name="Rectangle 84"/>
          <p:cNvSpPr/>
          <p:nvPr/>
        </p:nvSpPr>
        <p:spPr>
          <a:xfrm>
            <a:off x="3429000" y="3505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6" name="Rectangle 85"/>
          <p:cNvSpPr/>
          <p:nvPr/>
        </p:nvSpPr>
        <p:spPr>
          <a:xfrm>
            <a:off x="3429000" y="3733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7" name="Rectangle 86"/>
          <p:cNvSpPr/>
          <p:nvPr/>
        </p:nvSpPr>
        <p:spPr>
          <a:xfrm>
            <a:off x="3429000" y="4114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3, bid = 6)</a:t>
            </a:r>
            <a:endParaRPr lang="en-US" dirty="0"/>
          </a:p>
        </p:txBody>
      </p:sp>
      <p:sp>
        <p:nvSpPr>
          <p:cNvPr id="88" name="Rectangle 87"/>
          <p:cNvSpPr/>
          <p:nvPr/>
        </p:nvSpPr>
        <p:spPr>
          <a:xfrm>
            <a:off x="3429000" y="4343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 . .</a:t>
            </a:r>
            <a:endParaRPr lang="en-US" dirty="0"/>
          </a:p>
        </p:txBody>
      </p:sp>
      <p:sp>
        <p:nvSpPr>
          <p:cNvPr id="89" name="Rectangle 88"/>
          <p:cNvSpPr/>
          <p:nvPr/>
        </p:nvSpPr>
        <p:spPr>
          <a:xfrm>
            <a:off x="3429000" y="4572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0" name="Rectangle 89"/>
          <p:cNvSpPr/>
          <p:nvPr/>
        </p:nvSpPr>
        <p:spPr>
          <a:xfrm>
            <a:off x="3429000" y="4800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1" name="Rectangle 90"/>
          <p:cNvSpPr/>
          <p:nvPr/>
        </p:nvSpPr>
        <p:spPr>
          <a:xfrm>
            <a:off x="3429000" y="5029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2" name="Rectangle 91"/>
          <p:cNvSpPr/>
          <p:nvPr/>
        </p:nvSpPr>
        <p:spPr>
          <a:xfrm>
            <a:off x="3429000" y="5410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 . .</a:t>
            </a:r>
            <a:endParaRPr lang="en-US" dirty="0"/>
          </a:p>
        </p:txBody>
      </p:sp>
      <p:sp>
        <p:nvSpPr>
          <p:cNvPr id="93" name="Rectangle 92"/>
          <p:cNvSpPr/>
          <p:nvPr/>
        </p:nvSpPr>
        <p:spPr>
          <a:xfrm>
            <a:off x="3429000" y="5638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4" name="Rectangle 93"/>
          <p:cNvSpPr/>
          <p:nvPr/>
        </p:nvSpPr>
        <p:spPr>
          <a:xfrm>
            <a:off x="3429000" y="5867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5" name="Rectangle 94"/>
          <p:cNvSpPr/>
          <p:nvPr/>
        </p:nvSpPr>
        <p:spPr>
          <a:xfrm>
            <a:off x="3429000" y="6096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6" name="Rectangle 95"/>
          <p:cNvSpPr/>
          <p:nvPr/>
        </p:nvSpPr>
        <p:spPr>
          <a:xfrm>
            <a:off x="3429000" y="6324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Hash-Join</a:t>
            </a:r>
            <a:endParaRPr lang="en-US" dirty="0"/>
          </a:p>
        </p:txBody>
      </p:sp>
      <p:sp>
        <p:nvSpPr>
          <p:cNvPr id="4" name="Rectangle 3"/>
          <p:cNvSpPr/>
          <p:nvPr/>
        </p:nvSpPr>
        <p:spPr>
          <a:xfrm>
            <a:off x="228600" y="1371600"/>
            <a:ext cx="2743200" cy="533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 y="15240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 name="Rectangle 10"/>
          <p:cNvSpPr/>
          <p:nvPr/>
        </p:nvSpPr>
        <p:spPr>
          <a:xfrm>
            <a:off x="457200" y="28194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Rectangle 11"/>
          <p:cNvSpPr/>
          <p:nvPr/>
        </p:nvSpPr>
        <p:spPr>
          <a:xfrm>
            <a:off x="457200" y="41148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457200" y="54102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p:cNvSpPr/>
          <p:nvPr/>
        </p:nvSpPr>
        <p:spPr>
          <a:xfrm>
            <a:off x="3200400" y="1371600"/>
            <a:ext cx="2743200" cy="5334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p:cNvSpPr/>
          <p:nvPr/>
        </p:nvSpPr>
        <p:spPr>
          <a:xfrm>
            <a:off x="3429000" y="15240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1" name="Rectangle 20"/>
          <p:cNvSpPr/>
          <p:nvPr/>
        </p:nvSpPr>
        <p:spPr>
          <a:xfrm>
            <a:off x="3429000" y="28194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2" name="Rectangle 21"/>
          <p:cNvSpPr/>
          <p:nvPr/>
        </p:nvSpPr>
        <p:spPr>
          <a:xfrm>
            <a:off x="3429000" y="41148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3" name="Rectangle 22"/>
          <p:cNvSpPr/>
          <p:nvPr/>
        </p:nvSpPr>
        <p:spPr>
          <a:xfrm>
            <a:off x="3429000" y="54102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4" name="Content Placeholder 2"/>
          <p:cNvSpPr>
            <a:spLocks noGrp="1"/>
          </p:cNvSpPr>
          <p:nvPr>
            <p:ph idx="1"/>
          </p:nvPr>
        </p:nvSpPr>
        <p:spPr>
          <a:xfrm>
            <a:off x="6019800" y="1371600"/>
            <a:ext cx="3124200" cy="4525963"/>
          </a:xfrm>
        </p:spPr>
        <p:txBody>
          <a:bodyPr>
            <a:normAutofit/>
          </a:bodyPr>
          <a:lstStyle/>
          <a:p>
            <a:pPr>
              <a:buNone/>
            </a:pPr>
            <a:r>
              <a:rPr lang="en-US" sz="2800" b="1" dirty="0" smtClean="0"/>
              <a:t>Key idea:</a:t>
            </a:r>
            <a:r>
              <a:rPr lang="en-US" sz="2800" dirty="0" smtClean="0"/>
              <a:t/>
            </a:r>
            <a:br>
              <a:rPr lang="en-US" sz="2800" dirty="0" smtClean="0"/>
            </a:br>
            <a:r>
              <a:rPr lang="en-US" sz="2800" dirty="0" smtClean="0"/>
              <a:t>Partition S and R using same hash fn, then collect same partitions</a:t>
            </a:r>
          </a:p>
          <a:p>
            <a:pPr>
              <a:buNone/>
            </a:pPr>
            <a:r>
              <a:rPr lang="en-US" sz="2800" b="1" dirty="0" smtClean="0"/>
              <a:t>Steps:</a:t>
            </a:r>
          </a:p>
          <a:p>
            <a:pPr marL="514350" indent="-514350">
              <a:buFont typeface="+mj-lt"/>
              <a:buAutoNum type="arabicPeriod"/>
            </a:pPr>
            <a:r>
              <a:rPr lang="en-US" sz="2800" dirty="0" smtClean="0"/>
              <a:t>Partition S and R</a:t>
            </a:r>
          </a:p>
          <a:p>
            <a:pPr marL="514350" indent="-514350">
              <a:buFont typeface="+mj-lt"/>
              <a:buAutoNum type="arabicPeriod"/>
            </a:pPr>
            <a:r>
              <a:rPr lang="en-US" sz="2800" dirty="0" smtClean="0">
                <a:solidFill>
                  <a:schemeClr val="accent4"/>
                </a:solidFill>
              </a:rPr>
              <a:t>Re-Hash, collect</a:t>
            </a:r>
            <a:endParaRPr lang="en-US" dirty="0" smtClean="0">
              <a:solidFill>
                <a:schemeClr val="accent4"/>
              </a:solidFill>
            </a:endParaRPr>
          </a:p>
        </p:txBody>
      </p:sp>
      <p:sp>
        <p:nvSpPr>
          <p:cNvPr id="25" name="TextBox 24"/>
          <p:cNvSpPr txBox="1"/>
          <p:nvPr/>
        </p:nvSpPr>
        <p:spPr>
          <a:xfrm>
            <a:off x="1270337" y="1002268"/>
            <a:ext cx="794641" cy="369332"/>
          </a:xfrm>
          <a:prstGeom prst="rect">
            <a:avLst/>
          </a:prstGeom>
          <a:noFill/>
        </p:spPr>
        <p:txBody>
          <a:bodyPr wrap="none" rtlCol="0">
            <a:spAutoFit/>
          </a:bodyPr>
          <a:lstStyle/>
          <a:p>
            <a:r>
              <a:rPr lang="en-US" dirty="0" smtClean="0">
                <a:solidFill>
                  <a:schemeClr val="tx2"/>
                </a:solidFill>
              </a:rPr>
              <a:t>Sailors</a:t>
            </a:r>
            <a:endParaRPr lang="en-US" dirty="0">
              <a:solidFill>
                <a:schemeClr val="tx2"/>
              </a:solidFill>
            </a:endParaRPr>
          </a:p>
        </p:txBody>
      </p:sp>
      <p:sp>
        <p:nvSpPr>
          <p:cNvPr id="26" name="TextBox 25"/>
          <p:cNvSpPr txBox="1"/>
          <p:nvPr/>
        </p:nvSpPr>
        <p:spPr>
          <a:xfrm>
            <a:off x="4089737" y="1002268"/>
            <a:ext cx="1015663" cy="369332"/>
          </a:xfrm>
          <a:prstGeom prst="rect">
            <a:avLst/>
          </a:prstGeom>
          <a:noFill/>
        </p:spPr>
        <p:txBody>
          <a:bodyPr wrap="none" rtlCol="0">
            <a:spAutoFit/>
          </a:bodyPr>
          <a:lstStyle/>
          <a:p>
            <a:r>
              <a:rPr lang="en-US" dirty="0" smtClean="0">
                <a:solidFill>
                  <a:schemeClr val="accent2"/>
                </a:solidFill>
              </a:rPr>
              <a:t>Reserves</a:t>
            </a:r>
            <a:endParaRPr lang="en-US" dirty="0">
              <a:solidFill>
                <a:schemeClr val="accent2"/>
              </a:solidFill>
            </a:endParaRPr>
          </a:p>
        </p:txBody>
      </p:sp>
      <p:sp>
        <p:nvSpPr>
          <p:cNvPr id="42" name="Rectangle 41"/>
          <p:cNvSpPr/>
          <p:nvPr/>
        </p:nvSpPr>
        <p:spPr>
          <a:xfrm>
            <a:off x="457200" y="1524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Joe, </a:t>
            </a:r>
            <a:r>
              <a:rPr lang="en-US" dirty="0" err="1" smtClean="0"/>
              <a:t>sid</a:t>
            </a:r>
            <a:r>
              <a:rPr lang="en-US" dirty="0" smtClean="0"/>
              <a:t> = 12)</a:t>
            </a:r>
            <a:endParaRPr lang="en-US" dirty="0"/>
          </a:p>
        </p:txBody>
      </p:sp>
      <p:sp>
        <p:nvSpPr>
          <p:cNvPr id="43" name="Rectangle 42"/>
          <p:cNvSpPr/>
          <p:nvPr/>
        </p:nvSpPr>
        <p:spPr>
          <a:xfrm>
            <a:off x="457200" y="1752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Sue, </a:t>
            </a:r>
            <a:r>
              <a:rPr lang="en-US" dirty="0" err="1" smtClean="0"/>
              <a:t>sid</a:t>
            </a:r>
            <a:r>
              <a:rPr lang="en-US" dirty="0" smtClean="0"/>
              <a:t> = 8)</a:t>
            </a:r>
            <a:endParaRPr lang="en-US" dirty="0"/>
          </a:p>
        </p:txBody>
      </p:sp>
      <p:sp>
        <p:nvSpPr>
          <p:cNvPr id="44" name="Rectangle 43"/>
          <p:cNvSpPr/>
          <p:nvPr/>
        </p:nvSpPr>
        <p:spPr>
          <a:xfrm>
            <a:off x="457200" y="1981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a:t>
            </a:r>
            <a:r>
              <a:rPr lang="en-US" dirty="0" err="1" smtClean="0"/>
              <a:t>Yue</a:t>
            </a:r>
            <a:r>
              <a:rPr lang="en-US" dirty="0" smtClean="0"/>
              <a:t>, </a:t>
            </a:r>
            <a:r>
              <a:rPr lang="en-US" dirty="0" err="1" smtClean="0"/>
              <a:t>sid</a:t>
            </a:r>
            <a:r>
              <a:rPr lang="en-US" dirty="0" smtClean="0"/>
              <a:t> = 4)</a:t>
            </a:r>
            <a:endParaRPr lang="en-US" dirty="0"/>
          </a:p>
        </p:txBody>
      </p:sp>
      <p:sp>
        <p:nvSpPr>
          <p:cNvPr id="45" name="Rectangle 44"/>
          <p:cNvSpPr/>
          <p:nvPr/>
        </p:nvSpPr>
        <p:spPr>
          <a:xfrm>
            <a:off x="457200" y="2209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 .</a:t>
            </a:r>
            <a:endParaRPr lang="en-US" dirty="0"/>
          </a:p>
        </p:txBody>
      </p:sp>
      <p:sp>
        <p:nvSpPr>
          <p:cNvPr id="46" name="Rectangle 45"/>
          <p:cNvSpPr/>
          <p:nvPr/>
        </p:nvSpPr>
        <p:spPr>
          <a:xfrm>
            <a:off x="457200" y="2438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457200" y="2819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Bob, </a:t>
            </a:r>
            <a:r>
              <a:rPr lang="en-US" dirty="0" err="1" smtClean="0"/>
              <a:t>sid</a:t>
            </a:r>
            <a:r>
              <a:rPr lang="en-US" dirty="0" smtClean="0"/>
              <a:t> = 1)</a:t>
            </a:r>
            <a:endParaRPr lang="en-US" dirty="0"/>
          </a:p>
        </p:txBody>
      </p:sp>
      <p:sp>
        <p:nvSpPr>
          <p:cNvPr id="48" name="Rectangle 47"/>
          <p:cNvSpPr/>
          <p:nvPr/>
        </p:nvSpPr>
        <p:spPr>
          <a:xfrm>
            <a:off x="457200" y="3048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 .</a:t>
            </a:r>
            <a:endParaRPr lang="en-US" dirty="0"/>
          </a:p>
        </p:txBody>
      </p:sp>
      <p:sp>
        <p:nvSpPr>
          <p:cNvPr id="49" name="Rectangle 48"/>
          <p:cNvSpPr/>
          <p:nvPr/>
        </p:nvSpPr>
        <p:spPr>
          <a:xfrm>
            <a:off x="457200" y="3276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p:cNvSpPr/>
          <p:nvPr/>
        </p:nvSpPr>
        <p:spPr>
          <a:xfrm>
            <a:off x="457200" y="3505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p:cNvSpPr/>
          <p:nvPr/>
        </p:nvSpPr>
        <p:spPr>
          <a:xfrm>
            <a:off x="457200" y="3733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p:cNvSpPr/>
          <p:nvPr/>
        </p:nvSpPr>
        <p:spPr>
          <a:xfrm>
            <a:off x="457200" y="4114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Jill, </a:t>
            </a:r>
            <a:r>
              <a:rPr lang="en-US" dirty="0" err="1" smtClean="0"/>
              <a:t>sid</a:t>
            </a:r>
            <a:r>
              <a:rPr lang="en-US" dirty="0" smtClean="0"/>
              <a:t> = 2)</a:t>
            </a:r>
            <a:endParaRPr lang="en-US" dirty="0"/>
          </a:p>
        </p:txBody>
      </p:sp>
      <p:sp>
        <p:nvSpPr>
          <p:cNvPr id="53" name="Rectangle 52"/>
          <p:cNvSpPr/>
          <p:nvPr/>
        </p:nvSpPr>
        <p:spPr>
          <a:xfrm>
            <a:off x="457200" y="4343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 .</a:t>
            </a:r>
            <a:endParaRPr lang="en-US" dirty="0"/>
          </a:p>
        </p:txBody>
      </p:sp>
      <p:sp>
        <p:nvSpPr>
          <p:cNvPr id="54" name="Rectangle 53"/>
          <p:cNvSpPr/>
          <p:nvPr/>
        </p:nvSpPr>
        <p:spPr>
          <a:xfrm>
            <a:off x="457200" y="4572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p:cNvSpPr/>
          <p:nvPr/>
        </p:nvSpPr>
        <p:spPr>
          <a:xfrm>
            <a:off x="457200" y="4800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p:cNvSpPr/>
          <p:nvPr/>
        </p:nvSpPr>
        <p:spPr>
          <a:xfrm>
            <a:off x="457200" y="5029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a:off x="457200" y="5410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Sue, </a:t>
            </a:r>
            <a:r>
              <a:rPr lang="en-US" dirty="0" err="1" smtClean="0"/>
              <a:t>sid</a:t>
            </a:r>
            <a:r>
              <a:rPr lang="en-US" dirty="0" smtClean="0"/>
              <a:t> = 7)</a:t>
            </a:r>
            <a:endParaRPr lang="en-US" dirty="0"/>
          </a:p>
        </p:txBody>
      </p:sp>
      <p:sp>
        <p:nvSpPr>
          <p:cNvPr id="58" name="Rectangle 57"/>
          <p:cNvSpPr/>
          <p:nvPr/>
        </p:nvSpPr>
        <p:spPr>
          <a:xfrm>
            <a:off x="457200" y="5638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Sam, </a:t>
            </a:r>
            <a:r>
              <a:rPr lang="en-US" dirty="0" err="1" smtClean="0"/>
              <a:t>sid</a:t>
            </a:r>
            <a:r>
              <a:rPr lang="en-US" dirty="0" smtClean="0"/>
              <a:t> = 3)</a:t>
            </a:r>
            <a:endParaRPr lang="en-US" dirty="0"/>
          </a:p>
        </p:txBody>
      </p:sp>
      <p:sp>
        <p:nvSpPr>
          <p:cNvPr id="59" name="Rectangle 58"/>
          <p:cNvSpPr/>
          <p:nvPr/>
        </p:nvSpPr>
        <p:spPr>
          <a:xfrm>
            <a:off x="457200" y="5867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 .</a:t>
            </a:r>
            <a:endParaRPr lang="en-US" dirty="0"/>
          </a:p>
        </p:txBody>
      </p:sp>
      <p:sp>
        <p:nvSpPr>
          <p:cNvPr id="60" name="Rectangle 59"/>
          <p:cNvSpPr/>
          <p:nvPr/>
        </p:nvSpPr>
        <p:spPr>
          <a:xfrm>
            <a:off x="457200" y="6096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p:cNvSpPr/>
          <p:nvPr/>
        </p:nvSpPr>
        <p:spPr>
          <a:xfrm>
            <a:off x="457200" y="6324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429000" y="1524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12, bid = 1)</a:t>
            </a:r>
            <a:endParaRPr lang="en-US" dirty="0"/>
          </a:p>
        </p:txBody>
      </p:sp>
      <p:sp>
        <p:nvSpPr>
          <p:cNvPr id="78" name="Rectangle 77"/>
          <p:cNvSpPr/>
          <p:nvPr/>
        </p:nvSpPr>
        <p:spPr>
          <a:xfrm>
            <a:off x="3429000" y="1752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8, bid = 13)</a:t>
            </a:r>
            <a:endParaRPr lang="en-US" dirty="0"/>
          </a:p>
        </p:txBody>
      </p:sp>
      <p:sp>
        <p:nvSpPr>
          <p:cNvPr id="79" name="Rectangle 78"/>
          <p:cNvSpPr/>
          <p:nvPr/>
        </p:nvSpPr>
        <p:spPr>
          <a:xfrm>
            <a:off x="3429000" y="1981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8, bid = 15)</a:t>
            </a:r>
            <a:endParaRPr lang="en-US" dirty="0"/>
          </a:p>
        </p:txBody>
      </p:sp>
      <p:sp>
        <p:nvSpPr>
          <p:cNvPr id="80" name="Rectangle 79"/>
          <p:cNvSpPr/>
          <p:nvPr/>
        </p:nvSpPr>
        <p:spPr>
          <a:xfrm>
            <a:off x="3429000" y="2209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4, bid = 3)</a:t>
            </a:r>
            <a:endParaRPr lang="en-US" dirty="0"/>
          </a:p>
        </p:txBody>
      </p:sp>
      <p:sp>
        <p:nvSpPr>
          <p:cNvPr id="81" name="Rectangle 80"/>
          <p:cNvSpPr/>
          <p:nvPr/>
        </p:nvSpPr>
        <p:spPr>
          <a:xfrm>
            <a:off x="3429000" y="2438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8, bid = 1)</a:t>
            </a:r>
            <a:endParaRPr lang="en-US" dirty="0"/>
          </a:p>
        </p:txBody>
      </p:sp>
      <p:sp>
        <p:nvSpPr>
          <p:cNvPr id="82" name="Rectangle 81"/>
          <p:cNvSpPr/>
          <p:nvPr/>
        </p:nvSpPr>
        <p:spPr>
          <a:xfrm>
            <a:off x="3429000" y="2819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 bid = 4)</a:t>
            </a:r>
            <a:endParaRPr lang="en-US" dirty="0"/>
          </a:p>
        </p:txBody>
      </p:sp>
      <p:sp>
        <p:nvSpPr>
          <p:cNvPr id="83" name="Rectangle 82"/>
          <p:cNvSpPr/>
          <p:nvPr/>
        </p:nvSpPr>
        <p:spPr>
          <a:xfrm>
            <a:off x="3429000" y="3048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 bid = 7)</a:t>
            </a:r>
            <a:endParaRPr lang="en-US" dirty="0"/>
          </a:p>
        </p:txBody>
      </p:sp>
      <p:sp>
        <p:nvSpPr>
          <p:cNvPr id="84" name="Rectangle 83"/>
          <p:cNvSpPr/>
          <p:nvPr/>
        </p:nvSpPr>
        <p:spPr>
          <a:xfrm>
            <a:off x="3429000" y="3276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 . .</a:t>
            </a:r>
            <a:endParaRPr lang="en-US" dirty="0"/>
          </a:p>
        </p:txBody>
      </p:sp>
      <p:sp>
        <p:nvSpPr>
          <p:cNvPr id="85" name="Rectangle 84"/>
          <p:cNvSpPr/>
          <p:nvPr/>
        </p:nvSpPr>
        <p:spPr>
          <a:xfrm>
            <a:off x="3429000" y="3505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6" name="Rectangle 85"/>
          <p:cNvSpPr/>
          <p:nvPr/>
        </p:nvSpPr>
        <p:spPr>
          <a:xfrm>
            <a:off x="3429000" y="3733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7" name="Rectangle 86"/>
          <p:cNvSpPr/>
          <p:nvPr/>
        </p:nvSpPr>
        <p:spPr>
          <a:xfrm>
            <a:off x="3429000" y="4114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3, bid = 6)</a:t>
            </a:r>
            <a:endParaRPr lang="en-US" dirty="0"/>
          </a:p>
        </p:txBody>
      </p:sp>
      <p:sp>
        <p:nvSpPr>
          <p:cNvPr id="88" name="Rectangle 87"/>
          <p:cNvSpPr/>
          <p:nvPr/>
        </p:nvSpPr>
        <p:spPr>
          <a:xfrm>
            <a:off x="3429000" y="4343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 . .</a:t>
            </a:r>
            <a:endParaRPr lang="en-US" dirty="0"/>
          </a:p>
        </p:txBody>
      </p:sp>
      <p:sp>
        <p:nvSpPr>
          <p:cNvPr id="89" name="Rectangle 88"/>
          <p:cNvSpPr/>
          <p:nvPr/>
        </p:nvSpPr>
        <p:spPr>
          <a:xfrm>
            <a:off x="3429000" y="4572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0" name="Rectangle 89"/>
          <p:cNvSpPr/>
          <p:nvPr/>
        </p:nvSpPr>
        <p:spPr>
          <a:xfrm>
            <a:off x="3429000" y="4800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1" name="Rectangle 90"/>
          <p:cNvSpPr/>
          <p:nvPr/>
        </p:nvSpPr>
        <p:spPr>
          <a:xfrm>
            <a:off x="3429000" y="5029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2" name="Rectangle 91"/>
          <p:cNvSpPr/>
          <p:nvPr/>
        </p:nvSpPr>
        <p:spPr>
          <a:xfrm>
            <a:off x="3429000" y="5410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 . .</a:t>
            </a:r>
            <a:endParaRPr lang="en-US" dirty="0"/>
          </a:p>
        </p:txBody>
      </p:sp>
      <p:sp>
        <p:nvSpPr>
          <p:cNvPr id="93" name="Rectangle 92"/>
          <p:cNvSpPr/>
          <p:nvPr/>
        </p:nvSpPr>
        <p:spPr>
          <a:xfrm>
            <a:off x="3429000" y="5638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4" name="Rectangle 93"/>
          <p:cNvSpPr/>
          <p:nvPr/>
        </p:nvSpPr>
        <p:spPr>
          <a:xfrm>
            <a:off x="3429000" y="5867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5" name="Rectangle 94"/>
          <p:cNvSpPr/>
          <p:nvPr/>
        </p:nvSpPr>
        <p:spPr>
          <a:xfrm>
            <a:off x="3429000" y="6096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6" name="Rectangle 95"/>
          <p:cNvSpPr/>
          <p:nvPr/>
        </p:nvSpPr>
        <p:spPr>
          <a:xfrm>
            <a:off x="3429000" y="6324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63" name="Straight Arrow Connector 62"/>
          <p:cNvCxnSpPr>
            <a:stCxn id="44" idx="3"/>
            <a:endCxn id="79" idx="1"/>
          </p:cNvCxnSpPr>
          <p:nvPr/>
        </p:nvCxnSpPr>
        <p:spPr>
          <a:xfrm>
            <a:off x="2743200" y="2095500"/>
            <a:ext cx="685800" cy="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2743200" y="3352800"/>
            <a:ext cx="685800" cy="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2743200" y="4648200"/>
            <a:ext cx="685800" cy="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2743200" y="5943600"/>
            <a:ext cx="685800" cy="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Hash-Join</a:t>
            </a:r>
            <a:endParaRPr lang="en-US" dirty="0"/>
          </a:p>
        </p:txBody>
      </p:sp>
      <p:sp>
        <p:nvSpPr>
          <p:cNvPr id="4" name="Rectangle 3"/>
          <p:cNvSpPr/>
          <p:nvPr/>
        </p:nvSpPr>
        <p:spPr>
          <a:xfrm>
            <a:off x="228600" y="1371600"/>
            <a:ext cx="2743200" cy="533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 y="15240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 name="Rectangle 10"/>
          <p:cNvSpPr/>
          <p:nvPr/>
        </p:nvSpPr>
        <p:spPr>
          <a:xfrm>
            <a:off x="457200" y="28194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Rectangle 11"/>
          <p:cNvSpPr/>
          <p:nvPr/>
        </p:nvSpPr>
        <p:spPr>
          <a:xfrm>
            <a:off x="457200" y="41148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457200" y="5410200"/>
            <a:ext cx="22860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p:cNvSpPr/>
          <p:nvPr/>
        </p:nvSpPr>
        <p:spPr>
          <a:xfrm>
            <a:off x="3200400" y="1371600"/>
            <a:ext cx="2743200" cy="5334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p:cNvSpPr/>
          <p:nvPr/>
        </p:nvSpPr>
        <p:spPr>
          <a:xfrm>
            <a:off x="3429000" y="15240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1" name="Rectangle 20"/>
          <p:cNvSpPr/>
          <p:nvPr/>
        </p:nvSpPr>
        <p:spPr>
          <a:xfrm>
            <a:off x="3429000" y="28194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2" name="Rectangle 21"/>
          <p:cNvSpPr/>
          <p:nvPr/>
        </p:nvSpPr>
        <p:spPr>
          <a:xfrm>
            <a:off x="3429000" y="41148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3" name="Rectangle 22"/>
          <p:cNvSpPr/>
          <p:nvPr/>
        </p:nvSpPr>
        <p:spPr>
          <a:xfrm>
            <a:off x="3429000" y="5410200"/>
            <a:ext cx="2286000" cy="1143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4" name="Content Placeholder 2"/>
          <p:cNvSpPr>
            <a:spLocks noGrp="1"/>
          </p:cNvSpPr>
          <p:nvPr>
            <p:ph idx="1"/>
          </p:nvPr>
        </p:nvSpPr>
        <p:spPr>
          <a:xfrm>
            <a:off x="6019800" y="1371600"/>
            <a:ext cx="3124200" cy="5257800"/>
          </a:xfrm>
        </p:spPr>
        <p:txBody>
          <a:bodyPr>
            <a:normAutofit lnSpcReduction="10000"/>
          </a:bodyPr>
          <a:lstStyle/>
          <a:p>
            <a:pPr>
              <a:buNone/>
            </a:pPr>
            <a:r>
              <a:rPr lang="en-US" sz="2800" b="1" dirty="0" smtClean="0"/>
              <a:t>Key idea:</a:t>
            </a:r>
            <a:r>
              <a:rPr lang="en-US" sz="2800" dirty="0" smtClean="0"/>
              <a:t/>
            </a:r>
            <a:br>
              <a:rPr lang="en-US" sz="2800" dirty="0" smtClean="0"/>
            </a:br>
            <a:r>
              <a:rPr lang="en-US" sz="2800" dirty="0" smtClean="0"/>
              <a:t>Partition S and R using same hash fn, then collect same partitions</a:t>
            </a:r>
          </a:p>
          <a:p>
            <a:pPr>
              <a:buNone/>
            </a:pPr>
            <a:r>
              <a:rPr lang="en-US" sz="2800" b="1" dirty="0" smtClean="0"/>
              <a:t>Steps:</a:t>
            </a:r>
          </a:p>
          <a:p>
            <a:pPr marL="514350" indent="-514350">
              <a:buFont typeface="+mj-lt"/>
              <a:buAutoNum type="arabicPeriod"/>
            </a:pPr>
            <a:r>
              <a:rPr lang="en-US" sz="2800" dirty="0" smtClean="0"/>
              <a:t>Partition S and R</a:t>
            </a:r>
          </a:p>
          <a:p>
            <a:pPr marL="514350" indent="-514350">
              <a:buFont typeface="+mj-lt"/>
              <a:buAutoNum type="arabicPeriod"/>
            </a:pPr>
            <a:r>
              <a:rPr lang="en-US" sz="2800" dirty="0" smtClean="0">
                <a:solidFill>
                  <a:schemeClr val="accent4"/>
                </a:solidFill>
              </a:rPr>
              <a:t>Re-Hash, collect</a:t>
            </a:r>
          </a:p>
          <a:p>
            <a:pPr marL="514350" indent="-514350">
              <a:buNone/>
            </a:pPr>
            <a:r>
              <a:rPr lang="en-US" sz="2600" b="1" dirty="0" smtClean="0"/>
              <a:t>I/Os:</a:t>
            </a:r>
            <a:br>
              <a:rPr lang="en-US" sz="2600" b="1" dirty="0" smtClean="0"/>
            </a:br>
            <a:r>
              <a:rPr lang="en-US" sz="2600" dirty="0" smtClean="0">
                <a:solidFill>
                  <a:schemeClr val="tx2"/>
                </a:solidFill>
              </a:rPr>
              <a:t>~3([S] + [R])</a:t>
            </a:r>
            <a:br>
              <a:rPr lang="en-US" sz="2600" dirty="0" smtClean="0">
                <a:solidFill>
                  <a:schemeClr val="tx2"/>
                </a:solidFill>
              </a:rPr>
            </a:br>
            <a:r>
              <a:rPr lang="en-US" sz="2600" dirty="0" smtClean="0">
                <a:solidFill>
                  <a:schemeClr val="tx2"/>
                </a:solidFill>
              </a:rPr>
              <a:t>Partition: </a:t>
            </a:r>
            <a:r>
              <a:rPr lang="en-US" sz="2200" dirty="0" smtClean="0">
                <a:solidFill>
                  <a:schemeClr val="tx2"/>
                </a:solidFill>
              </a:rPr>
              <a:t>2([S]+[R])</a:t>
            </a:r>
            <a:r>
              <a:rPr lang="en-US" sz="2600" dirty="0" smtClean="0">
                <a:solidFill>
                  <a:schemeClr val="tx2"/>
                </a:solidFill>
              </a:rPr>
              <a:t/>
            </a:r>
            <a:br>
              <a:rPr lang="en-US" sz="2600" dirty="0" smtClean="0">
                <a:solidFill>
                  <a:schemeClr val="tx2"/>
                </a:solidFill>
              </a:rPr>
            </a:br>
            <a:r>
              <a:rPr lang="en-US" sz="2600" dirty="0" smtClean="0">
                <a:solidFill>
                  <a:schemeClr val="tx2"/>
                </a:solidFill>
              </a:rPr>
              <a:t>Re-Hash: [S]+[R]</a:t>
            </a:r>
            <a:endParaRPr lang="en-US" sz="2600" dirty="0" smtClean="0">
              <a:solidFill>
                <a:schemeClr val="accent2"/>
              </a:solidFill>
            </a:endParaRPr>
          </a:p>
          <a:p>
            <a:pPr marL="514350" indent="-514350">
              <a:buFont typeface="+mj-lt"/>
              <a:buAutoNum type="arabicPeriod"/>
            </a:pPr>
            <a:endParaRPr lang="en-US" dirty="0" smtClean="0">
              <a:solidFill>
                <a:schemeClr val="accent4"/>
              </a:solidFill>
            </a:endParaRPr>
          </a:p>
        </p:txBody>
      </p:sp>
      <p:sp>
        <p:nvSpPr>
          <p:cNvPr id="25" name="TextBox 24"/>
          <p:cNvSpPr txBox="1"/>
          <p:nvPr/>
        </p:nvSpPr>
        <p:spPr>
          <a:xfrm>
            <a:off x="1270337" y="1002268"/>
            <a:ext cx="794641" cy="369332"/>
          </a:xfrm>
          <a:prstGeom prst="rect">
            <a:avLst/>
          </a:prstGeom>
          <a:noFill/>
        </p:spPr>
        <p:txBody>
          <a:bodyPr wrap="none" rtlCol="0">
            <a:spAutoFit/>
          </a:bodyPr>
          <a:lstStyle/>
          <a:p>
            <a:r>
              <a:rPr lang="en-US" dirty="0" smtClean="0">
                <a:solidFill>
                  <a:schemeClr val="tx2"/>
                </a:solidFill>
              </a:rPr>
              <a:t>Sailors</a:t>
            </a:r>
            <a:endParaRPr lang="en-US" dirty="0">
              <a:solidFill>
                <a:schemeClr val="tx2"/>
              </a:solidFill>
            </a:endParaRPr>
          </a:p>
        </p:txBody>
      </p:sp>
      <p:sp>
        <p:nvSpPr>
          <p:cNvPr id="26" name="TextBox 25"/>
          <p:cNvSpPr txBox="1"/>
          <p:nvPr/>
        </p:nvSpPr>
        <p:spPr>
          <a:xfrm>
            <a:off x="4089737" y="1002268"/>
            <a:ext cx="1015663" cy="369332"/>
          </a:xfrm>
          <a:prstGeom prst="rect">
            <a:avLst/>
          </a:prstGeom>
          <a:noFill/>
        </p:spPr>
        <p:txBody>
          <a:bodyPr wrap="none" rtlCol="0">
            <a:spAutoFit/>
          </a:bodyPr>
          <a:lstStyle/>
          <a:p>
            <a:r>
              <a:rPr lang="en-US" dirty="0" smtClean="0">
                <a:solidFill>
                  <a:schemeClr val="accent2"/>
                </a:solidFill>
              </a:rPr>
              <a:t>Reserves</a:t>
            </a:r>
            <a:endParaRPr lang="en-US" dirty="0">
              <a:solidFill>
                <a:schemeClr val="accent2"/>
              </a:solidFill>
            </a:endParaRPr>
          </a:p>
        </p:txBody>
      </p:sp>
      <p:sp>
        <p:nvSpPr>
          <p:cNvPr id="42" name="Rectangle 41"/>
          <p:cNvSpPr/>
          <p:nvPr/>
        </p:nvSpPr>
        <p:spPr>
          <a:xfrm>
            <a:off x="457200" y="1524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Joe, </a:t>
            </a:r>
            <a:r>
              <a:rPr lang="en-US" dirty="0" err="1" smtClean="0"/>
              <a:t>sid</a:t>
            </a:r>
            <a:r>
              <a:rPr lang="en-US" dirty="0" smtClean="0"/>
              <a:t> = 12)</a:t>
            </a:r>
            <a:endParaRPr lang="en-US" dirty="0"/>
          </a:p>
        </p:txBody>
      </p:sp>
      <p:sp>
        <p:nvSpPr>
          <p:cNvPr id="43" name="Rectangle 42"/>
          <p:cNvSpPr/>
          <p:nvPr/>
        </p:nvSpPr>
        <p:spPr>
          <a:xfrm>
            <a:off x="457200" y="1752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Sue, </a:t>
            </a:r>
            <a:r>
              <a:rPr lang="en-US" dirty="0" err="1" smtClean="0"/>
              <a:t>sid</a:t>
            </a:r>
            <a:r>
              <a:rPr lang="en-US" dirty="0" smtClean="0"/>
              <a:t> = 8)</a:t>
            </a:r>
            <a:endParaRPr lang="en-US" dirty="0"/>
          </a:p>
        </p:txBody>
      </p:sp>
      <p:sp>
        <p:nvSpPr>
          <p:cNvPr id="44" name="Rectangle 43"/>
          <p:cNvSpPr/>
          <p:nvPr/>
        </p:nvSpPr>
        <p:spPr>
          <a:xfrm>
            <a:off x="457200" y="1981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a:t>
            </a:r>
            <a:r>
              <a:rPr lang="en-US" dirty="0" err="1" smtClean="0"/>
              <a:t>Yue</a:t>
            </a:r>
            <a:r>
              <a:rPr lang="en-US" dirty="0" smtClean="0"/>
              <a:t>, </a:t>
            </a:r>
            <a:r>
              <a:rPr lang="en-US" dirty="0" err="1" smtClean="0"/>
              <a:t>sid</a:t>
            </a:r>
            <a:r>
              <a:rPr lang="en-US" dirty="0" smtClean="0"/>
              <a:t> = 4)</a:t>
            </a:r>
            <a:endParaRPr lang="en-US" dirty="0"/>
          </a:p>
        </p:txBody>
      </p:sp>
      <p:sp>
        <p:nvSpPr>
          <p:cNvPr id="45" name="Rectangle 44"/>
          <p:cNvSpPr/>
          <p:nvPr/>
        </p:nvSpPr>
        <p:spPr>
          <a:xfrm>
            <a:off x="457200" y="2209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 .</a:t>
            </a:r>
            <a:endParaRPr lang="en-US" dirty="0"/>
          </a:p>
        </p:txBody>
      </p:sp>
      <p:sp>
        <p:nvSpPr>
          <p:cNvPr id="46" name="Rectangle 45"/>
          <p:cNvSpPr/>
          <p:nvPr/>
        </p:nvSpPr>
        <p:spPr>
          <a:xfrm>
            <a:off x="457200" y="2438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457200" y="2819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Bob, </a:t>
            </a:r>
            <a:r>
              <a:rPr lang="en-US" dirty="0" err="1" smtClean="0"/>
              <a:t>sid</a:t>
            </a:r>
            <a:r>
              <a:rPr lang="en-US" dirty="0" smtClean="0"/>
              <a:t> = 1)</a:t>
            </a:r>
            <a:endParaRPr lang="en-US" dirty="0"/>
          </a:p>
        </p:txBody>
      </p:sp>
      <p:sp>
        <p:nvSpPr>
          <p:cNvPr id="48" name="Rectangle 47"/>
          <p:cNvSpPr/>
          <p:nvPr/>
        </p:nvSpPr>
        <p:spPr>
          <a:xfrm>
            <a:off x="457200" y="3048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 .</a:t>
            </a:r>
            <a:endParaRPr lang="en-US" dirty="0"/>
          </a:p>
        </p:txBody>
      </p:sp>
      <p:sp>
        <p:nvSpPr>
          <p:cNvPr id="49" name="Rectangle 48"/>
          <p:cNvSpPr/>
          <p:nvPr/>
        </p:nvSpPr>
        <p:spPr>
          <a:xfrm>
            <a:off x="457200" y="3276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p:cNvSpPr/>
          <p:nvPr/>
        </p:nvSpPr>
        <p:spPr>
          <a:xfrm>
            <a:off x="457200" y="3505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p:cNvSpPr/>
          <p:nvPr/>
        </p:nvSpPr>
        <p:spPr>
          <a:xfrm>
            <a:off x="457200" y="3733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p:cNvSpPr/>
          <p:nvPr/>
        </p:nvSpPr>
        <p:spPr>
          <a:xfrm>
            <a:off x="457200" y="4114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Jill, </a:t>
            </a:r>
            <a:r>
              <a:rPr lang="en-US" dirty="0" err="1" smtClean="0"/>
              <a:t>sid</a:t>
            </a:r>
            <a:r>
              <a:rPr lang="en-US" dirty="0" smtClean="0"/>
              <a:t> = 2)</a:t>
            </a:r>
            <a:endParaRPr lang="en-US" dirty="0"/>
          </a:p>
        </p:txBody>
      </p:sp>
      <p:sp>
        <p:nvSpPr>
          <p:cNvPr id="53" name="Rectangle 52"/>
          <p:cNvSpPr/>
          <p:nvPr/>
        </p:nvSpPr>
        <p:spPr>
          <a:xfrm>
            <a:off x="457200" y="4343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 .</a:t>
            </a:r>
            <a:endParaRPr lang="en-US" dirty="0"/>
          </a:p>
        </p:txBody>
      </p:sp>
      <p:sp>
        <p:nvSpPr>
          <p:cNvPr id="54" name="Rectangle 53"/>
          <p:cNvSpPr/>
          <p:nvPr/>
        </p:nvSpPr>
        <p:spPr>
          <a:xfrm>
            <a:off x="457200" y="4572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p:cNvSpPr/>
          <p:nvPr/>
        </p:nvSpPr>
        <p:spPr>
          <a:xfrm>
            <a:off x="457200" y="4800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p:cNvSpPr/>
          <p:nvPr/>
        </p:nvSpPr>
        <p:spPr>
          <a:xfrm>
            <a:off x="457200" y="5029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a:off x="457200" y="54102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Sue, </a:t>
            </a:r>
            <a:r>
              <a:rPr lang="en-US" dirty="0" err="1" smtClean="0"/>
              <a:t>sid</a:t>
            </a:r>
            <a:r>
              <a:rPr lang="en-US" dirty="0" smtClean="0"/>
              <a:t> = 7)</a:t>
            </a:r>
            <a:endParaRPr lang="en-US" dirty="0"/>
          </a:p>
        </p:txBody>
      </p:sp>
      <p:sp>
        <p:nvSpPr>
          <p:cNvPr id="58" name="Rectangle 57"/>
          <p:cNvSpPr/>
          <p:nvPr/>
        </p:nvSpPr>
        <p:spPr>
          <a:xfrm>
            <a:off x="457200" y="56388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 = Sam, </a:t>
            </a:r>
            <a:r>
              <a:rPr lang="en-US" dirty="0" err="1" smtClean="0"/>
              <a:t>sid</a:t>
            </a:r>
            <a:r>
              <a:rPr lang="en-US" dirty="0" smtClean="0"/>
              <a:t> = 3)</a:t>
            </a:r>
            <a:endParaRPr lang="en-US" dirty="0"/>
          </a:p>
        </p:txBody>
      </p:sp>
      <p:sp>
        <p:nvSpPr>
          <p:cNvPr id="59" name="Rectangle 58"/>
          <p:cNvSpPr/>
          <p:nvPr/>
        </p:nvSpPr>
        <p:spPr>
          <a:xfrm>
            <a:off x="457200" y="58674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 .</a:t>
            </a:r>
            <a:endParaRPr lang="en-US" dirty="0"/>
          </a:p>
        </p:txBody>
      </p:sp>
      <p:sp>
        <p:nvSpPr>
          <p:cNvPr id="60" name="Rectangle 59"/>
          <p:cNvSpPr/>
          <p:nvPr/>
        </p:nvSpPr>
        <p:spPr>
          <a:xfrm>
            <a:off x="457200" y="60960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p:cNvSpPr/>
          <p:nvPr/>
        </p:nvSpPr>
        <p:spPr>
          <a:xfrm>
            <a:off x="457200" y="6324600"/>
            <a:ext cx="2286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429000" y="1524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12, bid = 1)</a:t>
            </a:r>
            <a:endParaRPr lang="en-US" dirty="0"/>
          </a:p>
        </p:txBody>
      </p:sp>
      <p:sp>
        <p:nvSpPr>
          <p:cNvPr id="78" name="Rectangle 77"/>
          <p:cNvSpPr/>
          <p:nvPr/>
        </p:nvSpPr>
        <p:spPr>
          <a:xfrm>
            <a:off x="3429000" y="1752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8, bid = 13)</a:t>
            </a:r>
            <a:endParaRPr lang="en-US" dirty="0"/>
          </a:p>
        </p:txBody>
      </p:sp>
      <p:sp>
        <p:nvSpPr>
          <p:cNvPr id="79" name="Rectangle 78"/>
          <p:cNvSpPr/>
          <p:nvPr/>
        </p:nvSpPr>
        <p:spPr>
          <a:xfrm>
            <a:off x="3429000" y="1981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8, bid = 15)</a:t>
            </a:r>
            <a:endParaRPr lang="en-US" dirty="0"/>
          </a:p>
        </p:txBody>
      </p:sp>
      <p:sp>
        <p:nvSpPr>
          <p:cNvPr id="80" name="Rectangle 79"/>
          <p:cNvSpPr/>
          <p:nvPr/>
        </p:nvSpPr>
        <p:spPr>
          <a:xfrm>
            <a:off x="3429000" y="2209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4, bid = 3)</a:t>
            </a:r>
            <a:endParaRPr lang="en-US" dirty="0"/>
          </a:p>
        </p:txBody>
      </p:sp>
      <p:sp>
        <p:nvSpPr>
          <p:cNvPr id="81" name="Rectangle 80"/>
          <p:cNvSpPr/>
          <p:nvPr/>
        </p:nvSpPr>
        <p:spPr>
          <a:xfrm>
            <a:off x="3429000" y="2438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8, bid = 1)</a:t>
            </a:r>
            <a:endParaRPr lang="en-US" dirty="0"/>
          </a:p>
        </p:txBody>
      </p:sp>
      <p:sp>
        <p:nvSpPr>
          <p:cNvPr id="82" name="Rectangle 81"/>
          <p:cNvSpPr/>
          <p:nvPr/>
        </p:nvSpPr>
        <p:spPr>
          <a:xfrm>
            <a:off x="3429000" y="2819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 bid = 4)</a:t>
            </a:r>
            <a:endParaRPr lang="en-US" dirty="0"/>
          </a:p>
        </p:txBody>
      </p:sp>
      <p:sp>
        <p:nvSpPr>
          <p:cNvPr id="83" name="Rectangle 82"/>
          <p:cNvSpPr/>
          <p:nvPr/>
        </p:nvSpPr>
        <p:spPr>
          <a:xfrm>
            <a:off x="3429000" y="3048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1, bid = 7)</a:t>
            </a:r>
            <a:endParaRPr lang="en-US" dirty="0"/>
          </a:p>
        </p:txBody>
      </p:sp>
      <p:sp>
        <p:nvSpPr>
          <p:cNvPr id="84" name="Rectangle 83"/>
          <p:cNvSpPr/>
          <p:nvPr/>
        </p:nvSpPr>
        <p:spPr>
          <a:xfrm>
            <a:off x="3429000" y="3276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 . .</a:t>
            </a:r>
            <a:endParaRPr lang="en-US" dirty="0"/>
          </a:p>
        </p:txBody>
      </p:sp>
      <p:sp>
        <p:nvSpPr>
          <p:cNvPr id="85" name="Rectangle 84"/>
          <p:cNvSpPr/>
          <p:nvPr/>
        </p:nvSpPr>
        <p:spPr>
          <a:xfrm>
            <a:off x="3429000" y="3505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6" name="Rectangle 85"/>
          <p:cNvSpPr/>
          <p:nvPr/>
        </p:nvSpPr>
        <p:spPr>
          <a:xfrm>
            <a:off x="3429000" y="3733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7" name="Rectangle 86"/>
          <p:cNvSpPr/>
          <p:nvPr/>
        </p:nvSpPr>
        <p:spPr>
          <a:xfrm>
            <a:off x="3429000" y="4114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r>
              <a:rPr lang="en-US" dirty="0" err="1" smtClean="0"/>
              <a:t>sid</a:t>
            </a:r>
            <a:r>
              <a:rPr lang="en-US" dirty="0" smtClean="0"/>
              <a:t> = 3, bid = 6)</a:t>
            </a:r>
            <a:endParaRPr lang="en-US" dirty="0"/>
          </a:p>
        </p:txBody>
      </p:sp>
      <p:sp>
        <p:nvSpPr>
          <p:cNvPr id="88" name="Rectangle 87"/>
          <p:cNvSpPr/>
          <p:nvPr/>
        </p:nvSpPr>
        <p:spPr>
          <a:xfrm>
            <a:off x="3429000" y="4343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 . .</a:t>
            </a:r>
            <a:endParaRPr lang="en-US" dirty="0"/>
          </a:p>
        </p:txBody>
      </p:sp>
      <p:sp>
        <p:nvSpPr>
          <p:cNvPr id="89" name="Rectangle 88"/>
          <p:cNvSpPr/>
          <p:nvPr/>
        </p:nvSpPr>
        <p:spPr>
          <a:xfrm>
            <a:off x="3429000" y="4572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0" name="Rectangle 89"/>
          <p:cNvSpPr/>
          <p:nvPr/>
        </p:nvSpPr>
        <p:spPr>
          <a:xfrm>
            <a:off x="3429000" y="4800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1" name="Rectangle 90"/>
          <p:cNvSpPr/>
          <p:nvPr/>
        </p:nvSpPr>
        <p:spPr>
          <a:xfrm>
            <a:off x="3429000" y="5029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2" name="Rectangle 91"/>
          <p:cNvSpPr/>
          <p:nvPr/>
        </p:nvSpPr>
        <p:spPr>
          <a:xfrm>
            <a:off x="3429000" y="54102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 . .</a:t>
            </a:r>
            <a:endParaRPr lang="en-US" dirty="0"/>
          </a:p>
        </p:txBody>
      </p:sp>
      <p:sp>
        <p:nvSpPr>
          <p:cNvPr id="93" name="Rectangle 92"/>
          <p:cNvSpPr/>
          <p:nvPr/>
        </p:nvSpPr>
        <p:spPr>
          <a:xfrm>
            <a:off x="3429000" y="56388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4" name="Rectangle 93"/>
          <p:cNvSpPr/>
          <p:nvPr/>
        </p:nvSpPr>
        <p:spPr>
          <a:xfrm>
            <a:off x="3429000" y="58674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5" name="Rectangle 94"/>
          <p:cNvSpPr/>
          <p:nvPr/>
        </p:nvSpPr>
        <p:spPr>
          <a:xfrm>
            <a:off x="3429000" y="60960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6" name="Rectangle 95"/>
          <p:cNvSpPr/>
          <p:nvPr/>
        </p:nvSpPr>
        <p:spPr>
          <a:xfrm>
            <a:off x="3429000" y="6324600"/>
            <a:ext cx="2286000"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63" name="Straight Arrow Connector 62"/>
          <p:cNvCxnSpPr>
            <a:stCxn id="44" idx="3"/>
            <a:endCxn id="79" idx="1"/>
          </p:cNvCxnSpPr>
          <p:nvPr/>
        </p:nvCxnSpPr>
        <p:spPr>
          <a:xfrm>
            <a:off x="2743200" y="2095500"/>
            <a:ext cx="685800" cy="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2743200" y="3352800"/>
            <a:ext cx="685800" cy="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2743200" y="4648200"/>
            <a:ext cx="685800" cy="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2743200" y="5943600"/>
            <a:ext cx="685800" cy="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2" name="Rectangular Callout 61"/>
          <p:cNvSpPr/>
          <p:nvPr/>
        </p:nvSpPr>
        <p:spPr>
          <a:xfrm>
            <a:off x="3505200" y="3962400"/>
            <a:ext cx="3505200" cy="1143000"/>
          </a:xfrm>
          <a:prstGeom prst="wedgeRectCallout">
            <a:avLst>
              <a:gd name="adj1" fmla="val 38349"/>
              <a:gd name="adj2" fmla="val 764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NOTE: What are we assuming about the size of partitions?</a:t>
            </a:r>
            <a:endParaRPr lang="en-US" sz="2400" dirty="0"/>
          </a:p>
        </p:txBody>
      </p:sp>
      <p:sp>
        <p:nvSpPr>
          <p:cNvPr id="67" name="Rectangular Callout 66"/>
          <p:cNvSpPr/>
          <p:nvPr/>
        </p:nvSpPr>
        <p:spPr>
          <a:xfrm>
            <a:off x="1905000" y="2590800"/>
            <a:ext cx="3505200" cy="1143000"/>
          </a:xfrm>
          <a:prstGeom prst="wedgeRectCallout">
            <a:avLst>
              <a:gd name="adj1" fmla="val 38349"/>
              <a:gd name="adj2" fmla="val 7643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smtClean="0"/>
              <a:t>NOTE: This is no different from what we previously assumed about hashing.</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377</TotalTime>
  <Words>9306</Words>
  <Application>Microsoft Macintosh PowerPoint</Application>
  <PresentationFormat>On-screen Show (4:3)</PresentationFormat>
  <Paragraphs>1220</Paragraphs>
  <Slides>95</Slides>
  <Notes>0</Notes>
  <HiddenSlides>0</HiddenSlides>
  <MMClips>0</MMClips>
  <ScaleCrop>false</ScaleCrop>
  <HeadingPairs>
    <vt:vector size="6" baseType="variant">
      <vt:variant>
        <vt:lpstr>Design Template</vt:lpstr>
      </vt:variant>
      <vt:variant>
        <vt:i4>1</vt:i4>
      </vt:variant>
      <vt:variant>
        <vt:lpstr>Embedded OLE Servers</vt:lpstr>
      </vt:variant>
      <vt:variant>
        <vt:i4>1</vt:i4>
      </vt:variant>
      <vt:variant>
        <vt:lpstr>Slide Titles</vt:lpstr>
      </vt:variant>
      <vt:variant>
        <vt:i4>95</vt:i4>
      </vt:variant>
    </vt:vector>
  </HeadingPairs>
  <TitlesOfParts>
    <vt:vector size="97" baseType="lpstr">
      <vt:lpstr>Office Theme</vt:lpstr>
      <vt:lpstr>Microsoft Equation</vt:lpstr>
      <vt:lpstr>CS186 Week 6</vt:lpstr>
      <vt:lpstr>Today</vt:lpstr>
      <vt:lpstr>Sorting</vt:lpstr>
      <vt:lpstr>What is a sorted run?</vt:lpstr>
      <vt:lpstr>2 Way Merge Sort</vt:lpstr>
      <vt:lpstr>2 Way Merge Sort</vt:lpstr>
      <vt:lpstr>Generalized Merge Sort</vt:lpstr>
      <vt:lpstr>Work on the Merge Sort Problems On the Worksheet</vt:lpstr>
      <vt:lpstr>Exercise 1</vt:lpstr>
      <vt:lpstr>Exercise 2</vt:lpstr>
      <vt:lpstr>Exercise 3</vt:lpstr>
      <vt:lpstr>Exercise 4</vt:lpstr>
      <vt:lpstr>Exercise 5</vt:lpstr>
      <vt:lpstr>External Hashing Basics</vt:lpstr>
      <vt:lpstr>Cats by fur color (Sorting)</vt:lpstr>
      <vt:lpstr>Cats by fur color (Hashing)</vt:lpstr>
      <vt:lpstr>Hashing: How To</vt:lpstr>
      <vt:lpstr>Hashing: How To</vt:lpstr>
      <vt:lpstr>Hashing: How To</vt:lpstr>
      <vt:lpstr>Hashing: How To</vt:lpstr>
      <vt:lpstr>Hashing: How To</vt:lpstr>
      <vt:lpstr>Hashing: How To</vt:lpstr>
      <vt:lpstr>Hashing: How To</vt:lpstr>
      <vt:lpstr>Hashing: How To</vt:lpstr>
      <vt:lpstr>Hashing: How To</vt:lpstr>
      <vt:lpstr>Hashing: How To</vt:lpstr>
      <vt:lpstr>Hashing: How To</vt:lpstr>
      <vt:lpstr>Hashing: How To</vt:lpstr>
      <vt:lpstr>Hashing: How To</vt:lpstr>
      <vt:lpstr>Hashing: How To</vt:lpstr>
      <vt:lpstr>Work on External Hashing Problems on Worksheet</vt:lpstr>
      <vt:lpstr>External Hashing Problem A</vt:lpstr>
      <vt:lpstr>External Hashing Problem B</vt:lpstr>
      <vt:lpstr>External Hashing Problem C</vt:lpstr>
      <vt:lpstr>Hashing: Analysis</vt:lpstr>
      <vt:lpstr>Join Operators</vt:lpstr>
      <vt:lpstr>Our Query</vt:lpstr>
      <vt:lpstr>Visualizations</vt:lpstr>
      <vt:lpstr>Visualizations</vt:lpstr>
      <vt:lpstr>Visualizations</vt:lpstr>
      <vt:lpstr>Visualizations</vt:lpstr>
      <vt:lpstr>Simple Nested Loops Join</vt:lpstr>
      <vt:lpstr>Simple Nested Loops Join</vt:lpstr>
      <vt:lpstr>Simple Nested Loops Join</vt:lpstr>
      <vt:lpstr>Simple Nested Loops Join</vt:lpstr>
      <vt:lpstr>Simple Nested Loops Join</vt:lpstr>
      <vt:lpstr>Simple Nested Loops Join</vt:lpstr>
      <vt:lpstr>Simple Nested Loops Join</vt:lpstr>
      <vt:lpstr>Simple Nested Loops Join</vt:lpstr>
      <vt:lpstr>Simple Nested Loops Join</vt:lpstr>
      <vt:lpstr>Simple Nested Loops Join</vt:lpstr>
      <vt:lpstr>Simple Nested Loops Join</vt:lpstr>
      <vt:lpstr>Page-Oriented Nested Loops Join</vt:lpstr>
      <vt:lpstr>Page-Oriented Nested Loops Join</vt:lpstr>
      <vt:lpstr>Page-Oriented Nested Loops Join</vt:lpstr>
      <vt:lpstr>Page-Oriented Nested Loops Join</vt:lpstr>
      <vt:lpstr>Page-Oriented Nested Loops Join</vt:lpstr>
      <vt:lpstr>Page-Oriented Nested Loops Join</vt:lpstr>
      <vt:lpstr>Page-Oriented Nested Loops Join</vt:lpstr>
      <vt:lpstr>Page-Oriented Nested Loops Join</vt:lpstr>
      <vt:lpstr>Page-Oriented Nested Loops Join</vt:lpstr>
      <vt:lpstr>Page-Oriented Nested Loops Join</vt:lpstr>
      <vt:lpstr>Page-Oriented Nested Loops Join</vt:lpstr>
      <vt:lpstr>Page-Oriented Nested Loops Join</vt:lpstr>
      <vt:lpstr>Block Nested Loops Join</vt:lpstr>
      <vt:lpstr>Block Nested Loops Join</vt:lpstr>
      <vt:lpstr>Block Nested Loops Join</vt:lpstr>
      <vt:lpstr>Block Nested Loops Join</vt:lpstr>
      <vt:lpstr>Block Nested Loops Join</vt:lpstr>
      <vt:lpstr>Block Nested Loops Join</vt:lpstr>
      <vt:lpstr>Block Nested Loops Join</vt:lpstr>
      <vt:lpstr>Block Nested Loops Join</vt:lpstr>
      <vt:lpstr>Sort-Merge Join</vt:lpstr>
      <vt:lpstr>Sort-Merge Join</vt:lpstr>
      <vt:lpstr>Sort-Merge Join</vt:lpstr>
      <vt:lpstr>Sort-Merge Join</vt:lpstr>
      <vt:lpstr>Sort-Merge Join</vt:lpstr>
      <vt:lpstr>Sort-Merge Join</vt:lpstr>
      <vt:lpstr>Sort-Merge Join</vt:lpstr>
      <vt:lpstr>Sort-Merge Join</vt:lpstr>
      <vt:lpstr>Sort-Merge Join</vt:lpstr>
      <vt:lpstr>Sort-Merge Join</vt:lpstr>
      <vt:lpstr>Sort-Merge Join</vt:lpstr>
      <vt:lpstr>Sort-Merge Join</vt:lpstr>
      <vt:lpstr>Sort-Merge Join</vt:lpstr>
      <vt:lpstr>Sort-Merge Join</vt:lpstr>
      <vt:lpstr>Sort-Merge Join</vt:lpstr>
      <vt:lpstr>Optimizing Sort-Merge Join</vt:lpstr>
      <vt:lpstr>Optimizing Sort-Merge Join</vt:lpstr>
      <vt:lpstr>Optimizing Sort-Merge Join</vt:lpstr>
      <vt:lpstr>Hash-Join</vt:lpstr>
      <vt:lpstr>Hash-Join</vt:lpstr>
      <vt:lpstr>Hash-Join</vt:lpstr>
      <vt:lpstr>Hash-Join</vt:lpstr>
      <vt:lpstr>Hash-Join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Query Evaluation</dc:title>
  <dc:creator>nameless</dc:creator>
  <cp:lastModifiedBy>Lu Cheng</cp:lastModifiedBy>
  <cp:revision>112</cp:revision>
  <dcterms:created xsi:type="dcterms:W3CDTF">2013-10-15T02:43:18Z</dcterms:created>
  <dcterms:modified xsi:type="dcterms:W3CDTF">2013-10-15T05:21:27Z</dcterms:modified>
</cp:coreProperties>
</file>