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4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347" r:id="rId19"/>
    <p:sldId id="275" r:id="rId20"/>
    <p:sldId id="35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51" r:id="rId29"/>
    <p:sldId id="35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4880-51CC-45DA-8F7B-235860159C1F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C7591-708C-49B6-934A-FADA8020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5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5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 defTabSz="914485" eaLnBrk="0" hangingPunct="0"/>
            <a:r>
              <a:rPr lang="en-US" sz="1000" i="1" dirty="0">
                <a:latin typeface="Times New Roman" charset="0"/>
              </a:rPr>
              <a:t>5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34901-F73A-634A-9C93-AE61C5FFE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B2B1-8FCF-4C77-85A1-8531087C07A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6171-277C-4A22-AB7A-481000F72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CS186 Week 7:</a:t>
            </a:r>
            <a:br>
              <a:rPr lang="en-US" dirty="0" smtClean="0"/>
            </a:br>
            <a:r>
              <a:rPr lang="en-US" dirty="0" smtClean="0"/>
              <a:t>Aggregation and Query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10/22/2013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60325"/>
            <a:ext cx="9182100" cy="698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at the “Partition” phase.</a:t>
            </a:r>
          </a:p>
          <a:p>
            <a:pPr lvl="1"/>
            <a:r>
              <a:rPr lang="en-US" dirty="0" smtClean="0"/>
              <a:t>Add a hash table.</a:t>
            </a:r>
          </a:p>
          <a:p>
            <a:pPr lvl="1"/>
            <a:r>
              <a:rPr lang="en-US" dirty="0" smtClean="0"/>
              <a:t>Instead of writing data to disk, put it in the hash table if there’s room.</a:t>
            </a:r>
          </a:p>
          <a:p>
            <a:pPr lvl="1"/>
            <a:r>
              <a:rPr lang="en-US" dirty="0" smtClean="0"/>
              <a:t>Keep running totals for each </a:t>
            </a:r>
            <a:r>
              <a:rPr lang="en-US" dirty="0" err="1" smtClean="0"/>
              <a:t>GroupVal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971800" y="1600200"/>
            <a:ext cx="1219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So: 12</a:t>
            </a:r>
            <a:br>
              <a:rPr lang="en-US" sz="1400" dirty="0" smtClean="0"/>
            </a:br>
            <a:r>
              <a:rPr lang="en-US" sz="1400" dirty="0" smtClean="0"/>
              <a:t>Fr: 13</a:t>
            </a:r>
            <a:br>
              <a:rPr lang="en-US" sz="1400" dirty="0" smtClean="0"/>
            </a:br>
            <a:r>
              <a:rPr lang="en-US" sz="1400" dirty="0" err="1" smtClean="0"/>
              <a:t>Jr</a:t>
            </a:r>
            <a:r>
              <a:rPr lang="en-US" sz="1400" dirty="0" smtClean="0"/>
              <a:t>: 8</a:t>
            </a:r>
            <a:br>
              <a:rPr lang="en-US" sz="1400" dirty="0" smtClean="0"/>
            </a:br>
            <a:r>
              <a:rPr lang="en-US" sz="1400" dirty="0" err="1" smtClean="0"/>
              <a:t>Sn</a:t>
            </a:r>
            <a:r>
              <a:rPr lang="en-US" sz="1400" dirty="0" smtClean="0"/>
              <a:t>: 20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971800" y="2514600"/>
            <a:ext cx="2286000" cy="41148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825750" y="38766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959475" y="3898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43088" y="3900488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600200" y="1295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Original 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381500" y="1598613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165850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"/>
          <p:cNvSpPr>
            <a:spLocks/>
          </p:cNvSpPr>
          <p:nvPr/>
        </p:nvSpPr>
        <p:spPr bwMode="auto">
          <a:xfrm>
            <a:off x="632142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2660650" y="1576388"/>
            <a:ext cx="2671763" cy="2289175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65675" y="3087688"/>
            <a:ext cx="334963" cy="90488"/>
            <a:chOff x="4158" y="1336"/>
            <a:chExt cx="211" cy="57"/>
          </a:xfrm>
        </p:grpSpPr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43"/>
          <p:cNvSpPr>
            <a:spLocks/>
          </p:cNvSpPr>
          <p:nvPr/>
        </p:nvSpPr>
        <p:spPr bwMode="auto">
          <a:xfrm>
            <a:off x="5773738" y="222250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6064250" y="2222500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5773738" y="2689225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6073775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602297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6373813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752975" y="2411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5773738" y="352425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4718050" y="34813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2779713" y="248126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INPUT</a:t>
            </a:r>
          </a:p>
        </p:txBody>
      </p:sp>
      <p:sp useBgFill="1">
        <p:nvSpPr>
          <p:cNvPr id="25" name="Rectangle 53"/>
          <p:cNvSpPr>
            <a:spLocks noChangeArrowheads="1"/>
          </p:cNvSpPr>
          <p:nvPr/>
        </p:nvSpPr>
        <p:spPr bwMode="auto">
          <a:xfrm>
            <a:off x="4752975" y="1863725"/>
            <a:ext cx="2730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354388" y="2727325"/>
            <a:ext cx="815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hash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function</a:t>
            </a:r>
          </a:p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accent2"/>
                </a:solidFill>
                <a:latin typeface="Times New Roman" charset="0"/>
              </a:rPr>
              <a:t>p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657725" y="319722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621338" y="1587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6775450" y="219868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765925" y="2622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734175" y="3414713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665288" y="1963738"/>
            <a:ext cx="919163" cy="1952625"/>
            <a:chOff x="2205" y="628"/>
            <a:chExt cx="579" cy="1230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  <a:lnTo>
                    <a:pt x="21600" y="587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1981200" y="21923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981200" y="2649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981200" y="3411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803400" y="2843213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5703888" y="1963738"/>
            <a:ext cx="1071563" cy="1974850"/>
            <a:chOff x="4749" y="628"/>
            <a:chExt cx="675" cy="1244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73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  <a:lnTo>
                    <a:pt x="21600" y="586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2586038" y="3024188"/>
            <a:ext cx="379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186238" y="24161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4186238" y="2873375"/>
            <a:ext cx="531813" cy="150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4186238" y="30257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5176838" y="23383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5176838" y="27955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5176838" y="36337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>
            <a:off x="4718050" y="26431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>
            <a:off x="4718050" y="21097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38"/>
          <p:cNvSpPr>
            <a:spLocks/>
          </p:cNvSpPr>
          <p:nvPr/>
        </p:nvSpPr>
        <p:spPr bwMode="auto">
          <a:xfrm>
            <a:off x="3013075" y="2895600"/>
            <a:ext cx="334963" cy="269875"/>
          </a:xfrm>
          <a:custGeom>
            <a:avLst/>
            <a:gdLst>
              <a:gd name="T0" fmla="*/ 0 w 211"/>
              <a:gd name="T1" fmla="*/ 169 h 170"/>
              <a:gd name="T2" fmla="*/ 0 w 211"/>
              <a:gd name="T3" fmla="*/ 0 h 170"/>
              <a:gd name="T4" fmla="*/ 210 w 211"/>
              <a:gd name="T5" fmla="*/ 0 h 170"/>
              <a:gd name="T6" fmla="*/ 210 w 211"/>
              <a:gd name="T7" fmla="*/ 169 h 170"/>
              <a:gd name="T8" fmla="*/ 0 w 211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"/>
              <a:gd name="T16" fmla="*/ 0 h 170"/>
              <a:gd name="T17" fmla="*/ 211 w 211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200" dirty="0" smtClean="0"/>
              <a:t>So</a:t>
            </a:r>
            <a:endParaRPr lang="en-US" sz="1200" dirty="0"/>
          </a:p>
        </p:txBody>
      </p:sp>
      <p:sp>
        <p:nvSpPr>
          <p:cNvPr id="61" name="&quot;No&quot; Symbol 60"/>
          <p:cNvSpPr/>
          <p:nvPr/>
        </p:nvSpPr>
        <p:spPr>
          <a:xfrm>
            <a:off x="4724400" y="3429000"/>
            <a:ext cx="4572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191000" y="1600200"/>
            <a:ext cx="3581400" cy="3048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57800" y="4648200"/>
            <a:ext cx="2514600" cy="198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So: 12</a:t>
            </a:r>
            <a:br>
              <a:rPr lang="en-US" sz="3200" dirty="0" smtClean="0"/>
            </a:br>
            <a:r>
              <a:rPr lang="en-US" sz="3200" dirty="0" smtClean="0"/>
              <a:t>Fr: 13</a:t>
            </a:r>
            <a:br>
              <a:rPr lang="en-US" sz="3200" dirty="0" smtClean="0"/>
            </a:br>
            <a:r>
              <a:rPr lang="en-US" sz="3200" dirty="0" err="1" smtClean="0"/>
              <a:t>Jr</a:t>
            </a:r>
            <a:r>
              <a:rPr lang="en-US" sz="3200" dirty="0" smtClean="0"/>
              <a:t>: 8</a:t>
            </a:r>
            <a:br>
              <a:rPr lang="en-US" sz="3200" dirty="0" smtClean="0"/>
            </a:br>
            <a:r>
              <a:rPr lang="en-US" sz="3200" dirty="0" err="1" smtClean="0"/>
              <a:t>Sn</a:t>
            </a:r>
            <a:r>
              <a:rPr lang="en-US" sz="3200" dirty="0" smtClean="0"/>
              <a:t>: 20</a:t>
            </a:r>
            <a:endParaRPr lang="en-US" sz="3200" dirty="0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Hybrid Hashing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18519E-6 L 0.05833 -0.17778 " pathEditMode="relative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" grpId="0" animBg="1"/>
      <p:bldP spid="61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971800" y="1600200"/>
            <a:ext cx="1219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So: </a:t>
            </a:r>
            <a:r>
              <a:rPr lang="en-US" sz="1400" b="1" dirty="0" smtClean="0"/>
              <a:t>13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Fr: 13</a:t>
            </a:r>
            <a:br>
              <a:rPr lang="en-US" sz="1400" dirty="0" smtClean="0"/>
            </a:br>
            <a:r>
              <a:rPr lang="en-US" sz="1400" dirty="0" err="1" smtClean="0"/>
              <a:t>Jr</a:t>
            </a:r>
            <a:r>
              <a:rPr lang="en-US" sz="1400" dirty="0" smtClean="0"/>
              <a:t>: 8</a:t>
            </a:r>
            <a:br>
              <a:rPr lang="en-US" sz="1400" dirty="0" smtClean="0"/>
            </a:br>
            <a:r>
              <a:rPr lang="en-US" sz="1400" dirty="0" err="1" smtClean="0"/>
              <a:t>Sn</a:t>
            </a:r>
            <a:r>
              <a:rPr lang="en-US" sz="1400" dirty="0" smtClean="0"/>
              <a:t>: 20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971800" y="2514600"/>
            <a:ext cx="2286000" cy="41148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825750" y="38766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959475" y="3898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43088" y="3900488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600200" y="1295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Original 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381500" y="1598613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165850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"/>
          <p:cNvSpPr>
            <a:spLocks/>
          </p:cNvSpPr>
          <p:nvPr/>
        </p:nvSpPr>
        <p:spPr bwMode="auto">
          <a:xfrm>
            <a:off x="632142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2660650" y="1576388"/>
            <a:ext cx="2671763" cy="2289175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765675" y="3087688"/>
            <a:ext cx="334963" cy="90488"/>
            <a:chOff x="4158" y="1336"/>
            <a:chExt cx="211" cy="57"/>
          </a:xfrm>
        </p:grpSpPr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43"/>
          <p:cNvSpPr>
            <a:spLocks/>
          </p:cNvSpPr>
          <p:nvPr/>
        </p:nvSpPr>
        <p:spPr bwMode="auto">
          <a:xfrm>
            <a:off x="5773738" y="222250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6064250" y="2222500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5773738" y="2689225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6073775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602297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6373813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752975" y="2411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5773738" y="352425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4718050" y="34813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2779713" y="248126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INPUT</a:t>
            </a:r>
          </a:p>
        </p:txBody>
      </p:sp>
      <p:sp useBgFill="1">
        <p:nvSpPr>
          <p:cNvPr id="25" name="Rectangle 53"/>
          <p:cNvSpPr>
            <a:spLocks noChangeArrowheads="1"/>
          </p:cNvSpPr>
          <p:nvPr/>
        </p:nvSpPr>
        <p:spPr bwMode="auto">
          <a:xfrm>
            <a:off x="4752975" y="1863725"/>
            <a:ext cx="2730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354388" y="2727325"/>
            <a:ext cx="815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hash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function</a:t>
            </a:r>
          </a:p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accent2"/>
                </a:solidFill>
                <a:latin typeface="Times New Roman" charset="0"/>
              </a:rPr>
              <a:t>p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657725" y="319722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621338" y="1587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6775450" y="219868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765925" y="2622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734175" y="3414713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65288" y="1963738"/>
            <a:ext cx="919163" cy="1952625"/>
            <a:chOff x="2205" y="628"/>
            <a:chExt cx="579" cy="1230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  <a:lnTo>
                    <a:pt x="21600" y="587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1981200" y="21923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981200" y="2649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981200" y="3411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803400" y="2843213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03888" y="1963738"/>
            <a:ext cx="1071563" cy="1974850"/>
            <a:chOff x="4749" y="628"/>
            <a:chExt cx="675" cy="1244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73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  <a:lnTo>
                    <a:pt x="21600" y="586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2586038" y="3024188"/>
            <a:ext cx="379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186238" y="24161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4186238" y="2873375"/>
            <a:ext cx="531813" cy="150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4186238" y="30257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5176838" y="23383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5176838" y="27955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5176838" y="36337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>
            <a:off x="4718050" y="26431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>
            <a:off x="4718050" y="21097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&quot;No&quot; Symbol 60"/>
          <p:cNvSpPr/>
          <p:nvPr/>
        </p:nvSpPr>
        <p:spPr>
          <a:xfrm>
            <a:off x="4724400" y="3429000"/>
            <a:ext cx="4572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191000" y="1600200"/>
            <a:ext cx="3581400" cy="3048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57800" y="4648200"/>
            <a:ext cx="2514600" cy="198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So: </a:t>
            </a:r>
            <a:r>
              <a:rPr lang="en-US" sz="3200" b="1" dirty="0" smtClean="0"/>
              <a:t>13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Fr: 13</a:t>
            </a:r>
            <a:br>
              <a:rPr lang="en-US" sz="3200" dirty="0" smtClean="0"/>
            </a:br>
            <a:r>
              <a:rPr lang="en-US" sz="3200" dirty="0" err="1" smtClean="0"/>
              <a:t>Jr</a:t>
            </a:r>
            <a:r>
              <a:rPr lang="en-US" sz="3200" dirty="0" smtClean="0"/>
              <a:t>: 8</a:t>
            </a:r>
            <a:br>
              <a:rPr lang="en-US" sz="3200" dirty="0" smtClean="0"/>
            </a:br>
            <a:r>
              <a:rPr lang="en-US" sz="3200" dirty="0" err="1" smtClean="0"/>
              <a:t>Sn</a:t>
            </a:r>
            <a:r>
              <a:rPr lang="en-US" sz="3200" dirty="0" smtClean="0"/>
              <a:t>: 20</a:t>
            </a:r>
            <a:endParaRPr lang="en-US" sz="3200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Hybrid Hashing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11667 0.1 " pathEditMode="relative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971800" y="1600200"/>
            <a:ext cx="1219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So: </a:t>
            </a:r>
            <a:r>
              <a:rPr lang="en-US" sz="1400" b="1" dirty="0" smtClean="0"/>
              <a:t>14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Fr: 13</a:t>
            </a:r>
            <a:br>
              <a:rPr lang="en-US" sz="1400" dirty="0" smtClean="0"/>
            </a:br>
            <a:r>
              <a:rPr lang="en-US" sz="1400" dirty="0" err="1" smtClean="0"/>
              <a:t>Jr</a:t>
            </a:r>
            <a:r>
              <a:rPr lang="en-US" sz="1400" dirty="0" smtClean="0"/>
              <a:t>: 8</a:t>
            </a:r>
            <a:br>
              <a:rPr lang="en-US" sz="1400" dirty="0" smtClean="0"/>
            </a:br>
            <a:r>
              <a:rPr lang="en-US" sz="1400" dirty="0" err="1" smtClean="0"/>
              <a:t>Sn</a:t>
            </a:r>
            <a:r>
              <a:rPr lang="en-US" sz="1400" dirty="0" smtClean="0"/>
              <a:t>: 20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971800" y="2514600"/>
            <a:ext cx="2286000" cy="41148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825750" y="38766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959475" y="3898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43088" y="3900488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600200" y="1295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Original 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381500" y="1598613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165850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"/>
          <p:cNvSpPr>
            <a:spLocks/>
          </p:cNvSpPr>
          <p:nvPr/>
        </p:nvSpPr>
        <p:spPr bwMode="auto">
          <a:xfrm>
            <a:off x="632142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2660650" y="1576388"/>
            <a:ext cx="2671763" cy="2289175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765675" y="3087688"/>
            <a:ext cx="334963" cy="90488"/>
            <a:chOff x="4158" y="1336"/>
            <a:chExt cx="211" cy="57"/>
          </a:xfrm>
        </p:grpSpPr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43"/>
          <p:cNvSpPr>
            <a:spLocks/>
          </p:cNvSpPr>
          <p:nvPr/>
        </p:nvSpPr>
        <p:spPr bwMode="auto">
          <a:xfrm>
            <a:off x="5773738" y="222250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6064250" y="2222500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5773738" y="2689225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6073775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602297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6373813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752975" y="2411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5773738" y="352425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4718050" y="34813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2779713" y="248126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INPUT</a:t>
            </a:r>
          </a:p>
        </p:txBody>
      </p:sp>
      <p:sp useBgFill="1">
        <p:nvSpPr>
          <p:cNvPr id="25" name="Rectangle 53"/>
          <p:cNvSpPr>
            <a:spLocks noChangeArrowheads="1"/>
          </p:cNvSpPr>
          <p:nvPr/>
        </p:nvSpPr>
        <p:spPr bwMode="auto">
          <a:xfrm>
            <a:off x="4752975" y="1863725"/>
            <a:ext cx="2730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354388" y="2727325"/>
            <a:ext cx="815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hash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function</a:t>
            </a:r>
          </a:p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accent2"/>
                </a:solidFill>
                <a:latin typeface="Times New Roman" charset="0"/>
              </a:rPr>
              <a:t>p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657725" y="319722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621338" y="1587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6775450" y="219868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765925" y="2622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734175" y="3414713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65288" y="1963738"/>
            <a:ext cx="919163" cy="1952625"/>
            <a:chOff x="2205" y="628"/>
            <a:chExt cx="579" cy="1230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  <a:lnTo>
                    <a:pt x="21600" y="587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981200" y="2649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981200" y="3411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803400" y="2843213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 dirty="0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03888" y="1963738"/>
            <a:ext cx="1071563" cy="1974850"/>
            <a:chOff x="4749" y="628"/>
            <a:chExt cx="675" cy="1244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73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  <a:lnTo>
                    <a:pt x="21600" y="586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2586038" y="3024188"/>
            <a:ext cx="379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186238" y="24161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4186238" y="2873375"/>
            <a:ext cx="531813" cy="150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4186238" y="30257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5176838" y="23383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5176838" y="27955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5176838" y="36337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>
            <a:off x="4718050" y="26431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>
            <a:off x="4718050" y="21097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&quot;No&quot; Symbol 60"/>
          <p:cNvSpPr/>
          <p:nvPr/>
        </p:nvSpPr>
        <p:spPr>
          <a:xfrm>
            <a:off x="4724400" y="3429000"/>
            <a:ext cx="4572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191000" y="1600200"/>
            <a:ext cx="3581400" cy="3048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57800" y="4648200"/>
            <a:ext cx="2514600" cy="198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So: </a:t>
            </a:r>
            <a:r>
              <a:rPr lang="en-US" sz="3200" b="1" dirty="0" smtClean="0"/>
              <a:t>14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Fr: 13</a:t>
            </a:r>
            <a:br>
              <a:rPr lang="en-US" sz="3200" dirty="0" smtClean="0"/>
            </a:br>
            <a:r>
              <a:rPr lang="en-US" sz="3200" dirty="0" err="1" smtClean="0"/>
              <a:t>Jr</a:t>
            </a:r>
            <a:r>
              <a:rPr lang="en-US" sz="3200" dirty="0" smtClean="0"/>
              <a:t>: 8</a:t>
            </a:r>
            <a:br>
              <a:rPr lang="en-US" sz="3200" dirty="0" smtClean="0"/>
            </a:br>
            <a:r>
              <a:rPr lang="en-US" sz="3200" dirty="0" err="1" smtClean="0"/>
              <a:t>Sn</a:t>
            </a:r>
            <a:r>
              <a:rPr lang="en-US" sz="3200" dirty="0" smtClean="0"/>
              <a:t>: 20</a:t>
            </a:r>
            <a:endParaRPr lang="en-US" sz="3200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Hybrid Hashing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10834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971800" y="1600200"/>
            <a:ext cx="1219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So: 14</a:t>
            </a:r>
            <a:br>
              <a:rPr lang="en-US" sz="1400" dirty="0" smtClean="0"/>
            </a:br>
            <a:r>
              <a:rPr lang="en-US" sz="1400" dirty="0" smtClean="0"/>
              <a:t>Fr: </a:t>
            </a:r>
            <a:r>
              <a:rPr lang="en-US" sz="1400" b="1" dirty="0" smtClean="0"/>
              <a:t>14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Jr</a:t>
            </a:r>
            <a:r>
              <a:rPr lang="en-US" sz="1400" dirty="0" smtClean="0"/>
              <a:t>: 8</a:t>
            </a:r>
            <a:br>
              <a:rPr lang="en-US" sz="1400" dirty="0" smtClean="0"/>
            </a:br>
            <a:r>
              <a:rPr lang="en-US" sz="1400" dirty="0" err="1" smtClean="0"/>
              <a:t>Sn</a:t>
            </a:r>
            <a:r>
              <a:rPr lang="en-US" sz="1400" dirty="0" smtClean="0"/>
              <a:t>: 20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971800" y="2514600"/>
            <a:ext cx="2286000" cy="41148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825750" y="38766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959475" y="3898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43088" y="3900488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600200" y="1295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Original 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381500" y="1598613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165850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"/>
          <p:cNvSpPr>
            <a:spLocks/>
          </p:cNvSpPr>
          <p:nvPr/>
        </p:nvSpPr>
        <p:spPr bwMode="auto">
          <a:xfrm>
            <a:off x="632142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2660650" y="1576388"/>
            <a:ext cx="2671763" cy="2289175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765675" y="3087688"/>
            <a:ext cx="334963" cy="90488"/>
            <a:chOff x="4158" y="1336"/>
            <a:chExt cx="211" cy="57"/>
          </a:xfrm>
        </p:grpSpPr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43"/>
          <p:cNvSpPr>
            <a:spLocks/>
          </p:cNvSpPr>
          <p:nvPr/>
        </p:nvSpPr>
        <p:spPr bwMode="auto">
          <a:xfrm>
            <a:off x="5773738" y="222250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6064250" y="2222500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5773738" y="2689225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6073775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602297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6373813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752975" y="2411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5773738" y="352425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4718050" y="34813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2779713" y="248126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INPUT</a:t>
            </a:r>
          </a:p>
        </p:txBody>
      </p:sp>
      <p:sp useBgFill="1">
        <p:nvSpPr>
          <p:cNvPr id="25" name="Rectangle 53"/>
          <p:cNvSpPr>
            <a:spLocks noChangeArrowheads="1"/>
          </p:cNvSpPr>
          <p:nvPr/>
        </p:nvSpPr>
        <p:spPr bwMode="auto">
          <a:xfrm>
            <a:off x="4752975" y="1863725"/>
            <a:ext cx="2730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354388" y="2727325"/>
            <a:ext cx="815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hash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function</a:t>
            </a:r>
          </a:p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accent2"/>
                </a:solidFill>
                <a:latin typeface="Times New Roman" charset="0"/>
              </a:rPr>
              <a:t>p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657725" y="319722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621338" y="1587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6775450" y="219868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765925" y="2622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734175" y="3414713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65288" y="1963738"/>
            <a:ext cx="919163" cy="1952625"/>
            <a:chOff x="2205" y="628"/>
            <a:chExt cx="579" cy="1230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  <a:lnTo>
                    <a:pt x="21600" y="587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981200" y="3411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803400" y="2843213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 dirty="0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03888" y="1963738"/>
            <a:ext cx="1071563" cy="1974850"/>
            <a:chOff x="4749" y="628"/>
            <a:chExt cx="675" cy="1244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73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  <a:lnTo>
                    <a:pt x="21600" y="586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2586038" y="3024188"/>
            <a:ext cx="379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186238" y="24161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4186238" y="2873375"/>
            <a:ext cx="531813" cy="150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4186238" y="30257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5176838" y="23383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5176838" y="27955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5176838" y="36337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>
            <a:off x="4718050" y="26431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>
            <a:off x="4718050" y="21097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&quot;No&quot; Symbol 60"/>
          <p:cNvSpPr/>
          <p:nvPr/>
        </p:nvSpPr>
        <p:spPr>
          <a:xfrm>
            <a:off x="4724400" y="3429000"/>
            <a:ext cx="4572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191000" y="1600200"/>
            <a:ext cx="3581400" cy="3048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57800" y="4648200"/>
            <a:ext cx="2514600" cy="1981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So: 14</a:t>
            </a:r>
            <a:br>
              <a:rPr lang="en-US" sz="3200" dirty="0" smtClean="0"/>
            </a:br>
            <a:r>
              <a:rPr lang="en-US" sz="3200" dirty="0" smtClean="0"/>
              <a:t>Fr: </a:t>
            </a:r>
            <a:r>
              <a:rPr lang="en-US" sz="3200" b="1" dirty="0" smtClean="0"/>
              <a:t>14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Jr</a:t>
            </a:r>
            <a:r>
              <a:rPr lang="en-US" sz="3200" dirty="0" smtClean="0"/>
              <a:t>: 8</a:t>
            </a:r>
            <a:br>
              <a:rPr lang="en-US" sz="3200" dirty="0" smtClean="0"/>
            </a:br>
            <a:r>
              <a:rPr lang="en-US" sz="3200" dirty="0" err="1" smtClean="0"/>
              <a:t>Sn</a:t>
            </a:r>
            <a:r>
              <a:rPr lang="en-US" sz="3200" dirty="0" smtClean="0"/>
              <a:t>: 20</a:t>
            </a:r>
            <a:endParaRPr lang="en-US" sz="3200" dirty="0"/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Hybrid Hashing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971800" y="1600200"/>
            <a:ext cx="1219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Fr: 13</a:t>
            </a:r>
            <a:br>
              <a:rPr lang="en-US" sz="2800" dirty="0" smtClean="0"/>
            </a:br>
            <a:r>
              <a:rPr lang="en-US" sz="2800" dirty="0" err="1" smtClean="0"/>
              <a:t>Sn</a:t>
            </a:r>
            <a:r>
              <a:rPr lang="en-US" sz="2800" dirty="0" smtClean="0"/>
              <a:t>: 20</a:t>
            </a:r>
            <a:endParaRPr lang="en-US" sz="2800" dirty="0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825750" y="38766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B main memory buffers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959475" y="3898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43088" y="3900488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Disk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600200" y="1295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Original </a:t>
            </a:r>
          </a:p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381500" y="1598613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165850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6"/>
          <p:cNvSpPr>
            <a:spLocks/>
          </p:cNvSpPr>
          <p:nvPr/>
        </p:nvSpPr>
        <p:spPr bwMode="auto">
          <a:xfrm>
            <a:off x="632142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37"/>
          <p:cNvSpPr>
            <a:spLocks/>
          </p:cNvSpPr>
          <p:nvPr/>
        </p:nvSpPr>
        <p:spPr bwMode="auto">
          <a:xfrm>
            <a:off x="2660650" y="1576388"/>
            <a:ext cx="2671763" cy="2289175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765675" y="3087688"/>
            <a:ext cx="334963" cy="90488"/>
            <a:chOff x="4158" y="1336"/>
            <a:chExt cx="211" cy="57"/>
          </a:xfrm>
        </p:grpSpPr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158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4249" y="1336"/>
              <a:ext cx="27" cy="40"/>
            </a:xfrm>
            <a:custGeom>
              <a:avLst/>
              <a:gdLst>
                <a:gd name="T0" fmla="*/ 26 w 27"/>
                <a:gd name="T1" fmla="*/ 19 h 40"/>
                <a:gd name="T2" fmla="*/ 13 w 27"/>
                <a:gd name="T3" fmla="*/ 0 h 40"/>
                <a:gd name="T4" fmla="*/ 0 w 27"/>
                <a:gd name="T5" fmla="*/ 19 h 40"/>
                <a:gd name="T6" fmla="*/ 13 w 27"/>
                <a:gd name="T7" fmla="*/ 39 h 40"/>
                <a:gd name="T8" fmla="*/ 26 w 27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19"/>
                  </a:moveTo>
                  <a:lnTo>
                    <a:pt x="13" y="0"/>
                  </a:lnTo>
                  <a:lnTo>
                    <a:pt x="0" y="19"/>
                  </a:lnTo>
                  <a:lnTo>
                    <a:pt x="13" y="39"/>
                  </a:lnTo>
                  <a:lnTo>
                    <a:pt x="26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47" y="1336"/>
              <a:ext cx="22" cy="57"/>
            </a:xfrm>
            <a:custGeom>
              <a:avLst/>
              <a:gdLst>
                <a:gd name="T0" fmla="*/ 21 w 22"/>
                <a:gd name="T1" fmla="*/ 27 h 57"/>
                <a:gd name="T2" fmla="*/ 11 w 22"/>
                <a:gd name="T3" fmla="*/ 0 h 57"/>
                <a:gd name="T4" fmla="*/ 0 w 22"/>
                <a:gd name="T5" fmla="*/ 27 h 57"/>
                <a:gd name="T6" fmla="*/ 11 w 22"/>
                <a:gd name="T7" fmla="*/ 56 h 57"/>
                <a:gd name="T8" fmla="*/ 21 w 22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7"/>
                <a:gd name="T17" fmla="*/ 22 w 2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7">
                  <a:moveTo>
                    <a:pt x="21" y="27"/>
                  </a:moveTo>
                  <a:lnTo>
                    <a:pt x="11" y="0"/>
                  </a:lnTo>
                  <a:lnTo>
                    <a:pt x="0" y="27"/>
                  </a:lnTo>
                  <a:lnTo>
                    <a:pt x="11" y="56"/>
                  </a:lnTo>
                  <a:lnTo>
                    <a:pt x="21" y="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43"/>
          <p:cNvSpPr>
            <a:spLocks/>
          </p:cNvSpPr>
          <p:nvPr/>
        </p:nvSpPr>
        <p:spPr bwMode="auto">
          <a:xfrm>
            <a:off x="5773738" y="222250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6064250" y="2222500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5773738" y="2689225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6073775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6022975" y="3173413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6373813" y="2689225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4752975" y="2411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5773738" y="3524250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4718050" y="34813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2779713" y="248126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INPUT</a:t>
            </a:r>
          </a:p>
        </p:txBody>
      </p:sp>
      <p:sp useBgFill="1">
        <p:nvSpPr>
          <p:cNvPr id="25" name="Rectangle 53"/>
          <p:cNvSpPr>
            <a:spLocks noChangeArrowheads="1"/>
          </p:cNvSpPr>
          <p:nvPr/>
        </p:nvSpPr>
        <p:spPr bwMode="auto">
          <a:xfrm>
            <a:off x="4752975" y="1863725"/>
            <a:ext cx="2730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354388" y="2727325"/>
            <a:ext cx="815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hash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charset="0"/>
              </a:rPr>
              <a:t>function</a:t>
            </a:r>
          </a:p>
          <a:p>
            <a:pPr algn="ctr" eaLnBrk="0" hangingPunct="0"/>
            <a:r>
              <a:rPr lang="en-US" sz="2000" b="1" dirty="0" err="1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accent2"/>
                </a:solidFill>
                <a:latin typeface="Times New Roman" charset="0"/>
              </a:rPr>
              <a:t>p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657725" y="3197225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621338" y="1587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6775450" y="219868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765925" y="2622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734175" y="3414713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B-1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665288" y="1963738"/>
            <a:ext cx="919163" cy="1952625"/>
            <a:chOff x="2205" y="628"/>
            <a:chExt cx="579" cy="1230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2213" y="628"/>
              <a:ext cx="567" cy="8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>
              <a:off x="2209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2784" y="671"/>
              <a:ext cx="0" cy="11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4"/>
            <p:cNvSpPr>
              <a:spLocks/>
            </p:cNvSpPr>
            <p:nvPr/>
          </p:nvSpPr>
          <p:spPr bwMode="auto">
            <a:xfrm>
              <a:off x="2205" y="1782"/>
              <a:ext cx="575" cy="76"/>
            </a:xfrm>
            <a:custGeom>
              <a:avLst/>
              <a:gdLst>
                <a:gd name="T0" fmla="*/ 0 w 43200"/>
                <a:gd name="T1" fmla="*/ 0 h 22187"/>
                <a:gd name="T2" fmla="*/ 0 w 43200"/>
                <a:gd name="T3" fmla="*/ 0 h 22187"/>
                <a:gd name="T4" fmla="*/ 0 w 43200"/>
                <a:gd name="T5" fmla="*/ 0 h 221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7"/>
                <a:gd name="T11" fmla="*/ 43200 w 43200"/>
                <a:gd name="T12" fmla="*/ 22187 h 22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7" fill="none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</a:path>
                <a:path w="43200" h="22187" stroke="0" extrusionOk="0">
                  <a:moveTo>
                    <a:pt x="43192" y="-1"/>
                  </a:moveTo>
                  <a:cubicBezTo>
                    <a:pt x="43197" y="195"/>
                    <a:pt x="43200" y="391"/>
                    <a:pt x="43200" y="587"/>
                  </a:cubicBezTo>
                  <a:cubicBezTo>
                    <a:pt x="43200" y="12516"/>
                    <a:pt x="33529" y="22187"/>
                    <a:pt x="21600" y="22187"/>
                  </a:cubicBezTo>
                  <a:cubicBezTo>
                    <a:pt x="9670" y="22187"/>
                    <a:pt x="0" y="12516"/>
                    <a:pt x="0" y="587"/>
                  </a:cubicBezTo>
                  <a:cubicBezTo>
                    <a:pt x="0" y="392"/>
                    <a:pt x="2" y="198"/>
                    <a:pt x="7" y="3"/>
                  </a:cubicBezTo>
                  <a:lnTo>
                    <a:pt x="21600" y="587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1981200" y="21923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981200" y="2649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981200" y="3411538"/>
            <a:ext cx="292100" cy="29210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1803400" y="2843213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03888" y="1963738"/>
            <a:ext cx="1071563" cy="1974850"/>
            <a:chOff x="4749" y="628"/>
            <a:chExt cx="675" cy="1244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auto">
            <a:xfrm>
              <a:off x="4757" y="628"/>
              <a:ext cx="663" cy="8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>
              <a:off x="4753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424" y="672"/>
              <a:ext cx="0" cy="11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rc 73"/>
            <p:cNvSpPr>
              <a:spLocks/>
            </p:cNvSpPr>
            <p:nvPr/>
          </p:nvSpPr>
          <p:spPr bwMode="auto">
            <a:xfrm>
              <a:off x="4749" y="1796"/>
              <a:ext cx="671" cy="76"/>
            </a:xfrm>
            <a:custGeom>
              <a:avLst/>
              <a:gdLst>
                <a:gd name="T0" fmla="*/ 0 w 43200"/>
                <a:gd name="T1" fmla="*/ 0 h 22186"/>
                <a:gd name="T2" fmla="*/ 0 w 43200"/>
                <a:gd name="T3" fmla="*/ 0 h 22186"/>
                <a:gd name="T4" fmla="*/ 0 w 43200"/>
                <a:gd name="T5" fmla="*/ 0 h 2218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86"/>
                <a:gd name="T11" fmla="*/ 43200 w 43200"/>
                <a:gd name="T12" fmla="*/ 22186 h 22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86" fill="none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</a:path>
                <a:path w="43200" h="22186" stroke="0" extrusionOk="0">
                  <a:moveTo>
                    <a:pt x="43192" y="-1"/>
                  </a:moveTo>
                  <a:cubicBezTo>
                    <a:pt x="43197" y="195"/>
                    <a:pt x="43200" y="390"/>
                    <a:pt x="43200" y="586"/>
                  </a:cubicBezTo>
                  <a:cubicBezTo>
                    <a:pt x="43200" y="12515"/>
                    <a:pt x="33529" y="22186"/>
                    <a:pt x="21600" y="22186"/>
                  </a:cubicBezTo>
                  <a:cubicBezTo>
                    <a:pt x="9670" y="22185"/>
                    <a:pt x="-1" y="12515"/>
                    <a:pt x="-1" y="585"/>
                  </a:cubicBezTo>
                  <a:lnTo>
                    <a:pt x="21600" y="586"/>
                  </a:lnTo>
                  <a:lnTo>
                    <a:pt x="43192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2586038" y="3024188"/>
            <a:ext cx="379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186238" y="24161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V="1">
            <a:off x="4186238" y="2873375"/>
            <a:ext cx="531813" cy="150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4186238" y="3025775"/>
            <a:ext cx="531813" cy="608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5176838" y="23383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5176838" y="27955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5176838" y="3633788"/>
            <a:ext cx="6080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>
            <a:off x="4718050" y="26431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>
            <a:off x="4718050" y="2109788"/>
            <a:ext cx="422275" cy="287338"/>
          </a:xfrm>
          <a:custGeom>
            <a:avLst/>
            <a:gdLst>
              <a:gd name="T0" fmla="*/ 0 w 266"/>
              <a:gd name="T1" fmla="*/ 180 h 181"/>
              <a:gd name="T2" fmla="*/ 0 w 266"/>
              <a:gd name="T3" fmla="*/ 0 h 181"/>
              <a:gd name="T4" fmla="*/ 265 w 266"/>
              <a:gd name="T5" fmla="*/ 0 h 181"/>
              <a:gd name="T6" fmla="*/ 265 w 266"/>
              <a:gd name="T7" fmla="*/ 180 h 181"/>
              <a:gd name="T8" fmla="*/ 0 w 266"/>
              <a:gd name="T9" fmla="*/ 18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"/>
              <a:gd name="T16" fmla="*/ 0 h 181"/>
              <a:gd name="T17" fmla="*/ 266 w 266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rgbClr val="F6BF69"/>
          </a:solidFill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38"/>
          <p:cNvSpPr>
            <a:spLocks/>
          </p:cNvSpPr>
          <p:nvPr/>
        </p:nvSpPr>
        <p:spPr bwMode="auto">
          <a:xfrm>
            <a:off x="3013075" y="2895600"/>
            <a:ext cx="334963" cy="269875"/>
          </a:xfrm>
          <a:custGeom>
            <a:avLst/>
            <a:gdLst>
              <a:gd name="T0" fmla="*/ 0 w 211"/>
              <a:gd name="T1" fmla="*/ 169 h 170"/>
              <a:gd name="T2" fmla="*/ 0 w 211"/>
              <a:gd name="T3" fmla="*/ 0 h 170"/>
              <a:gd name="T4" fmla="*/ 210 w 211"/>
              <a:gd name="T5" fmla="*/ 0 h 170"/>
              <a:gd name="T6" fmla="*/ 210 w 211"/>
              <a:gd name="T7" fmla="*/ 169 h 170"/>
              <a:gd name="T8" fmla="*/ 0 w 211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"/>
              <a:gd name="T16" fmla="*/ 0 h 170"/>
              <a:gd name="T17" fmla="*/ 211 w 211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200" dirty="0" smtClean="0"/>
              <a:t>So</a:t>
            </a:r>
            <a:endParaRPr lang="en-US" sz="1200" dirty="0"/>
          </a:p>
        </p:txBody>
      </p:sp>
      <p:sp>
        <p:nvSpPr>
          <p:cNvPr id="61" name="&quot;No&quot; Symbol 60"/>
          <p:cNvSpPr/>
          <p:nvPr/>
        </p:nvSpPr>
        <p:spPr>
          <a:xfrm>
            <a:off x="4724400" y="3429000"/>
            <a:ext cx="4572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Hybrid Hashing – example 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4648200"/>
            <a:ext cx="752795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Continues Sophomores and Freshmen like normal hashing!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19393 -0.1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DISTINCT </a:t>
            </a:r>
            <a:r>
              <a:rPr lang="en-US" dirty="0" err="1" smtClean="0"/>
              <a:t>sname</a:t>
            </a:r>
            <a:r>
              <a:rPr lang="en-US" dirty="0" smtClean="0"/>
              <a:t> FROM Students;</a:t>
            </a:r>
          </a:p>
          <a:p>
            <a:r>
              <a:rPr lang="en-US" dirty="0" smtClean="0"/>
              <a:t>Sorting?</a:t>
            </a:r>
          </a:p>
          <a:p>
            <a:pPr lvl="1"/>
            <a:r>
              <a:rPr lang="en-US" dirty="0" smtClean="0"/>
              <a:t>Sure, sort and then scan/remove</a:t>
            </a:r>
          </a:p>
          <a:p>
            <a:r>
              <a:rPr lang="en-US" dirty="0" smtClean="0"/>
              <a:t>Hashing?</a:t>
            </a:r>
          </a:p>
          <a:p>
            <a:pPr lvl="1"/>
            <a:r>
              <a:rPr lang="en-US" dirty="0" smtClean="0"/>
              <a:t>Alright, hash and then throw out if already in </a:t>
            </a:r>
            <a:r>
              <a:rPr lang="en-US" dirty="0" err="1" smtClean="0"/>
              <a:t>ReHash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seen how to perform all the operators.</a:t>
            </a:r>
          </a:p>
          <a:p>
            <a:pPr lvl="1"/>
            <a:r>
              <a:rPr lang="en-US" dirty="0" smtClean="0"/>
              <a:t>Select (scan / indexes)</a:t>
            </a:r>
          </a:p>
          <a:p>
            <a:pPr lvl="1"/>
            <a:r>
              <a:rPr lang="en-US" dirty="0" smtClean="0"/>
              <a:t>Joins (NLJ / sort-merge / hash-join)</a:t>
            </a:r>
          </a:p>
          <a:p>
            <a:pPr lvl="1"/>
            <a:r>
              <a:rPr lang="en-US" dirty="0" smtClean="0"/>
              <a:t>Aggregation</a:t>
            </a:r>
          </a:p>
          <a:p>
            <a:r>
              <a:rPr lang="en-US" dirty="0" smtClean="0"/>
              <a:t>Now how do we find the best way to run a query?</a:t>
            </a:r>
          </a:p>
          <a:p>
            <a:pPr lvl="1"/>
            <a:r>
              <a:rPr lang="en-US" dirty="0" smtClean="0"/>
              <a:t>It’s a big search problem!</a:t>
            </a:r>
          </a:p>
          <a:p>
            <a:pPr lvl="1"/>
            <a:r>
              <a:rPr lang="en-US" dirty="0" smtClean="0"/>
              <a:t>Really we’re avoiding the worst ways to run a query, not necessarily finding the best one.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/ Sorting Refresher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(Brief!) Query optimization intro</a:t>
            </a:r>
          </a:p>
          <a:p>
            <a:r>
              <a:rPr lang="en-US" dirty="0" smtClean="0"/>
              <a:t>Evaluate me!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100,000 area codes and 300 million people.</a:t>
            </a:r>
          </a:p>
          <a:p>
            <a:r>
              <a:rPr lang="en-US" dirty="0" smtClean="0"/>
              <a:t>“How many people are in area code 94704?”</a:t>
            </a:r>
          </a:p>
          <a:p>
            <a:pPr lvl="1"/>
            <a:r>
              <a:rPr lang="en-US" dirty="0" smtClean="0"/>
              <a:t>300,000,000 / 100,000</a:t>
            </a:r>
          </a:p>
          <a:p>
            <a:r>
              <a:rPr lang="en-US" dirty="0" smtClean="0"/>
              <a:t>We say the </a:t>
            </a:r>
            <a:r>
              <a:rPr lang="en-US" b="1" dirty="0" smtClean="0"/>
              <a:t>selectivity</a:t>
            </a:r>
            <a:r>
              <a:rPr lang="en-US" dirty="0" smtClean="0"/>
              <a:t> or </a:t>
            </a:r>
            <a:r>
              <a:rPr lang="en-US" b="1" dirty="0" smtClean="0"/>
              <a:t>Reduction Factor</a:t>
            </a:r>
            <a:r>
              <a:rPr lang="en-US" dirty="0" smtClean="0"/>
              <a:t> of selecting a particular area code is 1/100,000.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9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6096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Schema for Examples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067800" cy="38100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seen in previous </a:t>
            </a:r>
            <a:r>
              <a:rPr lang="en-US" dirty="0" smtClean="0"/>
              <a:t>lectures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US" dirty="0"/>
              <a:t>Reserves: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Each tuple is 40 bytes long,  100 tuples per page, 1000 pages.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Let’s say there are 100 boats.</a:t>
            </a:r>
          </a:p>
          <a:p>
            <a:pPr>
              <a:lnSpc>
                <a:spcPct val="90000"/>
              </a:lnSpc>
            </a:pPr>
            <a:r>
              <a:rPr lang="en-US" dirty="0"/>
              <a:t>Sailors: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Each tuple is 50 bytes long,  80 tuples per page, 500 pages.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/>
              <a:t>Let’s say there are 10 different ratings. 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dirty="0"/>
              <a:t>Assume we have 5 pages in our buffer pool.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04800" y="1219200"/>
            <a:ext cx="8534400" cy="1331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>
                <a:solidFill>
                  <a:schemeClr val="tx1"/>
                </a:solidFill>
              </a:rPr>
              <a:t>Sailors (</a:t>
            </a:r>
            <a:r>
              <a:rPr lang="en-US" i="1" u="sng">
                <a:solidFill>
                  <a:schemeClr val="tx1"/>
                </a:solidFill>
              </a:rPr>
              <a:t>sid</a:t>
            </a:r>
            <a:r>
              <a:rPr lang="en-US" u="sng">
                <a:solidFill>
                  <a:schemeClr val="tx1"/>
                </a:solidFill>
              </a:rPr>
              <a:t>: integer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i="1">
                <a:solidFill>
                  <a:schemeClr val="tx1"/>
                </a:solidFill>
              </a:rPr>
              <a:t>sname</a:t>
            </a:r>
            <a:r>
              <a:rPr lang="en-US">
                <a:solidFill>
                  <a:schemeClr val="tx1"/>
                </a:solidFill>
              </a:rPr>
              <a:t>: string, </a:t>
            </a:r>
            <a:r>
              <a:rPr lang="en-US" i="1">
                <a:solidFill>
                  <a:schemeClr val="tx1"/>
                </a:solidFill>
              </a:rPr>
              <a:t>rating</a:t>
            </a:r>
            <a:r>
              <a:rPr lang="en-US">
                <a:solidFill>
                  <a:schemeClr val="tx1"/>
                </a:solidFill>
              </a:rPr>
              <a:t>: integer, </a:t>
            </a:r>
            <a:r>
              <a:rPr lang="en-US" i="1">
                <a:solidFill>
                  <a:schemeClr val="tx1"/>
                </a:solidFill>
              </a:rPr>
              <a:t>age</a:t>
            </a:r>
            <a:r>
              <a:rPr lang="en-US">
                <a:solidFill>
                  <a:schemeClr val="tx1"/>
                </a:solidFill>
              </a:rPr>
              <a:t>: real)</a:t>
            </a:r>
          </a:p>
          <a:p>
            <a:pPr eaLnBrk="0" hangingPunct="0">
              <a:lnSpc>
                <a:spcPct val="12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>
                <a:solidFill>
                  <a:schemeClr val="tx1"/>
                </a:solidFill>
              </a:rPr>
              <a:t>Reserves (</a:t>
            </a:r>
            <a:r>
              <a:rPr lang="en-US" i="1" u="sng">
                <a:solidFill>
                  <a:schemeClr val="tx1"/>
                </a:solidFill>
              </a:rPr>
              <a:t>sid</a:t>
            </a:r>
            <a:r>
              <a:rPr lang="en-US" u="sng">
                <a:solidFill>
                  <a:schemeClr val="tx1"/>
                </a:solidFill>
              </a:rPr>
              <a:t>: integer, </a:t>
            </a:r>
            <a:r>
              <a:rPr lang="en-US" i="1" u="sng">
                <a:solidFill>
                  <a:schemeClr val="tx1"/>
                </a:solidFill>
              </a:rPr>
              <a:t>bid</a:t>
            </a:r>
            <a:r>
              <a:rPr lang="en-US" u="sng">
                <a:solidFill>
                  <a:schemeClr val="tx1"/>
                </a:solidFill>
              </a:rPr>
              <a:t>: integer, </a:t>
            </a:r>
            <a:r>
              <a:rPr lang="en-US" i="1" u="sng">
                <a:solidFill>
                  <a:schemeClr val="tx1"/>
                </a:solidFill>
              </a:rPr>
              <a:t>day</a:t>
            </a:r>
            <a:r>
              <a:rPr lang="en-US" u="sng">
                <a:solidFill>
                  <a:schemeClr val="tx1"/>
                </a:solidFill>
              </a:rPr>
              <a:t>: dates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i="1">
                <a:solidFill>
                  <a:schemeClr val="tx1"/>
                </a:solidFill>
              </a:rPr>
              <a:t>rname</a:t>
            </a:r>
            <a:r>
              <a:rPr lang="en-US">
                <a:solidFill>
                  <a:schemeClr val="tx1"/>
                </a:solidFill>
              </a:rPr>
              <a:t>: string)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/>
              <a:t>Motivating Example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895600"/>
            <a:ext cx="5105400" cy="3619500"/>
          </a:xfrm>
          <a:noFill/>
        </p:spPr>
        <p:txBody>
          <a:bodyPr lIns="90488" tIns="44450" rIns="90488" bIns="44450"/>
          <a:lstStyle/>
          <a:p>
            <a:r>
              <a:rPr lang="en-US" sz="2000">
                <a:solidFill>
                  <a:schemeClr val="accent2"/>
                </a:solidFill>
              </a:rPr>
              <a:t>Cost:  500+500*1000 I/Os</a:t>
            </a:r>
          </a:p>
          <a:p>
            <a:r>
              <a:rPr lang="en-US" sz="2000"/>
              <a:t>By no means the worst plan! </a:t>
            </a:r>
          </a:p>
          <a:p>
            <a:r>
              <a:rPr lang="en-US" sz="2000"/>
              <a:t>Misses several opportunities: selections could have been `pushed’ earlier, no use is made of any available indexes, etc.</a:t>
            </a:r>
          </a:p>
          <a:p>
            <a:r>
              <a:rPr lang="en-US" sz="2000" i="1"/>
              <a:t>Goal of optimization:  </a:t>
            </a:r>
            <a:r>
              <a:rPr lang="en-US" sz="2000"/>
              <a:t>To find more efficient plans that compute the same answer.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209800" y="1143000"/>
            <a:ext cx="4267200" cy="156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S.sname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Reserves R, Sailors S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R.sid=S.sid </a:t>
            </a:r>
            <a:r>
              <a:rPr lang="en-US" sz="2000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   R.bid=100 </a:t>
            </a:r>
            <a:r>
              <a:rPr lang="en-US" sz="2000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 S.rating&gt;5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48200" y="2971800"/>
            <a:ext cx="3860800" cy="3384550"/>
            <a:chOff x="3016" y="2054"/>
            <a:chExt cx="2432" cy="2132"/>
          </a:xfrm>
        </p:grpSpPr>
        <p:sp>
          <p:nvSpPr>
            <p:cNvPr id="30730" name="Freeform 30"/>
            <p:cNvSpPr>
              <a:spLocks/>
            </p:cNvSpPr>
            <p:nvPr/>
          </p:nvSpPr>
          <p:spPr bwMode="auto">
            <a:xfrm>
              <a:off x="3269" y="2688"/>
              <a:ext cx="73" cy="10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"/>
                <a:gd name="T28" fmla="*/ 0 h 100"/>
                <a:gd name="T29" fmla="*/ 73 w 73"/>
                <a:gd name="T30" fmla="*/ 100 h 1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1" name="Freeform 31"/>
            <p:cNvSpPr>
              <a:spLocks/>
            </p:cNvSpPr>
            <p:nvPr/>
          </p:nvSpPr>
          <p:spPr bwMode="auto">
            <a:xfrm>
              <a:off x="3306" y="2699"/>
              <a:ext cx="65" cy="1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  <a:gd name="T6" fmla="*/ 0 60000 65536"/>
                <a:gd name="T7" fmla="*/ 0 60000 65536"/>
                <a:gd name="T8" fmla="*/ 0 60000 65536"/>
                <a:gd name="T9" fmla="*/ 0 w 65"/>
                <a:gd name="T10" fmla="*/ 0 h 1"/>
                <a:gd name="T11" fmla="*/ 65 w 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2" name="Freeform 32"/>
            <p:cNvSpPr>
              <a:spLocks/>
            </p:cNvSpPr>
            <p:nvPr/>
          </p:nvSpPr>
          <p:spPr bwMode="auto">
            <a:xfrm>
              <a:off x="3671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3" name="Freeform 33"/>
            <p:cNvSpPr>
              <a:spLocks/>
            </p:cNvSpPr>
            <p:nvPr/>
          </p:nvSpPr>
          <p:spPr bwMode="auto">
            <a:xfrm>
              <a:off x="3726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Freeform 34"/>
            <p:cNvSpPr>
              <a:spLocks/>
            </p:cNvSpPr>
            <p:nvPr/>
          </p:nvSpPr>
          <p:spPr bwMode="auto">
            <a:xfrm>
              <a:off x="3645" y="2103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5" name="Freeform 35"/>
            <p:cNvSpPr>
              <a:spLocks/>
            </p:cNvSpPr>
            <p:nvPr/>
          </p:nvSpPr>
          <p:spPr bwMode="auto">
            <a:xfrm>
              <a:off x="3745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Freeform 36"/>
            <p:cNvSpPr>
              <a:spLocks/>
            </p:cNvSpPr>
            <p:nvPr/>
          </p:nvSpPr>
          <p:spPr bwMode="auto">
            <a:xfrm>
              <a:off x="3964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7" name="Freeform 37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Freeform 38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9" name="Freeform 39"/>
            <p:cNvSpPr>
              <a:spLocks/>
            </p:cNvSpPr>
            <p:nvPr/>
          </p:nvSpPr>
          <p:spPr bwMode="auto">
            <a:xfrm>
              <a:off x="3370" y="369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Freeform 40"/>
            <p:cNvSpPr>
              <a:spLocks/>
            </p:cNvSpPr>
            <p:nvPr/>
          </p:nvSpPr>
          <p:spPr bwMode="auto">
            <a:xfrm>
              <a:off x="3947" y="369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1" name="Freeform 41"/>
            <p:cNvSpPr>
              <a:spLocks/>
            </p:cNvSpPr>
            <p:nvPr/>
          </p:nvSpPr>
          <p:spPr bwMode="auto">
            <a:xfrm>
              <a:off x="3856" y="2922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Freeform 42"/>
            <p:cNvSpPr>
              <a:spLocks/>
            </p:cNvSpPr>
            <p:nvPr/>
          </p:nvSpPr>
          <p:spPr bwMode="auto">
            <a:xfrm>
              <a:off x="3856" y="2338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Freeform 43"/>
            <p:cNvSpPr>
              <a:spLocks/>
            </p:cNvSpPr>
            <p:nvPr/>
          </p:nvSpPr>
          <p:spPr bwMode="auto">
            <a:xfrm>
              <a:off x="3828" y="2741"/>
              <a:ext cx="55" cy="10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  <a:gd name="T6" fmla="*/ 0 60000 65536"/>
                <a:gd name="T7" fmla="*/ 0 60000 65536"/>
                <a:gd name="T8" fmla="*/ 0 60000 65536"/>
                <a:gd name="T9" fmla="*/ 0 w 55"/>
                <a:gd name="T10" fmla="*/ 0 h 100"/>
                <a:gd name="T11" fmla="*/ 55 w 5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Freeform 44"/>
            <p:cNvSpPr>
              <a:spLocks/>
            </p:cNvSpPr>
            <p:nvPr/>
          </p:nvSpPr>
          <p:spPr bwMode="auto">
            <a:xfrm>
              <a:off x="3882" y="2749"/>
              <a:ext cx="48" cy="92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  <a:gd name="T6" fmla="*/ 0 60000 65536"/>
                <a:gd name="T7" fmla="*/ 0 60000 65536"/>
                <a:gd name="T8" fmla="*/ 0 60000 65536"/>
                <a:gd name="T9" fmla="*/ 0 w 48"/>
                <a:gd name="T10" fmla="*/ 0 h 92"/>
                <a:gd name="T11" fmla="*/ 48 w 4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Rectangle 45"/>
            <p:cNvSpPr>
              <a:spLocks noChangeArrowheads="1"/>
            </p:cNvSpPr>
            <p:nvPr/>
          </p:nvSpPr>
          <p:spPr bwMode="auto">
            <a:xfrm>
              <a:off x="3016" y="3967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0746" name="Rectangle 46"/>
            <p:cNvSpPr>
              <a:spLocks noChangeArrowheads="1"/>
            </p:cNvSpPr>
            <p:nvPr/>
          </p:nvSpPr>
          <p:spPr bwMode="auto">
            <a:xfrm>
              <a:off x="4141" y="3957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0747" name="Rectangle 47"/>
            <p:cNvSpPr>
              <a:spLocks noChangeArrowheads="1"/>
            </p:cNvSpPr>
            <p:nvPr/>
          </p:nvSpPr>
          <p:spPr bwMode="auto">
            <a:xfrm>
              <a:off x="3629" y="3500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0748" name="Rectangle 48"/>
            <p:cNvSpPr>
              <a:spLocks noChangeArrowheads="1"/>
            </p:cNvSpPr>
            <p:nvPr/>
          </p:nvSpPr>
          <p:spPr bwMode="auto">
            <a:xfrm>
              <a:off x="3327" y="2729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sp>
          <p:nvSpPr>
            <p:cNvPr id="30749" name="Rectangle 49"/>
            <p:cNvSpPr>
              <a:spLocks noChangeArrowheads="1"/>
            </p:cNvSpPr>
            <p:nvPr/>
          </p:nvSpPr>
          <p:spPr bwMode="auto">
            <a:xfrm>
              <a:off x="3931" y="2708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0750" name="Rectangle 50"/>
            <p:cNvSpPr>
              <a:spLocks noChangeArrowheads="1"/>
            </p:cNvSpPr>
            <p:nvPr/>
          </p:nvSpPr>
          <p:spPr bwMode="auto">
            <a:xfrm>
              <a:off x="3702" y="2153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0751" name="Rectangle 51"/>
            <p:cNvSpPr>
              <a:spLocks noChangeArrowheads="1"/>
            </p:cNvSpPr>
            <p:nvPr/>
          </p:nvSpPr>
          <p:spPr bwMode="auto">
            <a:xfrm>
              <a:off x="4096" y="3302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0752" name="Rectangle 52"/>
            <p:cNvSpPr>
              <a:spLocks noChangeArrowheads="1"/>
            </p:cNvSpPr>
            <p:nvPr/>
          </p:nvSpPr>
          <p:spPr bwMode="auto">
            <a:xfrm>
              <a:off x="4601" y="268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0753" name="Rectangle 53"/>
            <p:cNvSpPr>
              <a:spLocks noChangeArrowheads="1"/>
            </p:cNvSpPr>
            <p:nvPr/>
          </p:nvSpPr>
          <p:spPr bwMode="auto">
            <a:xfrm>
              <a:off x="4581" y="2054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30729" name="Rectangle 55"/>
          <p:cNvSpPr>
            <a:spLocks noChangeArrowheads="1"/>
          </p:cNvSpPr>
          <p:nvPr/>
        </p:nvSpPr>
        <p:spPr bwMode="auto">
          <a:xfrm>
            <a:off x="4779963" y="3027363"/>
            <a:ext cx="860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Plan: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5867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500,500 IOs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049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Alternative Plans – Push Selects </a:t>
            </a:r>
            <a:br>
              <a:rPr lang="en-US"/>
            </a:br>
            <a:r>
              <a:rPr lang="en-US"/>
              <a:t>(No Indexes)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2025650"/>
            <a:ext cx="3860800" cy="3384550"/>
            <a:chOff x="3016" y="2054"/>
            <a:chExt cx="2432" cy="2132"/>
          </a:xfrm>
        </p:grpSpPr>
        <p:sp>
          <p:nvSpPr>
            <p:cNvPr id="32805" name="Freeform 39"/>
            <p:cNvSpPr>
              <a:spLocks/>
            </p:cNvSpPr>
            <p:nvPr/>
          </p:nvSpPr>
          <p:spPr bwMode="auto">
            <a:xfrm>
              <a:off x="3269" y="2688"/>
              <a:ext cx="73" cy="10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"/>
                <a:gd name="T28" fmla="*/ 0 h 100"/>
                <a:gd name="T29" fmla="*/ 73 w 73"/>
                <a:gd name="T30" fmla="*/ 100 h 1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6" name="Freeform 40"/>
            <p:cNvSpPr>
              <a:spLocks/>
            </p:cNvSpPr>
            <p:nvPr/>
          </p:nvSpPr>
          <p:spPr bwMode="auto">
            <a:xfrm>
              <a:off x="3306" y="2699"/>
              <a:ext cx="65" cy="1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  <a:gd name="T6" fmla="*/ 0 60000 65536"/>
                <a:gd name="T7" fmla="*/ 0 60000 65536"/>
                <a:gd name="T8" fmla="*/ 0 60000 65536"/>
                <a:gd name="T9" fmla="*/ 0 w 65"/>
                <a:gd name="T10" fmla="*/ 0 h 1"/>
                <a:gd name="T11" fmla="*/ 65 w 6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Freeform 41"/>
            <p:cNvSpPr>
              <a:spLocks/>
            </p:cNvSpPr>
            <p:nvPr/>
          </p:nvSpPr>
          <p:spPr bwMode="auto">
            <a:xfrm>
              <a:off x="3671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Freeform 42"/>
            <p:cNvSpPr>
              <a:spLocks/>
            </p:cNvSpPr>
            <p:nvPr/>
          </p:nvSpPr>
          <p:spPr bwMode="auto">
            <a:xfrm>
              <a:off x="3726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Freeform 43"/>
            <p:cNvSpPr>
              <a:spLocks/>
            </p:cNvSpPr>
            <p:nvPr/>
          </p:nvSpPr>
          <p:spPr bwMode="auto">
            <a:xfrm>
              <a:off x="3645" y="2103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Freeform 44"/>
            <p:cNvSpPr>
              <a:spLocks/>
            </p:cNvSpPr>
            <p:nvPr/>
          </p:nvSpPr>
          <p:spPr bwMode="auto">
            <a:xfrm>
              <a:off x="3745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1" name="Freeform 45"/>
            <p:cNvSpPr>
              <a:spLocks/>
            </p:cNvSpPr>
            <p:nvPr/>
          </p:nvSpPr>
          <p:spPr bwMode="auto">
            <a:xfrm>
              <a:off x="3964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2" name="Freeform 46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3" name="Freeform 47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4" name="Freeform 48"/>
            <p:cNvSpPr>
              <a:spLocks/>
            </p:cNvSpPr>
            <p:nvPr/>
          </p:nvSpPr>
          <p:spPr bwMode="auto">
            <a:xfrm>
              <a:off x="3370" y="369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5" name="Freeform 49"/>
            <p:cNvSpPr>
              <a:spLocks/>
            </p:cNvSpPr>
            <p:nvPr/>
          </p:nvSpPr>
          <p:spPr bwMode="auto">
            <a:xfrm>
              <a:off x="3947" y="369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6" name="Freeform 50"/>
            <p:cNvSpPr>
              <a:spLocks/>
            </p:cNvSpPr>
            <p:nvPr/>
          </p:nvSpPr>
          <p:spPr bwMode="auto">
            <a:xfrm>
              <a:off x="3856" y="2922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7" name="Freeform 51"/>
            <p:cNvSpPr>
              <a:spLocks/>
            </p:cNvSpPr>
            <p:nvPr/>
          </p:nvSpPr>
          <p:spPr bwMode="auto">
            <a:xfrm>
              <a:off x="3856" y="2338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8" name="Freeform 52"/>
            <p:cNvSpPr>
              <a:spLocks/>
            </p:cNvSpPr>
            <p:nvPr/>
          </p:nvSpPr>
          <p:spPr bwMode="auto">
            <a:xfrm>
              <a:off x="3828" y="2741"/>
              <a:ext cx="55" cy="10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  <a:gd name="T6" fmla="*/ 0 60000 65536"/>
                <a:gd name="T7" fmla="*/ 0 60000 65536"/>
                <a:gd name="T8" fmla="*/ 0 60000 65536"/>
                <a:gd name="T9" fmla="*/ 0 w 55"/>
                <a:gd name="T10" fmla="*/ 0 h 100"/>
                <a:gd name="T11" fmla="*/ 55 w 55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9" name="Freeform 53"/>
            <p:cNvSpPr>
              <a:spLocks/>
            </p:cNvSpPr>
            <p:nvPr/>
          </p:nvSpPr>
          <p:spPr bwMode="auto">
            <a:xfrm>
              <a:off x="3882" y="2749"/>
              <a:ext cx="48" cy="92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  <a:gd name="T6" fmla="*/ 0 60000 65536"/>
                <a:gd name="T7" fmla="*/ 0 60000 65536"/>
                <a:gd name="T8" fmla="*/ 0 60000 65536"/>
                <a:gd name="T9" fmla="*/ 0 w 48"/>
                <a:gd name="T10" fmla="*/ 0 h 92"/>
                <a:gd name="T11" fmla="*/ 48 w 4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0" name="Rectangle 54"/>
            <p:cNvSpPr>
              <a:spLocks noChangeArrowheads="1"/>
            </p:cNvSpPr>
            <p:nvPr/>
          </p:nvSpPr>
          <p:spPr bwMode="auto">
            <a:xfrm>
              <a:off x="3016" y="3967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2821" name="Rectangle 55"/>
            <p:cNvSpPr>
              <a:spLocks noChangeArrowheads="1"/>
            </p:cNvSpPr>
            <p:nvPr/>
          </p:nvSpPr>
          <p:spPr bwMode="auto">
            <a:xfrm>
              <a:off x="4141" y="3957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2822" name="Rectangle 56"/>
            <p:cNvSpPr>
              <a:spLocks noChangeArrowheads="1"/>
            </p:cNvSpPr>
            <p:nvPr/>
          </p:nvSpPr>
          <p:spPr bwMode="auto">
            <a:xfrm>
              <a:off x="3629" y="3500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2823" name="Rectangle 57"/>
            <p:cNvSpPr>
              <a:spLocks noChangeArrowheads="1"/>
            </p:cNvSpPr>
            <p:nvPr/>
          </p:nvSpPr>
          <p:spPr bwMode="auto">
            <a:xfrm>
              <a:off x="3327" y="2729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sp>
          <p:nvSpPr>
            <p:cNvPr id="32824" name="Rectangle 58"/>
            <p:cNvSpPr>
              <a:spLocks noChangeArrowheads="1"/>
            </p:cNvSpPr>
            <p:nvPr/>
          </p:nvSpPr>
          <p:spPr bwMode="auto">
            <a:xfrm>
              <a:off x="3931" y="2708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2825" name="Rectangle 59"/>
            <p:cNvSpPr>
              <a:spLocks noChangeArrowheads="1"/>
            </p:cNvSpPr>
            <p:nvPr/>
          </p:nvSpPr>
          <p:spPr bwMode="auto">
            <a:xfrm>
              <a:off x="3702" y="2153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2826" name="Rectangle 60"/>
            <p:cNvSpPr>
              <a:spLocks noChangeArrowheads="1"/>
            </p:cNvSpPr>
            <p:nvPr/>
          </p:nvSpPr>
          <p:spPr bwMode="auto">
            <a:xfrm>
              <a:off x="4096" y="3302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2827" name="Rectangle 61"/>
            <p:cNvSpPr>
              <a:spLocks noChangeArrowheads="1"/>
            </p:cNvSpPr>
            <p:nvPr/>
          </p:nvSpPr>
          <p:spPr bwMode="auto">
            <a:xfrm>
              <a:off x="4601" y="268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2828" name="Rectangle 62"/>
            <p:cNvSpPr>
              <a:spLocks noChangeArrowheads="1"/>
            </p:cNvSpPr>
            <p:nvPr/>
          </p:nvSpPr>
          <p:spPr bwMode="auto">
            <a:xfrm>
              <a:off x="4581" y="2054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4614863" y="1447800"/>
            <a:ext cx="4149725" cy="4157663"/>
            <a:chOff x="2736" y="912"/>
            <a:chExt cx="2614" cy="2619"/>
          </a:xfrm>
        </p:grpSpPr>
        <p:sp>
          <p:nvSpPr>
            <p:cNvPr id="32777" name="Freeform 100"/>
            <p:cNvSpPr>
              <a:spLocks/>
            </p:cNvSpPr>
            <p:nvPr/>
          </p:nvSpPr>
          <p:spPr bwMode="auto">
            <a:xfrm>
              <a:off x="3593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8" name="Freeform 101"/>
            <p:cNvSpPr>
              <a:spLocks/>
            </p:cNvSpPr>
            <p:nvPr/>
          </p:nvSpPr>
          <p:spPr bwMode="auto">
            <a:xfrm>
              <a:off x="3648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Freeform 102"/>
            <p:cNvSpPr>
              <a:spLocks/>
            </p:cNvSpPr>
            <p:nvPr/>
          </p:nvSpPr>
          <p:spPr bwMode="auto">
            <a:xfrm>
              <a:off x="3567" y="961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Freeform 103"/>
            <p:cNvSpPr>
              <a:spLocks/>
            </p:cNvSpPr>
            <p:nvPr/>
          </p:nvSpPr>
          <p:spPr bwMode="auto">
            <a:xfrm>
              <a:off x="3667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Freeform 104"/>
            <p:cNvSpPr>
              <a:spLocks/>
            </p:cNvSpPr>
            <p:nvPr/>
          </p:nvSpPr>
          <p:spPr bwMode="auto">
            <a:xfrm>
              <a:off x="3886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Freeform 105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3" name="Freeform 106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Freeform 107"/>
            <p:cNvSpPr>
              <a:spLocks/>
            </p:cNvSpPr>
            <p:nvPr/>
          </p:nvSpPr>
          <p:spPr bwMode="auto">
            <a:xfrm>
              <a:off x="3264" y="2544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5" name="Freeform 108"/>
            <p:cNvSpPr>
              <a:spLocks/>
            </p:cNvSpPr>
            <p:nvPr/>
          </p:nvSpPr>
          <p:spPr bwMode="auto">
            <a:xfrm>
              <a:off x="3869" y="2551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6" name="Freeform 109"/>
            <p:cNvSpPr>
              <a:spLocks/>
            </p:cNvSpPr>
            <p:nvPr/>
          </p:nvSpPr>
          <p:spPr bwMode="auto">
            <a:xfrm>
              <a:off x="3778" y="1780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7" name="Freeform 110"/>
            <p:cNvSpPr>
              <a:spLocks/>
            </p:cNvSpPr>
            <p:nvPr/>
          </p:nvSpPr>
          <p:spPr bwMode="auto">
            <a:xfrm>
              <a:off x="3778" y="1196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8" name="Rectangle 111"/>
            <p:cNvSpPr>
              <a:spLocks noChangeArrowheads="1"/>
            </p:cNvSpPr>
            <p:nvPr/>
          </p:nvSpPr>
          <p:spPr bwMode="auto">
            <a:xfrm>
              <a:off x="2832" y="3312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2789" name="Rectangle 112"/>
            <p:cNvSpPr>
              <a:spLocks noChangeArrowheads="1"/>
            </p:cNvSpPr>
            <p:nvPr/>
          </p:nvSpPr>
          <p:spPr bwMode="auto">
            <a:xfrm>
              <a:off x="4128" y="2832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2790" name="Rectangle 113"/>
            <p:cNvSpPr>
              <a:spLocks noChangeArrowheads="1"/>
            </p:cNvSpPr>
            <p:nvPr/>
          </p:nvSpPr>
          <p:spPr bwMode="auto">
            <a:xfrm>
              <a:off x="3551" y="2358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2791" name="Rectangle 114"/>
            <p:cNvSpPr>
              <a:spLocks noChangeArrowheads="1"/>
            </p:cNvSpPr>
            <p:nvPr/>
          </p:nvSpPr>
          <p:spPr bwMode="auto">
            <a:xfrm>
              <a:off x="2784" y="2784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2792" name="Rectangle 115"/>
            <p:cNvSpPr>
              <a:spLocks noChangeArrowheads="1"/>
            </p:cNvSpPr>
            <p:nvPr/>
          </p:nvSpPr>
          <p:spPr bwMode="auto">
            <a:xfrm>
              <a:off x="3624" y="1011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2793" name="Rectangle 116"/>
            <p:cNvSpPr>
              <a:spLocks noChangeArrowheads="1"/>
            </p:cNvSpPr>
            <p:nvPr/>
          </p:nvSpPr>
          <p:spPr bwMode="auto">
            <a:xfrm>
              <a:off x="4018" y="2160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2794" name="Rectangle 117"/>
            <p:cNvSpPr>
              <a:spLocks noChangeArrowheads="1"/>
            </p:cNvSpPr>
            <p:nvPr/>
          </p:nvSpPr>
          <p:spPr bwMode="auto">
            <a:xfrm>
              <a:off x="3312" y="283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2795" name="Rectangle 118"/>
            <p:cNvSpPr>
              <a:spLocks noChangeArrowheads="1"/>
            </p:cNvSpPr>
            <p:nvPr/>
          </p:nvSpPr>
          <p:spPr bwMode="auto">
            <a:xfrm>
              <a:off x="4503" y="91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4" name="Group 119"/>
            <p:cNvGrpSpPr>
              <a:grpSpLocks/>
            </p:cNvGrpSpPr>
            <p:nvPr/>
          </p:nvGrpSpPr>
          <p:grpSpPr bwMode="auto">
            <a:xfrm>
              <a:off x="3504" y="1538"/>
              <a:ext cx="102" cy="105"/>
              <a:chOff x="2941" y="1989"/>
              <a:chExt cx="102" cy="105"/>
            </a:xfrm>
          </p:grpSpPr>
          <p:sp>
            <p:nvSpPr>
              <p:cNvPr id="32803" name="Freeform 120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4" name="Freeform 121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797" name="Rectangle 122"/>
            <p:cNvSpPr>
              <a:spLocks noChangeArrowheads="1"/>
            </p:cNvSpPr>
            <p:nvPr/>
          </p:nvSpPr>
          <p:spPr bwMode="auto">
            <a:xfrm>
              <a:off x="3600" y="1586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5" name="Group 123"/>
            <p:cNvGrpSpPr>
              <a:grpSpLocks/>
            </p:cNvGrpSpPr>
            <p:nvPr/>
          </p:nvGrpSpPr>
          <p:grpSpPr bwMode="auto">
            <a:xfrm>
              <a:off x="2736" y="2784"/>
              <a:ext cx="102" cy="105"/>
              <a:chOff x="2941" y="1989"/>
              <a:chExt cx="102" cy="105"/>
            </a:xfrm>
          </p:grpSpPr>
          <p:sp>
            <p:nvSpPr>
              <p:cNvPr id="32801" name="Freeform 124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2" name="Freeform 125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799" name="Freeform 126"/>
            <p:cNvSpPr>
              <a:spLocks/>
            </p:cNvSpPr>
            <p:nvPr/>
          </p:nvSpPr>
          <p:spPr bwMode="auto">
            <a:xfrm>
              <a:off x="312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0" name="Rectangle 127"/>
            <p:cNvSpPr>
              <a:spLocks noChangeArrowheads="1"/>
            </p:cNvSpPr>
            <p:nvPr/>
          </p:nvSpPr>
          <p:spPr bwMode="auto">
            <a:xfrm>
              <a:off x="4272" y="1584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14500" name="Rectangle 164"/>
          <p:cNvSpPr>
            <a:spLocks noChangeArrowheads="1"/>
          </p:cNvSpPr>
          <p:nvPr/>
        </p:nvSpPr>
        <p:spPr bwMode="auto">
          <a:xfrm>
            <a:off x="5334000" y="5867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250,500 IOs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049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Alternative Plans – Push Selects </a:t>
            </a:r>
            <a:br>
              <a:rPr lang="en-US"/>
            </a:br>
            <a:r>
              <a:rPr lang="en-US"/>
              <a:t>(No Indexes)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5263" y="1828800"/>
            <a:ext cx="4149725" cy="4157663"/>
            <a:chOff x="2736" y="912"/>
            <a:chExt cx="2614" cy="2619"/>
          </a:xfrm>
        </p:grpSpPr>
        <p:sp>
          <p:nvSpPr>
            <p:cNvPr id="34853" name="Freeform 31"/>
            <p:cNvSpPr>
              <a:spLocks/>
            </p:cNvSpPr>
            <p:nvPr/>
          </p:nvSpPr>
          <p:spPr bwMode="auto">
            <a:xfrm>
              <a:off x="3593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4" name="Freeform 32"/>
            <p:cNvSpPr>
              <a:spLocks/>
            </p:cNvSpPr>
            <p:nvPr/>
          </p:nvSpPr>
          <p:spPr bwMode="auto">
            <a:xfrm>
              <a:off x="3648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5" name="Freeform 33"/>
            <p:cNvSpPr>
              <a:spLocks/>
            </p:cNvSpPr>
            <p:nvPr/>
          </p:nvSpPr>
          <p:spPr bwMode="auto">
            <a:xfrm>
              <a:off x="3567" y="961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6" name="Freeform 34"/>
            <p:cNvSpPr>
              <a:spLocks/>
            </p:cNvSpPr>
            <p:nvPr/>
          </p:nvSpPr>
          <p:spPr bwMode="auto">
            <a:xfrm>
              <a:off x="3667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7" name="Freeform 35"/>
            <p:cNvSpPr>
              <a:spLocks/>
            </p:cNvSpPr>
            <p:nvPr/>
          </p:nvSpPr>
          <p:spPr bwMode="auto">
            <a:xfrm>
              <a:off x="3886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8" name="Freeform 36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9" name="Freeform 37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0" name="Freeform 38"/>
            <p:cNvSpPr>
              <a:spLocks/>
            </p:cNvSpPr>
            <p:nvPr/>
          </p:nvSpPr>
          <p:spPr bwMode="auto">
            <a:xfrm>
              <a:off x="3264" y="2544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1" name="Freeform 39"/>
            <p:cNvSpPr>
              <a:spLocks/>
            </p:cNvSpPr>
            <p:nvPr/>
          </p:nvSpPr>
          <p:spPr bwMode="auto">
            <a:xfrm>
              <a:off x="3869" y="2551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2" name="Freeform 40"/>
            <p:cNvSpPr>
              <a:spLocks/>
            </p:cNvSpPr>
            <p:nvPr/>
          </p:nvSpPr>
          <p:spPr bwMode="auto">
            <a:xfrm>
              <a:off x="3778" y="1780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3" name="Freeform 41"/>
            <p:cNvSpPr>
              <a:spLocks/>
            </p:cNvSpPr>
            <p:nvPr/>
          </p:nvSpPr>
          <p:spPr bwMode="auto">
            <a:xfrm>
              <a:off x="3778" y="1196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4" name="Rectangle 42"/>
            <p:cNvSpPr>
              <a:spLocks noChangeArrowheads="1"/>
            </p:cNvSpPr>
            <p:nvPr/>
          </p:nvSpPr>
          <p:spPr bwMode="auto">
            <a:xfrm>
              <a:off x="2832" y="3312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4865" name="Rectangle 43"/>
            <p:cNvSpPr>
              <a:spLocks noChangeArrowheads="1"/>
            </p:cNvSpPr>
            <p:nvPr/>
          </p:nvSpPr>
          <p:spPr bwMode="auto">
            <a:xfrm>
              <a:off x="4128" y="2832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4866" name="Rectangle 44"/>
            <p:cNvSpPr>
              <a:spLocks noChangeArrowheads="1"/>
            </p:cNvSpPr>
            <p:nvPr/>
          </p:nvSpPr>
          <p:spPr bwMode="auto">
            <a:xfrm>
              <a:off x="3551" y="2358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4867" name="Rectangle 45"/>
            <p:cNvSpPr>
              <a:spLocks noChangeArrowheads="1"/>
            </p:cNvSpPr>
            <p:nvPr/>
          </p:nvSpPr>
          <p:spPr bwMode="auto">
            <a:xfrm>
              <a:off x="2784" y="2784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4868" name="Rectangle 46"/>
            <p:cNvSpPr>
              <a:spLocks noChangeArrowheads="1"/>
            </p:cNvSpPr>
            <p:nvPr/>
          </p:nvSpPr>
          <p:spPr bwMode="auto">
            <a:xfrm>
              <a:off x="3624" y="1011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4869" name="Rectangle 47"/>
            <p:cNvSpPr>
              <a:spLocks noChangeArrowheads="1"/>
            </p:cNvSpPr>
            <p:nvPr/>
          </p:nvSpPr>
          <p:spPr bwMode="auto">
            <a:xfrm>
              <a:off x="4018" y="2160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4870" name="Rectangle 48"/>
            <p:cNvSpPr>
              <a:spLocks noChangeArrowheads="1"/>
            </p:cNvSpPr>
            <p:nvPr/>
          </p:nvSpPr>
          <p:spPr bwMode="auto">
            <a:xfrm>
              <a:off x="3312" y="283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4871" name="Rectangle 49"/>
            <p:cNvSpPr>
              <a:spLocks noChangeArrowheads="1"/>
            </p:cNvSpPr>
            <p:nvPr/>
          </p:nvSpPr>
          <p:spPr bwMode="auto">
            <a:xfrm>
              <a:off x="4503" y="91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504" y="1538"/>
              <a:ext cx="102" cy="105"/>
              <a:chOff x="2941" y="1989"/>
              <a:chExt cx="102" cy="105"/>
            </a:xfrm>
          </p:grpSpPr>
          <p:sp>
            <p:nvSpPr>
              <p:cNvPr id="34879" name="Freeform 51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0" name="Freeform 52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73" name="Rectangle 53"/>
            <p:cNvSpPr>
              <a:spLocks noChangeArrowheads="1"/>
            </p:cNvSpPr>
            <p:nvPr/>
          </p:nvSpPr>
          <p:spPr bwMode="auto">
            <a:xfrm>
              <a:off x="3600" y="1586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736" y="2784"/>
              <a:ext cx="102" cy="105"/>
              <a:chOff x="2941" y="1989"/>
              <a:chExt cx="102" cy="105"/>
            </a:xfrm>
          </p:grpSpPr>
          <p:sp>
            <p:nvSpPr>
              <p:cNvPr id="34877" name="Freeform 55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8" name="Freeform 56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75" name="Freeform 57"/>
            <p:cNvSpPr>
              <a:spLocks/>
            </p:cNvSpPr>
            <p:nvPr/>
          </p:nvSpPr>
          <p:spPr bwMode="auto">
            <a:xfrm>
              <a:off x="312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6" name="Rectangle 58"/>
            <p:cNvSpPr>
              <a:spLocks noChangeArrowheads="1"/>
            </p:cNvSpPr>
            <p:nvPr/>
          </p:nvSpPr>
          <p:spPr bwMode="auto">
            <a:xfrm>
              <a:off x="4272" y="1584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648200" y="2209800"/>
            <a:ext cx="4075113" cy="3167063"/>
            <a:chOff x="2688" y="1920"/>
            <a:chExt cx="2567" cy="1995"/>
          </a:xfrm>
        </p:grpSpPr>
        <p:sp>
          <p:nvSpPr>
            <p:cNvPr id="34825" name="Freeform 60"/>
            <p:cNvSpPr>
              <a:spLocks/>
            </p:cNvSpPr>
            <p:nvPr/>
          </p:nvSpPr>
          <p:spPr bwMode="auto">
            <a:xfrm>
              <a:off x="3401" y="1979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6" name="Freeform 61"/>
            <p:cNvSpPr>
              <a:spLocks/>
            </p:cNvSpPr>
            <p:nvPr/>
          </p:nvSpPr>
          <p:spPr bwMode="auto">
            <a:xfrm>
              <a:off x="3456" y="1979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7" name="Freeform 62"/>
            <p:cNvSpPr>
              <a:spLocks/>
            </p:cNvSpPr>
            <p:nvPr/>
          </p:nvSpPr>
          <p:spPr bwMode="auto">
            <a:xfrm>
              <a:off x="3375" y="1969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8" name="Freeform 63"/>
            <p:cNvSpPr>
              <a:spLocks/>
            </p:cNvSpPr>
            <p:nvPr/>
          </p:nvSpPr>
          <p:spPr bwMode="auto">
            <a:xfrm>
              <a:off x="3475" y="256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9" name="Freeform 64"/>
            <p:cNvSpPr>
              <a:spLocks/>
            </p:cNvSpPr>
            <p:nvPr/>
          </p:nvSpPr>
          <p:spPr bwMode="auto">
            <a:xfrm>
              <a:off x="3694" y="256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475" y="2565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1" name="Freeform 66"/>
            <p:cNvSpPr>
              <a:spLocks/>
            </p:cNvSpPr>
            <p:nvPr/>
          </p:nvSpPr>
          <p:spPr bwMode="auto">
            <a:xfrm>
              <a:off x="3475" y="2565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2" name="Freeform 67"/>
            <p:cNvSpPr>
              <a:spLocks/>
            </p:cNvSpPr>
            <p:nvPr/>
          </p:nvSpPr>
          <p:spPr bwMode="auto">
            <a:xfrm>
              <a:off x="3100" y="2887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3" name="Freeform 68"/>
            <p:cNvSpPr>
              <a:spLocks/>
            </p:cNvSpPr>
            <p:nvPr/>
          </p:nvSpPr>
          <p:spPr bwMode="auto">
            <a:xfrm>
              <a:off x="3677" y="2887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4" name="Freeform 69"/>
            <p:cNvSpPr>
              <a:spLocks/>
            </p:cNvSpPr>
            <p:nvPr/>
          </p:nvSpPr>
          <p:spPr bwMode="auto">
            <a:xfrm>
              <a:off x="3586" y="2204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5" name="Rectangle 70"/>
            <p:cNvSpPr>
              <a:spLocks noChangeArrowheads="1"/>
            </p:cNvSpPr>
            <p:nvPr/>
          </p:nvSpPr>
          <p:spPr bwMode="auto">
            <a:xfrm>
              <a:off x="2698" y="3696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4836" name="Rectangle 71"/>
            <p:cNvSpPr>
              <a:spLocks noChangeArrowheads="1"/>
            </p:cNvSpPr>
            <p:nvPr/>
          </p:nvSpPr>
          <p:spPr bwMode="auto">
            <a:xfrm>
              <a:off x="3928" y="3696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4837" name="Rectangle 72"/>
            <p:cNvSpPr>
              <a:spLocks noChangeArrowheads="1"/>
            </p:cNvSpPr>
            <p:nvPr/>
          </p:nvSpPr>
          <p:spPr bwMode="auto">
            <a:xfrm>
              <a:off x="3359" y="2694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4838" name="Rectangle 73"/>
            <p:cNvSpPr>
              <a:spLocks noChangeArrowheads="1"/>
            </p:cNvSpPr>
            <p:nvPr/>
          </p:nvSpPr>
          <p:spPr bwMode="auto">
            <a:xfrm>
              <a:off x="3976" y="3120"/>
              <a:ext cx="59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 = 100</a:t>
              </a:r>
            </a:p>
          </p:txBody>
        </p:sp>
        <p:sp>
          <p:nvSpPr>
            <p:cNvPr id="34839" name="Rectangle 74"/>
            <p:cNvSpPr>
              <a:spLocks noChangeArrowheads="1"/>
            </p:cNvSpPr>
            <p:nvPr/>
          </p:nvSpPr>
          <p:spPr bwMode="auto">
            <a:xfrm>
              <a:off x="3432" y="2019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4840" name="Rectangle 75"/>
            <p:cNvSpPr>
              <a:spLocks noChangeArrowheads="1"/>
            </p:cNvSpPr>
            <p:nvPr/>
          </p:nvSpPr>
          <p:spPr bwMode="auto">
            <a:xfrm>
              <a:off x="3826" y="2496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4841" name="Rectangle 76"/>
            <p:cNvSpPr>
              <a:spLocks noChangeArrowheads="1"/>
            </p:cNvSpPr>
            <p:nvPr/>
          </p:nvSpPr>
          <p:spPr bwMode="auto">
            <a:xfrm>
              <a:off x="4311" y="1920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2688" y="3148"/>
              <a:ext cx="102" cy="105"/>
              <a:chOff x="2941" y="1989"/>
              <a:chExt cx="102" cy="105"/>
            </a:xfrm>
          </p:grpSpPr>
          <p:sp>
            <p:nvSpPr>
              <p:cNvPr id="34851" name="Freeform 78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2" name="Freeform 79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43" name="Rectangle 80"/>
            <p:cNvSpPr>
              <a:spLocks noChangeArrowheads="1"/>
            </p:cNvSpPr>
            <p:nvPr/>
          </p:nvSpPr>
          <p:spPr bwMode="auto">
            <a:xfrm>
              <a:off x="2746" y="3168"/>
              <a:ext cx="64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 </a:t>
              </a:r>
            </a:p>
          </p:txBody>
        </p: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3880" y="3072"/>
              <a:ext cx="102" cy="105"/>
              <a:chOff x="2941" y="1989"/>
              <a:chExt cx="102" cy="105"/>
            </a:xfrm>
          </p:grpSpPr>
          <p:sp>
            <p:nvSpPr>
              <p:cNvPr id="34849" name="Freeform 82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0" name="Freeform 83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45" name="Freeform 84"/>
            <p:cNvSpPr>
              <a:spLocks/>
            </p:cNvSpPr>
            <p:nvPr/>
          </p:nvSpPr>
          <p:spPr bwMode="auto">
            <a:xfrm>
              <a:off x="2938" y="3360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6" name="Rectangle 85"/>
            <p:cNvSpPr>
              <a:spLocks noChangeArrowheads="1"/>
            </p:cNvSpPr>
            <p:nvPr/>
          </p:nvSpPr>
          <p:spPr bwMode="auto">
            <a:xfrm>
              <a:off x="4408" y="340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4847" name="Freeform 86"/>
            <p:cNvSpPr>
              <a:spLocks/>
            </p:cNvSpPr>
            <p:nvPr/>
          </p:nvSpPr>
          <p:spPr bwMode="auto">
            <a:xfrm>
              <a:off x="4264" y="3360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8" name="Rectangle 87"/>
            <p:cNvSpPr>
              <a:spLocks noChangeArrowheads="1"/>
            </p:cNvSpPr>
            <p:nvPr/>
          </p:nvSpPr>
          <p:spPr bwMode="auto">
            <a:xfrm>
              <a:off x="3016" y="345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118872" name="Rectangle 88"/>
          <p:cNvSpPr>
            <a:spLocks noChangeArrowheads="1"/>
          </p:cNvSpPr>
          <p:nvPr/>
        </p:nvSpPr>
        <p:spPr bwMode="auto">
          <a:xfrm>
            <a:off x="5715000" y="6019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250,500 IOs</a:t>
            </a:r>
          </a:p>
        </p:txBody>
      </p:sp>
      <p:sp>
        <p:nvSpPr>
          <p:cNvPr id="34824" name="Rectangle 118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250,500 IOs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3" y="1828800"/>
            <a:ext cx="4149725" cy="4157663"/>
            <a:chOff x="2736" y="912"/>
            <a:chExt cx="2614" cy="2619"/>
          </a:xfrm>
        </p:grpSpPr>
        <p:sp>
          <p:nvSpPr>
            <p:cNvPr id="36901" name="Freeform 5"/>
            <p:cNvSpPr>
              <a:spLocks/>
            </p:cNvSpPr>
            <p:nvPr/>
          </p:nvSpPr>
          <p:spPr bwMode="auto">
            <a:xfrm>
              <a:off x="3593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2" name="Freeform 6"/>
            <p:cNvSpPr>
              <a:spLocks/>
            </p:cNvSpPr>
            <p:nvPr/>
          </p:nvSpPr>
          <p:spPr bwMode="auto">
            <a:xfrm>
              <a:off x="3648" y="971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3" name="Freeform 7"/>
            <p:cNvSpPr>
              <a:spLocks/>
            </p:cNvSpPr>
            <p:nvPr/>
          </p:nvSpPr>
          <p:spPr bwMode="auto">
            <a:xfrm>
              <a:off x="3567" y="961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4" name="Freeform 8"/>
            <p:cNvSpPr>
              <a:spLocks/>
            </p:cNvSpPr>
            <p:nvPr/>
          </p:nvSpPr>
          <p:spPr bwMode="auto">
            <a:xfrm>
              <a:off x="3667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5" name="Freeform 9"/>
            <p:cNvSpPr>
              <a:spLocks/>
            </p:cNvSpPr>
            <p:nvPr/>
          </p:nvSpPr>
          <p:spPr bwMode="auto">
            <a:xfrm>
              <a:off x="3886" y="2229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6" name="Freeform 10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7" name="Freeform 11"/>
            <p:cNvSpPr>
              <a:spLocks/>
            </p:cNvSpPr>
            <p:nvPr/>
          </p:nvSpPr>
          <p:spPr bwMode="auto">
            <a:xfrm>
              <a:off x="3667" y="2229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8" name="Freeform 12"/>
            <p:cNvSpPr>
              <a:spLocks/>
            </p:cNvSpPr>
            <p:nvPr/>
          </p:nvSpPr>
          <p:spPr bwMode="auto">
            <a:xfrm>
              <a:off x="3264" y="2544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9" name="Freeform 13"/>
            <p:cNvSpPr>
              <a:spLocks/>
            </p:cNvSpPr>
            <p:nvPr/>
          </p:nvSpPr>
          <p:spPr bwMode="auto">
            <a:xfrm>
              <a:off x="3869" y="2551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0" name="Freeform 14"/>
            <p:cNvSpPr>
              <a:spLocks/>
            </p:cNvSpPr>
            <p:nvPr/>
          </p:nvSpPr>
          <p:spPr bwMode="auto">
            <a:xfrm>
              <a:off x="3778" y="1780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1" name="Freeform 15"/>
            <p:cNvSpPr>
              <a:spLocks/>
            </p:cNvSpPr>
            <p:nvPr/>
          </p:nvSpPr>
          <p:spPr bwMode="auto">
            <a:xfrm>
              <a:off x="3778" y="1196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2" name="Rectangle 16"/>
            <p:cNvSpPr>
              <a:spLocks noChangeArrowheads="1"/>
            </p:cNvSpPr>
            <p:nvPr/>
          </p:nvSpPr>
          <p:spPr bwMode="auto">
            <a:xfrm>
              <a:off x="2832" y="3312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6913" name="Rectangle 17"/>
            <p:cNvSpPr>
              <a:spLocks noChangeArrowheads="1"/>
            </p:cNvSpPr>
            <p:nvPr/>
          </p:nvSpPr>
          <p:spPr bwMode="auto">
            <a:xfrm>
              <a:off x="4128" y="2832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6914" name="Rectangle 18"/>
            <p:cNvSpPr>
              <a:spLocks noChangeArrowheads="1"/>
            </p:cNvSpPr>
            <p:nvPr/>
          </p:nvSpPr>
          <p:spPr bwMode="auto">
            <a:xfrm>
              <a:off x="3551" y="2358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6915" name="Rectangle 19"/>
            <p:cNvSpPr>
              <a:spLocks noChangeArrowheads="1"/>
            </p:cNvSpPr>
            <p:nvPr/>
          </p:nvSpPr>
          <p:spPr bwMode="auto">
            <a:xfrm>
              <a:off x="2784" y="2784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6916" name="Rectangle 20"/>
            <p:cNvSpPr>
              <a:spLocks noChangeArrowheads="1"/>
            </p:cNvSpPr>
            <p:nvPr/>
          </p:nvSpPr>
          <p:spPr bwMode="auto">
            <a:xfrm>
              <a:off x="3624" y="1011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6917" name="Rectangle 21"/>
            <p:cNvSpPr>
              <a:spLocks noChangeArrowheads="1"/>
            </p:cNvSpPr>
            <p:nvPr/>
          </p:nvSpPr>
          <p:spPr bwMode="auto">
            <a:xfrm>
              <a:off x="4018" y="2160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6918" name="Rectangle 22"/>
            <p:cNvSpPr>
              <a:spLocks noChangeArrowheads="1"/>
            </p:cNvSpPr>
            <p:nvPr/>
          </p:nvSpPr>
          <p:spPr bwMode="auto">
            <a:xfrm>
              <a:off x="3312" y="283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6919" name="Rectangle 23"/>
            <p:cNvSpPr>
              <a:spLocks noChangeArrowheads="1"/>
            </p:cNvSpPr>
            <p:nvPr/>
          </p:nvSpPr>
          <p:spPr bwMode="auto">
            <a:xfrm>
              <a:off x="4503" y="912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504" y="1538"/>
              <a:ext cx="102" cy="105"/>
              <a:chOff x="2941" y="1989"/>
              <a:chExt cx="102" cy="105"/>
            </a:xfrm>
          </p:grpSpPr>
          <p:sp>
            <p:nvSpPr>
              <p:cNvPr id="36927" name="Freeform 25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28" name="Freeform 26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921" name="Rectangle 27"/>
            <p:cNvSpPr>
              <a:spLocks noChangeArrowheads="1"/>
            </p:cNvSpPr>
            <p:nvPr/>
          </p:nvSpPr>
          <p:spPr bwMode="auto">
            <a:xfrm>
              <a:off x="3600" y="1586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736" y="2784"/>
              <a:ext cx="102" cy="105"/>
              <a:chOff x="2941" y="1989"/>
              <a:chExt cx="102" cy="105"/>
            </a:xfrm>
          </p:grpSpPr>
          <p:sp>
            <p:nvSpPr>
              <p:cNvPr id="36925" name="Freeform 29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26" name="Freeform 30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923" name="Freeform 31"/>
            <p:cNvSpPr>
              <a:spLocks/>
            </p:cNvSpPr>
            <p:nvPr/>
          </p:nvSpPr>
          <p:spPr bwMode="auto">
            <a:xfrm>
              <a:off x="312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4" name="Rectangle 32"/>
            <p:cNvSpPr>
              <a:spLocks noChangeArrowheads="1"/>
            </p:cNvSpPr>
            <p:nvPr/>
          </p:nvSpPr>
          <p:spPr bwMode="auto">
            <a:xfrm>
              <a:off x="4272" y="1584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120894" name="Rectangle 62"/>
          <p:cNvSpPr>
            <a:spLocks noChangeArrowheads="1"/>
          </p:cNvSpPr>
          <p:nvPr/>
        </p:nvSpPr>
        <p:spPr bwMode="auto">
          <a:xfrm>
            <a:off x="5486400" y="6019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6000 IOs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495800" y="1752600"/>
            <a:ext cx="4149725" cy="4157663"/>
            <a:chOff x="2832" y="1008"/>
            <a:chExt cx="2614" cy="2619"/>
          </a:xfrm>
        </p:grpSpPr>
        <p:sp>
          <p:nvSpPr>
            <p:cNvPr id="36873" name="Freeform 64"/>
            <p:cNvSpPr>
              <a:spLocks/>
            </p:cNvSpPr>
            <p:nvPr/>
          </p:nvSpPr>
          <p:spPr bwMode="auto">
            <a:xfrm>
              <a:off x="3689" y="1067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Freeform 65"/>
            <p:cNvSpPr>
              <a:spLocks/>
            </p:cNvSpPr>
            <p:nvPr/>
          </p:nvSpPr>
          <p:spPr bwMode="auto">
            <a:xfrm>
              <a:off x="3744" y="1067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Freeform 66"/>
            <p:cNvSpPr>
              <a:spLocks/>
            </p:cNvSpPr>
            <p:nvPr/>
          </p:nvSpPr>
          <p:spPr bwMode="auto">
            <a:xfrm>
              <a:off x="3663" y="1057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Freeform 67"/>
            <p:cNvSpPr>
              <a:spLocks/>
            </p:cNvSpPr>
            <p:nvPr/>
          </p:nvSpPr>
          <p:spPr bwMode="auto">
            <a:xfrm>
              <a:off x="3763" y="232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Freeform 68"/>
            <p:cNvSpPr>
              <a:spLocks/>
            </p:cNvSpPr>
            <p:nvPr/>
          </p:nvSpPr>
          <p:spPr bwMode="auto">
            <a:xfrm>
              <a:off x="3982" y="232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Freeform 69"/>
            <p:cNvSpPr>
              <a:spLocks/>
            </p:cNvSpPr>
            <p:nvPr/>
          </p:nvSpPr>
          <p:spPr bwMode="auto">
            <a:xfrm>
              <a:off x="3763" y="2325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Freeform 70"/>
            <p:cNvSpPr>
              <a:spLocks/>
            </p:cNvSpPr>
            <p:nvPr/>
          </p:nvSpPr>
          <p:spPr bwMode="auto">
            <a:xfrm>
              <a:off x="3763" y="2325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Freeform 71"/>
            <p:cNvSpPr>
              <a:spLocks/>
            </p:cNvSpPr>
            <p:nvPr/>
          </p:nvSpPr>
          <p:spPr bwMode="auto">
            <a:xfrm>
              <a:off x="3360" y="2640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Freeform 72"/>
            <p:cNvSpPr>
              <a:spLocks/>
            </p:cNvSpPr>
            <p:nvPr/>
          </p:nvSpPr>
          <p:spPr bwMode="auto">
            <a:xfrm>
              <a:off x="3965" y="2647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Freeform 73"/>
            <p:cNvSpPr>
              <a:spLocks/>
            </p:cNvSpPr>
            <p:nvPr/>
          </p:nvSpPr>
          <p:spPr bwMode="auto">
            <a:xfrm>
              <a:off x="3874" y="18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Freeform 74"/>
            <p:cNvSpPr>
              <a:spLocks/>
            </p:cNvSpPr>
            <p:nvPr/>
          </p:nvSpPr>
          <p:spPr bwMode="auto">
            <a:xfrm>
              <a:off x="3874" y="1292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Rectangle 75"/>
            <p:cNvSpPr>
              <a:spLocks noChangeArrowheads="1"/>
            </p:cNvSpPr>
            <p:nvPr/>
          </p:nvSpPr>
          <p:spPr bwMode="auto">
            <a:xfrm>
              <a:off x="4320" y="2880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6885" name="Rectangle 76"/>
            <p:cNvSpPr>
              <a:spLocks noChangeArrowheads="1"/>
            </p:cNvSpPr>
            <p:nvPr/>
          </p:nvSpPr>
          <p:spPr bwMode="auto">
            <a:xfrm>
              <a:off x="2832" y="3408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6886" name="Rectangle 77"/>
            <p:cNvSpPr>
              <a:spLocks noChangeArrowheads="1"/>
            </p:cNvSpPr>
            <p:nvPr/>
          </p:nvSpPr>
          <p:spPr bwMode="auto">
            <a:xfrm>
              <a:off x="3647" y="2454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6887" name="Rectangle 78"/>
            <p:cNvSpPr>
              <a:spLocks noChangeArrowheads="1"/>
            </p:cNvSpPr>
            <p:nvPr/>
          </p:nvSpPr>
          <p:spPr bwMode="auto">
            <a:xfrm>
              <a:off x="3648" y="1680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6888" name="Rectangle 79"/>
            <p:cNvSpPr>
              <a:spLocks noChangeArrowheads="1"/>
            </p:cNvSpPr>
            <p:nvPr/>
          </p:nvSpPr>
          <p:spPr bwMode="auto">
            <a:xfrm>
              <a:off x="3720" y="1107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6889" name="Rectangle 80"/>
            <p:cNvSpPr>
              <a:spLocks noChangeArrowheads="1"/>
            </p:cNvSpPr>
            <p:nvPr/>
          </p:nvSpPr>
          <p:spPr bwMode="auto">
            <a:xfrm>
              <a:off x="4114" y="2256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6890" name="Rectangle 81"/>
            <p:cNvSpPr>
              <a:spLocks noChangeArrowheads="1"/>
            </p:cNvSpPr>
            <p:nvPr/>
          </p:nvSpPr>
          <p:spPr bwMode="auto">
            <a:xfrm>
              <a:off x="3408" y="292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6891" name="Rectangle 82"/>
            <p:cNvSpPr>
              <a:spLocks noChangeArrowheads="1"/>
            </p:cNvSpPr>
            <p:nvPr/>
          </p:nvSpPr>
          <p:spPr bwMode="auto">
            <a:xfrm>
              <a:off x="4599" y="100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2832" y="2832"/>
              <a:ext cx="102" cy="105"/>
              <a:chOff x="2941" y="1989"/>
              <a:chExt cx="102" cy="105"/>
            </a:xfrm>
          </p:grpSpPr>
          <p:sp>
            <p:nvSpPr>
              <p:cNvPr id="36899" name="Freeform 84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0" name="Freeform 85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893" name="Rectangle 86"/>
            <p:cNvSpPr>
              <a:spLocks noChangeArrowheads="1"/>
            </p:cNvSpPr>
            <p:nvPr/>
          </p:nvSpPr>
          <p:spPr bwMode="auto">
            <a:xfrm>
              <a:off x="2928" y="2880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3600" y="1680"/>
              <a:ext cx="102" cy="105"/>
              <a:chOff x="2941" y="1989"/>
              <a:chExt cx="102" cy="105"/>
            </a:xfrm>
          </p:grpSpPr>
          <p:sp>
            <p:nvSpPr>
              <p:cNvPr id="36897" name="Freeform 88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8" name="Freeform 89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895" name="Freeform 90"/>
            <p:cNvSpPr>
              <a:spLocks/>
            </p:cNvSpPr>
            <p:nvPr/>
          </p:nvSpPr>
          <p:spPr bwMode="auto">
            <a:xfrm>
              <a:off x="3216" y="3072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96" name="Rectangle 91"/>
            <p:cNvSpPr>
              <a:spLocks noChangeArrowheads="1"/>
            </p:cNvSpPr>
            <p:nvPr/>
          </p:nvSpPr>
          <p:spPr bwMode="auto">
            <a:xfrm>
              <a:off x="4368" y="1680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36871" name="Rectangle 92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250,500 IOs</a:t>
            </a:r>
          </a:p>
        </p:txBody>
      </p:sp>
      <p:sp>
        <p:nvSpPr>
          <p:cNvPr id="36872" name="Rectangle 93"/>
          <p:cNvSpPr>
            <a:spLocks noChangeArrowheads="1"/>
          </p:cNvSpPr>
          <p:nvPr/>
        </p:nvSpPr>
        <p:spPr bwMode="auto">
          <a:xfrm>
            <a:off x="1143000" y="304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3600">
                <a:solidFill>
                  <a:srgbClr val="0000CC"/>
                </a:solidFill>
                <a:latin typeface="Tahoma" charset="0"/>
              </a:rPr>
              <a:t>Alternative Plans – Push Selects </a:t>
            </a:r>
            <a:br>
              <a:rPr lang="en-US" sz="3600">
                <a:solidFill>
                  <a:srgbClr val="0000CC"/>
                </a:solidFill>
                <a:latin typeface="Tahoma" charset="0"/>
              </a:rPr>
            </a:br>
            <a:r>
              <a:rPr lang="en-US" sz="3600">
                <a:solidFill>
                  <a:srgbClr val="0000CC"/>
                </a:solidFill>
                <a:latin typeface="Tahoma" charset="0"/>
              </a:rPr>
              <a:t>(No Indexes)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4419600" y="2438400"/>
            <a:ext cx="4129088" cy="3243263"/>
            <a:chOff x="2784" y="1536"/>
            <a:chExt cx="2601" cy="2043"/>
          </a:xfrm>
        </p:grpSpPr>
        <p:sp>
          <p:nvSpPr>
            <p:cNvPr id="38949" name="Freeform 33"/>
            <p:cNvSpPr>
              <a:spLocks/>
            </p:cNvSpPr>
            <p:nvPr/>
          </p:nvSpPr>
          <p:spPr bwMode="auto">
            <a:xfrm>
              <a:off x="3593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Freeform 34"/>
            <p:cNvSpPr>
              <a:spLocks/>
            </p:cNvSpPr>
            <p:nvPr/>
          </p:nvSpPr>
          <p:spPr bwMode="auto">
            <a:xfrm>
              <a:off x="3648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Freeform 35"/>
            <p:cNvSpPr>
              <a:spLocks/>
            </p:cNvSpPr>
            <p:nvPr/>
          </p:nvSpPr>
          <p:spPr bwMode="auto">
            <a:xfrm>
              <a:off x="3567" y="1585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2" name="Freeform 36"/>
            <p:cNvSpPr>
              <a:spLocks/>
            </p:cNvSpPr>
            <p:nvPr/>
          </p:nvSpPr>
          <p:spPr bwMode="auto">
            <a:xfrm>
              <a:off x="3667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3" name="Freeform 37"/>
            <p:cNvSpPr>
              <a:spLocks/>
            </p:cNvSpPr>
            <p:nvPr/>
          </p:nvSpPr>
          <p:spPr bwMode="auto">
            <a:xfrm>
              <a:off x="3886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4" name="Freeform 38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5" name="Freeform 39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6" name="Freeform 40"/>
            <p:cNvSpPr>
              <a:spLocks/>
            </p:cNvSpPr>
            <p:nvPr/>
          </p:nvSpPr>
          <p:spPr bwMode="auto">
            <a:xfrm>
              <a:off x="3292" y="250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7" name="Freeform 41"/>
            <p:cNvSpPr>
              <a:spLocks/>
            </p:cNvSpPr>
            <p:nvPr/>
          </p:nvSpPr>
          <p:spPr bwMode="auto">
            <a:xfrm>
              <a:off x="3869" y="250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8" name="Freeform 42"/>
            <p:cNvSpPr>
              <a:spLocks/>
            </p:cNvSpPr>
            <p:nvPr/>
          </p:nvSpPr>
          <p:spPr bwMode="auto">
            <a:xfrm>
              <a:off x="3778" y="1820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4272" y="3360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2784" y="3360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3551" y="2310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8962" name="Rectangle 46"/>
            <p:cNvSpPr>
              <a:spLocks noChangeArrowheads="1"/>
            </p:cNvSpPr>
            <p:nvPr/>
          </p:nvSpPr>
          <p:spPr bwMode="auto">
            <a:xfrm>
              <a:off x="4168" y="2736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8963" name="Rectangle 47"/>
            <p:cNvSpPr>
              <a:spLocks noChangeArrowheads="1"/>
            </p:cNvSpPr>
            <p:nvPr/>
          </p:nvSpPr>
          <p:spPr bwMode="auto">
            <a:xfrm>
              <a:off x="3624" y="1635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8964" name="Rectangle 48"/>
            <p:cNvSpPr>
              <a:spLocks noChangeArrowheads="1"/>
            </p:cNvSpPr>
            <p:nvPr/>
          </p:nvSpPr>
          <p:spPr bwMode="auto">
            <a:xfrm>
              <a:off x="4018" y="2112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8965" name="Rectangle 49"/>
            <p:cNvSpPr>
              <a:spLocks noChangeArrowheads="1"/>
            </p:cNvSpPr>
            <p:nvPr/>
          </p:nvSpPr>
          <p:spPr bwMode="auto">
            <a:xfrm>
              <a:off x="4503" y="153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880" y="2764"/>
              <a:ext cx="102" cy="105"/>
              <a:chOff x="2941" y="1989"/>
              <a:chExt cx="102" cy="105"/>
            </a:xfrm>
          </p:grpSpPr>
          <p:sp>
            <p:nvSpPr>
              <p:cNvPr id="38975" name="Freeform 51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76" name="Freeform 52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67" name="Rectangle 53"/>
            <p:cNvSpPr>
              <a:spLocks noChangeArrowheads="1"/>
            </p:cNvSpPr>
            <p:nvPr/>
          </p:nvSpPr>
          <p:spPr bwMode="auto">
            <a:xfrm>
              <a:off x="2938" y="2784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072" y="2688"/>
              <a:ext cx="102" cy="105"/>
              <a:chOff x="2941" y="1989"/>
              <a:chExt cx="102" cy="105"/>
            </a:xfrm>
          </p:grpSpPr>
          <p:sp>
            <p:nvSpPr>
              <p:cNvPr id="38973" name="Freeform 55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74" name="Freeform 56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69" name="Freeform 57"/>
            <p:cNvSpPr>
              <a:spLocks/>
            </p:cNvSpPr>
            <p:nvPr/>
          </p:nvSpPr>
          <p:spPr bwMode="auto">
            <a:xfrm>
              <a:off x="313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4704" y="2592"/>
              <a:ext cx="681" cy="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(Scan &amp;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Write to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temp T2)</a:t>
              </a:r>
            </a:p>
          </p:txBody>
        </p:sp>
        <p:sp>
          <p:nvSpPr>
            <p:cNvPr id="38971" name="Freeform 59"/>
            <p:cNvSpPr>
              <a:spLocks/>
            </p:cNvSpPr>
            <p:nvPr/>
          </p:nvSpPr>
          <p:spPr bwMode="auto">
            <a:xfrm>
              <a:off x="4456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3264" y="297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38917" name="Rectangle 61"/>
          <p:cNvSpPr>
            <a:spLocks noChangeArrowheads="1"/>
          </p:cNvSpPr>
          <p:nvPr/>
        </p:nvSpPr>
        <p:spPr bwMode="auto">
          <a:xfrm>
            <a:off x="990600" y="6019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6000 IOs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195263" y="1828800"/>
            <a:ext cx="4149725" cy="4157663"/>
            <a:chOff x="2832" y="1008"/>
            <a:chExt cx="2614" cy="2619"/>
          </a:xfrm>
        </p:grpSpPr>
        <p:sp>
          <p:nvSpPr>
            <p:cNvPr id="38921" name="Freeform 63"/>
            <p:cNvSpPr>
              <a:spLocks/>
            </p:cNvSpPr>
            <p:nvPr/>
          </p:nvSpPr>
          <p:spPr bwMode="auto">
            <a:xfrm>
              <a:off x="3689" y="1067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2" name="Freeform 64"/>
            <p:cNvSpPr>
              <a:spLocks/>
            </p:cNvSpPr>
            <p:nvPr/>
          </p:nvSpPr>
          <p:spPr bwMode="auto">
            <a:xfrm>
              <a:off x="3744" y="1067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Freeform 65"/>
            <p:cNvSpPr>
              <a:spLocks/>
            </p:cNvSpPr>
            <p:nvPr/>
          </p:nvSpPr>
          <p:spPr bwMode="auto">
            <a:xfrm>
              <a:off x="3663" y="1057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Freeform 66"/>
            <p:cNvSpPr>
              <a:spLocks/>
            </p:cNvSpPr>
            <p:nvPr/>
          </p:nvSpPr>
          <p:spPr bwMode="auto">
            <a:xfrm>
              <a:off x="3763" y="232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Freeform 67"/>
            <p:cNvSpPr>
              <a:spLocks/>
            </p:cNvSpPr>
            <p:nvPr/>
          </p:nvSpPr>
          <p:spPr bwMode="auto">
            <a:xfrm>
              <a:off x="3982" y="2325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6" name="Freeform 68"/>
            <p:cNvSpPr>
              <a:spLocks/>
            </p:cNvSpPr>
            <p:nvPr/>
          </p:nvSpPr>
          <p:spPr bwMode="auto">
            <a:xfrm>
              <a:off x="3763" y="2325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7" name="Freeform 69"/>
            <p:cNvSpPr>
              <a:spLocks/>
            </p:cNvSpPr>
            <p:nvPr/>
          </p:nvSpPr>
          <p:spPr bwMode="auto">
            <a:xfrm>
              <a:off x="3763" y="2325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8" name="Freeform 70"/>
            <p:cNvSpPr>
              <a:spLocks/>
            </p:cNvSpPr>
            <p:nvPr/>
          </p:nvSpPr>
          <p:spPr bwMode="auto">
            <a:xfrm>
              <a:off x="3360" y="2640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9" name="Freeform 71"/>
            <p:cNvSpPr>
              <a:spLocks/>
            </p:cNvSpPr>
            <p:nvPr/>
          </p:nvSpPr>
          <p:spPr bwMode="auto">
            <a:xfrm>
              <a:off x="3965" y="2647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0" name="Freeform 72"/>
            <p:cNvSpPr>
              <a:spLocks/>
            </p:cNvSpPr>
            <p:nvPr/>
          </p:nvSpPr>
          <p:spPr bwMode="auto">
            <a:xfrm>
              <a:off x="3874" y="18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1" name="Freeform 73"/>
            <p:cNvSpPr>
              <a:spLocks/>
            </p:cNvSpPr>
            <p:nvPr/>
          </p:nvSpPr>
          <p:spPr bwMode="auto">
            <a:xfrm>
              <a:off x="3874" y="1292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2" name="Rectangle 74"/>
            <p:cNvSpPr>
              <a:spLocks noChangeArrowheads="1"/>
            </p:cNvSpPr>
            <p:nvPr/>
          </p:nvSpPr>
          <p:spPr bwMode="auto">
            <a:xfrm>
              <a:off x="4320" y="2880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38933" name="Rectangle 75"/>
            <p:cNvSpPr>
              <a:spLocks noChangeArrowheads="1"/>
            </p:cNvSpPr>
            <p:nvPr/>
          </p:nvSpPr>
          <p:spPr bwMode="auto">
            <a:xfrm>
              <a:off x="2832" y="3408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38934" name="Rectangle 76"/>
            <p:cNvSpPr>
              <a:spLocks noChangeArrowheads="1"/>
            </p:cNvSpPr>
            <p:nvPr/>
          </p:nvSpPr>
          <p:spPr bwMode="auto">
            <a:xfrm>
              <a:off x="3647" y="2454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38935" name="Rectangle 77"/>
            <p:cNvSpPr>
              <a:spLocks noChangeArrowheads="1"/>
            </p:cNvSpPr>
            <p:nvPr/>
          </p:nvSpPr>
          <p:spPr bwMode="auto">
            <a:xfrm>
              <a:off x="3648" y="1680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38936" name="Rectangle 78"/>
            <p:cNvSpPr>
              <a:spLocks noChangeArrowheads="1"/>
            </p:cNvSpPr>
            <p:nvPr/>
          </p:nvSpPr>
          <p:spPr bwMode="auto">
            <a:xfrm>
              <a:off x="3720" y="1107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38937" name="Rectangle 79"/>
            <p:cNvSpPr>
              <a:spLocks noChangeArrowheads="1"/>
            </p:cNvSpPr>
            <p:nvPr/>
          </p:nvSpPr>
          <p:spPr bwMode="auto">
            <a:xfrm>
              <a:off x="4114" y="2256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38938" name="Rectangle 80"/>
            <p:cNvSpPr>
              <a:spLocks noChangeArrowheads="1"/>
            </p:cNvSpPr>
            <p:nvPr/>
          </p:nvSpPr>
          <p:spPr bwMode="auto">
            <a:xfrm>
              <a:off x="3408" y="292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sp>
          <p:nvSpPr>
            <p:cNvPr id="38939" name="Rectangle 81"/>
            <p:cNvSpPr>
              <a:spLocks noChangeArrowheads="1"/>
            </p:cNvSpPr>
            <p:nvPr/>
          </p:nvSpPr>
          <p:spPr bwMode="auto">
            <a:xfrm>
              <a:off x="4599" y="1008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2832" y="2832"/>
              <a:ext cx="102" cy="105"/>
              <a:chOff x="2941" y="1989"/>
              <a:chExt cx="102" cy="105"/>
            </a:xfrm>
          </p:grpSpPr>
          <p:sp>
            <p:nvSpPr>
              <p:cNvPr id="38947" name="Freeform 83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48" name="Freeform 84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41" name="Rectangle 85"/>
            <p:cNvSpPr>
              <a:spLocks noChangeArrowheads="1"/>
            </p:cNvSpPr>
            <p:nvPr/>
          </p:nvSpPr>
          <p:spPr bwMode="auto">
            <a:xfrm>
              <a:off x="2928" y="2880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600" y="1680"/>
              <a:ext cx="102" cy="105"/>
              <a:chOff x="2941" y="1989"/>
              <a:chExt cx="102" cy="105"/>
            </a:xfrm>
          </p:grpSpPr>
          <p:sp>
            <p:nvSpPr>
              <p:cNvPr id="38945" name="Freeform 87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46" name="Freeform 88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43" name="Freeform 89"/>
            <p:cNvSpPr>
              <a:spLocks/>
            </p:cNvSpPr>
            <p:nvPr/>
          </p:nvSpPr>
          <p:spPr bwMode="auto">
            <a:xfrm>
              <a:off x="3216" y="3072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90"/>
            <p:cNvSpPr>
              <a:spLocks noChangeArrowheads="1"/>
            </p:cNvSpPr>
            <p:nvPr/>
          </p:nvSpPr>
          <p:spPr bwMode="auto">
            <a:xfrm>
              <a:off x="4368" y="1680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38919" name="Rectangle 92"/>
          <p:cNvSpPr>
            <a:spLocks noChangeArrowheads="1"/>
          </p:cNvSpPr>
          <p:nvPr/>
        </p:nvSpPr>
        <p:spPr bwMode="auto">
          <a:xfrm>
            <a:off x="1143000" y="304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3600">
                <a:solidFill>
                  <a:srgbClr val="0000CC"/>
                </a:solidFill>
                <a:latin typeface="Tahoma" charset="0"/>
              </a:rPr>
              <a:t>Alternative Plans – Push Selects </a:t>
            </a:r>
            <a:br>
              <a:rPr lang="en-US" sz="3600">
                <a:solidFill>
                  <a:srgbClr val="0000CC"/>
                </a:solidFill>
                <a:latin typeface="Tahoma" charset="0"/>
              </a:rPr>
            </a:br>
            <a:r>
              <a:rPr lang="en-US" sz="3600">
                <a:solidFill>
                  <a:srgbClr val="0000CC"/>
                </a:solidFill>
                <a:latin typeface="Tahoma" charset="0"/>
              </a:rPr>
              <a:t>(No Indexes)</a:t>
            </a:r>
          </a:p>
        </p:txBody>
      </p:sp>
      <p:sp>
        <p:nvSpPr>
          <p:cNvPr id="122974" name="Rectangle 94"/>
          <p:cNvSpPr>
            <a:spLocks noChangeArrowheads="1"/>
          </p:cNvSpPr>
          <p:nvPr/>
        </p:nvSpPr>
        <p:spPr bwMode="auto">
          <a:xfrm>
            <a:off x="5181600" y="59436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4250 IOs</a:t>
            </a:r>
          </a:p>
          <a:p>
            <a:pPr algn="ctr"/>
            <a:r>
              <a:rPr lang="en-US"/>
              <a:t>1000 + 500+ 250 + (10 * 250)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57713" y="1981200"/>
            <a:ext cx="4129087" cy="3243263"/>
            <a:chOff x="2784" y="1536"/>
            <a:chExt cx="2601" cy="2043"/>
          </a:xfrm>
        </p:grpSpPr>
        <p:sp>
          <p:nvSpPr>
            <p:cNvPr id="40997" name="Freeform 4"/>
            <p:cNvSpPr>
              <a:spLocks/>
            </p:cNvSpPr>
            <p:nvPr/>
          </p:nvSpPr>
          <p:spPr bwMode="auto">
            <a:xfrm>
              <a:off x="3593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8" name="Freeform 5"/>
            <p:cNvSpPr>
              <a:spLocks/>
            </p:cNvSpPr>
            <p:nvPr/>
          </p:nvSpPr>
          <p:spPr bwMode="auto">
            <a:xfrm>
              <a:off x="3648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9" name="Freeform 6"/>
            <p:cNvSpPr>
              <a:spLocks/>
            </p:cNvSpPr>
            <p:nvPr/>
          </p:nvSpPr>
          <p:spPr bwMode="auto">
            <a:xfrm>
              <a:off x="3567" y="1585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0" name="Freeform 7"/>
            <p:cNvSpPr>
              <a:spLocks/>
            </p:cNvSpPr>
            <p:nvPr/>
          </p:nvSpPr>
          <p:spPr bwMode="auto">
            <a:xfrm>
              <a:off x="3667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1" name="Freeform 8"/>
            <p:cNvSpPr>
              <a:spLocks/>
            </p:cNvSpPr>
            <p:nvPr/>
          </p:nvSpPr>
          <p:spPr bwMode="auto">
            <a:xfrm>
              <a:off x="3886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2" name="Freeform 9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3" name="Freeform 10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4" name="Freeform 11"/>
            <p:cNvSpPr>
              <a:spLocks/>
            </p:cNvSpPr>
            <p:nvPr/>
          </p:nvSpPr>
          <p:spPr bwMode="auto">
            <a:xfrm>
              <a:off x="3292" y="250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5" name="Freeform 12"/>
            <p:cNvSpPr>
              <a:spLocks/>
            </p:cNvSpPr>
            <p:nvPr/>
          </p:nvSpPr>
          <p:spPr bwMode="auto">
            <a:xfrm>
              <a:off x="3869" y="250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6" name="Freeform 13"/>
            <p:cNvSpPr>
              <a:spLocks/>
            </p:cNvSpPr>
            <p:nvPr/>
          </p:nvSpPr>
          <p:spPr bwMode="auto">
            <a:xfrm>
              <a:off x="3778" y="1820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7" name="Rectangle 14"/>
            <p:cNvSpPr>
              <a:spLocks noChangeArrowheads="1"/>
            </p:cNvSpPr>
            <p:nvPr/>
          </p:nvSpPr>
          <p:spPr bwMode="auto">
            <a:xfrm>
              <a:off x="4272" y="3360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41008" name="Rectangle 15"/>
            <p:cNvSpPr>
              <a:spLocks noChangeArrowheads="1"/>
            </p:cNvSpPr>
            <p:nvPr/>
          </p:nvSpPr>
          <p:spPr bwMode="auto">
            <a:xfrm>
              <a:off x="2784" y="3360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41009" name="Rectangle 16"/>
            <p:cNvSpPr>
              <a:spLocks noChangeArrowheads="1"/>
            </p:cNvSpPr>
            <p:nvPr/>
          </p:nvSpPr>
          <p:spPr bwMode="auto">
            <a:xfrm>
              <a:off x="3551" y="2310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41010" name="Rectangle 17"/>
            <p:cNvSpPr>
              <a:spLocks noChangeArrowheads="1"/>
            </p:cNvSpPr>
            <p:nvPr/>
          </p:nvSpPr>
          <p:spPr bwMode="auto">
            <a:xfrm>
              <a:off x="4168" y="2736"/>
              <a:ext cx="53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</a:t>
              </a:r>
            </a:p>
          </p:txBody>
        </p:sp>
        <p:sp>
          <p:nvSpPr>
            <p:cNvPr id="41011" name="Rectangle 18"/>
            <p:cNvSpPr>
              <a:spLocks noChangeArrowheads="1"/>
            </p:cNvSpPr>
            <p:nvPr/>
          </p:nvSpPr>
          <p:spPr bwMode="auto">
            <a:xfrm>
              <a:off x="3624" y="1635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41012" name="Rectangle 19"/>
            <p:cNvSpPr>
              <a:spLocks noChangeArrowheads="1"/>
            </p:cNvSpPr>
            <p:nvPr/>
          </p:nvSpPr>
          <p:spPr bwMode="auto">
            <a:xfrm>
              <a:off x="4018" y="2112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41013" name="Rectangle 20"/>
            <p:cNvSpPr>
              <a:spLocks noChangeArrowheads="1"/>
            </p:cNvSpPr>
            <p:nvPr/>
          </p:nvSpPr>
          <p:spPr bwMode="auto">
            <a:xfrm>
              <a:off x="4503" y="153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880" y="2764"/>
              <a:ext cx="102" cy="105"/>
              <a:chOff x="2941" y="1989"/>
              <a:chExt cx="102" cy="105"/>
            </a:xfrm>
          </p:grpSpPr>
          <p:sp>
            <p:nvSpPr>
              <p:cNvPr id="41023" name="Freeform 22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4" name="Freeform 23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15" name="Rectangle 24"/>
            <p:cNvSpPr>
              <a:spLocks noChangeArrowheads="1"/>
            </p:cNvSpPr>
            <p:nvPr/>
          </p:nvSpPr>
          <p:spPr bwMode="auto">
            <a:xfrm>
              <a:off x="2938" y="2784"/>
              <a:ext cx="58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rating&gt;5 </a:t>
              </a: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072" y="2688"/>
              <a:ext cx="102" cy="105"/>
              <a:chOff x="2941" y="1989"/>
              <a:chExt cx="102" cy="105"/>
            </a:xfrm>
          </p:grpSpPr>
          <p:sp>
            <p:nvSpPr>
              <p:cNvPr id="41021" name="Freeform 26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2" name="Freeform 27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17" name="Freeform 28"/>
            <p:cNvSpPr>
              <a:spLocks/>
            </p:cNvSpPr>
            <p:nvPr/>
          </p:nvSpPr>
          <p:spPr bwMode="auto">
            <a:xfrm>
              <a:off x="313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8" name="Rectangle 29"/>
            <p:cNvSpPr>
              <a:spLocks noChangeArrowheads="1"/>
            </p:cNvSpPr>
            <p:nvPr/>
          </p:nvSpPr>
          <p:spPr bwMode="auto">
            <a:xfrm>
              <a:off x="4704" y="2592"/>
              <a:ext cx="681" cy="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(Scan &amp;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Write to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temp T2)</a:t>
              </a:r>
            </a:p>
          </p:txBody>
        </p:sp>
        <p:sp>
          <p:nvSpPr>
            <p:cNvPr id="41019" name="Freeform 30"/>
            <p:cNvSpPr>
              <a:spLocks/>
            </p:cNvSpPr>
            <p:nvPr/>
          </p:nvSpPr>
          <p:spPr bwMode="auto">
            <a:xfrm>
              <a:off x="4456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0" name="Rectangle 31"/>
            <p:cNvSpPr>
              <a:spLocks noChangeArrowheads="1"/>
            </p:cNvSpPr>
            <p:nvPr/>
          </p:nvSpPr>
          <p:spPr bwMode="auto">
            <a:xfrm>
              <a:off x="3264" y="297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40965" name="Rectangle 62"/>
          <p:cNvSpPr>
            <a:spLocks noChangeArrowheads="1"/>
          </p:cNvSpPr>
          <p:nvPr/>
        </p:nvSpPr>
        <p:spPr bwMode="auto">
          <a:xfrm>
            <a:off x="1143000" y="304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3600">
                <a:solidFill>
                  <a:srgbClr val="0000CC"/>
                </a:solidFill>
                <a:latin typeface="Tahoma" charset="0"/>
              </a:rPr>
              <a:t>Alternative Plans – Push Selects </a:t>
            </a:r>
            <a:br>
              <a:rPr lang="en-US" sz="3600">
                <a:solidFill>
                  <a:srgbClr val="0000CC"/>
                </a:solidFill>
                <a:latin typeface="Tahoma" charset="0"/>
              </a:rPr>
            </a:br>
            <a:r>
              <a:rPr lang="en-US" sz="3600">
                <a:solidFill>
                  <a:srgbClr val="0000CC"/>
                </a:solidFill>
                <a:latin typeface="Tahoma" charset="0"/>
              </a:rPr>
              <a:t>(No Indexes)</a:t>
            </a:r>
          </a:p>
        </p:txBody>
      </p:sp>
      <p:sp>
        <p:nvSpPr>
          <p:cNvPr id="124991" name="Rectangle 63"/>
          <p:cNvSpPr>
            <a:spLocks noChangeArrowheads="1"/>
          </p:cNvSpPr>
          <p:nvPr/>
        </p:nvSpPr>
        <p:spPr bwMode="auto">
          <a:xfrm>
            <a:off x="5715000" y="55626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4010 IOs</a:t>
            </a:r>
          </a:p>
          <a:p>
            <a:pPr algn="ctr"/>
            <a:r>
              <a:rPr lang="en-US"/>
              <a:t>500 + 1000 +10 +(250 *10)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04800" y="1981200"/>
            <a:ext cx="4129088" cy="3243263"/>
            <a:chOff x="2784" y="1536"/>
            <a:chExt cx="2601" cy="2043"/>
          </a:xfrm>
        </p:grpSpPr>
        <p:sp>
          <p:nvSpPr>
            <p:cNvPr id="40969" name="Freeform 65"/>
            <p:cNvSpPr>
              <a:spLocks/>
            </p:cNvSpPr>
            <p:nvPr/>
          </p:nvSpPr>
          <p:spPr bwMode="auto">
            <a:xfrm>
              <a:off x="3593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0" name="Freeform 66"/>
            <p:cNvSpPr>
              <a:spLocks/>
            </p:cNvSpPr>
            <p:nvPr/>
          </p:nvSpPr>
          <p:spPr bwMode="auto">
            <a:xfrm>
              <a:off x="3648" y="1595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  <a:gd name="T6" fmla="*/ 0 60000 65536"/>
                <a:gd name="T7" fmla="*/ 0 60000 65536"/>
                <a:gd name="T8" fmla="*/ 0 60000 65536"/>
                <a:gd name="T9" fmla="*/ 0 w 1"/>
                <a:gd name="T10" fmla="*/ 0 h 109"/>
                <a:gd name="T11" fmla="*/ 1 w 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Freeform 67"/>
            <p:cNvSpPr>
              <a:spLocks/>
            </p:cNvSpPr>
            <p:nvPr/>
          </p:nvSpPr>
          <p:spPr bwMode="auto">
            <a:xfrm>
              <a:off x="3567" y="1585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  <a:gd name="T6" fmla="*/ 0 60000 65536"/>
                <a:gd name="T7" fmla="*/ 0 60000 65536"/>
                <a:gd name="T8" fmla="*/ 0 60000 65536"/>
                <a:gd name="T9" fmla="*/ 0 w 110"/>
                <a:gd name="T10" fmla="*/ 0 h 1"/>
                <a:gd name="T11" fmla="*/ 110 w 11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Freeform 68"/>
            <p:cNvSpPr>
              <a:spLocks/>
            </p:cNvSpPr>
            <p:nvPr/>
          </p:nvSpPr>
          <p:spPr bwMode="auto">
            <a:xfrm>
              <a:off x="3667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Freeform 69"/>
            <p:cNvSpPr>
              <a:spLocks/>
            </p:cNvSpPr>
            <p:nvPr/>
          </p:nvSpPr>
          <p:spPr bwMode="auto">
            <a:xfrm>
              <a:off x="3886" y="218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Freeform 70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Freeform 71"/>
            <p:cNvSpPr>
              <a:spLocks/>
            </p:cNvSpPr>
            <p:nvPr/>
          </p:nvSpPr>
          <p:spPr bwMode="auto">
            <a:xfrm>
              <a:off x="3667" y="218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6" name="Freeform 72"/>
            <p:cNvSpPr>
              <a:spLocks/>
            </p:cNvSpPr>
            <p:nvPr/>
          </p:nvSpPr>
          <p:spPr bwMode="auto">
            <a:xfrm>
              <a:off x="3292" y="250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  <a:gd name="T6" fmla="*/ 0 60000 65536"/>
                <a:gd name="T7" fmla="*/ 0 60000 65536"/>
                <a:gd name="T8" fmla="*/ 0 60000 65536"/>
                <a:gd name="T9" fmla="*/ 0 w 422"/>
                <a:gd name="T10" fmla="*/ 0 h 225"/>
                <a:gd name="T11" fmla="*/ 422 w 42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7" name="Freeform 73"/>
            <p:cNvSpPr>
              <a:spLocks/>
            </p:cNvSpPr>
            <p:nvPr/>
          </p:nvSpPr>
          <p:spPr bwMode="auto">
            <a:xfrm>
              <a:off x="3869" y="250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  <a:gd name="T6" fmla="*/ 0 60000 65536"/>
                <a:gd name="T7" fmla="*/ 0 60000 65536"/>
                <a:gd name="T8" fmla="*/ 0 60000 65536"/>
                <a:gd name="T9" fmla="*/ 0 w 431"/>
                <a:gd name="T10" fmla="*/ 0 h 225"/>
                <a:gd name="T11" fmla="*/ 431 w 43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Freeform 74"/>
            <p:cNvSpPr>
              <a:spLocks/>
            </p:cNvSpPr>
            <p:nvPr/>
          </p:nvSpPr>
          <p:spPr bwMode="auto">
            <a:xfrm>
              <a:off x="3778" y="1820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  <a:gd name="T6" fmla="*/ 0 60000 65536"/>
                <a:gd name="T7" fmla="*/ 0 60000 65536"/>
                <a:gd name="T8" fmla="*/ 0 60000 65536"/>
                <a:gd name="T9" fmla="*/ 0 w 1"/>
                <a:gd name="T10" fmla="*/ 0 h 323"/>
                <a:gd name="T11" fmla="*/ 1 w 1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Rectangle 75"/>
            <p:cNvSpPr>
              <a:spLocks noChangeArrowheads="1"/>
            </p:cNvSpPr>
            <p:nvPr/>
          </p:nvSpPr>
          <p:spPr bwMode="auto">
            <a:xfrm>
              <a:off x="4272" y="3360"/>
              <a:ext cx="568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Arial" charset="0"/>
                </a:rPr>
                <a:t>Sailors</a:t>
              </a:r>
            </a:p>
          </p:txBody>
        </p:sp>
        <p:sp>
          <p:nvSpPr>
            <p:cNvPr id="40980" name="Rectangle 76"/>
            <p:cNvSpPr>
              <a:spLocks noChangeArrowheads="1"/>
            </p:cNvSpPr>
            <p:nvPr/>
          </p:nvSpPr>
          <p:spPr bwMode="auto">
            <a:xfrm>
              <a:off x="2784" y="3360"/>
              <a:ext cx="719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2"/>
                  </a:solidFill>
                  <a:latin typeface="Arial" charset="0"/>
                </a:rPr>
                <a:t>Reserves</a:t>
              </a:r>
            </a:p>
          </p:txBody>
        </p:sp>
        <p:sp>
          <p:nvSpPr>
            <p:cNvPr id="40981" name="Rectangle 77"/>
            <p:cNvSpPr>
              <a:spLocks noChangeArrowheads="1"/>
            </p:cNvSpPr>
            <p:nvPr/>
          </p:nvSpPr>
          <p:spPr bwMode="auto">
            <a:xfrm>
              <a:off x="3551" y="2310"/>
              <a:ext cx="50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sid=sid</a:t>
              </a:r>
            </a:p>
          </p:txBody>
        </p:sp>
        <p:sp>
          <p:nvSpPr>
            <p:cNvPr id="40982" name="Rectangle 78"/>
            <p:cNvSpPr>
              <a:spLocks noChangeArrowheads="1"/>
            </p:cNvSpPr>
            <p:nvPr/>
          </p:nvSpPr>
          <p:spPr bwMode="auto">
            <a:xfrm>
              <a:off x="4168" y="2736"/>
              <a:ext cx="61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rating &gt; 5</a:t>
              </a:r>
            </a:p>
          </p:txBody>
        </p:sp>
        <p:sp>
          <p:nvSpPr>
            <p:cNvPr id="40983" name="Rectangle 79"/>
            <p:cNvSpPr>
              <a:spLocks noChangeArrowheads="1"/>
            </p:cNvSpPr>
            <p:nvPr/>
          </p:nvSpPr>
          <p:spPr bwMode="auto">
            <a:xfrm>
              <a:off x="3624" y="1635"/>
              <a:ext cx="4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sname</a:t>
              </a:r>
            </a:p>
          </p:txBody>
        </p:sp>
        <p:sp>
          <p:nvSpPr>
            <p:cNvPr id="40984" name="Rectangle 80"/>
            <p:cNvSpPr>
              <a:spLocks noChangeArrowheads="1"/>
            </p:cNvSpPr>
            <p:nvPr/>
          </p:nvSpPr>
          <p:spPr bwMode="auto">
            <a:xfrm>
              <a:off x="4018" y="2112"/>
              <a:ext cx="1089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(Page-Oriented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 Nested  loops)</a:t>
              </a:r>
            </a:p>
          </p:txBody>
        </p:sp>
        <p:sp>
          <p:nvSpPr>
            <p:cNvPr id="40985" name="Rectangle 81"/>
            <p:cNvSpPr>
              <a:spLocks noChangeArrowheads="1"/>
            </p:cNvSpPr>
            <p:nvPr/>
          </p:nvSpPr>
          <p:spPr bwMode="auto">
            <a:xfrm>
              <a:off x="4503" y="153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2880" y="2764"/>
              <a:ext cx="102" cy="105"/>
              <a:chOff x="2941" y="1989"/>
              <a:chExt cx="102" cy="105"/>
            </a:xfrm>
          </p:grpSpPr>
          <p:sp>
            <p:nvSpPr>
              <p:cNvPr id="40995" name="Freeform 83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6" name="Freeform 84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87" name="Rectangle 85"/>
            <p:cNvSpPr>
              <a:spLocks noChangeArrowheads="1"/>
            </p:cNvSpPr>
            <p:nvPr/>
          </p:nvSpPr>
          <p:spPr bwMode="auto">
            <a:xfrm>
              <a:off x="2938" y="2784"/>
              <a:ext cx="5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bid=100 </a:t>
              </a:r>
            </a:p>
          </p:txBody>
        </p:sp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4072" y="2688"/>
              <a:ext cx="102" cy="105"/>
              <a:chOff x="2941" y="1989"/>
              <a:chExt cx="102" cy="105"/>
            </a:xfrm>
          </p:grpSpPr>
          <p:sp>
            <p:nvSpPr>
              <p:cNvPr id="40993" name="Freeform 87"/>
              <p:cNvSpPr>
                <a:spLocks/>
              </p:cNvSpPr>
              <p:nvPr/>
            </p:nvSpPr>
            <p:spPr bwMode="auto">
              <a:xfrm>
                <a:off x="2941" y="1994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4" name="Freeform 88"/>
              <p:cNvSpPr>
                <a:spLocks/>
              </p:cNvSpPr>
              <p:nvPr/>
            </p:nvSpPr>
            <p:spPr bwMode="auto">
              <a:xfrm>
                <a:off x="2978" y="198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89" name="Freeform 89"/>
            <p:cNvSpPr>
              <a:spLocks/>
            </p:cNvSpPr>
            <p:nvPr/>
          </p:nvSpPr>
          <p:spPr bwMode="auto">
            <a:xfrm>
              <a:off x="3130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0" name="Rectangle 90"/>
            <p:cNvSpPr>
              <a:spLocks noChangeArrowheads="1"/>
            </p:cNvSpPr>
            <p:nvPr/>
          </p:nvSpPr>
          <p:spPr bwMode="auto">
            <a:xfrm>
              <a:off x="4704" y="2592"/>
              <a:ext cx="681" cy="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(Scan &amp;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Write to</a:t>
              </a:r>
            </a:p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temp T2)</a:t>
              </a:r>
            </a:p>
          </p:txBody>
        </p:sp>
        <p:sp>
          <p:nvSpPr>
            <p:cNvPr id="40991" name="Freeform 91"/>
            <p:cNvSpPr>
              <a:spLocks/>
            </p:cNvSpPr>
            <p:nvPr/>
          </p:nvSpPr>
          <p:spPr bwMode="auto">
            <a:xfrm>
              <a:off x="4456" y="2976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  <a:gd name="T6" fmla="*/ 0 60000 65536"/>
                <a:gd name="T7" fmla="*/ 0 60000 65536"/>
                <a:gd name="T8" fmla="*/ 0 60000 65536"/>
                <a:gd name="T9" fmla="*/ 0 w 1"/>
                <a:gd name="T10" fmla="*/ 0 h 353"/>
                <a:gd name="T11" fmla="*/ 1 w 1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2" name="Rectangle 92"/>
            <p:cNvSpPr>
              <a:spLocks noChangeArrowheads="1"/>
            </p:cNvSpPr>
            <p:nvPr/>
          </p:nvSpPr>
          <p:spPr bwMode="auto">
            <a:xfrm>
              <a:off x="3264" y="2976"/>
              <a:ext cx="847" cy="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chemeClr val="accent1"/>
                  </a:solidFill>
                  <a:latin typeface="Arial" charset="0"/>
                </a:rPr>
                <a:t>(On-the-fly)</a:t>
              </a:r>
            </a:p>
          </p:txBody>
        </p:sp>
      </p:grpSp>
      <p:sp>
        <p:nvSpPr>
          <p:cNvPr id="40968" name="Rectangle 93"/>
          <p:cNvSpPr>
            <a:spLocks noChangeArrowheads="1"/>
          </p:cNvSpPr>
          <p:nvPr/>
        </p:nvSpPr>
        <p:spPr bwMode="auto">
          <a:xfrm>
            <a:off x="1066800" y="5486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4250 IOs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Lots more on optimization over the next week—there’s more to this than just trying random tricks!</a:t>
            </a:r>
          </a:p>
          <a:p>
            <a:endParaRPr lang="en-US" dirty="0"/>
          </a:p>
          <a:p>
            <a:r>
              <a:rPr lang="en-US" dirty="0" smtClean="0"/>
              <a:t>Answer the worksheet exercises!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16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your GSIs!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We’ve made it through the midterm—tell us how to be better!</a:t>
            </a:r>
          </a:p>
          <a:p>
            <a:endParaRPr lang="en-US" dirty="0" smtClean="0"/>
          </a:p>
          <a:p>
            <a:r>
              <a:rPr lang="en-US" dirty="0" smtClean="0"/>
              <a:t>Fill out the </a:t>
            </a:r>
            <a:r>
              <a:rPr lang="en-US" dirty="0" err="1" smtClean="0"/>
              <a:t>eval</a:t>
            </a:r>
            <a:r>
              <a:rPr lang="en-US" dirty="0" smtClean="0"/>
              <a:t> sheets, please</a:t>
            </a:r>
          </a:p>
          <a:p>
            <a:endParaRPr lang="en-US" dirty="0"/>
          </a:p>
          <a:p>
            <a:r>
              <a:rPr lang="en-US" dirty="0" smtClean="0"/>
              <a:t>This is just a quick </a:t>
            </a:r>
            <a:r>
              <a:rPr lang="en-US" dirty="0" err="1" smtClean="0"/>
              <a:t>checkin</a:t>
            </a:r>
            <a:r>
              <a:rPr lang="en-US" dirty="0" smtClean="0"/>
              <a:t>: feel free to be informal and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4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Hashing/Sorting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Sorting:</a:t>
            </a:r>
          </a:p>
          <a:p>
            <a:pPr lvl="1"/>
            <a:r>
              <a:rPr lang="en-US" dirty="0" smtClean="0"/>
              <a:t>Pass 1 sorts into N/B runs of size B</a:t>
            </a:r>
          </a:p>
          <a:p>
            <a:pPr lvl="1"/>
            <a:r>
              <a:rPr lang="en-US" dirty="0" smtClean="0"/>
              <a:t>Pass 2+ merges B-1 runs at a time</a:t>
            </a:r>
          </a:p>
          <a:p>
            <a:pPr lvl="1"/>
            <a:r>
              <a:rPr lang="en-US" dirty="0" smtClean="0"/>
              <a:t>Optimization: Tournament Sort. Pass 1 sorts into N/2B runs of size 2B</a:t>
            </a:r>
          </a:p>
          <a:p>
            <a:pPr lvl="1"/>
            <a:r>
              <a:rPr lang="en-US" dirty="0" smtClean="0"/>
              <a:t>In 2 passes, sort B(B-1) pages of data</a:t>
            </a:r>
          </a:p>
          <a:p>
            <a:pPr lvl="1"/>
            <a:r>
              <a:rPr lang="en-US" dirty="0" smtClean="0"/>
              <a:t>1 + ceil(log</a:t>
            </a:r>
            <a:r>
              <a:rPr lang="en-US" baseline="-25000" dirty="0" smtClean="0"/>
              <a:t>B-1</a:t>
            </a:r>
            <a:r>
              <a:rPr lang="en-US" dirty="0" smtClean="0"/>
              <a:t>ceil(N/B)) passes required (N/2B w/ optimization)</a:t>
            </a:r>
          </a:p>
          <a:p>
            <a:r>
              <a:rPr lang="en-US" dirty="0" smtClean="0"/>
              <a:t>Hashing:</a:t>
            </a:r>
          </a:p>
          <a:p>
            <a:pPr lvl="1"/>
            <a:r>
              <a:rPr lang="en-US" dirty="0" smtClean="0"/>
              <a:t>Pass 1 uses coarse-grained hash function to produce B-1 partitions</a:t>
            </a:r>
          </a:p>
          <a:p>
            <a:pPr lvl="1"/>
            <a:r>
              <a:rPr lang="en-US" dirty="0" smtClean="0"/>
              <a:t>Pass 2 loads each partition into memory, rehashes them, and writes them out to disk (or probes them for hash join).</a:t>
            </a:r>
          </a:p>
          <a:p>
            <a:pPr lvl="1"/>
            <a:r>
              <a:rPr lang="en-US" dirty="0" smtClean="0"/>
              <a:t>Any partition of size &gt; B must be repartitioned (repeat step 1)</a:t>
            </a:r>
          </a:p>
          <a:p>
            <a:pPr lvl="1"/>
            <a:r>
              <a:rPr lang="en-US" dirty="0" smtClean="0"/>
              <a:t>In 2 passes, sort B(B-1) pages of data</a:t>
            </a:r>
          </a:p>
          <a:p>
            <a:pPr lvl="1"/>
            <a:r>
              <a:rPr lang="en-US" dirty="0" smtClean="0"/>
              <a:t>1 + ceil(</a:t>
            </a:r>
            <a:r>
              <a:rPr lang="en-US" dirty="0" smtClean="0"/>
              <a:t>log</a:t>
            </a:r>
            <a:r>
              <a:rPr lang="en-US" baseline="-25000" dirty="0" smtClean="0"/>
              <a:t>B-1</a:t>
            </a:r>
            <a:r>
              <a:rPr lang="en-US" dirty="0" smtClean="0"/>
              <a:t>ceil</a:t>
            </a:r>
            <a:r>
              <a:rPr lang="en-US" dirty="0" smtClean="0"/>
              <a:t>(N/B)) passes required for N pages of data</a:t>
            </a:r>
          </a:p>
          <a:p>
            <a:r>
              <a:rPr lang="en-US" dirty="0" smtClean="0"/>
              <a:t>Do the review exercises!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9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SELECT COUNT(*) FROM Students;</a:t>
            </a:r>
          </a:p>
          <a:p>
            <a:endParaRPr lang="en-US" dirty="0"/>
          </a:p>
          <a:p>
            <a:r>
              <a:rPr lang="en-US" dirty="0" smtClean="0"/>
              <a:t>How could we answer this query?</a:t>
            </a:r>
          </a:p>
          <a:p>
            <a:pPr lvl="1"/>
            <a:r>
              <a:rPr lang="en-US" dirty="0" smtClean="0"/>
              <a:t>Scan…</a:t>
            </a:r>
          </a:p>
          <a:p>
            <a:pPr lvl="1"/>
            <a:r>
              <a:rPr lang="en-US" dirty="0" smtClean="0"/>
              <a:t>Use an (alt 2/3) index?</a:t>
            </a:r>
          </a:p>
          <a:p>
            <a:pPr lvl="1"/>
            <a:r>
              <a:rPr lang="en-US" dirty="0" smtClean="0"/>
              <a:t>System catalogs!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SELECT seniority, COUNT(*) FROM Students</a:t>
            </a:r>
            <a:br>
              <a:rPr lang="en-US" dirty="0" smtClean="0"/>
            </a:br>
            <a:r>
              <a:rPr lang="en-US" dirty="0" smtClean="0"/>
              <a:t>     GROUP BY seniority;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could we answer this query?</a:t>
            </a:r>
          </a:p>
          <a:p>
            <a:pPr lvl="1"/>
            <a:r>
              <a:rPr lang="en-US" dirty="0" smtClean="0"/>
              <a:t>Sort, then scan</a:t>
            </a:r>
          </a:p>
          <a:p>
            <a:pPr lvl="1"/>
            <a:r>
              <a:rPr lang="en-US" dirty="0" smtClean="0"/>
              <a:t>Scan and keep 4 numbers in memory</a:t>
            </a:r>
          </a:p>
          <a:p>
            <a:pPr lvl="1"/>
            <a:r>
              <a:rPr lang="en-US" dirty="0" smtClean="0"/>
              <a:t>Use an index on (seniority)</a:t>
            </a:r>
          </a:p>
          <a:p>
            <a:pPr lvl="1"/>
            <a:r>
              <a:rPr lang="en-US" dirty="0" smtClean="0"/>
              <a:t>Use catalogs?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2184400"/>
          <a:ext cx="38862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COUNT(*)</a:t>
                      </a:r>
                      <a:endParaRPr lang="en-U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Freshman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</a:t>
                      </a:r>
                      <a:endParaRPr lang="en-U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Sophomore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en-U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</a:t>
            </a:r>
            <a:r>
              <a:rPr lang="en-US" dirty="0" err="1" smtClean="0"/>
              <a:t>Agg</a:t>
            </a:r>
            <a:r>
              <a:rPr lang="en-US" dirty="0" smtClean="0"/>
              <a:t> for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… aggregate “</a:t>
            </a:r>
            <a:r>
              <a:rPr lang="en-US" dirty="0" err="1" smtClean="0"/>
              <a:t>transVals</a:t>
            </a:r>
            <a:r>
              <a:rPr lang="en-US" dirty="0" smtClean="0"/>
              <a:t>”</a:t>
            </a:r>
          </a:p>
          <a:p>
            <a:pPr marL="1371600" lvl="2" indent="-514350"/>
            <a:r>
              <a:rPr lang="en-US" dirty="0" smtClean="0"/>
              <a:t>Keep a count-so-far</a:t>
            </a:r>
          </a:p>
          <a:p>
            <a:pPr marL="1371600" lvl="2" indent="-514350"/>
            <a:r>
              <a:rPr lang="en-US" dirty="0" smtClean="0"/>
              <a:t>Or an average-so-far</a:t>
            </a:r>
          </a:p>
          <a:p>
            <a:pPr marL="1371600" lvl="2" indent="-514350"/>
            <a:r>
              <a:rPr lang="en-US" dirty="0" smtClean="0"/>
              <a:t>Or a min-so-far…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Whenever we find a tuple from a new group, output the last group’s </a:t>
            </a:r>
            <a:r>
              <a:rPr lang="en-US" dirty="0" err="1" smtClean="0"/>
              <a:t>transVal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</a:t>
            </a:r>
            <a:r>
              <a:rPr lang="en-US" dirty="0" err="1" smtClean="0"/>
              <a:t>Agg</a:t>
            </a:r>
            <a:r>
              <a:rPr lang="en-US" dirty="0" smtClean="0"/>
              <a:t>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the same refinement we did for sort-merge join?</a:t>
            </a:r>
            <a:br>
              <a:rPr lang="en-US" dirty="0" smtClean="0"/>
            </a:br>
            <a:r>
              <a:rPr lang="en-US" dirty="0" smtClean="0"/>
              <a:t>(i.e., aggregate during the merge step?)</a:t>
            </a:r>
          </a:p>
          <a:p>
            <a:pPr lvl="1"/>
            <a:r>
              <a:rPr lang="en-US" dirty="0" smtClean="0"/>
              <a:t>Yes.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Agg</a:t>
            </a:r>
            <a:r>
              <a:rPr lang="en-US" dirty="0" smtClean="0"/>
              <a:t> for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Hash.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Aggregate “</a:t>
            </a:r>
            <a:r>
              <a:rPr lang="en-US" dirty="0" err="1" smtClean="0"/>
              <a:t>transVals</a:t>
            </a:r>
            <a:r>
              <a:rPr lang="en-US" dirty="0" smtClean="0"/>
              <a:t>” for each in-memory group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And move to the next partition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5276" y="4114800"/>
            <a:ext cx="3810000" cy="236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1076" y="43434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sophomores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076" y="54102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juniors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821668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Re-Hash: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Agg</a:t>
            </a:r>
            <a:r>
              <a:rPr lang="en-US" dirty="0" smtClean="0"/>
              <a:t>, y u so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Wait, what about our super-cool algorithm?</a:t>
            </a:r>
          </a:p>
          <a:p>
            <a:pPr lvl="1"/>
            <a:r>
              <a:rPr lang="en-US" dirty="0" smtClean="0"/>
              <a:t>“Scan and keep 4 numbers in memory”</a:t>
            </a:r>
          </a:p>
          <a:p>
            <a:r>
              <a:rPr lang="en-US" dirty="0" smtClean="0"/>
              <a:t>A refinement of Hash-</a:t>
            </a:r>
            <a:r>
              <a:rPr lang="en-US" dirty="0" err="1" smtClean="0"/>
              <a:t>Agg</a:t>
            </a:r>
            <a:r>
              <a:rPr lang="en-US" dirty="0" smtClean="0"/>
              <a:t> to the rescue:</a:t>
            </a:r>
            <a:br>
              <a:rPr lang="en-US" dirty="0" smtClean="0"/>
            </a:br>
            <a:r>
              <a:rPr lang="en-US" dirty="0" smtClean="0"/>
              <a:t>Hybrid Hashing!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1548</Words>
  <Application>Microsoft Macintosh PowerPoint</Application>
  <PresentationFormat>On-screen Show (4:3)</PresentationFormat>
  <Paragraphs>389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CS186 Week 7: Aggregation and Query Optimization</vt:lpstr>
      <vt:lpstr>Agenda</vt:lpstr>
      <vt:lpstr>Hashing/Sorting</vt:lpstr>
      <vt:lpstr>Aggregation</vt:lpstr>
      <vt:lpstr>Aggregation</vt:lpstr>
      <vt:lpstr>Sort-Agg for GROUP BY</vt:lpstr>
      <vt:lpstr>Sort-Agg Refinement</vt:lpstr>
      <vt:lpstr>Hash-Agg for GROUP BY</vt:lpstr>
      <vt:lpstr>Hash-Agg, y u so bad?</vt:lpstr>
      <vt:lpstr>PowerPoint Presentation</vt:lpstr>
      <vt:lpstr>Hybrid Hashing</vt:lpstr>
      <vt:lpstr>Hybrid Hashing - example</vt:lpstr>
      <vt:lpstr>Hybrid Hashing - example</vt:lpstr>
      <vt:lpstr>Hybrid Hashing - example</vt:lpstr>
      <vt:lpstr>Hybrid Hashing - example</vt:lpstr>
      <vt:lpstr>Hybrid Hashing – example 2</vt:lpstr>
      <vt:lpstr>Duplicate Elimination</vt:lpstr>
      <vt:lpstr>Questions?</vt:lpstr>
      <vt:lpstr>Query Optimization</vt:lpstr>
      <vt:lpstr>Result size estimation</vt:lpstr>
      <vt:lpstr>Schema for Examples</vt:lpstr>
      <vt:lpstr>Motivating Example</vt:lpstr>
      <vt:lpstr>Alternative Plans – Push Selects  (No Indexes)</vt:lpstr>
      <vt:lpstr>Alternative Plans – Push Selects  (No Indexes)</vt:lpstr>
      <vt:lpstr>PowerPoint Presentation</vt:lpstr>
      <vt:lpstr>PowerPoint Presentation</vt:lpstr>
      <vt:lpstr>PowerPoint Presentation</vt:lpstr>
      <vt:lpstr>Questions?</vt:lpstr>
      <vt:lpstr>Evaluate your GSIs!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and Query Optimization</dc:title>
  <dc:creator>nameless</dc:creator>
  <cp:lastModifiedBy>Daniel Haas</cp:lastModifiedBy>
  <cp:revision>38</cp:revision>
  <dcterms:created xsi:type="dcterms:W3CDTF">2012-10-26T16:55:39Z</dcterms:created>
  <dcterms:modified xsi:type="dcterms:W3CDTF">2013-10-22T16:53:44Z</dcterms:modified>
</cp:coreProperties>
</file>