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2.jpg" ContentType="image/pn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70" r:id="rId3"/>
    <p:sldId id="271" r:id="rId4"/>
    <p:sldId id="259" r:id="rId5"/>
    <p:sldId id="257" r:id="rId6"/>
    <p:sldId id="272" r:id="rId7"/>
    <p:sldId id="258" r:id="rId8"/>
    <p:sldId id="260" r:id="rId9"/>
    <p:sldId id="273" r:id="rId10"/>
    <p:sldId id="269" r:id="rId11"/>
    <p:sldId id="261" r:id="rId12"/>
    <p:sldId id="262" r:id="rId13"/>
    <p:sldId id="265" r:id="rId14"/>
    <p:sldId id="266" r:id="rId15"/>
    <p:sldId id="274" r:id="rId16"/>
    <p:sldId id="264" r:id="rId17"/>
    <p:sldId id="267"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73"/>
    <p:restoredTop sz="86254"/>
  </p:normalViewPr>
  <p:slideViewPr>
    <p:cSldViewPr snapToGrid="0" snapToObjects="1">
      <p:cViewPr>
        <p:scale>
          <a:sx n="107" d="100"/>
          <a:sy n="107" d="100"/>
        </p:scale>
        <p:origin x="62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2"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有无酮症</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zh-CN"/>
        </a:p>
      </c:txPr>
    </c:title>
    <c:autoTitleDeleted val="0"/>
    <c:plotArea>
      <c:layout/>
      <c:pieChart>
        <c:varyColors val="1"/>
        <c:ser>
          <c:idx val="0"/>
          <c:order val="0"/>
          <c:tx>
            <c:strRef>
              <c:f>Sheet1!$I$9</c:f>
              <c:strCache>
                <c:ptCount val="1"/>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01-5BEA-EB4A-9FD8-DF164185C96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3-5BEA-EB4A-9FD8-DF164185C96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zh-CN"/>
              </a:p>
            </c:txPr>
            <c:dLblPos val="ct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numRef>
              <c:f>Sheet1!$H$10:$H$11</c:f>
              <c:numCache>
                <c:formatCode>General</c:formatCode>
                <c:ptCount val="2"/>
                <c:pt idx="0">
                  <c:v>0</c:v>
                </c:pt>
                <c:pt idx="1">
                  <c:v>1</c:v>
                </c:pt>
              </c:numCache>
            </c:numRef>
          </c:cat>
          <c:val>
            <c:numRef>
              <c:f>Sheet1!$I$10:$I$11</c:f>
              <c:numCache>
                <c:formatCode>General</c:formatCode>
                <c:ptCount val="2"/>
                <c:pt idx="0">
                  <c:v>160</c:v>
                </c:pt>
                <c:pt idx="1">
                  <c:v>64</c:v>
                </c:pt>
              </c:numCache>
            </c:numRef>
          </c:val>
          <c:extLst>
            <c:ext xmlns:c16="http://schemas.microsoft.com/office/drawing/2014/chart" uri="{C3380CC4-5D6E-409C-BE32-E72D297353CC}">
              <c16:uniqueId val="{00000004-5BEA-EB4A-9FD8-DF164185C963}"/>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FA6025-F503-8B4C-AF65-7254C7653FD7}" type="datetimeFigureOut">
              <a:rPr kumimoji="1" lang="zh-CN" altLang="en-US" smtClean="0"/>
              <a:t>2019/12/3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DF6BC2-97D6-B644-B49F-D078235E394E}" type="slidenum">
              <a:rPr kumimoji="1" lang="zh-CN" altLang="en-US" smtClean="0"/>
              <a:t>‹#›</a:t>
            </a:fld>
            <a:endParaRPr kumimoji="1" lang="zh-CN" altLang="en-US"/>
          </a:p>
        </p:txBody>
      </p:sp>
    </p:spTree>
    <p:extLst>
      <p:ext uri="{BB962C8B-B14F-4D97-AF65-F5344CB8AC3E}">
        <p14:creationId xmlns:p14="http://schemas.microsoft.com/office/powerpoint/2010/main" val="3983150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频率分析主要通过频数分布表、条形图和直方图，以及集中趋势和离散趋势的各种统计量来描述数据的分布特征，以便我们队数据的分布特征形成初步的认识，才能发现隐含在数据背后的信息，为后续数据分析提供方向和依据。 </a:t>
            </a:r>
            <a:endParaRPr kumimoji="1" lang="zh-CN" altLang="en-US" dirty="0"/>
          </a:p>
          <a:p>
            <a:endParaRPr kumimoji="1" lang="zh-CN" altLang="en-US" dirty="0"/>
          </a:p>
        </p:txBody>
      </p:sp>
      <p:sp>
        <p:nvSpPr>
          <p:cNvPr id="4" name="灯片编号占位符 3"/>
          <p:cNvSpPr>
            <a:spLocks noGrp="1"/>
          </p:cNvSpPr>
          <p:nvPr>
            <p:ph type="sldNum" sz="quarter" idx="10"/>
          </p:nvPr>
        </p:nvSpPr>
        <p:spPr/>
        <p:txBody>
          <a:bodyPr/>
          <a:lstStyle/>
          <a:p>
            <a:fld id="{2CDF6BC2-97D6-B644-B49F-D078235E394E}" type="slidenum">
              <a:rPr kumimoji="1" lang="zh-CN" altLang="en-US" smtClean="0"/>
              <a:t>5</a:t>
            </a:fld>
            <a:endParaRPr kumimoji="1" lang="zh-CN" altLang="en-US"/>
          </a:p>
        </p:txBody>
      </p:sp>
    </p:spTree>
    <p:extLst>
      <p:ext uri="{BB962C8B-B14F-4D97-AF65-F5344CB8AC3E}">
        <p14:creationId xmlns:p14="http://schemas.microsoft.com/office/powerpoint/2010/main" val="4221186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1447191" y="2824269"/>
            <a:ext cx="4645152" cy="2644457"/>
          </a:xfrm>
        </p:spPr>
        <p:txBody>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12/3/19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12/3/19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chart" Target="../charts/chart1.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package" Target="../embeddings/Microsoft_Excel____1.xlsx"/><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AFC77-7345-1E46-AEB2-C47FBB5C511F}"/>
              </a:ext>
            </a:extLst>
          </p:cNvPr>
          <p:cNvSpPr>
            <a:spLocks noGrp="1"/>
          </p:cNvSpPr>
          <p:nvPr>
            <p:ph type="ctrTitle"/>
          </p:nvPr>
        </p:nvSpPr>
        <p:spPr/>
        <p:txBody>
          <a:bodyPr/>
          <a:lstStyle/>
          <a:p>
            <a:r>
              <a:rPr kumimoji="1" lang="zh-CN" altLang="en-US" dirty="0"/>
              <a:t>糖尿病</a:t>
            </a:r>
            <a:r>
              <a:rPr kumimoji="1" lang="en-US" altLang="zh-CN" dirty="0"/>
              <a:t>I</a:t>
            </a:r>
            <a:r>
              <a:rPr kumimoji="1" lang="zh-CN" altLang="en-US" dirty="0"/>
              <a:t>型有无酮症预测</a:t>
            </a:r>
          </a:p>
        </p:txBody>
      </p:sp>
      <p:sp>
        <p:nvSpPr>
          <p:cNvPr id="3" name="副标题 2">
            <a:extLst>
              <a:ext uri="{FF2B5EF4-FFF2-40B4-BE49-F238E27FC236}">
                <a16:creationId xmlns:a16="http://schemas.microsoft.com/office/drawing/2014/main" id="{AE6860F4-B8B3-8A49-A34C-A9AAD92ECB80}"/>
              </a:ext>
            </a:extLst>
          </p:cNvPr>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3249820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B5B92B-16F4-8F4F-AD4D-1825AC2F0893}"/>
              </a:ext>
            </a:extLst>
          </p:cNvPr>
          <p:cNvSpPr>
            <a:spLocks noGrp="1"/>
          </p:cNvSpPr>
          <p:nvPr>
            <p:ph type="title"/>
          </p:nvPr>
        </p:nvSpPr>
        <p:spPr/>
        <p:txBody>
          <a:bodyPr/>
          <a:lstStyle/>
          <a:p>
            <a:r>
              <a:rPr kumimoji="1" lang="zh-CN" altLang="en-US" dirty="0"/>
              <a:t>评价指标</a:t>
            </a:r>
          </a:p>
        </p:txBody>
      </p:sp>
      <p:sp>
        <p:nvSpPr>
          <p:cNvPr id="3" name="内容占位符 2">
            <a:extLst>
              <a:ext uri="{FF2B5EF4-FFF2-40B4-BE49-F238E27FC236}">
                <a16:creationId xmlns:a16="http://schemas.microsoft.com/office/drawing/2014/main" id="{0D3C6053-8346-4F44-B002-5C4142F3519E}"/>
              </a:ext>
            </a:extLst>
          </p:cNvPr>
          <p:cNvSpPr>
            <a:spLocks noGrp="1"/>
          </p:cNvSpPr>
          <p:nvPr>
            <p:ph idx="1"/>
          </p:nvPr>
        </p:nvSpPr>
        <p:spPr/>
        <p:txBody>
          <a:bodyPr/>
          <a:lstStyle/>
          <a:p>
            <a:r>
              <a:rPr kumimoji="1" lang="zh-CN" altLang="en-US" dirty="0"/>
              <a:t>准确率：衡量所有样本被正确分类的比例（样本分布不均衡时参考价值不大）</a:t>
            </a:r>
            <a:endParaRPr kumimoji="1" lang="en-US" altLang="zh-CN" dirty="0"/>
          </a:p>
          <a:p>
            <a:r>
              <a:rPr kumimoji="1" lang="zh-CN" altLang="en-US" dirty="0"/>
              <a:t>精确度：在全部预测为正样本的示例中真实为正样本的比例</a:t>
            </a:r>
            <a:endParaRPr kumimoji="1" lang="en-US" altLang="zh-CN" dirty="0"/>
          </a:p>
          <a:p>
            <a:r>
              <a:rPr kumimoji="1" lang="zh-CN" altLang="en-US" dirty="0"/>
              <a:t>灵敏度：真实为正样本的示例中正确分类的比例（召回率）</a:t>
            </a:r>
            <a:endParaRPr kumimoji="1" lang="en-US" altLang="zh-CN" dirty="0"/>
          </a:p>
          <a:p>
            <a:r>
              <a:rPr kumimoji="1" lang="zh-CN" altLang="en-US" dirty="0"/>
              <a:t>特异性：真实为负样本的示例中正确分类的比例</a:t>
            </a:r>
            <a:endParaRPr kumimoji="1" lang="en-US" altLang="zh-CN" dirty="0"/>
          </a:p>
          <a:p>
            <a:r>
              <a:rPr kumimoji="1" lang="en-US" altLang="zh-CN" dirty="0"/>
              <a:t>F-Score</a:t>
            </a:r>
            <a:r>
              <a:rPr kumimoji="1" lang="zh-CN" altLang="en-US" dirty="0"/>
              <a:t>：综合考虑精确度和召回率，越大说明方法越有效</a:t>
            </a:r>
            <a:endParaRPr kumimoji="1" lang="en-US" altLang="zh-CN" dirty="0"/>
          </a:p>
          <a:p>
            <a:r>
              <a:rPr kumimoji="1" lang="en-US" altLang="zh-CN" dirty="0"/>
              <a:t>AUC</a:t>
            </a:r>
            <a:r>
              <a:rPr kumimoji="1" lang="zh-CN" altLang="en-US" dirty="0"/>
              <a:t>：预测为正的概率值比预测为负的概率值还要大的可能性</a:t>
            </a:r>
            <a:endParaRPr kumimoji="1" lang="en-US" altLang="zh-CN" dirty="0"/>
          </a:p>
          <a:p>
            <a:r>
              <a:rPr kumimoji="1" lang="en-US" altLang="zh-CN" dirty="0"/>
              <a:t>ROC</a:t>
            </a:r>
            <a:r>
              <a:rPr kumimoji="1" lang="zh-CN" altLang="en-US" dirty="0"/>
              <a:t>：图像越接近左上角，分类器性能越好</a:t>
            </a:r>
          </a:p>
        </p:txBody>
      </p:sp>
    </p:spTree>
    <p:extLst>
      <p:ext uri="{BB962C8B-B14F-4D97-AF65-F5344CB8AC3E}">
        <p14:creationId xmlns:p14="http://schemas.microsoft.com/office/powerpoint/2010/main" val="3119160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ABBD86-C6E4-364F-A8AC-94B450E09EBB}"/>
              </a:ext>
            </a:extLst>
          </p:cNvPr>
          <p:cNvSpPr>
            <a:spLocks noGrp="1"/>
          </p:cNvSpPr>
          <p:nvPr>
            <p:ph type="title"/>
          </p:nvPr>
        </p:nvSpPr>
        <p:spPr/>
        <p:txBody>
          <a:bodyPr/>
          <a:lstStyle/>
          <a:p>
            <a:r>
              <a:rPr kumimoji="1" lang="zh-CN" altLang="en-US" dirty="0"/>
              <a:t>构建模型</a:t>
            </a:r>
          </a:p>
        </p:txBody>
      </p:sp>
      <p:sp>
        <p:nvSpPr>
          <p:cNvPr id="3" name="内容占位符 2">
            <a:extLst>
              <a:ext uri="{FF2B5EF4-FFF2-40B4-BE49-F238E27FC236}">
                <a16:creationId xmlns:a16="http://schemas.microsoft.com/office/drawing/2014/main" id="{70869CF9-701B-DB41-940F-89E5D5CA8D14}"/>
              </a:ext>
            </a:extLst>
          </p:cNvPr>
          <p:cNvSpPr>
            <a:spLocks noGrp="1"/>
          </p:cNvSpPr>
          <p:nvPr>
            <p:ph idx="1"/>
          </p:nvPr>
        </p:nvSpPr>
        <p:spPr/>
        <p:txBody>
          <a:bodyPr/>
          <a:lstStyle/>
          <a:p>
            <a:r>
              <a:rPr kumimoji="1" lang="zh-CN" altLang="en-US" dirty="0"/>
              <a:t>分别采用</a:t>
            </a:r>
            <a:r>
              <a:rPr kumimoji="1" lang="en-US" altLang="zh-CN" dirty="0"/>
              <a:t>GBDT,XGBOOST,RF</a:t>
            </a:r>
            <a:r>
              <a:rPr kumimoji="1" lang="zh-CN" altLang="en-US" dirty="0"/>
              <a:t>对全量特征、</a:t>
            </a:r>
            <a:r>
              <a:rPr kumimoji="1" lang="en-US" altLang="zh-CN" dirty="0"/>
              <a:t>30</a:t>
            </a:r>
            <a:r>
              <a:rPr kumimoji="1" lang="zh-CN" altLang="en-US" dirty="0"/>
              <a:t>个特征、</a:t>
            </a:r>
            <a:r>
              <a:rPr kumimoji="1" lang="en-US" altLang="zh-CN" dirty="0"/>
              <a:t>17</a:t>
            </a:r>
            <a:r>
              <a:rPr kumimoji="1" lang="zh-CN" altLang="en-US" dirty="0"/>
              <a:t>个特征分别进行建模，准确率作为评价标准</a:t>
            </a:r>
          </a:p>
        </p:txBody>
      </p:sp>
      <p:sp>
        <p:nvSpPr>
          <p:cNvPr id="4" name="Rectangle 2">
            <a:extLst>
              <a:ext uri="{FF2B5EF4-FFF2-40B4-BE49-F238E27FC236}">
                <a16:creationId xmlns:a16="http://schemas.microsoft.com/office/drawing/2014/main" id="{82EB2B49-E9CC-9E49-BFD9-76EB9589957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F7F770B2-48AF-914E-8487-99CDCF304E46}"/>
              </a:ext>
            </a:extLst>
          </p:cNvPr>
          <p:cNvGraphicFramePr>
            <a:graphicFrameLocks noChangeAspect="1"/>
          </p:cNvGraphicFramePr>
          <p:nvPr>
            <p:extLst>
              <p:ext uri="{D42A27DB-BD31-4B8C-83A1-F6EECF244321}">
                <p14:modId xmlns:p14="http://schemas.microsoft.com/office/powerpoint/2010/main" val="562005833"/>
              </p:ext>
            </p:extLst>
          </p:nvPr>
        </p:nvGraphicFramePr>
        <p:xfrm>
          <a:off x="3358243" y="3113314"/>
          <a:ext cx="4677008" cy="1164772"/>
        </p:xfrm>
        <a:graphic>
          <a:graphicData uri="http://schemas.openxmlformats.org/presentationml/2006/ole">
            <mc:AlternateContent xmlns:mc="http://schemas.openxmlformats.org/markup-compatibility/2006">
              <mc:Choice xmlns:v="urn:schemas-microsoft-com:vml" Requires="v">
                <p:oleObj spid="_x0000_s3080" name="工作表" r:id="rId3" imgW="3314700" imgH="825500" progId="Excel.Sheet.12">
                  <p:embed/>
                </p:oleObj>
              </mc:Choice>
              <mc:Fallback>
                <p:oleObj name="工作表" r:id="rId3" imgW="3314700" imgH="825500" progId="Excel.Sheet.12">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8243" y="3113314"/>
                        <a:ext cx="4677008" cy="1164772"/>
                      </a:xfrm>
                      <a:prstGeom prst="rect">
                        <a:avLst/>
                      </a:prstGeom>
                      <a:noFill/>
                    </p:spPr>
                  </p:pic>
                </p:oleObj>
              </mc:Fallback>
            </mc:AlternateContent>
          </a:graphicData>
        </a:graphic>
      </p:graphicFrame>
    </p:spTree>
    <p:extLst>
      <p:ext uri="{BB962C8B-B14F-4D97-AF65-F5344CB8AC3E}">
        <p14:creationId xmlns:p14="http://schemas.microsoft.com/office/powerpoint/2010/main" val="4049055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9C337D-6CC5-FC41-A3FF-426F870F9A05}"/>
              </a:ext>
            </a:extLst>
          </p:cNvPr>
          <p:cNvSpPr>
            <a:spLocks noGrp="1"/>
          </p:cNvSpPr>
          <p:nvPr>
            <p:ph type="title"/>
          </p:nvPr>
        </p:nvSpPr>
        <p:spPr/>
        <p:txBody>
          <a:bodyPr/>
          <a:lstStyle/>
          <a:p>
            <a:r>
              <a:rPr kumimoji="1" lang="zh-CN" altLang="en-US" dirty="0"/>
              <a:t>模型调优</a:t>
            </a:r>
          </a:p>
        </p:txBody>
      </p:sp>
      <p:sp>
        <p:nvSpPr>
          <p:cNvPr id="3" name="内容占位符 2">
            <a:extLst>
              <a:ext uri="{FF2B5EF4-FFF2-40B4-BE49-F238E27FC236}">
                <a16:creationId xmlns:a16="http://schemas.microsoft.com/office/drawing/2014/main" id="{40FDABD2-2F50-044E-B0A9-A18A81954CD7}"/>
              </a:ext>
            </a:extLst>
          </p:cNvPr>
          <p:cNvSpPr>
            <a:spLocks noGrp="1"/>
          </p:cNvSpPr>
          <p:nvPr>
            <p:ph idx="1"/>
          </p:nvPr>
        </p:nvSpPr>
        <p:spPr/>
        <p:txBody>
          <a:bodyPr/>
          <a:lstStyle/>
          <a:p>
            <a:r>
              <a:rPr kumimoji="1" lang="en-US" altLang="zh-CN" dirty="0"/>
              <a:t>GBDT</a:t>
            </a:r>
          </a:p>
        </p:txBody>
      </p:sp>
      <p:pic>
        <p:nvPicPr>
          <p:cNvPr id="4" name="图片 3">
            <a:extLst>
              <a:ext uri="{FF2B5EF4-FFF2-40B4-BE49-F238E27FC236}">
                <a16:creationId xmlns:a16="http://schemas.microsoft.com/office/drawing/2014/main" id="{063CC4AB-FCBD-D843-9144-292C319870E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675632" y="2015731"/>
            <a:ext cx="3599570" cy="3450613"/>
          </a:xfrm>
          <a:prstGeom prst="rect">
            <a:avLst/>
          </a:prstGeom>
        </p:spPr>
      </p:pic>
      <p:pic>
        <p:nvPicPr>
          <p:cNvPr id="5" name="图片 4">
            <a:extLst>
              <a:ext uri="{FF2B5EF4-FFF2-40B4-BE49-F238E27FC236}">
                <a16:creationId xmlns:a16="http://schemas.microsoft.com/office/drawing/2014/main" id="{F868B5C0-1F98-3E4E-9999-E4990DC278D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246610" y="2195934"/>
            <a:ext cx="3808244" cy="3001707"/>
          </a:xfrm>
          <a:prstGeom prst="rect">
            <a:avLst/>
          </a:prstGeom>
        </p:spPr>
      </p:pic>
    </p:spTree>
    <p:extLst>
      <p:ext uri="{BB962C8B-B14F-4D97-AF65-F5344CB8AC3E}">
        <p14:creationId xmlns:p14="http://schemas.microsoft.com/office/powerpoint/2010/main" val="2493543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9C337D-6CC5-FC41-A3FF-426F870F9A05}"/>
              </a:ext>
            </a:extLst>
          </p:cNvPr>
          <p:cNvSpPr>
            <a:spLocks noGrp="1"/>
          </p:cNvSpPr>
          <p:nvPr>
            <p:ph type="title"/>
          </p:nvPr>
        </p:nvSpPr>
        <p:spPr/>
        <p:txBody>
          <a:bodyPr/>
          <a:lstStyle/>
          <a:p>
            <a:r>
              <a:rPr kumimoji="1" lang="zh-CN" altLang="en-US" dirty="0"/>
              <a:t>模型评估</a:t>
            </a:r>
          </a:p>
        </p:txBody>
      </p:sp>
      <p:sp>
        <p:nvSpPr>
          <p:cNvPr id="3" name="内容占位符 2">
            <a:extLst>
              <a:ext uri="{FF2B5EF4-FFF2-40B4-BE49-F238E27FC236}">
                <a16:creationId xmlns:a16="http://schemas.microsoft.com/office/drawing/2014/main" id="{40FDABD2-2F50-044E-B0A9-A18A81954CD7}"/>
              </a:ext>
            </a:extLst>
          </p:cNvPr>
          <p:cNvSpPr>
            <a:spLocks noGrp="1"/>
          </p:cNvSpPr>
          <p:nvPr>
            <p:ph idx="1"/>
          </p:nvPr>
        </p:nvSpPr>
        <p:spPr/>
        <p:txBody>
          <a:bodyPr/>
          <a:lstStyle/>
          <a:p>
            <a:r>
              <a:rPr kumimoji="1" lang="en-US" altLang="zh-CN" dirty="0"/>
              <a:t>XGBOOST</a:t>
            </a:r>
          </a:p>
        </p:txBody>
      </p:sp>
      <p:pic>
        <p:nvPicPr>
          <p:cNvPr id="6" name="图片 5">
            <a:extLst>
              <a:ext uri="{FF2B5EF4-FFF2-40B4-BE49-F238E27FC236}">
                <a16:creationId xmlns:a16="http://schemas.microsoft.com/office/drawing/2014/main" id="{25C88BF6-210F-8C42-BA61-F4BD1DAF171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220187" y="2015731"/>
            <a:ext cx="3373117" cy="3450613"/>
          </a:xfrm>
          <a:prstGeom prst="rect">
            <a:avLst/>
          </a:prstGeom>
        </p:spPr>
      </p:pic>
      <p:pic>
        <p:nvPicPr>
          <p:cNvPr id="7" name="图片 6">
            <a:extLst>
              <a:ext uri="{FF2B5EF4-FFF2-40B4-BE49-F238E27FC236}">
                <a16:creationId xmlns:a16="http://schemas.microsoft.com/office/drawing/2014/main" id="{8D81E852-E8DF-0D41-AB36-36D9DFD43F2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049971" y="2297496"/>
            <a:ext cx="3842618" cy="2916187"/>
          </a:xfrm>
          <a:prstGeom prst="rect">
            <a:avLst/>
          </a:prstGeom>
        </p:spPr>
      </p:pic>
    </p:spTree>
    <p:extLst>
      <p:ext uri="{BB962C8B-B14F-4D97-AF65-F5344CB8AC3E}">
        <p14:creationId xmlns:p14="http://schemas.microsoft.com/office/powerpoint/2010/main" val="4006794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9C337D-6CC5-FC41-A3FF-426F870F9A05}"/>
              </a:ext>
            </a:extLst>
          </p:cNvPr>
          <p:cNvSpPr>
            <a:spLocks noGrp="1"/>
          </p:cNvSpPr>
          <p:nvPr>
            <p:ph type="title"/>
          </p:nvPr>
        </p:nvSpPr>
        <p:spPr/>
        <p:txBody>
          <a:bodyPr/>
          <a:lstStyle/>
          <a:p>
            <a:r>
              <a:rPr kumimoji="1" lang="zh-CN" altLang="en-US" dirty="0"/>
              <a:t>模型评估</a:t>
            </a:r>
          </a:p>
        </p:txBody>
      </p:sp>
      <p:sp>
        <p:nvSpPr>
          <p:cNvPr id="3" name="内容占位符 2">
            <a:extLst>
              <a:ext uri="{FF2B5EF4-FFF2-40B4-BE49-F238E27FC236}">
                <a16:creationId xmlns:a16="http://schemas.microsoft.com/office/drawing/2014/main" id="{40FDABD2-2F50-044E-B0A9-A18A81954CD7}"/>
              </a:ext>
            </a:extLst>
          </p:cNvPr>
          <p:cNvSpPr>
            <a:spLocks noGrp="1"/>
          </p:cNvSpPr>
          <p:nvPr>
            <p:ph idx="1"/>
          </p:nvPr>
        </p:nvSpPr>
        <p:spPr/>
        <p:txBody>
          <a:bodyPr/>
          <a:lstStyle/>
          <a:p>
            <a:r>
              <a:rPr kumimoji="1" lang="en-US" altLang="zh-CN" dirty="0"/>
              <a:t>RF</a:t>
            </a:r>
            <a:endParaRPr kumimoji="1" lang="zh-CN" altLang="en-US" dirty="0"/>
          </a:p>
        </p:txBody>
      </p:sp>
      <p:pic>
        <p:nvPicPr>
          <p:cNvPr id="6" name="图片 5">
            <a:extLst>
              <a:ext uri="{FF2B5EF4-FFF2-40B4-BE49-F238E27FC236}">
                <a16:creationId xmlns:a16="http://schemas.microsoft.com/office/drawing/2014/main" id="{E1E557E2-81F3-454C-942D-0FF57CD6267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498294" y="2015731"/>
            <a:ext cx="3629790" cy="3450613"/>
          </a:xfrm>
          <a:prstGeom prst="rect">
            <a:avLst/>
          </a:prstGeom>
        </p:spPr>
      </p:pic>
      <p:pic>
        <p:nvPicPr>
          <p:cNvPr id="7" name="图片 6">
            <a:extLst>
              <a:ext uri="{FF2B5EF4-FFF2-40B4-BE49-F238E27FC236}">
                <a16:creationId xmlns:a16="http://schemas.microsoft.com/office/drawing/2014/main" id="{3A921736-B8AA-A742-822B-EE2A4A63867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64805" y="2133063"/>
            <a:ext cx="3690900" cy="3144789"/>
          </a:xfrm>
          <a:prstGeom prst="rect">
            <a:avLst/>
          </a:prstGeom>
        </p:spPr>
      </p:pic>
    </p:spTree>
    <p:extLst>
      <p:ext uri="{BB962C8B-B14F-4D97-AF65-F5344CB8AC3E}">
        <p14:creationId xmlns:p14="http://schemas.microsoft.com/office/powerpoint/2010/main" val="2125928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D5797F-AF5C-4644-9D0A-1860E472232B}"/>
              </a:ext>
            </a:extLst>
          </p:cNvPr>
          <p:cNvSpPr>
            <a:spLocks noGrp="1"/>
          </p:cNvSpPr>
          <p:nvPr>
            <p:ph type="title"/>
          </p:nvPr>
        </p:nvSpPr>
        <p:spPr/>
        <p:txBody>
          <a:bodyPr/>
          <a:lstStyle/>
          <a:p>
            <a:r>
              <a:rPr kumimoji="1" lang="zh-CN" altLang="en-US" dirty="0">
                <a:solidFill>
                  <a:srgbClr val="FF0000"/>
                </a:solidFill>
              </a:rPr>
              <a:t>输出结果解释</a:t>
            </a:r>
          </a:p>
        </p:txBody>
      </p:sp>
      <p:sp>
        <p:nvSpPr>
          <p:cNvPr id="3" name="内容占位符 2">
            <a:extLst>
              <a:ext uri="{FF2B5EF4-FFF2-40B4-BE49-F238E27FC236}">
                <a16:creationId xmlns:a16="http://schemas.microsoft.com/office/drawing/2014/main" id="{DEBE54F1-1829-324A-89AF-93B4D5AE0058}"/>
              </a:ext>
            </a:extLst>
          </p:cNvPr>
          <p:cNvSpPr>
            <a:spLocks noGrp="1"/>
          </p:cNvSpPr>
          <p:nvPr>
            <p:ph idx="1"/>
          </p:nvPr>
        </p:nvSpPr>
        <p:spPr/>
        <p:txBody>
          <a:bodyPr/>
          <a:lstStyle/>
          <a:p>
            <a:r>
              <a:rPr kumimoji="1" lang="zh-CN" altLang="en-US" dirty="0"/>
              <a:t>模型输出特征重要度排序，医学介入查看是否有意义</a:t>
            </a:r>
            <a:endParaRPr kumimoji="1" lang="en-US" altLang="zh-CN" dirty="0"/>
          </a:p>
          <a:p>
            <a:r>
              <a:rPr kumimoji="1" lang="zh-CN" altLang="en-US" dirty="0"/>
              <a:t>根据现有的论文查看特征与结局之间是否有意义</a:t>
            </a:r>
            <a:endParaRPr kumimoji="1" lang="en-US" altLang="zh-CN" dirty="0"/>
          </a:p>
          <a:p>
            <a:r>
              <a:rPr kumimoji="1" lang="zh-CN" altLang="en-US" dirty="0"/>
              <a:t>有意义出结果报告</a:t>
            </a:r>
            <a:endParaRPr kumimoji="1" lang="en-US" altLang="zh-CN" dirty="0"/>
          </a:p>
          <a:p>
            <a:r>
              <a:rPr kumimoji="1" lang="zh-CN" altLang="en-US" dirty="0"/>
              <a:t>无意义再次进行特征选择，重复上述步骤</a:t>
            </a:r>
          </a:p>
        </p:txBody>
      </p:sp>
    </p:spTree>
    <p:extLst>
      <p:ext uri="{BB962C8B-B14F-4D97-AF65-F5344CB8AC3E}">
        <p14:creationId xmlns:p14="http://schemas.microsoft.com/office/powerpoint/2010/main" val="2177525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682D5-A241-2E48-B62D-770A413E8F44}"/>
              </a:ext>
            </a:extLst>
          </p:cNvPr>
          <p:cNvSpPr>
            <a:spLocks noGrp="1"/>
          </p:cNvSpPr>
          <p:nvPr>
            <p:ph type="title"/>
          </p:nvPr>
        </p:nvSpPr>
        <p:spPr/>
        <p:txBody>
          <a:bodyPr/>
          <a:lstStyle/>
          <a:p>
            <a:r>
              <a:rPr kumimoji="1" lang="zh-CN" altLang="en-US" dirty="0"/>
              <a:t>特征重要度</a:t>
            </a:r>
          </a:p>
        </p:txBody>
      </p:sp>
      <p:pic>
        <p:nvPicPr>
          <p:cNvPr id="4" name="内容占位符 3">
            <a:extLst>
              <a:ext uri="{FF2B5EF4-FFF2-40B4-BE49-F238E27FC236}">
                <a16:creationId xmlns:a16="http://schemas.microsoft.com/office/drawing/2014/main" id="{4CE7CB34-1B50-5B4C-ACC7-04CB46FB814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51579" y="1895641"/>
            <a:ext cx="2938184" cy="2145048"/>
          </a:xfrm>
          <a:prstGeom prst="rect">
            <a:avLst/>
          </a:prstGeom>
        </p:spPr>
      </p:pic>
      <p:pic>
        <p:nvPicPr>
          <p:cNvPr id="5" name="图片 4">
            <a:extLst>
              <a:ext uri="{FF2B5EF4-FFF2-40B4-BE49-F238E27FC236}">
                <a16:creationId xmlns:a16="http://schemas.microsoft.com/office/drawing/2014/main" id="{E5A52B28-C21B-9D42-822C-C05518768BF5}"/>
              </a:ext>
            </a:extLst>
          </p:cNvPr>
          <p:cNvPicPr/>
          <p:nvPr/>
        </p:nvPicPr>
        <p:blipFill>
          <a:blip r:embed="rId3">
            <a:extLst>
              <a:ext uri="{28A0092B-C50C-407E-A947-70E740481C1C}">
                <a14:useLocalDpi xmlns:a14="http://schemas.microsoft.com/office/drawing/2010/main" val="0"/>
              </a:ext>
            </a:extLst>
          </a:blip>
          <a:stretch>
            <a:fillRect/>
          </a:stretch>
        </p:blipFill>
        <p:spPr>
          <a:xfrm>
            <a:off x="6320588" y="1895641"/>
            <a:ext cx="3069527" cy="2183064"/>
          </a:xfrm>
          <a:prstGeom prst="rect">
            <a:avLst/>
          </a:prstGeom>
        </p:spPr>
      </p:pic>
      <p:pic>
        <p:nvPicPr>
          <p:cNvPr id="6" name="图片 5">
            <a:extLst>
              <a:ext uri="{FF2B5EF4-FFF2-40B4-BE49-F238E27FC236}">
                <a16:creationId xmlns:a16="http://schemas.microsoft.com/office/drawing/2014/main" id="{BD1721F1-B0BF-1C45-8C1C-6112964408B8}"/>
              </a:ext>
            </a:extLst>
          </p:cNvPr>
          <p:cNvPicPr/>
          <p:nvPr/>
        </p:nvPicPr>
        <p:blipFill>
          <a:blip r:embed="rId4">
            <a:extLst>
              <a:ext uri="{28A0092B-C50C-407E-A947-70E740481C1C}">
                <a14:useLocalDpi xmlns:a14="http://schemas.microsoft.com/office/drawing/2010/main" val="0"/>
              </a:ext>
            </a:extLst>
          </a:blip>
          <a:stretch>
            <a:fillRect/>
          </a:stretch>
        </p:blipFill>
        <p:spPr>
          <a:xfrm>
            <a:off x="3433010" y="3863917"/>
            <a:ext cx="4865101" cy="2488003"/>
          </a:xfrm>
          <a:prstGeom prst="rect">
            <a:avLst/>
          </a:prstGeom>
        </p:spPr>
      </p:pic>
    </p:spTree>
    <p:extLst>
      <p:ext uri="{BB962C8B-B14F-4D97-AF65-F5344CB8AC3E}">
        <p14:creationId xmlns:p14="http://schemas.microsoft.com/office/powerpoint/2010/main" val="3103885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322EB-0C77-A24C-AD69-352034C13793}"/>
              </a:ext>
            </a:extLst>
          </p:cNvPr>
          <p:cNvSpPr>
            <a:spLocks noGrp="1"/>
          </p:cNvSpPr>
          <p:nvPr>
            <p:ph type="title"/>
          </p:nvPr>
        </p:nvSpPr>
        <p:spPr/>
        <p:txBody>
          <a:bodyPr/>
          <a:lstStyle/>
          <a:p>
            <a:r>
              <a:rPr kumimoji="1" lang="zh-CN" altLang="en-US" dirty="0"/>
              <a:t>总结</a:t>
            </a:r>
          </a:p>
        </p:txBody>
      </p:sp>
      <p:sp>
        <p:nvSpPr>
          <p:cNvPr id="3" name="内容占位符 2">
            <a:extLst>
              <a:ext uri="{FF2B5EF4-FFF2-40B4-BE49-F238E27FC236}">
                <a16:creationId xmlns:a16="http://schemas.microsoft.com/office/drawing/2014/main" id="{905DC0A9-B650-CB4A-B008-362A98C252EA}"/>
              </a:ext>
            </a:extLst>
          </p:cNvPr>
          <p:cNvSpPr>
            <a:spLocks noGrp="1"/>
          </p:cNvSpPr>
          <p:nvPr>
            <p:ph idx="1"/>
          </p:nvPr>
        </p:nvSpPr>
        <p:spPr/>
        <p:txBody>
          <a:bodyPr/>
          <a:lstStyle/>
          <a:p>
            <a:r>
              <a:rPr lang="zh-CN" altLang="zh-CN" dirty="0"/>
              <a:t>具有糖尿病其他并发症的患者更易患酮症</a:t>
            </a:r>
          </a:p>
          <a:p>
            <a:r>
              <a:rPr lang="zh-CN" altLang="zh-CN" dirty="0"/>
              <a:t>血糖血脂异常更易患酮症 </a:t>
            </a:r>
            <a:endParaRPr kumimoji="1" lang="zh-CN" altLang="en-US" dirty="0"/>
          </a:p>
        </p:txBody>
      </p:sp>
    </p:spTree>
    <p:extLst>
      <p:ext uri="{BB962C8B-B14F-4D97-AF65-F5344CB8AC3E}">
        <p14:creationId xmlns:p14="http://schemas.microsoft.com/office/powerpoint/2010/main" val="809470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022A99-A01A-9F4D-8E33-63E7CA9DD1C6}"/>
              </a:ext>
            </a:extLst>
          </p:cNvPr>
          <p:cNvSpPr>
            <a:spLocks noGrp="1"/>
          </p:cNvSpPr>
          <p:nvPr>
            <p:ph type="title"/>
          </p:nvPr>
        </p:nvSpPr>
        <p:spPr/>
        <p:txBody>
          <a:bodyPr/>
          <a:lstStyle/>
          <a:p>
            <a:r>
              <a:rPr kumimoji="1" lang="zh-CN" altLang="en-US" dirty="0"/>
              <a:t>建议</a:t>
            </a:r>
          </a:p>
        </p:txBody>
      </p:sp>
      <p:sp>
        <p:nvSpPr>
          <p:cNvPr id="3" name="内容占位符 2">
            <a:extLst>
              <a:ext uri="{FF2B5EF4-FFF2-40B4-BE49-F238E27FC236}">
                <a16:creationId xmlns:a16="http://schemas.microsoft.com/office/drawing/2014/main" id="{C28EF5CF-9CC3-6047-967B-70FBD0477EB8}"/>
              </a:ext>
            </a:extLst>
          </p:cNvPr>
          <p:cNvSpPr>
            <a:spLocks noGrp="1"/>
          </p:cNvSpPr>
          <p:nvPr>
            <p:ph idx="1"/>
          </p:nvPr>
        </p:nvSpPr>
        <p:spPr/>
        <p:txBody>
          <a:bodyPr/>
          <a:lstStyle/>
          <a:p>
            <a:r>
              <a:rPr lang="zh-CN" altLang="zh-CN" dirty="0"/>
              <a:t>增加样本数量</a:t>
            </a:r>
          </a:p>
          <a:p>
            <a:r>
              <a:rPr lang="zh-CN" altLang="zh-CN" dirty="0"/>
              <a:t>增加患者其他信息作为新的特征</a:t>
            </a:r>
          </a:p>
          <a:p>
            <a:r>
              <a:rPr lang="zh-CN" altLang="zh-CN" dirty="0"/>
              <a:t>对文本数据进行结构化处理</a:t>
            </a:r>
          </a:p>
          <a:p>
            <a:r>
              <a:rPr lang="zh-CN" altLang="zh-CN" dirty="0"/>
              <a:t>补充缺失数据</a:t>
            </a:r>
          </a:p>
          <a:p>
            <a:pPr marL="0" indent="0">
              <a:buNone/>
            </a:pPr>
            <a:endParaRPr kumimoji="1" lang="zh-CN" altLang="en-US" dirty="0"/>
          </a:p>
        </p:txBody>
      </p:sp>
    </p:spTree>
    <p:extLst>
      <p:ext uri="{BB962C8B-B14F-4D97-AF65-F5344CB8AC3E}">
        <p14:creationId xmlns:p14="http://schemas.microsoft.com/office/powerpoint/2010/main" val="3592189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467D6-B6D3-A14C-8BA1-80A8E5DD969A}"/>
              </a:ext>
            </a:extLst>
          </p:cNvPr>
          <p:cNvSpPr>
            <a:spLocks noGrp="1"/>
          </p:cNvSpPr>
          <p:nvPr>
            <p:ph type="title"/>
          </p:nvPr>
        </p:nvSpPr>
        <p:spPr/>
        <p:txBody>
          <a:bodyPr/>
          <a:lstStyle/>
          <a:p>
            <a:r>
              <a:rPr kumimoji="1" lang="zh-CN" altLang="en-US" dirty="0"/>
              <a:t>数据挖掘流程</a:t>
            </a:r>
          </a:p>
        </p:txBody>
      </p:sp>
      <p:pic>
        <p:nvPicPr>
          <p:cNvPr id="13" name="内容占位符 12">
            <a:extLst>
              <a:ext uri="{FF2B5EF4-FFF2-40B4-BE49-F238E27FC236}">
                <a16:creationId xmlns:a16="http://schemas.microsoft.com/office/drawing/2014/main" id="{0B3104AD-454B-CB41-BB59-589431AFBCFC}"/>
              </a:ext>
            </a:extLst>
          </p:cNvPr>
          <p:cNvPicPr>
            <a:picLocks noGrp="1" noChangeAspect="1"/>
          </p:cNvPicPr>
          <p:nvPr>
            <p:ph idx="1"/>
          </p:nvPr>
        </p:nvPicPr>
        <p:blipFill>
          <a:blip r:embed="rId2"/>
          <a:stretch>
            <a:fillRect/>
          </a:stretch>
        </p:blipFill>
        <p:spPr>
          <a:xfrm>
            <a:off x="1450975" y="2017467"/>
            <a:ext cx="9604375" cy="3446953"/>
          </a:xfrm>
        </p:spPr>
      </p:pic>
    </p:spTree>
    <p:extLst>
      <p:ext uri="{BB962C8B-B14F-4D97-AF65-F5344CB8AC3E}">
        <p14:creationId xmlns:p14="http://schemas.microsoft.com/office/powerpoint/2010/main" val="1466652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7291DA-4447-BA47-8AAA-3A6F9A16726D}"/>
              </a:ext>
            </a:extLst>
          </p:cNvPr>
          <p:cNvSpPr>
            <a:spLocks noGrp="1"/>
          </p:cNvSpPr>
          <p:nvPr>
            <p:ph type="title"/>
          </p:nvPr>
        </p:nvSpPr>
        <p:spPr/>
        <p:txBody>
          <a:bodyPr/>
          <a:lstStyle/>
          <a:p>
            <a:r>
              <a:rPr kumimoji="1" lang="zh-CN" altLang="en-US" dirty="0">
                <a:solidFill>
                  <a:srgbClr val="FF0000"/>
                </a:solidFill>
              </a:rPr>
              <a:t>数据可行性</a:t>
            </a:r>
          </a:p>
        </p:txBody>
      </p:sp>
      <p:sp>
        <p:nvSpPr>
          <p:cNvPr id="3" name="内容占位符 2">
            <a:extLst>
              <a:ext uri="{FF2B5EF4-FFF2-40B4-BE49-F238E27FC236}">
                <a16:creationId xmlns:a16="http://schemas.microsoft.com/office/drawing/2014/main" id="{FB4E6504-E163-D44A-9FCF-449C9F98070A}"/>
              </a:ext>
            </a:extLst>
          </p:cNvPr>
          <p:cNvSpPr>
            <a:spLocks noGrp="1"/>
          </p:cNvSpPr>
          <p:nvPr>
            <p:ph idx="1"/>
          </p:nvPr>
        </p:nvSpPr>
        <p:spPr/>
        <p:txBody>
          <a:bodyPr/>
          <a:lstStyle/>
          <a:p>
            <a:r>
              <a:rPr kumimoji="1" lang="zh-CN" altLang="en-US" dirty="0"/>
              <a:t>项目来源：客户提出需求并提供相应数据</a:t>
            </a:r>
            <a:endParaRPr kumimoji="1" lang="en-US" altLang="zh-CN" dirty="0"/>
          </a:p>
          <a:p>
            <a:r>
              <a:rPr kumimoji="1" lang="zh-CN" altLang="en-US" dirty="0"/>
              <a:t>医学：评估数据是否具有代表性；预测目标是否具有意义（可提出有意义的目标供客户参考）</a:t>
            </a:r>
            <a:endParaRPr kumimoji="1" lang="en-US" altLang="zh-CN" dirty="0"/>
          </a:p>
          <a:p>
            <a:r>
              <a:rPr kumimoji="1" lang="zh-CN" altLang="en-US" dirty="0"/>
              <a:t>算法：数据质量评估</a:t>
            </a:r>
            <a:endParaRPr kumimoji="1" lang="en-US" altLang="zh-CN" dirty="0"/>
          </a:p>
          <a:p>
            <a:r>
              <a:rPr kumimoji="1" lang="zh-CN" altLang="en-US" dirty="0"/>
              <a:t>数据可行性报告</a:t>
            </a:r>
            <a:endParaRPr kumimoji="1" lang="en-US" altLang="zh-CN" dirty="0"/>
          </a:p>
          <a:p>
            <a:r>
              <a:rPr kumimoji="1" lang="zh-CN" altLang="en-US" dirty="0"/>
              <a:t>明确可以获得的数据和目标（分类</a:t>
            </a:r>
            <a:r>
              <a:rPr kumimoji="1" lang="en-US" altLang="zh-CN" dirty="0"/>
              <a:t>or</a:t>
            </a:r>
            <a:r>
              <a:rPr kumimoji="1" lang="zh-CN" altLang="en-US" dirty="0"/>
              <a:t>回归等）</a:t>
            </a:r>
          </a:p>
        </p:txBody>
      </p:sp>
    </p:spTree>
    <p:extLst>
      <p:ext uri="{BB962C8B-B14F-4D97-AF65-F5344CB8AC3E}">
        <p14:creationId xmlns:p14="http://schemas.microsoft.com/office/powerpoint/2010/main" val="123500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1A223-D489-0043-B94B-A2C3F6ABAA7C}"/>
              </a:ext>
            </a:extLst>
          </p:cNvPr>
          <p:cNvSpPr>
            <a:spLocks noGrp="1"/>
          </p:cNvSpPr>
          <p:nvPr>
            <p:ph type="title"/>
          </p:nvPr>
        </p:nvSpPr>
        <p:spPr/>
        <p:txBody>
          <a:bodyPr/>
          <a:lstStyle/>
          <a:p>
            <a:r>
              <a:rPr kumimoji="1" lang="zh-CN" altLang="en-US" dirty="0">
                <a:solidFill>
                  <a:srgbClr val="FF0000"/>
                </a:solidFill>
              </a:rPr>
              <a:t>数据概况</a:t>
            </a:r>
          </a:p>
        </p:txBody>
      </p:sp>
      <p:sp>
        <p:nvSpPr>
          <p:cNvPr id="3" name="内容占位符 2">
            <a:extLst>
              <a:ext uri="{FF2B5EF4-FFF2-40B4-BE49-F238E27FC236}">
                <a16:creationId xmlns:a16="http://schemas.microsoft.com/office/drawing/2014/main" id="{3E611B7B-93FB-024A-9E66-96E57AE6C504}"/>
              </a:ext>
            </a:extLst>
          </p:cNvPr>
          <p:cNvSpPr>
            <a:spLocks noGrp="1"/>
          </p:cNvSpPr>
          <p:nvPr>
            <p:ph idx="1"/>
          </p:nvPr>
        </p:nvSpPr>
        <p:spPr>
          <a:xfrm>
            <a:off x="5186677" y="1996853"/>
            <a:ext cx="3610277" cy="400897"/>
          </a:xfrm>
        </p:spPr>
        <p:txBody>
          <a:bodyPr>
            <a:normAutofit fontScale="92500" lnSpcReduction="10000"/>
          </a:bodyPr>
          <a:lstStyle/>
          <a:p>
            <a:r>
              <a:rPr kumimoji="1" lang="zh-CN" altLang="en-US" dirty="0"/>
              <a:t>样本数：</a:t>
            </a:r>
            <a:r>
              <a:rPr kumimoji="1" lang="en-US" altLang="zh-CN" dirty="0"/>
              <a:t>224</a:t>
            </a:r>
            <a:r>
              <a:rPr kumimoji="1" lang="zh-CN" altLang="en-US" dirty="0"/>
              <a:t>  维度：</a:t>
            </a:r>
            <a:r>
              <a:rPr kumimoji="1" lang="en-US" altLang="zh-CN" dirty="0"/>
              <a:t>45</a:t>
            </a:r>
            <a:endParaRPr kumimoji="1" lang="zh-CN" altLang="en-US" dirty="0"/>
          </a:p>
        </p:txBody>
      </p:sp>
      <p:sp>
        <p:nvSpPr>
          <p:cNvPr id="4" name="Rectangle 2">
            <a:extLst>
              <a:ext uri="{FF2B5EF4-FFF2-40B4-BE49-F238E27FC236}">
                <a16:creationId xmlns:a16="http://schemas.microsoft.com/office/drawing/2014/main" id="{5C9DD1AE-681B-554F-AB4B-9757BDAFF94F}"/>
              </a:ext>
            </a:extLst>
          </p:cNvPr>
          <p:cNvSpPr>
            <a:spLocks noChangeArrowheads="1"/>
          </p:cNvSpPr>
          <p:nvPr/>
        </p:nvSpPr>
        <p:spPr bwMode="auto">
          <a:xfrm>
            <a:off x="1534885" y="2578606"/>
            <a:ext cx="133442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BCB68A5B-AFCE-1A4C-B913-76464F166CCD}"/>
              </a:ext>
            </a:extLst>
          </p:cNvPr>
          <p:cNvGraphicFramePr>
            <a:graphicFrameLocks noChangeAspect="1"/>
          </p:cNvGraphicFramePr>
          <p:nvPr>
            <p:extLst>
              <p:ext uri="{D42A27DB-BD31-4B8C-83A1-F6EECF244321}">
                <p14:modId xmlns:p14="http://schemas.microsoft.com/office/powerpoint/2010/main" val="1407731289"/>
              </p:ext>
            </p:extLst>
          </p:nvPr>
        </p:nvGraphicFramePr>
        <p:xfrm>
          <a:off x="6338378" y="2599221"/>
          <a:ext cx="4917155" cy="567364"/>
        </p:xfrm>
        <a:graphic>
          <a:graphicData uri="http://schemas.openxmlformats.org/presentationml/2006/ole">
            <mc:AlternateContent xmlns:mc="http://schemas.openxmlformats.org/markup-compatibility/2006">
              <mc:Choice xmlns:v="urn:schemas-microsoft-com:vml" Requires="v">
                <p:oleObj spid="_x0000_s1034" name="工作表" r:id="rId3" imgW="3314700" imgH="419100" progId="Excel.Sheet.12">
                  <p:embed/>
                </p:oleObj>
              </mc:Choice>
              <mc:Fallback>
                <p:oleObj name="工作表" r:id="rId3" imgW="3314700" imgH="419100" progId="Excel.Sheet.12">
                  <p:embed/>
                  <p:pic>
                    <p:nvPicPr>
                      <p:cNvPr id="0" name="Object 1"/>
                      <p:cNvPicPr>
                        <a:picLocks noChangeAspect="1" noChangeArrowheads="1"/>
                      </p:cNvPicPr>
                      <p:nvPr/>
                    </p:nvPicPr>
                    <p:blipFill>
                      <a:blip r:embed="rId4"/>
                      <a:srcRect/>
                      <a:stretch>
                        <a:fillRect/>
                      </a:stretch>
                    </p:blipFill>
                    <p:spPr bwMode="auto">
                      <a:xfrm>
                        <a:off x="6338378" y="2599221"/>
                        <a:ext cx="4917155" cy="567364"/>
                      </a:xfrm>
                      <a:prstGeom prst="rect">
                        <a:avLst/>
                      </a:prstGeom>
                      <a:noFill/>
                    </p:spPr>
                  </p:pic>
                </p:oleObj>
              </mc:Fallback>
            </mc:AlternateContent>
          </a:graphicData>
        </a:graphic>
      </p:graphicFrame>
      <p:sp>
        <p:nvSpPr>
          <p:cNvPr id="7" name="内容占位符 2">
            <a:extLst>
              <a:ext uri="{FF2B5EF4-FFF2-40B4-BE49-F238E27FC236}">
                <a16:creationId xmlns:a16="http://schemas.microsoft.com/office/drawing/2014/main" id="{02F48AB4-8BEC-204E-9936-6332F3734219}"/>
              </a:ext>
            </a:extLst>
          </p:cNvPr>
          <p:cNvSpPr txBox="1">
            <a:spLocks/>
          </p:cNvSpPr>
          <p:nvPr/>
        </p:nvSpPr>
        <p:spPr>
          <a:xfrm>
            <a:off x="5186678" y="3349177"/>
            <a:ext cx="3610277" cy="400897"/>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kumimoji="1" lang="zh-CN" altLang="en-US" dirty="0"/>
              <a:t>样本标签分布</a:t>
            </a:r>
          </a:p>
        </p:txBody>
      </p:sp>
      <p:graphicFrame>
        <p:nvGraphicFramePr>
          <p:cNvPr id="8" name="图表 7">
            <a:extLst>
              <a:ext uri="{FF2B5EF4-FFF2-40B4-BE49-F238E27FC236}">
                <a16:creationId xmlns:a16="http://schemas.microsoft.com/office/drawing/2014/main" id="{D929F41B-80D8-344C-A171-7B838D1A2C11}"/>
              </a:ext>
            </a:extLst>
          </p:cNvPr>
          <p:cNvGraphicFramePr/>
          <p:nvPr>
            <p:extLst>
              <p:ext uri="{D42A27DB-BD31-4B8C-83A1-F6EECF244321}">
                <p14:modId xmlns:p14="http://schemas.microsoft.com/office/powerpoint/2010/main" val="522070062"/>
              </p:ext>
            </p:extLst>
          </p:nvPr>
        </p:nvGraphicFramePr>
        <p:xfrm>
          <a:off x="6338378" y="3349177"/>
          <a:ext cx="6063343" cy="2973107"/>
        </p:xfrm>
        <a:graphic>
          <a:graphicData uri="http://schemas.openxmlformats.org/drawingml/2006/chart">
            <c:chart xmlns:c="http://schemas.openxmlformats.org/drawingml/2006/chart" xmlns:r="http://schemas.openxmlformats.org/officeDocument/2006/relationships" r:id="rId5"/>
          </a:graphicData>
        </a:graphic>
      </p:graphicFrame>
      <p:sp>
        <p:nvSpPr>
          <p:cNvPr id="9" name="内容占位符 2">
            <a:extLst>
              <a:ext uri="{FF2B5EF4-FFF2-40B4-BE49-F238E27FC236}">
                <a16:creationId xmlns:a16="http://schemas.microsoft.com/office/drawing/2014/main" id="{BDC71A21-0E66-5E4D-85B5-D50919D95853}"/>
              </a:ext>
            </a:extLst>
          </p:cNvPr>
          <p:cNvSpPr txBox="1">
            <a:spLocks/>
          </p:cNvSpPr>
          <p:nvPr/>
        </p:nvSpPr>
        <p:spPr>
          <a:xfrm>
            <a:off x="1451580" y="1996852"/>
            <a:ext cx="3479236" cy="3003411"/>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kumimoji="1" lang="zh-CN" altLang="en-US" dirty="0"/>
              <a:t>获得的是什么样的数据</a:t>
            </a:r>
            <a:endParaRPr kumimoji="1" lang="en-US" altLang="zh-CN" dirty="0"/>
          </a:p>
          <a:p>
            <a:r>
              <a:rPr kumimoji="1" lang="zh-CN" altLang="en-US" dirty="0"/>
              <a:t>分类问题数据分布情况</a:t>
            </a:r>
            <a:endParaRPr kumimoji="1" lang="en-US" altLang="zh-CN" dirty="0"/>
          </a:p>
          <a:p>
            <a:r>
              <a:rPr kumimoji="1" lang="zh-CN" altLang="en-US" dirty="0"/>
              <a:t>数据有多少样本，多少特征</a:t>
            </a:r>
          </a:p>
        </p:txBody>
      </p:sp>
    </p:spTree>
    <p:extLst>
      <p:ext uri="{BB962C8B-B14F-4D97-AF65-F5344CB8AC3E}">
        <p14:creationId xmlns:p14="http://schemas.microsoft.com/office/powerpoint/2010/main" val="2731963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470C99-69DD-B343-8BA2-55E32C64390C}"/>
              </a:ext>
            </a:extLst>
          </p:cNvPr>
          <p:cNvSpPr>
            <a:spLocks noGrp="1"/>
          </p:cNvSpPr>
          <p:nvPr>
            <p:ph type="title"/>
          </p:nvPr>
        </p:nvSpPr>
        <p:spPr>
          <a:xfrm>
            <a:off x="1451579" y="804519"/>
            <a:ext cx="9603275" cy="1049235"/>
          </a:xfrm>
        </p:spPr>
        <p:txBody>
          <a:bodyPr/>
          <a:lstStyle/>
          <a:p>
            <a:r>
              <a:rPr kumimoji="1" lang="zh-CN" altLang="en-US" dirty="0">
                <a:solidFill>
                  <a:srgbClr val="FF0000"/>
                </a:solidFill>
              </a:rPr>
              <a:t>数据分析</a:t>
            </a:r>
            <a:r>
              <a:rPr kumimoji="1" lang="en-US" altLang="zh-CN" dirty="0"/>
              <a:t>——</a:t>
            </a:r>
            <a:r>
              <a:rPr kumimoji="1" lang="zh-CN" altLang="en-US" dirty="0"/>
              <a:t>数据分布特征初步认识</a:t>
            </a:r>
          </a:p>
        </p:txBody>
      </p:sp>
      <p:sp>
        <p:nvSpPr>
          <p:cNvPr id="3" name="内容占位符 2">
            <a:extLst>
              <a:ext uri="{FF2B5EF4-FFF2-40B4-BE49-F238E27FC236}">
                <a16:creationId xmlns:a16="http://schemas.microsoft.com/office/drawing/2014/main" id="{13D4E842-DF41-AB4C-9F43-394CAE6A2CEA}"/>
              </a:ext>
            </a:extLst>
          </p:cNvPr>
          <p:cNvSpPr>
            <a:spLocks noGrp="1"/>
          </p:cNvSpPr>
          <p:nvPr>
            <p:ph idx="1"/>
          </p:nvPr>
        </p:nvSpPr>
        <p:spPr>
          <a:xfrm>
            <a:off x="1451577" y="2083508"/>
            <a:ext cx="3574471" cy="2468596"/>
          </a:xfrm>
        </p:spPr>
        <p:txBody>
          <a:bodyPr/>
          <a:lstStyle/>
          <a:p>
            <a:r>
              <a:rPr kumimoji="1" lang="zh-CN" altLang="en-US" dirty="0"/>
              <a:t>类别特征</a:t>
            </a:r>
            <a:r>
              <a:rPr kumimoji="1" lang="en-US" altLang="zh-CN" dirty="0"/>
              <a:t>—</a:t>
            </a:r>
            <a:r>
              <a:rPr kumimoji="1" lang="zh-CN" altLang="en-US" dirty="0"/>
              <a:t>直方图展示</a:t>
            </a:r>
            <a:endParaRPr kumimoji="1" lang="en-US" altLang="zh-CN" dirty="0"/>
          </a:p>
          <a:p>
            <a:r>
              <a:rPr kumimoji="1" lang="zh-CN" altLang="en-US" dirty="0"/>
              <a:t>数值特征</a:t>
            </a:r>
            <a:r>
              <a:rPr kumimoji="1" lang="en-US" altLang="zh-CN" dirty="0"/>
              <a:t>—</a:t>
            </a:r>
            <a:r>
              <a:rPr kumimoji="1" lang="zh-CN" altLang="en-US" dirty="0"/>
              <a:t>统计量展示</a:t>
            </a:r>
          </a:p>
          <a:p>
            <a:r>
              <a:rPr kumimoji="1" lang="zh-CN" altLang="en-US" dirty="0"/>
              <a:t>数据相关性</a:t>
            </a:r>
          </a:p>
        </p:txBody>
      </p:sp>
      <p:pic>
        <p:nvPicPr>
          <p:cNvPr id="4" name="图片 3">
            <a:extLst>
              <a:ext uri="{FF2B5EF4-FFF2-40B4-BE49-F238E27FC236}">
                <a16:creationId xmlns:a16="http://schemas.microsoft.com/office/drawing/2014/main" id="{34D45A87-3B40-7048-AAF9-57913CF46656}"/>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629685" y="2384698"/>
            <a:ext cx="2519680" cy="1889760"/>
          </a:xfrm>
          <a:prstGeom prst="rect">
            <a:avLst/>
          </a:prstGeom>
        </p:spPr>
      </p:pic>
      <p:pic>
        <p:nvPicPr>
          <p:cNvPr id="5" name="图片 4">
            <a:extLst>
              <a:ext uri="{FF2B5EF4-FFF2-40B4-BE49-F238E27FC236}">
                <a16:creationId xmlns:a16="http://schemas.microsoft.com/office/drawing/2014/main" id="{34514A40-E3C7-824C-AD6C-DD1C207AB791}"/>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9374814" y="2384698"/>
            <a:ext cx="2519680" cy="1889760"/>
          </a:xfrm>
          <a:prstGeom prst="rect">
            <a:avLst/>
          </a:prstGeom>
        </p:spPr>
      </p:pic>
      <p:sp>
        <p:nvSpPr>
          <p:cNvPr id="7" name="Rectangle 2">
            <a:extLst>
              <a:ext uri="{FF2B5EF4-FFF2-40B4-BE49-F238E27FC236}">
                <a16:creationId xmlns:a16="http://schemas.microsoft.com/office/drawing/2014/main" id="{C0701392-FB1A-D54B-BABA-1F50A664735B}"/>
              </a:ext>
            </a:extLst>
          </p:cNvPr>
          <p:cNvSpPr>
            <a:spLocks noChangeArrowheads="1"/>
          </p:cNvSpPr>
          <p:nvPr/>
        </p:nvSpPr>
        <p:spPr bwMode="auto">
          <a:xfrm>
            <a:off x="4441371" y="40674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a:extLst>
              <a:ext uri="{FF2B5EF4-FFF2-40B4-BE49-F238E27FC236}">
                <a16:creationId xmlns:a16="http://schemas.microsoft.com/office/drawing/2014/main" id="{CE361C29-6C08-A745-8C08-B1D903F69888}"/>
              </a:ext>
            </a:extLst>
          </p:cNvPr>
          <p:cNvGraphicFramePr>
            <a:graphicFrameLocks noChangeAspect="1"/>
          </p:cNvGraphicFramePr>
          <p:nvPr>
            <p:extLst>
              <p:ext uri="{D42A27DB-BD31-4B8C-83A1-F6EECF244321}">
                <p14:modId xmlns:p14="http://schemas.microsoft.com/office/powerpoint/2010/main" val="3315402537"/>
              </p:ext>
            </p:extLst>
          </p:nvPr>
        </p:nvGraphicFramePr>
        <p:xfrm>
          <a:off x="5851979" y="4274458"/>
          <a:ext cx="5930900" cy="1574800"/>
        </p:xfrm>
        <a:graphic>
          <a:graphicData uri="http://schemas.openxmlformats.org/presentationml/2006/ole">
            <mc:AlternateContent xmlns:mc="http://schemas.openxmlformats.org/markup-compatibility/2006">
              <mc:Choice xmlns:v="urn:schemas-microsoft-com:vml" Requires="v">
                <p:oleObj spid="_x0000_s2059" name="工作表" r:id="rId6" imgW="6743700" imgH="1790700" progId="Excel.Sheet.12">
                  <p:embed/>
                </p:oleObj>
              </mc:Choice>
              <mc:Fallback>
                <p:oleObj name="工作表" r:id="rId6" imgW="6743700" imgH="1790700" progId="Excel.Sheet.12">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1979" y="4274458"/>
                        <a:ext cx="5930900" cy="157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92869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27587D-2279-A144-8800-8374B0C41DC9}"/>
              </a:ext>
            </a:extLst>
          </p:cNvPr>
          <p:cNvSpPr>
            <a:spLocks noGrp="1"/>
          </p:cNvSpPr>
          <p:nvPr>
            <p:ph type="title"/>
          </p:nvPr>
        </p:nvSpPr>
        <p:spPr/>
        <p:txBody>
          <a:bodyPr/>
          <a:lstStyle/>
          <a:p>
            <a:r>
              <a:rPr kumimoji="1" lang="zh-CN" altLang="en-US" dirty="0">
                <a:solidFill>
                  <a:srgbClr val="FF0000"/>
                </a:solidFill>
              </a:rPr>
              <a:t>特征预处理于特征选择</a:t>
            </a:r>
          </a:p>
        </p:txBody>
      </p:sp>
      <p:sp>
        <p:nvSpPr>
          <p:cNvPr id="3" name="内容占位符 2">
            <a:extLst>
              <a:ext uri="{FF2B5EF4-FFF2-40B4-BE49-F238E27FC236}">
                <a16:creationId xmlns:a16="http://schemas.microsoft.com/office/drawing/2014/main" id="{0928FBE7-A6DA-0742-8F6D-7F48F39DF117}"/>
              </a:ext>
            </a:extLst>
          </p:cNvPr>
          <p:cNvSpPr>
            <a:spLocks noGrp="1"/>
          </p:cNvSpPr>
          <p:nvPr>
            <p:ph idx="1"/>
          </p:nvPr>
        </p:nvSpPr>
        <p:spPr/>
        <p:txBody>
          <a:bodyPr>
            <a:normAutofit lnSpcReduction="10000"/>
          </a:bodyPr>
          <a:lstStyle/>
          <a:p>
            <a:r>
              <a:rPr lang="zh-CN" altLang="en-US" dirty="0"/>
              <a:t>良好的数据要能够提取出良好的特征才能真正发挥效力。 </a:t>
            </a:r>
          </a:p>
          <a:p>
            <a:r>
              <a:rPr lang="zh-CN" altLang="en-US" dirty="0"/>
              <a:t>特征预处理、数据清洗是很关键的步骤，往往能够使得算法的效果和性能得到显著提高。归一化、离散化、因子化、缺失值处理、去除共线性等，数据挖掘过程中很多时间就花在它们上面。这些工作简单可复制，收益稳定可预期，是机器学习的基础必备步骤。 </a:t>
            </a:r>
          </a:p>
          <a:p>
            <a:r>
              <a:rPr lang="zh-CN" altLang="en-US" dirty="0"/>
              <a:t>筛选出显著特征、摒弃非显著特征，需要机器学习工程师反复理解业务。这对很多结果有决定性的影响。特征选择好了，非常简单的算法也能得出良好、稳定的结果。这需要运用特征有效性分析的相关技术，如相关系数、卡方检验、平均互信息、条件熵、后验概率、逻辑回归权重等方法。</a:t>
            </a:r>
          </a:p>
          <a:p>
            <a:endParaRPr kumimoji="1" lang="zh-CN" altLang="en-US" dirty="0"/>
          </a:p>
        </p:txBody>
      </p:sp>
    </p:spTree>
    <p:extLst>
      <p:ext uri="{BB962C8B-B14F-4D97-AF65-F5344CB8AC3E}">
        <p14:creationId xmlns:p14="http://schemas.microsoft.com/office/powerpoint/2010/main" val="89102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A2510F-DA69-E44E-AEFC-EA7400170990}"/>
              </a:ext>
            </a:extLst>
          </p:cNvPr>
          <p:cNvSpPr>
            <a:spLocks noGrp="1"/>
          </p:cNvSpPr>
          <p:nvPr>
            <p:ph type="title"/>
          </p:nvPr>
        </p:nvSpPr>
        <p:spPr/>
        <p:txBody>
          <a:bodyPr/>
          <a:lstStyle/>
          <a:p>
            <a:r>
              <a:rPr kumimoji="1" lang="zh-CN" altLang="en-US" dirty="0"/>
              <a:t>数据预处理</a:t>
            </a:r>
          </a:p>
        </p:txBody>
      </p:sp>
      <p:sp>
        <p:nvSpPr>
          <p:cNvPr id="3" name="内容占位符 2">
            <a:extLst>
              <a:ext uri="{FF2B5EF4-FFF2-40B4-BE49-F238E27FC236}">
                <a16:creationId xmlns:a16="http://schemas.microsoft.com/office/drawing/2014/main" id="{3F0123B3-A6FD-7749-B1B0-64EB02F67F25}"/>
              </a:ext>
            </a:extLst>
          </p:cNvPr>
          <p:cNvSpPr>
            <a:spLocks noGrp="1"/>
          </p:cNvSpPr>
          <p:nvPr>
            <p:ph idx="1"/>
          </p:nvPr>
        </p:nvSpPr>
        <p:spPr>
          <a:xfrm>
            <a:off x="1451580" y="2015733"/>
            <a:ext cx="9603274" cy="3906096"/>
          </a:xfrm>
        </p:spPr>
        <p:txBody>
          <a:bodyPr/>
          <a:lstStyle/>
          <a:p>
            <a:r>
              <a:rPr kumimoji="1" lang="zh-CN" altLang="en-US" dirty="0"/>
              <a:t>特征分离：数值特征，类别特征，文本特征</a:t>
            </a:r>
            <a:endParaRPr kumimoji="1" lang="en-US" altLang="zh-CN" dirty="0"/>
          </a:p>
          <a:p>
            <a:r>
              <a:rPr kumimoji="1" lang="zh-CN" altLang="en-US" dirty="0"/>
              <a:t>去除部分特征：去除缺失率大于</a:t>
            </a:r>
            <a:r>
              <a:rPr kumimoji="1" lang="en-US" altLang="zh-CN" dirty="0"/>
              <a:t>90%</a:t>
            </a:r>
            <a:r>
              <a:rPr kumimoji="1" lang="zh-CN" altLang="en-US" dirty="0"/>
              <a:t>的特征</a:t>
            </a:r>
            <a:endParaRPr kumimoji="1" lang="en-US" altLang="zh-CN" dirty="0"/>
          </a:p>
          <a:p>
            <a:r>
              <a:rPr kumimoji="1" lang="zh-CN" altLang="en-US" dirty="0"/>
              <a:t>异常值处理：对数值特征偏离的数据进行修正</a:t>
            </a:r>
            <a:endParaRPr kumimoji="1" lang="en-US" altLang="zh-CN" dirty="0"/>
          </a:p>
          <a:p>
            <a:r>
              <a:rPr kumimoji="1" lang="en-US" altLang="zh-CN" dirty="0"/>
              <a:t>One-hot</a:t>
            </a:r>
            <a:r>
              <a:rPr kumimoji="1" lang="zh-CN" altLang="en-US" dirty="0"/>
              <a:t>编码：对分类特征进行编码</a:t>
            </a:r>
            <a:endParaRPr kumimoji="1" lang="en-US" altLang="zh-CN" dirty="0"/>
          </a:p>
          <a:p>
            <a:r>
              <a:rPr kumimoji="1" lang="zh-CN" altLang="en-US" dirty="0"/>
              <a:t>填充空值：数值型使用平均值进行填充；类别型将空值填充为频数较少的一方；文本特征填充</a:t>
            </a:r>
            <a:r>
              <a:rPr kumimoji="1" lang="en-US" altLang="zh-CN" dirty="0"/>
              <a:t>null</a:t>
            </a:r>
          </a:p>
          <a:p>
            <a:endParaRPr kumimoji="1" lang="zh-CN" altLang="en-US" dirty="0"/>
          </a:p>
        </p:txBody>
      </p:sp>
    </p:spTree>
    <p:extLst>
      <p:ext uri="{BB962C8B-B14F-4D97-AF65-F5344CB8AC3E}">
        <p14:creationId xmlns:p14="http://schemas.microsoft.com/office/powerpoint/2010/main" val="571489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1FF30A-0F72-5848-9FFD-99857B30C4D1}"/>
              </a:ext>
            </a:extLst>
          </p:cNvPr>
          <p:cNvSpPr>
            <a:spLocks noGrp="1"/>
          </p:cNvSpPr>
          <p:nvPr>
            <p:ph type="title"/>
          </p:nvPr>
        </p:nvSpPr>
        <p:spPr/>
        <p:txBody>
          <a:bodyPr/>
          <a:lstStyle/>
          <a:p>
            <a:r>
              <a:rPr kumimoji="1" lang="zh-CN" altLang="en-US" dirty="0"/>
              <a:t>特征选择</a:t>
            </a:r>
          </a:p>
        </p:txBody>
      </p:sp>
      <p:sp>
        <p:nvSpPr>
          <p:cNvPr id="3" name="内容占位符 2">
            <a:extLst>
              <a:ext uri="{FF2B5EF4-FFF2-40B4-BE49-F238E27FC236}">
                <a16:creationId xmlns:a16="http://schemas.microsoft.com/office/drawing/2014/main" id="{AF1CF181-0C09-DE49-A871-F7ACA9B213DA}"/>
              </a:ext>
            </a:extLst>
          </p:cNvPr>
          <p:cNvSpPr>
            <a:spLocks noGrp="1"/>
          </p:cNvSpPr>
          <p:nvPr>
            <p:ph idx="1"/>
          </p:nvPr>
        </p:nvSpPr>
        <p:spPr/>
        <p:txBody>
          <a:bodyPr/>
          <a:lstStyle/>
          <a:p>
            <a:r>
              <a:rPr lang="zh-CN" altLang="en-US" dirty="0"/>
              <a:t>采用</a:t>
            </a:r>
            <a:r>
              <a:rPr lang="en-US" altLang="zh-CN" dirty="0"/>
              <a:t>RFECV</a:t>
            </a:r>
            <a:r>
              <a:rPr lang="zh-CN" altLang="zh-CN" dirty="0"/>
              <a:t> </a:t>
            </a:r>
            <a:r>
              <a:rPr lang="zh-CN" altLang="en-US" dirty="0"/>
              <a:t>进行特征选择，选择出的特征数为</a:t>
            </a:r>
            <a:r>
              <a:rPr lang="en-US" altLang="zh-CN" dirty="0"/>
              <a:t>30</a:t>
            </a:r>
          </a:p>
          <a:p>
            <a:r>
              <a:rPr kumimoji="1" lang="zh-CN" altLang="en-US" dirty="0"/>
              <a:t>采用</a:t>
            </a:r>
            <a:r>
              <a:rPr lang="en-US" altLang="zh-CN" dirty="0" err="1"/>
              <a:t>selectmodel</a:t>
            </a:r>
            <a:r>
              <a:rPr lang="zh-CN" altLang="zh-CN" dirty="0"/>
              <a:t> </a:t>
            </a:r>
            <a:r>
              <a:rPr lang="zh-CN" altLang="en-US" dirty="0"/>
              <a:t>进行特征选择，选择出的特征数为</a:t>
            </a:r>
            <a:r>
              <a:rPr lang="en-US" altLang="zh-CN" dirty="0"/>
              <a:t>17</a:t>
            </a:r>
            <a:endParaRPr kumimoji="1" lang="zh-CN" altLang="en-US" dirty="0"/>
          </a:p>
          <a:p>
            <a:endParaRPr kumimoji="1" lang="zh-CN" altLang="en-US" dirty="0"/>
          </a:p>
        </p:txBody>
      </p:sp>
      <p:pic>
        <p:nvPicPr>
          <p:cNvPr id="4" name="图片 3">
            <a:extLst>
              <a:ext uri="{FF2B5EF4-FFF2-40B4-BE49-F238E27FC236}">
                <a16:creationId xmlns:a16="http://schemas.microsoft.com/office/drawing/2014/main" id="{1CF61BA3-FA89-A849-9C07-516A775E3D8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632185" y="2944125"/>
            <a:ext cx="3362960" cy="2522220"/>
          </a:xfrm>
          <a:prstGeom prst="rect">
            <a:avLst/>
          </a:prstGeom>
        </p:spPr>
      </p:pic>
      <p:pic>
        <p:nvPicPr>
          <p:cNvPr id="5" name="图片 4">
            <a:extLst>
              <a:ext uri="{FF2B5EF4-FFF2-40B4-BE49-F238E27FC236}">
                <a16:creationId xmlns:a16="http://schemas.microsoft.com/office/drawing/2014/main" id="{203AF66C-D217-CA45-84DF-6A170E770687}"/>
              </a:ext>
            </a:extLst>
          </p:cNvPr>
          <p:cNvPicPr/>
          <p:nvPr/>
        </p:nvPicPr>
        <p:blipFill>
          <a:blip r:embed="rId3">
            <a:extLst>
              <a:ext uri="{28A0092B-C50C-407E-A947-70E740481C1C}">
                <a14:useLocalDpi xmlns:a14="http://schemas.microsoft.com/office/drawing/2010/main" val="0"/>
              </a:ext>
            </a:extLst>
          </a:blip>
          <a:stretch>
            <a:fillRect/>
          </a:stretch>
        </p:blipFill>
        <p:spPr>
          <a:xfrm>
            <a:off x="7443094" y="2944125"/>
            <a:ext cx="3286638" cy="2522220"/>
          </a:xfrm>
          <a:prstGeom prst="rect">
            <a:avLst/>
          </a:prstGeom>
        </p:spPr>
      </p:pic>
    </p:spTree>
    <p:extLst>
      <p:ext uri="{BB962C8B-B14F-4D97-AF65-F5344CB8AC3E}">
        <p14:creationId xmlns:p14="http://schemas.microsoft.com/office/powerpoint/2010/main" val="1091622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B1858A-C0F4-CE40-96B6-AA16120A9C24}"/>
              </a:ext>
            </a:extLst>
          </p:cNvPr>
          <p:cNvSpPr>
            <a:spLocks noGrp="1"/>
          </p:cNvSpPr>
          <p:nvPr>
            <p:ph type="title"/>
          </p:nvPr>
        </p:nvSpPr>
        <p:spPr/>
        <p:txBody>
          <a:bodyPr/>
          <a:lstStyle/>
          <a:p>
            <a:r>
              <a:rPr kumimoji="1" lang="zh-CN" altLang="en-US" dirty="0">
                <a:solidFill>
                  <a:srgbClr val="FF0000"/>
                </a:solidFill>
              </a:rPr>
              <a:t>训练模型与调优</a:t>
            </a:r>
          </a:p>
        </p:txBody>
      </p:sp>
      <p:sp>
        <p:nvSpPr>
          <p:cNvPr id="3" name="内容占位符 2">
            <a:extLst>
              <a:ext uri="{FF2B5EF4-FFF2-40B4-BE49-F238E27FC236}">
                <a16:creationId xmlns:a16="http://schemas.microsoft.com/office/drawing/2014/main" id="{59A1FA41-1E32-D247-8CF3-47F87E1523C6}"/>
              </a:ext>
            </a:extLst>
          </p:cNvPr>
          <p:cNvSpPr>
            <a:spLocks noGrp="1"/>
          </p:cNvSpPr>
          <p:nvPr>
            <p:ph idx="1"/>
          </p:nvPr>
        </p:nvSpPr>
        <p:spPr/>
        <p:txBody>
          <a:bodyPr/>
          <a:lstStyle/>
          <a:p>
            <a:r>
              <a:rPr kumimoji="1" lang="zh-CN" altLang="en-US" dirty="0"/>
              <a:t>选择模型</a:t>
            </a:r>
            <a:endParaRPr kumimoji="1" lang="en-US" altLang="zh-CN" dirty="0"/>
          </a:p>
          <a:p>
            <a:r>
              <a:rPr kumimoji="1" lang="zh-CN" altLang="en-US" dirty="0"/>
              <a:t>根据评价指标进行调优，在确保模型没有过拟合或者欠拟合的情况下进行参数调整使得模型达到好的效果</a:t>
            </a:r>
          </a:p>
        </p:txBody>
      </p:sp>
    </p:spTree>
    <p:extLst>
      <p:ext uri="{BB962C8B-B14F-4D97-AF65-F5344CB8AC3E}">
        <p14:creationId xmlns:p14="http://schemas.microsoft.com/office/powerpoint/2010/main" val="2183918926"/>
      </p:ext>
    </p:extLst>
  </p:cSld>
  <p:clrMapOvr>
    <a:masterClrMapping/>
  </p:clrMapOvr>
</p:sld>
</file>

<file path=ppt/theme/theme1.xml><?xml version="1.0" encoding="utf-8"?>
<a:theme xmlns:a="http://schemas.openxmlformats.org/drawingml/2006/main" name="画廊">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画廊</Template>
  <TotalTime>1816</TotalTime>
  <Words>585</Words>
  <Application>Microsoft Macintosh PowerPoint</Application>
  <PresentationFormat>宽屏</PresentationFormat>
  <Paragraphs>67</Paragraphs>
  <Slides>18</Slides>
  <Notes>1</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4" baseType="lpstr">
      <vt:lpstr>等线</vt:lpstr>
      <vt:lpstr>等线 Light</vt:lpstr>
      <vt:lpstr>Arial</vt:lpstr>
      <vt:lpstr>Gill Sans MT</vt:lpstr>
      <vt:lpstr>画廊</vt:lpstr>
      <vt:lpstr>工作表</vt:lpstr>
      <vt:lpstr>糖尿病I型有无酮症预测</vt:lpstr>
      <vt:lpstr>数据挖掘流程</vt:lpstr>
      <vt:lpstr>数据可行性</vt:lpstr>
      <vt:lpstr>数据概况</vt:lpstr>
      <vt:lpstr>数据分析——数据分布特征初步认识</vt:lpstr>
      <vt:lpstr>特征预处理于特征选择</vt:lpstr>
      <vt:lpstr>数据预处理</vt:lpstr>
      <vt:lpstr>特征选择</vt:lpstr>
      <vt:lpstr>训练模型与调优</vt:lpstr>
      <vt:lpstr>评价指标</vt:lpstr>
      <vt:lpstr>构建模型</vt:lpstr>
      <vt:lpstr>模型调优</vt:lpstr>
      <vt:lpstr>模型评估</vt:lpstr>
      <vt:lpstr>模型评估</vt:lpstr>
      <vt:lpstr>输出结果解释</vt:lpstr>
      <vt:lpstr>特征重要度</vt:lpstr>
      <vt:lpstr>总结</vt:lpstr>
      <vt:lpstr>建议</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糖尿病I型有无酮症预测</dc:title>
  <dc:creator>Microsoft Office User</dc:creator>
  <cp:lastModifiedBy>Microsoft Office User</cp:lastModifiedBy>
  <cp:revision>15</cp:revision>
  <dcterms:created xsi:type="dcterms:W3CDTF">2019-12-02T03:12:27Z</dcterms:created>
  <dcterms:modified xsi:type="dcterms:W3CDTF">2019-12-04T08:29:49Z</dcterms:modified>
</cp:coreProperties>
</file>