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58" r:id="rId3"/>
  </p:sldIdLst>
  <p:sldSz cx="21388388" cy="30275213"/>
  <p:notesSz cx="6858000" cy="9144000"/>
  <p:defaultTextStyle>
    <a:defPPr>
      <a:defRPr lang="en-US"/>
    </a:defPPr>
    <a:lvl1pPr marL="0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1519358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3038715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4558071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6077429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7596786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9116145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0635501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2154859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3">
          <p15:clr>
            <a:srgbClr val="A4A3A4"/>
          </p15:clr>
        </p15:guide>
        <p15:guide id="2" orient="horz" pos="265">
          <p15:clr>
            <a:srgbClr val="A4A3A4"/>
          </p15:clr>
        </p15:guide>
        <p15:guide id="3" orient="horz" pos="18541">
          <p15:clr>
            <a:srgbClr val="A4A3A4"/>
          </p15:clr>
        </p15:guide>
        <p15:guide id="4" orient="horz">
          <p15:clr>
            <a:srgbClr val="A4A3A4"/>
          </p15:clr>
        </p15:guide>
        <p15:guide id="5" pos="131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3" autoAdjust="0"/>
    <p:restoredTop sz="94303" autoAdjust="0"/>
  </p:normalViewPr>
  <p:slideViewPr>
    <p:cSldViewPr snapToGrid="0" snapToObjects="1" showGuides="1">
      <p:cViewPr varScale="1">
        <p:scale>
          <a:sx n="25" d="100"/>
          <a:sy n="25" d="100"/>
        </p:scale>
        <p:origin x="3396" y="54"/>
      </p:cViewPr>
      <p:guideLst>
        <p:guide orient="horz" pos="3053"/>
        <p:guide orient="horz" pos="265"/>
        <p:guide orient="horz" pos="18541"/>
        <p:guide orient="horz"/>
        <p:guide pos="131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3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19358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038715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558071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077429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596786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116145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635501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154859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8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0616" y="5365571"/>
            <a:ext cx="10101856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9463" y="4842926"/>
            <a:ext cx="10093882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49461" y="13071318"/>
            <a:ext cx="10096349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846594" y="4842926"/>
            <a:ext cx="10093752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0846594" y="5365571"/>
            <a:ext cx="10093752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846595" y="13087287"/>
            <a:ext cx="10090978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842726" y="13648379"/>
            <a:ext cx="10094847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0854419" y="23617471"/>
            <a:ext cx="10085926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ACKNOWLEDGEMENTS or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0846595" y="24192709"/>
            <a:ext cx="10090978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440616" y="13633726"/>
            <a:ext cx="10102728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2890078" y="3554249"/>
            <a:ext cx="15608232" cy="769233"/>
          </a:xfrm>
          <a:prstGeom prst="rect">
            <a:avLst/>
          </a:prstGeom>
        </p:spPr>
        <p:txBody>
          <a:bodyPr lIns="54681" tIns="27341" rIns="54681" bIns="27341">
            <a:normAutofit/>
          </a:bodyPr>
          <a:lstStyle>
            <a:lvl1pPr marL="0" indent="0" algn="ctr">
              <a:buFontTx/>
              <a:buNone/>
              <a:defRPr sz="43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4300"/>
            </a:lvl2pPr>
            <a:lvl3pPr>
              <a:buFontTx/>
              <a:buNone/>
              <a:defRPr sz="43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pPr lvl="0"/>
            <a:r>
              <a:rPr kumimoji="0" lang="pt-PT" sz="4300" b="0" i="0" u="none" strike="noStrike" kern="1200" cap="none" spc="0" normalizeH="0" baseline="0" noProof="0" dirty="0">
                <a:ln>
                  <a:noFill/>
                </a:ln>
                <a:solidFill>
                  <a:srgbClr val="45A5ED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nome(s) do(s) orientador(</a:t>
            </a:r>
            <a:r>
              <a:rPr kumimoji="0" lang="pt-PT" sz="4300" b="0" i="0" u="none" strike="noStrike" kern="1200" cap="none" spc="0" normalizeH="0" baseline="0" noProof="0" dirty="0" err="1">
                <a:ln>
                  <a:noFill/>
                </a:ln>
                <a:solidFill>
                  <a:srgbClr val="45A5ED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es</a:t>
            </a:r>
            <a:r>
              <a:rPr kumimoji="0" lang="pt-PT" sz="4300" b="0" i="0" u="none" strike="noStrike" kern="1200" cap="none" spc="0" normalizeH="0" baseline="0" noProof="0" dirty="0">
                <a:ln>
                  <a:noFill/>
                </a:ln>
                <a:solidFill>
                  <a:srgbClr val="45A5ED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e </a:t>
            </a:r>
            <a:r>
              <a:rPr kumimoji="0" lang="pt-PT" sz="4300" b="0" i="0" u="none" strike="noStrike" kern="1200" cap="none" spc="0" normalizeH="0" baseline="0" noProof="0" dirty="0" err="1">
                <a:ln>
                  <a:noFill/>
                </a:ln>
                <a:solidFill>
                  <a:srgbClr val="45A5ED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co-orientador</a:t>
            </a:r>
            <a:r>
              <a:rPr kumimoji="0" lang="pt-PT" sz="4300" b="0" i="0" u="none" strike="noStrike" kern="1200" cap="none" spc="0" normalizeH="0" baseline="0" noProof="0" dirty="0">
                <a:ln>
                  <a:noFill/>
                </a:ln>
                <a:solidFill>
                  <a:srgbClr val="45A5ED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0" lang="pt-PT" sz="4300" b="0" i="0" u="none" strike="noStrike" kern="1200" cap="none" spc="0" normalizeH="0" baseline="0" noProof="0" dirty="0" err="1">
                <a:ln>
                  <a:noFill/>
                </a:ln>
                <a:solidFill>
                  <a:srgbClr val="45A5ED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es</a:t>
            </a:r>
            <a:r>
              <a:rPr kumimoji="0" lang="pt-PT" sz="4300" b="0" i="0" u="none" strike="noStrike" kern="1200" cap="none" spc="0" normalizeH="0" baseline="0" noProof="0" dirty="0">
                <a:ln>
                  <a:noFill/>
                </a:ln>
                <a:solidFill>
                  <a:srgbClr val="45A5ED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2890078" y="2235565"/>
            <a:ext cx="15608232" cy="1318684"/>
          </a:xfrm>
          <a:prstGeom prst="rect">
            <a:avLst/>
          </a:prstGeom>
        </p:spPr>
        <p:txBody>
          <a:bodyPr lIns="54681" tIns="27341" rIns="54681" bIns="27341" anchor="t" anchorCtr="1">
            <a:normAutofit/>
          </a:bodyPr>
          <a:lstStyle>
            <a:lvl1pPr marL="0" marR="0" indent="0" algn="ctr" defTabSz="3038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4300"/>
            </a:lvl2pPr>
            <a:lvl3pPr>
              <a:buFontTx/>
              <a:buNone/>
              <a:defRPr sz="43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pPr marL="0" marR="0" lvl="0" indent="0" algn="ctr" defTabSz="3038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400" b="0" i="0" u="none" strike="noStrike" kern="1200" cap="none" spc="0" normalizeH="0" baseline="0" noProof="0" dirty="0">
                <a:ln>
                  <a:noFill/>
                </a:ln>
                <a:solidFill>
                  <a:srgbClr val="45A5ED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nomes e números mecanográficos dos alunos </a:t>
            </a:r>
            <a:endParaRPr kumimoji="0" lang="en-US" sz="6400" b="0" i="0" u="none" strike="noStrike" kern="1200" cap="none" spc="0" normalizeH="0" baseline="0" noProof="0" dirty="0">
              <a:ln>
                <a:noFill/>
              </a:ln>
              <a:solidFill>
                <a:srgbClr val="45A5ED">
                  <a:lumMod val="50000"/>
                </a:srgb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2890078" y="348658"/>
            <a:ext cx="15608232" cy="1886907"/>
          </a:xfrm>
          <a:prstGeom prst="rect">
            <a:avLst/>
          </a:prstGeom>
        </p:spPr>
        <p:txBody>
          <a:bodyPr lIns="54681" tIns="27341" rIns="54681" bIns="27341" anchor="t" anchorCtr="1">
            <a:normAutofit/>
          </a:bodyPr>
          <a:lstStyle>
            <a:lvl1pPr marL="0" indent="0" algn="ctr">
              <a:buFontTx/>
              <a:buNone/>
              <a:defRPr sz="99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4300"/>
            </a:lvl2pPr>
            <a:lvl3pPr>
              <a:buFontTx/>
              <a:buNone/>
              <a:defRPr sz="43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r>
              <a:rPr lang="pt-PT" b="0" dirty="0">
                <a:solidFill>
                  <a:schemeClr val="accent1"/>
                </a:solidFill>
              </a:rPr>
              <a:t>Título do Projeto</a:t>
            </a:r>
            <a:endParaRPr lang="en-US" sz="96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8521544" y="637212"/>
            <a:ext cx="288482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4400" b="1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Engenharia</a:t>
            </a:r>
            <a:br>
              <a:rPr lang="pt-PT" sz="4400" b="1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</a:br>
            <a:r>
              <a:rPr lang="pt-PT" sz="4400" b="1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Informática</a:t>
            </a:r>
            <a:br>
              <a:rPr lang="pt-PT" sz="6000" b="1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</a:br>
            <a:r>
              <a:rPr lang="pt-PT" sz="6000" b="1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2019/20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" y="637778"/>
            <a:ext cx="3080014" cy="1850204"/>
            <a:chOff x="2" y="232846"/>
            <a:chExt cx="3080014" cy="1850204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232846"/>
              <a:ext cx="3080014" cy="134257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 userDrawn="1"/>
          </p:nvSpPr>
          <p:spPr>
            <a:xfrm>
              <a:off x="475970" y="1436719"/>
              <a:ext cx="21280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PT" sz="1800" kern="1200" dirty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rPr>
                <a:t>Escola Superior de Tecnologia e Gestão</a:t>
              </a:r>
              <a:endParaRPr lang="pt-PT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0616" y="5785020"/>
            <a:ext cx="4900732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9463" y="5223926"/>
            <a:ext cx="4896865" cy="553829"/>
          </a:xfrm>
          <a:prstGeom prst="rect">
            <a:avLst/>
          </a:prstGeom>
          <a:noFill/>
        </p:spPr>
        <p:txBody>
          <a:bodyPr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ABSTRACT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39841" y="13602881"/>
            <a:ext cx="4901505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49461" y="13071318"/>
            <a:ext cx="489763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OBJECTIVES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347098" y="9155167"/>
            <a:ext cx="10096977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347098" y="8511780"/>
            <a:ext cx="1009697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(header)  MATERIALS &amp; METHODS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646481" y="19943639"/>
            <a:ext cx="10096977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646481" y="19382548"/>
            <a:ext cx="1009697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RESULTS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6044385" y="5223926"/>
            <a:ext cx="4895959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6044385" y="5785020"/>
            <a:ext cx="4895959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6041612" y="13126708"/>
            <a:ext cx="4895959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6073011" y="13687799"/>
            <a:ext cx="4860425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6044385" y="23616683"/>
            <a:ext cx="4895959" cy="1420512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AKNOWLEDGMENTS or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6035023" y="24659708"/>
            <a:ext cx="4898411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47625" indent="-47625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8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2890078" y="3554249"/>
            <a:ext cx="15608232" cy="769233"/>
          </a:xfrm>
          <a:prstGeom prst="rect">
            <a:avLst/>
          </a:prstGeom>
        </p:spPr>
        <p:txBody>
          <a:bodyPr lIns="54681" tIns="27341" rIns="54681" bIns="27341">
            <a:normAutofit/>
          </a:bodyPr>
          <a:lstStyle>
            <a:lvl1pPr marL="0" indent="0" algn="ctr">
              <a:buFontTx/>
              <a:buNone/>
              <a:defRPr sz="43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4300"/>
            </a:lvl2pPr>
            <a:lvl3pPr>
              <a:buFontTx/>
              <a:buNone/>
              <a:defRPr sz="43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pPr lvl="0"/>
            <a:r>
              <a:rPr kumimoji="0" lang="pt-PT" sz="4300" b="0" i="0" u="none" strike="noStrike" kern="1200" cap="none" spc="0" normalizeH="0" baseline="0" noProof="0" dirty="0">
                <a:ln>
                  <a:noFill/>
                </a:ln>
                <a:solidFill>
                  <a:srgbClr val="45A5ED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nome(s) do(s) orientador(</a:t>
            </a:r>
            <a:r>
              <a:rPr kumimoji="0" lang="pt-PT" sz="4300" b="0" i="0" u="none" strike="noStrike" kern="1200" cap="none" spc="0" normalizeH="0" baseline="0" noProof="0" dirty="0" err="1">
                <a:ln>
                  <a:noFill/>
                </a:ln>
                <a:solidFill>
                  <a:srgbClr val="45A5ED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es</a:t>
            </a:r>
            <a:r>
              <a:rPr kumimoji="0" lang="pt-PT" sz="4300" b="0" i="0" u="none" strike="noStrike" kern="1200" cap="none" spc="0" normalizeH="0" baseline="0" noProof="0" dirty="0">
                <a:ln>
                  <a:noFill/>
                </a:ln>
                <a:solidFill>
                  <a:srgbClr val="45A5ED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e </a:t>
            </a:r>
            <a:r>
              <a:rPr kumimoji="0" lang="pt-PT" sz="4300" b="0" i="0" u="none" strike="noStrike" kern="1200" cap="none" spc="0" normalizeH="0" baseline="0" noProof="0" dirty="0" err="1">
                <a:ln>
                  <a:noFill/>
                </a:ln>
                <a:solidFill>
                  <a:srgbClr val="45A5ED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co-orientador</a:t>
            </a:r>
            <a:r>
              <a:rPr kumimoji="0" lang="pt-PT" sz="4300" b="0" i="0" u="none" strike="noStrike" kern="1200" cap="none" spc="0" normalizeH="0" baseline="0" noProof="0" dirty="0">
                <a:ln>
                  <a:noFill/>
                </a:ln>
                <a:solidFill>
                  <a:srgbClr val="45A5ED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0" lang="pt-PT" sz="4300" b="0" i="0" u="none" strike="noStrike" kern="1200" cap="none" spc="0" normalizeH="0" baseline="0" noProof="0" dirty="0" err="1">
                <a:ln>
                  <a:noFill/>
                </a:ln>
                <a:solidFill>
                  <a:srgbClr val="45A5ED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es</a:t>
            </a:r>
            <a:r>
              <a:rPr kumimoji="0" lang="pt-PT" sz="4300" b="0" i="0" u="none" strike="noStrike" kern="1200" cap="none" spc="0" normalizeH="0" baseline="0" noProof="0" dirty="0">
                <a:ln>
                  <a:noFill/>
                </a:ln>
                <a:solidFill>
                  <a:srgbClr val="45A5ED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8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2890078" y="2235565"/>
            <a:ext cx="15608232" cy="1318684"/>
          </a:xfrm>
          <a:prstGeom prst="rect">
            <a:avLst/>
          </a:prstGeom>
        </p:spPr>
        <p:txBody>
          <a:bodyPr lIns="54681" tIns="27341" rIns="54681" bIns="27341" anchor="t" anchorCtr="1">
            <a:normAutofit/>
          </a:bodyPr>
          <a:lstStyle>
            <a:lvl1pPr marL="0" indent="0" algn="ctr">
              <a:buFontTx/>
              <a:buNone/>
              <a:defRPr sz="64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4300"/>
            </a:lvl2pPr>
            <a:lvl3pPr>
              <a:buFontTx/>
              <a:buNone/>
              <a:defRPr sz="43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pPr lvl="0"/>
            <a:r>
              <a:rPr lang="pt-PT" dirty="0"/>
              <a:t>nomes e números mecanográficos dos alunos </a:t>
            </a:r>
          </a:p>
        </p:txBody>
      </p:sp>
      <p:sp>
        <p:nvSpPr>
          <p:cNvPr id="86" name="Text Placeholder 76"/>
          <p:cNvSpPr>
            <a:spLocks noGrp="1"/>
          </p:cNvSpPr>
          <p:nvPr>
            <p:ph type="body" sz="quarter" idx="178" hasCustomPrompt="1"/>
          </p:nvPr>
        </p:nvSpPr>
        <p:spPr>
          <a:xfrm>
            <a:off x="2890078" y="348658"/>
            <a:ext cx="15608232" cy="1886907"/>
          </a:xfrm>
          <a:prstGeom prst="rect">
            <a:avLst/>
          </a:prstGeom>
        </p:spPr>
        <p:txBody>
          <a:bodyPr lIns="54681" tIns="27341" rIns="54681" bIns="27341" anchor="t" anchorCtr="1">
            <a:normAutofit/>
          </a:bodyPr>
          <a:lstStyle>
            <a:lvl1pPr marL="0" indent="0" algn="ctr">
              <a:buFontTx/>
              <a:buNone/>
              <a:defRPr sz="9900" b="1">
                <a:solidFill>
                  <a:schemeClr val="accent1"/>
                </a:solidFill>
                <a:latin typeface="+mj-lt"/>
              </a:defRPr>
            </a:lvl1pPr>
            <a:lvl2pPr>
              <a:buFontTx/>
              <a:buNone/>
              <a:defRPr sz="4300"/>
            </a:lvl2pPr>
            <a:lvl3pPr>
              <a:buFontTx/>
              <a:buNone/>
              <a:defRPr sz="43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r>
              <a:rPr lang="pt-PT" b="0" dirty="0">
                <a:solidFill>
                  <a:schemeClr val="accent1"/>
                </a:solidFill>
              </a:rPr>
              <a:t>Título do Projeto</a:t>
            </a:r>
            <a:endParaRPr lang="en-US" sz="8800" b="1" dirty="0">
              <a:solidFill>
                <a:schemeClr val="accent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2" y="637778"/>
            <a:ext cx="3080014" cy="1850204"/>
            <a:chOff x="2" y="232846"/>
            <a:chExt cx="3080014" cy="1850204"/>
          </a:xfrm>
        </p:grpSpPr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232846"/>
              <a:ext cx="3080014" cy="134257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75970" y="1436719"/>
              <a:ext cx="21280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PT" sz="1800" kern="1200" dirty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rPr>
                <a:t>Escola Superior de Tecnologia e Gestão</a:t>
              </a:r>
              <a:endParaRPr lang="pt-PT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18521544" y="637212"/>
            <a:ext cx="288482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4400" b="1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Engenharia</a:t>
            </a:r>
            <a:br>
              <a:rPr lang="pt-PT" sz="4400" b="1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</a:br>
            <a:r>
              <a:rPr lang="pt-PT" sz="4400" b="1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Informática</a:t>
            </a:r>
            <a:br>
              <a:rPr lang="pt-PT" sz="6000" b="1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</a:br>
            <a:r>
              <a:rPr lang="pt-PT" sz="6000" b="1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2019/20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 rot="10800000">
            <a:off x="0" y="29232596"/>
            <a:ext cx="21388388" cy="104261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0" y="1207"/>
            <a:ext cx="21388388" cy="104261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-5449" y="4203278"/>
            <a:ext cx="21393837" cy="240363"/>
          </a:xfrm>
          <a:prstGeom prst="rect">
            <a:avLst/>
          </a:prstGeom>
          <a:gradFill>
            <a:gsLst>
              <a:gs pos="100000">
                <a:srgbClr val="DAE9F6"/>
              </a:gs>
              <a:gs pos="0">
                <a:schemeClr val="accent1">
                  <a:tint val="66000"/>
                  <a:satMod val="160000"/>
                </a:schemeClr>
              </a:gs>
              <a:gs pos="51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 userDrawn="1"/>
        </p:nvSpPr>
        <p:spPr>
          <a:xfrm>
            <a:off x="420770" y="4830140"/>
            <a:ext cx="10123698" cy="24598611"/>
          </a:xfrm>
          <a:prstGeom prst="roundRect">
            <a:avLst>
              <a:gd name="adj" fmla="val 195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 userDrawn="1"/>
        </p:nvSpPr>
        <p:spPr>
          <a:xfrm>
            <a:off x="10816428" y="4830140"/>
            <a:ext cx="10123698" cy="24598611"/>
          </a:xfrm>
          <a:prstGeom prst="roundRect">
            <a:avLst>
              <a:gd name="adj" fmla="val 195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3038715" rtl="0" eaLnBrk="1" latinLnBrk="0" hangingPunct="1">
        <a:spcBef>
          <a:spcPct val="0"/>
        </a:spcBef>
        <a:buNone/>
        <a:defRPr sz="60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39518" indent="-1139518" algn="l" defTabSz="3038715" rtl="0" eaLnBrk="1" latinLnBrk="0" hangingPunct="1">
        <a:spcBef>
          <a:spcPct val="20000"/>
        </a:spcBef>
        <a:buFont typeface="Arial" pitchFamily="34" charset="0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955" indent="-949598" algn="l" defTabSz="3038715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3798394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5317751" indent="-759679" algn="l" defTabSz="3038715" rtl="0" eaLnBrk="1" latinLnBrk="0" hangingPunct="1">
        <a:spcBef>
          <a:spcPct val="20000"/>
        </a:spcBef>
        <a:buFont typeface="Arial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837107" indent="-759679" algn="l" defTabSz="3038715" rtl="0" eaLnBrk="1" latinLnBrk="0" hangingPunct="1">
        <a:spcBef>
          <a:spcPct val="20000"/>
        </a:spcBef>
        <a:buFont typeface="Arial" pitchFamily="34" charset="0"/>
        <a:buChar char="»"/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356465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9875821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395179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2914537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19358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38715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8071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77429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596786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16145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35501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54859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 userDrawn="1"/>
        </p:nvSpPr>
        <p:spPr>
          <a:xfrm rot="10800000">
            <a:off x="0" y="29232596"/>
            <a:ext cx="21388388" cy="104261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0" y="1207"/>
            <a:ext cx="21388388" cy="104261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-5449" y="4203278"/>
            <a:ext cx="21393837" cy="240363"/>
          </a:xfrm>
          <a:prstGeom prst="rect">
            <a:avLst/>
          </a:prstGeom>
          <a:gradFill>
            <a:gsLst>
              <a:gs pos="100000">
                <a:srgbClr val="DAE9F6"/>
              </a:gs>
              <a:gs pos="0">
                <a:schemeClr val="accent1">
                  <a:tint val="66000"/>
                  <a:satMod val="160000"/>
                </a:schemeClr>
              </a:gs>
              <a:gs pos="51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 userDrawn="1"/>
        </p:nvSpPr>
        <p:spPr>
          <a:xfrm>
            <a:off x="429131" y="4835626"/>
            <a:ext cx="20511345" cy="24598611"/>
          </a:xfrm>
          <a:prstGeom prst="roundRect">
            <a:avLst>
              <a:gd name="adj" fmla="val 195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3038715" rtl="0" eaLnBrk="1" latinLnBrk="0" hangingPunct="1">
        <a:spcBef>
          <a:spcPct val="0"/>
        </a:spcBef>
        <a:buNone/>
        <a:defRPr sz="60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39518" indent="-1139518" algn="l" defTabSz="3038715" rtl="0" eaLnBrk="1" latinLnBrk="0" hangingPunct="1">
        <a:spcBef>
          <a:spcPct val="20000"/>
        </a:spcBef>
        <a:buFont typeface="Arial" pitchFamily="34" charset="0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955" indent="-949598" algn="l" defTabSz="3038715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3798394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5317751" indent="-759679" algn="l" defTabSz="3038715" rtl="0" eaLnBrk="1" latinLnBrk="0" hangingPunct="1">
        <a:spcBef>
          <a:spcPct val="20000"/>
        </a:spcBef>
        <a:buFont typeface="Arial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837107" indent="-759679" algn="l" defTabSz="3038715" rtl="0" eaLnBrk="1" latinLnBrk="0" hangingPunct="1">
        <a:spcBef>
          <a:spcPct val="20000"/>
        </a:spcBef>
        <a:buFont typeface="Arial" pitchFamily="34" charset="0"/>
        <a:buChar char="»"/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356465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9875821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395179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2914537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19358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38715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8071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77429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596786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16145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35501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54859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0615" y="5785020"/>
            <a:ext cx="5205866" cy="13430907"/>
          </a:xfrm>
        </p:spPr>
        <p:txBody>
          <a:bodyPr/>
          <a:lstStyle/>
          <a:p>
            <a:r>
              <a:rPr lang="pt-PT" dirty="0"/>
              <a:t>Nos últimos anos, o setor agrícola tem sofrido melhorias significativas nos seus processos, com a integração de conceitos como internet das coisas, computação em nuvem, entre outros, que cada vez mais aparecem, e visam o melhoramento da eficácia na resolução de problemas no setor. </a:t>
            </a:r>
          </a:p>
          <a:p>
            <a:endParaRPr lang="pt-PT" dirty="0"/>
          </a:p>
          <a:p>
            <a:r>
              <a:rPr lang="pt-PT" dirty="0"/>
              <a:t>No entanto, uma consequência negativa desta evolução, é o aumento da diferença tecnológica entre regiões urbanas e rurais, tornando-se cada vez mais difícil, que pequenas explorações agrícolas consigam competir com as grandes distribuidoras. Para aumentar esta dificuldade, o fraco povoamento que existe hoje nas regiões rurais leva à escassez demão de obra qualificada, reduzindo ainda mais as capacidades das regiões rurais competirem. Daqui resulta, como consequência direta, não só o abandono do setor agrícola, como o aumento dos terrenos abandonados, contribuindo fortemente para a degradação da agricultura nas regiões rurais. </a:t>
            </a:r>
          </a:p>
          <a:p>
            <a:endParaRPr lang="pt-PT" dirty="0"/>
          </a:p>
          <a:p>
            <a:r>
              <a:rPr lang="pt-PT" dirty="0"/>
              <a:t>O objetivo deste trabalho é planificar e implementar uma plataforma web que permita a compra e venda de produtos agrícolas, serviços e arrendamento de terrenos, sendo uma resposta ao problema descrito, proporcionado acesso aos pequenos produtores a um novo mercado até aqui inacessível.</a:t>
            </a:r>
            <a:endParaRPr lang="en-US" dirty="0"/>
          </a:p>
          <a:p>
            <a:endParaRPr lang="pt-PT" dirty="0"/>
          </a:p>
          <a:p>
            <a:r>
              <a:rPr lang="pt-PT" dirty="0"/>
              <a:t>De forma sucinta os objetivos 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Construir um portal que permita aos seus utilizadores realizarem as várias tarefas de compra e venda de produtos, oferta de serviços, e aluguer de terrenos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Desenvolver posteriormente um algoritmo de recomendação relacionado com as preferências dos utilizadores, no que toca, a produtos, serviços e terrenos.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5645705" y="9101135"/>
            <a:ext cx="10096977" cy="6967599"/>
          </a:xfrm>
        </p:spPr>
        <p:txBody>
          <a:bodyPr/>
          <a:lstStyle/>
          <a:p>
            <a:r>
              <a:rPr lang="pt-PT" dirty="0"/>
              <a:t>A aplicação web a ser desenvolvida deve procurar satisfazer os requisitos iniciais propostos, estes sendo a dinamização de produtos, serviços e terrenos agrícolas e deve ser criada utilizando a Spring Framework, </a:t>
            </a:r>
            <a:r>
              <a:rPr lang="pt-PT" dirty="0" err="1"/>
              <a:t>Thymeleaf</a:t>
            </a:r>
            <a:r>
              <a:rPr lang="pt-PT" dirty="0"/>
              <a:t>, </a:t>
            </a:r>
            <a:r>
              <a:rPr lang="pt-PT" dirty="0" err="1"/>
              <a:t>Jquery</a:t>
            </a:r>
            <a:r>
              <a:rPr lang="pt-PT" dirty="0"/>
              <a:t>, </a:t>
            </a:r>
            <a:r>
              <a:rPr lang="pt-PT" dirty="0" err="1"/>
              <a:t>Bootstrap</a:t>
            </a:r>
            <a:r>
              <a:rPr lang="pt-PT" dirty="0"/>
              <a:t>, Java, Html e </a:t>
            </a:r>
            <a:r>
              <a:rPr lang="pt-PT" dirty="0" err="1"/>
              <a:t>Css</a:t>
            </a:r>
            <a:r>
              <a:rPr lang="pt-PT" dirty="0"/>
              <a:t>.</a:t>
            </a:r>
          </a:p>
          <a:p>
            <a:r>
              <a:rPr lang="pt-PT" dirty="0"/>
              <a:t>A plataforma construída apresenta as seguintes funcionalidades: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PT" dirty="0"/>
              <a:t>Registo de utilizadores e início de sessão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PT" dirty="0"/>
              <a:t>Recuperação de palavras passe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PT" dirty="0"/>
              <a:t>Encriptação das palavras passe na base de dados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PT" dirty="0"/>
              <a:t>Controlo de sessões, sendo necessário iniciar sessão para ter acesso a certas secções da plataforma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PT" dirty="0"/>
              <a:t>Criação de anúncios de produtos, terrenos ou serviços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PT" dirty="0"/>
              <a:t>Loja online organizada por diferentes categorias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PT" dirty="0"/>
              <a:t>Edição de dados de utilizador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PT" dirty="0"/>
              <a:t>Registo de cartões de crédito pessoais, e de endereços de envio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PT" dirty="0"/>
              <a:t>Visualização do histórico de compras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PT" dirty="0"/>
              <a:t>Gestão do carrinho de compras, sendo possível adicionar, remover e editar a quantidade dos itens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PT" dirty="0"/>
              <a:t>Preenchimento de formulários automático utilizando os cartões de crédito e endereços de envio registados pelo utilizador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PT" dirty="0"/>
              <a:t>Envio de emails de confirmação de registo e de confirmação de compra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PT" b="0" u="none" dirty="0"/>
              <a:t>Descrição do trabalho realizado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5644932" y="18586468"/>
            <a:ext cx="10096977" cy="558738"/>
          </a:xfrm>
        </p:spPr>
        <p:txBody>
          <a:bodyPr/>
          <a:lstStyle/>
          <a:p>
            <a:r>
              <a:rPr lang="pt-PT" b="0" u="none" dirty="0"/>
              <a:t>Apresentação de resultados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16035023" y="5088377"/>
            <a:ext cx="4895959" cy="558738"/>
          </a:xfrm>
        </p:spPr>
        <p:txBody>
          <a:bodyPr/>
          <a:lstStyle/>
          <a:p>
            <a:r>
              <a:rPr lang="pt-PT" b="0" u="none" dirty="0"/>
              <a:t>Conclusões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15743459" y="5785020"/>
            <a:ext cx="5196886" cy="10045365"/>
          </a:xfrm>
        </p:spPr>
        <p:txBody>
          <a:bodyPr/>
          <a:lstStyle/>
          <a:p>
            <a:r>
              <a:rPr lang="pt-PT" dirty="0"/>
              <a:t>Foi possível implementar muitas das funcionalidades mais importantes da plataforma, com exceção ao sistema de recomendações inteligente devido principalmente a restrições de tempo, apesar disto o projeto pode ser considerado um sucesso pelo aquilo que já oferece.</a:t>
            </a:r>
          </a:p>
          <a:p>
            <a:endParaRPr lang="pt-PT" dirty="0"/>
          </a:p>
          <a:p>
            <a:r>
              <a:rPr lang="pt-PT" dirty="0"/>
              <a:t>A plataforma no seu estado atual oferece aos seus utilizadores a possibilidade de expor os seus produtos a um novo mercado, o que abre as portas a novas oportunidades de negócio, adicionalmente, a plataforma age como uma rede de recursos no sentido em que permite aos seus utilizadores expressar a sua vontade de prestar serviços, e permite a promoção de terrenos para aluguer ou venda.</a:t>
            </a:r>
          </a:p>
          <a:p>
            <a:endParaRPr lang="pt-PT" dirty="0"/>
          </a:p>
          <a:p>
            <a:r>
              <a:rPr lang="pt-PT" dirty="0"/>
              <a:t>Futuramente, seria possível implementar o sistema de recomendações inteligente o que tornaria o uso da plataforma ainda mais intuitivo para os utilizadores, e com mais alguns refinamentos este projeto poderia vir a tornar-se uma plataforma bastante popular, e funcionaria como uma excelente solução para os problemas apresentados inicialmente.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0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Orientadores</a:t>
            </a:r>
            <a:r>
              <a:rPr lang="en-US" sz="3600" dirty="0"/>
              <a:t>: Prof. Paulo Matos / Prof. Rui Alves</a:t>
            </a:r>
          </a:p>
          <a:p>
            <a:endParaRPr lang="pt-PT" sz="36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1"/>
          </p:nvPr>
        </p:nvSpPr>
        <p:spPr/>
        <p:txBody>
          <a:bodyPr>
            <a:normAutofit/>
          </a:bodyPr>
          <a:lstStyle/>
          <a:p>
            <a:r>
              <a:rPr lang="pt-PT" sz="4400" dirty="0"/>
              <a:t>Diogo Pinto – a36480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8"/>
          </p:nvPr>
        </p:nvSpPr>
        <p:spPr>
          <a:xfrm>
            <a:off x="2890078" y="548640"/>
            <a:ext cx="15608232" cy="1686925"/>
          </a:xfrm>
        </p:spPr>
        <p:txBody>
          <a:bodyPr>
            <a:normAutofit/>
          </a:bodyPr>
          <a:lstStyle/>
          <a:p>
            <a:r>
              <a:rPr lang="pt-PT" sz="9600" dirty="0"/>
              <a:t>Plataforma e-Commerce</a:t>
            </a:r>
          </a:p>
        </p:txBody>
      </p:sp>
      <p:sp>
        <p:nvSpPr>
          <p:cNvPr id="19" name="Text Placeholder 232"/>
          <p:cNvSpPr>
            <a:spLocks noGrp="1"/>
          </p:cNvSpPr>
          <p:nvPr>
            <p:ph type="body" sz="quarter" idx="11"/>
          </p:nvPr>
        </p:nvSpPr>
        <p:spPr>
          <a:xfrm>
            <a:off x="299972" y="4830533"/>
            <a:ext cx="5205089" cy="989625"/>
          </a:xfrm>
        </p:spPr>
        <p:txBody>
          <a:bodyPr/>
          <a:lstStyle/>
          <a:p>
            <a:r>
              <a:rPr lang="pt-PT" b="0" u="none" dirty="0"/>
              <a:t>Enquadramento e objetivos do projeto 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73C4FD-269C-4F63-B9E2-66E714FB77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8" y="27134498"/>
            <a:ext cx="3041781" cy="1520891"/>
          </a:xfrm>
          <a:prstGeom prst="rect">
            <a:avLst/>
          </a:prstGeom>
        </p:spPr>
      </p:pic>
      <p:pic>
        <p:nvPicPr>
          <p:cNvPr id="12" name="Imagem 11" descr="Uma imagem com desenho&#10;&#10;Descrição gerada automaticamente">
            <a:extLst>
              <a:ext uri="{FF2B5EF4-FFF2-40B4-BE49-F238E27FC236}">
                <a16:creationId xmlns:a16="http://schemas.microsoft.com/office/drawing/2014/main" id="{59D1FE36-2A6E-417A-9EEE-5F199E1733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779" y="27586619"/>
            <a:ext cx="3041781" cy="616647"/>
          </a:xfrm>
          <a:prstGeom prst="rect">
            <a:avLst/>
          </a:prstGeom>
        </p:spPr>
      </p:pic>
      <p:pic>
        <p:nvPicPr>
          <p:cNvPr id="14" name="Imagem 13" descr="Uma imagem com desenho&#10;&#10;Descrição gerada automaticamente">
            <a:extLst>
              <a:ext uri="{FF2B5EF4-FFF2-40B4-BE49-F238E27FC236}">
                <a16:creationId xmlns:a16="http://schemas.microsoft.com/office/drawing/2014/main" id="{176C1CFD-1DDD-4472-B5A0-6AE2E422D5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54" y="26487247"/>
            <a:ext cx="2656940" cy="2746664"/>
          </a:xfrm>
          <a:prstGeom prst="rect">
            <a:avLst/>
          </a:prstGeom>
        </p:spPr>
      </p:pic>
      <p:pic>
        <p:nvPicPr>
          <p:cNvPr id="20" name="Imagem 19" descr="Uma imagem com desenho&#10;&#10;Descrição gerada automaticamente">
            <a:extLst>
              <a:ext uri="{FF2B5EF4-FFF2-40B4-BE49-F238E27FC236}">
                <a16:creationId xmlns:a16="http://schemas.microsoft.com/office/drawing/2014/main" id="{2862A86E-AE6D-4CA4-9BB2-B52B08C64E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416" y="27167832"/>
            <a:ext cx="1525800" cy="1525800"/>
          </a:xfrm>
          <a:prstGeom prst="rect">
            <a:avLst/>
          </a:prstGeom>
        </p:spPr>
      </p:pic>
      <p:pic>
        <p:nvPicPr>
          <p:cNvPr id="22" name="Imagem 21" descr="Uma imagem com desenho&#10;&#10;Descrição gerada automaticamente">
            <a:extLst>
              <a:ext uri="{FF2B5EF4-FFF2-40B4-BE49-F238E27FC236}">
                <a16:creationId xmlns:a16="http://schemas.microsoft.com/office/drawing/2014/main" id="{01FA0C56-E86D-4922-82CA-FFE7DBB7C7F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740" y="27586619"/>
            <a:ext cx="809200" cy="809200"/>
          </a:xfrm>
          <a:prstGeom prst="rect">
            <a:avLst/>
          </a:prstGeom>
        </p:spPr>
      </p:pic>
      <p:pic>
        <p:nvPicPr>
          <p:cNvPr id="24" name="Imagem 2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8ED13F1-7198-4853-B294-4F0C154E04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94" y="20957832"/>
            <a:ext cx="5990896" cy="4276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Imagem 2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3C47573-61DE-43BA-9F09-1A4F97E2EF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940" y="20948691"/>
            <a:ext cx="5990896" cy="4276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Imagem 29" descr="Uma imagem com mesa, interior, balcão, sentado&#10;&#10;Descrição gerada automaticamente">
            <a:extLst>
              <a:ext uri="{FF2B5EF4-FFF2-40B4-BE49-F238E27FC236}">
                <a16:creationId xmlns:a16="http://schemas.microsoft.com/office/drawing/2014/main" id="{669A0516-D319-41B8-BAC8-42024F5185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117" y="20957831"/>
            <a:ext cx="5990896" cy="4276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Imagem 25" descr="Uma imagem com desenho, alimentação&#10;&#10;Descrição gerada automaticamente">
            <a:extLst>
              <a:ext uri="{FF2B5EF4-FFF2-40B4-BE49-F238E27FC236}">
                <a16:creationId xmlns:a16="http://schemas.microsoft.com/office/drawing/2014/main" id="{1AA859C9-6B95-443F-9BDC-D31E0B4BAFC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01" y="27325340"/>
            <a:ext cx="2040153" cy="1070479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C5179840-5B63-4709-891A-4A758BA705EB}"/>
              </a:ext>
            </a:extLst>
          </p:cNvPr>
          <p:cNvSpPr txBox="1"/>
          <p:nvPr/>
        </p:nvSpPr>
        <p:spPr>
          <a:xfrm>
            <a:off x="6982041" y="19145206"/>
            <a:ext cx="7737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resultados finais foram satisfatórios, pois foram cumpridos bastantes dos objetivos iniciais. A plataforma permite a compra e venda de produtos, e oferece uma forma de expor serviços e terrenos.</a:t>
            </a:r>
            <a:endParaRPr lang="pt-PT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9" name="Áudio 28">
            <a:hlinkClick r:id="" action="ppaction://media"/>
            <a:extLst>
              <a:ext uri="{FF2B5EF4-FFF2-40B4-BE49-F238E27FC236}">
                <a16:creationId xmlns:a16="http://schemas.microsoft.com/office/drawing/2014/main" id="{319A12C8-AF85-4C67-B642-F2BF0653736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0626388" y="295132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1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102"/>
    </mc:Choice>
    <mc:Fallback>
      <p:transition spd="slow" advTm="551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PosterPresentations.com-100CMx140CM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830656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lassic - Wide Center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830656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PosterPresentations.com-100CMx140CM</Template>
  <TotalTime>494</TotalTime>
  <Words>656</Words>
  <Application>Microsoft Office PowerPoint</Application>
  <PresentationFormat>Personalizados</PresentationFormat>
  <Paragraphs>39</Paragraphs>
  <Slides>1</Slides>
  <Notes>1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Arial</vt:lpstr>
      <vt:lpstr>Calibri</vt:lpstr>
      <vt:lpstr>Times New Roman</vt:lpstr>
      <vt:lpstr>Trebuchet MS</vt:lpstr>
      <vt:lpstr>Wingdings</vt:lpstr>
      <vt:lpstr>PosterPresentations.com-100CMx140CM</vt:lpstr>
      <vt:lpstr>Classic - Wide Center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Luisa Jorge</dc:creator>
  <cp:lastModifiedBy>diogopintoes@gmail.com</cp:lastModifiedBy>
  <cp:revision>19</cp:revision>
  <dcterms:created xsi:type="dcterms:W3CDTF">2012-02-10T00:21:22Z</dcterms:created>
  <dcterms:modified xsi:type="dcterms:W3CDTF">2020-09-16T12:28:52Z</dcterms:modified>
</cp:coreProperties>
</file>