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24.xml"/>
  <Override ContentType="application/vnd.openxmlformats-officedocument.presentationml.slide+xml" PartName="/ppt/slides/slide8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slide+xml" PartName="/ppt/slides/slide22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3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372035" y="311039"/>
            <a:ext cx="8399999" cy="4440899"/>
          </a:xfrm>
          <a:prstGeom prst="roundRect">
            <a:avLst>
              <a:gd fmla="val 365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72035" y="4904401"/>
            <a:ext cx="8399999" cy="1206600"/>
          </a:xfrm>
          <a:prstGeom prst="roundRect">
            <a:avLst>
              <a:gd fmla="val 1524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630810"/>
            <a:ext cx="7772400" cy="3789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685800" y="5195894"/>
            <a:ext cx="7772400" cy="614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None/>
              <a:defRPr/>
            </a:lvl1pPr>
            <a:lvl2pPr>
              <a:spcBef>
                <a:spcPts val="0"/>
              </a:spcBef>
              <a:buSzPct val="100000"/>
              <a:buNone/>
              <a:defRPr sz="3000"/>
            </a:lvl2pPr>
            <a:lvl3pPr>
              <a:spcBef>
                <a:spcPts val="0"/>
              </a:spcBef>
              <a:buSzPct val="100000"/>
              <a:buNone/>
              <a:defRPr sz="3000"/>
            </a:lvl3pPr>
            <a:lvl4pPr>
              <a:spcBef>
                <a:spcPts val="0"/>
              </a:spcBef>
              <a:buSzPct val="100000"/>
              <a:buNone/>
              <a:defRPr sz="3000"/>
            </a:lvl4pPr>
            <a:lvl5pPr>
              <a:spcBef>
                <a:spcPts val="0"/>
              </a:spcBef>
              <a:buSzPct val="100000"/>
              <a:buNone/>
              <a:defRPr sz="3000"/>
            </a:lvl5pPr>
            <a:lvl6pPr>
              <a:spcBef>
                <a:spcPts val="0"/>
              </a:spcBef>
              <a:buSzPct val="100000"/>
              <a:buNone/>
              <a:defRPr sz="3000"/>
            </a:lvl6pPr>
            <a:lvl7pPr>
              <a:spcBef>
                <a:spcPts val="0"/>
              </a:spcBef>
              <a:buSzPct val="100000"/>
              <a:buNone/>
              <a:defRPr sz="3000"/>
            </a:lvl7pPr>
            <a:lvl8pPr>
              <a:spcBef>
                <a:spcPts val="0"/>
              </a:spcBef>
              <a:buSzPct val="100000"/>
              <a:buNone/>
              <a:defRPr sz="3000"/>
            </a:lvl8pPr>
            <a:lvl9pPr>
              <a:spcBef>
                <a:spcPts val="0"/>
              </a:spcBef>
              <a:buSzPct val="100000"/>
              <a:buNone/>
              <a:defRPr sz="30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/>
          <p:nvPr/>
        </p:nvSpPr>
        <p:spPr>
          <a:xfrm flipH="1" rot="10800000">
            <a:off x="372035" y="-120"/>
            <a:ext cx="8399999" cy="13998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372035" y="1550894"/>
            <a:ext cx="4114800" cy="51705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 flipH="1" rot="10800000">
            <a:off x="372035" y="-120"/>
            <a:ext cx="8399999" cy="13998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457200" y="1600200"/>
            <a:ext cx="3925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/>
          <p:nvPr/>
        </p:nvSpPr>
        <p:spPr>
          <a:xfrm>
            <a:off x="4657164" y="1550894"/>
            <a:ext cx="4114800" cy="5170500"/>
          </a:xfrm>
          <a:prstGeom prst="roundRect">
            <a:avLst>
              <a:gd fmla="val 378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761353" y="1600200"/>
            <a:ext cx="3925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372035" y="1550894"/>
            <a:ext cx="8399999" cy="5170500"/>
          </a:xfrm>
          <a:prstGeom prst="roundRect">
            <a:avLst>
              <a:gd fmla="val 297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 flipH="1" rot="10800000">
            <a:off x="372035" y="-120"/>
            <a:ext cx="8399999" cy="1399800"/>
          </a:xfrm>
          <a:prstGeom prst="round2SameRect">
            <a:avLst>
              <a:gd fmla="val 10590" name="adj1"/>
              <a:gd fmla="val 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372035" y="5702203"/>
            <a:ext cx="8399999" cy="86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35" name="Shape 35"/>
          <p:cNvSpPr/>
          <p:nvPr/>
        </p:nvSpPr>
        <p:spPr>
          <a:xfrm>
            <a:off x="372035" y="311039"/>
            <a:ext cx="8399999" cy="5158200"/>
          </a:xfrm>
          <a:prstGeom prst="roundRect">
            <a:avLst>
              <a:gd fmla="val 2776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72035" y="314112"/>
            <a:ext cx="8399999" cy="6229800"/>
          </a:xfrm>
          <a:prstGeom prst="roundRect">
            <a:avLst>
              <a:gd fmla="val 225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2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b="1"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1.png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png"/><Relationship Id="rId3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5.png"/><Relationship Id="rId3" Type="http://schemas.openxmlformats.org/officeDocument/2006/relationships/image" Target="../media/image00.jp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4.png"/><Relationship Id="rId3" Type="http://schemas.openxmlformats.org/officeDocument/2006/relationships/image" Target="../media/image00.jp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2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2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2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3" Type="http://schemas.openxmlformats.org/officeDocument/2006/relationships/image" Target="../media/image00.jp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02.png"/><Relationship Id="rId3" Type="http://schemas.openxmlformats.org/officeDocument/2006/relationships/image" Target="../media/image0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ctrTitle"/>
          </p:nvPr>
        </p:nvSpPr>
        <p:spPr>
          <a:xfrm>
            <a:off x="685800" y="630800"/>
            <a:ext cx="7772400" cy="2564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4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4800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JOnion: </a:t>
            </a:r>
          </a:p>
          <a:p>
            <a:pPr algn="ctr">
              <a:spcBef>
                <a:spcPts val="0"/>
              </a:spcBef>
              <a:buNone/>
            </a:pPr>
            <a:r>
              <a:rPr lang="en" sz="4800">
                <a:solidFill>
                  <a:srgbClr val="CC0000"/>
                </a:solidFill>
                <a:latin typeface="Ubuntu"/>
                <a:ea typeface="Ubuntu"/>
                <a:cs typeface="Ubuntu"/>
                <a:sym typeface="Ubuntu"/>
              </a:rPr>
              <a:t>Code Metrics Calculation</a:t>
            </a:r>
          </a:p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685800" y="5185269"/>
            <a:ext cx="7772400" cy="614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rgbClr val="990000"/>
                </a:solidFill>
              </a:rPr>
              <a:t>Feng Gao, Emad Gohari, April 17th 2015</a:t>
            </a:r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375" y="346085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4" name="Shape 114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825" y="476800"/>
            <a:ext cx="6853400" cy="49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●"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3" name="Shape 123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Software Metrics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88800"/>
            <a:ext cx="9144001" cy="372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850" y="328900"/>
            <a:ext cx="7306324" cy="524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Adopt JUnit test framework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Unit tests at three level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At least 1 for every metrics developed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Limitation: designated test cases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Have datasets for integrated test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try our best to enlarge the coverage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JOnion Testing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600">
                <a:solidFill>
                  <a:schemeClr val="dk2"/>
                </a:solidFill>
              </a:rPr>
              <a:t>Technical Detail: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One test suite controls all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Assertment of metrics value in test case classes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One test case for the specific metric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47" name="Shape 147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JOnion Testing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4" name="Shape 154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JOnion Testing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137" y="71012"/>
            <a:ext cx="5015724" cy="671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Eclipse Metrics Plugin 1.3.6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Eclipse Metrics Plugin 1.3.8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Most professional on calculation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SourceMonitor 3.5 (Windows only)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JMetric Beta (particular for Java)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Perhaps more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3" name="Shape 163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Other tools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600">
                <a:solidFill>
                  <a:schemeClr val="dk2"/>
                </a:solidFill>
              </a:rPr>
              <a:t>Jaim ----- 46 source files</a:t>
            </a: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>
                <a:solidFill>
                  <a:schemeClr val="dk2"/>
                </a:solidFill>
              </a:rPr>
              <a:t>implements the AOL IM TOC protocol as a Java library.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600">
                <a:solidFill>
                  <a:schemeClr val="dk2"/>
                </a:solidFill>
              </a:rPr>
              <a:t>jTcGUI ----- 5 source files</a:t>
            </a: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>
                <a:solidFill>
                  <a:schemeClr val="dk2"/>
                </a:solidFill>
              </a:rPr>
              <a:t>a Linux tool for managing TrueCrypt volumes.</a:t>
            </a: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" name="Shape 170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1" name="Shape 171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Datasets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600">
                <a:solidFill>
                  <a:schemeClr val="dk2"/>
                </a:solidFill>
              </a:rPr>
              <a:t>ProGuard ----- 465 source files</a:t>
            </a: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>
                <a:solidFill>
                  <a:schemeClr val="dk2"/>
                </a:solidFill>
              </a:rPr>
              <a:t>a free Java class file shrinker, optimizer, and</a:t>
            </a: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>
                <a:solidFill>
                  <a:schemeClr val="dk2"/>
                </a:solidFill>
              </a:rPr>
              <a:t>obfuscator.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Already got the source code from SourceForge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All gets built in Eclipse properly</a:t>
            </a: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8" name="Shape 178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9" name="Shape 179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Datasets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Best way is to compare with an “oracle”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Different definition of metrics and different values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Manual calculation would be exhaustive or impossible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Doing statistical analysis on results</a:t>
            </a:r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7" name="Shape 187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Evaluation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550" y="567960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/>
              <a:t>Agenda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600">
                <a:solidFill>
                  <a:schemeClr val="dk2"/>
                </a:solidFill>
              </a:rPr>
              <a:t>Background and Introduction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600">
                <a:solidFill>
                  <a:schemeClr val="dk2"/>
                </a:solidFill>
              </a:rPr>
              <a:t>Project overview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i="1" lang="en" sz="3600">
                <a:solidFill>
                  <a:schemeClr val="dk2"/>
                </a:solidFill>
              </a:rPr>
              <a:t>JOnion Developing and Testing</a:t>
            </a:r>
          </a:p>
          <a:p>
            <a:pPr indent="-4572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600">
                <a:solidFill>
                  <a:schemeClr val="dk2"/>
                </a:solidFill>
              </a:rPr>
              <a:t>Other Tools and Dataset</a:t>
            </a:r>
          </a:p>
          <a:p>
            <a:pPr indent="-457200" lvl="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3600">
                <a:solidFill>
                  <a:schemeClr val="dk2"/>
                </a:solidFill>
              </a:rPr>
              <a:t>Evaluation and Conclusion</a:t>
            </a:r>
          </a:p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2286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None/>
            </a:pPr>
            <a:r>
              <a:rPr lang="en">
                <a:solidFill>
                  <a:schemeClr val="dk2"/>
                </a:solidFill>
              </a:rPr>
              <a:t>Examples: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Random sampling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Evaluation based on model of quality (ISO 9126)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Most challenging part: find a better way to do it …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5" name="Shape 195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Evaluation</a:t>
            </a:r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550" y="567960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What made us feel good: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Already implement most metrics calculation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Sufficient test cases developed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Dataset has been chosen and ready to test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Done some manual comparisons</a:t>
            </a: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3" name="Shape 203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Conclusion</a:t>
            </a:r>
          </a:p>
        </p:txBody>
      </p:sp>
      <p:pic>
        <p:nvPicPr>
          <p:cNvPr id="204" name="Shape 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550" y="567960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What will make us feel good: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More other similar tools needed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Comp up with new evaluation method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Run all tools against dataset 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Accuracy and coverage analysis 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1" name="Shape 211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Conclusion</a:t>
            </a:r>
          </a:p>
        </p:txBody>
      </p:sp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550" y="567960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Efficient code metrics calculation tool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Realistic meaning for researchers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Generally speaking, better than other tools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A better evaluation methods required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Need more useful metrics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Become developers friendly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9" name="Shape 219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Overall Conclusion</a:t>
            </a:r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3550" y="567960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372035" y="5702203"/>
            <a:ext cx="8399999" cy="86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Font typeface="Arial"/>
              <a:buChar char="●"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6" name="Shape 226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457200" y="185999"/>
            <a:ext cx="82296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 sz="4800"/>
              <a:t>Thank You!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 sz="4800"/>
          </a:p>
          <a:p>
            <a:pPr lvl="0" rtl="0" algn="ctr">
              <a:spcBef>
                <a:spcPts val="0"/>
              </a:spcBef>
              <a:buNone/>
            </a:pPr>
            <a:r>
              <a:rPr lang="en" sz="4800"/>
              <a:t>Please Remember JOnion!</a:t>
            </a:r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225" y="4019950"/>
            <a:ext cx="1177799" cy="117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A quantitative measure used to measure software product quality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fundamental and important not only for researchers but also developers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So far, lots of  tools available online. But all have serious restrictions</a:t>
            </a:r>
          </a:p>
          <a:p>
            <a:pPr indent="-419100" lvl="0" marL="45720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dk2"/>
                </a:solidFill>
              </a:rPr>
              <a:t>Urgent on a better tool!</a:t>
            </a:r>
          </a:p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9" name="Shape 59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4800"/>
              <a:t>Background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Develop a better tool than current tools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Comp up idea during assignment period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Focus on object-oriented language, Java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Add more functionality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Improve the accuracy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Achieve general better performance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b="1" lang="en">
                <a:solidFill>
                  <a:schemeClr val="dk2"/>
                </a:solidFill>
              </a:rPr>
              <a:t>Give a meaningful name: JOnion!</a:t>
            </a: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7" name="Shape 67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Introduction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Developing the software metrics tool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Software testing for the tool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Selecting other software metrics tools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Choose test software systems for dataset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Generating metrics reports from all tools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Evaluation of results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Report works and findings</a:t>
            </a:r>
          </a:p>
        </p:txBody>
      </p:sp>
      <p:sp>
        <p:nvSpPr>
          <p:cNvPr id="74" name="Shape 74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5" name="Shape 75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Project overview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Evolved from the older version: AssignmentParser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Based on the framework: Java Parser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revolutionary change on architecture 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Enhance the recursive call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Tighter encapsulation </a:t>
            </a:r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3" name="Shape 83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JOnion Developing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Easy-understanding hierarchy: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Method Level ---aggregate---&gt; Class Level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---aggregate---&gt; File Level ---aggregate---&gt;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Package Level ---aggregate---&gt; Project Level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A new data structure with greater capability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1" name="Shape 91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JOnion Developing</a:t>
            </a:r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>
                <a:solidFill>
                  <a:schemeClr val="dk2"/>
                </a:solidFill>
              </a:rPr>
              <a:t>Technical Detail: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“StoreMetrics” holds owner, aggregated metrics and calculated metrics.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“VisitMethods”(up to “VisitProject”) class calculate metrics for each level</a:t>
            </a:r>
          </a:p>
          <a:p>
            <a:pPr indent="-419100" lvl="0" marL="457200" rtl="0">
              <a:lnSpc>
                <a:spcPct val="150000"/>
              </a:lnSpc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2"/>
                </a:solidFill>
              </a:rPr>
              <a:t>CA, CE and I calculate at Project level</a:t>
            </a: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/>
              <a:t>JOnion Developing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2" type="sldNum"/>
          </p:nvPr>
        </p:nvSpPr>
        <p:spPr>
          <a:xfrm>
            <a:off x="8607464" y="633316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6" name="Shape 106"/>
          <p:cNvSpPr txBox="1"/>
          <p:nvPr>
            <p:ph type="title"/>
          </p:nvPr>
        </p:nvSpPr>
        <p:spPr>
          <a:xfrm>
            <a:off x="457200" y="18603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4225" y="5509750"/>
            <a:ext cx="1013249" cy="101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Shape 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3851"/>
            <a:ext cx="9143999" cy="4585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label">
  <a:themeElements>
    <a:clrScheme name="Custom 352">
      <a:dk1>
        <a:srgbClr val="333333"/>
      </a:dk1>
      <a:lt1>
        <a:srgbClr val="FFFFFF"/>
      </a:lt1>
      <a:dk2>
        <a:srgbClr val="800000"/>
      </a:dk2>
      <a:lt2>
        <a:srgbClr val="CCCCCC"/>
      </a:lt2>
      <a:accent1>
        <a:srgbClr val="0E427E"/>
      </a:accent1>
      <a:accent2>
        <a:srgbClr val="C5AF48"/>
      </a:accent2>
      <a:accent3>
        <a:srgbClr val="327C56"/>
      </a:accent3>
      <a:accent4>
        <a:srgbClr val="387B7D"/>
      </a:accent4>
      <a:accent5>
        <a:srgbClr val="BA7436"/>
      </a:accent5>
      <a:accent6>
        <a:srgbClr val="804000"/>
      </a:accent6>
      <a:hlink>
        <a:srgbClr val="1D6B8D"/>
      </a:hlink>
      <a:folHlink>
        <a:srgbClr val="103B4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