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3" r:id="rId3"/>
    <p:sldId id="497" r:id="rId4"/>
    <p:sldId id="496" r:id="rId5"/>
    <p:sldId id="494" r:id="rId6"/>
    <p:sldId id="495" r:id="rId7"/>
    <p:sldId id="487" r:id="rId8"/>
    <p:sldId id="488" r:id="rId9"/>
    <p:sldId id="489" r:id="rId10"/>
    <p:sldId id="490" r:id="rId11"/>
    <p:sldId id="491" r:id="rId12"/>
    <p:sldId id="492" r:id="rId13"/>
    <p:sldId id="275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orient="horz" pos="1618">
          <p15:clr>
            <a:srgbClr val="A4A3A4"/>
          </p15:clr>
        </p15:guide>
        <p15:guide id="3" orient="horz" pos="2048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pos="5470">
          <p15:clr>
            <a:srgbClr val="A4A3A4"/>
          </p15:clr>
        </p15:guide>
        <p15:guide id="6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76190" autoAdjust="0"/>
  </p:normalViewPr>
  <p:slideViewPr>
    <p:cSldViewPr snapToGrid="0">
      <p:cViewPr varScale="1">
        <p:scale>
          <a:sx n="154" d="100"/>
          <a:sy n="154" d="100"/>
        </p:scale>
        <p:origin x="360" y="126"/>
      </p:cViewPr>
      <p:guideLst>
        <p:guide orient="horz" pos="756"/>
        <p:guide orient="horz" pos="1618"/>
        <p:guide orient="horz" pos="2048"/>
        <p:guide orient="horz" pos="323"/>
        <p:guide pos="547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19AF6B-F64B-4ACF-9B39-B7B203196798}" type="datetimeFigureOut">
              <a:rPr lang="en-US"/>
              <a:pPr>
                <a:defRPr/>
              </a:pPr>
              <a:t>2018-04-24 Tue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49BFC27-EF82-4E2A-AC3D-C40CDAF09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9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ACEAF-72BC-4A43-B313-AF0670162150}" type="datetimeFigureOut">
              <a:rPr lang="en-US"/>
              <a:pPr>
                <a:defRPr/>
              </a:pPr>
              <a:t>2018-04-24 Tue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0E98B2-5B20-4C3B-8EAA-58920866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55613" y="4813300"/>
            <a:ext cx="1687512" cy="123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5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6838" y="4035425"/>
            <a:ext cx="1427162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36563" y="1431925"/>
            <a:ext cx="20494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39" y="2221197"/>
            <a:ext cx="8212886" cy="1102519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488723"/>
            <a:ext cx="6330212" cy="925360"/>
          </a:xfrm>
        </p:spPr>
        <p:txBody>
          <a:bodyPr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19587"/>
            <a:ext cx="7772400" cy="1021556"/>
          </a:xfrm>
        </p:spPr>
        <p:txBody>
          <a:bodyPr anchor="b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2752675"/>
            <a:ext cx="7772400" cy="1125140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59A46-7E21-4FBA-90C5-229A541E7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4806950"/>
            <a:ext cx="914400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19587"/>
            <a:ext cx="7772400" cy="1021556"/>
          </a:xfrm>
        </p:spPr>
        <p:txBody>
          <a:bodyPr anchor="b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2752675"/>
            <a:ext cx="7772400" cy="1125140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C3307C6-CB18-4BED-B4A6-A35C347D6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4806950"/>
            <a:ext cx="914400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153552"/>
            <a:ext cx="7772400" cy="1021556"/>
          </a:xfrm>
        </p:spPr>
        <p:txBody>
          <a:bodyPr anchor="b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3286641"/>
            <a:ext cx="7772400" cy="112514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742F399-6242-49CD-B735-0A0DBE2B6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2025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186F-F893-487C-9B4E-54965F6571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24779-D5FD-4E52-979C-2CA0C18C1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455613" y="4813300"/>
            <a:ext cx="1687512" cy="123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3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78213" y="1874838"/>
            <a:ext cx="2108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52605" y="979584"/>
            <a:ext cx="8438798" cy="382257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altLang="zh-CN" sz="1658" kern="120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noProof="1" smtClean="0"/>
              <a:t>Click icon to add table</a:t>
            </a:r>
            <a:endParaRPr lang="en-US" altLang="zh-CN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white">
          <a:xfrm>
            <a:off x="8334375" y="4840288"/>
            <a:ext cx="296863" cy="228600"/>
          </a:xfrm>
          <a:ln>
            <a:miter lim="800000"/>
            <a:headEnd/>
            <a:tailEnd/>
          </a:ln>
        </p:spPr>
        <p:txBody>
          <a:bodyPr wrap="none" tIns="43860" bIns="43860"/>
          <a:lstStyle>
            <a:lvl1pPr>
              <a:defRPr sz="600" noProof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28889A-F304-4DC7-BBB1-C6751B4D7F31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9623-1AF5-4C9A-98D9-977D1EF46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55613" y="4813300"/>
            <a:ext cx="1687512" cy="123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5" name="Freeform 7"/>
          <p:cNvSpPr/>
          <p:nvPr userDrawn="1"/>
        </p:nvSpPr>
        <p:spPr>
          <a:xfrm>
            <a:off x="-7938" y="-11113"/>
            <a:ext cx="9151938" cy="531813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8788" y="1223963"/>
            <a:ext cx="12207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39" y="2355675"/>
            <a:ext cx="8212886" cy="1102519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623201"/>
            <a:ext cx="6330212" cy="925360"/>
          </a:xfrm>
        </p:spPr>
        <p:txBody>
          <a:bodyPr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D233-E595-4B34-A79A-4C12E217F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93A87-3103-487C-AFE4-20D28BE75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3324"/>
            <a:ext cx="4006851" cy="3425825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678363" y="1203324"/>
            <a:ext cx="4005264" cy="3425825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0D343-583F-4207-AED7-EA14D5D7E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3325"/>
            <a:ext cx="8228013" cy="3425825"/>
          </a:xfrm>
        </p:spPr>
        <p:txBody>
          <a:bodyPr anchor="ctr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017A0-4DEF-4B11-B14A-7B86E65A1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/>
            </a:blip>
            <a:srcRect/>
            <a:stretch>
              <a:fillRect/>
            </a:stretch>
          </a:blipFill>
        </p:spPr>
        <p:txBody>
          <a:bodyPr rtlCol="0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C5320-64CB-4C07-B352-E13E192E2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/>
            </a:blip>
            <a:srcRect/>
            <a:stretch>
              <a:fillRect/>
            </a:stretch>
          </a:blipFill>
        </p:spPr>
        <p:txBody>
          <a:bodyPr rtlCol="0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3325"/>
            <a:ext cx="4006851" cy="1309290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678363" y="1203325"/>
            <a:ext cx="4005264" cy="1309290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D660-7063-4A01-B80B-3D1E036B2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/>
            </a:blip>
            <a:srcRect/>
            <a:stretch>
              <a:fillRect/>
            </a:stretch>
          </a:blipFill>
        </p:spPr>
        <p:txBody>
          <a:bodyPr rtlCol="0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altLang="zh-CN" dirty="0" err="1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325244"/>
            <a:ext cx="4006850" cy="3425825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FA0D-15D4-410B-87D6-AB509CDED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\\.psf\Home\Desktop\WideFooterAI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-1588" y="4806950"/>
            <a:ext cx="914400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5613" y="31908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28pt Intel Clear Light Headline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613" y="1203325"/>
            <a:ext cx="8228012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18pt Intel Clear body text</a:t>
            </a:r>
          </a:p>
          <a:p>
            <a:pPr lvl="1"/>
            <a:r>
              <a:rPr lang="en-US" altLang="zh-CN" smtClean="0"/>
              <a:t>16pt Intel Clear bullet one</a:t>
            </a:r>
          </a:p>
          <a:p>
            <a:pPr lvl="2"/>
            <a:r>
              <a:rPr lang="en-US" altLang="zh-CN" smtClean="0"/>
              <a:t>16pt Intel Clear sub-bullet</a:t>
            </a:r>
          </a:p>
          <a:p>
            <a:pPr lvl="3"/>
            <a:r>
              <a:rPr lang="en-US" altLang="zh-CN" smtClean="0"/>
              <a:t>14pt Intel Clear fourth level</a:t>
            </a:r>
          </a:p>
          <a:p>
            <a:pPr lvl="4"/>
            <a:r>
              <a:rPr lang="en-US" altLang="zh-CN" smtClean="0"/>
              <a:t>14pt Intel Clear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288" y="4841875"/>
            <a:ext cx="2133600" cy="274638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defRPr>
            </a:lvl1pPr>
          </a:lstStyle>
          <a:p>
            <a:pPr>
              <a:defRPr/>
            </a:pPr>
            <a:fld id="{D09C1FE4-7C6A-4680-A091-0E27E7FB7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9" r:id="rId3"/>
    <p:sldLayoutId id="2147483680" r:id="rId4"/>
    <p:sldLayoutId id="2147483681" r:id="rId5"/>
    <p:sldLayoutId id="214748368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3" r:id="rId14"/>
    <p:sldLayoutId id="2147483694" r:id="rId15"/>
    <p:sldLayoutId id="2147483695" r:id="rId16"/>
    <p:sldLayoutId id="214748368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Intel Clear Light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Wingdings" pitchFamily="2" charset="2"/>
        <a:defRPr kern="1200">
          <a:solidFill>
            <a:srgbClr val="0071C5"/>
          </a:solidFill>
          <a:latin typeface="+mn-lt"/>
          <a:ea typeface="Intel Clear"/>
          <a:cs typeface="Intel Clear" panose="020B0604020203020204" pitchFamily="34" charset="0"/>
        </a:defRPr>
      </a:lvl1pPr>
      <a:lvl2pPr marL="225425" indent="-225425" algn="l" defTabSz="457200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Intel Clear"/>
          <a:cs typeface="Intel Clear" panose="020B0604020203020204" pitchFamily="34" charset="0"/>
        </a:defRPr>
      </a:lvl2pPr>
      <a:lvl3pPr marL="571500" indent="-228600" algn="l" defTabSz="457200" rtl="0" eaLnBrk="0" fontAlgn="base" hangingPunct="0">
        <a:spcBef>
          <a:spcPts val="8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Intel Clear"/>
          <a:cs typeface="Intel Clear" panose="020B0604020203020204" pitchFamily="34" charset="0"/>
        </a:defRPr>
      </a:lvl3pPr>
      <a:lvl4pPr marL="969963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2"/>
          </a:solidFill>
          <a:latin typeface="+mn-lt"/>
          <a:ea typeface="Intel Clear"/>
          <a:cs typeface="Intel Clear" panose="020B0604020203020204" pitchFamily="34" charset="0"/>
        </a:defRPr>
      </a:lvl4pPr>
      <a:lvl5pPr marL="1319213" indent="-228600" algn="l" defTabSz="457200" rtl="0" eaLnBrk="0" fontAlgn="base" hangingPunct="0">
        <a:spcBef>
          <a:spcPct val="20000"/>
        </a:spcBef>
        <a:spcAft>
          <a:spcPct val="0"/>
        </a:spcAft>
        <a:buFont typeface="Intel Clear"/>
        <a:buChar char="–"/>
        <a:defRPr sz="1400" kern="1200">
          <a:solidFill>
            <a:schemeClr val="tx2"/>
          </a:solidFill>
          <a:latin typeface="+mn-lt"/>
          <a:ea typeface="Intel Clear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471488" y="2220913"/>
            <a:ext cx="8212137" cy="11033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Intel Clear Light"/>
                <a:cs typeface="Intel Clear Light"/>
              </a:rPr>
              <a:t>Linux 0.11 nano version Introduction</a:t>
            </a:r>
            <a:br>
              <a:rPr lang="en-US" altLang="zh-CN" smtClean="0">
                <a:ea typeface="Intel Clear Light"/>
                <a:cs typeface="Intel Clear Light"/>
              </a:rPr>
            </a:br>
            <a:endParaRPr lang="en-US" altLang="zh-CN" smtClean="0">
              <a:ea typeface="Intel Clear Light"/>
              <a:cs typeface="Intel Clear Light"/>
            </a:endParaRPr>
          </a:p>
        </p:txBody>
      </p:sp>
      <p:sp>
        <p:nvSpPr>
          <p:cNvPr id="21506" name="Subtitle 4"/>
          <p:cNvSpPr>
            <a:spLocks noGrp="1"/>
          </p:cNvSpPr>
          <p:nvPr>
            <p:ph type="subTitle" idx="1"/>
          </p:nvPr>
        </p:nvSpPr>
        <p:spPr>
          <a:xfrm>
            <a:off x="455613" y="3489325"/>
            <a:ext cx="6330950" cy="925513"/>
          </a:xfrm>
        </p:spPr>
        <p:txBody>
          <a:bodyPr/>
          <a:lstStyle/>
          <a:p>
            <a:pPr eaLnBrk="1" hangingPunct="1"/>
            <a:r>
              <a:rPr lang="en-US" altLang="zh-CN" smtClean="0">
                <a:cs typeface="Intel Clear"/>
              </a:rPr>
              <a:t>Mar. 22</a:t>
            </a:r>
            <a:r>
              <a:rPr lang="en-US" altLang="zh-CN" baseline="30000" smtClean="0">
                <a:cs typeface="Intel Clear"/>
              </a:rPr>
              <a:t>th</a:t>
            </a:r>
            <a:r>
              <a:rPr lang="en-US" altLang="zh-CN" smtClean="0">
                <a:cs typeface="Intel Clear"/>
              </a:rPr>
              <a:t>, 2018</a:t>
            </a:r>
          </a:p>
          <a:p>
            <a:pPr eaLnBrk="1" hangingPunct="1"/>
            <a:r>
              <a:rPr lang="en-US" altLang="zh-CN" smtClean="0">
                <a:cs typeface="Intel Clear"/>
              </a:rPr>
              <a:t>Dezhux zhang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15DDD77A-6397-4B81-980A-1117E8F56553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10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436563" y="23813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setup.s   (28 lines)</a:t>
            </a:r>
          </a:p>
        </p:txBody>
      </p:sp>
      <p:pic>
        <p:nvPicPr>
          <p:cNvPr id="3072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430213"/>
            <a:ext cx="55562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676775" y="1668463"/>
            <a:ext cx="344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Jmp to kernel head.s startup_32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FBBF40E-6E52-47D8-A457-13E29D3CD305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11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36563" y="23813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head.s (18 lines)</a:t>
            </a: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8" y="542925"/>
            <a:ext cx="5534025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2790825" y="28209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Jmp to kernel main.c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4842FD88-A0CD-4169-BB81-F51446C4C67E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12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36563" y="23813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main.c  (23 lines)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566738"/>
            <a:ext cx="45243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9963" y="1984375"/>
            <a:ext cx="43640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2867025" y="1697038"/>
            <a:ext cx="391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1C24"/>
                </a:solidFill>
              </a:rPr>
              <a:t>This is why we see a EGA3 output !!</a:t>
            </a:r>
            <a:r>
              <a:rPr lang="en-US" altLang="zh-CN">
                <a:solidFill>
                  <a:srgbClr val="FF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7E1CA7DB-9C80-4C37-A182-0E6732D578D4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2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Is it valuable for us to spend time on linux-</a:t>
            </a:r>
            <a:r>
              <a:rPr lang="en-US" altLang="zh-CN" smtClean="0">
                <a:solidFill>
                  <a:srgbClr val="ED1C24"/>
                </a:solidFill>
                <a:ea typeface="宋体" charset="-122"/>
              </a:rPr>
              <a:t>0.11</a:t>
            </a:r>
            <a:r>
              <a:rPr lang="en-US" altLang="zh-CN" smtClean="0">
                <a:ea typeface="宋体" charset="-122"/>
              </a:rPr>
              <a:t> ??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463550" y="817563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Linux kernel work flow is always the same.</a:t>
            </a:r>
          </a:p>
          <a:p>
            <a:pPr marL="342900" indent="-342900" defTabSz="914400">
              <a:buFontTx/>
              <a:buAutoNum type="arabicPeriod"/>
            </a:pPr>
            <a:endParaRPr lang="zh-CN" altLang="en-US">
              <a:solidFill>
                <a:srgbClr val="0071C5"/>
              </a:solidFill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147763"/>
            <a:ext cx="3502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7513" y="1147763"/>
            <a:ext cx="359568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0925" y="1147763"/>
            <a:ext cx="30130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35A6551C-D374-4E20-AEE6-0956DAFDA5A2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3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System kernel do what?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463550" y="817563"/>
            <a:ext cx="8134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Bootrom(on x86 platform it is BIOS) read bootcode to mem and jump to run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Maybe bootcode to setup mmu address map, on x86 this is done by BIOS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loading time stack and jump to C code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printk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interrupt, especialy timer interrupt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memory paging manage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kmalloc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Block/Char device read/write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File device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System Call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Setup a Process create and schedule environment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zh-CN">
                <a:solidFill>
                  <a:srgbClr val="0071C5"/>
                </a:solidFill>
              </a:rPr>
              <a:t>Load a shell program and run it, a script is also acceptable</a:t>
            </a:r>
          </a:p>
          <a:p>
            <a:pPr marL="342900" indent="-342900" defTabSz="914400">
              <a:buFontTx/>
              <a:buAutoNum type="arabicPeriod"/>
            </a:pPr>
            <a:endParaRPr lang="en-US" altLang="zh-CN">
              <a:solidFill>
                <a:srgbClr val="0071C5"/>
              </a:solidFill>
            </a:endParaRPr>
          </a:p>
          <a:p>
            <a:pPr marL="342900" indent="-342900" defTabSz="914400"/>
            <a:r>
              <a:rPr lang="en-US" altLang="zh-CN">
                <a:solidFill>
                  <a:srgbClr val="0071C5"/>
                </a:solidFill>
              </a:rPr>
              <a:t>Linux-0.11-nano shows step 1, 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EA4F41E1-6335-45FD-92B4-B70A25394B90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4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Build and Play 1/2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8" y="822325"/>
            <a:ext cx="504507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588000" y="1589088"/>
            <a:ext cx="3130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1. Double click MinGW32.bat</a:t>
            </a:r>
          </a:p>
          <a:p>
            <a:r>
              <a:rPr lang="en-US" altLang="zh-CN">
                <a:solidFill>
                  <a:srgbClr val="0071C5"/>
                </a:solidFill>
              </a:rPr>
              <a:t>2. Input build.bat to build</a:t>
            </a:r>
          </a:p>
          <a:p>
            <a:r>
              <a:rPr lang="en-US" altLang="zh-CN">
                <a:solidFill>
                  <a:srgbClr val="0071C5"/>
                </a:solidFill>
              </a:rPr>
              <a:t>3. Input startrun.cmd to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B3155DE8-1139-4A52-AA7F-DF838B27CC31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5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Build and Play 2/2</a:t>
            </a:r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741363"/>
            <a:ext cx="6253163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0"/>
            <a:ext cx="4306888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5102225" y="2208213"/>
            <a:ext cx="258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This is print by bootsect</a:t>
            </a:r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6070600" y="7000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This is print by out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2962FA4-0B09-41A9-AA5F-4B5A9F7E01D5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6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Build Steps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66763"/>
            <a:ext cx="7983538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4375150" y="647700"/>
            <a:ext cx="41846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71C5"/>
                </a:solidFill>
              </a:rPr>
              <a:t>Assemeble bootsect.s to bin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Assemeble setup.s to bin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Compile head.s to object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Compile main.c to object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                                                           link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Strip system.exe to system.bin</a:t>
            </a:r>
          </a:p>
          <a:p>
            <a:r>
              <a:rPr lang="en-US" altLang="zh-CN" sz="1600">
                <a:solidFill>
                  <a:srgbClr val="0071C5"/>
                </a:solidFill>
              </a:rPr>
              <a:t>                      Build floppy image to Boot.img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473075" y="2627313"/>
            <a:ext cx="351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/>
              <a:t>..\Bochs\bochs -q -f bochsrc.bxrc</a:t>
            </a:r>
            <a:endParaRPr lang="zh-CN" altLang="en-US"/>
          </a:p>
        </p:txBody>
      </p:sp>
      <p:pic>
        <p:nvPicPr>
          <p:cNvPr id="2663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513" y="2965450"/>
            <a:ext cx="42322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itle 1"/>
          <p:cNvSpPr>
            <a:spLocks/>
          </p:cNvSpPr>
          <p:nvPr/>
        </p:nvSpPr>
        <p:spPr bwMode="auto">
          <a:xfrm>
            <a:off x="452438" y="2306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>
                <a:solidFill>
                  <a:schemeClr val="accent1"/>
                </a:solidFill>
                <a:latin typeface="Intel Clear Light"/>
              </a:rPr>
              <a:t>Run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26EFA-31AC-4C2D-B474-6A47623EB08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pic>
        <p:nvPicPr>
          <p:cNvPr id="2765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2188" y="407988"/>
            <a:ext cx="4340225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6470650" y="776288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</a:rPr>
              <a:t>Load system to mem</a:t>
            </a:r>
          </a:p>
        </p:txBody>
      </p:sp>
      <p:sp>
        <p:nvSpPr>
          <p:cNvPr id="27652" name="Rectangle 21"/>
          <p:cNvSpPr>
            <a:spLocks noChangeArrowheads="1"/>
          </p:cNvSpPr>
          <p:nvPr/>
        </p:nvSpPr>
        <p:spPr bwMode="auto">
          <a:xfrm>
            <a:off x="6515100" y="2811463"/>
            <a:ext cx="236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Copy code from 9000</a:t>
            </a:r>
          </a:p>
          <a:p>
            <a:r>
              <a:rPr lang="en-US" altLang="zh-CN">
                <a:solidFill>
                  <a:srgbClr val="0071C5"/>
                </a:solidFill>
              </a:rPr>
              <a:t>to 1000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6334125" y="4192588"/>
            <a:ext cx="213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</a:rPr>
              <a:t>Jmp to setup to run</a:t>
            </a:r>
          </a:p>
        </p:txBody>
      </p:sp>
      <p:pic>
        <p:nvPicPr>
          <p:cNvPr id="27654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87338"/>
            <a:ext cx="4251325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ctangle 15"/>
          <p:cNvSpPr>
            <a:spLocks noChangeArrowheads="1"/>
          </p:cNvSpPr>
          <p:nvPr/>
        </p:nvSpPr>
        <p:spPr bwMode="auto">
          <a:xfrm>
            <a:off x="2006600" y="941388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>
                <a:solidFill>
                  <a:srgbClr val="0071C5"/>
                </a:solidFill>
              </a:rPr>
              <a:t>Copy code from 7c00</a:t>
            </a:r>
          </a:p>
          <a:p>
            <a:pPr defTabSz="914400"/>
            <a:r>
              <a:rPr lang="en-US" altLang="zh-CN">
                <a:solidFill>
                  <a:srgbClr val="0071C5"/>
                </a:solidFill>
              </a:rPr>
              <a:t>to 9000</a:t>
            </a:r>
          </a:p>
        </p:txBody>
      </p:sp>
      <p:sp>
        <p:nvSpPr>
          <p:cNvPr id="27656" name="Rectangle 16"/>
          <p:cNvSpPr>
            <a:spLocks noChangeArrowheads="1"/>
          </p:cNvSpPr>
          <p:nvPr/>
        </p:nvSpPr>
        <p:spPr bwMode="auto">
          <a:xfrm>
            <a:off x="2022475" y="170021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Setup stack</a:t>
            </a:r>
          </a:p>
        </p:txBody>
      </p:sp>
      <p:sp>
        <p:nvSpPr>
          <p:cNvPr id="27657" name="Rectangle 17"/>
          <p:cNvSpPr>
            <a:spLocks noChangeArrowheads="1"/>
          </p:cNvSpPr>
          <p:nvPr/>
        </p:nvSpPr>
        <p:spPr bwMode="auto">
          <a:xfrm>
            <a:off x="1981200" y="33162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</a:rPr>
              <a:t>Read setup to mem</a:t>
            </a:r>
          </a:p>
        </p:txBody>
      </p:sp>
      <p:sp>
        <p:nvSpPr>
          <p:cNvPr id="27658" name="Rectangle 18"/>
          <p:cNvSpPr>
            <a:spLocks noChangeArrowheads="1"/>
          </p:cNvSpPr>
          <p:nvPr/>
        </p:nvSpPr>
        <p:spPr bwMode="auto">
          <a:xfrm>
            <a:off x="1911350" y="4256088"/>
            <a:ext cx="297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1C5"/>
                </a:solidFill>
              </a:rPr>
              <a:t>Print “Load…” to notify user</a:t>
            </a:r>
          </a:p>
        </p:txBody>
      </p:sp>
      <p:sp>
        <p:nvSpPr>
          <p:cNvPr id="27659" name="Title 1"/>
          <p:cNvSpPr>
            <a:spLocks/>
          </p:cNvSpPr>
          <p:nvPr/>
        </p:nvSpPr>
        <p:spPr bwMode="auto">
          <a:xfrm>
            <a:off x="455613" y="-61913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2800">
                <a:solidFill>
                  <a:schemeClr val="accent1"/>
                </a:solidFill>
                <a:latin typeface="Intel Clear Light"/>
              </a:rPr>
              <a:t>Bootsect.s 1/3    (165 lines)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36AAA99-BACC-4050-9130-743781BBB348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8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36563" y="23813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Bootsect.s 2/3</a:t>
            </a:r>
          </a:p>
        </p:txBody>
      </p:sp>
      <p:pic>
        <p:nvPicPr>
          <p:cNvPr id="2867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63" y="365125"/>
            <a:ext cx="55673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 txBox="1">
            <a:spLocks noGrp="1"/>
          </p:cNvSpPr>
          <p:nvPr/>
        </p:nvSpPr>
        <p:spPr bwMode="auto">
          <a:xfrm>
            <a:off x="6872288" y="4841875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5EBE544C-B4E6-48F1-A6F4-CA42E7C37D0E}" type="slidenum">
              <a:rPr lang="en-US" altLang="zh-CN" sz="800">
                <a:solidFill>
                  <a:schemeClr val="bg1"/>
                </a:solidFill>
                <a:latin typeface="Intel Clear"/>
                <a:ea typeface="Intel Clear Light"/>
                <a:cs typeface="Intel Clear Light"/>
              </a:rPr>
              <a:pPr algn="r"/>
              <a:t>9</a:t>
            </a:fld>
            <a:endParaRPr lang="en-US" altLang="zh-CN" sz="800">
              <a:solidFill>
                <a:schemeClr val="bg1"/>
              </a:solidFill>
              <a:latin typeface="Intel Clear"/>
              <a:ea typeface="Intel Clear Light"/>
              <a:cs typeface="Intel Clear Light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36563" y="23813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Bootsect.s 3/3</a:t>
            </a:r>
          </a:p>
        </p:txBody>
      </p:sp>
      <p:pic>
        <p:nvPicPr>
          <p:cNvPr id="2969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400050"/>
            <a:ext cx="604202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4688" y="2270125"/>
            <a:ext cx="43640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3463" y="687388"/>
            <a:ext cx="3590925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4667250" y="1706563"/>
            <a:ext cx="419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1C24"/>
                </a:solidFill>
              </a:rPr>
              <a:t>This is why we see a “Load…” output !!</a:t>
            </a:r>
            <a:r>
              <a:rPr lang="en-US" altLang="zh-CN">
                <a:solidFill>
                  <a:srgbClr val="FF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Intel_Presentation Template_16x9_071813</Template>
  <TotalTime>41913</TotalTime>
  <Words>311</Words>
  <Application>Microsoft Office PowerPoint</Application>
  <PresentationFormat>On-screen Show (16:9)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Lucida Grande</vt:lpstr>
      <vt:lpstr>Neo Sans Intel</vt:lpstr>
      <vt:lpstr>宋体</vt:lpstr>
      <vt:lpstr>Arial</vt:lpstr>
      <vt:lpstr>Calibri</vt:lpstr>
      <vt:lpstr>Intel Clear</vt:lpstr>
      <vt:lpstr>Intel Clear Light</vt:lpstr>
      <vt:lpstr>Wingdings</vt:lpstr>
      <vt:lpstr>intel_PPT_LgtTmplt_WideScrn_CLEAR_013014</vt:lpstr>
      <vt:lpstr>Linux 0.11 nano version Introduction </vt:lpstr>
      <vt:lpstr>Is it valuable for us to spend time on linux-0.11 ??</vt:lpstr>
      <vt:lpstr>System kernel do what?</vt:lpstr>
      <vt:lpstr>Build and Play 1/2</vt:lpstr>
      <vt:lpstr>Build and Play 2/2</vt:lpstr>
      <vt:lpstr>Build Steps</vt:lpstr>
      <vt:lpstr>PowerPoint Presentation</vt:lpstr>
      <vt:lpstr>Bootsect.s 2/3</vt:lpstr>
      <vt:lpstr>Bootsect.s 3/3</vt:lpstr>
      <vt:lpstr>setup.s   (28 lines)</vt:lpstr>
      <vt:lpstr>head.s (18 lines)</vt:lpstr>
      <vt:lpstr>main.c  (23 lines)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28pt Light Title of Presentation Title of Presentation Line Two</dc:title>
  <dc:creator>Hu, Mingliang</dc:creator>
  <cp:keywords>CTPClassification=CTP_NT</cp:keywords>
  <cp:lastModifiedBy>Zhang, DezhuX</cp:lastModifiedBy>
  <cp:revision>1510</cp:revision>
  <dcterms:created xsi:type="dcterms:W3CDTF">2013-12-17T02:57:05Z</dcterms:created>
  <dcterms:modified xsi:type="dcterms:W3CDTF">2018-04-24T04:51:51Z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0x0101002C3D8BC6D21A2649A3427855B6E670DD</vt:lpwstr>
  </property>
  <property fmtid="{D5CDD505-2E9C-101B-9397-08002B2CF9AE}" pid="3" name="TitusGUID">
    <vt:lpwstr>687e4f07-1c59-43fe-a998-8b2f09e1e4ec</vt:lpwstr>
  </property>
  <property fmtid="{D5CDD505-2E9C-101B-9397-08002B2CF9AE}" pid="4" name="CTP_TimeStamp">
    <vt:lpwstr>2018-04-24 04:51:51Z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