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60" r:id="rId3"/>
    <p:sldId id="258" r:id="rId4"/>
    <p:sldId id="262" r:id="rId5"/>
    <p:sldId id="266" r:id="rId6"/>
    <p:sldId id="276" r:id="rId7"/>
    <p:sldId id="263" r:id="rId8"/>
    <p:sldId id="269" r:id="rId9"/>
    <p:sldId id="264" r:id="rId10"/>
    <p:sldId id="272" r:id="rId11"/>
    <p:sldId id="265" r:id="rId12"/>
    <p:sldId id="275" r:id="rId13"/>
    <p:sldId id="27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1E0E"/>
    <a:srgbClr val="84572E"/>
    <a:srgbClr val="FFFFFF"/>
    <a:srgbClr val="D2BDA2"/>
    <a:srgbClr val="7CC644"/>
    <a:srgbClr val="DCDCDC"/>
    <a:srgbClr val="F0F0F0"/>
    <a:srgbClr val="E6E6E6"/>
    <a:srgbClr val="C8C8C8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72"/>
        <p:guide pos="3803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2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1.xml"/><Relationship Id="rId1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72.xml"/><Relationship Id="rId4" Type="http://schemas.openxmlformats.org/officeDocument/2006/relationships/image" Target="../media/image7.jpeg"/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3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3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4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65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66.xml"/><Relationship Id="rId2" Type="http://schemas.openxmlformats.org/officeDocument/2006/relationships/image" Target="../media/image5.png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7.xml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68.xml"/><Relationship Id="rId3" Type="http://schemas.openxmlformats.org/officeDocument/2006/relationships/image" Target="../media/image6.jpeg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9.xml"/><Relationship Id="rId1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70.xml"/><Relationship Id="rId3" Type="http://schemas.openxmlformats.org/officeDocument/2006/relationships/image" Target="../media/image7.jpeg"/><Relationship Id="rId2" Type="http://schemas.openxmlformats.org/officeDocument/2006/relationships/image" Target="../media/image5.png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grpSp>
        <p:nvGrpSpPr>
          <p:cNvPr id="5" name="组合 4"/>
          <p:cNvGrpSpPr/>
          <p:nvPr/>
        </p:nvGrpSpPr>
        <p:grpSpPr>
          <a:xfrm>
            <a:off x="6244590" y="932815"/>
            <a:ext cx="2627630" cy="5502275"/>
            <a:chOff x="9834" y="1469"/>
            <a:chExt cx="4138" cy="8665"/>
          </a:xfrm>
        </p:grpSpPr>
        <p:sp>
          <p:nvSpPr>
            <p:cNvPr id="2" name="文本框 1"/>
            <p:cNvSpPr txBox="1"/>
            <p:nvPr/>
          </p:nvSpPr>
          <p:spPr>
            <a:xfrm>
              <a:off x="9834" y="1469"/>
              <a:ext cx="2614" cy="515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zh-CN" altLang="en-US" sz="9600">
                  <a:latin typeface="方正姚体" panose="02010601030101010101" charset="-122"/>
                  <a:ea typeface="方正姚体" panose="02010601030101010101" charset="-122"/>
                </a:rPr>
                <a:t>方向</a:t>
              </a:r>
              <a:endParaRPr lang="zh-CN" altLang="en-US" sz="9600">
                <a:latin typeface="方正姚体" panose="02010601030101010101" charset="-122"/>
                <a:ea typeface="方正姚体" panose="02010601030101010101" charset="-122"/>
              </a:endParaRPr>
            </a:p>
          </p:txBody>
        </p:sp>
        <p:cxnSp>
          <p:nvCxnSpPr>
            <p:cNvPr id="3" name="直接连接符 2"/>
            <p:cNvCxnSpPr/>
            <p:nvPr/>
          </p:nvCxnSpPr>
          <p:spPr>
            <a:xfrm>
              <a:off x="12448" y="3424"/>
              <a:ext cx="0" cy="48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文本框 3"/>
            <p:cNvSpPr txBox="1"/>
            <p:nvPr/>
          </p:nvSpPr>
          <p:spPr>
            <a:xfrm>
              <a:off x="12812" y="5530"/>
              <a:ext cx="1160" cy="460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zh-CN" altLang="en-US" sz="3600">
                  <a:latin typeface="方正姚体" panose="02010601030101010101" charset="-122"/>
                  <a:ea typeface="方正姚体" panose="02010601030101010101" charset="-122"/>
                </a:rPr>
                <a:t>关于方向</a:t>
              </a:r>
              <a:endParaRPr lang="zh-CN" altLang="en-US" sz="3600">
                <a:latin typeface="方正姚体" panose="02010601030101010101" charset="-122"/>
                <a:ea typeface="方正姚体" panose="02010601030101010101" charset="-122"/>
              </a:endParaRPr>
            </a:p>
          </p:txBody>
        </p:sp>
      </p:grp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6794500" y="1350010"/>
            <a:ext cx="257937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6000">
                <a:latin typeface="方正姚体" panose="02010601030101010101" charset="-122"/>
                <a:ea typeface="方正姚体" panose="02010601030101010101" charset="-122"/>
              </a:rPr>
              <a:t>第四章</a:t>
            </a:r>
            <a:endParaRPr lang="zh-CN" altLang="en-US" sz="6000">
              <a:latin typeface="方正姚体" panose="02010601030101010101" charset="-122"/>
              <a:ea typeface="方正姚体" panose="02010601030101010101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 flipH="1">
            <a:off x="7283450" y="1350010"/>
            <a:ext cx="3689985" cy="2973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8881110" y="2957195"/>
            <a:ext cx="1167765" cy="296100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 sz="3200">
                <a:latin typeface="方正姚体" panose="02010601030101010101" charset="-122"/>
                <a:ea typeface="方正姚体" panose="02010601030101010101" charset="-122"/>
                <a:cs typeface="方正姚体" panose="02010601030101010101" charset="-122"/>
              </a:rPr>
              <a:t>人工智能，机器学习</a:t>
            </a:r>
            <a:endParaRPr lang="zh-CN" altLang="en-US" sz="3200">
              <a:latin typeface="方正姚体" panose="02010601030101010101" charset="-122"/>
              <a:ea typeface="方正姚体" panose="02010601030101010101" charset="-122"/>
              <a:cs typeface="方正姚体" panose="02010601030101010101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grpSp>
        <p:nvGrpSpPr>
          <p:cNvPr id="2" name="组合 1"/>
          <p:cNvGrpSpPr/>
          <p:nvPr/>
        </p:nvGrpSpPr>
        <p:grpSpPr>
          <a:xfrm flipH="1">
            <a:off x="11356340" y="-7620"/>
            <a:ext cx="837565" cy="6874510"/>
            <a:chOff x="-6" y="-13"/>
            <a:chExt cx="1319" cy="10826"/>
          </a:xfrm>
        </p:grpSpPr>
        <p:sp>
          <p:nvSpPr>
            <p:cNvPr id="4" name="矩形 3"/>
            <p:cNvSpPr/>
            <p:nvPr/>
          </p:nvSpPr>
          <p:spPr>
            <a:xfrm rot="10800000" flipH="1">
              <a:off x="-6" y="-13"/>
              <a:ext cx="138" cy="10825"/>
            </a:xfrm>
            <a:prstGeom prst="rect">
              <a:avLst/>
            </a:prstGeom>
            <a:solidFill>
              <a:srgbClr val="D2BD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 rot="10800000" flipH="1">
              <a:off x="194" y="-11"/>
              <a:ext cx="138" cy="108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 rot="10800000" flipH="1">
              <a:off x="406" y="-11"/>
              <a:ext cx="138" cy="10825"/>
            </a:xfrm>
            <a:prstGeom prst="rect">
              <a:avLst/>
            </a:prstGeom>
            <a:solidFill>
              <a:srgbClr val="D2BD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 rot="10800000" flipH="1">
              <a:off x="815" y="-13"/>
              <a:ext cx="498" cy="10825"/>
            </a:xfrm>
            <a:prstGeom prst="rect">
              <a:avLst/>
            </a:prstGeom>
            <a:solidFill>
              <a:srgbClr val="D2BD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12" name="图片 11" descr="4ab5da8038a32a1003b24beee6cbc21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820000">
            <a:off x="9116695" y="1764665"/>
            <a:ext cx="3441065" cy="516255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918585" y="1521460"/>
            <a:ext cx="1724660" cy="3907155"/>
          </a:xfrm>
          <a:prstGeom prst="rect">
            <a:avLst/>
          </a:prstGeom>
          <a:noFill/>
          <a:ln>
            <a:solidFill>
              <a:srgbClr val="84572E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061085" y="3590290"/>
            <a:ext cx="3340100" cy="2713355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061085" y="556895"/>
            <a:ext cx="3340100" cy="2713355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>
          <a:xfrm>
            <a:off x="6036945" y="1323340"/>
            <a:ext cx="3810833" cy="2074545"/>
            <a:chOff x="5277" y="3642"/>
            <a:chExt cx="4577" cy="3267"/>
          </a:xfrm>
        </p:grpSpPr>
        <p:sp>
          <p:nvSpPr>
            <p:cNvPr id="27" name="文本框 26"/>
            <p:cNvSpPr txBox="1"/>
            <p:nvPr/>
          </p:nvSpPr>
          <p:spPr>
            <a:xfrm>
              <a:off x="5277" y="3642"/>
              <a:ext cx="231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000" b="1">
                  <a:latin typeface="方正姚体" panose="02010601030101010101" charset="-122"/>
                  <a:ea typeface="方正姚体" panose="02010601030101010101" charset="-122"/>
                </a:rPr>
                <a:t>概述</a:t>
              </a:r>
              <a:endParaRPr lang="zh-CN" altLang="en-US" sz="2000" b="1">
                <a:latin typeface="方正姚体" panose="02010601030101010101" charset="-122"/>
                <a:ea typeface="方正姚体" panose="02010601030101010101" charset="-122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5355" y="4342"/>
              <a:ext cx="4499" cy="2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sz="2000">
                  <a:latin typeface="方正姚体" panose="02010601030101010101" charset="-122"/>
                  <a:ea typeface="方正姚体" panose="02010601030101010101" charset="-122"/>
                  <a:sym typeface="+mn-ea"/>
                </a:rPr>
                <a:t>人工智能开发。Python语言也是人工智能开发领域的重要工具，目前Python在机器学习、自然语言处理和计算机视觉领域有广泛的应用</a:t>
              </a:r>
              <a:endParaRPr sz="2000">
                <a:latin typeface="方正姚体" panose="02010601030101010101" charset="-122"/>
                <a:ea typeface="方正姚体" panose="02010601030101010101" charset="-122"/>
                <a:sym typeface="+mn-ea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101715" y="3932555"/>
            <a:ext cx="3810833" cy="1766570"/>
            <a:chOff x="5277" y="3642"/>
            <a:chExt cx="4577" cy="2782"/>
          </a:xfrm>
        </p:grpSpPr>
        <p:sp>
          <p:nvSpPr>
            <p:cNvPr id="13" name="文本框 12"/>
            <p:cNvSpPr txBox="1"/>
            <p:nvPr/>
          </p:nvSpPr>
          <p:spPr>
            <a:xfrm>
              <a:off x="5277" y="3642"/>
              <a:ext cx="231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000" b="1">
                  <a:latin typeface="方正姚体" panose="02010601030101010101" charset="-122"/>
                  <a:ea typeface="方正姚体" panose="02010601030101010101" charset="-122"/>
                </a:rPr>
                <a:t>知识面</a:t>
              </a:r>
              <a:r>
                <a:rPr lang="en-US" altLang="zh-CN" sz="2000">
                  <a:latin typeface="方正姚体" panose="02010601030101010101" charset="-122"/>
                  <a:ea typeface="方正姚体" panose="02010601030101010101" charset="-122"/>
                </a:rPr>
                <a:t>:</a:t>
              </a:r>
              <a:endParaRPr lang="en-US" altLang="zh-CN" sz="2000">
                <a:latin typeface="方正姚体" panose="02010601030101010101" charset="-122"/>
                <a:ea typeface="方正姚体" panose="02010601030101010101" charset="-122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355" y="4342"/>
              <a:ext cx="4499" cy="2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sz="2000">
                  <a:latin typeface="方正姚体" panose="02010601030101010101" charset="-122"/>
                  <a:ea typeface="方正姚体" panose="02010601030101010101" charset="-122"/>
                  <a:sym typeface="+mn-ea"/>
                </a:rPr>
                <a:t>要想使用Python进行人工智能领域的开发，需要具有扎实的</a:t>
              </a:r>
              <a:r>
                <a:rPr sz="2000" b="1">
                  <a:latin typeface="方正姚体" panose="02010601030101010101" charset="-122"/>
                  <a:ea typeface="方正姚体" panose="02010601030101010101" charset="-122"/>
                  <a:sym typeface="+mn-ea"/>
                </a:rPr>
                <a:t>数学基础</a:t>
              </a:r>
              <a:r>
                <a:rPr sz="2000">
                  <a:latin typeface="方正姚体" panose="02010601030101010101" charset="-122"/>
                  <a:ea typeface="方正姚体" panose="02010601030101010101" charset="-122"/>
                  <a:sym typeface="+mn-ea"/>
                </a:rPr>
                <a:t>，因为人工智能领域的开发重点就在于算法的设计和实现上。</a:t>
              </a:r>
              <a:endParaRPr sz="2000">
                <a:latin typeface="方正姚体" panose="02010601030101010101" charset="-122"/>
                <a:ea typeface="方正姚体" panose="02010601030101010101" charset="-122"/>
                <a:sym typeface="+mn-ea"/>
              </a:endParaRPr>
            </a:p>
          </p:txBody>
        </p:sp>
      </p:grpSp>
    </p:spTree>
    <p:custDataLst>
      <p:tags r:id="rId5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grpSp>
        <p:nvGrpSpPr>
          <p:cNvPr id="5" name="组合 4"/>
          <p:cNvGrpSpPr/>
          <p:nvPr/>
        </p:nvGrpSpPr>
        <p:grpSpPr>
          <a:xfrm>
            <a:off x="6490970" y="522605"/>
            <a:ext cx="2320925" cy="5815965"/>
            <a:chOff x="10222" y="823"/>
            <a:chExt cx="3655" cy="9159"/>
          </a:xfrm>
        </p:grpSpPr>
        <p:sp>
          <p:nvSpPr>
            <p:cNvPr id="2" name="文本框 1"/>
            <p:cNvSpPr txBox="1"/>
            <p:nvPr/>
          </p:nvSpPr>
          <p:spPr>
            <a:xfrm>
              <a:off x="10222" y="823"/>
              <a:ext cx="2226" cy="817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zh-CN" altLang="en-US" sz="8000">
                  <a:latin typeface="方正姚体" panose="02010601030101010101" charset="-122"/>
                  <a:ea typeface="方正姚体" panose="02010601030101010101" charset="-122"/>
                </a:rPr>
                <a:t>谢 谢 观 赏</a:t>
              </a:r>
              <a:endParaRPr lang="zh-CN" altLang="en-US" sz="8000">
                <a:latin typeface="方正姚体" panose="02010601030101010101" charset="-122"/>
                <a:ea typeface="方正姚体" panose="02010601030101010101" charset="-122"/>
              </a:endParaRPr>
            </a:p>
          </p:txBody>
        </p:sp>
        <p:cxnSp>
          <p:nvCxnSpPr>
            <p:cNvPr id="3" name="直接连接符 2"/>
            <p:cNvCxnSpPr/>
            <p:nvPr/>
          </p:nvCxnSpPr>
          <p:spPr>
            <a:xfrm>
              <a:off x="12448" y="4619"/>
              <a:ext cx="0" cy="48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文本框 3"/>
            <p:cNvSpPr txBox="1"/>
            <p:nvPr/>
          </p:nvSpPr>
          <p:spPr>
            <a:xfrm>
              <a:off x="12717" y="6289"/>
              <a:ext cx="1160" cy="3693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en-US" altLang="zh-CN" sz="3600">
                  <a:latin typeface="方正姚体" panose="02010601030101010101" charset="-122"/>
                  <a:ea typeface="方正姚体" panose="02010601030101010101" charset="-122"/>
                </a:rPr>
                <a:t>Thank  you</a:t>
              </a:r>
              <a:endParaRPr lang="en-US" altLang="zh-CN" sz="3600">
                <a:latin typeface="方正姚体" panose="02010601030101010101" charset="-122"/>
                <a:ea typeface="方正姚体" panose="02010601030101010101" charset="-122"/>
              </a:endParaRPr>
            </a:p>
          </p:txBody>
        </p:sp>
      </p:grp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grpSp>
        <p:nvGrpSpPr>
          <p:cNvPr id="6" name="组合 5"/>
          <p:cNvGrpSpPr/>
          <p:nvPr/>
        </p:nvGrpSpPr>
        <p:grpSpPr>
          <a:xfrm>
            <a:off x="7976235" y="395605"/>
            <a:ext cx="3200400" cy="1724025"/>
            <a:chOff x="12561" y="623"/>
            <a:chExt cx="5040" cy="2715"/>
          </a:xfrm>
        </p:grpSpPr>
        <p:sp>
          <p:nvSpPr>
            <p:cNvPr id="3" name="文本框 2"/>
            <p:cNvSpPr txBox="1"/>
            <p:nvPr/>
          </p:nvSpPr>
          <p:spPr>
            <a:xfrm>
              <a:off x="12561" y="623"/>
              <a:ext cx="4326" cy="2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8000">
                  <a:latin typeface="方正姚体" panose="02010601030101010101" charset="-122"/>
                  <a:ea typeface="方正姚体" panose="02010601030101010101" charset="-122"/>
                </a:rPr>
                <a:t>目 录</a:t>
              </a:r>
              <a:endParaRPr lang="zh-CN" altLang="en-US" sz="8000">
                <a:latin typeface="方正姚体" panose="02010601030101010101" charset="-122"/>
                <a:ea typeface="方正姚体" panose="02010601030101010101" charset="-122"/>
              </a:endParaRPr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14517" y="2705"/>
              <a:ext cx="3084" cy="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文本框 4"/>
            <p:cNvSpPr txBox="1"/>
            <p:nvPr/>
          </p:nvSpPr>
          <p:spPr>
            <a:xfrm>
              <a:off x="14847" y="2710"/>
              <a:ext cx="2424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>
                  <a:latin typeface="方正姚体" panose="02010601030101010101" charset="-122"/>
                  <a:ea typeface="方正姚体" panose="02010601030101010101" charset="-122"/>
                </a:rPr>
                <a:t>C o n t e n t s</a:t>
              </a:r>
              <a:endParaRPr lang="en-US" altLang="zh-CN" sz="2000">
                <a:latin typeface="方正姚体" panose="02010601030101010101" charset="-122"/>
                <a:ea typeface="方正姚体" panose="02010601030101010101" charset="-122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6655435" y="3148330"/>
            <a:ext cx="4712335" cy="3164840"/>
            <a:chOff x="11019" y="4722"/>
            <a:chExt cx="7421" cy="4984"/>
          </a:xfrm>
        </p:grpSpPr>
        <p:grpSp>
          <p:nvGrpSpPr>
            <p:cNvPr id="24" name="组合 23"/>
            <p:cNvGrpSpPr/>
            <p:nvPr/>
          </p:nvGrpSpPr>
          <p:grpSpPr>
            <a:xfrm>
              <a:off x="11019" y="4722"/>
              <a:ext cx="1016" cy="4984"/>
              <a:chOff x="11019" y="4722"/>
              <a:chExt cx="1016" cy="4984"/>
            </a:xfrm>
          </p:grpSpPr>
          <p:sp>
            <p:nvSpPr>
              <p:cNvPr id="7" name="文本框 6"/>
              <p:cNvSpPr txBox="1"/>
              <p:nvPr/>
            </p:nvSpPr>
            <p:spPr>
              <a:xfrm>
                <a:off x="11069" y="4797"/>
                <a:ext cx="966" cy="696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zh-CN" altLang="en-US" sz="2800">
                    <a:latin typeface="方正姚体" panose="02010601030101010101" charset="-122"/>
                    <a:ea typeface="方正姚体" panose="02010601030101010101" charset="-122"/>
                  </a:rPr>
                  <a:t>壹</a:t>
                </a:r>
                <a:endParaRPr lang="zh-CN" altLang="en-US" sz="2800">
                  <a:latin typeface="方正姚体" panose="02010601030101010101" charset="-122"/>
                  <a:ea typeface="方正姚体" panose="02010601030101010101" charset="-122"/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11033" y="5925"/>
                <a:ext cx="869" cy="3781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zh-CN" altLang="en-US" sz="2400">
                    <a:latin typeface="方正姚体" panose="02010601030101010101" charset="-122"/>
                    <a:ea typeface="方正姚体" panose="02010601030101010101" charset="-122"/>
                    <a:cs typeface="方正姚体" panose="02010601030101010101" charset="-122"/>
                  </a:rPr>
                  <a:t>网络编程</a:t>
                </a:r>
                <a:endParaRPr lang="zh-CN" altLang="en-US" sz="2400">
                  <a:latin typeface="方正姚体" panose="02010601030101010101" charset="-122"/>
                  <a:ea typeface="方正姚体" panose="02010601030101010101" charset="-122"/>
                  <a:cs typeface="方正姚体" panose="02010601030101010101" charset="-122"/>
                </a:endParaRPr>
              </a:p>
            </p:txBody>
          </p:sp>
          <p:sp>
            <p:nvSpPr>
              <p:cNvPr id="23" name="椭圆 22"/>
              <p:cNvSpPr/>
              <p:nvPr/>
            </p:nvSpPr>
            <p:spPr>
              <a:xfrm>
                <a:off x="11019" y="4722"/>
                <a:ext cx="1015" cy="88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13156" y="4722"/>
              <a:ext cx="1015" cy="4984"/>
              <a:chOff x="11019" y="4722"/>
              <a:chExt cx="1015" cy="4984"/>
            </a:xfrm>
          </p:grpSpPr>
          <p:sp>
            <p:nvSpPr>
              <p:cNvPr id="26" name="文本框 25"/>
              <p:cNvSpPr txBox="1"/>
              <p:nvPr/>
            </p:nvSpPr>
            <p:spPr>
              <a:xfrm>
                <a:off x="11033" y="4797"/>
                <a:ext cx="966" cy="696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zh-CN" altLang="en-US" sz="2800">
                    <a:latin typeface="方正姚体" panose="02010601030101010101" charset="-122"/>
                    <a:ea typeface="方正姚体" panose="02010601030101010101" charset="-122"/>
                  </a:rPr>
                  <a:t>贰</a:t>
                </a:r>
                <a:endParaRPr lang="zh-CN" altLang="en-US" sz="2800">
                  <a:latin typeface="方正姚体" panose="02010601030101010101" charset="-122"/>
                  <a:ea typeface="方正姚体" panose="02010601030101010101" charset="-122"/>
                </a:endParaRPr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11033" y="5925"/>
                <a:ext cx="869" cy="3781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zh-CN" altLang="en-US" sz="2400">
                    <a:latin typeface="方正姚体" panose="02010601030101010101" charset="-122"/>
                    <a:ea typeface="方正姚体" panose="02010601030101010101" charset="-122"/>
                    <a:cs typeface="方正姚体" panose="02010601030101010101" charset="-122"/>
                  </a:rPr>
                  <a:t>爬虫开发</a:t>
                </a:r>
                <a:endParaRPr lang="zh-CN" altLang="en-US" sz="2400">
                  <a:latin typeface="方正姚体" panose="02010601030101010101" charset="-122"/>
                  <a:ea typeface="方正姚体" panose="02010601030101010101" charset="-122"/>
                  <a:cs typeface="方正姚体" panose="02010601030101010101" charset="-122"/>
                </a:endParaRPr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11019" y="4722"/>
                <a:ext cx="1015" cy="88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15281" y="4722"/>
              <a:ext cx="1015" cy="4984"/>
              <a:chOff x="11019" y="4722"/>
              <a:chExt cx="1015" cy="4984"/>
            </a:xfrm>
          </p:grpSpPr>
          <p:sp>
            <p:nvSpPr>
              <p:cNvPr id="30" name="文本框 29"/>
              <p:cNvSpPr txBox="1"/>
              <p:nvPr/>
            </p:nvSpPr>
            <p:spPr>
              <a:xfrm>
                <a:off x="11033" y="4797"/>
                <a:ext cx="966" cy="696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zh-CN" altLang="en-US" sz="2800">
                    <a:latin typeface="方正姚体" panose="02010601030101010101" charset="-122"/>
                    <a:ea typeface="方正姚体" panose="02010601030101010101" charset="-122"/>
                  </a:rPr>
                  <a:t>叁</a:t>
                </a:r>
                <a:endParaRPr lang="zh-CN" altLang="en-US" sz="2800">
                  <a:latin typeface="方正姚体" panose="02010601030101010101" charset="-122"/>
                  <a:ea typeface="方正姚体" panose="02010601030101010101" charset="-122"/>
                </a:endParaRPr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11033" y="5925"/>
                <a:ext cx="869" cy="3781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en-US" altLang="zh-CN" sz="2400">
                    <a:latin typeface="方正姚体" panose="02010601030101010101" charset="-122"/>
                    <a:ea typeface="方正姚体" panose="02010601030101010101" charset="-122"/>
                    <a:cs typeface="方正姚体" panose="02010601030101010101" charset="-122"/>
                  </a:rPr>
                  <a:t>Web</a:t>
                </a:r>
                <a:r>
                  <a:rPr lang="zh-CN" altLang="en-US" sz="2400">
                    <a:latin typeface="方正姚体" panose="02010601030101010101" charset="-122"/>
                    <a:ea typeface="方正姚体" panose="02010601030101010101" charset="-122"/>
                    <a:cs typeface="方正姚体" panose="02010601030101010101" charset="-122"/>
                  </a:rPr>
                  <a:t>开发</a:t>
                </a:r>
                <a:endParaRPr lang="zh-CN" altLang="en-US" sz="2400">
                  <a:latin typeface="方正姚体" panose="02010601030101010101" charset="-122"/>
                  <a:ea typeface="方正姚体" panose="02010601030101010101" charset="-122"/>
                  <a:cs typeface="方正姚体" panose="02010601030101010101" charset="-122"/>
                </a:endParaRPr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11019" y="4722"/>
                <a:ext cx="1015" cy="88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>
              <a:off x="13513" y="4722"/>
              <a:ext cx="4927" cy="4984"/>
              <a:chOff x="7107" y="4722"/>
              <a:chExt cx="4927" cy="4984"/>
            </a:xfrm>
          </p:grpSpPr>
          <p:sp>
            <p:nvSpPr>
              <p:cNvPr id="34" name="文本框 33"/>
              <p:cNvSpPr txBox="1"/>
              <p:nvPr/>
            </p:nvSpPr>
            <p:spPr>
              <a:xfrm>
                <a:off x="11033" y="4797"/>
                <a:ext cx="966" cy="696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zh-CN" altLang="en-US" sz="2800">
                    <a:latin typeface="方正姚体" panose="02010601030101010101" charset="-122"/>
                    <a:ea typeface="方正姚体" panose="02010601030101010101" charset="-122"/>
                  </a:rPr>
                  <a:t>肆</a:t>
                </a:r>
                <a:endParaRPr lang="zh-CN" altLang="en-US" sz="2800">
                  <a:latin typeface="方正姚体" panose="02010601030101010101" charset="-122"/>
                  <a:ea typeface="方正姚体" panose="02010601030101010101" charset="-122"/>
                </a:endParaRPr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7107" y="5925"/>
                <a:ext cx="4795" cy="3781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zh-CN" altLang="en-US" sz="2400">
                    <a:latin typeface="方正姚体" panose="02010601030101010101" charset="-122"/>
                    <a:ea typeface="方正姚体" panose="02010601030101010101" charset="-122"/>
                    <a:cs typeface="方正姚体" panose="02010601030101010101" charset="-122"/>
                  </a:rPr>
                  <a:t>人工智能，机器学习</a:t>
                </a:r>
                <a:endParaRPr lang="zh-CN" altLang="en-US" sz="2400">
                  <a:latin typeface="方正姚体" panose="02010601030101010101" charset="-122"/>
                  <a:ea typeface="方正姚体" panose="02010601030101010101" charset="-122"/>
                  <a:cs typeface="方正姚体" panose="02010601030101010101" charset="-122"/>
                </a:endParaRPr>
              </a:p>
              <a:p>
                <a:endParaRPr lang="zh-CN" altLang="en-US" sz="2400">
                  <a:latin typeface="方正姚体" panose="02010601030101010101" charset="-122"/>
                  <a:ea typeface="方正姚体" panose="02010601030101010101" charset="-122"/>
                  <a:cs typeface="方正姚体" panose="02010601030101010101" charset="-122"/>
                </a:endParaRPr>
              </a:p>
            </p:txBody>
          </p:sp>
          <p:sp>
            <p:nvSpPr>
              <p:cNvPr id="36" name="椭圆 35"/>
              <p:cNvSpPr/>
              <p:nvPr/>
            </p:nvSpPr>
            <p:spPr>
              <a:xfrm>
                <a:off x="11019" y="4722"/>
                <a:ext cx="1015" cy="88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</p:grp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6794500" y="1350010"/>
            <a:ext cx="257937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6000">
                <a:latin typeface="方正姚体" panose="02010601030101010101" charset="-122"/>
                <a:ea typeface="方正姚体" panose="02010601030101010101" charset="-122"/>
              </a:rPr>
              <a:t>第一章</a:t>
            </a:r>
            <a:endParaRPr lang="zh-CN" altLang="en-US" sz="6000">
              <a:latin typeface="方正姚体" panose="02010601030101010101" charset="-122"/>
              <a:ea typeface="方正姚体" panose="02010601030101010101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 flipH="1">
            <a:off x="7283450" y="1350010"/>
            <a:ext cx="3689985" cy="2973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9373870" y="2957195"/>
            <a:ext cx="675005" cy="296100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 sz="3200">
                <a:latin typeface="方正姚体" panose="02010601030101010101" charset="-122"/>
                <a:ea typeface="方正姚体" panose="02010601030101010101" charset="-122"/>
                <a:cs typeface="方正姚体" panose="02010601030101010101" charset="-122"/>
              </a:rPr>
              <a:t>网络编程</a:t>
            </a:r>
            <a:endParaRPr lang="zh-CN" altLang="en-US" sz="3200">
              <a:latin typeface="方正姚体" panose="02010601030101010101" charset="-122"/>
              <a:ea typeface="方正姚体" panose="02010601030101010101" charset="-122"/>
              <a:cs typeface="方正姚体" panose="02010601030101010101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1" name="文本框 10"/>
          <p:cNvSpPr txBox="1"/>
          <p:nvPr/>
        </p:nvSpPr>
        <p:spPr>
          <a:xfrm>
            <a:off x="5226685" y="220980"/>
            <a:ext cx="27743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atin typeface="方正姚体" panose="02010601030101010101" charset="-122"/>
                <a:ea typeface="方正姚体" panose="02010601030101010101" charset="-122"/>
              </a:rPr>
              <a:t>网络编程</a:t>
            </a:r>
            <a:endParaRPr lang="zh-CN" altLang="en-US" sz="3200">
              <a:latin typeface="方正姚体" panose="02010601030101010101" charset="-122"/>
              <a:ea typeface="方正姚体" panose="02010601030101010101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-565785" y="-8255"/>
            <a:ext cx="3747770" cy="7319645"/>
            <a:chOff x="-891" y="-13"/>
            <a:chExt cx="5902" cy="11527"/>
          </a:xfrm>
        </p:grpSpPr>
        <p:grpSp>
          <p:nvGrpSpPr>
            <p:cNvPr id="10" name="组合 9"/>
            <p:cNvGrpSpPr/>
            <p:nvPr/>
          </p:nvGrpSpPr>
          <p:grpSpPr>
            <a:xfrm>
              <a:off x="-6" y="-13"/>
              <a:ext cx="1319" cy="10826"/>
              <a:chOff x="-6" y="-13"/>
              <a:chExt cx="1319" cy="10826"/>
            </a:xfrm>
          </p:grpSpPr>
          <p:sp>
            <p:nvSpPr>
              <p:cNvPr id="3" name="矩形 2"/>
              <p:cNvSpPr/>
              <p:nvPr/>
            </p:nvSpPr>
            <p:spPr>
              <a:xfrm rot="10800000" flipH="1">
                <a:off x="-6" y="-13"/>
                <a:ext cx="138" cy="10825"/>
              </a:xfrm>
              <a:prstGeom prst="rect">
                <a:avLst/>
              </a:prstGeom>
              <a:solidFill>
                <a:srgbClr val="D2BDA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" name="矩形 6"/>
              <p:cNvSpPr/>
              <p:nvPr/>
            </p:nvSpPr>
            <p:spPr>
              <a:xfrm rot="10800000" flipH="1">
                <a:off x="194" y="-11"/>
                <a:ext cx="138" cy="1082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" name="矩形 7"/>
              <p:cNvSpPr/>
              <p:nvPr/>
            </p:nvSpPr>
            <p:spPr>
              <a:xfrm rot="10800000" flipH="1">
                <a:off x="406" y="-11"/>
                <a:ext cx="138" cy="10825"/>
              </a:xfrm>
              <a:prstGeom prst="rect">
                <a:avLst/>
              </a:prstGeom>
              <a:solidFill>
                <a:srgbClr val="D2BDA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" name="矩形 8"/>
              <p:cNvSpPr/>
              <p:nvPr/>
            </p:nvSpPr>
            <p:spPr>
              <a:xfrm rot="10800000" flipH="1">
                <a:off x="815" y="-13"/>
                <a:ext cx="498" cy="10825"/>
              </a:xfrm>
              <a:prstGeom prst="rect">
                <a:avLst/>
              </a:prstGeom>
              <a:solidFill>
                <a:srgbClr val="D2BDA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pic>
          <p:nvPicPr>
            <p:cNvPr id="12" name="图片 11" descr="b0ebaa3ec7945bcabedb484d5f567a6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891" y="2496"/>
              <a:ext cx="5903" cy="9019"/>
            </a:xfrm>
            <a:prstGeom prst="rect">
              <a:avLst/>
            </a:prstGeom>
          </p:spPr>
        </p:pic>
      </p:grpSp>
      <p:grpSp>
        <p:nvGrpSpPr>
          <p:cNvPr id="20" name="组合 19"/>
          <p:cNvGrpSpPr/>
          <p:nvPr/>
        </p:nvGrpSpPr>
        <p:grpSpPr>
          <a:xfrm>
            <a:off x="3138170" y="1638935"/>
            <a:ext cx="7358070" cy="3844290"/>
            <a:chOff x="6189" y="2496"/>
            <a:chExt cx="2996" cy="6054"/>
          </a:xfrm>
        </p:grpSpPr>
        <p:grpSp>
          <p:nvGrpSpPr>
            <p:cNvPr id="16" name="组合 15"/>
            <p:cNvGrpSpPr/>
            <p:nvPr/>
          </p:nvGrpSpPr>
          <p:grpSpPr>
            <a:xfrm>
              <a:off x="6189" y="2496"/>
              <a:ext cx="1015" cy="884"/>
              <a:chOff x="6189" y="2496"/>
              <a:chExt cx="1015" cy="884"/>
            </a:xfrm>
          </p:grpSpPr>
          <p:sp>
            <p:nvSpPr>
              <p:cNvPr id="14" name="文本框 13"/>
              <p:cNvSpPr txBox="1"/>
              <p:nvPr/>
            </p:nvSpPr>
            <p:spPr>
              <a:xfrm>
                <a:off x="6954" y="2590"/>
                <a:ext cx="250" cy="696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zh-CN" altLang="en-US" sz="2800">
                    <a:latin typeface="方正姚体" panose="02010601030101010101" charset="-122"/>
                    <a:ea typeface="方正姚体" panose="02010601030101010101" charset="-122"/>
                  </a:rPr>
                  <a:t>壹</a:t>
                </a:r>
                <a:endParaRPr lang="zh-CN" altLang="en-US" sz="2800">
                  <a:latin typeface="方正姚体" panose="02010601030101010101" charset="-122"/>
                  <a:ea typeface="方正姚体" panose="02010601030101010101" charset="-122"/>
                </a:endParaRPr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6189" y="2496"/>
                <a:ext cx="1015" cy="88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cxnSp>
          <p:nvCxnSpPr>
            <p:cNvPr id="17" name="直接连接符 16"/>
            <p:cNvCxnSpPr/>
            <p:nvPr/>
          </p:nvCxnSpPr>
          <p:spPr>
            <a:xfrm flipH="1">
              <a:off x="6447" y="2920"/>
              <a:ext cx="1482" cy="125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/>
            <p:cNvSpPr txBox="1"/>
            <p:nvPr/>
          </p:nvSpPr>
          <p:spPr>
            <a:xfrm>
              <a:off x="8935" y="4163"/>
              <a:ext cx="250" cy="438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endParaRPr lang="zh-CN" altLang="en-US" sz="2800">
                <a:latin typeface="方正姚体" panose="02010601030101010101" charset="-122"/>
                <a:ea typeface="方正姚体" panose="02010601030101010101" charset="-122"/>
                <a:sym typeface="+mn-ea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568315" y="2577465"/>
            <a:ext cx="468820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方正姚体" panose="02010601030101010101" charset="-122"/>
                <a:ea typeface="方正姚体" panose="02010601030101010101" charset="-122"/>
                <a:sym typeface="+mn-ea"/>
              </a:rPr>
              <a:t>网络编程在生活和开发中无处不在，哪里有通讯就有网络，它可以称为是一切开发的“基石”。对于所有编程开发人员必须要知其然并知其所以然，所以网络部分将从协议、封包、解包等底层进行深入剖析。</a:t>
            </a:r>
            <a:endParaRPr lang="zh-CN" altLang="en-US" sz="2400">
              <a:latin typeface="方正姚体" panose="02010601030101010101" charset="-122"/>
              <a:ea typeface="方正姚体" panose="02010601030101010101" charset="-122"/>
              <a:sym typeface="+mn-ea"/>
            </a:endParaRPr>
          </a:p>
          <a:p>
            <a:endParaRPr lang="zh-CN" altLang="en-US" sz="2400">
              <a:latin typeface="方正姚体" panose="02010601030101010101" charset="-122"/>
              <a:ea typeface="方正姚体" panose="02010601030101010101" charset="-122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grpSp>
        <p:nvGrpSpPr>
          <p:cNvPr id="2" name="组合 1"/>
          <p:cNvGrpSpPr/>
          <p:nvPr/>
        </p:nvGrpSpPr>
        <p:grpSpPr>
          <a:xfrm flipH="1">
            <a:off x="11356340" y="-7620"/>
            <a:ext cx="837565" cy="6874510"/>
            <a:chOff x="-6" y="-13"/>
            <a:chExt cx="1319" cy="10826"/>
          </a:xfrm>
        </p:grpSpPr>
        <p:sp>
          <p:nvSpPr>
            <p:cNvPr id="4" name="矩形 3"/>
            <p:cNvSpPr/>
            <p:nvPr/>
          </p:nvSpPr>
          <p:spPr>
            <a:xfrm rot="10800000" flipH="1">
              <a:off x="-6" y="-13"/>
              <a:ext cx="138" cy="10825"/>
            </a:xfrm>
            <a:prstGeom prst="rect">
              <a:avLst/>
            </a:prstGeom>
            <a:solidFill>
              <a:srgbClr val="D2BD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000"/>
            </a:p>
          </p:txBody>
        </p:sp>
        <p:sp>
          <p:nvSpPr>
            <p:cNvPr id="5" name="矩形 4"/>
            <p:cNvSpPr/>
            <p:nvPr/>
          </p:nvSpPr>
          <p:spPr>
            <a:xfrm rot="10800000" flipH="1">
              <a:off x="194" y="-11"/>
              <a:ext cx="138" cy="108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000"/>
            </a:p>
          </p:txBody>
        </p:sp>
        <p:sp>
          <p:nvSpPr>
            <p:cNvPr id="6" name="矩形 5"/>
            <p:cNvSpPr/>
            <p:nvPr/>
          </p:nvSpPr>
          <p:spPr>
            <a:xfrm rot="10800000" flipH="1">
              <a:off x="406" y="-11"/>
              <a:ext cx="138" cy="10825"/>
            </a:xfrm>
            <a:prstGeom prst="rect">
              <a:avLst/>
            </a:prstGeom>
            <a:solidFill>
              <a:srgbClr val="D2BD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000"/>
            </a:p>
          </p:txBody>
        </p:sp>
        <p:sp>
          <p:nvSpPr>
            <p:cNvPr id="11" name="矩形 10"/>
            <p:cNvSpPr/>
            <p:nvPr/>
          </p:nvSpPr>
          <p:spPr>
            <a:xfrm rot="10800000" flipH="1">
              <a:off x="815" y="-13"/>
              <a:ext cx="498" cy="10825"/>
            </a:xfrm>
            <a:prstGeom prst="rect">
              <a:avLst/>
            </a:prstGeom>
            <a:solidFill>
              <a:srgbClr val="D2BD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000"/>
            </a:p>
          </p:txBody>
        </p:sp>
      </p:grpSp>
      <p:pic>
        <p:nvPicPr>
          <p:cNvPr id="12" name="图片 11" descr="4ab5da8038a32a1003b24beee6cbc21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820000">
            <a:off x="9116695" y="1764665"/>
            <a:ext cx="3441065" cy="5162550"/>
          </a:xfrm>
          <a:prstGeom prst="rect">
            <a:avLst/>
          </a:prstGeom>
        </p:spPr>
      </p:pic>
      <p:sp>
        <p:nvSpPr>
          <p:cNvPr id="40" name="文本框 39"/>
          <p:cNvSpPr txBox="1"/>
          <p:nvPr/>
        </p:nvSpPr>
        <p:spPr>
          <a:xfrm>
            <a:off x="3905885" y="509905"/>
            <a:ext cx="27743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latin typeface="方正姚体" panose="02010601030101010101" charset="-122"/>
                <a:ea typeface="方正姚体" panose="02010601030101010101" charset="-122"/>
              </a:rPr>
              <a:t>知识面</a:t>
            </a:r>
            <a:endParaRPr lang="zh-CN" altLang="en-US" sz="3600">
              <a:latin typeface="方正姚体" panose="02010601030101010101" charset="-122"/>
              <a:ea typeface="方正姚体" panose="02010601030101010101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49555" y="1520190"/>
            <a:ext cx="279844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1. 如何使用Python来创建socket, 如何将socket与指定的IP地址和端口进行绑定，使用socket来发送数据，接受数据，</a:t>
            </a:r>
            <a:endParaRPr lang="zh-CN" altLang="en-US" sz="2000"/>
          </a:p>
        </p:txBody>
      </p:sp>
      <p:sp>
        <p:nvSpPr>
          <p:cNvPr id="21" name="文本框 20"/>
          <p:cNvSpPr txBox="1"/>
          <p:nvPr/>
        </p:nvSpPr>
        <p:spPr>
          <a:xfrm>
            <a:off x="3691255" y="4848860"/>
            <a:ext cx="279844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3. 如何使用Python来控制HTTP层的逻辑，包括如何创建httpGET,POST,PUT, DELETE请求，如何处理接受到的HTTP请求</a:t>
            </a:r>
            <a:endParaRPr lang="zh-CN" altLang="en-US" sz="2000"/>
          </a:p>
        </p:txBody>
      </p:sp>
      <p:sp>
        <p:nvSpPr>
          <p:cNvPr id="22" name="文本框 21"/>
          <p:cNvSpPr txBox="1"/>
          <p:nvPr/>
        </p:nvSpPr>
        <p:spPr>
          <a:xfrm>
            <a:off x="7462520" y="4565650"/>
            <a:ext cx="279844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6. 了解python编写的消息驱动的网络引擎</a:t>
            </a:r>
            <a:endParaRPr lang="zh-CN" altLang="en-US" sz="2000"/>
          </a:p>
        </p:txBody>
      </p:sp>
      <p:sp>
        <p:nvSpPr>
          <p:cNvPr id="23" name="文本框 22"/>
          <p:cNvSpPr txBox="1"/>
          <p:nvPr/>
        </p:nvSpPr>
        <p:spPr>
          <a:xfrm>
            <a:off x="194310" y="4565650"/>
            <a:ext cx="279844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2. 如何使用Python中处理线程，从而编写可以同时处理多个请求的web服务器</a:t>
            </a:r>
            <a:endParaRPr lang="zh-CN" altLang="en-US" sz="2000"/>
          </a:p>
        </p:txBody>
      </p:sp>
      <p:sp>
        <p:nvSpPr>
          <p:cNvPr id="24" name="文本框 23"/>
          <p:cNvSpPr txBox="1"/>
          <p:nvPr/>
        </p:nvSpPr>
        <p:spPr>
          <a:xfrm>
            <a:off x="7344410" y="1520190"/>
            <a:ext cx="279844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5. 了解非阻塞式的HTTP Server,比如</a:t>
            </a:r>
            <a:endParaRPr lang="zh-CN" altLang="en-US" sz="2000"/>
          </a:p>
        </p:txBody>
      </p:sp>
      <p:sp>
        <p:nvSpPr>
          <p:cNvPr id="25" name="文本框 24"/>
          <p:cNvSpPr txBox="1"/>
          <p:nvPr/>
        </p:nvSpPr>
        <p:spPr>
          <a:xfrm>
            <a:off x="5233670" y="2600325"/>
            <a:ext cx="281622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4. 掌握一种基本的python的web开发框架，比如webpy, django</a:t>
            </a:r>
            <a:endParaRPr lang="zh-CN" altLang="en-US" sz="2000"/>
          </a:p>
        </p:txBody>
      </p:sp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6794500" y="1350010"/>
            <a:ext cx="257937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6000">
                <a:latin typeface="方正姚体" panose="02010601030101010101" charset="-122"/>
                <a:ea typeface="方正姚体" panose="02010601030101010101" charset="-122"/>
              </a:rPr>
              <a:t>第二章</a:t>
            </a:r>
            <a:endParaRPr lang="zh-CN" altLang="en-US" sz="6000">
              <a:latin typeface="方正姚体" panose="02010601030101010101" charset="-122"/>
              <a:ea typeface="方正姚体" panose="02010601030101010101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 flipH="1">
            <a:off x="7283450" y="1350010"/>
            <a:ext cx="3689985" cy="2973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8881110" y="2957195"/>
            <a:ext cx="1167765" cy="296100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 sz="3200">
                <a:latin typeface="方正姚体" panose="02010601030101010101" charset="-122"/>
                <a:ea typeface="方正姚体" panose="02010601030101010101" charset="-122"/>
                <a:cs typeface="方正姚体" panose="02010601030101010101" charset="-122"/>
              </a:rPr>
              <a:t>爬虫开发</a:t>
            </a:r>
            <a:endParaRPr lang="zh-CN" altLang="en-US" sz="3200">
              <a:latin typeface="方正姚体" panose="02010601030101010101" charset="-122"/>
              <a:ea typeface="方正姚体" panose="02010601030101010101" charset="-122"/>
              <a:cs typeface="方正姚体" panose="02010601030101010101" charset="-122"/>
            </a:endParaRPr>
          </a:p>
          <a:p>
            <a:endParaRPr lang="zh-CN" altLang="en-US" sz="3200">
              <a:latin typeface="方正姚体" panose="02010601030101010101" charset="-122"/>
              <a:ea typeface="方正姚体" panose="02010601030101010101" charset="-122"/>
              <a:cs typeface="方正姚体" panose="02010601030101010101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grpSp>
        <p:nvGrpSpPr>
          <p:cNvPr id="10" name="组合 9"/>
          <p:cNvGrpSpPr/>
          <p:nvPr/>
        </p:nvGrpSpPr>
        <p:grpSpPr>
          <a:xfrm>
            <a:off x="-3810" y="-8255"/>
            <a:ext cx="837565" cy="6874510"/>
            <a:chOff x="-6" y="-13"/>
            <a:chExt cx="1319" cy="10826"/>
          </a:xfrm>
        </p:grpSpPr>
        <p:sp>
          <p:nvSpPr>
            <p:cNvPr id="3" name="矩形 2"/>
            <p:cNvSpPr/>
            <p:nvPr/>
          </p:nvSpPr>
          <p:spPr>
            <a:xfrm rot="10800000" flipH="1">
              <a:off x="-6" y="-13"/>
              <a:ext cx="138" cy="10825"/>
            </a:xfrm>
            <a:prstGeom prst="rect">
              <a:avLst/>
            </a:prstGeom>
            <a:solidFill>
              <a:srgbClr val="D2BD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 rot="10800000" flipH="1">
              <a:off x="194" y="-11"/>
              <a:ext cx="138" cy="108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 rot="10800000" flipH="1">
              <a:off x="406" y="-11"/>
              <a:ext cx="138" cy="10825"/>
            </a:xfrm>
            <a:prstGeom prst="rect">
              <a:avLst/>
            </a:prstGeom>
            <a:solidFill>
              <a:srgbClr val="D2BD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 rot="10800000" flipH="1">
              <a:off x="815" y="-13"/>
              <a:ext cx="498" cy="10825"/>
            </a:xfrm>
            <a:prstGeom prst="rect">
              <a:avLst/>
            </a:prstGeom>
            <a:solidFill>
              <a:srgbClr val="D2BD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12" name="图片 11" descr="b0ebaa3ec7945bcabedb484d5f567a6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65785" y="1584960"/>
            <a:ext cx="3748405" cy="5727065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604135" y="1926590"/>
            <a:ext cx="4389755" cy="4473575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076700" y="220980"/>
            <a:ext cx="27743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atin typeface="方正姚体" panose="02010601030101010101" charset="-122"/>
                <a:ea typeface="方正姚体" panose="02010601030101010101" charset="-122"/>
              </a:rPr>
              <a:t>爬虫需求</a:t>
            </a:r>
            <a:endParaRPr lang="zh-CN" altLang="en-US" sz="3200">
              <a:latin typeface="方正姚体" panose="02010601030101010101" charset="-122"/>
              <a:ea typeface="方正姚体" panose="02010601030101010101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7553325" y="1926590"/>
            <a:ext cx="3810833" cy="1520825"/>
            <a:chOff x="5277" y="3642"/>
            <a:chExt cx="4577" cy="2395"/>
          </a:xfrm>
        </p:grpSpPr>
        <p:sp>
          <p:nvSpPr>
            <p:cNvPr id="27" name="文本框 26"/>
            <p:cNvSpPr txBox="1"/>
            <p:nvPr/>
          </p:nvSpPr>
          <p:spPr>
            <a:xfrm>
              <a:off x="5277" y="3642"/>
              <a:ext cx="2572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000" b="1">
                  <a:latin typeface="方正姚体" panose="02010601030101010101" charset="-122"/>
                  <a:ea typeface="方正姚体" panose="02010601030101010101" charset="-122"/>
                </a:rPr>
                <a:t>爬虫可以做什么</a:t>
              </a:r>
              <a:endParaRPr lang="zh-CN" altLang="en-US" sz="2000" b="1">
                <a:latin typeface="方正姚体" panose="02010601030101010101" charset="-122"/>
                <a:ea typeface="方正姚体" panose="02010601030101010101" charset="-122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5355" y="4342"/>
              <a:ext cx="4499" cy="16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sz="1600">
                <a:latin typeface="方正姚体" panose="02010601030101010101" charset="-122"/>
                <a:ea typeface="方正姚体" panose="02010601030101010101" charset="-122"/>
                <a:sym typeface="+mn-ea"/>
              </a:endParaRPr>
            </a:p>
            <a:p>
              <a:r>
                <a:rPr sz="1600">
                  <a:latin typeface="方正姚体" panose="02010601030101010101" charset="-122"/>
                  <a:ea typeface="方正姚体" panose="02010601030101010101" charset="-122"/>
                  <a:sym typeface="+mn-ea"/>
                </a:rPr>
                <a:t>世界上80%的爬虫是基于Python开发的，学好爬虫技能，可为后续的大数据分析、挖掘、机器学习等提供数据源。</a:t>
              </a:r>
              <a:endParaRPr sz="1600">
                <a:latin typeface="方正姚体" panose="02010601030101010101" charset="-122"/>
                <a:ea typeface="方正姚体" panose="02010601030101010101" charset="-122"/>
                <a:sym typeface="+mn-ea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7585710" y="3803650"/>
            <a:ext cx="3810833" cy="2104390"/>
            <a:chOff x="5277" y="3498"/>
            <a:chExt cx="4577" cy="3314"/>
          </a:xfrm>
        </p:grpSpPr>
        <p:sp>
          <p:nvSpPr>
            <p:cNvPr id="5" name="文本框 4"/>
            <p:cNvSpPr txBox="1"/>
            <p:nvPr/>
          </p:nvSpPr>
          <p:spPr>
            <a:xfrm>
              <a:off x="5277" y="3498"/>
              <a:ext cx="231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000">
                  <a:latin typeface="方正姚体" panose="02010601030101010101" charset="-122"/>
                  <a:ea typeface="方正姚体" panose="02010601030101010101" charset="-122"/>
                </a:rPr>
                <a:t>需要掌握知识</a:t>
              </a:r>
              <a:endParaRPr lang="zh-CN" altLang="en-US" sz="2000">
                <a:latin typeface="方正姚体" panose="02010601030101010101" charset="-122"/>
                <a:ea typeface="方正姚体" panose="02010601030101010101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5355" y="4342"/>
              <a:ext cx="4499" cy="24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sz="2400" b="1">
                  <a:latin typeface="方正姚体" panose="02010601030101010101" charset="-122"/>
                  <a:ea typeface="方正姚体" panose="02010601030101010101" charset="-122"/>
                  <a:sym typeface="+mn-ea"/>
                </a:rPr>
                <a:t>超文本传输协议HTTP</a:t>
              </a:r>
              <a:endParaRPr sz="2400" b="1">
                <a:latin typeface="方正姚体" panose="02010601030101010101" charset="-122"/>
                <a:ea typeface="方正姚体" panose="02010601030101010101" charset="-122"/>
                <a:sym typeface="+mn-ea"/>
              </a:endParaRPr>
            </a:p>
            <a:p>
              <a:r>
                <a:rPr sz="2400" b="1">
                  <a:latin typeface="方正姚体" panose="02010601030101010101" charset="-122"/>
                  <a:ea typeface="方正姚体" panose="02010601030101010101" charset="-122"/>
                  <a:sym typeface="+mn-ea"/>
                </a:rPr>
                <a:t>统一资源定位符URL</a:t>
              </a:r>
              <a:endParaRPr sz="2400" b="1">
                <a:latin typeface="方正姚体" panose="02010601030101010101" charset="-122"/>
                <a:ea typeface="方正姚体" panose="02010601030101010101" charset="-122"/>
                <a:sym typeface="+mn-ea"/>
              </a:endParaRPr>
            </a:p>
            <a:p>
              <a:r>
                <a:rPr sz="2400" b="1">
                  <a:latin typeface="方正姚体" panose="02010601030101010101" charset="-122"/>
                  <a:ea typeface="方正姚体" panose="02010601030101010101" charset="-122"/>
                  <a:sym typeface="+mn-ea"/>
                </a:rPr>
                <a:t>超文本标记语言HTML</a:t>
              </a:r>
              <a:endParaRPr sz="2400" b="1">
                <a:latin typeface="方正姚体" panose="02010601030101010101" charset="-122"/>
                <a:ea typeface="方正姚体" panose="02010601030101010101" charset="-122"/>
                <a:sym typeface="+mn-ea"/>
              </a:endParaRPr>
            </a:p>
            <a:p>
              <a:r>
                <a:rPr sz="2400" b="1">
                  <a:latin typeface="方正姚体" panose="02010601030101010101" charset="-122"/>
                  <a:ea typeface="方正姚体" panose="02010601030101010101" charset="-122"/>
                  <a:sym typeface="+mn-ea"/>
                </a:rPr>
                <a:t>浏览器调试功能</a:t>
              </a:r>
              <a:endParaRPr sz="2400" b="1">
                <a:latin typeface="方正姚体" panose="02010601030101010101" charset="-122"/>
                <a:ea typeface="方正姚体" panose="02010601030101010101" charset="-122"/>
                <a:sym typeface="+mn-ea"/>
              </a:endParaRPr>
            </a:p>
          </p:txBody>
        </p:sp>
      </p:grpSp>
      <p:sp>
        <p:nvSpPr>
          <p:cNvPr id="13" name="矩形 12"/>
          <p:cNvSpPr/>
          <p:nvPr/>
        </p:nvSpPr>
        <p:spPr>
          <a:xfrm>
            <a:off x="6692900" y="5845810"/>
            <a:ext cx="5161280" cy="313690"/>
          </a:xfrm>
          <a:prstGeom prst="rect">
            <a:avLst/>
          </a:prstGeom>
          <a:solidFill>
            <a:srgbClr val="D2BD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7553325" y="220980"/>
            <a:ext cx="3810833" cy="1643380"/>
            <a:chOff x="5277" y="3642"/>
            <a:chExt cx="4577" cy="2588"/>
          </a:xfrm>
        </p:grpSpPr>
        <p:sp>
          <p:nvSpPr>
            <p:cNvPr id="15" name="文本框 14"/>
            <p:cNvSpPr txBox="1"/>
            <p:nvPr/>
          </p:nvSpPr>
          <p:spPr>
            <a:xfrm>
              <a:off x="5277" y="3642"/>
              <a:ext cx="231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000" b="1">
                  <a:latin typeface="方正姚体" panose="02010601030101010101" charset="-122"/>
                  <a:ea typeface="方正姚体" panose="02010601030101010101" charset="-122"/>
                  <a:sym typeface="+mn-ea"/>
                </a:rPr>
                <a:t>什么是爬虫</a:t>
              </a:r>
              <a:endParaRPr lang="zh-CN" altLang="en-US" sz="2000" b="1">
                <a:latin typeface="方正姚体" panose="02010601030101010101" charset="-122"/>
                <a:ea typeface="方正姚体" panose="02010601030101010101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5355" y="4342"/>
              <a:ext cx="4499" cy="1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>
                <a:latin typeface="方正姚体" panose="02010601030101010101" charset="-122"/>
                <a:ea typeface="方正姚体" panose="02010601030101010101" charset="-122"/>
                <a:sym typeface="+mn-ea"/>
              </a:endParaRPr>
            </a:p>
            <a:p>
              <a:r>
                <a:rPr>
                  <a:latin typeface="方正姚体" panose="02010601030101010101" charset="-122"/>
                  <a:ea typeface="方正姚体" panose="02010601030101010101" charset="-122"/>
                  <a:sym typeface="+mn-ea"/>
                </a:rPr>
                <a:t>网络爬虫通俗的讲就是通过程序去获取web页面上自己想要的数据，也就是自动抓取数据</a:t>
              </a:r>
              <a:endParaRPr lang="en-US" altLang="zh-CN">
                <a:latin typeface="方正姚体" panose="02010601030101010101" charset="-122"/>
                <a:ea typeface="方正姚体" panose="02010601030101010101" charset="-122"/>
                <a:sym typeface="+mn-ea"/>
              </a:endParaRPr>
            </a:p>
          </p:txBody>
        </p:sp>
      </p:grpSp>
    </p:spTree>
    <p:custDataLst>
      <p:tags r:id="rId4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6794500" y="1350010"/>
            <a:ext cx="257937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6000">
                <a:latin typeface="方正姚体" panose="02010601030101010101" charset="-122"/>
                <a:ea typeface="方正姚体" panose="02010601030101010101" charset="-122"/>
              </a:rPr>
              <a:t>第三章</a:t>
            </a:r>
            <a:endParaRPr lang="zh-CN" altLang="en-US" sz="6000">
              <a:latin typeface="方正姚体" panose="02010601030101010101" charset="-122"/>
              <a:ea typeface="方正姚体" panose="02010601030101010101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 flipH="1">
            <a:off x="7283450" y="1350010"/>
            <a:ext cx="3689985" cy="2973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9373870" y="2957195"/>
            <a:ext cx="675005" cy="296100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zh-CN" sz="3200">
                <a:latin typeface="方正姚体" panose="02010601030101010101" charset="-122"/>
                <a:ea typeface="方正姚体" panose="02010601030101010101" charset="-122"/>
                <a:cs typeface="方正姚体" panose="02010601030101010101" charset="-122"/>
              </a:rPr>
              <a:t>Web</a:t>
            </a:r>
            <a:r>
              <a:rPr lang="zh-CN" altLang="en-US" sz="3200">
                <a:latin typeface="方正姚体" panose="02010601030101010101" charset="-122"/>
                <a:ea typeface="方正姚体" panose="02010601030101010101" charset="-122"/>
                <a:cs typeface="方正姚体" panose="02010601030101010101" charset="-122"/>
              </a:rPr>
              <a:t>开发</a:t>
            </a:r>
            <a:endParaRPr lang="zh-CN" altLang="en-US" sz="3200">
              <a:latin typeface="方正姚体" panose="02010601030101010101" charset="-122"/>
              <a:ea typeface="方正姚体" panose="02010601030101010101" charset="-122"/>
              <a:cs typeface="方正姚体" panose="02010601030101010101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grpSp>
        <p:nvGrpSpPr>
          <p:cNvPr id="13" name="组合 12"/>
          <p:cNvGrpSpPr/>
          <p:nvPr/>
        </p:nvGrpSpPr>
        <p:grpSpPr>
          <a:xfrm>
            <a:off x="9116695" y="-7620"/>
            <a:ext cx="3441065" cy="6934835"/>
            <a:chOff x="14357" y="-12"/>
            <a:chExt cx="5419" cy="10921"/>
          </a:xfrm>
        </p:grpSpPr>
        <p:grpSp>
          <p:nvGrpSpPr>
            <p:cNvPr id="2" name="组合 1"/>
            <p:cNvGrpSpPr/>
            <p:nvPr/>
          </p:nvGrpSpPr>
          <p:grpSpPr>
            <a:xfrm flipH="1">
              <a:off x="17884" y="-12"/>
              <a:ext cx="1319" cy="10826"/>
              <a:chOff x="-6" y="-13"/>
              <a:chExt cx="1319" cy="10826"/>
            </a:xfrm>
          </p:grpSpPr>
          <p:sp>
            <p:nvSpPr>
              <p:cNvPr id="4" name="矩形 3"/>
              <p:cNvSpPr/>
              <p:nvPr/>
            </p:nvSpPr>
            <p:spPr>
              <a:xfrm rot="10800000" flipH="1">
                <a:off x="-6" y="-13"/>
                <a:ext cx="138" cy="10825"/>
              </a:xfrm>
              <a:prstGeom prst="rect">
                <a:avLst/>
              </a:prstGeom>
              <a:solidFill>
                <a:srgbClr val="D2BDA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" name="矩形 4"/>
              <p:cNvSpPr/>
              <p:nvPr/>
            </p:nvSpPr>
            <p:spPr>
              <a:xfrm rot="10800000" flipH="1">
                <a:off x="194" y="-11"/>
                <a:ext cx="138" cy="1082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" name="矩形 5"/>
              <p:cNvSpPr/>
              <p:nvPr/>
            </p:nvSpPr>
            <p:spPr>
              <a:xfrm rot="10800000" flipH="1">
                <a:off x="406" y="-11"/>
                <a:ext cx="138" cy="10825"/>
              </a:xfrm>
              <a:prstGeom prst="rect">
                <a:avLst/>
              </a:prstGeom>
              <a:solidFill>
                <a:srgbClr val="D2BDA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 rot="10800000" flipH="1">
                <a:off x="815" y="-13"/>
                <a:ext cx="498" cy="10825"/>
              </a:xfrm>
              <a:prstGeom prst="rect">
                <a:avLst/>
              </a:prstGeom>
              <a:solidFill>
                <a:srgbClr val="D2BDA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pic>
          <p:nvPicPr>
            <p:cNvPr id="12" name="图片 11" descr="4ab5da8038a32a1003b24beee6cbc21d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20820000">
              <a:off x="14357" y="2779"/>
              <a:ext cx="5419" cy="8130"/>
            </a:xfrm>
            <a:prstGeom prst="rect">
              <a:avLst/>
            </a:prstGeom>
          </p:spPr>
        </p:pic>
      </p:grpSp>
      <p:sp>
        <p:nvSpPr>
          <p:cNvPr id="14" name="矩形 13"/>
          <p:cNvSpPr/>
          <p:nvPr/>
        </p:nvSpPr>
        <p:spPr>
          <a:xfrm>
            <a:off x="228600" y="1161415"/>
            <a:ext cx="4787900" cy="4534535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4364990" y="4572635"/>
            <a:ext cx="6078220" cy="2013585"/>
          </a:xfrm>
          <a:prstGeom prst="rect">
            <a:avLst/>
          </a:prstGeom>
          <a:solidFill>
            <a:srgbClr val="D2BD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>
          <a:xfrm>
            <a:off x="5596255" y="1443990"/>
            <a:ext cx="3810833" cy="1089660"/>
            <a:chOff x="5277" y="3642"/>
            <a:chExt cx="4577" cy="1716"/>
          </a:xfrm>
        </p:grpSpPr>
        <p:sp>
          <p:nvSpPr>
            <p:cNvPr id="27" name="文本框 26"/>
            <p:cNvSpPr txBox="1"/>
            <p:nvPr/>
          </p:nvSpPr>
          <p:spPr>
            <a:xfrm>
              <a:off x="5277" y="3642"/>
              <a:ext cx="231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000">
                  <a:latin typeface="方正姚体" panose="02010601030101010101" charset="-122"/>
                  <a:ea typeface="方正姚体" panose="02010601030101010101" charset="-122"/>
                </a:rPr>
                <a:t>基本</a:t>
              </a:r>
              <a:endParaRPr lang="zh-CN" altLang="en-US" sz="2000">
                <a:latin typeface="方正姚体" panose="02010601030101010101" charset="-122"/>
                <a:ea typeface="方正姚体" panose="02010601030101010101" charset="-122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5355" y="4342"/>
              <a:ext cx="4499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>
                  <a:latin typeface="方正姚体" panose="02010601030101010101" charset="-122"/>
                  <a:ea typeface="方正姚体" panose="02010601030101010101" charset="-122"/>
                  <a:sym typeface="+mn-ea"/>
                </a:rPr>
                <a:t>学好</a:t>
              </a:r>
              <a:r>
                <a:rPr lang="en-US" altLang="zh-CN">
                  <a:latin typeface="方正姚体" panose="02010601030101010101" charset="-122"/>
                  <a:ea typeface="方正姚体" panose="02010601030101010101" charset="-122"/>
                  <a:sym typeface="+mn-ea"/>
                </a:rPr>
                <a:t>html+css+javasript+服务器端脚本语言+</a:t>
              </a:r>
              <a:r>
                <a:rPr lang="zh-CN" altLang="en-US">
                  <a:latin typeface="方正姚体" panose="02010601030101010101" charset="-122"/>
                  <a:ea typeface="方正姚体" panose="02010601030101010101" charset="-122"/>
                  <a:sym typeface="+mn-ea"/>
                </a:rPr>
                <a:t>了解</a:t>
              </a:r>
              <a:r>
                <a:rPr lang="en-US" altLang="zh-CN">
                  <a:latin typeface="方正姚体" panose="02010601030101010101" charset="-122"/>
                  <a:ea typeface="方正姚体" panose="02010601030101010101" charset="-122"/>
                  <a:sym typeface="+mn-ea"/>
                </a:rPr>
                <a:t>web</a:t>
              </a:r>
              <a:r>
                <a:rPr lang="zh-CN" altLang="en-US">
                  <a:latin typeface="方正姚体" panose="02010601030101010101" charset="-122"/>
                  <a:ea typeface="方正姚体" panose="02010601030101010101" charset="-122"/>
                  <a:sym typeface="+mn-ea"/>
                </a:rPr>
                <a:t>服务器</a:t>
              </a:r>
              <a:r>
                <a:rPr lang="en-US" altLang="zh-CN">
                  <a:latin typeface="方正姚体" panose="02010601030101010101" charset="-122"/>
                  <a:ea typeface="方正姚体" panose="02010601030101010101" charset="-122"/>
                  <a:sym typeface="+mn-ea"/>
                </a:rPr>
                <a:t>+</a:t>
              </a:r>
              <a:r>
                <a:rPr lang="zh-CN" altLang="en-US">
                  <a:latin typeface="方正姚体" panose="02010601030101010101" charset="-122"/>
                  <a:ea typeface="方正姚体" panose="02010601030101010101" charset="-122"/>
                  <a:sym typeface="+mn-ea"/>
                </a:rPr>
                <a:t>了解</a:t>
              </a:r>
              <a:r>
                <a:rPr lang="en-US" altLang="zh-CN">
                  <a:latin typeface="方正姚体" panose="02010601030101010101" charset="-122"/>
                  <a:ea typeface="方正姚体" panose="02010601030101010101" charset="-122"/>
                  <a:sym typeface="+mn-ea"/>
                </a:rPr>
                <a:t>DOM</a:t>
              </a:r>
              <a:endParaRPr lang="en-US" altLang="zh-CN">
                <a:latin typeface="方正姚体" panose="02010601030101010101" charset="-122"/>
                <a:ea typeface="方正姚体" panose="02010601030101010101" charset="-122"/>
                <a:sym typeface="+mn-ea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5531485" y="2867025"/>
            <a:ext cx="3810833" cy="1028065"/>
            <a:chOff x="5277" y="3642"/>
            <a:chExt cx="4577" cy="1619"/>
          </a:xfrm>
        </p:grpSpPr>
        <p:sp>
          <p:nvSpPr>
            <p:cNvPr id="17" name="文本框 16"/>
            <p:cNvSpPr txBox="1"/>
            <p:nvPr/>
          </p:nvSpPr>
          <p:spPr>
            <a:xfrm>
              <a:off x="5277" y="3642"/>
              <a:ext cx="231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000">
                  <a:latin typeface="方正姚体" panose="02010601030101010101" charset="-122"/>
                  <a:ea typeface="方正姚体" panose="02010601030101010101" charset="-122"/>
                </a:rPr>
                <a:t>高深</a:t>
              </a:r>
              <a:endParaRPr lang="zh-CN" altLang="en-US" sz="2000">
                <a:latin typeface="方正姚体" panose="02010601030101010101" charset="-122"/>
                <a:ea typeface="方正姚体" panose="02010601030101010101" charset="-122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5355" y="4342"/>
              <a:ext cx="4499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3200" b="1">
                  <a:latin typeface="方正姚体" panose="02010601030101010101" charset="-122"/>
                  <a:ea typeface="方正姚体" panose="02010601030101010101" charset="-122"/>
                  <a:sym typeface="+mn-ea"/>
                </a:rPr>
                <a:t>Web</a:t>
              </a:r>
              <a:r>
                <a:rPr lang="zh-CN" altLang="en-US" sz="3200" b="1">
                  <a:latin typeface="方正姚体" panose="02010601030101010101" charset="-122"/>
                  <a:ea typeface="方正姚体" panose="02010601030101010101" charset="-122"/>
                  <a:sym typeface="+mn-ea"/>
                </a:rPr>
                <a:t>框架</a:t>
              </a:r>
              <a:endParaRPr lang="zh-CN" altLang="en-US" sz="3200" b="1">
                <a:latin typeface="方正姚体" panose="02010601030101010101" charset="-122"/>
                <a:ea typeface="方正姚体" panose="02010601030101010101" charset="-122"/>
                <a:sym typeface="+mn-ea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5563870" y="4757420"/>
            <a:ext cx="3810833" cy="1766570"/>
            <a:chOff x="5277" y="3642"/>
            <a:chExt cx="4577" cy="2782"/>
          </a:xfrm>
        </p:grpSpPr>
        <p:sp>
          <p:nvSpPr>
            <p:cNvPr id="20" name="文本框 19"/>
            <p:cNvSpPr txBox="1"/>
            <p:nvPr/>
          </p:nvSpPr>
          <p:spPr>
            <a:xfrm>
              <a:off x="5277" y="3642"/>
              <a:ext cx="231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>
                  <a:solidFill>
                    <a:schemeClr val="bg1"/>
                  </a:solidFill>
                  <a:latin typeface="方正姚体" panose="02010601030101010101" charset="-122"/>
                  <a:ea typeface="方正姚体" panose="02010601030101010101" charset="-122"/>
                </a:rPr>
                <a:t>Web</a:t>
              </a:r>
              <a:endParaRPr lang="en-US" altLang="zh-CN" sz="2000">
                <a:solidFill>
                  <a:schemeClr val="bg1"/>
                </a:solidFill>
                <a:latin typeface="方正姚体" panose="02010601030101010101" charset="-122"/>
                <a:ea typeface="方正姚体" panose="02010601030101010101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5355" y="4342"/>
              <a:ext cx="4499" cy="2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sz="1600">
                  <a:solidFill>
                    <a:schemeClr val="bg1"/>
                  </a:solidFill>
                  <a:latin typeface="方正姚体" panose="02010601030101010101" charset="-122"/>
                  <a:ea typeface="方正姚体" panose="02010601030101010101" charset="-122"/>
                  <a:sym typeface="+mn-ea"/>
                </a:rPr>
                <a:t>Web开发包含前端以及后端两大部分，前端部分，带你从“黑白”到“彩色”世界，手把手开发动态网页；后端部分，从10行代码开始到n万行来实现并使用自己的微型Web框架</a:t>
              </a:r>
              <a:endParaRPr sz="1600">
                <a:solidFill>
                  <a:schemeClr val="bg1"/>
                </a:solidFill>
                <a:latin typeface="方正姚体" panose="02010601030101010101" charset="-122"/>
                <a:ea typeface="方正姚体" panose="02010601030101010101" charset="-122"/>
                <a:sym typeface="+mn-ea"/>
              </a:endParaRPr>
            </a:p>
          </p:txBody>
        </p:sp>
      </p:grpSp>
      <p:sp>
        <p:nvSpPr>
          <p:cNvPr id="22" name="文本框 21"/>
          <p:cNvSpPr txBox="1"/>
          <p:nvPr/>
        </p:nvSpPr>
        <p:spPr>
          <a:xfrm>
            <a:off x="5226685" y="220980"/>
            <a:ext cx="27743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atin typeface="方正姚体" panose="02010601030101010101" charset="-122"/>
                <a:ea typeface="方正姚体" panose="02010601030101010101" charset="-122"/>
              </a:rPr>
              <a:t>请 输 入 标 题</a:t>
            </a:r>
            <a:endParaRPr lang="zh-CN" altLang="en-US" sz="3200">
              <a:latin typeface="方正姚体" panose="02010601030101010101" charset="-122"/>
              <a:ea typeface="方正姚体" panose="02010601030101010101" charset="-122"/>
            </a:endParaRPr>
          </a:p>
        </p:txBody>
      </p:sp>
    </p:spTree>
    <p:custDataLst>
      <p:tags r:id="rId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901</Words>
  <Application>WPS 演示</Application>
  <PresentationFormat>宽屏</PresentationFormat>
  <Paragraphs>106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Arial</vt:lpstr>
      <vt:lpstr>宋体</vt:lpstr>
      <vt:lpstr>Wingdings</vt:lpstr>
      <vt:lpstr>微软雅黑</vt:lpstr>
      <vt:lpstr>方正姚体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Cheng</cp:lastModifiedBy>
  <cp:revision>31</cp:revision>
  <dcterms:created xsi:type="dcterms:W3CDTF">2020-01-07T02:41:00Z</dcterms:created>
  <dcterms:modified xsi:type="dcterms:W3CDTF">2020-01-07T11:38:12Z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2052-11.1.0.9305</vt:lpwstr>
  </property>
</Properties>
</file>