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8" r:id="rId3"/>
    <p:sldId id="259" r:id="rId4"/>
    <p:sldId id="260" r:id="rId5"/>
    <p:sldId id="261" r:id="rId6"/>
    <p:sldId id="274" r:id="rId7"/>
    <p:sldId id="265" r:id="rId8"/>
    <p:sldId id="275" r:id="rId9"/>
    <p:sldId id="268" r:id="rId10"/>
    <p:sldId id="284" r:id="rId11"/>
    <p:sldId id="276" r:id="rId12"/>
    <p:sldId id="270" r:id="rId13"/>
    <p:sldId id="272" r:id="rId14"/>
  </p:sldIdLst>
  <p:sldSz cx="9144000" cy="5144135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7573"/>
    <a:srgbClr val="C0CFCC"/>
    <a:srgbClr val="FFFFFF"/>
    <a:srgbClr val="AED6BC"/>
    <a:srgbClr val="BECDC9"/>
    <a:srgbClr val="8EA7A8"/>
    <a:srgbClr val="D1DCDD"/>
    <a:srgbClr val="C9D5D4"/>
    <a:srgbClr val="6E9190"/>
    <a:srgbClr val="7294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1535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280" y="1143000"/>
            <a:ext cx="54854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502412" y="1941650"/>
            <a:ext cx="8139178" cy="674528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405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502412" y="2675226"/>
            <a:ext cx="8139178" cy="713399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8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502448" y="714543"/>
            <a:ext cx="8139178" cy="3780856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02412" y="1941650"/>
            <a:ext cx="8139178" cy="674528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405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2" y="324073"/>
            <a:ext cx="8139178" cy="48611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1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02412" y="972220"/>
            <a:ext cx="8139178" cy="3781872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48" y="2857194"/>
            <a:ext cx="8139178" cy="468740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27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502444" y="3384522"/>
            <a:ext cx="8139178" cy="808672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2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2" y="324073"/>
            <a:ext cx="8139178" cy="48611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1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502448" y="972220"/>
            <a:ext cx="3962432" cy="3780856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679158" y="972220"/>
            <a:ext cx="3962432" cy="3780856"/>
          </a:xfrm>
        </p:spPr>
        <p:txBody>
          <a:bodyPr>
            <a:noAutofit/>
          </a:bodyPr>
          <a:lstStyle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2" y="324073"/>
            <a:ext cx="8139178" cy="48611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1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502448" y="972220"/>
            <a:ext cx="3962432" cy="285817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502444" y="1342086"/>
            <a:ext cx="3962400" cy="3414949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4676813" y="972220"/>
            <a:ext cx="3962432" cy="285817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None/>
              <a:defRPr kumimoji="0" lang="zh-CN" altLang="en-US" sz="15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4676813" y="1342086"/>
            <a:ext cx="3962432" cy="3414949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1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502448" y="972220"/>
            <a:ext cx="3962432" cy="3780856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679194" y="972220"/>
            <a:ext cx="3962432" cy="3780856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7928351" y="714543"/>
            <a:ext cx="713238" cy="4042595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502444" y="714537"/>
            <a:ext cx="7371076" cy="4042595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02412" y="324073"/>
            <a:ext cx="8139178" cy="48611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502412" y="972220"/>
            <a:ext cx="8139178" cy="3780856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59807" y="4763453"/>
            <a:ext cx="2025000" cy="2376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3087000" y="4763453"/>
            <a:ext cx="2970000" cy="2376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6457950" y="4763453"/>
            <a:ext cx="2025000" cy="2376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21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8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80604020202020204" pitchFamily="34" charset="0"/>
        <a:buChar char="•"/>
        <a:tabLst>
          <a:tab pos="1207770" algn="l"/>
        </a:tabLst>
        <a:defRPr sz="12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8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8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8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jpe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807845" y="1547495"/>
            <a:ext cx="61798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 b="1">
                <a:solidFill>
                  <a:srgbClr val="4A7573"/>
                </a:solidFill>
                <a:latin typeface="方正姚体" panose="02010601030101010101" charset="-122"/>
                <a:ea typeface="方正姚体" panose="02010601030101010101" charset="-122"/>
              </a:rPr>
              <a:t>盛最多水的容器</a:t>
            </a:r>
            <a:endParaRPr lang="zh-CN" altLang="en-US" sz="6000" b="1">
              <a:solidFill>
                <a:srgbClr val="4A7573"/>
              </a:solidFill>
              <a:latin typeface="方正姚体" panose="02010601030101010101" charset="-122"/>
              <a:ea typeface="方正姚体" panose="0201060103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07845" y="2727960"/>
            <a:ext cx="58388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endParaRPr lang="zh-CN" altLang="en-US" sz="1000">
              <a:solidFill>
                <a:srgbClr val="729494"/>
              </a:solidFill>
              <a:latin typeface="方正姚体" panose="02010601030101010101" charset="-122"/>
              <a:ea typeface="方正姚体" panose="02010601030101010101" charset="-122"/>
            </a:endParaRPr>
          </a:p>
          <a:p>
            <a:pPr algn="ctr"/>
            <a:r>
              <a:rPr lang="zh-CN" altLang="en-US" sz="1000">
                <a:solidFill>
                  <a:srgbClr val="729494"/>
                </a:solidFill>
                <a:latin typeface="方正姚体" panose="02010601030101010101" charset="-122"/>
                <a:ea typeface="方正姚体" panose="02010601030101010101" charset="-122"/>
              </a:rPr>
              <a:t>The container that holds the most water</a:t>
            </a:r>
            <a:endParaRPr lang="zh-CN" altLang="en-US" sz="1000">
              <a:solidFill>
                <a:srgbClr val="729494"/>
              </a:solidFill>
              <a:latin typeface="方正姚体" panose="02010601030101010101" charset="-122"/>
              <a:ea typeface="方正姚体" panose="0201060103010101010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3684270" y="1252220"/>
            <a:ext cx="1775460" cy="594360"/>
            <a:chOff x="5633" y="1518"/>
            <a:chExt cx="2796" cy="936"/>
          </a:xfrm>
        </p:grpSpPr>
        <p:sp>
          <p:nvSpPr>
            <p:cNvPr id="4" name="矩形 3"/>
            <p:cNvSpPr/>
            <p:nvPr/>
          </p:nvSpPr>
          <p:spPr>
            <a:xfrm>
              <a:off x="5633" y="1518"/>
              <a:ext cx="2796" cy="936"/>
            </a:xfrm>
            <a:prstGeom prst="rect">
              <a:avLst/>
            </a:prstGeom>
            <a:solidFill>
              <a:srgbClr val="6E91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160" y="1623"/>
              <a:ext cx="209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>
                  <a:solidFill>
                    <a:schemeClr val="bg1"/>
                  </a:solidFill>
                  <a:latin typeface="方正姚体" panose="02010601030101010101" charset="-122"/>
                  <a:ea typeface="方正姚体" panose="02010601030101010101" charset="-122"/>
                </a:rPr>
                <a:t>Part  04</a:t>
              </a:r>
              <a:endParaRPr lang="en-US" altLang="zh-CN" sz="2400" b="1">
                <a:solidFill>
                  <a:schemeClr val="bg1"/>
                </a:solidFill>
                <a:latin typeface="方正姚体" panose="02010601030101010101" charset="-122"/>
                <a:ea typeface="方正姚体" panose="02010601030101010101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061970" y="2181225"/>
            <a:ext cx="32429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rgbClr val="4A7573"/>
                </a:solidFill>
                <a:latin typeface="方正姚体" panose="02010601030101010101" charset="-122"/>
                <a:ea typeface="方正姚体" panose="02010601030101010101" charset="-122"/>
              </a:rPr>
              <a:t>结果</a:t>
            </a:r>
            <a:endParaRPr lang="zh-CN" altLang="en-US" sz="3200" b="1">
              <a:solidFill>
                <a:srgbClr val="4A7573"/>
              </a:solidFill>
              <a:latin typeface="方正姚体" panose="02010601030101010101" charset="-122"/>
              <a:ea typeface="方正姚体" panose="02010601030101010101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346960" y="2966085"/>
            <a:ext cx="467296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>
                <a:solidFill>
                  <a:srgbClr val="729494"/>
                </a:solidFill>
                <a:latin typeface="方正姚体" panose="02010601030101010101" charset="-122"/>
                <a:ea typeface="方正姚体" panose="02010601030101010101" charset="-122"/>
              </a:rPr>
              <a:t>result</a:t>
            </a:r>
            <a:endParaRPr lang="en-US" altLang="zh-CN" sz="900">
              <a:solidFill>
                <a:srgbClr val="729494"/>
              </a:solidFill>
              <a:latin typeface="方正姚体" panose="02010601030101010101" charset="-122"/>
              <a:ea typeface="方正姚体" panose="02010601030101010101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18" name="组合 17"/>
          <p:cNvGrpSpPr/>
          <p:nvPr/>
        </p:nvGrpSpPr>
        <p:grpSpPr>
          <a:xfrm>
            <a:off x="287655" y="1048385"/>
            <a:ext cx="828675" cy="2958465"/>
            <a:chOff x="453" y="1651"/>
            <a:chExt cx="1305" cy="4659"/>
          </a:xfrm>
        </p:grpSpPr>
        <p:sp>
          <p:nvSpPr>
            <p:cNvPr id="2" name="文本框 1"/>
            <p:cNvSpPr txBox="1"/>
            <p:nvPr/>
          </p:nvSpPr>
          <p:spPr>
            <a:xfrm>
              <a:off x="453" y="1791"/>
              <a:ext cx="1305" cy="45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zh-CN" sz="2400" b="1">
                  <a:solidFill>
                    <a:srgbClr val="4A7573"/>
                  </a:solidFill>
                  <a:latin typeface="方正姚体" panose="02010601030101010101" charset="-122"/>
                  <a:ea typeface="方正姚体" panose="02010601030101010101" charset="-122"/>
                  <a:sym typeface="+mn-ea"/>
                </a:rPr>
                <a:t>result</a:t>
              </a:r>
              <a:endParaRPr lang="zh-CN" altLang="en-US" b="1">
                <a:solidFill>
                  <a:srgbClr val="4A7573"/>
                </a:solidFill>
                <a:latin typeface="方正姚体" panose="02010601030101010101" charset="-122"/>
                <a:ea typeface="方正姚体" panose="02010601030101010101" charset="-122"/>
              </a:endParaRPr>
            </a:p>
            <a:p>
              <a:endParaRPr lang="zh-CN" altLang="en-US"/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1758" y="1651"/>
              <a:ext cx="0" cy="4561"/>
            </a:xfrm>
            <a:prstGeom prst="line">
              <a:avLst/>
            </a:prstGeom>
            <a:ln>
              <a:solidFill>
                <a:srgbClr val="4A75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圆角矩形 4"/>
          <p:cNvSpPr/>
          <p:nvPr/>
        </p:nvSpPr>
        <p:spPr>
          <a:xfrm>
            <a:off x="2264410" y="-1905"/>
            <a:ext cx="4836160" cy="2268855"/>
          </a:xfrm>
          <a:prstGeom prst="round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1635125" y="2580005"/>
            <a:ext cx="5675630" cy="586740"/>
            <a:chOff x="2235" y="2346"/>
            <a:chExt cx="8938" cy="924"/>
          </a:xfrm>
        </p:grpSpPr>
        <p:grpSp>
          <p:nvGrpSpPr>
            <p:cNvPr id="6" name="组合 66"/>
            <p:cNvGrpSpPr/>
            <p:nvPr/>
          </p:nvGrpSpPr>
          <p:grpSpPr>
            <a:xfrm>
              <a:off x="2235" y="2571"/>
              <a:ext cx="890" cy="699"/>
              <a:chOff x="2914" y="2722"/>
              <a:chExt cx="1374" cy="1390"/>
            </a:xfrm>
          </p:grpSpPr>
          <p:sp>
            <p:nvSpPr>
              <p:cNvPr id="7" name="任意多边形 67"/>
              <p:cNvSpPr/>
              <p:nvPr/>
            </p:nvSpPr>
            <p:spPr>
              <a:xfrm>
                <a:off x="2914" y="2722"/>
                <a:ext cx="1374" cy="1390"/>
              </a:xfrm>
              <a:custGeom>
                <a:avLst/>
                <a:gdLst/>
                <a:ahLst/>
                <a:cxnLst/>
                <a:pathLst>
                  <a:path w="6871" h="6951">
                    <a:moveTo>
                      <a:pt x="3816" y="300"/>
                    </a:moveTo>
                    <a:lnTo>
                      <a:pt x="4059" y="266"/>
                    </a:lnTo>
                    <a:lnTo>
                      <a:pt x="4306" y="242"/>
                    </a:lnTo>
                    <a:lnTo>
                      <a:pt x="4559" y="227"/>
                    </a:lnTo>
                    <a:lnTo>
                      <a:pt x="4815" y="217"/>
                    </a:lnTo>
                    <a:lnTo>
                      <a:pt x="5062" y="203"/>
                    </a:lnTo>
                    <a:lnTo>
                      <a:pt x="5315" y="193"/>
                    </a:lnTo>
                    <a:lnTo>
                      <a:pt x="5567" y="174"/>
                    </a:lnTo>
                    <a:lnTo>
                      <a:pt x="5818" y="159"/>
                    </a:lnTo>
                    <a:lnTo>
                      <a:pt x="5872" y="169"/>
                    </a:lnTo>
                    <a:lnTo>
                      <a:pt x="5931" y="174"/>
                    </a:lnTo>
                    <a:lnTo>
                      <a:pt x="5984" y="174"/>
                    </a:lnTo>
                    <a:lnTo>
                      <a:pt x="6042" y="174"/>
                    </a:lnTo>
                    <a:lnTo>
                      <a:pt x="6095" y="174"/>
                    </a:lnTo>
                    <a:lnTo>
                      <a:pt x="6148" y="174"/>
                    </a:lnTo>
                    <a:lnTo>
                      <a:pt x="6206" y="179"/>
                    </a:lnTo>
                    <a:lnTo>
                      <a:pt x="6270" y="193"/>
                    </a:lnTo>
                    <a:lnTo>
                      <a:pt x="6294" y="169"/>
                    </a:lnTo>
                    <a:lnTo>
                      <a:pt x="6323" y="149"/>
                    </a:lnTo>
                    <a:lnTo>
                      <a:pt x="6357" y="125"/>
                    </a:lnTo>
                    <a:lnTo>
                      <a:pt x="6396" y="106"/>
                    </a:lnTo>
                    <a:lnTo>
                      <a:pt x="6425" y="81"/>
                    </a:lnTo>
                    <a:lnTo>
                      <a:pt x="6459" y="57"/>
                    </a:lnTo>
                    <a:lnTo>
                      <a:pt x="6493" y="34"/>
                    </a:lnTo>
                    <a:lnTo>
                      <a:pt x="6526" y="14"/>
                    </a:lnTo>
                    <a:lnTo>
                      <a:pt x="6566" y="14"/>
                    </a:lnTo>
                    <a:lnTo>
                      <a:pt x="6609" y="14"/>
                    </a:lnTo>
                    <a:lnTo>
                      <a:pt x="6647" y="9"/>
                    </a:lnTo>
                    <a:lnTo>
                      <a:pt x="6692" y="0"/>
                    </a:lnTo>
                    <a:lnTo>
                      <a:pt x="6735" y="9"/>
                    </a:lnTo>
                    <a:lnTo>
                      <a:pt x="6783" y="28"/>
                    </a:lnTo>
                    <a:lnTo>
                      <a:pt x="6828" y="48"/>
                    </a:lnTo>
                    <a:lnTo>
                      <a:pt x="6871" y="72"/>
                    </a:lnTo>
                    <a:lnTo>
                      <a:pt x="6828" y="106"/>
                    </a:lnTo>
                    <a:lnTo>
                      <a:pt x="6794" y="140"/>
                    </a:lnTo>
                    <a:lnTo>
                      <a:pt x="6735" y="96"/>
                    </a:lnTo>
                    <a:lnTo>
                      <a:pt x="6681" y="91"/>
                    </a:lnTo>
                    <a:lnTo>
                      <a:pt x="6619" y="102"/>
                    </a:lnTo>
                    <a:lnTo>
                      <a:pt x="6560" y="130"/>
                    </a:lnTo>
                    <a:lnTo>
                      <a:pt x="6493" y="164"/>
                    </a:lnTo>
                    <a:lnTo>
                      <a:pt x="6434" y="198"/>
                    </a:lnTo>
                    <a:lnTo>
                      <a:pt x="6372" y="232"/>
                    </a:lnTo>
                    <a:lnTo>
                      <a:pt x="6313" y="256"/>
                    </a:lnTo>
                    <a:lnTo>
                      <a:pt x="6270" y="368"/>
                    </a:lnTo>
                    <a:lnTo>
                      <a:pt x="6240" y="489"/>
                    </a:lnTo>
                    <a:lnTo>
                      <a:pt x="6206" y="605"/>
                    </a:lnTo>
                    <a:lnTo>
                      <a:pt x="6178" y="731"/>
                    </a:lnTo>
                    <a:lnTo>
                      <a:pt x="6138" y="848"/>
                    </a:lnTo>
                    <a:lnTo>
                      <a:pt x="6100" y="969"/>
                    </a:lnTo>
                    <a:lnTo>
                      <a:pt x="6057" y="1076"/>
                    </a:lnTo>
                    <a:lnTo>
                      <a:pt x="5998" y="1182"/>
                    </a:lnTo>
                    <a:lnTo>
                      <a:pt x="5891" y="1565"/>
                    </a:lnTo>
                    <a:lnTo>
                      <a:pt x="5795" y="1958"/>
                    </a:lnTo>
                    <a:lnTo>
                      <a:pt x="5688" y="2346"/>
                    </a:lnTo>
                    <a:lnTo>
                      <a:pt x="5571" y="2729"/>
                    </a:lnTo>
                    <a:lnTo>
                      <a:pt x="5431" y="3093"/>
                    </a:lnTo>
                    <a:lnTo>
                      <a:pt x="5262" y="3441"/>
                    </a:lnTo>
                    <a:lnTo>
                      <a:pt x="5053" y="3762"/>
                    </a:lnTo>
                    <a:lnTo>
                      <a:pt x="4800" y="4052"/>
                    </a:lnTo>
                    <a:lnTo>
                      <a:pt x="4747" y="4188"/>
                    </a:lnTo>
                    <a:lnTo>
                      <a:pt x="4665" y="4295"/>
                    </a:lnTo>
                    <a:lnTo>
                      <a:pt x="4559" y="4378"/>
                    </a:lnTo>
                    <a:lnTo>
                      <a:pt x="4442" y="4455"/>
                    </a:lnTo>
                    <a:lnTo>
                      <a:pt x="4316" y="4523"/>
                    </a:lnTo>
                    <a:lnTo>
                      <a:pt x="4209" y="4604"/>
                    </a:lnTo>
                    <a:lnTo>
                      <a:pt x="4112" y="4702"/>
                    </a:lnTo>
                    <a:lnTo>
                      <a:pt x="4044" y="4828"/>
                    </a:lnTo>
                    <a:lnTo>
                      <a:pt x="3967" y="4885"/>
                    </a:lnTo>
                    <a:lnTo>
                      <a:pt x="3879" y="4934"/>
                    </a:lnTo>
                    <a:lnTo>
                      <a:pt x="3788" y="4978"/>
                    </a:lnTo>
                    <a:lnTo>
                      <a:pt x="3695" y="5022"/>
                    </a:lnTo>
                    <a:lnTo>
                      <a:pt x="3598" y="5066"/>
                    </a:lnTo>
                    <a:lnTo>
                      <a:pt x="3521" y="5128"/>
                    </a:lnTo>
                    <a:lnTo>
                      <a:pt x="3453" y="5196"/>
                    </a:lnTo>
                    <a:lnTo>
                      <a:pt x="3404" y="5288"/>
                    </a:lnTo>
                    <a:lnTo>
                      <a:pt x="3225" y="5318"/>
                    </a:lnTo>
                    <a:lnTo>
                      <a:pt x="3065" y="5386"/>
                    </a:lnTo>
                    <a:lnTo>
                      <a:pt x="2914" y="5477"/>
                    </a:lnTo>
                    <a:lnTo>
                      <a:pt x="2774" y="5589"/>
                    </a:lnTo>
                    <a:lnTo>
                      <a:pt x="2623" y="5686"/>
                    </a:lnTo>
                    <a:lnTo>
                      <a:pt x="2478" y="5773"/>
                    </a:lnTo>
                    <a:lnTo>
                      <a:pt x="2314" y="5822"/>
                    </a:lnTo>
                    <a:lnTo>
                      <a:pt x="2134" y="5831"/>
                    </a:lnTo>
                    <a:lnTo>
                      <a:pt x="1945" y="5899"/>
                    </a:lnTo>
                    <a:lnTo>
                      <a:pt x="1770" y="5991"/>
                    </a:lnTo>
                    <a:lnTo>
                      <a:pt x="1600" y="6098"/>
                    </a:lnTo>
                    <a:lnTo>
                      <a:pt x="1440" y="6210"/>
                    </a:lnTo>
                    <a:lnTo>
                      <a:pt x="1271" y="6311"/>
                    </a:lnTo>
                    <a:lnTo>
                      <a:pt x="1097" y="6413"/>
                    </a:lnTo>
                    <a:lnTo>
                      <a:pt x="917" y="6491"/>
                    </a:lnTo>
                    <a:lnTo>
                      <a:pt x="723" y="6549"/>
                    </a:lnTo>
                    <a:lnTo>
                      <a:pt x="641" y="6617"/>
                    </a:lnTo>
                    <a:lnTo>
                      <a:pt x="554" y="6679"/>
                    </a:lnTo>
                    <a:lnTo>
                      <a:pt x="461" y="6733"/>
                    </a:lnTo>
                    <a:lnTo>
                      <a:pt x="374" y="6786"/>
                    </a:lnTo>
                    <a:lnTo>
                      <a:pt x="277" y="6830"/>
                    </a:lnTo>
                    <a:lnTo>
                      <a:pt x="185" y="6873"/>
                    </a:lnTo>
                    <a:lnTo>
                      <a:pt x="88" y="6913"/>
                    </a:lnTo>
                    <a:lnTo>
                      <a:pt x="0" y="6951"/>
                    </a:lnTo>
                    <a:lnTo>
                      <a:pt x="6" y="6820"/>
                    </a:lnTo>
                    <a:lnTo>
                      <a:pt x="45" y="6690"/>
                    </a:lnTo>
                    <a:lnTo>
                      <a:pt x="88" y="6558"/>
                    </a:lnTo>
                    <a:lnTo>
                      <a:pt x="136" y="6428"/>
                    </a:lnTo>
                    <a:lnTo>
                      <a:pt x="175" y="6297"/>
                    </a:lnTo>
                    <a:lnTo>
                      <a:pt x="200" y="6166"/>
                    </a:lnTo>
                    <a:lnTo>
                      <a:pt x="190" y="6035"/>
                    </a:lnTo>
                    <a:lnTo>
                      <a:pt x="147" y="5909"/>
                    </a:lnTo>
                    <a:lnTo>
                      <a:pt x="194" y="5797"/>
                    </a:lnTo>
                    <a:lnTo>
                      <a:pt x="219" y="5686"/>
                    </a:lnTo>
                    <a:lnTo>
                      <a:pt x="219" y="5569"/>
                    </a:lnTo>
                    <a:lnTo>
                      <a:pt x="213" y="5458"/>
                    </a:lnTo>
                    <a:lnTo>
                      <a:pt x="200" y="5341"/>
                    </a:lnTo>
                    <a:lnTo>
                      <a:pt x="204" y="5235"/>
                    </a:lnTo>
                    <a:lnTo>
                      <a:pt x="228" y="5128"/>
                    </a:lnTo>
                    <a:lnTo>
                      <a:pt x="287" y="5032"/>
                    </a:lnTo>
                    <a:lnTo>
                      <a:pt x="253" y="4944"/>
                    </a:lnTo>
                    <a:lnTo>
                      <a:pt x="258" y="4872"/>
                    </a:lnTo>
                    <a:lnTo>
                      <a:pt x="277" y="4804"/>
                    </a:lnTo>
                    <a:lnTo>
                      <a:pt x="311" y="4740"/>
                    </a:lnTo>
                    <a:lnTo>
                      <a:pt x="340" y="4672"/>
                    </a:lnTo>
                    <a:lnTo>
                      <a:pt x="360" y="4604"/>
                    </a:lnTo>
                    <a:lnTo>
                      <a:pt x="354" y="4527"/>
                    </a:lnTo>
                    <a:lnTo>
                      <a:pt x="326" y="4455"/>
                    </a:lnTo>
                    <a:lnTo>
                      <a:pt x="364" y="4416"/>
                    </a:lnTo>
                    <a:lnTo>
                      <a:pt x="407" y="4378"/>
                    </a:lnTo>
                    <a:lnTo>
                      <a:pt x="447" y="4333"/>
                    </a:lnTo>
                    <a:lnTo>
                      <a:pt x="481" y="4290"/>
                    </a:lnTo>
                    <a:lnTo>
                      <a:pt x="505" y="4237"/>
                    </a:lnTo>
                    <a:lnTo>
                      <a:pt x="529" y="4188"/>
                    </a:lnTo>
                    <a:lnTo>
                      <a:pt x="543" y="4135"/>
                    </a:lnTo>
                    <a:lnTo>
                      <a:pt x="554" y="4082"/>
                    </a:lnTo>
                    <a:lnTo>
                      <a:pt x="495" y="3956"/>
                    </a:lnTo>
                    <a:lnTo>
                      <a:pt x="495" y="3839"/>
                    </a:lnTo>
                    <a:lnTo>
                      <a:pt x="524" y="3722"/>
                    </a:lnTo>
                    <a:lnTo>
                      <a:pt x="582" y="3611"/>
                    </a:lnTo>
                    <a:lnTo>
                      <a:pt x="631" y="3494"/>
                    </a:lnTo>
                    <a:lnTo>
                      <a:pt x="680" y="3383"/>
                    </a:lnTo>
                    <a:lnTo>
                      <a:pt x="689" y="3262"/>
                    </a:lnTo>
                    <a:lnTo>
                      <a:pt x="660" y="3146"/>
                    </a:lnTo>
                    <a:lnTo>
                      <a:pt x="776" y="3025"/>
                    </a:lnTo>
                    <a:lnTo>
                      <a:pt x="854" y="2889"/>
                    </a:lnTo>
                    <a:lnTo>
                      <a:pt x="893" y="2744"/>
                    </a:lnTo>
                    <a:lnTo>
                      <a:pt x="917" y="2593"/>
                    </a:lnTo>
                    <a:lnTo>
                      <a:pt x="941" y="2437"/>
                    </a:lnTo>
                    <a:lnTo>
                      <a:pt x="995" y="2297"/>
                    </a:lnTo>
                    <a:lnTo>
                      <a:pt x="1082" y="2171"/>
                    </a:lnTo>
                    <a:lnTo>
                      <a:pt x="1232" y="2079"/>
                    </a:lnTo>
                    <a:lnTo>
                      <a:pt x="1246" y="1934"/>
                    </a:lnTo>
                    <a:lnTo>
                      <a:pt x="1304" y="1813"/>
                    </a:lnTo>
                    <a:lnTo>
                      <a:pt x="1387" y="1696"/>
                    </a:lnTo>
                    <a:lnTo>
                      <a:pt x="1494" y="1594"/>
                    </a:lnTo>
                    <a:lnTo>
                      <a:pt x="1606" y="1493"/>
                    </a:lnTo>
                    <a:lnTo>
                      <a:pt x="1726" y="1406"/>
                    </a:lnTo>
                    <a:lnTo>
                      <a:pt x="1843" y="1308"/>
                    </a:lnTo>
                    <a:lnTo>
                      <a:pt x="1960" y="1216"/>
                    </a:lnTo>
                    <a:lnTo>
                      <a:pt x="2081" y="1110"/>
                    </a:lnTo>
                    <a:lnTo>
                      <a:pt x="2216" y="1022"/>
                    </a:lnTo>
                    <a:lnTo>
                      <a:pt x="2352" y="944"/>
                    </a:lnTo>
                    <a:lnTo>
                      <a:pt x="2497" y="872"/>
                    </a:lnTo>
                    <a:lnTo>
                      <a:pt x="2638" y="794"/>
                    </a:lnTo>
                    <a:lnTo>
                      <a:pt x="2778" y="722"/>
                    </a:lnTo>
                    <a:lnTo>
                      <a:pt x="2914" y="639"/>
                    </a:lnTo>
                    <a:lnTo>
                      <a:pt x="3045" y="552"/>
                    </a:lnTo>
                    <a:lnTo>
                      <a:pt x="3132" y="509"/>
                    </a:lnTo>
                    <a:lnTo>
                      <a:pt x="3230" y="475"/>
                    </a:lnTo>
                    <a:lnTo>
                      <a:pt x="3326" y="441"/>
                    </a:lnTo>
                    <a:lnTo>
                      <a:pt x="3424" y="411"/>
                    </a:lnTo>
                    <a:lnTo>
                      <a:pt x="3521" y="383"/>
                    </a:lnTo>
                    <a:lnTo>
                      <a:pt x="3618" y="358"/>
                    </a:lnTo>
                    <a:lnTo>
                      <a:pt x="3715" y="330"/>
                    </a:lnTo>
                    <a:lnTo>
                      <a:pt x="3816" y="300"/>
                    </a:lnTo>
                    <a:close/>
                  </a:path>
                </a:pathLst>
              </a:custGeom>
              <a:solidFill>
                <a:srgbClr val="6E9190"/>
              </a:solidFill>
              <a:ln w="317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" name="任意多边形 68"/>
              <p:cNvSpPr/>
              <p:nvPr/>
            </p:nvSpPr>
            <p:spPr>
              <a:xfrm>
                <a:off x="2914" y="2781"/>
                <a:ext cx="1256" cy="1331"/>
              </a:xfrm>
              <a:custGeom>
                <a:avLst/>
                <a:gdLst/>
                <a:ahLst/>
                <a:cxnLst/>
                <a:pathLst>
                  <a:path w="6279" h="6656">
                    <a:moveTo>
                      <a:pt x="6279" y="73"/>
                    </a:moveTo>
                    <a:lnTo>
                      <a:pt x="6251" y="67"/>
                    </a:lnTo>
                    <a:lnTo>
                      <a:pt x="6231" y="67"/>
                    </a:lnTo>
                    <a:lnTo>
                      <a:pt x="6119" y="121"/>
                    </a:lnTo>
                    <a:lnTo>
                      <a:pt x="5965" y="233"/>
                    </a:lnTo>
                    <a:lnTo>
                      <a:pt x="5761" y="383"/>
                    </a:lnTo>
                    <a:lnTo>
                      <a:pt x="5533" y="577"/>
                    </a:lnTo>
                    <a:lnTo>
                      <a:pt x="5275" y="785"/>
                    </a:lnTo>
                    <a:lnTo>
                      <a:pt x="5004" y="1013"/>
                    </a:lnTo>
                    <a:lnTo>
                      <a:pt x="4723" y="1236"/>
                    </a:lnTo>
                    <a:lnTo>
                      <a:pt x="4446" y="1454"/>
                    </a:lnTo>
                    <a:lnTo>
                      <a:pt x="4112" y="1726"/>
                    </a:lnTo>
                    <a:lnTo>
                      <a:pt x="3700" y="2133"/>
                    </a:lnTo>
                    <a:lnTo>
                      <a:pt x="3244" y="2623"/>
                    </a:lnTo>
                    <a:lnTo>
                      <a:pt x="2774" y="3161"/>
                    </a:lnTo>
                    <a:lnTo>
                      <a:pt x="2323" y="3699"/>
                    </a:lnTo>
                    <a:lnTo>
                      <a:pt x="1935" y="4198"/>
                    </a:lnTo>
                    <a:lnTo>
                      <a:pt x="1634" y="4620"/>
                    </a:lnTo>
                    <a:lnTo>
                      <a:pt x="1465" y="4925"/>
                    </a:lnTo>
                    <a:lnTo>
                      <a:pt x="1353" y="5125"/>
                    </a:lnTo>
                    <a:lnTo>
                      <a:pt x="1208" y="5347"/>
                    </a:lnTo>
                    <a:lnTo>
                      <a:pt x="1038" y="5575"/>
                    </a:lnTo>
                    <a:lnTo>
                      <a:pt x="854" y="5813"/>
                    </a:lnTo>
                    <a:lnTo>
                      <a:pt x="656" y="6041"/>
                    </a:lnTo>
                    <a:lnTo>
                      <a:pt x="471" y="6254"/>
                    </a:lnTo>
                    <a:lnTo>
                      <a:pt x="296" y="6443"/>
                    </a:lnTo>
                    <a:lnTo>
                      <a:pt x="151" y="6603"/>
                    </a:lnTo>
                    <a:lnTo>
                      <a:pt x="107" y="6612"/>
                    </a:lnTo>
                    <a:lnTo>
                      <a:pt x="73" y="6632"/>
                    </a:lnTo>
                    <a:lnTo>
                      <a:pt x="49" y="6637"/>
                    </a:lnTo>
                    <a:lnTo>
                      <a:pt x="39" y="6646"/>
                    </a:lnTo>
                    <a:lnTo>
                      <a:pt x="34" y="6646"/>
                    </a:lnTo>
                    <a:lnTo>
                      <a:pt x="30" y="6646"/>
                    </a:lnTo>
                    <a:lnTo>
                      <a:pt x="25" y="6646"/>
                    </a:lnTo>
                    <a:lnTo>
                      <a:pt x="20" y="6652"/>
                    </a:lnTo>
                    <a:lnTo>
                      <a:pt x="10" y="6652"/>
                    </a:lnTo>
                    <a:lnTo>
                      <a:pt x="6" y="6652"/>
                    </a:lnTo>
                    <a:lnTo>
                      <a:pt x="0" y="6656"/>
                    </a:lnTo>
                    <a:lnTo>
                      <a:pt x="0" y="6652"/>
                    </a:lnTo>
                    <a:lnTo>
                      <a:pt x="0" y="6646"/>
                    </a:lnTo>
                    <a:lnTo>
                      <a:pt x="0" y="6637"/>
                    </a:lnTo>
                    <a:lnTo>
                      <a:pt x="0" y="6632"/>
                    </a:lnTo>
                    <a:lnTo>
                      <a:pt x="0" y="6627"/>
                    </a:lnTo>
                    <a:lnTo>
                      <a:pt x="0" y="6618"/>
                    </a:lnTo>
                    <a:lnTo>
                      <a:pt x="136" y="6472"/>
                    </a:lnTo>
                    <a:lnTo>
                      <a:pt x="311" y="6288"/>
                    </a:lnTo>
                    <a:lnTo>
                      <a:pt x="505" y="6065"/>
                    </a:lnTo>
                    <a:lnTo>
                      <a:pt x="718" y="5828"/>
                    </a:lnTo>
                    <a:lnTo>
                      <a:pt x="917" y="5570"/>
                    </a:lnTo>
                    <a:lnTo>
                      <a:pt x="1110" y="5318"/>
                    </a:lnTo>
                    <a:lnTo>
                      <a:pt x="1271" y="5076"/>
                    </a:lnTo>
                    <a:lnTo>
                      <a:pt x="1392" y="4858"/>
                    </a:lnTo>
                    <a:lnTo>
                      <a:pt x="1562" y="4552"/>
                    </a:lnTo>
                    <a:lnTo>
                      <a:pt x="1862" y="4136"/>
                    </a:lnTo>
                    <a:lnTo>
                      <a:pt x="2250" y="3636"/>
                    </a:lnTo>
                    <a:lnTo>
                      <a:pt x="2701" y="3103"/>
                    </a:lnTo>
                    <a:lnTo>
                      <a:pt x="3172" y="2564"/>
                    </a:lnTo>
                    <a:lnTo>
                      <a:pt x="3628" y="2074"/>
                    </a:lnTo>
                    <a:lnTo>
                      <a:pt x="4039" y="1667"/>
                    </a:lnTo>
                    <a:lnTo>
                      <a:pt x="4374" y="1392"/>
                    </a:lnTo>
                    <a:lnTo>
                      <a:pt x="4645" y="1179"/>
                    </a:lnTo>
                    <a:lnTo>
                      <a:pt x="4926" y="955"/>
                    </a:lnTo>
                    <a:lnTo>
                      <a:pt x="5198" y="727"/>
                    </a:lnTo>
                    <a:lnTo>
                      <a:pt x="5460" y="519"/>
                    </a:lnTo>
                    <a:lnTo>
                      <a:pt x="5688" y="325"/>
                    </a:lnTo>
                    <a:lnTo>
                      <a:pt x="5887" y="169"/>
                    </a:lnTo>
                    <a:lnTo>
                      <a:pt x="6046" y="58"/>
                    </a:lnTo>
                    <a:lnTo>
                      <a:pt x="6159" y="5"/>
                    </a:lnTo>
                    <a:lnTo>
                      <a:pt x="6178" y="0"/>
                    </a:lnTo>
                    <a:lnTo>
                      <a:pt x="6206" y="14"/>
                    </a:lnTo>
                    <a:lnTo>
                      <a:pt x="6236" y="39"/>
                    </a:lnTo>
                    <a:lnTo>
                      <a:pt x="6279" y="73"/>
                    </a:lnTo>
                    <a:close/>
                  </a:path>
                </a:pathLst>
              </a:custGeom>
              <a:solidFill>
                <a:srgbClr val="6E9190"/>
              </a:solidFill>
              <a:ln w="3175" cap="flat" cmpd="sng">
                <a:solidFill>
                  <a:srgbClr val="4A757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9" name="文本框 18"/>
            <p:cNvSpPr txBox="1"/>
            <p:nvPr/>
          </p:nvSpPr>
          <p:spPr>
            <a:xfrm>
              <a:off x="3226" y="2346"/>
              <a:ext cx="7947" cy="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80000"/>
                </a:lnSpc>
              </a:pPr>
              <a:r>
                <a:rPr lang="zh-CN" altLang="en-US" sz="900" b="1">
                  <a:solidFill>
                    <a:srgbClr val="729494"/>
                  </a:solidFill>
                  <a:latin typeface="方正姚体" panose="02010601030101010101" charset="-122"/>
                  <a:ea typeface="方正姚体" panose="02010601030101010101" charset="-122"/>
                </a:rPr>
                <a:t>(49, (1, 8))</a:t>
              </a:r>
              <a:endParaRPr lang="zh-CN" altLang="en-US" sz="900" b="1">
                <a:solidFill>
                  <a:srgbClr val="729494"/>
                </a:solidFill>
                <a:latin typeface="方正姚体" panose="02010601030101010101" charset="-122"/>
                <a:ea typeface="方正姚体" panose="02010601030101010101" charset="-122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1509395" y="1444625"/>
            <a:ext cx="5744845" cy="2046697"/>
            <a:chOff x="3723" y="2275"/>
            <a:chExt cx="6954" cy="2278"/>
          </a:xfrm>
        </p:grpSpPr>
        <p:sp>
          <p:nvSpPr>
            <p:cNvPr id="2" name="文本框 1"/>
            <p:cNvSpPr txBox="1"/>
            <p:nvPr/>
          </p:nvSpPr>
          <p:spPr>
            <a:xfrm>
              <a:off x="3723" y="2275"/>
              <a:ext cx="6954" cy="1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6600" b="1">
                  <a:solidFill>
                    <a:srgbClr val="4A7573"/>
                  </a:solidFill>
                  <a:latin typeface="方正姚体" panose="02010601030101010101" charset="-122"/>
                  <a:ea typeface="方正姚体" panose="02010601030101010101" charset="-122"/>
                </a:rPr>
                <a:t>Thank You !</a:t>
              </a:r>
              <a:endParaRPr lang="en-US" altLang="zh-CN" sz="6600" b="1">
                <a:solidFill>
                  <a:srgbClr val="4A7573"/>
                </a:solidFill>
                <a:latin typeface="方正姚体" panose="02010601030101010101" charset="-122"/>
                <a:ea typeface="方正姚体" panose="02010601030101010101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5346" y="3766"/>
              <a:ext cx="4997" cy="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4000">
                  <a:solidFill>
                    <a:srgbClr val="4A7573"/>
                  </a:solidFill>
                  <a:latin typeface="方正姚体" panose="02010601030101010101" charset="-122"/>
                  <a:ea typeface="方正姚体" panose="02010601030101010101" charset="-122"/>
                  <a:cs typeface="方正姚体" panose="02010601030101010101" charset="-122"/>
                </a:rPr>
                <a:t>谢谢观赏 ！</a:t>
              </a:r>
              <a:endParaRPr lang="zh-CN" altLang="en-US" sz="4000">
                <a:solidFill>
                  <a:srgbClr val="4A7573"/>
                </a:solidFill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5" name="组合 4"/>
          <p:cNvGrpSpPr/>
          <p:nvPr/>
        </p:nvGrpSpPr>
        <p:grpSpPr>
          <a:xfrm>
            <a:off x="1290955" y="1525905"/>
            <a:ext cx="1659255" cy="2667000"/>
            <a:chOff x="2076" y="1445"/>
            <a:chExt cx="2613" cy="4200"/>
          </a:xfrm>
        </p:grpSpPr>
        <p:sp>
          <p:nvSpPr>
            <p:cNvPr id="2" name="文本框 1"/>
            <p:cNvSpPr txBox="1"/>
            <p:nvPr/>
          </p:nvSpPr>
          <p:spPr>
            <a:xfrm>
              <a:off x="2076" y="1533"/>
              <a:ext cx="1742" cy="411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zh-CN" altLang="en-US" sz="6000" b="1">
                  <a:solidFill>
                    <a:srgbClr val="4A7573"/>
                  </a:solidFill>
                  <a:latin typeface="方正姚体" panose="02010601030101010101" charset="-122"/>
                  <a:ea typeface="方正姚体" panose="02010601030101010101" charset="-122"/>
                </a:rPr>
                <a:t>目 录</a:t>
              </a:r>
              <a:endParaRPr lang="zh-CN" altLang="en-US" sz="6000" b="1">
                <a:solidFill>
                  <a:srgbClr val="4A7573"/>
                </a:solidFill>
                <a:latin typeface="方正姚体" panose="02010601030101010101" charset="-122"/>
                <a:ea typeface="方正姚体" panose="02010601030101010101" charset="-122"/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 flipH="1">
              <a:off x="3847" y="1445"/>
              <a:ext cx="15" cy="3190"/>
            </a:xfrm>
            <a:prstGeom prst="line">
              <a:avLst/>
            </a:prstGeom>
            <a:ln>
              <a:solidFill>
                <a:srgbClr val="4A75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3965" y="1754"/>
              <a:ext cx="724" cy="276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zh-CN" b="1">
                  <a:solidFill>
                    <a:srgbClr val="4A7573"/>
                  </a:solidFill>
                  <a:latin typeface="方正姚体" panose="02010601030101010101" charset="-122"/>
                  <a:ea typeface="方正姚体" panose="02010601030101010101" charset="-122"/>
                </a:rPr>
                <a:t>C O N T E N T S</a:t>
              </a:r>
              <a:endParaRPr lang="en-US" altLang="zh-CN" b="1">
                <a:solidFill>
                  <a:srgbClr val="4A7573"/>
                </a:solidFill>
                <a:latin typeface="方正姚体" panose="02010601030101010101" charset="-122"/>
                <a:ea typeface="方正姚体" panose="02010601030101010101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749040" y="1688465"/>
            <a:ext cx="3510280" cy="683895"/>
            <a:chOff x="6087" y="1092"/>
            <a:chExt cx="5528" cy="1077"/>
          </a:xfrm>
        </p:grpSpPr>
        <p:grpSp>
          <p:nvGrpSpPr>
            <p:cNvPr id="14" name="组合 13"/>
            <p:cNvGrpSpPr/>
            <p:nvPr/>
          </p:nvGrpSpPr>
          <p:grpSpPr>
            <a:xfrm>
              <a:off x="6087" y="1209"/>
              <a:ext cx="1154" cy="960"/>
              <a:chOff x="6086" y="954"/>
              <a:chExt cx="1154" cy="960"/>
            </a:xfrm>
          </p:grpSpPr>
          <p:sp>
            <p:nvSpPr>
              <p:cNvPr id="15" name="弧形 14"/>
              <p:cNvSpPr/>
              <p:nvPr/>
            </p:nvSpPr>
            <p:spPr>
              <a:xfrm rot="19140000">
                <a:off x="6086" y="954"/>
                <a:ext cx="970" cy="922"/>
              </a:xfrm>
              <a:prstGeom prst="arc">
                <a:avLst>
                  <a:gd name="adj1" fmla="val 6633692"/>
                  <a:gd name="adj2" fmla="val 0"/>
                </a:avLst>
              </a:prstGeom>
              <a:noFill/>
              <a:ln>
                <a:solidFill>
                  <a:srgbClr val="729494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6">
                        <a:lumMod val="50000"/>
                      </a:schemeClr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>
                  <a:ln>
                    <a:solidFill>
                      <a:srgbClr val="729494"/>
                    </a:solidFill>
                  </a:ln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6333" y="1092"/>
                <a:ext cx="907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800" b="1">
                    <a:solidFill>
                      <a:srgbClr val="729494"/>
                    </a:solidFill>
                    <a:latin typeface="方正姚体" panose="02010601030101010101" charset="-122"/>
                    <a:ea typeface="方正姚体" panose="02010601030101010101" charset="-122"/>
                  </a:rPr>
                  <a:t>02</a:t>
                </a:r>
                <a:endParaRPr lang="en-US" altLang="zh-CN" sz="2800" b="1">
                  <a:solidFill>
                    <a:srgbClr val="729494"/>
                  </a:solidFill>
                  <a:latin typeface="方正姚体" panose="02010601030101010101" charset="-122"/>
                  <a:ea typeface="方正姚体" panose="02010601030101010101" charset="-122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7240" y="1092"/>
              <a:ext cx="4375" cy="990"/>
              <a:chOff x="7240" y="1092"/>
              <a:chExt cx="4375" cy="990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7240" y="1092"/>
                <a:ext cx="2488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000" b="1">
                    <a:solidFill>
                      <a:srgbClr val="4A7573"/>
                    </a:solidFill>
                    <a:latin typeface="方正姚体" panose="02010601030101010101" charset="-122"/>
                    <a:ea typeface="方正姚体" panose="02010601030101010101" charset="-122"/>
                  </a:rPr>
                  <a:t>算法分析</a:t>
                </a:r>
                <a:endParaRPr lang="zh-CN" altLang="en-US" sz="2000" b="1">
                  <a:solidFill>
                    <a:srgbClr val="4A7573"/>
                  </a:solidFill>
                  <a:latin typeface="方正姚体" panose="02010601030101010101" charset="-122"/>
                  <a:ea typeface="方正姚体" panose="02010601030101010101" charset="-122"/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7328" y="1720"/>
                <a:ext cx="4287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900">
                    <a:solidFill>
                      <a:srgbClr val="729494"/>
                    </a:solidFill>
                    <a:latin typeface="方正姚体" panose="02010601030101010101" charset="-122"/>
                    <a:ea typeface="方正姚体" panose="02010601030101010101" charset="-122"/>
                  </a:rPr>
                  <a:t>analisis</a:t>
                </a:r>
                <a:endParaRPr lang="en-US" altLang="zh-CN" sz="900">
                  <a:solidFill>
                    <a:srgbClr val="729494"/>
                  </a:solidFill>
                  <a:latin typeface="方正姚体" panose="02010601030101010101" charset="-122"/>
                  <a:ea typeface="方正姚体" panose="02010601030101010101" charset="-122"/>
                </a:endParaRPr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3749675" y="2660015"/>
            <a:ext cx="3510280" cy="683895"/>
            <a:chOff x="6087" y="1092"/>
            <a:chExt cx="5528" cy="1077"/>
          </a:xfrm>
        </p:grpSpPr>
        <p:grpSp>
          <p:nvGrpSpPr>
            <p:cNvPr id="21" name="组合 20"/>
            <p:cNvGrpSpPr/>
            <p:nvPr/>
          </p:nvGrpSpPr>
          <p:grpSpPr>
            <a:xfrm>
              <a:off x="6087" y="1209"/>
              <a:ext cx="1154" cy="960"/>
              <a:chOff x="6086" y="954"/>
              <a:chExt cx="1154" cy="960"/>
            </a:xfrm>
          </p:grpSpPr>
          <p:sp>
            <p:nvSpPr>
              <p:cNvPr id="22" name="弧形 21"/>
              <p:cNvSpPr/>
              <p:nvPr/>
            </p:nvSpPr>
            <p:spPr>
              <a:xfrm rot="19140000">
                <a:off x="6086" y="954"/>
                <a:ext cx="970" cy="922"/>
              </a:xfrm>
              <a:prstGeom prst="arc">
                <a:avLst>
                  <a:gd name="adj1" fmla="val 6633692"/>
                  <a:gd name="adj2" fmla="val 0"/>
                </a:avLst>
              </a:prstGeom>
              <a:noFill/>
              <a:ln>
                <a:solidFill>
                  <a:srgbClr val="729494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6">
                        <a:lumMod val="50000"/>
                      </a:schemeClr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6333" y="1092"/>
                <a:ext cx="907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800" b="1">
                    <a:solidFill>
                      <a:srgbClr val="729494"/>
                    </a:solidFill>
                    <a:latin typeface="方正姚体" panose="02010601030101010101" charset="-122"/>
                    <a:ea typeface="方正姚体" panose="02010601030101010101" charset="-122"/>
                  </a:rPr>
                  <a:t>03</a:t>
                </a:r>
                <a:endParaRPr lang="en-US" altLang="zh-CN" sz="2800" b="1">
                  <a:solidFill>
                    <a:srgbClr val="729494"/>
                  </a:solidFill>
                  <a:latin typeface="方正姚体" panose="02010601030101010101" charset="-122"/>
                  <a:ea typeface="方正姚体" panose="02010601030101010101" charset="-122"/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7240" y="1092"/>
              <a:ext cx="4375" cy="990"/>
              <a:chOff x="7240" y="1092"/>
              <a:chExt cx="4375" cy="990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7240" y="1092"/>
                <a:ext cx="2488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000" b="1">
                    <a:solidFill>
                      <a:srgbClr val="4A7573"/>
                    </a:solidFill>
                    <a:latin typeface="方正姚体" panose="02010601030101010101" charset="-122"/>
                    <a:ea typeface="方正姚体" panose="02010601030101010101" charset="-122"/>
                  </a:rPr>
                  <a:t>代码实现</a:t>
                </a:r>
                <a:endParaRPr lang="zh-CN" altLang="en-US" sz="2000" b="1">
                  <a:solidFill>
                    <a:srgbClr val="4A7573"/>
                  </a:solidFill>
                  <a:latin typeface="方正姚体" panose="02010601030101010101" charset="-122"/>
                  <a:ea typeface="方正姚体" panose="02010601030101010101" charset="-122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7328" y="1720"/>
                <a:ext cx="4287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900">
                    <a:solidFill>
                      <a:srgbClr val="729494"/>
                    </a:solidFill>
                    <a:latin typeface="方正姚体" panose="02010601030101010101" charset="-122"/>
                    <a:ea typeface="方正姚体" panose="02010601030101010101" charset="-122"/>
                  </a:rPr>
                  <a:t>inplementation</a:t>
                </a:r>
                <a:endParaRPr lang="en-US" altLang="zh-CN" sz="900">
                  <a:solidFill>
                    <a:srgbClr val="729494"/>
                  </a:solidFill>
                  <a:latin typeface="方正姚体" panose="02010601030101010101" charset="-122"/>
                  <a:ea typeface="方正姚体" panose="02010601030101010101" charset="-122"/>
                </a:endParaRPr>
              </a:p>
            </p:txBody>
          </p:sp>
        </p:grpSp>
      </p:grpSp>
      <p:grpSp>
        <p:nvGrpSpPr>
          <p:cNvPr id="27" name="组合 26"/>
          <p:cNvGrpSpPr/>
          <p:nvPr/>
        </p:nvGrpSpPr>
        <p:grpSpPr>
          <a:xfrm>
            <a:off x="3749040" y="3589655"/>
            <a:ext cx="3510280" cy="683895"/>
            <a:chOff x="6087" y="1092"/>
            <a:chExt cx="5528" cy="1077"/>
          </a:xfrm>
        </p:grpSpPr>
        <p:grpSp>
          <p:nvGrpSpPr>
            <p:cNvPr id="28" name="组合 27"/>
            <p:cNvGrpSpPr/>
            <p:nvPr/>
          </p:nvGrpSpPr>
          <p:grpSpPr>
            <a:xfrm>
              <a:off x="6087" y="1209"/>
              <a:ext cx="1154" cy="960"/>
              <a:chOff x="6086" y="954"/>
              <a:chExt cx="1154" cy="960"/>
            </a:xfrm>
          </p:grpSpPr>
          <p:sp>
            <p:nvSpPr>
              <p:cNvPr id="29" name="弧形 28"/>
              <p:cNvSpPr/>
              <p:nvPr/>
            </p:nvSpPr>
            <p:spPr>
              <a:xfrm rot="19140000">
                <a:off x="6086" y="954"/>
                <a:ext cx="970" cy="922"/>
              </a:xfrm>
              <a:prstGeom prst="arc">
                <a:avLst>
                  <a:gd name="adj1" fmla="val 6633692"/>
                  <a:gd name="adj2" fmla="val 0"/>
                </a:avLst>
              </a:prstGeom>
              <a:noFill/>
              <a:ln>
                <a:solidFill>
                  <a:srgbClr val="729494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6">
                        <a:lumMod val="50000"/>
                      </a:schemeClr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6333" y="1092"/>
                <a:ext cx="907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800" b="1">
                    <a:solidFill>
                      <a:srgbClr val="729494"/>
                    </a:solidFill>
                    <a:latin typeface="方正姚体" panose="02010601030101010101" charset="-122"/>
                    <a:ea typeface="方正姚体" panose="02010601030101010101" charset="-122"/>
                  </a:rPr>
                  <a:t>04</a:t>
                </a:r>
                <a:endParaRPr lang="en-US" altLang="zh-CN" sz="2800" b="1">
                  <a:solidFill>
                    <a:srgbClr val="729494"/>
                  </a:solidFill>
                  <a:latin typeface="方正姚体" panose="02010601030101010101" charset="-122"/>
                  <a:ea typeface="方正姚体" panose="02010601030101010101" charset="-122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7240" y="1092"/>
              <a:ext cx="4375" cy="990"/>
              <a:chOff x="7240" y="1092"/>
              <a:chExt cx="4375" cy="990"/>
            </a:xfrm>
          </p:grpSpPr>
          <p:sp>
            <p:nvSpPr>
              <p:cNvPr id="32" name="文本框 31"/>
              <p:cNvSpPr txBox="1"/>
              <p:nvPr/>
            </p:nvSpPr>
            <p:spPr>
              <a:xfrm>
                <a:off x="7240" y="1092"/>
                <a:ext cx="2488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000" b="1">
                    <a:solidFill>
                      <a:srgbClr val="4A7573"/>
                    </a:solidFill>
                    <a:latin typeface="方正姚体" panose="02010601030101010101" charset="-122"/>
                    <a:ea typeface="方正姚体" panose="02010601030101010101" charset="-122"/>
                  </a:rPr>
                  <a:t>结果</a:t>
                </a:r>
                <a:endParaRPr lang="zh-CN" altLang="en-US" sz="2000" b="1">
                  <a:solidFill>
                    <a:srgbClr val="4A7573"/>
                  </a:solidFill>
                  <a:latin typeface="方正姚体" panose="02010601030101010101" charset="-122"/>
                  <a:ea typeface="方正姚体" panose="02010601030101010101" charset="-122"/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7328" y="1720"/>
                <a:ext cx="4287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900">
                    <a:solidFill>
                      <a:srgbClr val="729494"/>
                    </a:solidFill>
                    <a:latin typeface="方正姚体" panose="02010601030101010101" charset="-122"/>
                    <a:ea typeface="方正姚体" panose="02010601030101010101" charset="-122"/>
                  </a:rPr>
                  <a:t>result</a:t>
                </a:r>
                <a:endParaRPr lang="en-US" altLang="zh-CN" sz="900">
                  <a:solidFill>
                    <a:srgbClr val="729494"/>
                  </a:solidFill>
                  <a:latin typeface="方正姚体" panose="02010601030101010101" charset="-122"/>
                  <a:ea typeface="方正姚体" panose="02010601030101010101" charset="-122"/>
                </a:endParaRPr>
              </a:p>
            </p:txBody>
          </p:sp>
        </p:grpSp>
      </p:grpSp>
      <p:grpSp>
        <p:nvGrpSpPr>
          <p:cNvPr id="36" name="组合 35"/>
          <p:cNvGrpSpPr/>
          <p:nvPr/>
        </p:nvGrpSpPr>
        <p:grpSpPr>
          <a:xfrm>
            <a:off x="3749675" y="693420"/>
            <a:ext cx="3510280" cy="713105"/>
            <a:chOff x="5905" y="1092"/>
            <a:chExt cx="5528" cy="1123"/>
          </a:xfrm>
        </p:grpSpPr>
        <p:grpSp>
          <p:nvGrpSpPr>
            <p:cNvPr id="12" name="组合 11"/>
            <p:cNvGrpSpPr/>
            <p:nvPr/>
          </p:nvGrpSpPr>
          <p:grpSpPr>
            <a:xfrm>
              <a:off x="5905" y="1092"/>
              <a:ext cx="5528" cy="1039"/>
              <a:chOff x="6087" y="1092"/>
              <a:chExt cx="5528" cy="1039"/>
            </a:xfrm>
          </p:grpSpPr>
          <p:sp>
            <p:nvSpPr>
              <p:cNvPr id="6" name="弧形 5"/>
              <p:cNvSpPr/>
              <p:nvPr/>
            </p:nvSpPr>
            <p:spPr>
              <a:xfrm rot="19140000">
                <a:off x="6087" y="1209"/>
                <a:ext cx="970" cy="922"/>
              </a:xfrm>
              <a:prstGeom prst="arc">
                <a:avLst>
                  <a:gd name="adj1" fmla="val 6633692"/>
                  <a:gd name="adj2" fmla="val 0"/>
                </a:avLst>
              </a:prstGeom>
              <a:noFill/>
              <a:ln>
                <a:solidFill>
                  <a:srgbClr val="729494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6">
                        <a:lumMod val="50000"/>
                      </a:schemeClr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11" name="组合 10"/>
              <p:cNvGrpSpPr/>
              <p:nvPr/>
            </p:nvGrpSpPr>
            <p:grpSpPr>
              <a:xfrm>
                <a:off x="7240" y="1092"/>
                <a:ext cx="4375" cy="990"/>
                <a:chOff x="7240" y="1092"/>
                <a:chExt cx="4375" cy="990"/>
              </a:xfrm>
            </p:grpSpPr>
            <p:sp>
              <p:nvSpPr>
                <p:cNvPr id="9" name="文本框 8"/>
                <p:cNvSpPr txBox="1"/>
                <p:nvPr/>
              </p:nvSpPr>
              <p:spPr>
                <a:xfrm>
                  <a:off x="7240" y="1092"/>
                  <a:ext cx="2488" cy="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 sz="2000" b="1">
                      <a:solidFill>
                        <a:srgbClr val="4A7573"/>
                      </a:solidFill>
                      <a:latin typeface="方正姚体" panose="02010601030101010101" charset="-122"/>
                      <a:ea typeface="方正姚体" panose="02010601030101010101" charset="-122"/>
                    </a:rPr>
                    <a:t>背景</a:t>
                  </a:r>
                  <a:endParaRPr lang="zh-CN" altLang="en-US" sz="2000" b="1">
                    <a:solidFill>
                      <a:srgbClr val="4A7573"/>
                    </a:solidFill>
                    <a:latin typeface="方正姚体" panose="02010601030101010101" charset="-122"/>
                    <a:ea typeface="方正姚体" panose="02010601030101010101" charset="-122"/>
                  </a:endParaRPr>
                </a:p>
              </p:txBody>
            </p:sp>
            <p:sp>
              <p:nvSpPr>
                <p:cNvPr id="10" name="文本框 9"/>
                <p:cNvSpPr txBox="1"/>
                <p:nvPr/>
              </p:nvSpPr>
              <p:spPr>
                <a:xfrm>
                  <a:off x="7328" y="1720"/>
                  <a:ext cx="4287" cy="3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900">
                      <a:solidFill>
                        <a:srgbClr val="729494"/>
                      </a:solidFill>
                      <a:latin typeface="方正姚体" panose="02010601030101010101" charset="-122"/>
                      <a:ea typeface="方正姚体" panose="02010601030101010101" charset="-122"/>
                    </a:rPr>
                    <a:t>background</a:t>
                  </a:r>
                  <a:endParaRPr lang="zh-CN" altLang="en-US" sz="900">
                    <a:solidFill>
                      <a:srgbClr val="729494"/>
                    </a:solidFill>
                    <a:latin typeface="方正姚体" panose="02010601030101010101" charset="-122"/>
                    <a:ea typeface="方正姚体" panose="02010601030101010101" charset="-122"/>
                  </a:endParaRPr>
                </a:p>
              </p:txBody>
            </p:sp>
          </p:grpSp>
        </p:grpSp>
        <p:sp>
          <p:nvSpPr>
            <p:cNvPr id="35" name="文本框 34"/>
            <p:cNvSpPr txBox="1"/>
            <p:nvPr/>
          </p:nvSpPr>
          <p:spPr>
            <a:xfrm>
              <a:off x="6150" y="1393"/>
              <a:ext cx="90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729494"/>
                  </a:solidFill>
                  <a:latin typeface="方正姚体" panose="02010601030101010101" charset="-122"/>
                  <a:ea typeface="方正姚体" panose="02010601030101010101" charset="-122"/>
                </a:rPr>
                <a:t>01</a:t>
              </a:r>
              <a:endParaRPr lang="en-US" altLang="zh-CN" sz="2800" b="1">
                <a:solidFill>
                  <a:srgbClr val="729494"/>
                </a:solidFill>
                <a:latin typeface="方正姚体" panose="02010601030101010101" charset="-122"/>
                <a:ea typeface="方正姚体" panose="02010601030101010101" charset="-122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3684270" y="1252220"/>
            <a:ext cx="1775460" cy="594360"/>
            <a:chOff x="5633" y="1518"/>
            <a:chExt cx="2796" cy="936"/>
          </a:xfrm>
        </p:grpSpPr>
        <p:sp>
          <p:nvSpPr>
            <p:cNvPr id="4" name="矩形 3"/>
            <p:cNvSpPr/>
            <p:nvPr/>
          </p:nvSpPr>
          <p:spPr>
            <a:xfrm>
              <a:off x="5633" y="1518"/>
              <a:ext cx="2796" cy="936"/>
            </a:xfrm>
            <a:prstGeom prst="rect">
              <a:avLst/>
            </a:prstGeom>
            <a:solidFill>
              <a:srgbClr val="6E91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160" y="1623"/>
              <a:ext cx="209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>
                  <a:solidFill>
                    <a:schemeClr val="bg1"/>
                  </a:solidFill>
                  <a:latin typeface="方正姚体" panose="02010601030101010101" charset="-122"/>
                  <a:ea typeface="方正姚体" panose="02010601030101010101" charset="-122"/>
                </a:rPr>
                <a:t>Part  01</a:t>
              </a:r>
              <a:endParaRPr lang="en-US" altLang="zh-CN" sz="2400" b="1">
                <a:solidFill>
                  <a:schemeClr val="bg1"/>
                </a:solidFill>
                <a:latin typeface="方正姚体" panose="02010601030101010101" charset="-122"/>
                <a:ea typeface="方正姚体" panose="02010601030101010101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061970" y="2181225"/>
            <a:ext cx="32429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rgbClr val="4A7573"/>
                </a:solidFill>
                <a:latin typeface="方正姚体" panose="02010601030101010101" charset="-122"/>
                <a:ea typeface="方正姚体" panose="02010601030101010101" charset="-122"/>
              </a:rPr>
              <a:t>背景</a:t>
            </a:r>
            <a:endParaRPr lang="zh-CN" altLang="en-US" sz="3200" b="1">
              <a:solidFill>
                <a:srgbClr val="4A7573"/>
              </a:solidFill>
              <a:latin typeface="方正姚体" panose="02010601030101010101" charset="-122"/>
              <a:ea typeface="方正姚体" panose="02010601030101010101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346960" y="2966085"/>
            <a:ext cx="4672965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900">
                <a:solidFill>
                  <a:srgbClr val="729494"/>
                </a:solidFill>
                <a:latin typeface="方正姚体" panose="02010601030101010101" charset="-122"/>
                <a:ea typeface="方正姚体" panose="02010601030101010101" charset="-122"/>
              </a:rPr>
              <a:t>给定 n 个非负整数 a1，a2，...，an，每个数代表坐标中的一个点 (i, ai) 。在坐标内画 n 条垂直线，垂直线 i 的两个端点分别为 (i, ai) 和 (i, 0)。找出其中的两条线，使得它们与 x 轴共同构成的容器可以容纳最多的水。</a:t>
            </a:r>
            <a:endParaRPr lang="zh-CN" altLang="en-US" sz="900">
              <a:solidFill>
                <a:srgbClr val="729494"/>
              </a:solidFill>
              <a:latin typeface="方正姚体" panose="02010601030101010101" charset="-122"/>
              <a:ea typeface="方正姚体" panose="02010601030101010101" charset="-122"/>
            </a:endParaRPr>
          </a:p>
          <a:p>
            <a:pPr algn="ctr"/>
            <a:endParaRPr lang="zh-CN" altLang="en-US" sz="900">
              <a:solidFill>
                <a:srgbClr val="729494"/>
              </a:solidFill>
              <a:latin typeface="方正姚体" panose="02010601030101010101" charset="-122"/>
              <a:ea typeface="方正姚体" panose="02010601030101010101" charset="-122"/>
            </a:endParaRPr>
          </a:p>
          <a:p>
            <a:pPr algn="ctr"/>
            <a:r>
              <a:rPr lang="zh-CN" altLang="en-US" sz="900">
                <a:solidFill>
                  <a:srgbClr val="729494"/>
                </a:solidFill>
                <a:latin typeface="方正姚体" panose="02010601030101010101" charset="-122"/>
                <a:ea typeface="方正姚体" panose="02010601030101010101" charset="-122"/>
              </a:rPr>
              <a:t>来源：力扣（LeetCode）</a:t>
            </a:r>
            <a:endParaRPr lang="zh-CN" altLang="en-US" sz="900">
              <a:solidFill>
                <a:srgbClr val="729494"/>
              </a:solidFill>
              <a:latin typeface="方正姚体" panose="02010601030101010101" charset="-122"/>
              <a:ea typeface="方正姚体" panose="02010601030101010101" charset="-122"/>
            </a:endParaRPr>
          </a:p>
          <a:p>
            <a:pPr algn="ctr"/>
            <a:r>
              <a:rPr lang="zh-CN" altLang="en-US" sz="900">
                <a:solidFill>
                  <a:srgbClr val="729494"/>
                </a:solidFill>
                <a:latin typeface="方正姚体" panose="02010601030101010101" charset="-122"/>
                <a:ea typeface="方正姚体" panose="02010601030101010101" charset="-122"/>
              </a:rPr>
              <a:t>链接：https://leetcode-cn.com/problems/container-with-most-water</a:t>
            </a:r>
            <a:endParaRPr lang="zh-CN" altLang="en-US" sz="900">
              <a:solidFill>
                <a:srgbClr val="729494"/>
              </a:solidFill>
              <a:latin typeface="方正姚体" panose="02010601030101010101" charset="-122"/>
              <a:ea typeface="方正姚体" panose="02010601030101010101" charset="-122"/>
            </a:endParaRPr>
          </a:p>
          <a:p>
            <a:pPr algn="ctr"/>
            <a:r>
              <a:rPr lang="zh-CN" altLang="en-US" sz="900">
                <a:solidFill>
                  <a:srgbClr val="729494"/>
                </a:solidFill>
                <a:latin typeface="方正姚体" panose="02010601030101010101" charset="-122"/>
                <a:ea typeface="方正姚体" panose="02010601030101010101" charset="-122"/>
              </a:rPr>
              <a:t>著作权归领扣网络所有。商业转载请联系官方授权，非商业转载请注明出处。</a:t>
            </a:r>
            <a:endParaRPr lang="zh-CN" altLang="en-US" sz="900">
              <a:solidFill>
                <a:srgbClr val="729494"/>
              </a:solidFill>
              <a:latin typeface="方正姚体" panose="02010601030101010101" charset="-122"/>
              <a:ea typeface="方正姚体" panose="0201060103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椭圆 1"/>
          <p:cNvSpPr/>
          <p:nvPr/>
        </p:nvSpPr>
        <p:spPr>
          <a:xfrm>
            <a:off x="41275" y="1476375"/>
            <a:ext cx="3127375" cy="2871470"/>
          </a:xfrm>
          <a:prstGeom prst="ellipse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3172460" y="1355090"/>
            <a:ext cx="4036060" cy="381000"/>
            <a:chOff x="4888" y="333"/>
            <a:chExt cx="5884" cy="600"/>
          </a:xfrm>
        </p:grpSpPr>
        <p:sp>
          <p:nvSpPr>
            <p:cNvPr id="3" name="文本框 2"/>
            <p:cNvSpPr txBox="1"/>
            <p:nvPr/>
          </p:nvSpPr>
          <p:spPr>
            <a:xfrm>
              <a:off x="4891" y="333"/>
              <a:ext cx="1046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 b="1">
                  <a:solidFill>
                    <a:srgbClr val="4A7573"/>
                  </a:solidFill>
                  <a:latin typeface="方正姚体" panose="02010601030101010101" charset="-122"/>
                  <a:ea typeface="方正姚体" panose="02010601030101010101" charset="-122"/>
                </a:rPr>
                <a:t>图解</a:t>
              </a:r>
              <a:r>
                <a:rPr lang="en-US" altLang="zh-CN" sz="1600" b="1">
                  <a:solidFill>
                    <a:srgbClr val="4A7573"/>
                  </a:solidFill>
                  <a:latin typeface="方正姚体" panose="02010601030101010101" charset="-122"/>
                  <a:ea typeface="方正姚体" panose="02010601030101010101" charset="-122"/>
                </a:rPr>
                <a:t>:</a:t>
              </a:r>
              <a:endParaRPr lang="en-US" altLang="zh-CN" sz="1600" b="1">
                <a:solidFill>
                  <a:srgbClr val="4A7573"/>
                </a:solidFill>
                <a:latin typeface="方正姚体" panose="02010601030101010101" charset="-122"/>
                <a:ea typeface="方正姚体" panose="02010601030101010101" charset="-122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4888" y="933"/>
              <a:ext cx="5884" cy="0"/>
            </a:xfrm>
            <a:prstGeom prst="line">
              <a:avLst/>
            </a:prstGeom>
            <a:ln>
              <a:solidFill>
                <a:srgbClr val="4A75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795" y="1820545"/>
            <a:ext cx="4022725" cy="1919605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3088005" y="3854450"/>
            <a:ext cx="462343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图中垂直线代表输入数组 [1,8,6,2,5,4,8,3,7]。在此情况下，容器能够容纳水（表示为蓝色部分）的最大值为 49</a:t>
            </a:r>
            <a:r>
              <a:rPr lang="en-US" altLang="zh-CN" sz="1600"/>
              <a:t>.</a:t>
            </a:r>
            <a:endParaRPr lang="en-US" altLang="zh-CN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3684270" y="1252220"/>
            <a:ext cx="1775460" cy="594360"/>
            <a:chOff x="5633" y="1518"/>
            <a:chExt cx="2796" cy="936"/>
          </a:xfrm>
        </p:grpSpPr>
        <p:sp>
          <p:nvSpPr>
            <p:cNvPr id="4" name="矩形 3"/>
            <p:cNvSpPr/>
            <p:nvPr/>
          </p:nvSpPr>
          <p:spPr>
            <a:xfrm>
              <a:off x="5633" y="1518"/>
              <a:ext cx="2796" cy="936"/>
            </a:xfrm>
            <a:prstGeom prst="rect">
              <a:avLst/>
            </a:prstGeom>
            <a:solidFill>
              <a:srgbClr val="6E91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160" y="1623"/>
              <a:ext cx="209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>
                  <a:solidFill>
                    <a:schemeClr val="bg1"/>
                  </a:solidFill>
                  <a:latin typeface="方正姚体" panose="02010601030101010101" charset="-122"/>
                  <a:ea typeface="方正姚体" panose="02010601030101010101" charset="-122"/>
                </a:rPr>
                <a:t>Part  02</a:t>
              </a:r>
              <a:endParaRPr lang="en-US" altLang="zh-CN" sz="2400" b="1">
                <a:solidFill>
                  <a:schemeClr val="bg1"/>
                </a:solidFill>
                <a:latin typeface="方正姚体" panose="02010601030101010101" charset="-122"/>
                <a:ea typeface="方正姚体" panose="02010601030101010101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061970" y="2181225"/>
            <a:ext cx="32429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rgbClr val="4A7573"/>
                </a:solidFill>
                <a:latin typeface="方正姚体" panose="02010601030101010101" charset="-122"/>
                <a:ea typeface="方正姚体" panose="02010601030101010101" charset="-122"/>
              </a:rPr>
              <a:t>分析</a:t>
            </a:r>
            <a:endParaRPr lang="zh-CN" altLang="en-US" sz="3200" b="1">
              <a:solidFill>
                <a:srgbClr val="4A7573"/>
              </a:solidFill>
              <a:latin typeface="方正姚体" panose="02010601030101010101" charset="-122"/>
              <a:ea typeface="方正姚体" panose="02010601030101010101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346960" y="2959735"/>
            <a:ext cx="4672965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900">
                <a:solidFill>
                  <a:srgbClr val="729494"/>
                </a:solidFill>
                <a:latin typeface="方正姚体" panose="02010601030101010101" charset="-122"/>
                <a:ea typeface="方正姚体" panose="02010601030101010101" charset="-122"/>
              </a:rPr>
              <a:t>解析:</a:t>
            </a:r>
            <a:endParaRPr lang="zh-CN" altLang="en-US" sz="900">
              <a:solidFill>
                <a:srgbClr val="729494"/>
              </a:solidFill>
              <a:latin typeface="方正姚体" panose="02010601030101010101" charset="-122"/>
              <a:ea typeface="方正姚体" panose="02010601030101010101" charset="-122"/>
            </a:endParaRPr>
          </a:p>
          <a:p>
            <a:pPr algn="l"/>
            <a:r>
              <a:rPr lang="zh-CN" altLang="en-US" sz="900">
                <a:solidFill>
                  <a:srgbClr val="729494"/>
                </a:solidFill>
                <a:latin typeface="方正姚体" panose="02010601030101010101" charset="-122"/>
                <a:ea typeface="方正姚体" panose="02010601030101010101" charset="-122"/>
              </a:rPr>
              <a:t>1.属性:线条坐标列表</a:t>
            </a:r>
            <a:r>
              <a:rPr lang="zh-CN" altLang="en-US" sz="900">
                <a:sym typeface="+mn-ea"/>
              </a:rPr>
              <a:t>[1,8,6,2,5,4,8,3,7]</a:t>
            </a:r>
            <a:r>
              <a:rPr lang="en-US" altLang="zh-CN" sz="900">
                <a:sym typeface="+mn-ea"/>
              </a:rPr>
              <a:t>(</a:t>
            </a:r>
            <a:r>
              <a:rPr lang="zh-CN" altLang="en-US" sz="900">
                <a:sym typeface="+mn-ea"/>
              </a:rPr>
              <a:t>使用</a:t>
            </a:r>
            <a:r>
              <a:rPr lang="en-US" altLang="zh-CN" sz="900">
                <a:sym typeface="+mn-ea"/>
              </a:rPr>
              <a:t>index</a:t>
            </a:r>
            <a:r>
              <a:rPr lang="zh-CN" altLang="en-US" sz="900">
                <a:sym typeface="+mn-ea"/>
              </a:rPr>
              <a:t>表示</a:t>
            </a:r>
            <a:r>
              <a:rPr lang="en-US" altLang="zh-CN" sz="900">
                <a:sym typeface="+mn-ea"/>
              </a:rPr>
              <a:t>x</a:t>
            </a:r>
            <a:r>
              <a:rPr lang="zh-CN" altLang="en-US" sz="900">
                <a:sym typeface="+mn-ea"/>
              </a:rPr>
              <a:t>轴坐标</a:t>
            </a:r>
            <a:r>
              <a:rPr lang="en-US" altLang="zh-CN" sz="900">
                <a:sym typeface="+mn-ea"/>
              </a:rPr>
              <a:t>,value</a:t>
            </a:r>
            <a:r>
              <a:rPr lang="zh-CN" altLang="en-US" sz="900">
                <a:sym typeface="+mn-ea"/>
              </a:rPr>
              <a:t>表示</a:t>
            </a:r>
            <a:r>
              <a:rPr lang="en-US" altLang="zh-CN" sz="900">
                <a:sym typeface="+mn-ea"/>
              </a:rPr>
              <a:t>y</a:t>
            </a:r>
            <a:r>
              <a:rPr lang="zh-CN" altLang="en-US" sz="900">
                <a:sym typeface="+mn-ea"/>
              </a:rPr>
              <a:t>周坐标</a:t>
            </a:r>
            <a:r>
              <a:rPr lang="en-US" altLang="zh-CN" sz="900">
                <a:sym typeface="+mn-ea"/>
              </a:rPr>
              <a:t>)</a:t>
            </a:r>
            <a:endParaRPr lang="zh-CN" altLang="en-US" sz="900">
              <a:solidFill>
                <a:srgbClr val="729494"/>
              </a:solidFill>
              <a:latin typeface="方正姚体" panose="02010601030101010101" charset="-122"/>
              <a:ea typeface="方正姚体" panose="02010601030101010101" charset="-122"/>
            </a:endParaRPr>
          </a:p>
          <a:p>
            <a:pPr algn="l"/>
            <a:r>
              <a:rPr lang="zh-CN" altLang="en-US" sz="900">
                <a:solidFill>
                  <a:srgbClr val="729494"/>
                </a:solidFill>
                <a:latin typeface="方正姚体" panose="02010601030101010101" charset="-122"/>
                <a:ea typeface="方正姚体" panose="02010601030101010101" charset="-122"/>
              </a:rPr>
              <a:t>2.方法:找出两条线,盛最多的水</a:t>
            </a:r>
            <a:r>
              <a:rPr lang="en-US" altLang="zh-CN" sz="900">
                <a:solidFill>
                  <a:srgbClr val="729494"/>
                </a:solidFill>
                <a:latin typeface="方正姚体" panose="02010601030101010101" charset="-122"/>
                <a:ea typeface="方正姚体" panose="02010601030101010101" charset="-122"/>
              </a:rPr>
              <a:t>,</a:t>
            </a:r>
            <a:r>
              <a:rPr lang="zh-CN" altLang="en-US" sz="900">
                <a:solidFill>
                  <a:srgbClr val="729494"/>
                </a:solidFill>
                <a:latin typeface="方正姚体" panose="02010601030101010101" charset="-122"/>
                <a:ea typeface="方正姚体" panose="02010601030101010101" charset="-122"/>
              </a:rPr>
              <a:t>转化成求面积问题</a:t>
            </a:r>
            <a:r>
              <a:rPr lang="en-US" altLang="zh-CN" sz="900">
                <a:solidFill>
                  <a:srgbClr val="729494"/>
                </a:solidFill>
                <a:latin typeface="方正姚体" panose="02010601030101010101" charset="-122"/>
                <a:ea typeface="方正姚体" panose="02010601030101010101" charset="-122"/>
              </a:rPr>
              <a:t>:</a:t>
            </a:r>
            <a:endParaRPr lang="en-US" altLang="zh-CN" sz="900">
              <a:solidFill>
                <a:srgbClr val="729494"/>
              </a:solidFill>
              <a:latin typeface="方正姚体" panose="02010601030101010101" charset="-122"/>
              <a:ea typeface="方正姚体" panose="02010601030101010101" charset="-122"/>
            </a:endParaRPr>
          </a:p>
          <a:p>
            <a:pPr algn="l"/>
            <a:r>
              <a:rPr lang="en-US" altLang="zh-CN" sz="900">
                <a:solidFill>
                  <a:srgbClr val="729494"/>
                </a:solidFill>
                <a:latin typeface="方正姚体" panose="02010601030101010101" charset="-122"/>
                <a:ea typeface="方正姚体" panose="02010601030101010101" charset="-122"/>
              </a:rPr>
              <a:t>         x</a:t>
            </a:r>
            <a:r>
              <a:rPr lang="zh-CN" altLang="en-US" sz="900">
                <a:solidFill>
                  <a:srgbClr val="729494"/>
                </a:solidFill>
                <a:latin typeface="方正姚体" panose="02010601030101010101" charset="-122"/>
                <a:ea typeface="方正姚体" panose="02010601030101010101" charset="-122"/>
              </a:rPr>
              <a:t>轴坐标相减为长</a:t>
            </a:r>
            <a:r>
              <a:rPr lang="en-US" altLang="zh-CN" sz="900">
                <a:solidFill>
                  <a:srgbClr val="729494"/>
                </a:solidFill>
                <a:latin typeface="方正姚体" panose="02010601030101010101" charset="-122"/>
                <a:ea typeface="方正姚体" panose="02010601030101010101" charset="-122"/>
              </a:rPr>
              <a:t>,y</a:t>
            </a:r>
            <a:r>
              <a:rPr lang="zh-CN" altLang="en-US" sz="900">
                <a:solidFill>
                  <a:srgbClr val="729494"/>
                </a:solidFill>
                <a:latin typeface="方正姚体" panose="02010601030101010101" charset="-122"/>
                <a:ea typeface="方正姚体" panose="02010601030101010101" charset="-122"/>
              </a:rPr>
              <a:t>轴坐标较小的</a:t>
            </a:r>
            <a:r>
              <a:rPr lang="en-US" altLang="zh-CN" sz="900">
                <a:solidFill>
                  <a:srgbClr val="729494"/>
                </a:solidFill>
                <a:latin typeface="方正姚体" panose="02010601030101010101" charset="-122"/>
                <a:ea typeface="方正姚体" panose="02010601030101010101" charset="-122"/>
              </a:rPr>
              <a:t>value</a:t>
            </a:r>
            <a:r>
              <a:rPr lang="zh-CN" altLang="en-US" sz="900">
                <a:solidFill>
                  <a:srgbClr val="729494"/>
                </a:solidFill>
                <a:latin typeface="方正姚体" panose="02010601030101010101" charset="-122"/>
                <a:ea typeface="方正姚体" panose="02010601030101010101" charset="-122"/>
              </a:rPr>
              <a:t>为宽</a:t>
            </a:r>
            <a:r>
              <a:rPr lang="en-US" altLang="zh-CN" sz="900">
                <a:solidFill>
                  <a:srgbClr val="729494"/>
                </a:solidFill>
                <a:latin typeface="方正姚体" panose="02010601030101010101" charset="-122"/>
                <a:ea typeface="方正姚体" panose="02010601030101010101" charset="-122"/>
              </a:rPr>
              <a:t>,</a:t>
            </a:r>
            <a:r>
              <a:rPr lang="zh-CN" altLang="en-US" sz="900">
                <a:solidFill>
                  <a:srgbClr val="729494"/>
                </a:solidFill>
                <a:latin typeface="方正姚体" panose="02010601030101010101" charset="-122"/>
                <a:ea typeface="方正姚体" panose="02010601030101010101" charset="-122"/>
              </a:rPr>
              <a:t>构成长方形</a:t>
            </a:r>
            <a:r>
              <a:rPr lang="en-US" altLang="zh-CN" sz="900">
                <a:solidFill>
                  <a:srgbClr val="729494"/>
                </a:solidFill>
                <a:latin typeface="方正姚体" panose="02010601030101010101" charset="-122"/>
                <a:ea typeface="方正姚体" panose="02010601030101010101" charset="-122"/>
              </a:rPr>
              <a:t>,</a:t>
            </a:r>
            <a:r>
              <a:rPr lang="zh-CN" altLang="en-US" sz="900">
                <a:solidFill>
                  <a:srgbClr val="729494"/>
                </a:solidFill>
                <a:latin typeface="方正姚体" panose="02010601030101010101" charset="-122"/>
                <a:ea typeface="方正姚体" panose="02010601030101010101" charset="-122"/>
              </a:rPr>
              <a:t>求面积</a:t>
            </a:r>
            <a:r>
              <a:rPr lang="en-US" altLang="zh-CN" sz="900">
                <a:solidFill>
                  <a:srgbClr val="729494"/>
                </a:solidFill>
                <a:latin typeface="方正姚体" panose="02010601030101010101" charset="-122"/>
                <a:ea typeface="方正姚体" panose="02010601030101010101" charset="-122"/>
              </a:rPr>
              <a:t>area;</a:t>
            </a:r>
            <a:endParaRPr lang="en-US" altLang="zh-CN" sz="900">
              <a:solidFill>
                <a:srgbClr val="729494"/>
              </a:solidFill>
              <a:latin typeface="方正姚体" panose="02010601030101010101" charset="-122"/>
              <a:ea typeface="方正姚体" panose="02010601030101010101" charset="-122"/>
            </a:endParaRPr>
          </a:p>
          <a:p>
            <a:pPr algn="l"/>
            <a:r>
              <a:rPr lang="en-US" altLang="zh-CN" sz="900">
                <a:solidFill>
                  <a:srgbClr val="729494"/>
                </a:solidFill>
                <a:latin typeface="方正姚体" panose="02010601030101010101" charset="-122"/>
                <a:ea typeface="方正姚体" panose="02010601030101010101" charset="-122"/>
              </a:rPr>
              <a:t>3.</a:t>
            </a:r>
            <a:r>
              <a:rPr lang="zh-CN" altLang="en-US" sz="900">
                <a:solidFill>
                  <a:srgbClr val="729494"/>
                </a:solidFill>
                <a:latin typeface="方正姚体" panose="02010601030101010101" charset="-122"/>
                <a:ea typeface="方正姚体" panose="02010601030101010101" charset="-122"/>
              </a:rPr>
              <a:t>构造数据结构</a:t>
            </a:r>
            <a:r>
              <a:rPr lang="en-US" altLang="zh-CN" sz="900">
                <a:solidFill>
                  <a:srgbClr val="729494"/>
                </a:solidFill>
                <a:latin typeface="方正姚体" panose="02010601030101010101" charset="-122"/>
                <a:ea typeface="方正姚体" panose="02010601030101010101" charset="-122"/>
              </a:rPr>
              <a:t>,</a:t>
            </a:r>
            <a:r>
              <a:rPr lang="zh-CN" altLang="en-US" sz="900">
                <a:solidFill>
                  <a:srgbClr val="729494"/>
                </a:solidFill>
                <a:latin typeface="方正姚体" panose="02010601030101010101" charset="-122"/>
                <a:ea typeface="方正姚体" panose="02010601030101010101" charset="-122"/>
              </a:rPr>
              <a:t>存储</a:t>
            </a:r>
            <a:r>
              <a:rPr lang="en-US" altLang="zh-CN" sz="900">
                <a:solidFill>
                  <a:srgbClr val="729494"/>
                </a:solidFill>
                <a:latin typeface="方正姚体" panose="02010601030101010101" charset="-122"/>
                <a:ea typeface="方正姚体" panose="02010601030101010101" charset="-122"/>
              </a:rPr>
              <a:t>,</a:t>
            </a:r>
            <a:r>
              <a:rPr lang="zh-CN" altLang="en-US" sz="900">
                <a:solidFill>
                  <a:srgbClr val="729494"/>
                </a:solidFill>
                <a:latin typeface="方正姚体" panose="02010601030101010101" charset="-122"/>
                <a:ea typeface="方正姚体" panose="02010601030101010101" charset="-122"/>
              </a:rPr>
              <a:t>面积值和相应的坐标值</a:t>
            </a:r>
            <a:r>
              <a:rPr lang="en-US" altLang="zh-CN" sz="900">
                <a:solidFill>
                  <a:srgbClr val="729494"/>
                </a:solidFill>
                <a:latin typeface="方正姚体" panose="02010601030101010101" charset="-122"/>
                <a:ea typeface="方正姚体" panose="02010601030101010101" charset="-122"/>
              </a:rPr>
              <a:t>:</a:t>
            </a:r>
            <a:endParaRPr lang="en-US" altLang="zh-CN" sz="900">
              <a:solidFill>
                <a:srgbClr val="729494"/>
              </a:solidFill>
              <a:latin typeface="方正姚体" panose="02010601030101010101" charset="-122"/>
              <a:ea typeface="方正姚体" panose="02010601030101010101" charset="-122"/>
            </a:endParaRPr>
          </a:p>
          <a:p>
            <a:pPr algn="l"/>
            <a:r>
              <a:rPr lang="en-US" altLang="zh-CN" sz="900">
                <a:solidFill>
                  <a:srgbClr val="729494"/>
                </a:solidFill>
                <a:latin typeface="方正姚体" panose="02010601030101010101" charset="-122"/>
                <a:ea typeface="方正姚体" panose="02010601030101010101" charset="-122"/>
              </a:rPr>
              <a:t>        {'area':(x1,x2),...}</a:t>
            </a:r>
            <a:endParaRPr lang="en-US" altLang="zh-CN" sz="900">
              <a:solidFill>
                <a:srgbClr val="729494"/>
              </a:solidFill>
              <a:latin typeface="方正姚体" panose="02010601030101010101" charset="-122"/>
              <a:ea typeface="方正姚体" panose="02010601030101010101" charset="-122"/>
            </a:endParaRPr>
          </a:p>
          <a:p>
            <a:pPr algn="l"/>
            <a:r>
              <a:rPr lang="en-US" altLang="zh-CN" sz="900">
                <a:solidFill>
                  <a:srgbClr val="729494"/>
                </a:solidFill>
                <a:latin typeface="方正姚体" panose="02010601030101010101" charset="-122"/>
                <a:ea typeface="方正姚体" panose="02010601030101010101" charset="-122"/>
              </a:rPr>
              <a:t>4.</a:t>
            </a:r>
            <a:r>
              <a:rPr lang="zh-CN" altLang="en-US" sz="900">
                <a:solidFill>
                  <a:srgbClr val="729494"/>
                </a:solidFill>
                <a:latin typeface="方正姚体" panose="02010601030101010101" charset="-122"/>
                <a:ea typeface="方正姚体" panose="02010601030101010101" charset="-122"/>
              </a:rPr>
              <a:t>求数据中键转数值后最大的键</a:t>
            </a:r>
            <a:r>
              <a:rPr lang="en-US" altLang="zh-CN" sz="900">
                <a:solidFill>
                  <a:srgbClr val="729494"/>
                </a:solidFill>
                <a:latin typeface="方正姚体" panose="02010601030101010101" charset="-122"/>
                <a:ea typeface="方正姚体" panose="02010601030101010101" charset="-122"/>
              </a:rPr>
              <a:t>,</a:t>
            </a:r>
            <a:r>
              <a:rPr lang="zh-CN" altLang="en-US" sz="900">
                <a:solidFill>
                  <a:srgbClr val="729494"/>
                </a:solidFill>
                <a:latin typeface="方正姚体" panose="02010601030101010101" charset="-122"/>
                <a:ea typeface="方正姚体" panose="02010601030101010101" charset="-122"/>
              </a:rPr>
              <a:t>对应的值</a:t>
            </a:r>
            <a:endParaRPr lang="zh-CN" altLang="en-US" sz="900">
              <a:solidFill>
                <a:srgbClr val="729494"/>
              </a:solidFill>
              <a:latin typeface="方正姚体" panose="02010601030101010101" charset="-122"/>
              <a:ea typeface="方正姚体" panose="0201060103010101010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5" name="组合 4"/>
          <p:cNvGrpSpPr/>
          <p:nvPr/>
        </p:nvGrpSpPr>
        <p:grpSpPr>
          <a:xfrm>
            <a:off x="2703830" y="310515"/>
            <a:ext cx="3736340" cy="581025"/>
            <a:chOff x="5221" y="333"/>
            <a:chExt cx="5884" cy="915"/>
          </a:xfrm>
        </p:grpSpPr>
        <p:sp>
          <p:nvSpPr>
            <p:cNvPr id="6" name="文本框 5"/>
            <p:cNvSpPr txBox="1"/>
            <p:nvPr/>
          </p:nvSpPr>
          <p:spPr>
            <a:xfrm>
              <a:off x="5341" y="333"/>
              <a:ext cx="564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 b="1">
                  <a:solidFill>
                    <a:srgbClr val="4A7573"/>
                  </a:solidFill>
                  <a:latin typeface="方正姚体" panose="02010601030101010101" charset="-122"/>
                  <a:ea typeface="方正姚体" panose="02010601030101010101" charset="-122"/>
                </a:rPr>
                <a:t>点击请输入标题文字内容</a:t>
              </a:r>
              <a:endParaRPr lang="zh-CN" altLang="en-US" sz="2400" b="1">
                <a:solidFill>
                  <a:srgbClr val="4A7573"/>
                </a:solidFill>
                <a:latin typeface="方正姚体" panose="02010601030101010101" charset="-122"/>
                <a:ea typeface="方正姚体" panose="02010601030101010101" charset="-122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5221" y="1248"/>
              <a:ext cx="5884" cy="0"/>
            </a:xfrm>
            <a:prstGeom prst="line">
              <a:avLst/>
            </a:prstGeom>
            <a:ln>
              <a:solidFill>
                <a:srgbClr val="4A75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椭圆 1"/>
          <p:cNvSpPr/>
          <p:nvPr/>
        </p:nvSpPr>
        <p:spPr>
          <a:xfrm>
            <a:off x="3481705" y="1717675"/>
            <a:ext cx="2180590" cy="1885950"/>
          </a:xfrm>
          <a:prstGeom prst="ellipse">
            <a:avLst/>
          </a:prstGeom>
          <a:noFill/>
          <a:ln>
            <a:solidFill>
              <a:srgbClr val="4A757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274" name="椭圆 35"/>
          <p:cNvSpPr/>
          <p:nvPr/>
        </p:nvSpPr>
        <p:spPr>
          <a:xfrm>
            <a:off x="4219575" y="2307908"/>
            <a:ext cx="704850" cy="704850"/>
          </a:xfrm>
          <a:prstGeom prst="ellipse">
            <a:avLst/>
          </a:prstGeom>
          <a:solidFill>
            <a:srgbClr val="6E919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latin typeface="Arial" panose="02080604020202020204" pitchFamily="34" charset="0"/>
              <a:ea typeface="Arial" panose="02080604020202020204" pitchFamily="34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166745" y="1424940"/>
            <a:ext cx="1069975" cy="1071880"/>
            <a:chOff x="4987" y="2244"/>
            <a:chExt cx="1685" cy="1688"/>
          </a:xfrm>
        </p:grpSpPr>
        <p:sp>
          <p:nvSpPr>
            <p:cNvPr id="8" name="椭圆 35"/>
            <p:cNvSpPr/>
            <p:nvPr/>
          </p:nvSpPr>
          <p:spPr>
            <a:xfrm>
              <a:off x="4987" y="2244"/>
              <a:ext cx="1110" cy="1110"/>
            </a:xfrm>
            <a:prstGeom prst="ellipse">
              <a:avLst/>
            </a:prstGeom>
            <a:solidFill>
              <a:srgbClr val="6E919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dirty="0">
                <a:latin typeface="Arial" panose="02080604020202020204" pitchFamily="34" charset="0"/>
                <a:ea typeface="Arial" panose="02080604020202020204" pitchFamily="34" charset="0"/>
              </a:endParaRPr>
            </a:p>
          </p:txBody>
        </p:sp>
        <p:sp>
          <p:nvSpPr>
            <p:cNvPr id="13" name="椭圆 35"/>
            <p:cNvSpPr/>
            <p:nvPr/>
          </p:nvSpPr>
          <p:spPr>
            <a:xfrm>
              <a:off x="5801" y="3074"/>
              <a:ext cx="844" cy="858"/>
            </a:xfrm>
            <a:prstGeom prst="ellipse">
              <a:avLst/>
            </a:prstGeom>
            <a:solidFill>
              <a:srgbClr val="6E919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dirty="0">
                <a:latin typeface="Arial" panose="02080604020202020204" pitchFamily="34" charset="0"/>
                <a:ea typeface="Arial" panose="02080604020202020204" pitchFamily="34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886" y="3213"/>
              <a:ext cx="78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chemeClr val="bg2"/>
                  </a:solidFill>
                  <a:latin typeface="方正姚体" panose="02010601030101010101" charset="-122"/>
                  <a:ea typeface="方正姚体" panose="02010601030101010101" charset="-122"/>
                </a:rPr>
                <a:t>01</a:t>
              </a:r>
              <a:endParaRPr lang="en-US" altLang="zh-CN" b="1">
                <a:solidFill>
                  <a:schemeClr val="bg2"/>
                </a:solidFill>
                <a:latin typeface="方正姚体" panose="02010601030101010101" charset="-122"/>
                <a:ea typeface="方正姚体" panose="02010601030101010101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924425" y="1487170"/>
            <a:ext cx="1109980" cy="1009650"/>
            <a:chOff x="7755" y="2342"/>
            <a:chExt cx="1748" cy="1590"/>
          </a:xfrm>
        </p:grpSpPr>
        <p:sp>
          <p:nvSpPr>
            <p:cNvPr id="4" name="椭圆 35"/>
            <p:cNvSpPr/>
            <p:nvPr/>
          </p:nvSpPr>
          <p:spPr>
            <a:xfrm>
              <a:off x="8393" y="2342"/>
              <a:ext cx="1110" cy="1110"/>
            </a:xfrm>
            <a:prstGeom prst="ellipse">
              <a:avLst/>
            </a:prstGeom>
            <a:solidFill>
              <a:srgbClr val="C0CFCC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dirty="0">
                <a:latin typeface="Arial" panose="02080604020202020204" pitchFamily="34" charset="0"/>
                <a:ea typeface="Arial" panose="02080604020202020204" pitchFamily="34" charset="0"/>
              </a:endParaRPr>
            </a:p>
          </p:txBody>
        </p:sp>
        <p:sp>
          <p:nvSpPr>
            <p:cNvPr id="10" name="椭圆 35"/>
            <p:cNvSpPr/>
            <p:nvPr/>
          </p:nvSpPr>
          <p:spPr>
            <a:xfrm>
              <a:off x="7755" y="3074"/>
              <a:ext cx="844" cy="858"/>
            </a:xfrm>
            <a:prstGeom prst="ellipse">
              <a:avLst/>
            </a:prstGeom>
            <a:solidFill>
              <a:srgbClr val="C0CFCC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dirty="0">
                <a:latin typeface="Arial" panose="02080604020202020204" pitchFamily="34" charset="0"/>
                <a:ea typeface="Arial" panose="02080604020202020204" pitchFamily="34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840" y="3213"/>
              <a:ext cx="78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chemeClr val="bg2"/>
                  </a:solidFill>
                  <a:latin typeface="方正姚体" panose="02010601030101010101" charset="-122"/>
                  <a:ea typeface="方正姚体" panose="02010601030101010101" charset="-122"/>
                </a:rPr>
                <a:t>02</a:t>
              </a:r>
              <a:endParaRPr lang="en-US" altLang="zh-CN" b="1">
                <a:solidFill>
                  <a:schemeClr val="bg2"/>
                </a:solidFill>
                <a:latin typeface="方正姚体" panose="02010601030101010101" charset="-122"/>
                <a:ea typeface="方正姚体" panose="02010601030101010101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166745" y="2874010"/>
            <a:ext cx="1106805" cy="1035050"/>
            <a:chOff x="4987" y="4526"/>
            <a:chExt cx="1743" cy="1630"/>
          </a:xfrm>
        </p:grpSpPr>
        <p:sp>
          <p:nvSpPr>
            <p:cNvPr id="3" name="椭圆 35"/>
            <p:cNvSpPr/>
            <p:nvPr/>
          </p:nvSpPr>
          <p:spPr>
            <a:xfrm>
              <a:off x="4987" y="5046"/>
              <a:ext cx="1110" cy="1110"/>
            </a:xfrm>
            <a:prstGeom prst="ellipse">
              <a:avLst/>
            </a:prstGeom>
            <a:solidFill>
              <a:srgbClr val="C0CFCC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dirty="0">
                <a:latin typeface="Arial" panose="02080604020202020204" pitchFamily="34" charset="0"/>
                <a:ea typeface="Arial" panose="02080604020202020204" pitchFamily="34" charset="0"/>
              </a:endParaRPr>
            </a:p>
          </p:txBody>
        </p:sp>
        <p:sp>
          <p:nvSpPr>
            <p:cNvPr id="11" name="椭圆 35"/>
            <p:cNvSpPr/>
            <p:nvPr/>
          </p:nvSpPr>
          <p:spPr>
            <a:xfrm>
              <a:off x="5886" y="4526"/>
              <a:ext cx="844" cy="858"/>
            </a:xfrm>
            <a:prstGeom prst="ellipse">
              <a:avLst/>
            </a:prstGeom>
            <a:solidFill>
              <a:srgbClr val="C0CFCC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dirty="0">
                <a:latin typeface="Arial" panose="02080604020202020204" pitchFamily="34" charset="0"/>
                <a:ea typeface="Arial" panose="02080604020202020204" pitchFamily="34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943" y="4665"/>
              <a:ext cx="78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chemeClr val="bg2"/>
                  </a:solidFill>
                  <a:latin typeface="方正姚体" panose="02010601030101010101" charset="-122"/>
                  <a:ea typeface="方正姚体" panose="02010601030101010101" charset="-122"/>
                </a:rPr>
                <a:t>03</a:t>
              </a:r>
              <a:endParaRPr lang="en-US" altLang="zh-CN" b="1">
                <a:solidFill>
                  <a:schemeClr val="bg2"/>
                </a:solidFill>
                <a:latin typeface="方正姚体" panose="02010601030101010101" charset="-122"/>
                <a:ea typeface="方正姚体" panose="02010601030101010101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879975" y="2856230"/>
            <a:ext cx="1092200" cy="1052830"/>
            <a:chOff x="7685" y="4498"/>
            <a:chExt cx="1720" cy="1658"/>
          </a:xfrm>
        </p:grpSpPr>
        <p:sp>
          <p:nvSpPr>
            <p:cNvPr id="9" name="椭圆 35"/>
            <p:cNvSpPr/>
            <p:nvPr/>
          </p:nvSpPr>
          <p:spPr>
            <a:xfrm>
              <a:off x="8295" y="5046"/>
              <a:ext cx="1110" cy="1110"/>
            </a:xfrm>
            <a:prstGeom prst="ellipse">
              <a:avLst/>
            </a:prstGeom>
            <a:solidFill>
              <a:srgbClr val="6E919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dirty="0">
                <a:latin typeface="Arial" panose="02080604020202020204" pitchFamily="34" charset="0"/>
                <a:ea typeface="Arial" panose="02080604020202020204" pitchFamily="34" charset="0"/>
              </a:endParaRPr>
            </a:p>
          </p:txBody>
        </p:sp>
        <p:sp>
          <p:nvSpPr>
            <p:cNvPr id="15" name="椭圆 35"/>
            <p:cNvSpPr/>
            <p:nvPr/>
          </p:nvSpPr>
          <p:spPr>
            <a:xfrm>
              <a:off x="7685" y="4498"/>
              <a:ext cx="844" cy="858"/>
            </a:xfrm>
            <a:prstGeom prst="ellipse">
              <a:avLst/>
            </a:prstGeom>
            <a:solidFill>
              <a:srgbClr val="6E919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dirty="0">
                <a:latin typeface="Arial" panose="02080604020202020204" pitchFamily="34" charset="0"/>
                <a:ea typeface="Arial" panose="02080604020202020204" pitchFamily="34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770" y="4637"/>
              <a:ext cx="78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chemeClr val="bg2"/>
                  </a:solidFill>
                  <a:latin typeface="方正姚体" panose="02010601030101010101" charset="-122"/>
                  <a:ea typeface="方正姚体" panose="02010601030101010101" charset="-122"/>
                </a:rPr>
                <a:t>04</a:t>
              </a:r>
              <a:endParaRPr lang="en-US" altLang="zh-CN" b="1">
                <a:solidFill>
                  <a:schemeClr val="bg2"/>
                </a:solidFill>
                <a:latin typeface="方正姚体" panose="02010601030101010101" charset="-122"/>
                <a:ea typeface="方正姚体" panose="02010601030101010101" charset="-122"/>
              </a:endParaRPr>
            </a:p>
          </p:txBody>
        </p:sp>
      </p:grpSp>
      <p:sp>
        <p:nvSpPr>
          <p:cNvPr id="10281" name="任意多边形 42"/>
          <p:cNvSpPr/>
          <p:nvPr/>
        </p:nvSpPr>
        <p:spPr>
          <a:xfrm>
            <a:off x="4379595" y="2472690"/>
            <a:ext cx="384175" cy="375285"/>
          </a:xfrm>
          <a:custGeom>
            <a:avLst/>
            <a:gdLst/>
            <a:ahLst/>
            <a:cxnLst/>
            <a:pathLst>
              <a:path w="11619" h="16659">
                <a:moveTo>
                  <a:pt x="3833" y="16659"/>
                </a:moveTo>
                <a:lnTo>
                  <a:pt x="3833" y="16553"/>
                </a:lnTo>
                <a:lnTo>
                  <a:pt x="3833" y="16447"/>
                </a:lnTo>
                <a:lnTo>
                  <a:pt x="3833" y="16343"/>
                </a:lnTo>
                <a:lnTo>
                  <a:pt x="3833" y="16239"/>
                </a:lnTo>
                <a:lnTo>
                  <a:pt x="3833" y="16136"/>
                </a:lnTo>
                <a:lnTo>
                  <a:pt x="3833" y="16035"/>
                </a:lnTo>
                <a:lnTo>
                  <a:pt x="3833" y="15934"/>
                </a:lnTo>
                <a:lnTo>
                  <a:pt x="3833" y="15835"/>
                </a:lnTo>
                <a:lnTo>
                  <a:pt x="3833" y="15736"/>
                </a:lnTo>
                <a:lnTo>
                  <a:pt x="3833" y="15639"/>
                </a:lnTo>
                <a:lnTo>
                  <a:pt x="3833" y="15542"/>
                </a:lnTo>
                <a:lnTo>
                  <a:pt x="3833" y="15446"/>
                </a:lnTo>
                <a:lnTo>
                  <a:pt x="3833" y="15351"/>
                </a:lnTo>
                <a:lnTo>
                  <a:pt x="3833" y="15256"/>
                </a:lnTo>
                <a:lnTo>
                  <a:pt x="3833" y="15163"/>
                </a:lnTo>
                <a:lnTo>
                  <a:pt x="3833" y="15070"/>
                </a:lnTo>
                <a:lnTo>
                  <a:pt x="3833" y="14978"/>
                </a:lnTo>
                <a:lnTo>
                  <a:pt x="3833" y="14885"/>
                </a:lnTo>
                <a:lnTo>
                  <a:pt x="3833" y="14792"/>
                </a:lnTo>
                <a:lnTo>
                  <a:pt x="3833" y="14697"/>
                </a:lnTo>
                <a:lnTo>
                  <a:pt x="3833" y="14601"/>
                </a:lnTo>
                <a:lnTo>
                  <a:pt x="3833" y="14504"/>
                </a:lnTo>
                <a:lnTo>
                  <a:pt x="3833" y="14405"/>
                </a:lnTo>
                <a:lnTo>
                  <a:pt x="3833" y="14306"/>
                </a:lnTo>
                <a:lnTo>
                  <a:pt x="3833" y="14206"/>
                </a:lnTo>
                <a:lnTo>
                  <a:pt x="3833" y="14105"/>
                </a:lnTo>
                <a:lnTo>
                  <a:pt x="3833" y="14003"/>
                </a:lnTo>
                <a:lnTo>
                  <a:pt x="3833" y="13899"/>
                </a:lnTo>
                <a:lnTo>
                  <a:pt x="3833" y="13795"/>
                </a:lnTo>
                <a:lnTo>
                  <a:pt x="3833" y="13690"/>
                </a:lnTo>
                <a:lnTo>
                  <a:pt x="3833" y="13583"/>
                </a:lnTo>
                <a:lnTo>
                  <a:pt x="3833" y="13476"/>
                </a:lnTo>
                <a:lnTo>
                  <a:pt x="3831" y="13370"/>
                </a:lnTo>
                <a:lnTo>
                  <a:pt x="3830" y="13266"/>
                </a:lnTo>
                <a:lnTo>
                  <a:pt x="3827" y="13163"/>
                </a:lnTo>
                <a:lnTo>
                  <a:pt x="3823" y="13060"/>
                </a:lnTo>
                <a:lnTo>
                  <a:pt x="3818" y="12960"/>
                </a:lnTo>
                <a:lnTo>
                  <a:pt x="3811" y="12860"/>
                </a:lnTo>
                <a:lnTo>
                  <a:pt x="3803" y="12761"/>
                </a:lnTo>
                <a:lnTo>
                  <a:pt x="3795" y="12664"/>
                </a:lnTo>
                <a:lnTo>
                  <a:pt x="3784" y="12567"/>
                </a:lnTo>
                <a:lnTo>
                  <a:pt x="3773" y="12472"/>
                </a:lnTo>
                <a:lnTo>
                  <a:pt x="3760" y="12378"/>
                </a:lnTo>
                <a:lnTo>
                  <a:pt x="3747" y="12284"/>
                </a:lnTo>
                <a:lnTo>
                  <a:pt x="3732" y="12192"/>
                </a:lnTo>
                <a:lnTo>
                  <a:pt x="3717" y="12102"/>
                </a:lnTo>
                <a:lnTo>
                  <a:pt x="3700" y="12012"/>
                </a:lnTo>
                <a:lnTo>
                  <a:pt x="3681" y="11923"/>
                </a:lnTo>
                <a:lnTo>
                  <a:pt x="3661" y="11836"/>
                </a:lnTo>
                <a:lnTo>
                  <a:pt x="3641" y="11750"/>
                </a:lnTo>
                <a:lnTo>
                  <a:pt x="3619" y="11665"/>
                </a:lnTo>
                <a:lnTo>
                  <a:pt x="3596" y="11581"/>
                </a:lnTo>
                <a:lnTo>
                  <a:pt x="3571" y="11498"/>
                </a:lnTo>
                <a:lnTo>
                  <a:pt x="3546" y="11416"/>
                </a:lnTo>
                <a:lnTo>
                  <a:pt x="3520" y="11336"/>
                </a:lnTo>
                <a:lnTo>
                  <a:pt x="3492" y="11256"/>
                </a:lnTo>
                <a:lnTo>
                  <a:pt x="3463" y="11178"/>
                </a:lnTo>
                <a:lnTo>
                  <a:pt x="3433" y="11101"/>
                </a:lnTo>
                <a:lnTo>
                  <a:pt x="3402" y="11025"/>
                </a:lnTo>
                <a:lnTo>
                  <a:pt x="3369" y="10950"/>
                </a:lnTo>
                <a:lnTo>
                  <a:pt x="3335" y="10875"/>
                </a:lnTo>
                <a:lnTo>
                  <a:pt x="3301" y="10802"/>
                </a:lnTo>
                <a:lnTo>
                  <a:pt x="3264" y="10731"/>
                </a:lnTo>
                <a:lnTo>
                  <a:pt x="3228" y="10661"/>
                </a:lnTo>
                <a:lnTo>
                  <a:pt x="3152" y="10522"/>
                </a:lnTo>
                <a:lnTo>
                  <a:pt x="3076" y="10385"/>
                </a:lnTo>
                <a:lnTo>
                  <a:pt x="2999" y="10249"/>
                </a:lnTo>
                <a:lnTo>
                  <a:pt x="2920" y="10115"/>
                </a:lnTo>
                <a:lnTo>
                  <a:pt x="2841" y="9982"/>
                </a:lnTo>
                <a:lnTo>
                  <a:pt x="2761" y="9851"/>
                </a:lnTo>
                <a:lnTo>
                  <a:pt x="2680" y="9721"/>
                </a:lnTo>
                <a:lnTo>
                  <a:pt x="2598" y="9593"/>
                </a:lnTo>
                <a:lnTo>
                  <a:pt x="2516" y="9467"/>
                </a:lnTo>
                <a:lnTo>
                  <a:pt x="2432" y="9343"/>
                </a:lnTo>
                <a:lnTo>
                  <a:pt x="2348" y="9219"/>
                </a:lnTo>
                <a:lnTo>
                  <a:pt x="2262" y="9096"/>
                </a:lnTo>
                <a:lnTo>
                  <a:pt x="2176" y="8976"/>
                </a:lnTo>
                <a:lnTo>
                  <a:pt x="2089" y="8857"/>
                </a:lnTo>
                <a:lnTo>
                  <a:pt x="2001" y="8741"/>
                </a:lnTo>
                <a:lnTo>
                  <a:pt x="1912" y="8625"/>
                </a:lnTo>
                <a:lnTo>
                  <a:pt x="1823" y="8510"/>
                </a:lnTo>
                <a:lnTo>
                  <a:pt x="1734" y="8396"/>
                </a:lnTo>
                <a:lnTo>
                  <a:pt x="1647" y="8282"/>
                </a:lnTo>
                <a:lnTo>
                  <a:pt x="1560" y="8168"/>
                </a:lnTo>
                <a:lnTo>
                  <a:pt x="1475" y="8054"/>
                </a:lnTo>
                <a:lnTo>
                  <a:pt x="1391" y="7939"/>
                </a:lnTo>
                <a:lnTo>
                  <a:pt x="1307" y="7826"/>
                </a:lnTo>
                <a:lnTo>
                  <a:pt x="1224" y="7712"/>
                </a:lnTo>
                <a:lnTo>
                  <a:pt x="1143" y="7598"/>
                </a:lnTo>
                <a:lnTo>
                  <a:pt x="1062" y="7484"/>
                </a:lnTo>
                <a:lnTo>
                  <a:pt x="982" y="7371"/>
                </a:lnTo>
                <a:lnTo>
                  <a:pt x="904" y="7257"/>
                </a:lnTo>
                <a:lnTo>
                  <a:pt x="825" y="7143"/>
                </a:lnTo>
                <a:lnTo>
                  <a:pt x="749" y="7030"/>
                </a:lnTo>
                <a:lnTo>
                  <a:pt x="673" y="6917"/>
                </a:lnTo>
                <a:lnTo>
                  <a:pt x="597" y="6803"/>
                </a:lnTo>
                <a:lnTo>
                  <a:pt x="561" y="6747"/>
                </a:lnTo>
                <a:lnTo>
                  <a:pt x="525" y="6688"/>
                </a:lnTo>
                <a:lnTo>
                  <a:pt x="491" y="6630"/>
                </a:lnTo>
                <a:lnTo>
                  <a:pt x="458" y="6570"/>
                </a:lnTo>
                <a:lnTo>
                  <a:pt x="426" y="6510"/>
                </a:lnTo>
                <a:lnTo>
                  <a:pt x="395" y="6449"/>
                </a:lnTo>
                <a:lnTo>
                  <a:pt x="365" y="6388"/>
                </a:lnTo>
                <a:lnTo>
                  <a:pt x="337" y="6325"/>
                </a:lnTo>
                <a:lnTo>
                  <a:pt x="310" y="6262"/>
                </a:lnTo>
                <a:lnTo>
                  <a:pt x="283" y="6198"/>
                </a:lnTo>
                <a:lnTo>
                  <a:pt x="258" y="6134"/>
                </a:lnTo>
                <a:lnTo>
                  <a:pt x="235" y="6068"/>
                </a:lnTo>
                <a:lnTo>
                  <a:pt x="212" y="6003"/>
                </a:lnTo>
                <a:lnTo>
                  <a:pt x="190" y="5936"/>
                </a:lnTo>
                <a:lnTo>
                  <a:pt x="170" y="5868"/>
                </a:lnTo>
                <a:lnTo>
                  <a:pt x="150" y="5800"/>
                </a:lnTo>
                <a:lnTo>
                  <a:pt x="132" y="5731"/>
                </a:lnTo>
                <a:lnTo>
                  <a:pt x="115" y="5661"/>
                </a:lnTo>
                <a:lnTo>
                  <a:pt x="99" y="5592"/>
                </a:lnTo>
                <a:lnTo>
                  <a:pt x="84" y="5521"/>
                </a:lnTo>
                <a:lnTo>
                  <a:pt x="71" y="5449"/>
                </a:lnTo>
                <a:lnTo>
                  <a:pt x="59" y="5377"/>
                </a:lnTo>
                <a:lnTo>
                  <a:pt x="48" y="5304"/>
                </a:lnTo>
                <a:lnTo>
                  <a:pt x="37" y="5229"/>
                </a:lnTo>
                <a:lnTo>
                  <a:pt x="29" y="5154"/>
                </a:lnTo>
                <a:lnTo>
                  <a:pt x="22" y="5079"/>
                </a:lnTo>
                <a:lnTo>
                  <a:pt x="14" y="5003"/>
                </a:lnTo>
                <a:lnTo>
                  <a:pt x="9" y="4926"/>
                </a:lnTo>
                <a:lnTo>
                  <a:pt x="5" y="4849"/>
                </a:lnTo>
                <a:lnTo>
                  <a:pt x="3" y="4770"/>
                </a:lnTo>
                <a:lnTo>
                  <a:pt x="1" y="4691"/>
                </a:lnTo>
                <a:lnTo>
                  <a:pt x="0" y="4611"/>
                </a:lnTo>
                <a:lnTo>
                  <a:pt x="2" y="4509"/>
                </a:lnTo>
                <a:lnTo>
                  <a:pt x="6" y="4408"/>
                </a:lnTo>
                <a:lnTo>
                  <a:pt x="12" y="4307"/>
                </a:lnTo>
                <a:lnTo>
                  <a:pt x="23" y="4206"/>
                </a:lnTo>
                <a:lnTo>
                  <a:pt x="35" y="4105"/>
                </a:lnTo>
                <a:lnTo>
                  <a:pt x="51" y="4004"/>
                </a:lnTo>
                <a:lnTo>
                  <a:pt x="69" y="3904"/>
                </a:lnTo>
                <a:lnTo>
                  <a:pt x="90" y="3804"/>
                </a:lnTo>
                <a:lnTo>
                  <a:pt x="114" y="3704"/>
                </a:lnTo>
                <a:lnTo>
                  <a:pt x="141" y="3605"/>
                </a:lnTo>
                <a:lnTo>
                  <a:pt x="170" y="3506"/>
                </a:lnTo>
                <a:lnTo>
                  <a:pt x="202" y="3407"/>
                </a:lnTo>
                <a:lnTo>
                  <a:pt x="237" y="3307"/>
                </a:lnTo>
                <a:lnTo>
                  <a:pt x="276" y="3208"/>
                </a:lnTo>
                <a:lnTo>
                  <a:pt x="316" y="3110"/>
                </a:lnTo>
                <a:lnTo>
                  <a:pt x="359" y="3011"/>
                </a:lnTo>
                <a:lnTo>
                  <a:pt x="406" y="2913"/>
                </a:lnTo>
                <a:lnTo>
                  <a:pt x="455" y="2815"/>
                </a:lnTo>
                <a:lnTo>
                  <a:pt x="507" y="2718"/>
                </a:lnTo>
                <a:lnTo>
                  <a:pt x="562" y="2620"/>
                </a:lnTo>
                <a:lnTo>
                  <a:pt x="619" y="2523"/>
                </a:lnTo>
                <a:lnTo>
                  <a:pt x="679" y="2426"/>
                </a:lnTo>
                <a:lnTo>
                  <a:pt x="743" y="2329"/>
                </a:lnTo>
                <a:lnTo>
                  <a:pt x="809" y="2232"/>
                </a:lnTo>
                <a:lnTo>
                  <a:pt x="877" y="2136"/>
                </a:lnTo>
                <a:lnTo>
                  <a:pt x="949" y="2039"/>
                </a:lnTo>
                <a:lnTo>
                  <a:pt x="1023" y="1943"/>
                </a:lnTo>
                <a:lnTo>
                  <a:pt x="1100" y="1847"/>
                </a:lnTo>
                <a:lnTo>
                  <a:pt x="1179" y="1751"/>
                </a:lnTo>
                <a:lnTo>
                  <a:pt x="1263" y="1656"/>
                </a:lnTo>
                <a:lnTo>
                  <a:pt x="1348" y="1560"/>
                </a:lnTo>
                <a:lnTo>
                  <a:pt x="1437" y="1465"/>
                </a:lnTo>
                <a:lnTo>
                  <a:pt x="1527" y="1372"/>
                </a:lnTo>
                <a:lnTo>
                  <a:pt x="1623" y="1281"/>
                </a:lnTo>
                <a:lnTo>
                  <a:pt x="1720" y="1194"/>
                </a:lnTo>
                <a:lnTo>
                  <a:pt x="1820" y="1110"/>
                </a:lnTo>
                <a:lnTo>
                  <a:pt x="1923" y="1029"/>
                </a:lnTo>
                <a:lnTo>
                  <a:pt x="2030" y="951"/>
                </a:lnTo>
                <a:lnTo>
                  <a:pt x="2140" y="876"/>
                </a:lnTo>
                <a:lnTo>
                  <a:pt x="2252" y="804"/>
                </a:lnTo>
                <a:lnTo>
                  <a:pt x="2368" y="735"/>
                </a:lnTo>
                <a:lnTo>
                  <a:pt x="2486" y="670"/>
                </a:lnTo>
                <a:lnTo>
                  <a:pt x="2607" y="607"/>
                </a:lnTo>
                <a:lnTo>
                  <a:pt x="2731" y="548"/>
                </a:lnTo>
                <a:lnTo>
                  <a:pt x="2859" y="491"/>
                </a:lnTo>
                <a:lnTo>
                  <a:pt x="2989" y="438"/>
                </a:lnTo>
                <a:lnTo>
                  <a:pt x="3123" y="388"/>
                </a:lnTo>
                <a:lnTo>
                  <a:pt x="3259" y="340"/>
                </a:lnTo>
                <a:lnTo>
                  <a:pt x="3399" y="296"/>
                </a:lnTo>
                <a:lnTo>
                  <a:pt x="3541" y="255"/>
                </a:lnTo>
                <a:lnTo>
                  <a:pt x="3686" y="217"/>
                </a:lnTo>
                <a:lnTo>
                  <a:pt x="3835" y="182"/>
                </a:lnTo>
                <a:lnTo>
                  <a:pt x="3986" y="150"/>
                </a:lnTo>
                <a:lnTo>
                  <a:pt x="4141" y="122"/>
                </a:lnTo>
                <a:lnTo>
                  <a:pt x="4299" y="96"/>
                </a:lnTo>
                <a:lnTo>
                  <a:pt x="4459" y="73"/>
                </a:lnTo>
                <a:lnTo>
                  <a:pt x="4622" y="53"/>
                </a:lnTo>
                <a:lnTo>
                  <a:pt x="4790" y="36"/>
                </a:lnTo>
                <a:lnTo>
                  <a:pt x="4959" y="24"/>
                </a:lnTo>
                <a:lnTo>
                  <a:pt x="5132" y="13"/>
                </a:lnTo>
                <a:lnTo>
                  <a:pt x="5308" y="6"/>
                </a:lnTo>
                <a:lnTo>
                  <a:pt x="5487" y="2"/>
                </a:lnTo>
                <a:lnTo>
                  <a:pt x="5668" y="0"/>
                </a:lnTo>
                <a:lnTo>
                  <a:pt x="5853" y="2"/>
                </a:lnTo>
                <a:lnTo>
                  <a:pt x="6044" y="5"/>
                </a:lnTo>
                <a:lnTo>
                  <a:pt x="6231" y="11"/>
                </a:lnTo>
                <a:lnTo>
                  <a:pt x="6413" y="21"/>
                </a:lnTo>
                <a:lnTo>
                  <a:pt x="6594" y="33"/>
                </a:lnTo>
                <a:lnTo>
                  <a:pt x="6771" y="49"/>
                </a:lnTo>
                <a:lnTo>
                  <a:pt x="6944" y="67"/>
                </a:lnTo>
                <a:lnTo>
                  <a:pt x="7115" y="87"/>
                </a:lnTo>
                <a:lnTo>
                  <a:pt x="7282" y="111"/>
                </a:lnTo>
                <a:lnTo>
                  <a:pt x="7445" y="140"/>
                </a:lnTo>
                <a:lnTo>
                  <a:pt x="7605" y="170"/>
                </a:lnTo>
                <a:lnTo>
                  <a:pt x="7762" y="202"/>
                </a:lnTo>
                <a:lnTo>
                  <a:pt x="7916" y="239"/>
                </a:lnTo>
                <a:lnTo>
                  <a:pt x="8067" y="278"/>
                </a:lnTo>
                <a:lnTo>
                  <a:pt x="8213" y="320"/>
                </a:lnTo>
                <a:lnTo>
                  <a:pt x="8357" y="365"/>
                </a:lnTo>
                <a:lnTo>
                  <a:pt x="8497" y="413"/>
                </a:lnTo>
                <a:lnTo>
                  <a:pt x="8634" y="464"/>
                </a:lnTo>
                <a:lnTo>
                  <a:pt x="8768" y="518"/>
                </a:lnTo>
                <a:lnTo>
                  <a:pt x="8898" y="576"/>
                </a:lnTo>
                <a:lnTo>
                  <a:pt x="9026" y="636"/>
                </a:lnTo>
                <a:lnTo>
                  <a:pt x="9149" y="699"/>
                </a:lnTo>
                <a:lnTo>
                  <a:pt x="9269" y="766"/>
                </a:lnTo>
                <a:lnTo>
                  <a:pt x="9386" y="834"/>
                </a:lnTo>
                <a:lnTo>
                  <a:pt x="9500" y="906"/>
                </a:lnTo>
                <a:lnTo>
                  <a:pt x="9611" y="982"/>
                </a:lnTo>
                <a:lnTo>
                  <a:pt x="9717" y="1060"/>
                </a:lnTo>
                <a:lnTo>
                  <a:pt x="9822" y="1140"/>
                </a:lnTo>
                <a:lnTo>
                  <a:pt x="9922" y="1225"/>
                </a:lnTo>
                <a:lnTo>
                  <a:pt x="10019" y="1311"/>
                </a:lnTo>
                <a:lnTo>
                  <a:pt x="10114" y="1402"/>
                </a:lnTo>
                <a:lnTo>
                  <a:pt x="10203" y="1495"/>
                </a:lnTo>
                <a:lnTo>
                  <a:pt x="10291" y="1591"/>
                </a:lnTo>
                <a:lnTo>
                  <a:pt x="10375" y="1688"/>
                </a:lnTo>
                <a:lnTo>
                  <a:pt x="10455" y="1786"/>
                </a:lnTo>
                <a:lnTo>
                  <a:pt x="10534" y="1883"/>
                </a:lnTo>
                <a:lnTo>
                  <a:pt x="10610" y="1980"/>
                </a:lnTo>
                <a:lnTo>
                  <a:pt x="10682" y="2076"/>
                </a:lnTo>
                <a:lnTo>
                  <a:pt x="10752" y="2173"/>
                </a:lnTo>
                <a:lnTo>
                  <a:pt x="10820" y="2269"/>
                </a:lnTo>
                <a:lnTo>
                  <a:pt x="10885" y="2365"/>
                </a:lnTo>
                <a:lnTo>
                  <a:pt x="10946" y="2461"/>
                </a:lnTo>
                <a:lnTo>
                  <a:pt x="11006" y="2557"/>
                </a:lnTo>
                <a:lnTo>
                  <a:pt x="11062" y="2653"/>
                </a:lnTo>
                <a:lnTo>
                  <a:pt x="11116" y="2748"/>
                </a:lnTo>
                <a:lnTo>
                  <a:pt x="11167" y="2843"/>
                </a:lnTo>
                <a:lnTo>
                  <a:pt x="11215" y="2938"/>
                </a:lnTo>
                <a:lnTo>
                  <a:pt x="11261" y="3033"/>
                </a:lnTo>
                <a:lnTo>
                  <a:pt x="11304" y="3127"/>
                </a:lnTo>
                <a:lnTo>
                  <a:pt x="11343" y="3222"/>
                </a:lnTo>
                <a:lnTo>
                  <a:pt x="11381" y="3316"/>
                </a:lnTo>
                <a:lnTo>
                  <a:pt x="11415" y="3410"/>
                </a:lnTo>
                <a:lnTo>
                  <a:pt x="11448" y="3503"/>
                </a:lnTo>
                <a:lnTo>
                  <a:pt x="11477" y="3596"/>
                </a:lnTo>
                <a:lnTo>
                  <a:pt x="11503" y="3689"/>
                </a:lnTo>
                <a:lnTo>
                  <a:pt x="11527" y="3783"/>
                </a:lnTo>
                <a:lnTo>
                  <a:pt x="11548" y="3875"/>
                </a:lnTo>
                <a:lnTo>
                  <a:pt x="11567" y="3968"/>
                </a:lnTo>
                <a:lnTo>
                  <a:pt x="11583" y="4061"/>
                </a:lnTo>
                <a:lnTo>
                  <a:pt x="11595" y="4153"/>
                </a:lnTo>
                <a:lnTo>
                  <a:pt x="11605" y="4244"/>
                </a:lnTo>
                <a:lnTo>
                  <a:pt x="11612" y="4336"/>
                </a:lnTo>
                <a:lnTo>
                  <a:pt x="11617" y="4428"/>
                </a:lnTo>
                <a:lnTo>
                  <a:pt x="11619" y="4520"/>
                </a:lnTo>
                <a:lnTo>
                  <a:pt x="11618" y="4611"/>
                </a:lnTo>
                <a:lnTo>
                  <a:pt x="11617" y="4683"/>
                </a:lnTo>
                <a:lnTo>
                  <a:pt x="11616" y="4754"/>
                </a:lnTo>
                <a:lnTo>
                  <a:pt x="11613" y="4825"/>
                </a:lnTo>
                <a:lnTo>
                  <a:pt x="11609" y="4895"/>
                </a:lnTo>
                <a:lnTo>
                  <a:pt x="11604" y="4964"/>
                </a:lnTo>
                <a:lnTo>
                  <a:pt x="11597" y="5033"/>
                </a:lnTo>
                <a:lnTo>
                  <a:pt x="11590" y="5102"/>
                </a:lnTo>
                <a:lnTo>
                  <a:pt x="11582" y="5170"/>
                </a:lnTo>
                <a:lnTo>
                  <a:pt x="11572" y="5238"/>
                </a:lnTo>
                <a:lnTo>
                  <a:pt x="11561" y="5305"/>
                </a:lnTo>
                <a:lnTo>
                  <a:pt x="11549" y="5371"/>
                </a:lnTo>
                <a:lnTo>
                  <a:pt x="11536" y="5437"/>
                </a:lnTo>
                <a:lnTo>
                  <a:pt x="11521" y="5503"/>
                </a:lnTo>
                <a:lnTo>
                  <a:pt x="11506" y="5568"/>
                </a:lnTo>
                <a:lnTo>
                  <a:pt x="11490" y="5632"/>
                </a:lnTo>
                <a:lnTo>
                  <a:pt x="11472" y="5696"/>
                </a:lnTo>
                <a:lnTo>
                  <a:pt x="11453" y="5760"/>
                </a:lnTo>
                <a:lnTo>
                  <a:pt x="11432" y="5822"/>
                </a:lnTo>
                <a:lnTo>
                  <a:pt x="11411" y="5885"/>
                </a:lnTo>
                <a:lnTo>
                  <a:pt x="11389" y="5947"/>
                </a:lnTo>
                <a:lnTo>
                  <a:pt x="11365" y="6009"/>
                </a:lnTo>
                <a:lnTo>
                  <a:pt x="11340" y="6069"/>
                </a:lnTo>
                <a:lnTo>
                  <a:pt x="11315" y="6130"/>
                </a:lnTo>
                <a:lnTo>
                  <a:pt x="11288" y="6189"/>
                </a:lnTo>
                <a:lnTo>
                  <a:pt x="11260" y="6249"/>
                </a:lnTo>
                <a:lnTo>
                  <a:pt x="11231" y="6308"/>
                </a:lnTo>
                <a:lnTo>
                  <a:pt x="11199" y="6366"/>
                </a:lnTo>
                <a:lnTo>
                  <a:pt x="11168" y="6424"/>
                </a:lnTo>
                <a:lnTo>
                  <a:pt x="11134" y="6482"/>
                </a:lnTo>
                <a:lnTo>
                  <a:pt x="11101" y="6538"/>
                </a:lnTo>
                <a:lnTo>
                  <a:pt x="11065" y="6594"/>
                </a:lnTo>
                <a:lnTo>
                  <a:pt x="11029" y="6650"/>
                </a:lnTo>
                <a:lnTo>
                  <a:pt x="10955" y="6761"/>
                </a:lnTo>
                <a:lnTo>
                  <a:pt x="10879" y="6873"/>
                </a:lnTo>
                <a:lnTo>
                  <a:pt x="10803" y="6986"/>
                </a:lnTo>
                <a:lnTo>
                  <a:pt x="10726" y="7098"/>
                </a:lnTo>
                <a:lnTo>
                  <a:pt x="10647" y="7212"/>
                </a:lnTo>
                <a:lnTo>
                  <a:pt x="10569" y="7326"/>
                </a:lnTo>
                <a:lnTo>
                  <a:pt x="10489" y="7440"/>
                </a:lnTo>
                <a:lnTo>
                  <a:pt x="10408" y="7556"/>
                </a:lnTo>
                <a:lnTo>
                  <a:pt x="10327" y="7671"/>
                </a:lnTo>
                <a:lnTo>
                  <a:pt x="10244" y="7788"/>
                </a:lnTo>
                <a:lnTo>
                  <a:pt x="10161" y="7905"/>
                </a:lnTo>
                <a:lnTo>
                  <a:pt x="10077" y="8022"/>
                </a:lnTo>
                <a:lnTo>
                  <a:pt x="9991" y="8140"/>
                </a:lnTo>
                <a:lnTo>
                  <a:pt x="9906" y="8258"/>
                </a:lnTo>
                <a:lnTo>
                  <a:pt x="9818" y="8376"/>
                </a:lnTo>
                <a:lnTo>
                  <a:pt x="9730" y="8496"/>
                </a:lnTo>
                <a:lnTo>
                  <a:pt x="9641" y="8616"/>
                </a:lnTo>
                <a:lnTo>
                  <a:pt x="9553" y="8739"/>
                </a:lnTo>
                <a:lnTo>
                  <a:pt x="9467" y="8863"/>
                </a:lnTo>
                <a:lnTo>
                  <a:pt x="9381" y="8988"/>
                </a:lnTo>
                <a:lnTo>
                  <a:pt x="9296" y="9115"/>
                </a:lnTo>
                <a:lnTo>
                  <a:pt x="9213" y="9245"/>
                </a:lnTo>
                <a:lnTo>
                  <a:pt x="9130" y="9376"/>
                </a:lnTo>
                <a:lnTo>
                  <a:pt x="9049" y="9508"/>
                </a:lnTo>
                <a:lnTo>
                  <a:pt x="8967" y="9642"/>
                </a:lnTo>
                <a:lnTo>
                  <a:pt x="8888" y="9778"/>
                </a:lnTo>
                <a:lnTo>
                  <a:pt x="8808" y="9916"/>
                </a:lnTo>
                <a:lnTo>
                  <a:pt x="8730" y="10055"/>
                </a:lnTo>
                <a:lnTo>
                  <a:pt x="8654" y="10196"/>
                </a:lnTo>
                <a:lnTo>
                  <a:pt x="8577" y="10339"/>
                </a:lnTo>
                <a:lnTo>
                  <a:pt x="8501" y="10484"/>
                </a:lnTo>
                <a:lnTo>
                  <a:pt x="8427" y="10630"/>
                </a:lnTo>
                <a:lnTo>
                  <a:pt x="8390" y="10704"/>
                </a:lnTo>
                <a:lnTo>
                  <a:pt x="8356" y="10779"/>
                </a:lnTo>
                <a:lnTo>
                  <a:pt x="8323" y="10856"/>
                </a:lnTo>
                <a:lnTo>
                  <a:pt x="8289" y="10933"/>
                </a:lnTo>
                <a:lnTo>
                  <a:pt x="8258" y="11011"/>
                </a:lnTo>
                <a:lnTo>
                  <a:pt x="8227" y="11090"/>
                </a:lnTo>
                <a:lnTo>
                  <a:pt x="8198" y="11171"/>
                </a:lnTo>
                <a:lnTo>
                  <a:pt x="8170" y="11252"/>
                </a:lnTo>
                <a:lnTo>
                  <a:pt x="8143" y="11335"/>
                </a:lnTo>
                <a:lnTo>
                  <a:pt x="8117" y="11418"/>
                </a:lnTo>
                <a:lnTo>
                  <a:pt x="8093" y="11502"/>
                </a:lnTo>
                <a:lnTo>
                  <a:pt x="8069" y="11587"/>
                </a:lnTo>
                <a:lnTo>
                  <a:pt x="8047" y="11674"/>
                </a:lnTo>
                <a:lnTo>
                  <a:pt x="8025" y="11761"/>
                </a:lnTo>
                <a:lnTo>
                  <a:pt x="8005" y="11850"/>
                </a:lnTo>
                <a:lnTo>
                  <a:pt x="7986" y="11940"/>
                </a:lnTo>
                <a:lnTo>
                  <a:pt x="7968" y="12030"/>
                </a:lnTo>
                <a:lnTo>
                  <a:pt x="7952" y="12121"/>
                </a:lnTo>
                <a:lnTo>
                  <a:pt x="7936" y="12214"/>
                </a:lnTo>
                <a:lnTo>
                  <a:pt x="7921" y="12308"/>
                </a:lnTo>
                <a:lnTo>
                  <a:pt x="7908" y="12402"/>
                </a:lnTo>
                <a:lnTo>
                  <a:pt x="7896" y="12498"/>
                </a:lnTo>
                <a:lnTo>
                  <a:pt x="7885" y="12595"/>
                </a:lnTo>
                <a:lnTo>
                  <a:pt x="7875" y="12693"/>
                </a:lnTo>
                <a:lnTo>
                  <a:pt x="7866" y="12791"/>
                </a:lnTo>
                <a:lnTo>
                  <a:pt x="7859" y="12891"/>
                </a:lnTo>
                <a:lnTo>
                  <a:pt x="7852" y="12993"/>
                </a:lnTo>
                <a:lnTo>
                  <a:pt x="7847" y="13095"/>
                </a:lnTo>
                <a:lnTo>
                  <a:pt x="7843" y="13197"/>
                </a:lnTo>
                <a:lnTo>
                  <a:pt x="7841" y="13301"/>
                </a:lnTo>
                <a:lnTo>
                  <a:pt x="7839" y="13407"/>
                </a:lnTo>
                <a:lnTo>
                  <a:pt x="7838" y="13512"/>
                </a:lnTo>
                <a:lnTo>
                  <a:pt x="7838" y="13607"/>
                </a:lnTo>
                <a:lnTo>
                  <a:pt x="7838" y="13702"/>
                </a:lnTo>
                <a:lnTo>
                  <a:pt x="7838" y="13797"/>
                </a:lnTo>
                <a:lnTo>
                  <a:pt x="7838" y="13892"/>
                </a:lnTo>
                <a:lnTo>
                  <a:pt x="7838" y="13987"/>
                </a:lnTo>
                <a:lnTo>
                  <a:pt x="7838" y="14082"/>
                </a:lnTo>
                <a:lnTo>
                  <a:pt x="7838" y="14178"/>
                </a:lnTo>
                <a:lnTo>
                  <a:pt x="7838" y="14274"/>
                </a:lnTo>
                <a:lnTo>
                  <a:pt x="7838" y="14370"/>
                </a:lnTo>
                <a:lnTo>
                  <a:pt x="7838" y="14467"/>
                </a:lnTo>
                <a:lnTo>
                  <a:pt x="7838" y="14563"/>
                </a:lnTo>
                <a:lnTo>
                  <a:pt x="7838" y="14660"/>
                </a:lnTo>
                <a:lnTo>
                  <a:pt x="7838" y="14757"/>
                </a:lnTo>
                <a:lnTo>
                  <a:pt x="7838" y="14854"/>
                </a:lnTo>
                <a:lnTo>
                  <a:pt x="7838" y="14951"/>
                </a:lnTo>
                <a:lnTo>
                  <a:pt x="7838" y="15049"/>
                </a:lnTo>
                <a:lnTo>
                  <a:pt x="7838" y="15147"/>
                </a:lnTo>
                <a:lnTo>
                  <a:pt x="7838" y="15245"/>
                </a:lnTo>
                <a:lnTo>
                  <a:pt x="7838" y="15343"/>
                </a:lnTo>
                <a:lnTo>
                  <a:pt x="7838" y="15443"/>
                </a:lnTo>
                <a:lnTo>
                  <a:pt x="7838" y="15543"/>
                </a:lnTo>
                <a:lnTo>
                  <a:pt x="7838" y="15642"/>
                </a:lnTo>
                <a:lnTo>
                  <a:pt x="7838" y="15742"/>
                </a:lnTo>
                <a:lnTo>
                  <a:pt x="7838" y="15842"/>
                </a:lnTo>
                <a:lnTo>
                  <a:pt x="7838" y="15943"/>
                </a:lnTo>
                <a:lnTo>
                  <a:pt x="7838" y="16045"/>
                </a:lnTo>
                <a:lnTo>
                  <a:pt x="7838" y="16146"/>
                </a:lnTo>
                <a:lnTo>
                  <a:pt x="7838" y="16248"/>
                </a:lnTo>
                <a:lnTo>
                  <a:pt x="7838" y="16350"/>
                </a:lnTo>
                <a:lnTo>
                  <a:pt x="7838" y="16453"/>
                </a:lnTo>
                <a:lnTo>
                  <a:pt x="7838" y="16556"/>
                </a:lnTo>
                <a:lnTo>
                  <a:pt x="7838" y="16659"/>
                </a:lnTo>
                <a:lnTo>
                  <a:pt x="7782" y="16659"/>
                </a:lnTo>
                <a:lnTo>
                  <a:pt x="7715" y="16659"/>
                </a:lnTo>
                <a:lnTo>
                  <a:pt x="7637" y="16659"/>
                </a:lnTo>
                <a:lnTo>
                  <a:pt x="7548" y="16659"/>
                </a:lnTo>
                <a:lnTo>
                  <a:pt x="7449" y="16659"/>
                </a:lnTo>
                <a:lnTo>
                  <a:pt x="7338" y="16659"/>
                </a:lnTo>
                <a:lnTo>
                  <a:pt x="7217" y="16659"/>
                </a:lnTo>
                <a:lnTo>
                  <a:pt x="7084" y="16659"/>
                </a:lnTo>
                <a:lnTo>
                  <a:pt x="6941" y="16659"/>
                </a:lnTo>
                <a:lnTo>
                  <a:pt x="6786" y="16659"/>
                </a:lnTo>
                <a:lnTo>
                  <a:pt x="6621" y="16659"/>
                </a:lnTo>
                <a:lnTo>
                  <a:pt x="6446" y="16659"/>
                </a:lnTo>
                <a:lnTo>
                  <a:pt x="6259" y="16659"/>
                </a:lnTo>
                <a:lnTo>
                  <a:pt x="6060" y="16659"/>
                </a:lnTo>
                <a:lnTo>
                  <a:pt x="5851" y="16659"/>
                </a:lnTo>
                <a:lnTo>
                  <a:pt x="5632" y="16659"/>
                </a:lnTo>
                <a:lnTo>
                  <a:pt x="5413" y="16659"/>
                </a:lnTo>
                <a:lnTo>
                  <a:pt x="5210" y="16659"/>
                </a:lnTo>
                <a:lnTo>
                  <a:pt x="5021" y="16659"/>
                </a:lnTo>
                <a:lnTo>
                  <a:pt x="4845" y="16659"/>
                </a:lnTo>
                <a:lnTo>
                  <a:pt x="4683" y="16659"/>
                </a:lnTo>
                <a:lnTo>
                  <a:pt x="4536" y="16659"/>
                </a:lnTo>
                <a:lnTo>
                  <a:pt x="4402" y="16659"/>
                </a:lnTo>
                <a:lnTo>
                  <a:pt x="4283" y="16659"/>
                </a:lnTo>
                <a:lnTo>
                  <a:pt x="4177" y="16659"/>
                </a:lnTo>
                <a:lnTo>
                  <a:pt x="4085" y="16659"/>
                </a:lnTo>
                <a:lnTo>
                  <a:pt x="4008" y="16659"/>
                </a:lnTo>
                <a:lnTo>
                  <a:pt x="3945" y="16659"/>
                </a:lnTo>
                <a:lnTo>
                  <a:pt x="3895" y="16659"/>
                </a:lnTo>
                <a:lnTo>
                  <a:pt x="3861" y="16659"/>
                </a:lnTo>
                <a:lnTo>
                  <a:pt x="3840" y="16659"/>
                </a:lnTo>
                <a:lnTo>
                  <a:pt x="3833" y="16659"/>
                </a:lnTo>
              </a:path>
            </a:pathLst>
          </a:custGeom>
          <a:solidFill>
            <a:srgbClr val="BECDC9"/>
          </a:solidFill>
          <a:ln w="317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9245" name="任意多边形 46623"/>
          <p:cNvSpPr>
            <a:spLocks noEditPoints="1"/>
          </p:cNvSpPr>
          <p:nvPr/>
        </p:nvSpPr>
        <p:spPr>
          <a:xfrm>
            <a:off x="5490845" y="1582420"/>
            <a:ext cx="382905" cy="514350"/>
          </a:xfrm>
          <a:custGeom>
            <a:avLst/>
            <a:gdLst/>
            <a:ahLst/>
            <a:cxnLst/>
            <a:pathLst>
              <a:path w="636" h="916">
                <a:moveTo>
                  <a:pt x="614" y="232"/>
                </a:moveTo>
                <a:lnTo>
                  <a:pt x="424" y="262"/>
                </a:lnTo>
                <a:lnTo>
                  <a:pt x="424" y="262"/>
                </a:lnTo>
                <a:lnTo>
                  <a:pt x="410" y="232"/>
                </a:lnTo>
                <a:lnTo>
                  <a:pt x="398" y="212"/>
                </a:lnTo>
                <a:lnTo>
                  <a:pt x="398" y="212"/>
                </a:lnTo>
                <a:lnTo>
                  <a:pt x="392" y="206"/>
                </a:lnTo>
                <a:lnTo>
                  <a:pt x="382" y="198"/>
                </a:lnTo>
                <a:lnTo>
                  <a:pt x="358" y="184"/>
                </a:lnTo>
                <a:lnTo>
                  <a:pt x="358" y="332"/>
                </a:lnTo>
                <a:lnTo>
                  <a:pt x="358" y="332"/>
                </a:lnTo>
                <a:lnTo>
                  <a:pt x="430" y="354"/>
                </a:lnTo>
                <a:lnTo>
                  <a:pt x="462" y="364"/>
                </a:lnTo>
                <a:lnTo>
                  <a:pt x="490" y="376"/>
                </a:lnTo>
                <a:lnTo>
                  <a:pt x="514" y="386"/>
                </a:lnTo>
                <a:lnTo>
                  <a:pt x="534" y="398"/>
                </a:lnTo>
                <a:lnTo>
                  <a:pt x="552" y="408"/>
                </a:lnTo>
                <a:lnTo>
                  <a:pt x="568" y="420"/>
                </a:lnTo>
                <a:lnTo>
                  <a:pt x="568" y="420"/>
                </a:lnTo>
                <a:lnTo>
                  <a:pt x="584" y="436"/>
                </a:lnTo>
                <a:lnTo>
                  <a:pt x="598" y="454"/>
                </a:lnTo>
                <a:lnTo>
                  <a:pt x="610" y="472"/>
                </a:lnTo>
                <a:lnTo>
                  <a:pt x="620" y="490"/>
                </a:lnTo>
                <a:lnTo>
                  <a:pt x="626" y="510"/>
                </a:lnTo>
                <a:lnTo>
                  <a:pt x="632" y="532"/>
                </a:lnTo>
                <a:lnTo>
                  <a:pt x="636" y="554"/>
                </a:lnTo>
                <a:lnTo>
                  <a:pt x="636" y="578"/>
                </a:lnTo>
                <a:lnTo>
                  <a:pt x="636" y="578"/>
                </a:lnTo>
                <a:lnTo>
                  <a:pt x="636" y="604"/>
                </a:lnTo>
                <a:lnTo>
                  <a:pt x="630" y="630"/>
                </a:lnTo>
                <a:lnTo>
                  <a:pt x="622" y="656"/>
                </a:lnTo>
                <a:lnTo>
                  <a:pt x="612" y="680"/>
                </a:lnTo>
                <a:lnTo>
                  <a:pt x="612" y="680"/>
                </a:lnTo>
                <a:lnTo>
                  <a:pt x="598" y="702"/>
                </a:lnTo>
                <a:lnTo>
                  <a:pt x="584" y="722"/>
                </a:lnTo>
                <a:lnTo>
                  <a:pt x="566" y="742"/>
                </a:lnTo>
                <a:lnTo>
                  <a:pt x="548" y="758"/>
                </a:lnTo>
                <a:lnTo>
                  <a:pt x="548" y="758"/>
                </a:lnTo>
                <a:lnTo>
                  <a:pt x="528" y="772"/>
                </a:lnTo>
                <a:lnTo>
                  <a:pt x="508" y="784"/>
                </a:lnTo>
                <a:lnTo>
                  <a:pt x="488" y="796"/>
                </a:lnTo>
                <a:lnTo>
                  <a:pt x="466" y="804"/>
                </a:lnTo>
                <a:lnTo>
                  <a:pt x="466" y="804"/>
                </a:lnTo>
                <a:lnTo>
                  <a:pt x="442" y="810"/>
                </a:lnTo>
                <a:lnTo>
                  <a:pt x="416" y="814"/>
                </a:lnTo>
                <a:lnTo>
                  <a:pt x="390" y="818"/>
                </a:lnTo>
                <a:lnTo>
                  <a:pt x="358" y="820"/>
                </a:lnTo>
                <a:lnTo>
                  <a:pt x="358" y="916"/>
                </a:lnTo>
                <a:lnTo>
                  <a:pt x="284" y="916"/>
                </a:lnTo>
                <a:lnTo>
                  <a:pt x="284" y="820"/>
                </a:lnTo>
                <a:lnTo>
                  <a:pt x="284" y="820"/>
                </a:lnTo>
                <a:lnTo>
                  <a:pt x="248" y="816"/>
                </a:lnTo>
                <a:lnTo>
                  <a:pt x="216" y="810"/>
                </a:lnTo>
                <a:lnTo>
                  <a:pt x="188" y="804"/>
                </a:lnTo>
                <a:lnTo>
                  <a:pt x="162" y="796"/>
                </a:lnTo>
                <a:lnTo>
                  <a:pt x="162" y="796"/>
                </a:lnTo>
                <a:lnTo>
                  <a:pt x="140" y="786"/>
                </a:lnTo>
                <a:lnTo>
                  <a:pt x="118" y="774"/>
                </a:lnTo>
                <a:lnTo>
                  <a:pt x="98" y="762"/>
                </a:lnTo>
                <a:lnTo>
                  <a:pt x="82" y="746"/>
                </a:lnTo>
                <a:lnTo>
                  <a:pt x="82" y="746"/>
                </a:lnTo>
                <a:lnTo>
                  <a:pt x="64" y="730"/>
                </a:lnTo>
                <a:lnTo>
                  <a:pt x="50" y="714"/>
                </a:lnTo>
                <a:lnTo>
                  <a:pt x="38" y="696"/>
                </a:lnTo>
                <a:lnTo>
                  <a:pt x="28" y="680"/>
                </a:lnTo>
                <a:lnTo>
                  <a:pt x="28" y="680"/>
                </a:lnTo>
                <a:lnTo>
                  <a:pt x="20" y="660"/>
                </a:lnTo>
                <a:lnTo>
                  <a:pt x="12" y="640"/>
                </a:lnTo>
                <a:lnTo>
                  <a:pt x="6" y="616"/>
                </a:lnTo>
                <a:lnTo>
                  <a:pt x="0" y="592"/>
                </a:lnTo>
                <a:lnTo>
                  <a:pt x="208" y="568"/>
                </a:lnTo>
                <a:lnTo>
                  <a:pt x="208" y="568"/>
                </a:lnTo>
                <a:lnTo>
                  <a:pt x="214" y="592"/>
                </a:lnTo>
                <a:lnTo>
                  <a:pt x="220" y="612"/>
                </a:lnTo>
                <a:lnTo>
                  <a:pt x="226" y="628"/>
                </a:lnTo>
                <a:lnTo>
                  <a:pt x="234" y="640"/>
                </a:lnTo>
                <a:lnTo>
                  <a:pt x="234" y="640"/>
                </a:lnTo>
                <a:lnTo>
                  <a:pt x="242" y="652"/>
                </a:lnTo>
                <a:lnTo>
                  <a:pt x="254" y="662"/>
                </a:lnTo>
                <a:lnTo>
                  <a:pt x="268" y="672"/>
                </a:lnTo>
                <a:lnTo>
                  <a:pt x="284" y="680"/>
                </a:lnTo>
                <a:lnTo>
                  <a:pt x="284" y="500"/>
                </a:lnTo>
                <a:lnTo>
                  <a:pt x="284" y="500"/>
                </a:lnTo>
                <a:lnTo>
                  <a:pt x="236" y="486"/>
                </a:lnTo>
                <a:lnTo>
                  <a:pt x="196" y="474"/>
                </a:lnTo>
                <a:lnTo>
                  <a:pt x="162" y="462"/>
                </a:lnTo>
                <a:lnTo>
                  <a:pt x="138" y="450"/>
                </a:lnTo>
                <a:lnTo>
                  <a:pt x="138" y="450"/>
                </a:lnTo>
                <a:lnTo>
                  <a:pt x="116" y="438"/>
                </a:lnTo>
                <a:lnTo>
                  <a:pt x="98" y="422"/>
                </a:lnTo>
                <a:lnTo>
                  <a:pt x="80" y="404"/>
                </a:lnTo>
                <a:lnTo>
                  <a:pt x="62" y="382"/>
                </a:lnTo>
                <a:lnTo>
                  <a:pt x="62" y="382"/>
                </a:lnTo>
                <a:lnTo>
                  <a:pt x="48" y="358"/>
                </a:lnTo>
                <a:lnTo>
                  <a:pt x="38" y="332"/>
                </a:lnTo>
                <a:lnTo>
                  <a:pt x="32" y="302"/>
                </a:lnTo>
                <a:lnTo>
                  <a:pt x="30" y="270"/>
                </a:lnTo>
                <a:lnTo>
                  <a:pt x="30" y="270"/>
                </a:lnTo>
                <a:lnTo>
                  <a:pt x="32" y="248"/>
                </a:lnTo>
                <a:lnTo>
                  <a:pt x="34" y="226"/>
                </a:lnTo>
                <a:lnTo>
                  <a:pt x="40" y="206"/>
                </a:lnTo>
                <a:lnTo>
                  <a:pt x="46" y="186"/>
                </a:lnTo>
                <a:lnTo>
                  <a:pt x="56" y="168"/>
                </a:lnTo>
                <a:lnTo>
                  <a:pt x="66" y="150"/>
                </a:lnTo>
                <a:lnTo>
                  <a:pt x="80" y="134"/>
                </a:lnTo>
                <a:lnTo>
                  <a:pt x="94" y="118"/>
                </a:lnTo>
                <a:lnTo>
                  <a:pt x="94" y="118"/>
                </a:lnTo>
                <a:lnTo>
                  <a:pt x="112" y="104"/>
                </a:lnTo>
                <a:lnTo>
                  <a:pt x="130" y="90"/>
                </a:lnTo>
                <a:lnTo>
                  <a:pt x="152" y="80"/>
                </a:lnTo>
                <a:lnTo>
                  <a:pt x="174" y="70"/>
                </a:lnTo>
                <a:lnTo>
                  <a:pt x="198" y="62"/>
                </a:lnTo>
                <a:lnTo>
                  <a:pt x="226" y="56"/>
                </a:lnTo>
                <a:lnTo>
                  <a:pt x="254" y="52"/>
                </a:lnTo>
                <a:lnTo>
                  <a:pt x="284" y="50"/>
                </a:lnTo>
                <a:lnTo>
                  <a:pt x="284" y="0"/>
                </a:lnTo>
                <a:lnTo>
                  <a:pt x="358" y="0"/>
                </a:lnTo>
                <a:lnTo>
                  <a:pt x="358" y="50"/>
                </a:lnTo>
                <a:lnTo>
                  <a:pt x="358" y="50"/>
                </a:lnTo>
                <a:lnTo>
                  <a:pt x="386" y="52"/>
                </a:lnTo>
                <a:lnTo>
                  <a:pt x="412" y="56"/>
                </a:lnTo>
                <a:lnTo>
                  <a:pt x="438" y="60"/>
                </a:lnTo>
                <a:lnTo>
                  <a:pt x="460" y="66"/>
                </a:lnTo>
                <a:lnTo>
                  <a:pt x="482" y="74"/>
                </a:lnTo>
                <a:lnTo>
                  <a:pt x="502" y="82"/>
                </a:lnTo>
                <a:lnTo>
                  <a:pt x="518" y="92"/>
                </a:lnTo>
                <a:lnTo>
                  <a:pt x="536" y="104"/>
                </a:lnTo>
                <a:lnTo>
                  <a:pt x="536" y="104"/>
                </a:lnTo>
                <a:lnTo>
                  <a:pt x="550" y="116"/>
                </a:lnTo>
                <a:lnTo>
                  <a:pt x="562" y="130"/>
                </a:lnTo>
                <a:lnTo>
                  <a:pt x="574" y="144"/>
                </a:lnTo>
                <a:lnTo>
                  <a:pt x="586" y="160"/>
                </a:lnTo>
                <a:lnTo>
                  <a:pt x="594" y="176"/>
                </a:lnTo>
                <a:lnTo>
                  <a:pt x="602" y="194"/>
                </a:lnTo>
                <a:lnTo>
                  <a:pt x="610" y="212"/>
                </a:lnTo>
                <a:lnTo>
                  <a:pt x="614" y="232"/>
                </a:lnTo>
                <a:lnTo>
                  <a:pt x="614" y="232"/>
                </a:lnTo>
                <a:close/>
                <a:moveTo>
                  <a:pt x="284" y="182"/>
                </a:moveTo>
                <a:lnTo>
                  <a:pt x="284" y="182"/>
                </a:lnTo>
                <a:lnTo>
                  <a:pt x="270" y="188"/>
                </a:lnTo>
                <a:lnTo>
                  <a:pt x="258" y="194"/>
                </a:lnTo>
                <a:lnTo>
                  <a:pt x="246" y="200"/>
                </a:lnTo>
                <a:lnTo>
                  <a:pt x="240" y="208"/>
                </a:lnTo>
                <a:lnTo>
                  <a:pt x="240" y="208"/>
                </a:lnTo>
                <a:lnTo>
                  <a:pt x="234" y="216"/>
                </a:lnTo>
                <a:lnTo>
                  <a:pt x="230" y="226"/>
                </a:lnTo>
                <a:lnTo>
                  <a:pt x="228" y="236"/>
                </a:lnTo>
                <a:lnTo>
                  <a:pt x="226" y="246"/>
                </a:lnTo>
                <a:lnTo>
                  <a:pt x="226" y="246"/>
                </a:lnTo>
                <a:lnTo>
                  <a:pt x="228" y="256"/>
                </a:lnTo>
                <a:lnTo>
                  <a:pt x="230" y="266"/>
                </a:lnTo>
                <a:lnTo>
                  <a:pt x="234" y="276"/>
                </a:lnTo>
                <a:lnTo>
                  <a:pt x="240" y="284"/>
                </a:lnTo>
                <a:lnTo>
                  <a:pt x="240" y="284"/>
                </a:lnTo>
                <a:lnTo>
                  <a:pt x="248" y="292"/>
                </a:lnTo>
                <a:lnTo>
                  <a:pt x="258" y="300"/>
                </a:lnTo>
                <a:lnTo>
                  <a:pt x="270" y="306"/>
                </a:lnTo>
                <a:lnTo>
                  <a:pt x="284" y="312"/>
                </a:lnTo>
                <a:lnTo>
                  <a:pt x="284" y="182"/>
                </a:lnTo>
                <a:close/>
                <a:moveTo>
                  <a:pt x="358" y="686"/>
                </a:moveTo>
                <a:lnTo>
                  <a:pt x="358" y="686"/>
                </a:lnTo>
                <a:lnTo>
                  <a:pt x="378" y="680"/>
                </a:lnTo>
                <a:lnTo>
                  <a:pt x="396" y="672"/>
                </a:lnTo>
                <a:lnTo>
                  <a:pt x="410" y="664"/>
                </a:lnTo>
                <a:lnTo>
                  <a:pt x="422" y="654"/>
                </a:lnTo>
                <a:lnTo>
                  <a:pt x="422" y="654"/>
                </a:lnTo>
                <a:lnTo>
                  <a:pt x="432" y="642"/>
                </a:lnTo>
                <a:lnTo>
                  <a:pt x="438" y="630"/>
                </a:lnTo>
                <a:lnTo>
                  <a:pt x="442" y="618"/>
                </a:lnTo>
                <a:lnTo>
                  <a:pt x="442" y="604"/>
                </a:lnTo>
                <a:lnTo>
                  <a:pt x="442" y="604"/>
                </a:lnTo>
                <a:lnTo>
                  <a:pt x="442" y="592"/>
                </a:lnTo>
                <a:lnTo>
                  <a:pt x="438" y="580"/>
                </a:lnTo>
                <a:lnTo>
                  <a:pt x="434" y="570"/>
                </a:lnTo>
                <a:lnTo>
                  <a:pt x="426" y="560"/>
                </a:lnTo>
                <a:lnTo>
                  <a:pt x="426" y="560"/>
                </a:lnTo>
                <a:lnTo>
                  <a:pt x="416" y="550"/>
                </a:lnTo>
                <a:lnTo>
                  <a:pt x="400" y="540"/>
                </a:lnTo>
                <a:lnTo>
                  <a:pt x="382" y="530"/>
                </a:lnTo>
                <a:lnTo>
                  <a:pt x="358" y="522"/>
                </a:lnTo>
                <a:lnTo>
                  <a:pt x="358" y="686"/>
                </a:lnTo>
                <a:close/>
              </a:path>
            </a:pathLst>
          </a:custGeom>
          <a:solidFill>
            <a:srgbClr val="FFFFFF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8194" name="组合 5"/>
          <p:cNvGrpSpPr/>
          <p:nvPr/>
        </p:nvGrpSpPr>
        <p:grpSpPr>
          <a:xfrm>
            <a:off x="5360670" y="3400425"/>
            <a:ext cx="518795" cy="381000"/>
            <a:chOff x="2979" y="3385"/>
            <a:chExt cx="581" cy="386"/>
          </a:xfrm>
        </p:grpSpPr>
        <p:grpSp>
          <p:nvGrpSpPr>
            <p:cNvPr id="8195" name="组合 6"/>
            <p:cNvGrpSpPr/>
            <p:nvPr/>
          </p:nvGrpSpPr>
          <p:grpSpPr>
            <a:xfrm flipH="1">
              <a:off x="3023" y="3486"/>
              <a:ext cx="500" cy="285"/>
              <a:chOff x="2445" y="4178"/>
              <a:chExt cx="678" cy="386"/>
            </a:xfrm>
          </p:grpSpPr>
          <p:sp>
            <p:nvSpPr>
              <p:cNvPr id="8196" name="矩形 7"/>
              <p:cNvSpPr/>
              <p:nvPr/>
            </p:nvSpPr>
            <p:spPr>
              <a:xfrm>
                <a:off x="2445" y="4178"/>
                <a:ext cx="180" cy="38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>
                  <a:latin typeface="Arial" panose="02080604020202020204" pitchFamily="34" charset="0"/>
                  <a:ea typeface="宋体" pitchFamily="2" charset="-122"/>
                </a:endParaRPr>
              </a:p>
            </p:txBody>
          </p:sp>
          <p:sp>
            <p:nvSpPr>
              <p:cNvPr id="8197" name="矩形 8"/>
              <p:cNvSpPr/>
              <p:nvPr/>
            </p:nvSpPr>
            <p:spPr>
              <a:xfrm>
                <a:off x="2699" y="4320"/>
                <a:ext cx="180" cy="244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>
                  <a:latin typeface="Arial" panose="02080604020202020204" pitchFamily="34" charset="0"/>
                  <a:ea typeface="宋体" pitchFamily="2" charset="-122"/>
                </a:endParaRPr>
              </a:p>
            </p:txBody>
          </p:sp>
          <p:sp>
            <p:nvSpPr>
              <p:cNvPr id="8198" name="矩形 9"/>
              <p:cNvSpPr/>
              <p:nvPr/>
            </p:nvSpPr>
            <p:spPr>
              <a:xfrm>
                <a:off x="2943" y="4405"/>
                <a:ext cx="180" cy="15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>
                  <a:latin typeface="Arial" panose="02080604020202020204" pitchFamily="34" charset="0"/>
                  <a:ea typeface="宋体" pitchFamily="2" charset="-122"/>
                </a:endParaRPr>
              </a:p>
            </p:txBody>
          </p:sp>
        </p:grpSp>
        <p:sp>
          <p:nvSpPr>
            <p:cNvPr id="8199" name="直接连接符 10"/>
            <p:cNvSpPr/>
            <p:nvPr/>
          </p:nvSpPr>
          <p:spPr>
            <a:xfrm flipH="1">
              <a:off x="2979" y="3771"/>
              <a:ext cx="581" cy="0"/>
            </a:xfrm>
            <a:prstGeom prst="line">
              <a:avLst/>
            </a:prstGeom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80604020202020204" pitchFamily="34" charset="0"/>
                <a:ea typeface="宋体" pitchFamily="2" charset="-122"/>
              </a:endParaRPr>
            </a:p>
          </p:txBody>
        </p:sp>
        <p:sp>
          <p:nvSpPr>
            <p:cNvPr id="8200" name="直接连接符 11"/>
            <p:cNvSpPr/>
            <p:nvPr/>
          </p:nvSpPr>
          <p:spPr>
            <a:xfrm rot="5400000" flipH="1">
              <a:off x="2787" y="3572"/>
              <a:ext cx="379" cy="0"/>
            </a:xfrm>
            <a:prstGeom prst="line">
              <a:avLst/>
            </a:prstGeom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80604020202020204" pitchFamily="34" charset="0"/>
                <a:ea typeface="宋体" pitchFamily="2" charset="-122"/>
              </a:endParaRPr>
            </a:p>
          </p:txBody>
        </p:sp>
      </p:grpSp>
      <p:sp>
        <p:nvSpPr>
          <p:cNvPr id="7202" name="任意多边形 37"/>
          <p:cNvSpPr/>
          <p:nvPr/>
        </p:nvSpPr>
        <p:spPr>
          <a:xfrm>
            <a:off x="3269615" y="1584325"/>
            <a:ext cx="498475" cy="386080"/>
          </a:xfrm>
          <a:custGeom>
            <a:avLst/>
            <a:gdLst/>
            <a:ahLst/>
            <a:cxnLst/>
            <a:pathLst>
              <a:path w="594" h="463">
                <a:moveTo>
                  <a:pt x="246" y="317"/>
                </a:moveTo>
                <a:lnTo>
                  <a:pt x="347" y="230"/>
                </a:lnTo>
                <a:lnTo>
                  <a:pt x="398" y="236"/>
                </a:lnTo>
                <a:lnTo>
                  <a:pt x="416" y="176"/>
                </a:lnTo>
                <a:lnTo>
                  <a:pt x="438" y="185"/>
                </a:lnTo>
                <a:lnTo>
                  <a:pt x="451" y="190"/>
                </a:lnTo>
                <a:lnTo>
                  <a:pt x="496" y="181"/>
                </a:lnTo>
                <a:lnTo>
                  <a:pt x="475" y="149"/>
                </a:lnTo>
                <a:lnTo>
                  <a:pt x="518" y="125"/>
                </a:lnTo>
                <a:lnTo>
                  <a:pt x="534" y="150"/>
                </a:lnTo>
                <a:lnTo>
                  <a:pt x="543" y="150"/>
                </a:lnTo>
                <a:lnTo>
                  <a:pt x="550" y="146"/>
                </a:lnTo>
                <a:lnTo>
                  <a:pt x="557" y="141"/>
                </a:lnTo>
                <a:lnTo>
                  <a:pt x="563" y="133"/>
                </a:lnTo>
                <a:lnTo>
                  <a:pt x="568" y="123"/>
                </a:lnTo>
                <a:lnTo>
                  <a:pt x="573" y="114"/>
                </a:lnTo>
                <a:lnTo>
                  <a:pt x="577" y="102"/>
                </a:lnTo>
                <a:cubicBezTo>
                  <a:pt x="579" y="94"/>
                  <a:pt x="583" y="80"/>
                  <a:pt x="586" y="67"/>
                </a:cubicBezTo>
                <a:cubicBezTo>
                  <a:pt x="589" y="54"/>
                  <a:pt x="594" y="33"/>
                  <a:pt x="593" y="22"/>
                </a:cubicBezTo>
                <a:cubicBezTo>
                  <a:pt x="585" y="11"/>
                  <a:pt x="577" y="0"/>
                  <a:pt x="577" y="0"/>
                </a:cubicBezTo>
                <a:lnTo>
                  <a:pt x="188" y="208"/>
                </a:lnTo>
                <a:lnTo>
                  <a:pt x="172" y="193"/>
                </a:lnTo>
                <a:lnTo>
                  <a:pt x="154" y="180"/>
                </a:lnTo>
                <a:lnTo>
                  <a:pt x="136" y="170"/>
                </a:lnTo>
                <a:lnTo>
                  <a:pt x="117" y="162"/>
                </a:lnTo>
                <a:lnTo>
                  <a:pt x="99" y="158"/>
                </a:lnTo>
                <a:lnTo>
                  <a:pt x="82" y="158"/>
                </a:lnTo>
                <a:lnTo>
                  <a:pt x="64" y="160"/>
                </a:lnTo>
                <a:lnTo>
                  <a:pt x="48" y="167"/>
                </a:lnTo>
                <a:lnTo>
                  <a:pt x="29" y="180"/>
                </a:lnTo>
                <a:lnTo>
                  <a:pt x="15" y="199"/>
                </a:lnTo>
                <a:lnTo>
                  <a:pt x="6" y="221"/>
                </a:lnTo>
                <a:lnTo>
                  <a:pt x="1" y="246"/>
                </a:lnTo>
                <a:lnTo>
                  <a:pt x="0" y="274"/>
                </a:lnTo>
                <a:lnTo>
                  <a:pt x="4" y="302"/>
                </a:lnTo>
                <a:lnTo>
                  <a:pt x="12" y="333"/>
                </a:lnTo>
                <a:lnTo>
                  <a:pt x="26" y="363"/>
                </a:lnTo>
                <a:lnTo>
                  <a:pt x="44" y="391"/>
                </a:lnTo>
                <a:lnTo>
                  <a:pt x="64" y="414"/>
                </a:lnTo>
                <a:lnTo>
                  <a:pt x="86" y="434"/>
                </a:lnTo>
                <a:lnTo>
                  <a:pt x="110" y="449"/>
                </a:lnTo>
                <a:lnTo>
                  <a:pt x="133" y="459"/>
                </a:lnTo>
                <a:lnTo>
                  <a:pt x="157" y="463"/>
                </a:lnTo>
                <a:lnTo>
                  <a:pt x="180" y="462"/>
                </a:lnTo>
                <a:lnTo>
                  <a:pt x="202" y="454"/>
                </a:lnTo>
                <a:lnTo>
                  <a:pt x="216" y="444"/>
                </a:lnTo>
                <a:lnTo>
                  <a:pt x="228" y="432"/>
                </a:lnTo>
                <a:lnTo>
                  <a:pt x="238" y="417"/>
                </a:lnTo>
                <a:lnTo>
                  <a:pt x="244" y="400"/>
                </a:lnTo>
                <a:lnTo>
                  <a:pt x="248" y="381"/>
                </a:lnTo>
                <a:lnTo>
                  <a:pt x="249" y="361"/>
                </a:lnTo>
                <a:lnTo>
                  <a:pt x="249" y="339"/>
                </a:lnTo>
                <a:lnTo>
                  <a:pt x="246" y="31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7296" name="组合 131"/>
          <p:cNvGrpSpPr/>
          <p:nvPr/>
        </p:nvGrpSpPr>
        <p:grpSpPr>
          <a:xfrm>
            <a:off x="3328670" y="3322955"/>
            <a:ext cx="367030" cy="450850"/>
            <a:chOff x="3935" y="884"/>
            <a:chExt cx="419" cy="492"/>
          </a:xfrm>
        </p:grpSpPr>
        <p:sp>
          <p:nvSpPr>
            <p:cNvPr id="7297" name="任意多边形 132"/>
            <p:cNvSpPr/>
            <p:nvPr/>
          </p:nvSpPr>
          <p:spPr>
            <a:xfrm rot="684077">
              <a:off x="4041" y="884"/>
              <a:ext cx="302" cy="224"/>
            </a:xfrm>
            <a:custGeom>
              <a:avLst/>
              <a:gdLst/>
              <a:ahLst/>
              <a:cxnLst/>
              <a:pathLst>
                <a:path w="681" h="508">
                  <a:moveTo>
                    <a:pt x="117" y="337"/>
                  </a:moveTo>
                  <a:lnTo>
                    <a:pt x="121" y="291"/>
                  </a:lnTo>
                  <a:lnTo>
                    <a:pt x="134" y="250"/>
                  </a:lnTo>
                  <a:lnTo>
                    <a:pt x="154" y="211"/>
                  </a:lnTo>
                  <a:lnTo>
                    <a:pt x="183" y="180"/>
                  </a:lnTo>
                  <a:lnTo>
                    <a:pt x="214" y="151"/>
                  </a:lnTo>
                  <a:lnTo>
                    <a:pt x="252" y="132"/>
                  </a:lnTo>
                  <a:lnTo>
                    <a:pt x="295" y="120"/>
                  </a:lnTo>
                  <a:lnTo>
                    <a:pt x="342" y="116"/>
                  </a:lnTo>
                  <a:lnTo>
                    <a:pt x="384" y="120"/>
                  </a:lnTo>
                  <a:lnTo>
                    <a:pt x="427" y="132"/>
                  </a:lnTo>
                  <a:lnTo>
                    <a:pt x="464" y="151"/>
                  </a:lnTo>
                  <a:lnTo>
                    <a:pt x="497" y="180"/>
                  </a:lnTo>
                  <a:lnTo>
                    <a:pt x="524" y="211"/>
                  </a:lnTo>
                  <a:lnTo>
                    <a:pt x="545" y="250"/>
                  </a:lnTo>
                  <a:lnTo>
                    <a:pt x="557" y="291"/>
                  </a:lnTo>
                  <a:lnTo>
                    <a:pt x="565" y="337"/>
                  </a:lnTo>
                  <a:lnTo>
                    <a:pt x="681" y="337"/>
                  </a:lnTo>
                  <a:lnTo>
                    <a:pt x="671" y="267"/>
                  </a:lnTo>
                  <a:lnTo>
                    <a:pt x="652" y="205"/>
                  </a:lnTo>
                  <a:lnTo>
                    <a:pt x="619" y="147"/>
                  </a:lnTo>
                  <a:lnTo>
                    <a:pt x="580" y="99"/>
                  </a:lnTo>
                  <a:lnTo>
                    <a:pt x="528" y="56"/>
                  </a:lnTo>
                  <a:lnTo>
                    <a:pt x="472" y="25"/>
                  </a:lnTo>
                  <a:lnTo>
                    <a:pt x="408" y="6"/>
                  </a:lnTo>
                  <a:lnTo>
                    <a:pt x="342" y="0"/>
                  </a:lnTo>
                  <a:lnTo>
                    <a:pt x="272" y="6"/>
                  </a:lnTo>
                  <a:lnTo>
                    <a:pt x="208" y="25"/>
                  </a:lnTo>
                  <a:lnTo>
                    <a:pt x="150" y="56"/>
                  </a:lnTo>
                  <a:lnTo>
                    <a:pt x="101" y="99"/>
                  </a:lnTo>
                  <a:lnTo>
                    <a:pt x="59" y="147"/>
                  </a:lnTo>
                  <a:lnTo>
                    <a:pt x="27" y="205"/>
                  </a:lnTo>
                  <a:lnTo>
                    <a:pt x="6" y="267"/>
                  </a:lnTo>
                  <a:lnTo>
                    <a:pt x="0" y="337"/>
                  </a:lnTo>
                  <a:lnTo>
                    <a:pt x="0" y="508"/>
                  </a:lnTo>
                  <a:lnTo>
                    <a:pt x="117" y="508"/>
                  </a:lnTo>
                  <a:lnTo>
                    <a:pt x="117" y="337"/>
                  </a:lnTo>
                  <a:close/>
                </a:path>
              </a:pathLst>
            </a:cu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98" name="圆角矩形 133"/>
            <p:cNvSpPr/>
            <p:nvPr/>
          </p:nvSpPr>
          <p:spPr>
            <a:xfrm rot="684077">
              <a:off x="3935" y="1032"/>
              <a:ext cx="419" cy="34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80604020202020204" pitchFamily="34" charset="0"/>
                <a:ea typeface="宋体" pitchFamily="2" charset="-122"/>
              </a:endParaRPr>
            </a:p>
          </p:txBody>
        </p:sp>
        <p:sp>
          <p:nvSpPr>
            <p:cNvPr id="7299" name="任意多边形 134"/>
            <p:cNvSpPr/>
            <p:nvPr/>
          </p:nvSpPr>
          <p:spPr>
            <a:xfrm>
              <a:off x="4135" y="1111"/>
              <a:ext cx="56" cy="56"/>
            </a:xfrm>
            <a:custGeom>
              <a:avLst/>
              <a:gdLst/>
              <a:ahLst/>
              <a:cxnLst>
                <a:cxn ang="270">
                  <a:pos x="10800" y="0"/>
                </a:cxn>
                <a:cxn ang="270">
                  <a:pos x="3163" y="3163"/>
                </a:cxn>
                <a:cxn ang="180">
                  <a:pos x="0" y="10800"/>
                </a:cxn>
                <a:cxn ang="90">
                  <a:pos x="3163" y="18437"/>
                </a:cxn>
                <a:cxn ang="90">
                  <a:pos x="10800" y="21600"/>
                </a:cxn>
                <a:cxn ang="90">
                  <a:pos x="18437" y="18437"/>
                </a:cxn>
                <a:cxn ang="0">
                  <a:pos x="21600" y="10800"/>
                </a:cxn>
                <a:cxn ang="270">
                  <a:pos x="18437" y="3163"/>
                </a:cxn>
              </a:cxnLst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086" y="10800"/>
                  </a:moveTo>
                  <a:cubicBezTo>
                    <a:pt x="3086" y="15060"/>
                    <a:pt x="6540" y="18514"/>
                    <a:pt x="10800" y="18514"/>
                  </a:cubicBezTo>
                  <a:cubicBezTo>
                    <a:pt x="15060" y="18514"/>
                    <a:pt x="18514" y="15060"/>
                    <a:pt x="18514" y="10800"/>
                  </a:cubicBezTo>
                  <a:cubicBezTo>
                    <a:pt x="18514" y="6540"/>
                    <a:pt x="15060" y="3086"/>
                    <a:pt x="10800" y="3086"/>
                  </a:cubicBezTo>
                  <a:cubicBezTo>
                    <a:pt x="6540" y="3086"/>
                    <a:pt x="3086" y="6540"/>
                    <a:pt x="3086" y="10800"/>
                  </a:cubicBezTo>
                  <a:close/>
                </a:path>
              </a:pathLst>
            </a:custGeom>
            <a:solidFill>
              <a:srgbClr val="336599"/>
            </a:solidFill>
            <a:ln w="9525" cap="flat" cmpd="sng">
              <a:solidFill>
                <a:srgbClr val="6698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356995" y="1717675"/>
            <a:ext cx="1810385" cy="932815"/>
            <a:chOff x="1925" y="2631"/>
            <a:chExt cx="2851" cy="1469"/>
          </a:xfrm>
        </p:grpSpPr>
        <p:sp>
          <p:nvSpPr>
            <p:cNvPr id="27" name="文本框 26"/>
            <p:cNvSpPr txBox="1"/>
            <p:nvPr/>
          </p:nvSpPr>
          <p:spPr>
            <a:xfrm>
              <a:off x="1925" y="3302"/>
              <a:ext cx="2851" cy="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900">
                  <a:solidFill>
                    <a:srgbClr val="729494"/>
                  </a:solidFill>
                  <a:latin typeface="方正姚体" panose="02010601030101010101" charset="-122"/>
                  <a:ea typeface="方正姚体" panose="02010601030101010101" charset="-122"/>
                  <a:sym typeface="+mn-ea"/>
                </a:rPr>
                <a:t>        </a:t>
              </a:r>
              <a:r>
                <a:rPr lang="zh-CN" altLang="en-US" sz="900">
                  <a:solidFill>
                    <a:srgbClr val="729494"/>
                  </a:solidFill>
                  <a:latin typeface="方正姚体" panose="02010601030101010101" charset="-122"/>
                  <a:ea typeface="方正姚体" panose="02010601030101010101" charset="-122"/>
                  <a:sym typeface="+mn-ea"/>
                </a:rPr>
                <a:t>线条坐标列表      </a:t>
              </a:r>
              <a:r>
                <a:rPr lang="zh-CN" altLang="en-US" sz="900">
                  <a:sym typeface="+mn-ea"/>
                </a:rPr>
                <a:t>[1,8,6,2,5,4,8,3,7]</a:t>
              </a:r>
              <a:r>
                <a:rPr lang="en-US" altLang="zh-CN" sz="900">
                  <a:sym typeface="+mn-ea"/>
                </a:rPr>
                <a:t>(</a:t>
              </a:r>
              <a:r>
                <a:rPr lang="zh-CN" altLang="en-US" sz="900">
                  <a:sym typeface="+mn-ea"/>
                </a:rPr>
                <a:t>使用</a:t>
              </a:r>
              <a:r>
                <a:rPr lang="en-US" altLang="zh-CN" sz="900">
                  <a:sym typeface="+mn-ea"/>
                </a:rPr>
                <a:t>index</a:t>
              </a:r>
              <a:r>
                <a:rPr lang="zh-CN" altLang="en-US" sz="900">
                  <a:sym typeface="+mn-ea"/>
                </a:rPr>
                <a:t>表示</a:t>
              </a:r>
              <a:r>
                <a:rPr lang="en-US" altLang="zh-CN" sz="900">
                  <a:sym typeface="+mn-ea"/>
                </a:rPr>
                <a:t>x</a:t>
              </a:r>
              <a:r>
                <a:rPr lang="zh-CN" altLang="en-US" sz="900">
                  <a:sym typeface="+mn-ea"/>
                </a:rPr>
                <a:t>轴坐标</a:t>
              </a:r>
              <a:r>
                <a:rPr lang="en-US" altLang="zh-CN" sz="900">
                  <a:sym typeface="+mn-ea"/>
                </a:rPr>
                <a:t>,value</a:t>
              </a:r>
              <a:r>
                <a:rPr lang="zh-CN" altLang="en-US" sz="900">
                  <a:sym typeface="+mn-ea"/>
                </a:rPr>
                <a:t>表示</a:t>
              </a:r>
              <a:r>
                <a:rPr lang="en-US" altLang="zh-CN" sz="900">
                  <a:sym typeface="+mn-ea"/>
                </a:rPr>
                <a:t>y</a:t>
              </a:r>
              <a:r>
                <a:rPr lang="zh-CN" altLang="en-US" sz="900">
                  <a:sym typeface="+mn-ea"/>
                </a:rPr>
                <a:t>周坐标</a:t>
              </a:r>
              <a:r>
                <a:rPr lang="en-US" altLang="zh-CN" sz="900">
                  <a:sym typeface="+mn-ea"/>
                </a:rPr>
                <a:t>)</a:t>
              </a:r>
              <a:endParaRPr lang="zh-CN" altLang="en-US" sz="900">
                <a:solidFill>
                  <a:srgbClr val="729494"/>
                </a:solidFill>
                <a:latin typeface="方正姚体" panose="02010601030101010101" charset="-122"/>
                <a:ea typeface="方正姚体" panose="02010601030101010101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381" y="2631"/>
              <a:ext cx="2395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zh-CN" altLang="en-US" sz="1600">
                  <a:solidFill>
                    <a:srgbClr val="729494"/>
                  </a:solidFill>
                  <a:latin typeface="方正姚体" panose="02010601030101010101" charset="-122"/>
                  <a:ea typeface="方正姚体" panose="02010601030101010101" charset="-122"/>
                  <a:sym typeface="+mn-ea"/>
                </a:rPr>
                <a:t> </a:t>
              </a:r>
              <a:r>
                <a:rPr lang="zh-CN" altLang="en-US" sz="1600">
                  <a:solidFill>
                    <a:srgbClr val="729494"/>
                  </a:solidFill>
                  <a:latin typeface="方正姚体" panose="02010601030101010101" charset="-122"/>
                  <a:ea typeface="方正姚体" panose="02010601030101010101" charset="-122"/>
                  <a:sym typeface="+mn-ea"/>
                </a:rPr>
                <a:t>1.属性:</a:t>
              </a:r>
              <a:endParaRPr lang="zh-CN" altLang="en-US" sz="1600" b="1">
                <a:solidFill>
                  <a:srgbClr val="4A7573"/>
                </a:solidFill>
                <a:latin typeface="方正姚体" panose="02010601030101010101" charset="-122"/>
                <a:ea typeface="方正姚体" panose="02010601030101010101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003925" y="1717675"/>
            <a:ext cx="1872615" cy="1209040"/>
            <a:chOff x="9405" y="2632"/>
            <a:chExt cx="2949" cy="1904"/>
          </a:xfrm>
        </p:grpSpPr>
        <p:sp>
          <p:nvSpPr>
            <p:cNvPr id="32" name="文本框 31"/>
            <p:cNvSpPr txBox="1"/>
            <p:nvPr/>
          </p:nvSpPr>
          <p:spPr>
            <a:xfrm>
              <a:off x="9503" y="3302"/>
              <a:ext cx="2851" cy="1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900">
                  <a:solidFill>
                    <a:srgbClr val="729494"/>
                  </a:solidFill>
                  <a:latin typeface="方正姚体" panose="02010601030101010101" charset="-122"/>
                  <a:ea typeface="方正姚体" panose="02010601030101010101" charset="-122"/>
                  <a:sym typeface="+mn-ea"/>
                </a:rPr>
                <a:t>        </a:t>
              </a:r>
              <a:r>
                <a:rPr lang="zh-CN" altLang="en-US" sz="900">
                  <a:solidFill>
                    <a:srgbClr val="729494"/>
                  </a:solidFill>
                  <a:latin typeface="方正姚体" panose="02010601030101010101" charset="-122"/>
                  <a:ea typeface="方正姚体" panose="02010601030101010101" charset="-122"/>
                  <a:sym typeface="+mn-ea"/>
                </a:rPr>
                <a:t>找出两条线,盛最多的水</a:t>
              </a:r>
              <a:r>
                <a:rPr lang="en-US" altLang="zh-CN" sz="900">
                  <a:solidFill>
                    <a:srgbClr val="729494"/>
                  </a:solidFill>
                  <a:latin typeface="方正姚体" panose="02010601030101010101" charset="-122"/>
                  <a:ea typeface="方正姚体" panose="02010601030101010101" charset="-122"/>
                  <a:sym typeface="+mn-ea"/>
                </a:rPr>
                <a:t>,</a:t>
              </a:r>
              <a:r>
                <a:rPr lang="zh-CN" altLang="en-US" sz="900">
                  <a:solidFill>
                    <a:srgbClr val="729494"/>
                  </a:solidFill>
                  <a:latin typeface="方正姚体" panose="02010601030101010101" charset="-122"/>
                  <a:ea typeface="方正姚体" panose="02010601030101010101" charset="-122"/>
                  <a:sym typeface="+mn-ea"/>
                </a:rPr>
                <a:t>转化成求面积问题</a:t>
              </a:r>
              <a:r>
                <a:rPr lang="en-US" altLang="zh-CN" sz="900">
                  <a:solidFill>
                    <a:srgbClr val="729494"/>
                  </a:solidFill>
                  <a:latin typeface="方正姚体" panose="02010601030101010101" charset="-122"/>
                  <a:ea typeface="方正姚体" panose="02010601030101010101" charset="-122"/>
                  <a:sym typeface="+mn-ea"/>
                </a:rPr>
                <a:t>:</a:t>
              </a:r>
              <a:endParaRPr lang="en-US" altLang="zh-CN" sz="900">
                <a:solidFill>
                  <a:srgbClr val="729494"/>
                </a:solidFill>
                <a:latin typeface="方正姚体" panose="02010601030101010101" charset="-122"/>
                <a:ea typeface="方正姚体" panose="02010601030101010101" charset="-122"/>
                <a:sym typeface="+mn-ea"/>
              </a:endParaRPr>
            </a:p>
            <a:p>
              <a:r>
                <a:rPr lang="en-US" altLang="zh-CN" sz="900">
                  <a:solidFill>
                    <a:srgbClr val="729494"/>
                  </a:solidFill>
                  <a:latin typeface="方正姚体" panose="02010601030101010101" charset="-122"/>
                  <a:ea typeface="方正姚体" panose="02010601030101010101" charset="-122"/>
                  <a:sym typeface="+mn-ea"/>
                </a:rPr>
                <a:t>       x</a:t>
              </a:r>
              <a:r>
                <a:rPr lang="zh-CN" altLang="en-US" sz="900">
                  <a:solidFill>
                    <a:srgbClr val="729494"/>
                  </a:solidFill>
                  <a:latin typeface="方正姚体" panose="02010601030101010101" charset="-122"/>
                  <a:ea typeface="方正姚体" panose="02010601030101010101" charset="-122"/>
                  <a:sym typeface="+mn-ea"/>
                </a:rPr>
                <a:t>轴坐标相减为长</a:t>
              </a:r>
              <a:r>
                <a:rPr lang="en-US" altLang="zh-CN" sz="900">
                  <a:solidFill>
                    <a:srgbClr val="729494"/>
                  </a:solidFill>
                  <a:latin typeface="方正姚体" panose="02010601030101010101" charset="-122"/>
                  <a:ea typeface="方正姚体" panose="02010601030101010101" charset="-122"/>
                  <a:sym typeface="+mn-ea"/>
                </a:rPr>
                <a:t>,y</a:t>
              </a:r>
              <a:r>
                <a:rPr lang="zh-CN" altLang="en-US" sz="900">
                  <a:solidFill>
                    <a:srgbClr val="729494"/>
                  </a:solidFill>
                  <a:latin typeface="方正姚体" panose="02010601030101010101" charset="-122"/>
                  <a:ea typeface="方正姚体" panose="02010601030101010101" charset="-122"/>
                  <a:sym typeface="+mn-ea"/>
                </a:rPr>
                <a:t>轴坐标较小的</a:t>
              </a:r>
              <a:r>
                <a:rPr lang="en-US" altLang="zh-CN" sz="900">
                  <a:solidFill>
                    <a:srgbClr val="729494"/>
                  </a:solidFill>
                  <a:latin typeface="方正姚体" panose="02010601030101010101" charset="-122"/>
                  <a:ea typeface="方正姚体" panose="02010601030101010101" charset="-122"/>
                  <a:sym typeface="+mn-ea"/>
                </a:rPr>
                <a:t>value</a:t>
              </a:r>
              <a:r>
                <a:rPr lang="zh-CN" altLang="en-US" sz="900">
                  <a:solidFill>
                    <a:srgbClr val="729494"/>
                  </a:solidFill>
                  <a:latin typeface="方正姚体" panose="02010601030101010101" charset="-122"/>
                  <a:ea typeface="方正姚体" panose="02010601030101010101" charset="-122"/>
                  <a:sym typeface="+mn-ea"/>
                </a:rPr>
                <a:t>为宽</a:t>
              </a:r>
              <a:r>
                <a:rPr lang="en-US" altLang="zh-CN" sz="900">
                  <a:solidFill>
                    <a:srgbClr val="729494"/>
                  </a:solidFill>
                  <a:latin typeface="方正姚体" panose="02010601030101010101" charset="-122"/>
                  <a:ea typeface="方正姚体" panose="02010601030101010101" charset="-122"/>
                  <a:sym typeface="+mn-ea"/>
                </a:rPr>
                <a:t>,</a:t>
              </a:r>
              <a:r>
                <a:rPr lang="zh-CN" altLang="en-US" sz="900">
                  <a:solidFill>
                    <a:srgbClr val="729494"/>
                  </a:solidFill>
                  <a:latin typeface="方正姚体" panose="02010601030101010101" charset="-122"/>
                  <a:ea typeface="方正姚体" panose="02010601030101010101" charset="-122"/>
                  <a:sym typeface="+mn-ea"/>
                </a:rPr>
                <a:t>构成长方形</a:t>
              </a:r>
              <a:r>
                <a:rPr lang="en-US" altLang="zh-CN" sz="900">
                  <a:solidFill>
                    <a:srgbClr val="729494"/>
                  </a:solidFill>
                  <a:latin typeface="方正姚体" panose="02010601030101010101" charset="-122"/>
                  <a:ea typeface="方正姚体" panose="02010601030101010101" charset="-122"/>
                  <a:sym typeface="+mn-ea"/>
                </a:rPr>
                <a:t>,</a:t>
              </a:r>
              <a:r>
                <a:rPr lang="zh-CN" altLang="en-US" sz="900">
                  <a:solidFill>
                    <a:srgbClr val="729494"/>
                  </a:solidFill>
                  <a:latin typeface="方正姚体" panose="02010601030101010101" charset="-122"/>
                  <a:ea typeface="方正姚体" panose="02010601030101010101" charset="-122"/>
                  <a:sym typeface="+mn-ea"/>
                </a:rPr>
                <a:t>求面积</a:t>
              </a:r>
              <a:r>
                <a:rPr lang="en-US" altLang="zh-CN" sz="900">
                  <a:solidFill>
                    <a:srgbClr val="729494"/>
                  </a:solidFill>
                  <a:latin typeface="方正姚体" panose="02010601030101010101" charset="-122"/>
                  <a:ea typeface="方正姚体" panose="02010601030101010101" charset="-122"/>
                  <a:sym typeface="+mn-ea"/>
                </a:rPr>
                <a:t>area;</a:t>
              </a:r>
              <a:endParaRPr lang="zh-CN" altLang="en-US" sz="900">
                <a:solidFill>
                  <a:srgbClr val="729494"/>
                </a:solidFill>
                <a:latin typeface="方正姚体" panose="02010601030101010101" charset="-122"/>
                <a:ea typeface="方正姚体" panose="02010601030101010101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9405" y="2632"/>
              <a:ext cx="2395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>
                  <a:solidFill>
                    <a:srgbClr val="729494"/>
                  </a:solidFill>
                  <a:latin typeface="方正姚体" panose="02010601030101010101" charset="-122"/>
                  <a:ea typeface="方正姚体" panose="02010601030101010101" charset="-122"/>
                  <a:sym typeface="+mn-ea"/>
                </a:rPr>
                <a:t>2.方法:</a:t>
              </a:r>
              <a:endParaRPr lang="zh-CN" altLang="en-US" sz="1600" b="1">
                <a:solidFill>
                  <a:srgbClr val="4A7573"/>
                </a:solidFill>
                <a:latin typeface="方正姚体" panose="02010601030101010101" charset="-122"/>
                <a:ea typeface="方正姚体" panose="02010601030101010101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003925" y="3397885"/>
            <a:ext cx="1872615" cy="793750"/>
            <a:chOff x="9405" y="2632"/>
            <a:chExt cx="2949" cy="1250"/>
          </a:xfrm>
        </p:grpSpPr>
        <p:sp>
          <p:nvSpPr>
            <p:cNvPr id="35" name="文本框 34"/>
            <p:cNvSpPr txBox="1"/>
            <p:nvPr/>
          </p:nvSpPr>
          <p:spPr>
            <a:xfrm>
              <a:off x="9503" y="3302"/>
              <a:ext cx="285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900">
                  <a:solidFill>
                    <a:srgbClr val="729494"/>
                  </a:solidFill>
                  <a:latin typeface="方正姚体" panose="02010601030101010101" charset="-122"/>
                  <a:ea typeface="方正姚体" panose="02010601030101010101" charset="-122"/>
                  <a:sym typeface="+mn-ea"/>
                </a:rPr>
                <a:t>求数据中键转数值后最大的键</a:t>
              </a:r>
              <a:r>
                <a:rPr lang="en-US" altLang="zh-CN" sz="900">
                  <a:solidFill>
                    <a:srgbClr val="729494"/>
                  </a:solidFill>
                  <a:latin typeface="方正姚体" panose="02010601030101010101" charset="-122"/>
                  <a:ea typeface="方正姚体" panose="02010601030101010101" charset="-122"/>
                  <a:sym typeface="+mn-ea"/>
                </a:rPr>
                <a:t>,</a:t>
              </a:r>
              <a:r>
                <a:rPr lang="zh-CN" altLang="en-US" sz="900">
                  <a:solidFill>
                    <a:srgbClr val="729494"/>
                  </a:solidFill>
                  <a:latin typeface="方正姚体" panose="02010601030101010101" charset="-122"/>
                  <a:ea typeface="方正姚体" panose="02010601030101010101" charset="-122"/>
                  <a:sym typeface="+mn-ea"/>
                </a:rPr>
                <a:t>对应的值</a:t>
              </a:r>
              <a:r>
                <a:rPr lang="zh-CN" altLang="en-US" sz="900">
                  <a:solidFill>
                    <a:srgbClr val="729494"/>
                  </a:solidFill>
                  <a:latin typeface="方正姚体" panose="02010601030101010101" charset="-122"/>
                  <a:ea typeface="方正姚体" panose="02010601030101010101" charset="-122"/>
                </a:rPr>
                <a:t>.</a:t>
              </a:r>
              <a:endParaRPr lang="zh-CN" altLang="en-US" sz="900">
                <a:solidFill>
                  <a:srgbClr val="729494"/>
                </a:solidFill>
                <a:latin typeface="方正姚体" panose="02010601030101010101" charset="-122"/>
                <a:ea typeface="方正姚体" panose="02010601030101010101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9405" y="2632"/>
              <a:ext cx="2395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>
                  <a:solidFill>
                    <a:srgbClr val="729494"/>
                  </a:solidFill>
                  <a:latin typeface="方正姚体" panose="02010601030101010101" charset="-122"/>
                  <a:ea typeface="方正姚体" panose="02010601030101010101" charset="-122"/>
                  <a:sym typeface="+mn-ea"/>
                </a:rPr>
                <a:t>4.</a:t>
              </a:r>
              <a:r>
                <a:rPr lang="zh-CN" altLang="en-US" sz="1600">
                  <a:solidFill>
                    <a:srgbClr val="729494"/>
                  </a:solidFill>
                  <a:latin typeface="方正姚体" panose="02010601030101010101" charset="-122"/>
                  <a:ea typeface="方正姚体" panose="02010601030101010101" charset="-122"/>
                  <a:sym typeface="+mn-ea"/>
                </a:rPr>
                <a:t>求最值</a:t>
              </a:r>
              <a:endParaRPr lang="zh-CN" altLang="en-US" sz="1600">
                <a:solidFill>
                  <a:srgbClr val="729494"/>
                </a:solidFill>
                <a:latin typeface="方正姚体" panose="02010601030101010101" charset="-122"/>
                <a:ea typeface="方正姚体" panose="02010601030101010101" charset="-122"/>
              </a:endParaRPr>
            </a:p>
            <a:p>
              <a:endParaRPr lang="zh-CN" altLang="en-US" sz="1600" b="1">
                <a:solidFill>
                  <a:srgbClr val="4A7573"/>
                </a:solidFill>
                <a:latin typeface="方正姚体" panose="02010601030101010101" charset="-122"/>
                <a:ea typeface="方正姚体" panose="02010601030101010101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356360" y="3397250"/>
            <a:ext cx="1811020" cy="794385"/>
            <a:chOff x="1925" y="2631"/>
            <a:chExt cx="2852" cy="1251"/>
          </a:xfrm>
        </p:grpSpPr>
        <p:sp>
          <p:nvSpPr>
            <p:cNvPr id="39" name="文本框 38"/>
            <p:cNvSpPr txBox="1"/>
            <p:nvPr/>
          </p:nvSpPr>
          <p:spPr>
            <a:xfrm>
              <a:off x="1926" y="3302"/>
              <a:ext cx="285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900">
                  <a:solidFill>
                    <a:srgbClr val="729494"/>
                  </a:solidFill>
                  <a:latin typeface="方正姚体" panose="02010601030101010101" charset="-122"/>
                  <a:ea typeface="方正姚体" panose="02010601030101010101" charset="-122"/>
                  <a:sym typeface="+mn-ea"/>
                </a:rPr>
                <a:t>存储</a:t>
              </a:r>
              <a:r>
                <a:rPr lang="en-US" altLang="zh-CN" sz="900">
                  <a:solidFill>
                    <a:srgbClr val="729494"/>
                  </a:solidFill>
                  <a:latin typeface="方正姚体" panose="02010601030101010101" charset="-122"/>
                  <a:ea typeface="方正姚体" panose="02010601030101010101" charset="-122"/>
                  <a:sym typeface="+mn-ea"/>
                </a:rPr>
                <a:t>,</a:t>
              </a:r>
              <a:r>
                <a:rPr lang="zh-CN" altLang="en-US" sz="900">
                  <a:solidFill>
                    <a:srgbClr val="729494"/>
                  </a:solidFill>
                  <a:latin typeface="方正姚体" panose="02010601030101010101" charset="-122"/>
                  <a:ea typeface="方正姚体" panose="02010601030101010101" charset="-122"/>
                  <a:sym typeface="+mn-ea"/>
                </a:rPr>
                <a:t>面积值和相应的坐标值</a:t>
              </a:r>
              <a:r>
                <a:rPr lang="en-US" altLang="zh-CN" sz="900">
                  <a:solidFill>
                    <a:srgbClr val="729494"/>
                  </a:solidFill>
                  <a:latin typeface="方正姚体" panose="02010601030101010101" charset="-122"/>
                  <a:ea typeface="方正姚体" panose="02010601030101010101" charset="-122"/>
                  <a:sym typeface="+mn-ea"/>
                </a:rPr>
                <a:t>:</a:t>
              </a:r>
              <a:endParaRPr lang="en-US" altLang="zh-CN" sz="900">
                <a:solidFill>
                  <a:srgbClr val="729494"/>
                </a:solidFill>
                <a:latin typeface="方正姚体" panose="02010601030101010101" charset="-122"/>
                <a:ea typeface="方正姚体" panose="02010601030101010101" charset="-122"/>
              </a:endParaRPr>
            </a:p>
            <a:p>
              <a:pPr algn="l"/>
              <a:r>
                <a:rPr lang="en-US" altLang="zh-CN" sz="900">
                  <a:solidFill>
                    <a:srgbClr val="729494"/>
                  </a:solidFill>
                  <a:latin typeface="方正姚体" panose="02010601030101010101" charset="-122"/>
                  <a:ea typeface="方正姚体" panose="02010601030101010101" charset="-122"/>
                  <a:sym typeface="+mn-ea"/>
                </a:rPr>
                <a:t>        {'area':(x1,x2),...}</a:t>
              </a:r>
              <a:endParaRPr lang="zh-CN" altLang="en-US" sz="900">
                <a:solidFill>
                  <a:srgbClr val="729494"/>
                </a:solidFill>
                <a:latin typeface="方正姚体" panose="02010601030101010101" charset="-122"/>
                <a:ea typeface="方正姚体" panose="02010601030101010101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925" y="2631"/>
              <a:ext cx="285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altLang="zh-CN" sz="1600">
                  <a:solidFill>
                    <a:srgbClr val="729494"/>
                  </a:solidFill>
                  <a:latin typeface="方正姚体" panose="02010601030101010101" charset="-122"/>
                  <a:ea typeface="方正姚体" panose="02010601030101010101" charset="-122"/>
                  <a:sym typeface="+mn-ea"/>
                </a:rPr>
                <a:t>3.</a:t>
              </a:r>
              <a:r>
                <a:rPr lang="zh-CN" altLang="en-US" sz="1600">
                  <a:solidFill>
                    <a:srgbClr val="729494"/>
                  </a:solidFill>
                  <a:latin typeface="方正姚体" panose="02010601030101010101" charset="-122"/>
                  <a:ea typeface="方正姚体" panose="02010601030101010101" charset="-122"/>
                  <a:sym typeface="+mn-ea"/>
                </a:rPr>
                <a:t>构造数据结构</a:t>
              </a:r>
              <a:endParaRPr lang="zh-CN" altLang="en-US" sz="1600" b="1">
                <a:solidFill>
                  <a:srgbClr val="4A7573"/>
                </a:solidFill>
                <a:latin typeface="方正姚体" panose="02010601030101010101" charset="-122"/>
                <a:ea typeface="方正姚体" panose="02010601030101010101" charset="-122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3684270" y="1252220"/>
            <a:ext cx="1775460" cy="594360"/>
            <a:chOff x="5633" y="1518"/>
            <a:chExt cx="2796" cy="936"/>
          </a:xfrm>
        </p:grpSpPr>
        <p:sp>
          <p:nvSpPr>
            <p:cNvPr id="4" name="矩形 3"/>
            <p:cNvSpPr/>
            <p:nvPr/>
          </p:nvSpPr>
          <p:spPr>
            <a:xfrm>
              <a:off x="5633" y="1518"/>
              <a:ext cx="2796" cy="936"/>
            </a:xfrm>
            <a:prstGeom prst="rect">
              <a:avLst/>
            </a:prstGeom>
            <a:solidFill>
              <a:srgbClr val="6E91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160" y="1623"/>
              <a:ext cx="209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>
                  <a:solidFill>
                    <a:schemeClr val="bg1"/>
                  </a:solidFill>
                  <a:latin typeface="方正姚体" panose="02010601030101010101" charset="-122"/>
                  <a:ea typeface="方正姚体" panose="02010601030101010101" charset="-122"/>
                </a:rPr>
                <a:t>Part  03</a:t>
              </a:r>
              <a:endParaRPr lang="en-US" altLang="zh-CN" sz="2400" b="1">
                <a:solidFill>
                  <a:schemeClr val="bg1"/>
                </a:solidFill>
                <a:latin typeface="方正姚体" panose="02010601030101010101" charset="-122"/>
                <a:ea typeface="方正姚体" panose="02010601030101010101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061970" y="2181225"/>
            <a:ext cx="32429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rgbClr val="4A7573"/>
                </a:solidFill>
                <a:latin typeface="方正姚体" panose="02010601030101010101" charset="-122"/>
                <a:ea typeface="方正姚体" panose="02010601030101010101" charset="-122"/>
              </a:rPr>
              <a:t>代码实现</a:t>
            </a:r>
            <a:endParaRPr lang="zh-CN" altLang="en-US" sz="3200" b="1">
              <a:solidFill>
                <a:srgbClr val="4A7573"/>
              </a:solidFill>
              <a:latin typeface="方正姚体" panose="02010601030101010101" charset="-122"/>
              <a:ea typeface="方正姚体" panose="02010601030101010101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346960" y="2966085"/>
            <a:ext cx="467296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>
                <a:solidFill>
                  <a:srgbClr val="729494"/>
                </a:solidFill>
                <a:latin typeface="方正姚体" panose="02010601030101010101" charset="-122"/>
                <a:ea typeface="方正姚体" panose="02010601030101010101" charset="-122"/>
              </a:rPr>
              <a:t>demo</a:t>
            </a:r>
            <a:endParaRPr lang="en-US" altLang="zh-CN" sz="900">
              <a:solidFill>
                <a:srgbClr val="729494"/>
              </a:solidFill>
              <a:latin typeface="方正姚体" panose="02010601030101010101" charset="-122"/>
              <a:ea typeface="方正姚体" panose="02010601030101010101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18" name="组合 17"/>
          <p:cNvGrpSpPr/>
          <p:nvPr/>
        </p:nvGrpSpPr>
        <p:grpSpPr>
          <a:xfrm>
            <a:off x="379730" y="1048385"/>
            <a:ext cx="736600" cy="2958465"/>
            <a:chOff x="598" y="1651"/>
            <a:chExt cx="1160" cy="4659"/>
          </a:xfrm>
        </p:grpSpPr>
        <p:sp>
          <p:nvSpPr>
            <p:cNvPr id="2" name="文本框 1"/>
            <p:cNvSpPr txBox="1"/>
            <p:nvPr/>
          </p:nvSpPr>
          <p:spPr>
            <a:xfrm>
              <a:off x="598" y="1791"/>
              <a:ext cx="1160" cy="45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zh-CN" b="1">
                  <a:solidFill>
                    <a:srgbClr val="4A7573"/>
                  </a:solidFill>
                  <a:latin typeface="方正姚体" panose="02010601030101010101" charset="-122"/>
                  <a:ea typeface="方正姚体" panose="02010601030101010101" charset="-122"/>
                </a:rPr>
                <a:t>demo</a:t>
              </a:r>
              <a:endParaRPr lang="zh-CN" altLang="en-US" b="1">
                <a:solidFill>
                  <a:srgbClr val="4A7573"/>
                </a:solidFill>
                <a:latin typeface="方正姚体" panose="02010601030101010101" charset="-122"/>
                <a:ea typeface="方正姚体" panose="02010601030101010101" charset="-122"/>
              </a:endParaRPr>
            </a:p>
            <a:p>
              <a:endParaRPr lang="zh-CN" altLang="en-US"/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1758" y="1651"/>
              <a:ext cx="0" cy="4561"/>
            </a:xfrm>
            <a:prstGeom prst="line">
              <a:avLst/>
            </a:prstGeom>
            <a:ln>
              <a:solidFill>
                <a:srgbClr val="4A75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1499870" y="461645"/>
            <a:ext cx="5675630" cy="1583690"/>
            <a:chOff x="2235" y="2346"/>
            <a:chExt cx="8938" cy="2494"/>
          </a:xfrm>
        </p:grpSpPr>
        <p:grpSp>
          <p:nvGrpSpPr>
            <p:cNvPr id="4" name="组合 66"/>
            <p:cNvGrpSpPr/>
            <p:nvPr/>
          </p:nvGrpSpPr>
          <p:grpSpPr>
            <a:xfrm>
              <a:off x="2235" y="2571"/>
              <a:ext cx="890" cy="699"/>
              <a:chOff x="2914" y="2722"/>
              <a:chExt cx="1374" cy="1390"/>
            </a:xfrm>
          </p:grpSpPr>
          <p:sp>
            <p:nvSpPr>
              <p:cNvPr id="5" name="任意多边形 67"/>
              <p:cNvSpPr/>
              <p:nvPr/>
            </p:nvSpPr>
            <p:spPr>
              <a:xfrm>
                <a:off x="2914" y="2722"/>
                <a:ext cx="1374" cy="1390"/>
              </a:xfrm>
              <a:custGeom>
                <a:avLst/>
                <a:gdLst/>
                <a:ahLst/>
                <a:cxnLst/>
                <a:pathLst>
                  <a:path w="6871" h="6951">
                    <a:moveTo>
                      <a:pt x="3816" y="300"/>
                    </a:moveTo>
                    <a:lnTo>
                      <a:pt x="4059" y="266"/>
                    </a:lnTo>
                    <a:lnTo>
                      <a:pt x="4306" y="242"/>
                    </a:lnTo>
                    <a:lnTo>
                      <a:pt x="4559" y="227"/>
                    </a:lnTo>
                    <a:lnTo>
                      <a:pt x="4815" y="217"/>
                    </a:lnTo>
                    <a:lnTo>
                      <a:pt x="5062" y="203"/>
                    </a:lnTo>
                    <a:lnTo>
                      <a:pt x="5315" y="193"/>
                    </a:lnTo>
                    <a:lnTo>
                      <a:pt x="5567" y="174"/>
                    </a:lnTo>
                    <a:lnTo>
                      <a:pt x="5818" y="159"/>
                    </a:lnTo>
                    <a:lnTo>
                      <a:pt x="5872" y="169"/>
                    </a:lnTo>
                    <a:lnTo>
                      <a:pt x="5931" y="174"/>
                    </a:lnTo>
                    <a:lnTo>
                      <a:pt x="5984" y="174"/>
                    </a:lnTo>
                    <a:lnTo>
                      <a:pt x="6042" y="174"/>
                    </a:lnTo>
                    <a:lnTo>
                      <a:pt x="6095" y="174"/>
                    </a:lnTo>
                    <a:lnTo>
                      <a:pt x="6148" y="174"/>
                    </a:lnTo>
                    <a:lnTo>
                      <a:pt x="6206" y="179"/>
                    </a:lnTo>
                    <a:lnTo>
                      <a:pt x="6270" y="193"/>
                    </a:lnTo>
                    <a:lnTo>
                      <a:pt x="6294" y="169"/>
                    </a:lnTo>
                    <a:lnTo>
                      <a:pt x="6323" y="149"/>
                    </a:lnTo>
                    <a:lnTo>
                      <a:pt x="6357" y="125"/>
                    </a:lnTo>
                    <a:lnTo>
                      <a:pt x="6396" y="106"/>
                    </a:lnTo>
                    <a:lnTo>
                      <a:pt x="6425" y="81"/>
                    </a:lnTo>
                    <a:lnTo>
                      <a:pt x="6459" y="57"/>
                    </a:lnTo>
                    <a:lnTo>
                      <a:pt x="6493" y="34"/>
                    </a:lnTo>
                    <a:lnTo>
                      <a:pt x="6526" y="14"/>
                    </a:lnTo>
                    <a:lnTo>
                      <a:pt x="6566" y="14"/>
                    </a:lnTo>
                    <a:lnTo>
                      <a:pt x="6609" y="14"/>
                    </a:lnTo>
                    <a:lnTo>
                      <a:pt x="6647" y="9"/>
                    </a:lnTo>
                    <a:lnTo>
                      <a:pt x="6692" y="0"/>
                    </a:lnTo>
                    <a:lnTo>
                      <a:pt x="6735" y="9"/>
                    </a:lnTo>
                    <a:lnTo>
                      <a:pt x="6783" y="28"/>
                    </a:lnTo>
                    <a:lnTo>
                      <a:pt x="6828" y="48"/>
                    </a:lnTo>
                    <a:lnTo>
                      <a:pt x="6871" y="72"/>
                    </a:lnTo>
                    <a:lnTo>
                      <a:pt x="6828" y="106"/>
                    </a:lnTo>
                    <a:lnTo>
                      <a:pt x="6794" y="140"/>
                    </a:lnTo>
                    <a:lnTo>
                      <a:pt x="6735" y="96"/>
                    </a:lnTo>
                    <a:lnTo>
                      <a:pt x="6681" y="91"/>
                    </a:lnTo>
                    <a:lnTo>
                      <a:pt x="6619" y="102"/>
                    </a:lnTo>
                    <a:lnTo>
                      <a:pt x="6560" y="130"/>
                    </a:lnTo>
                    <a:lnTo>
                      <a:pt x="6493" y="164"/>
                    </a:lnTo>
                    <a:lnTo>
                      <a:pt x="6434" y="198"/>
                    </a:lnTo>
                    <a:lnTo>
                      <a:pt x="6372" y="232"/>
                    </a:lnTo>
                    <a:lnTo>
                      <a:pt x="6313" y="256"/>
                    </a:lnTo>
                    <a:lnTo>
                      <a:pt x="6270" y="368"/>
                    </a:lnTo>
                    <a:lnTo>
                      <a:pt x="6240" y="489"/>
                    </a:lnTo>
                    <a:lnTo>
                      <a:pt x="6206" y="605"/>
                    </a:lnTo>
                    <a:lnTo>
                      <a:pt x="6178" y="731"/>
                    </a:lnTo>
                    <a:lnTo>
                      <a:pt x="6138" y="848"/>
                    </a:lnTo>
                    <a:lnTo>
                      <a:pt x="6100" y="969"/>
                    </a:lnTo>
                    <a:lnTo>
                      <a:pt x="6057" y="1076"/>
                    </a:lnTo>
                    <a:lnTo>
                      <a:pt x="5998" y="1182"/>
                    </a:lnTo>
                    <a:lnTo>
                      <a:pt x="5891" y="1565"/>
                    </a:lnTo>
                    <a:lnTo>
                      <a:pt x="5795" y="1958"/>
                    </a:lnTo>
                    <a:lnTo>
                      <a:pt x="5688" y="2346"/>
                    </a:lnTo>
                    <a:lnTo>
                      <a:pt x="5571" y="2729"/>
                    </a:lnTo>
                    <a:lnTo>
                      <a:pt x="5431" y="3093"/>
                    </a:lnTo>
                    <a:lnTo>
                      <a:pt x="5262" y="3441"/>
                    </a:lnTo>
                    <a:lnTo>
                      <a:pt x="5053" y="3762"/>
                    </a:lnTo>
                    <a:lnTo>
                      <a:pt x="4800" y="4052"/>
                    </a:lnTo>
                    <a:lnTo>
                      <a:pt x="4747" y="4188"/>
                    </a:lnTo>
                    <a:lnTo>
                      <a:pt x="4665" y="4295"/>
                    </a:lnTo>
                    <a:lnTo>
                      <a:pt x="4559" y="4378"/>
                    </a:lnTo>
                    <a:lnTo>
                      <a:pt x="4442" y="4455"/>
                    </a:lnTo>
                    <a:lnTo>
                      <a:pt x="4316" y="4523"/>
                    </a:lnTo>
                    <a:lnTo>
                      <a:pt x="4209" y="4604"/>
                    </a:lnTo>
                    <a:lnTo>
                      <a:pt x="4112" y="4702"/>
                    </a:lnTo>
                    <a:lnTo>
                      <a:pt x="4044" y="4828"/>
                    </a:lnTo>
                    <a:lnTo>
                      <a:pt x="3967" y="4885"/>
                    </a:lnTo>
                    <a:lnTo>
                      <a:pt x="3879" y="4934"/>
                    </a:lnTo>
                    <a:lnTo>
                      <a:pt x="3788" y="4978"/>
                    </a:lnTo>
                    <a:lnTo>
                      <a:pt x="3695" y="5022"/>
                    </a:lnTo>
                    <a:lnTo>
                      <a:pt x="3598" y="5066"/>
                    </a:lnTo>
                    <a:lnTo>
                      <a:pt x="3521" y="5128"/>
                    </a:lnTo>
                    <a:lnTo>
                      <a:pt x="3453" y="5196"/>
                    </a:lnTo>
                    <a:lnTo>
                      <a:pt x="3404" y="5288"/>
                    </a:lnTo>
                    <a:lnTo>
                      <a:pt x="3225" y="5318"/>
                    </a:lnTo>
                    <a:lnTo>
                      <a:pt x="3065" y="5386"/>
                    </a:lnTo>
                    <a:lnTo>
                      <a:pt x="2914" y="5477"/>
                    </a:lnTo>
                    <a:lnTo>
                      <a:pt x="2774" y="5589"/>
                    </a:lnTo>
                    <a:lnTo>
                      <a:pt x="2623" y="5686"/>
                    </a:lnTo>
                    <a:lnTo>
                      <a:pt x="2478" y="5773"/>
                    </a:lnTo>
                    <a:lnTo>
                      <a:pt x="2314" y="5822"/>
                    </a:lnTo>
                    <a:lnTo>
                      <a:pt x="2134" y="5831"/>
                    </a:lnTo>
                    <a:lnTo>
                      <a:pt x="1945" y="5899"/>
                    </a:lnTo>
                    <a:lnTo>
                      <a:pt x="1770" y="5991"/>
                    </a:lnTo>
                    <a:lnTo>
                      <a:pt x="1600" y="6098"/>
                    </a:lnTo>
                    <a:lnTo>
                      <a:pt x="1440" y="6210"/>
                    </a:lnTo>
                    <a:lnTo>
                      <a:pt x="1271" y="6311"/>
                    </a:lnTo>
                    <a:lnTo>
                      <a:pt x="1097" y="6413"/>
                    </a:lnTo>
                    <a:lnTo>
                      <a:pt x="917" y="6491"/>
                    </a:lnTo>
                    <a:lnTo>
                      <a:pt x="723" y="6549"/>
                    </a:lnTo>
                    <a:lnTo>
                      <a:pt x="641" y="6617"/>
                    </a:lnTo>
                    <a:lnTo>
                      <a:pt x="554" y="6679"/>
                    </a:lnTo>
                    <a:lnTo>
                      <a:pt x="461" y="6733"/>
                    </a:lnTo>
                    <a:lnTo>
                      <a:pt x="374" y="6786"/>
                    </a:lnTo>
                    <a:lnTo>
                      <a:pt x="277" y="6830"/>
                    </a:lnTo>
                    <a:lnTo>
                      <a:pt x="185" y="6873"/>
                    </a:lnTo>
                    <a:lnTo>
                      <a:pt x="88" y="6913"/>
                    </a:lnTo>
                    <a:lnTo>
                      <a:pt x="0" y="6951"/>
                    </a:lnTo>
                    <a:lnTo>
                      <a:pt x="6" y="6820"/>
                    </a:lnTo>
                    <a:lnTo>
                      <a:pt x="45" y="6690"/>
                    </a:lnTo>
                    <a:lnTo>
                      <a:pt x="88" y="6558"/>
                    </a:lnTo>
                    <a:lnTo>
                      <a:pt x="136" y="6428"/>
                    </a:lnTo>
                    <a:lnTo>
                      <a:pt x="175" y="6297"/>
                    </a:lnTo>
                    <a:lnTo>
                      <a:pt x="200" y="6166"/>
                    </a:lnTo>
                    <a:lnTo>
                      <a:pt x="190" y="6035"/>
                    </a:lnTo>
                    <a:lnTo>
                      <a:pt x="147" y="5909"/>
                    </a:lnTo>
                    <a:lnTo>
                      <a:pt x="194" y="5797"/>
                    </a:lnTo>
                    <a:lnTo>
                      <a:pt x="219" y="5686"/>
                    </a:lnTo>
                    <a:lnTo>
                      <a:pt x="219" y="5569"/>
                    </a:lnTo>
                    <a:lnTo>
                      <a:pt x="213" y="5458"/>
                    </a:lnTo>
                    <a:lnTo>
                      <a:pt x="200" y="5341"/>
                    </a:lnTo>
                    <a:lnTo>
                      <a:pt x="204" y="5235"/>
                    </a:lnTo>
                    <a:lnTo>
                      <a:pt x="228" y="5128"/>
                    </a:lnTo>
                    <a:lnTo>
                      <a:pt x="287" y="5032"/>
                    </a:lnTo>
                    <a:lnTo>
                      <a:pt x="253" y="4944"/>
                    </a:lnTo>
                    <a:lnTo>
                      <a:pt x="258" y="4872"/>
                    </a:lnTo>
                    <a:lnTo>
                      <a:pt x="277" y="4804"/>
                    </a:lnTo>
                    <a:lnTo>
                      <a:pt x="311" y="4740"/>
                    </a:lnTo>
                    <a:lnTo>
                      <a:pt x="340" y="4672"/>
                    </a:lnTo>
                    <a:lnTo>
                      <a:pt x="360" y="4604"/>
                    </a:lnTo>
                    <a:lnTo>
                      <a:pt x="354" y="4527"/>
                    </a:lnTo>
                    <a:lnTo>
                      <a:pt x="326" y="4455"/>
                    </a:lnTo>
                    <a:lnTo>
                      <a:pt x="364" y="4416"/>
                    </a:lnTo>
                    <a:lnTo>
                      <a:pt x="407" y="4378"/>
                    </a:lnTo>
                    <a:lnTo>
                      <a:pt x="447" y="4333"/>
                    </a:lnTo>
                    <a:lnTo>
                      <a:pt x="481" y="4290"/>
                    </a:lnTo>
                    <a:lnTo>
                      <a:pt x="505" y="4237"/>
                    </a:lnTo>
                    <a:lnTo>
                      <a:pt x="529" y="4188"/>
                    </a:lnTo>
                    <a:lnTo>
                      <a:pt x="543" y="4135"/>
                    </a:lnTo>
                    <a:lnTo>
                      <a:pt x="554" y="4082"/>
                    </a:lnTo>
                    <a:lnTo>
                      <a:pt x="495" y="3956"/>
                    </a:lnTo>
                    <a:lnTo>
                      <a:pt x="495" y="3839"/>
                    </a:lnTo>
                    <a:lnTo>
                      <a:pt x="524" y="3722"/>
                    </a:lnTo>
                    <a:lnTo>
                      <a:pt x="582" y="3611"/>
                    </a:lnTo>
                    <a:lnTo>
                      <a:pt x="631" y="3494"/>
                    </a:lnTo>
                    <a:lnTo>
                      <a:pt x="680" y="3383"/>
                    </a:lnTo>
                    <a:lnTo>
                      <a:pt x="689" y="3262"/>
                    </a:lnTo>
                    <a:lnTo>
                      <a:pt x="660" y="3146"/>
                    </a:lnTo>
                    <a:lnTo>
                      <a:pt x="776" y="3025"/>
                    </a:lnTo>
                    <a:lnTo>
                      <a:pt x="854" y="2889"/>
                    </a:lnTo>
                    <a:lnTo>
                      <a:pt x="893" y="2744"/>
                    </a:lnTo>
                    <a:lnTo>
                      <a:pt x="917" y="2593"/>
                    </a:lnTo>
                    <a:lnTo>
                      <a:pt x="941" y="2437"/>
                    </a:lnTo>
                    <a:lnTo>
                      <a:pt x="995" y="2297"/>
                    </a:lnTo>
                    <a:lnTo>
                      <a:pt x="1082" y="2171"/>
                    </a:lnTo>
                    <a:lnTo>
                      <a:pt x="1232" y="2079"/>
                    </a:lnTo>
                    <a:lnTo>
                      <a:pt x="1246" y="1934"/>
                    </a:lnTo>
                    <a:lnTo>
                      <a:pt x="1304" y="1813"/>
                    </a:lnTo>
                    <a:lnTo>
                      <a:pt x="1387" y="1696"/>
                    </a:lnTo>
                    <a:lnTo>
                      <a:pt x="1494" y="1594"/>
                    </a:lnTo>
                    <a:lnTo>
                      <a:pt x="1606" y="1493"/>
                    </a:lnTo>
                    <a:lnTo>
                      <a:pt x="1726" y="1406"/>
                    </a:lnTo>
                    <a:lnTo>
                      <a:pt x="1843" y="1308"/>
                    </a:lnTo>
                    <a:lnTo>
                      <a:pt x="1960" y="1216"/>
                    </a:lnTo>
                    <a:lnTo>
                      <a:pt x="2081" y="1110"/>
                    </a:lnTo>
                    <a:lnTo>
                      <a:pt x="2216" y="1022"/>
                    </a:lnTo>
                    <a:lnTo>
                      <a:pt x="2352" y="944"/>
                    </a:lnTo>
                    <a:lnTo>
                      <a:pt x="2497" y="872"/>
                    </a:lnTo>
                    <a:lnTo>
                      <a:pt x="2638" y="794"/>
                    </a:lnTo>
                    <a:lnTo>
                      <a:pt x="2778" y="722"/>
                    </a:lnTo>
                    <a:lnTo>
                      <a:pt x="2914" y="639"/>
                    </a:lnTo>
                    <a:lnTo>
                      <a:pt x="3045" y="552"/>
                    </a:lnTo>
                    <a:lnTo>
                      <a:pt x="3132" y="509"/>
                    </a:lnTo>
                    <a:lnTo>
                      <a:pt x="3230" y="475"/>
                    </a:lnTo>
                    <a:lnTo>
                      <a:pt x="3326" y="441"/>
                    </a:lnTo>
                    <a:lnTo>
                      <a:pt x="3424" y="411"/>
                    </a:lnTo>
                    <a:lnTo>
                      <a:pt x="3521" y="383"/>
                    </a:lnTo>
                    <a:lnTo>
                      <a:pt x="3618" y="358"/>
                    </a:lnTo>
                    <a:lnTo>
                      <a:pt x="3715" y="330"/>
                    </a:lnTo>
                    <a:lnTo>
                      <a:pt x="3816" y="300"/>
                    </a:lnTo>
                    <a:close/>
                  </a:path>
                </a:pathLst>
              </a:custGeom>
              <a:solidFill>
                <a:srgbClr val="6E9190"/>
              </a:solidFill>
              <a:ln w="317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" name="任意多边形 68"/>
              <p:cNvSpPr/>
              <p:nvPr/>
            </p:nvSpPr>
            <p:spPr>
              <a:xfrm>
                <a:off x="2914" y="2781"/>
                <a:ext cx="1256" cy="1331"/>
              </a:xfrm>
              <a:custGeom>
                <a:avLst/>
                <a:gdLst/>
                <a:ahLst/>
                <a:cxnLst/>
                <a:pathLst>
                  <a:path w="6279" h="6656">
                    <a:moveTo>
                      <a:pt x="6279" y="73"/>
                    </a:moveTo>
                    <a:lnTo>
                      <a:pt x="6251" y="67"/>
                    </a:lnTo>
                    <a:lnTo>
                      <a:pt x="6231" y="67"/>
                    </a:lnTo>
                    <a:lnTo>
                      <a:pt x="6119" y="121"/>
                    </a:lnTo>
                    <a:lnTo>
                      <a:pt x="5965" y="233"/>
                    </a:lnTo>
                    <a:lnTo>
                      <a:pt x="5761" y="383"/>
                    </a:lnTo>
                    <a:lnTo>
                      <a:pt x="5533" y="577"/>
                    </a:lnTo>
                    <a:lnTo>
                      <a:pt x="5275" y="785"/>
                    </a:lnTo>
                    <a:lnTo>
                      <a:pt x="5004" y="1013"/>
                    </a:lnTo>
                    <a:lnTo>
                      <a:pt x="4723" y="1236"/>
                    </a:lnTo>
                    <a:lnTo>
                      <a:pt x="4446" y="1454"/>
                    </a:lnTo>
                    <a:lnTo>
                      <a:pt x="4112" y="1726"/>
                    </a:lnTo>
                    <a:lnTo>
                      <a:pt x="3700" y="2133"/>
                    </a:lnTo>
                    <a:lnTo>
                      <a:pt x="3244" y="2623"/>
                    </a:lnTo>
                    <a:lnTo>
                      <a:pt x="2774" y="3161"/>
                    </a:lnTo>
                    <a:lnTo>
                      <a:pt x="2323" y="3699"/>
                    </a:lnTo>
                    <a:lnTo>
                      <a:pt x="1935" y="4198"/>
                    </a:lnTo>
                    <a:lnTo>
                      <a:pt x="1634" y="4620"/>
                    </a:lnTo>
                    <a:lnTo>
                      <a:pt x="1465" y="4925"/>
                    </a:lnTo>
                    <a:lnTo>
                      <a:pt x="1353" y="5125"/>
                    </a:lnTo>
                    <a:lnTo>
                      <a:pt x="1208" y="5347"/>
                    </a:lnTo>
                    <a:lnTo>
                      <a:pt x="1038" y="5575"/>
                    </a:lnTo>
                    <a:lnTo>
                      <a:pt x="854" y="5813"/>
                    </a:lnTo>
                    <a:lnTo>
                      <a:pt x="656" y="6041"/>
                    </a:lnTo>
                    <a:lnTo>
                      <a:pt x="471" y="6254"/>
                    </a:lnTo>
                    <a:lnTo>
                      <a:pt x="296" y="6443"/>
                    </a:lnTo>
                    <a:lnTo>
                      <a:pt x="151" y="6603"/>
                    </a:lnTo>
                    <a:lnTo>
                      <a:pt x="107" y="6612"/>
                    </a:lnTo>
                    <a:lnTo>
                      <a:pt x="73" y="6632"/>
                    </a:lnTo>
                    <a:lnTo>
                      <a:pt x="49" y="6637"/>
                    </a:lnTo>
                    <a:lnTo>
                      <a:pt x="39" y="6646"/>
                    </a:lnTo>
                    <a:lnTo>
                      <a:pt x="34" y="6646"/>
                    </a:lnTo>
                    <a:lnTo>
                      <a:pt x="30" y="6646"/>
                    </a:lnTo>
                    <a:lnTo>
                      <a:pt x="25" y="6646"/>
                    </a:lnTo>
                    <a:lnTo>
                      <a:pt x="20" y="6652"/>
                    </a:lnTo>
                    <a:lnTo>
                      <a:pt x="10" y="6652"/>
                    </a:lnTo>
                    <a:lnTo>
                      <a:pt x="6" y="6652"/>
                    </a:lnTo>
                    <a:lnTo>
                      <a:pt x="0" y="6656"/>
                    </a:lnTo>
                    <a:lnTo>
                      <a:pt x="0" y="6652"/>
                    </a:lnTo>
                    <a:lnTo>
                      <a:pt x="0" y="6646"/>
                    </a:lnTo>
                    <a:lnTo>
                      <a:pt x="0" y="6637"/>
                    </a:lnTo>
                    <a:lnTo>
                      <a:pt x="0" y="6632"/>
                    </a:lnTo>
                    <a:lnTo>
                      <a:pt x="0" y="6627"/>
                    </a:lnTo>
                    <a:lnTo>
                      <a:pt x="0" y="6618"/>
                    </a:lnTo>
                    <a:lnTo>
                      <a:pt x="136" y="6472"/>
                    </a:lnTo>
                    <a:lnTo>
                      <a:pt x="311" y="6288"/>
                    </a:lnTo>
                    <a:lnTo>
                      <a:pt x="505" y="6065"/>
                    </a:lnTo>
                    <a:lnTo>
                      <a:pt x="718" y="5828"/>
                    </a:lnTo>
                    <a:lnTo>
                      <a:pt x="917" y="5570"/>
                    </a:lnTo>
                    <a:lnTo>
                      <a:pt x="1110" y="5318"/>
                    </a:lnTo>
                    <a:lnTo>
                      <a:pt x="1271" y="5076"/>
                    </a:lnTo>
                    <a:lnTo>
                      <a:pt x="1392" y="4858"/>
                    </a:lnTo>
                    <a:lnTo>
                      <a:pt x="1562" y="4552"/>
                    </a:lnTo>
                    <a:lnTo>
                      <a:pt x="1862" y="4136"/>
                    </a:lnTo>
                    <a:lnTo>
                      <a:pt x="2250" y="3636"/>
                    </a:lnTo>
                    <a:lnTo>
                      <a:pt x="2701" y="3103"/>
                    </a:lnTo>
                    <a:lnTo>
                      <a:pt x="3172" y="2564"/>
                    </a:lnTo>
                    <a:lnTo>
                      <a:pt x="3628" y="2074"/>
                    </a:lnTo>
                    <a:lnTo>
                      <a:pt x="4039" y="1667"/>
                    </a:lnTo>
                    <a:lnTo>
                      <a:pt x="4374" y="1392"/>
                    </a:lnTo>
                    <a:lnTo>
                      <a:pt x="4645" y="1179"/>
                    </a:lnTo>
                    <a:lnTo>
                      <a:pt x="4926" y="955"/>
                    </a:lnTo>
                    <a:lnTo>
                      <a:pt x="5198" y="727"/>
                    </a:lnTo>
                    <a:lnTo>
                      <a:pt x="5460" y="519"/>
                    </a:lnTo>
                    <a:lnTo>
                      <a:pt x="5688" y="325"/>
                    </a:lnTo>
                    <a:lnTo>
                      <a:pt x="5887" y="169"/>
                    </a:lnTo>
                    <a:lnTo>
                      <a:pt x="6046" y="58"/>
                    </a:lnTo>
                    <a:lnTo>
                      <a:pt x="6159" y="5"/>
                    </a:lnTo>
                    <a:lnTo>
                      <a:pt x="6178" y="0"/>
                    </a:lnTo>
                    <a:lnTo>
                      <a:pt x="6206" y="14"/>
                    </a:lnTo>
                    <a:lnTo>
                      <a:pt x="6236" y="39"/>
                    </a:lnTo>
                    <a:lnTo>
                      <a:pt x="6279" y="73"/>
                    </a:lnTo>
                    <a:close/>
                  </a:path>
                </a:pathLst>
              </a:custGeom>
              <a:solidFill>
                <a:srgbClr val="6E9190"/>
              </a:solidFill>
              <a:ln w="3175" cap="flat" cmpd="sng">
                <a:solidFill>
                  <a:srgbClr val="4A757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9" name="文本框 18"/>
            <p:cNvSpPr txBox="1"/>
            <p:nvPr/>
          </p:nvSpPr>
          <p:spPr>
            <a:xfrm>
              <a:off x="3226" y="2346"/>
              <a:ext cx="7947" cy="2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80000"/>
                </a:lnSpc>
              </a:pPr>
              <a:r>
                <a:rPr lang="zh-CN" altLang="en-US" sz="900" b="1">
                  <a:solidFill>
                    <a:srgbClr val="729494"/>
                  </a:solidFill>
                  <a:latin typeface="方正姚体" panose="02010601030101010101" charset="-122"/>
                  <a:ea typeface="方正姚体" panose="02010601030101010101" charset="-122"/>
                </a:rPr>
                <a:t>class Solution:</a:t>
              </a:r>
              <a:endParaRPr lang="zh-CN" altLang="en-US" sz="900" b="1">
                <a:solidFill>
                  <a:srgbClr val="729494"/>
                </a:solidFill>
                <a:latin typeface="方正姚体" panose="02010601030101010101" charset="-122"/>
                <a:ea typeface="方正姚体" panose="02010601030101010101" charset="-122"/>
              </a:endParaRPr>
            </a:p>
            <a:p>
              <a:pPr>
                <a:lnSpc>
                  <a:spcPct val="180000"/>
                </a:lnSpc>
              </a:pPr>
              <a:r>
                <a:rPr lang="en-US" altLang="zh-CN" sz="900" b="1">
                  <a:solidFill>
                    <a:srgbClr val="729494"/>
                  </a:solidFill>
                  <a:latin typeface="方正姚体" panose="02010601030101010101" charset="-122"/>
                  <a:ea typeface="方正姚体" panose="02010601030101010101" charset="-122"/>
                </a:rPr>
                <a:t>              def __init__(self,list1):</a:t>
              </a:r>
              <a:endParaRPr lang="en-US" altLang="zh-CN" sz="900" b="1">
                <a:solidFill>
                  <a:srgbClr val="729494"/>
                </a:solidFill>
                <a:latin typeface="方正姚体" panose="02010601030101010101" charset="-122"/>
                <a:ea typeface="方正姚体" panose="02010601030101010101" charset="-122"/>
              </a:endParaRPr>
            </a:p>
            <a:p>
              <a:pPr>
                <a:lnSpc>
                  <a:spcPct val="180000"/>
                </a:lnSpc>
              </a:pPr>
              <a:r>
                <a:rPr lang="en-US" altLang="zh-CN" sz="900" b="1">
                  <a:solidFill>
                    <a:srgbClr val="729494"/>
                  </a:solidFill>
                  <a:latin typeface="方正姚体" panose="02010601030101010101" charset="-122"/>
                  <a:ea typeface="方正姚体" panose="02010601030101010101" charset="-122"/>
                </a:rPr>
                <a:t>        """</a:t>
              </a:r>
              <a:endParaRPr lang="en-US" altLang="zh-CN" sz="900" b="1">
                <a:solidFill>
                  <a:srgbClr val="729494"/>
                </a:solidFill>
                <a:latin typeface="方正姚体" panose="02010601030101010101" charset="-122"/>
                <a:ea typeface="方正姚体" panose="02010601030101010101" charset="-122"/>
              </a:endParaRPr>
            </a:p>
            <a:p>
              <a:pPr>
                <a:lnSpc>
                  <a:spcPct val="180000"/>
                </a:lnSpc>
              </a:pPr>
              <a:r>
                <a:rPr lang="en-US" altLang="zh-CN" sz="900" b="1">
                  <a:solidFill>
                    <a:srgbClr val="729494"/>
                  </a:solidFill>
                  <a:latin typeface="方正姚体" panose="02010601030101010101" charset="-122"/>
                  <a:ea typeface="方正姚体" panose="02010601030101010101" charset="-122"/>
                </a:rPr>
                <a:t>        params:list1.data of line</a:t>
              </a:r>
              <a:endParaRPr lang="en-US" altLang="zh-CN" sz="900" b="1">
                <a:solidFill>
                  <a:srgbClr val="729494"/>
                </a:solidFill>
                <a:latin typeface="方正姚体" panose="02010601030101010101" charset="-122"/>
                <a:ea typeface="方正姚体" panose="02010601030101010101" charset="-122"/>
              </a:endParaRPr>
            </a:p>
            <a:p>
              <a:pPr>
                <a:lnSpc>
                  <a:spcPct val="180000"/>
                </a:lnSpc>
              </a:pPr>
              <a:r>
                <a:rPr lang="en-US" altLang="zh-CN" sz="900" b="1">
                  <a:solidFill>
                    <a:srgbClr val="729494"/>
                  </a:solidFill>
                  <a:latin typeface="方正姚体" panose="02010601030101010101" charset="-122"/>
                  <a:ea typeface="方正姚体" panose="02010601030101010101" charset="-122"/>
                </a:rPr>
                <a:t>        """</a:t>
              </a:r>
              <a:endParaRPr lang="en-US" altLang="zh-CN" sz="900" b="1">
                <a:solidFill>
                  <a:srgbClr val="729494"/>
                </a:solidFill>
                <a:latin typeface="方正姚体" panose="02010601030101010101" charset="-122"/>
                <a:ea typeface="方正姚体" panose="02010601030101010101" charset="-122"/>
              </a:endParaRPr>
            </a:p>
            <a:p>
              <a:pPr>
                <a:lnSpc>
                  <a:spcPct val="180000"/>
                </a:lnSpc>
              </a:pPr>
              <a:r>
                <a:rPr lang="en-US" altLang="zh-CN" sz="900" b="1">
                  <a:solidFill>
                    <a:srgbClr val="729494"/>
                  </a:solidFill>
                  <a:latin typeface="方正姚体" panose="02010601030101010101" charset="-122"/>
                  <a:ea typeface="方正姚体" panose="02010601030101010101" charset="-122"/>
                </a:rPr>
                <a:t>        self.list1 = list1</a:t>
              </a:r>
              <a:endParaRPr lang="en-US" altLang="zh-CN" sz="900" b="1">
                <a:solidFill>
                  <a:srgbClr val="729494"/>
                </a:solidFill>
                <a:latin typeface="方正姚体" panose="02010601030101010101" charset="-122"/>
                <a:ea typeface="方正姚体" panose="02010601030101010101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499870" y="2018665"/>
            <a:ext cx="5675630" cy="1832610"/>
            <a:chOff x="2235" y="2346"/>
            <a:chExt cx="8938" cy="2886"/>
          </a:xfrm>
        </p:grpSpPr>
        <p:grpSp>
          <p:nvGrpSpPr>
            <p:cNvPr id="8" name="组合 66"/>
            <p:cNvGrpSpPr/>
            <p:nvPr/>
          </p:nvGrpSpPr>
          <p:grpSpPr>
            <a:xfrm>
              <a:off x="2235" y="2571"/>
              <a:ext cx="890" cy="699"/>
              <a:chOff x="2914" y="2722"/>
              <a:chExt cx="1374" cy="1390"/>
            </a:xfrm>
          </p:grpSpPr>
          <p:sp>
            <p:nvSpPr>
              <p:cNvPr id="9" name="任意多边形 67"/>
              <p:cNvSpPr/>
              <p:nvPr/>
            </p:nvSpPr>
            <p:spPr>
              <a:xfrm>
                <a:off x="2914" y="2722"/>
                <a:ext cx="1374" cy="1390"/>
              </a:xfrm>
              <a:custGeom>
                <a:avLst/>
                <a:gdLst/>
                <a:ahLst/>
                <a:cxnLst/>
                <a:pathLst>
                  <a:path w="6871" h="6951">
                    <a:moveTo>
                      <a:pt x="3816" y="300"/>
                    </a:moveTo>
                    <a:lnTo>
                      <a:pt x="4059" y="266"/>
                    </a:lnTo>
                    <a:lnTo>
                      <a:pt x="4306" y="242"/>
                    </a:lnTo>
                    <a:lnTo>
                      <a:pt x="4559" y="227"/>
                    </a:lnTo>
                    <a:lnTo>
                      <a:pt x="4815" y="217"/>
                    </a:lnTo>
                    <a:lnTo>
                      <a:pt x="5062" y="203"/>
                    </a:lnTo>
                    <a:lnTo>
                      <a:pt x="5315" y="193"/>
                    </a:lnTo>
                    <a:lnTo>
                      <a:pt x="5567" y="174"/>
                    </a:lnTo>
                    <a:lnTo>
                      <a:pt x="5818" y="159"/>
                    </a:lnTo>
                    <a:lnTo>
                      <a:pt x="5872" y="169"/>
                    </a:lnTo>
                    <a:lnTo>
                      <a:pt x="5931" y="174"/>
                    </a:lnTo>
                    <a:lnTo>
                      <a:pt x="5984" y="174"/>
                    </a:lnTo>
                    <a:lnTo>
                      <a:pt x="6042" y="174"/>
                    </a:lnTo>
                    <a:lnTo>
                      <a:pt x="6095" y="174"/>
                    </a:lnTo>
                    <a:lnTo>
                      <a:pt x="6148" y="174"/>
                    </a:lnTo>
                    <a:lnTo>
                      <a:pt x="6206" y="179"/>
                    </a:lnTo>
                    <a:lnTo>
                      <a:pt x="6270" y="193"/>
                    </a:lnTo>
                    <a:lnTo>
                      <a:pt x="6294" y="169"/>
                    </a:lnTo>
                    <a:lnTo>
                      <a:pt x="6323" y="149"/>
                    </a:lnTo>
                    <a:lnTo>
                      <a:pt x="6357" y="125"/>
                    </a:lnTo>
                    <a:lnTo>
                      <a:pt x="6396" y="106"/>
                    </a:lnTo>
                    <a:lnTo>
                      <a:pt x="6425" y="81"/>
                    </a:lnTo>
                    <a:lnTo>
                      <a:pt x="6459" y="57"/>
                    </a:lnTo>
                    <a:lnTo>
                      <a:pt x="6493" y="34"/>
                    </a:lnTo>
                    <a:lnTo>
                      <a:pt x="6526" y="14"/>
                    </a:lnTo>
                    <a:lnTo>
                      <a:pt x="6566" y="14"/>
                    </a:lnTo>
                    <a:lnTo>
                      <a:pt x="6609" y="14"/>
                    </a:lnTo>
                    <a:lnTo>
                      <a:pt x="6647" y="9"/>
                    </a:lnTo>
                    <a:lnTo>
                      <a:pt x="6692" y="0"/>
                    </a:lnTo>
                    <a:lnTo>
                      <a:pt x="6735" y="9"/>
                    </a:lnTo>
                    <a:lnTo>
                      <a:pt x="6783" y="28"/>
                    </a:lnTo>
                    <a:lnTo>
                      <a:pt x="6828" y="48"/>
                    </a:lnTo>
                    <a:lnTo>
                      <a:pt x="6871" y="72"/>
                    </a:lnTo>
                    <a:lnTo>
                      <a:pt x="6828" y="106"/>
                    </a:lnTo>
                    <a:lnTo>
                      <a:pt x="6794" y="140"/>
                    </a:lnTo>
                    <a:lnTo>
                      <a:pt x="6735" y="96"/>
                    </a:lnTo>
                    <a:lnTo>
                      <a:pt x="6681" y="91"/>
                    </a:lnTo>
                    <a:lnTo>
                      <a:pt x="6619" y="102"/>
                    </a:lnTo>
                    <a:lnTo>
                      <a:pt x="6560" y="130"/>
                    </a:lnTo>
                    <a:lnTo>
                      <a:pt x="6493" y="164"/>
                    </a:lnTo>
                    <a:lnTo>
                      <a:pt x="6434" y="198"/>
                    </a:lnTo>
                    <a:lnTo>
                      <a:pt x="6372" y="232"/>
                    </a:lnTo>
                    <a:lnTo>
                      <a:pt x="6313" y="256"/>
                    </a:lnTo>
                    <a:lnTo>
                      <a:pt x="6270" y="368"/>
                    </a:lnTo>
                    <a:lnTo>
                      <a:pt x="6240" y="489"/>
                    </a:lnTo>
                    <a:lnTo>
                      <a:pt x="6206" y="605"/>
                    </a:lnTo>
                    <a:lnTo>
                      <a:pt x="6178" y="731"/>
                    </a:lnTo>
                    <a:lnTo>
                      <a:pt x="6138" y="848"/>
                    </a:lnTo>
                    <a:lnTo>
                      <a:pt x="6100" y="969"/>
                    </a:lnTo>
                    <a:lnTo>
                      <a:pt x="6057" y="1076"/>
                    </a:lnTo>
                    <a:lnTo>
                      <a:pt x="5998" y="1182"/>
                    </a:lnTo>
                    <a:lnTo>
                      <a:pt x="5891" y="1565"/>
                    </a:lnTo>
                    <a:lnTo>
                      <a:pt x="5795" y="1958"/>
                    </a:lnTo>
                    <a:lnTo>
                      <a:pt x="5688" y="2346"/>
                    </a:lnTo>
                    <a:lnTo>
                      <a:pt x="5571" y="2729"/>
                    </a:lnTo>
                    <a:lnTo>
                      <a:pt x="5431" y="3093"/>
                    </a:lnTo>
                    <a:lnTo>
                      <a:pt x="5262" y="3441"/>
                    </a:lnTo>
                    <a:lnTo>
                      <a:pt x="5053" y="3762"/>
                    </a:lnTo>
                    <a:lnTo>
                      <a:pt x="4800" y="4052"/>
                    </a:lnTo>
                    <a:lnTo>
                      <a:pt x="4747" y="4188"/>
                    </a:lnTo>
                    <a:lnTo>
                      <a:pt x="4665" y="4295"/>
                    </a:lnTo>
                    <a:lnTo>
                      <a:pt x="4559" y="4378"/>
                    </a:lnTo>
                    <a:lnTo>
                      <a:pt x="4442" y="4455"/>
                    </a:lnTo>
                    <a:lnTo>
                      <a:pt x="4316" y="4523"/>
                    </a:lnTo>
                    <a:lnTo>
                      <a:pt x="4209" y="4604"/>
                    </a:lnTo>
                    <a:lnTo>
                      <a:pt x="4112" y="4702"/>
                    </a:lnTo>
                    <a:lnTo>
                      <a:pt x="4044" y="4828"/>
                    </a:lnTo>
                    <a:lnTo>
                      <a:pt x="3967" y="4885"/>
                    </a:lnTo>
                    <a:lnTo>
                      <a:pt x="3879" y="4934"/>
                    </a:lnTo>
                    <a:lnTo>
                      <a:pt x="3788" y="4978"/>
                    </a:lnTo>
                    <a:lnTo>
                      <a:pt x="3695" y="5022"/>
                    </a:lnTo>
                    <a:lnTo>
                      <a:pt x="3598" y="5066"/>
                    </a:lnTo>
                    <a:lnTo>
                      <a:pt x="3521" y="5128"/>
                    </a:lnTo>
                    <a:lnTo>
                      <a:pt x="3453" y="5196"/>
                    </a:lnTo>
                    <a:lnTo>
                      <a:pt x="3404" y="5288"/>
                    </a:lnTo>
                    <a:lnTo>
                      <a:pt x="3225" y="5318"/>
                    </a:lnTo>
                    <a:lnTo>
                      <a:pt x="3065" y="5386"/>
                    </a:lnTo>
                    <a:lnTo>
                      <a:pt x="2914" y="5477"/>
                    </a:lnTo>
                    <a:lnTo>
                      <a:pt x="2774" y="5589"/>
                    </a:lnTo>
                    <a:lnTo>
                      <a:pt x="2623" y="5686"/>
                    </a:lnTo>
                    <a:lnTo>
                      <a:pt x="2478" y="5773"/>
                    </a:lnTo>
                    <a:lnTo>
                      <a:pt x="2314" y="5822"/>
                    </a:lnTo>
                    <a:lnTo>
                      <a:pt x="2134" y="5831"/>
                    </a:lnTo>
                    <a:lnTo>
                      <a:pt x="1945" y="5899"/>
                    </a:lnTo>
                    <a:lnTo>
                      <a:pt x="1770" y="5991"/>
                    </a:lnTo>
                    <a:lnTo>
                      <a:pt x="1600" y="6098"/>
                    </a:lnTo>
                    <a:lnTo>
                      <a:pt x="1440" y="6210"/>
                    </a:lnTo>
                    <a:lnTo>
                      <a:pt x="1271" y="6311"/>
                    </a:lnTo>
                    <a:lnTo>
                      <a:pt x="1097" y="6413"/>
                    </a:lnTo>
                    <a:lnTo>
                      <a:pt x="917" y="6491"/>
                    </a:lnTo>
                    <a:lnTo>
                      <a:pt x="723" y="6549"/>
                    </a:lnTo>
                    <a:lnTo>
                      <a:pt x="641" y="6617"/>
                    </a:lnTo>
                    <a:lnTo>
                      <a:pt x="554" y="6679"/>
                    </a:lnTo>
                    <a:lnTo>
                      <a:pt x="461" y="6733"/>
                    </a:lnTo>
                    <a:lnTo>
                      <a:pt x="374" y="6786"/>
                    </a:lnTo>
                    <a:lnTo>
                      <a:pt x="277" y="6830"/>
                    </a:lnTo>
                    <a:lnTo>
                      <a:pt x="185" y="6873"/>
                    </a:lnTo>
                    <a:lnTo>
                      <a:pt x="88" y="6913"/>
                    </a:lnTo>
                    <a:lnTo>
                      <a:pt x="0" y="6951"/>
                    </a:lnTo>
                    <a:lnTo>
                      <a:pt x="6" y="6820"/>
                    </a:lnTo>
                    <a:lnTo>
                      <a:pt x="45" y="6690"/>
                    </a:lnTo>
                    <a:lnTo>
                      <a:pt x="88" y="6558"/>
                    </a:lnTo>
                    <a:lnTo>
                      <a:pt x="136" y="6428"/>
                    </a:lnTo>
                    <a:lnTo>
                      <a:pt x="175" y="6297"/>
                    </a:lnTo>
                    <a:lnTo>
                      <a:pt x="200" y="6166"/>
                    </a:lnTo>
                    <a:lnTo>
                      <a:pt x="190" y="6035"/>
                    </a:lnTo>
                    <a:lnTo>
                      <a:pt x="147" y="5909"/>
                    </a:lnTo>
                    <a:lnTo>
                      <a:pt x="194" y="5797"/>
                    </a:lnTo>
                    <a:lnTo>
                      <a:pt x="219" y="5686"/>
                    </a:lnTo>
                    <a:lnTo>
                      <a:pt x="219" y="5569"/>
                    </a:lnTo>
                    <a:lnTo>
                      <a:pt x="213" y="5458"/>
                    </a:lnTo>
                    <a:lnTo>
                      <a:pt x="200" y="5341"/>
                    </a:lnTo>
                    <a:lnTo>
                      <a:pt x="204" y="5235"/>
                    </a:lnTo>
                    <a:lnTo>
                      <a:pt x="228" y="5128"/>
                    </a:lnTo>
                    <a:lnTo>
                      <a:pt x="287" y="5032"/>
                    </a:lnTo>
                    <a:lnTo>
                      <a:pt x="253" y="4944"/>
                    </a:lnTo>
                    <a:lnTo>
                      <a:pt x="258" y="4872"/>
                    </a:lnTo>
                    <a:lnTo>
                      <a:pt x="277" y="4804"/>
                    </a:lnTo>
                    <a:lnTo>
                      <a:pt x="311" y="4740"/>
                    </a:lnTo>
                    <a:lnTo>
                      <a:pt x="340" y="4672"/>
                    </a:lnTo>
                    <a:lnTo>
                      <a:pt x="360" y="4604"/>
                    </a:lnTo>
                    <a:lnTo>
                      <a:pt x="354" y="4527"/>
                    </a:lnTo>
                    <a:lnTo>
                      <a:pt x="326" y="4455"/>
                    </a:lnTo>
                    <a:lnTo>
                      <a:pt x="364" y="4416"/>
                    </a:lnTo>
                    <a:lnTo>
                      <a:pt x="407" y="4378"/>
                    </a:lnTo>
                    <a:lnTo>
                      <a:pt x="447" y="4333"/>
                    </a:lnTo>
                    <a:lnTo>
                      <a:pt x="481" y="4290"/>
                    </a:lnTo>
                    <a:lnTo>
                      <a:pt x="505" y="4237"/>
                    </a:lnTo>
                    <a:lnTo>
                      <a:pt x="529" y="4188"/>
                    </a:lnTo>
                    <a:lnTo>
                      <a:pt x="543" y="4135"/>
                    </a:lnTo>
                    <a:lnTo>
                      <a:pt x="554" y="4082"/>
                    </a:lnTo>
                    <a:lnTo>
                      <a:pt x="495" y="3956"/>
                    </a:lnTo>
                    <a:lnTo>
                      <a:pt x="495" y="3839"/>
                    </a:lnTo>
                    <a:lnTo>
                      <a:pt x="524" y="3722"/>
                    </a:lnTo>
                    <a:lnTo>
                      <a:pt x="582" y="3611"/>
                    </a:lnTo>
                    <a:lnTo>
                      <a:pt x="631" y="3494"/>
                    </a:lnTo>
                    <a:lnTo>
                      <a:pt x="680" y="3383"/>
                    </a:lnTo>
                    <a:lnTo>
                      <a:pt x="689" y="3262"/>
                    </a:lnTo>
                    <a:lnTo>
                      <a:pt x="660" y="3146"/>
                    </a:lnTo>
                    <a:lnTo>
                      <a:pt x="776" y="3025"/>
                    </a:lnTo>
                    <a:lnTo>
                      <a:pt x="854" y="2889"/>
                    </a:lnTo>
                    <a:lnTo>
                      <a:pt x="893" y="2744"/>
                    </a:lnTo>
                    <a:lnTo>
                      <a:pt x="917" y="2593"/>
                    </a:lnTo>
                    <a:lnTo>
                      <a:pt x="941" y="2437"/>
                    </a:lnTo>
                    <a:lnTo>
                      <a:pt x="995" y="2297"/>
                    </a:lnTo>
                    <a:lnTo>
                      <a:pt x="1082" y="2171"/>
                    </a:lnTo>
                    <a:lnTo>
                      <a:pt x="1232" y="2079"/>
                    </a:lnTo>
                    <a:lnTo>
                      <a:pt x="1246" y="1934"/>
                    </a:lnTo>
                    <a:lnTo>
                      <a:pt x="1304" y="1813"/>
                    </a:lnTo>
                    <a:lnTo>
                      <a:pt x="1387" y="1696"/>
                    </a:lnTo>
                    <a:lnTo>
                      <a:pt x="1494" y="1594"/>
                    </a:lnTo>
                    <a:lnTo>
                      <a:pt x="1606" y="1493"/>
                    </a:lnTo>
                    <a:lnTo>
                      <a:pt x="1726" y="1406"/>
                    </a:lnTo>
                    <a:lnTo>
                      <a:pt x="1843" y="1308"/>
                    </a:lnTo>
                    <a:lnTo>
                      <a:pt x="1960" y="1216"/>
                    </a:lnTo>
                    <a:lnTo>
                      <a:pt x="2081" y="1110"/>
                    </a:lnTo>
                    <a:lnTo>
                      <a:pt x="2216" y="1022"/>
                    </a:lnTo>
                    <a:lnTo>
                      <a:pt x="2352" y="944"/>
                    </a:lnTo>
                    <a:lnTo>
                      <a:pt x="2497" y="872"/>
                    </a:lnTo>
                    <a:lnTo>
                      <a:pt x="2638" y="794"/>
                    </a:lnTo>
                    <a:lnTo>
                      <a:pt x="2778" y="722"/>
                    </a:lnTo>
                    <a:lnTo>
                      <a:pt x="2914" y="639"/>
                    </a:lnTo>
                    <a:lnTo>
                      <a:pt x="3045" y="552"/>
                    </a:lnTo>
                    <a:lnTo>
                      <a:pt x="3132" y="509"/>
                    </a:lnTo>
                    <a:lnTo>
                      <a:pt x="3230" y="475"/>
                    </a:lnTo>
                    <a:lnTo>
                      <a:pt x="3326" y="441"/>
                    </a:lnTo>
                    <a:lnTo>
                      <a:pt x="3424" y="411"/>
                    </a:lnTo>
                    <a:lnTo>
                      <a:pt x="3521" y="383"/>
                    </a:lnTo>
                    <a:lnTo>
                      <a:pt x="3618" y="358"/>
                    </a:lnTo>
                    <a:lnTo>
                      <a:pt x="3715" y="330"/>
                    </a:lnTo>
                    <a:lnTo>
                      <a:pt x="3816" y="300"/>
                    </a:lnTo>
                    <a:close/>
                  </a:path>
                </a:pathLst>
              </a:custGeom>
              <a:solidFill>
                <a:srgbClr val="6E9190"/>
              </a:solidFill>
              <a:ln w="317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" name="任意多边形 68"/>
              <p:cNvSpPr/>
              <p:nvPr/>
            </p:nvSpPr>
            <p:spPr>
              <a:xfrm>
                <a:off x="2914" y="2781"/>
                <a:ext cx="1256" cy="1331"/>
              </a:xfrm>
              <a:custGeom>
                <a:avLst/>
                <a:gdLst/>
                <a:ahLst/>
                <a:cxnLst/>
                <a:pathLst>
                  <a:path w="6279" h="6656">
                    <a:moveTo>
                      <a:pt x="6279" y="73"/>
                    </a:moveTo>
                    <a:lnTo>
                      <a:pt x="6251" y="67"/>
                    </a:lnTo>
                    <a:lnTo>
                      <a:pt x="6231" y="67"/>
                    </a:lnTo>
                    <a:lnTo>
                      <a:pt x="6119" y="121"/>
                    </a:lnTo>
                    <a:lnTo>
                      <a:pt x="5965" y="233"/>
                    </a:lnTo>
                    <a:lnTo>
                      <a:pt x="5761" y="383"/>
                    </a:lnTo>
                    <a:lnTo>
                      <a:pt x="5533" y="577"/>
                    </a:lnTo>
                    <a:lnTo>
                      <a:pt x="5275" y="785"/>
                    </a:lnTo>
                    <a:lnTo>
                      <a:pt x="5004" y="1013"/>
                    </a:lnTo>
                    <a:lnTo>
                      <a:pt x="4723" y="1236"/>
                    </a:lnTo>
                    <a:lnTo>
                      <a:pt x="4446" y="1454"/>
                    </a:lnTo>
                    <a:lnTo>
                      <a:pt x="4112" y="1726"/>
                    </a:lnTo>
                    <a:lnTo>
                      <a:pt x="3700" y="2133"/>
                    </a:lnTo>
                    <a:lnTo>
                      <a:pt x="3244" y="2623"/>
                    </a:lnTo>
                    <a:lnTo>
                      <a:pt x="2774" y="3161"/>
                    </a:lnTo>
                    <a:lnTo>
                      <a:pt x="2323" y="3699"/>
                    </a:lnTo>
                    <a:lnTo>
                      <a:pt x="1935" y="4198"/>
                    </a:lnTo>
                    <a:lnTo>
                      <a:pt x="1634" y="4620"/>
                    </a:lnTo>
                    <a:lnTo>
                      <a:pt x="1465" y="4925"/>
                    </a:lnTo>
                    <a:lnTo>
                      <a:pt x="1353" y="5125"/>
                    </a:lnTo>
                    <a:lnTo>
                      <a:pt x="1208" y="5347"/>
                    </a:lnTo>
                    <a:lnTo>
                      <a:pt x="1038" y="5575"/>
                    </a:lnTo>
                    <a:lnTo>
                      <a:pt x="854" y="5813"/>
                    </a:lnTo>
                    <a:lnTo>
                      <a:pt x="656" y="6041"/>
                    </a:lnTo>
                    <a:lnTo>
                      <a:pt x="471" y="6254"/>
                    </a:lnTo>
                    <a:lnTo>
                      <a:pt x="296" y="6443"/>
                    </a:lnTo>
                    <a:lnTo>
                      <a:pt x="151" y="6603"/>
                    </a:lnTo>
                    <a:lnTo>
                      <a:pt x="107" y="6612"/>
                    </a:lnTo>
                    <a:lnTo>
                      <a:pt x="73" y="6632"/>
                    </a:lnTo>
                    <a:lnTo>
                      <a:pt x="49" y="6637"/>
                    </a:lnTo>
                    <a:lnTo>
                      <a:pt x="39" y="6646"/>
                    </a:lnTo>
                    <a:lnTo>
                      <a:pt x="34" y="6646"/>
                    </a:lnTo>
                    <a:lnTo>
                      <a:pt x="30" y="6646"/>
                    </a:lnTo>
                    <a:lnTo>
                      <a:pt x="25" y="6646"/>
                    </a:lnTo>
                    <a:lnTo>
                      <a:pt x="20" y="6652"/>
                    </a:lnTo>
                    <a:lnTo>
                      <a:pt x="10" y="6652"/>
                    </a:lnTo>
                    <a:lnTo>
                      <a:pt x="6" y="6652"/>
                    </a:lnTo>
                    <a:lnTo>
                      <a:pt x="0" y="6656"/>
                    </a:lnTo>
                    <a:lnTo>
                      <a:pt x="0" y="6652"/>
                    </a:lnTo>
                    <a:lnTo>
                      <a:pt x="0" y="6646"/>
                    </a:lnTo>
                    <a:lnTo>
                      <a:pt x="0" y="6637"/>
                    </a:lnTo>
                    <a:lnTo>
                      <a:pt x="0" y="6632"/>
                    </a:lnTo>
                    <a:lnTo>
                      <a:pt x="0" y="6627"/>
                    </a:lnTo>
                    <a:lnTo>
                      <a:pt x="0" y="6618"/>
                    </a:lnTo>
                    <a:lnTo>
                      <a:pt x="136" y="6472"/>
                    </a:lnTo>
                    <a:lnTo>
                      <a:pt x="311" y="6288"/>
                    </a:lnTo>
                    <a:lnTo>
                      <a:pt x="505" y="6065"/>
                    </a:lnTo>
                    <a:lnTo>
                      <a:pt x="718" y="5828"/>
                    </a:lnTo>
                    <a:lnTo>
                      <a:pt x="917" y="5570"/>
                    </a:lnTo>
                    <a:lnTo>
                      <a:pt x="1110" y="5318"/>
                    </a:lnTo>
                    <a:lnTo>
                      <a:pt x="1271" y="5076"/>
                    </a:lnTo>
                    <a:lnTo>
                      <a:pt x="1392" y="4858"/>
                    </a:lnTo>
                    <a:lnTo>
                      <a:pt x="1562" y="4552"/>
                    </a:lnTo>
                    <a:lnTo>
                      <a:pt x="1862" y="4136"/>
                    </a:lnTo>
                    <a:lnTo>
                      <a:pt x="2250" y="3636"/>
                    </a:lnTo>
                    <a:lnTo>
                      <a:pt x="2701" y="3103"/>
                    </a:lnTo>
                    <a:lnTo>
                      <a:pt x="3172" y="2564"/>
                    </a:lnTo>
                    <a:lnTo>
                      <a:pt x="3628" y="2074"/>
                    </a:lnTo>
                    <a:lnTo>
                      <a:pt x="4039" y="1667"/>
                    </a:lnTo>
                    <a:lnTo>
                      <a:pt x="4374" y="1392"/>
                    </a:lnTo>
                    <a:lnTo>
                      <a:pt x="4645" y="1179"/>
                    </a:lnTo>
                    <a:lnTo>
                      <a:pt x="4926" y="955"/>
                    </a:lnTo>
                    <a:lnTo>
                      <a:pt x="5198" y="727"/>
                    </a:lnTo>
                    <a:lnTo>
                      <a:pt x="5460" y="519"/>
                    </a:lnTo>
                    <a:lnTo>
                      <a:pt x="5688" y="325"/>
                    </a:lnTo>
                    <a:lnTo>
                      <a:pt x="5887" y="169"/>
                    </a:lnTo>
                    <a:lnTo>
                      <a:pt x="6046" y="58"/>
                    </a:lnTo>
                    <a:lnTo>
                      <a:pt x="6159" y="5"/>
                    </a:lnTo>
                    <a:lnTo>
                      <a:pt x="6178" y="0"/>
                    </a:lnTo>
                    <a:lnTo>
                      <a:pt x="6206" y="14"/>
                    </a:lnTo>
                    <a:lnTo>
                      <a:pt x="6236" y="39"/>
                    </a:lnTo>
                    <a:lnTo>
                      <a:pt x="6279" y="73"/>
                    </a:lnTo>
                    <a:close/>
                  </a:path>
                </a:pathLst>
              </a:custGeom>
              <a:solidFill>
                <a:srgbClr val="6E9190"/>
              </a:solidFill>
              <a:ln w="3175" cap="flat" cmpd="sng">
                <a:solidFill>
                  <a:srgbClr val="4A757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1" name="文本框 10"/>
            <p:cNvSpPr txBox="1"/>
            <p:nvPr/>
          </p:nvSpPr>
          <p:spPr>
            <a:xfrm>
              <a:off x="3226" y="2346"/>
              <a:ext cx="7947" cy="2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80000"/>
                </a:lnSpc>
              </a:pPr>
              <a:r>
                <a:rPr lang="zh-CN" altLang="en-US" sz="900" b="1">
                  <a:solidFill>
                    <a:srgbClr val="729494"/>
                  </a:solidFill>
                  <a:latin typeface="方正姚体" panose="02010601030101010101" charset="-122"/>
                  <a:ea typeface="方正姚体" panose="02010601030101010101" charset="-122"/>
                </a:rPr>
                <a:t>    def marx_area(self):</a:t>
              </a:r>
              <a:endParaRPr lang="zh-CN" altLang="en-US" sz="900" b="1">
                <a:solidFill>
                  <a:srgbClr val="729494"/>
                </a:solidFill>
                <a:latin typeface="方正姚体" panose="02010601030101010101" charset="-122"/>
                <a:ea typeface="方正姚体" panose="02010601030101010101" charset="-122"/>
              </a:endParaRPr>
            </a:p>
            <a:p>
              <a:pPr>
                <a:lnSpc>
                  <a:spcPct val="180000"/>
                </a:lnSpc>
              </a:pPr>
              <a:r>
                <a:rPr lang="zh-CN" altLang="en-US" sz="900" b="1">
                  <a:solidFill>
                    <a:srgbClr val="729494"/>
                  </a:solidFill>
                  <a:latin typeface="方正姚体" panose="02010601030101010101" charset="-122"/>
                  <a:ea typeface="方正姚体" panose="02010601030101010101" charset="-122"/>
                </a:rPr>
                <a:t>        """</a:t>
              </a:r>
              <a:endParaRPr lang="zh-CN" altLang="en-US" sz="900" b="1">
                <a:solidFill>
                  <a:srgbClr val="729494"/>
                </a:solidFill>
                <a:latin typeface="方正姚体" panose="02010601030101010101" charset="-122"/>
                <a:ea typeface="方正姚体" panose="02010601030101010101" charset="-122"/>
              </a:endParaRPr>
            </a:p>
            <a:p>
              <a:pPr>
                <a:lnSpc>
                  <a:spcPct val="180000"/>
                </a:lnSpc>
              </a:pPr>
              <a:r>
                <a:rPr lang="zh-CN" altLang="en-US" sz="900" b="1">
                  <a:solidFill>
                    <a:srgbClr val="729494"/>
                  </a:solidFill>
                  <a:latin typeface="方正姚体" panose="02010601030101010101" charset="-122"/>
                  <a:ea typeface="方正姚体" panose="02010601030101010101" charset="-122"/>
                </a:rPr>
                <a:t>        calculate function</a:t>
              </a:r>
              <a:endParaRPr lang="zh-CN" altLang="en-US" sz="900" b="1">
                <a:solidFill>
                  <a:srgbClr val="729494"/>
                </a:solidFill>
                <a:latin typeface="方正姚体" panose="02010601030101010101" charset="-122"/>
                <a:ea typeface="方正姚体" panose="02010601030101010101" charset="-122"/>
              </a:endParaRPr>
            </a:p>
            <a:p>
              <a:pPr>
                <a:lnSpc>
                  <a:spcPct val="180000"/>
                </a:lnSpc>
              </a:pPr>
              <a:r>
                <a:rPr lang="zh-CN" altLang="en-US" sz="900" b="1">
                  <a:solidFill>
                    <a:srgbClr val="729494"/>
                  </a:solidFill>
                  <a:latin typeface="方正姚体" panose="02010601030101010101" charset="-122"/>
                  <a:ea typeface="方正姚体" panose="02010601030101010101" charset="-122"/>
                </a:rPr>
                <a:t>        """</a:t>
              </a:r>
              <a:endParaRPr lang="zh-CN" altLang="en-US" sz="900" b="1">
                <a:solidFill>
                  <a:srgbClr val="729494"/>
                </a:solidFill>
                <a:latin typeface="方正姚体" panose="02010601030101010101" charset="-122"/>
                <a:ea typeface="方正姚体" panose="02010601030101010101" charset="-122"/>
              </a:endParaRPr>
            </a:p>
            <a:p>
              <a:pPr>
                <a:lnSpc>
                  <a:spcPct val="180000"/>
                </a:lnSpc>
              </a:pPr>
              <a:r>
                <a:rPr lang="zh-CN" altLang="en-US" sz="900" b="1">
                  <a:solidFill>
                    <a:srgbClr val="729494"/>
                  </a:solidFill>
                  <a:latin typeface="方正姚体" panose="02010601030101010101" charset="-122"/>
                  <a:ea typeface="方正姚体" panose="02010601030101010101" charset="-122"/>
                </a:rPr>
                <a:t>        # 构造一个数据结构,存储水桶面积及构成水桶的线条{'area':(a,b),...,}</a:t>
              </a:r>
              <a:endParaRPr lang="zh-CN" altLang="en-US" sz="900" b="1">
                <a:solidFill>
                  <a:srgbClr val="729494"/>
                </a:solidFill>
                <a:latin typeface="方正姚体" panose="02010601030101010101" charset="-122"/>
                <a:ea typeface="方正姚体" panose="02010601030101010101" charset="-122"/>
              </a:endParaRPr>
            </a:p>
            <a:p>
              <a:pPr>
                <a:lnSpc>
                  <a:spcPct val="180000"/>
                </a:lnSpc>
              </a:pPr>
              <a:r>
                <a:rPr lang="zh-CN" altLang="en-US" sz="900" b="1">
                  <a:solidFill>
                    <a:srgbClr val="729494"/>
                  </a:solidFill>
                  <a:latin typeface="方正姚体" panose="02010601030101010101" charset="-122"/>
                  <a:ea typeface="方正姚体" panose="02010601030101010101" charset="-122"/>
                </a:rPr>
                <a:t>        data = {}</a:t>
              </a:r>
              <a:endParaRPr lang="zh-CN" altLang="en-US" sz="900" b="1">
                <a:solidFill>
                  <a:srgbClr val="729494"/>
                </a:solidFill>
                <a:latin typeface="方正姚体" panose="02010601030101010101" charset="-122"/>
                <a:ea typeface="方正姚体" panose="02010601030101010101" charset="-122"/>
              </a:endParaRPr>
            </a:p>
            <a:p>
              <a:pPr>
                <a:lnSpc>
                  <a:spcPct val="180000"/>
                </a:lnSpc>
              </a:pPr>
              <a:r>
                <a:rPr lang="zh-CN" altLang="en-US" sz="900" b="1">
                  <a:solidFill>
                    <a:srgbClr val="729494"/>
                  </a:solidFill>
                  <a:latin typeface="方正姚体" panose="02010601030101010101" charset="-122"/>
                  <a:ea typeface="方正姚体" panose="02010601030101010101" charset="-122"/>
                </a:rPr>
                <a:t>        index_1 = index_2 = 0</a:t>
              </a:r>
              <a:endParaRPr lang="zh-CN" altLang="en-US" sz="900" b="1">
                <a:solidFill>
                  <a:srgbClr val="729494"/>
                </a:solidFill>
                <a:latin typeface="方正姚体" panose="02010601030101010101" charset="-122"/>
                <a:ea typeface="方正姚体" panose="02010601030101010101" charset="-122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18" name="组合 17"/>
          <p:cNvGrpSpPr/>
          <p:nvPr/>
        </p:nvGrpSpPr>
        <p:grpSpPr>
          <a:xfrm>
            <a:off x="379730" y="1048385"/>
            <a:ext cx="736600" cy="2958465"/>
            <a:chOff x="598" y="1651"/>
            <a:chExt cx="1160" cy="4659"/>
          </a:xfrm>
        </p:grpSpPr>
        <p:sp>
          <p:nvSpPr>
            <p:cNvPr id="2" name="文本框 1"/>
            <p:cNvSpPr txBox="1"/>
            <p:nvPr/>
          </p:nvSpPr>
          <p:spPr>
            <a:xfrm>
              <a:off x="598" y="1791"/>
              <a:ext cx="1160" cy="45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zh-CN" b="1">
                  <a:solidFill>
                    <a:srgbClr val="4A7573"/>
                  </a:solidFill>
                  <a:latin typeface="方正姚体" panose="02010601030101010101" charset="-122"/>
                  <a:ea typeface="方正姚体" panose="02010601030101010101" charset="-122"/>
                </a:rPr>
                <a:t>demo</a:t>
              </a:r>
              <a:endParaRPr lang="zh-CN" altLang="en-US" b="1">
                <a:solidFill>
                  <a:srgbClr val="4A7573"/>
                </a:solidFill>
                <a:latin typeface="方正姚体" panose="02010601030101010101" charset="-122"/>
                <a:ea typeface="方正姚体" panose="02010601030101010101" charset="-122"/>
              </a:endParaRPr>
            </a:p>
            <a:p>
              <a:endParaRPr lang="zh-CN" altLang="en-US"/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1758" y="1651"/>
              <a:ext cx="0" cy="4561"/>
            </a:xfrm>
            <a:prstGeom prst="line">
              <a:avLst/>
            </a:prstGeom>
            <a:ln>
              <a:solidFill>
                <a:srgbClr val="4A75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1499870" y="461645"/>
            <a:ext cx="5675630" cy="1832610"/>
            <a:chOff x="2235" y="2346"/>
            <a:chExt cx="8938" cy="2886"/>
          </a:xfrm>
        </p:grpSpPr>
        <p:grpSp>
          <p:nvGrpSpPr>
            <p:cNvPr id="4" name="组合 66"/>
            <p:cNvGrpSpPr/>
            <p:nvPr/>
          </p:nvGrpSpPr>
          <p:grpSpPr>
            <a:xfrm>
              <a:off x="2235" y="2571"/>
              <a:ext cx="890" cy="699"/>
              <a:chOff x="2914" y="2722"/>
              <a:chExt cx="1374" cy="1390"/>
            </a:xfrm>
          </p:grpSpPr>
          <p:sp>
            <p:nvSpPr>
              <p:cNvPr id="5" name="任意多边形 67"/>
              <p:cNvSpPr/>
              <p:nvPr/>
            </p:nvSpPr>
            <p:spPr>
              <a:xfrm>
                <a:off x="2914" y="2722"/>
                <a:ext cx="1374" cy="1390"/>
              </a:xfrm>
              <a:custGeom>
                <a:avLst/>
                <a:gdLst/>
                <a:ahLst/>
                <a:cxnLst/>
                <a:pathLst>
                  <a:path w="6871" h="6951">
                    <a:moveTo>
                      <a:pt x="3816" y="300"/>
                    </a:moveTo>
                    <a:lnTo>
                      <a:pt x="4059" y="266"/>
                    </a:lnTo>
                    <a:lnTo>
                      <a:pt x="4306" y="242"/>
                    </a:lnTo>
                    <a:lnTo>
                      <a:pt x="4559" y="227"/>
                    </a:lnTo>
                    <a:lnTo>
                      <a:pt x="4815" y="217"/>
                    </a:lnTo>
                    <a:lnTo>
                      <a:pt x="5062" y="203"/>
                    </a:lnTo>
                    <a:lnTo>
                      <a:pt x="5315" y="193"/>
                    </a:lnTo>
                    <a:lnTo>
                      <a:pt x="5567" y="174"/>
                    </a:lnTo>
                    <a:lnTo>
                      <a:pt x="5818" y="159"/>
                    </a:lnTo>
                    <a:lnTo>
                      <a:pt x="5872" y="169"/>
                    </a:lnTo>
                    <a:lnTo>
                      <a:pt x="5931" y="174"/>
                    </a:lnTo>
                    <a:lnTo>
                      <a:pt x="5984" y="174"/>
                    </a:lnTo>
                    <a:lnTo>
                      <a:pt x="6042" y="174"/>
                    </a:lnTo>
                    <a:lnTo>
                      <a:pt x="6095" y="174"/>
                    </a:lnTo>
                    <a:lnTo>
                      <a:pt x="6148" y="174"/>
                    </a:lnTo>
                    <a:lnTo>
                      <a:pt x="6206" y="179"/>
                    </a:lnTo>
                    <a:lnTo>
                      <a:pt x="6270" y="193"/>
                    </a:lnTo>
                    <a:lnTo>
                      <a:pt x="6294" y="169"/>
                    </a:lnTo>
                    <a:lnTo>
                      <a:pt x="6323" y="149"/>
                    </a:lnTo>
                    <a:lnTo>
                      <a:pt x="6357" y="125"/>
                    </a:lnTo>
                    <a:lnTo>
                      <a:pt x="6396" y="106"/>
                    </a:lnTo>
                    <a:lnTo>
                      <a:pt x="6425" y="81"/>
                    </a:lnTo>
                    <a:lnTo>
                      <a:pt x="6459" y="57"/>
                    </a:lnTo>
                    <a:lnTo>
                      <a:pt x="6493" y="34"/>
                    </a:lnTo>
                    <a:lnTo>
                      <a:pt x="6526" y="14"/>
                    </a:lnTo>
                    <a:lnTo>
                      <a:pt x="6566" y="14"/>
                    </a:lnTo>
                    <a:lnTo>
                      <a:pt x="6609" y="14"/>
                    </a:lnTo>
                    <a:lnTo>
                      <a:pt x="6647" y="9"/>
                    </a:lnTo>
                    <a:lnTo>
                      <a:pt x="6692" y="0"/>
                    </a:lnTo>
                    <a:lnTo>
                      <a:pt x="6735" y="9"/>
                    </a:lnTo>
                    <a:lnTo>
                      <a:pt x="6783" y="28"/>
                    </a:lnTo>
                    <a:lnTo>
                      <a:pt x="6828" y="48"/>
                    </a:lnTo>
                    <a:lnTo>
                      <a:pt x="6871" y="72"/>
                    </a:lnTo>
                    <a:lnTo>
                      <a:pt x="6828" y="106"/>
                    </a:lnTo>
                    <a:lnTo>
                      <a:pt x="6794" y="140"/>
                    </a:lnTo>
                    <a:lnTo>
                      <a:pt x="6735" y="96"/>
                    </a:lnTo>
                    <a:lnTo>
                      <a:pt x="6681" y="91"/>
                    </a:lnTo>
                    <a:lnTo>
                      <a:pt x="6619" y="102"/>
                    </a:lnTo>
                    <a:lnTo>
                      <a:pt x="6560" y="130"/>
                    </a:lnTo>
                    <a:lnTo>
                      <a:pt x="6493" y="164"/>
                    </a:lnTo>
                    <a:lnTo>
                      <a:pt x="6434" y="198"/>
                    </a:lnTo>
                    <a:lnTo>
                      <a:pt x="6372" y="232"/>
                    </a:lnTo>
                    <a:lnTo>
                      <a:pt x="6313" y="256"/>
                    </a:lnTo>
                    <a:lnTo>
                      <a:pt x="6270" y="368"/>
                    </a:lnTo>
                    <a:lnTo>
                      <a:pt x="6240" y="489"/>
                    </a:lnTo>
                    <a:lnTo>
                      <a:pt x="6206" y="605"/>
                    </a:lnTo>
                    <a:lnTo>
                      <a:pt x="6178" y="731"/>
                    </a:lnTo>
                    <a:lnTo>
                      <a:pt x="6138" y="848"/>
                    </a:lnTo>
                    <a:lnTo>
                      <a:pt x="6100" y="969"/>
                    </a:lnTo>
                    <a:lnTo>
                      <a:pt x="6057" y="1076"/>
                    </a:lnTo>
                    <a:lnTo>
                      <a:pt x="5998" y="1182"/>
                    </a:lnTo>
                    <a:lnTo>
                      <a:pt x="5891" y="1565"/>
                    </a:lnTo>
                    <a:lnTo>
                      <a:pt x="5795" y="1958"/>
                    </a:lnTo>
                    <a:lnTo>
                      <a:pt x="5688" y="2346"/>
                    </a:lnTo>
                    <a:lnTo>
                      <a:pt x="5571" y="2729"/>
                    </a:lnTo>
                    <a:lnTo>
                      <a:pt x="5431" y="3093"/>
                    </a:lnTo>
                    <a:lnTo>
                      <a:pt x="5262" y="3441"/>
                    </a:lnTo>
                    <a:lnTo>
                      <a:pt x="5053" y="3762"/>
                    </a:lnTo>
                    <a:lnTo>
                      <a:pt x="4800" y="4052"/>
                    </a:lnTo>
                    <a:lnTo>
                      <a:pt x="4747" y="4188"/>
                    </a:lnTo>
                    <a:lnTo>
                      <a:pt x="4665" y="4295"/>
                    </a:lnTo>
                    <a:lnTo>
                      <a:pt x="4559" y="4378"/>
                    </a:lnTo>
                    <a:lnTo>
                      <a:pt x="4442" y="4455"/>
                    </a:lnTo>
                    <a:lnTo>
                      <a:pt x="4316" y="4523"/>
                    </a:lnTo>
                    <a:lnTo>
                      <a:pt x="4209" y="4604"/>
                    </a:lnTo>
                    <a:lnTo>
                      <a:pt x="4112" y="4702"/>
                    </a:lnTo>
                    <a:lnTo>
                      <a:pt x="4044" y="4828"/>
                    </a:lnTo>
                    <a:lnTo>
                      <a:pt x="3967" y="4885"/>
                    </a:lnTo>
                    <a:lnTo>
                      <a:pt x="3879" y="4934"/>
                    </a:lnTo>
                    <a:lnTo>
                      <a:pt x="3788" y="4978"/>
                    </a:lnTo>
                    <a:lnTo>
                      <a:pt x="3695" y="5022"/>
                    </a:lnTo>
                    <a:lnTo>
                      <a:pt x="3598" y="5066"/>
                    </a:lnTo>
                    <a:lnTo>
                      <a:pt x="3521" y="5128"/>
                    </a:lnTo>
                    <a:lnTo>
                      <a:pt x="3453" y="5196"/>
                    </a:lnTo>
                    <a:lnTo>
                      <a:pt x="3404" y="5288"/>
                    </a:lnTo>
                    <a:lnTo>
                      <a:pt x="3225" y="5318"/>
                    </a:lnTo>
                    <a:lnTo>
                      <a:pt x="3065" y="5386"/>
                    </a:lnTo>
                    <a:lnTo>
                      <a:pt x="2914" y="5477"/>
                    </a:lnTo>
                    <a:lnTo>
                      <a:pt x="2774" y="5589"/>
                    </a:lnTo>
                    <a:lnTo>
                      <a:pt x="2623" y="5686"/>
                    </a:lnTo>
                    <a:lnTo>
                      <a:pt x="2478" y="5773"/>
                    </a:lnTo>
                    <a:lnTo>
                      <a:pt x="2314" y="5822"/>
                    </a:lnTo>
                    <a:lnTo>
                      <a:pt x="2134" y="5831"/>
                    </a:lnTo>
                    <a:lnTo>
                      <a:pt x="1945" y="5899"/>
                    </a:lnTo>
                    <a:lnTo>
                      <a:pt x="1770" y="5991"/>
                    </a:lnTo>
                    <a:lnTo>
                      <a:pt x="1600" y="6098"/>
                    </a:lnTo>
                    <a:lnTo>
                      <a:pt x="1440" y="6210"/>
                    </a:lnTo>
                    <a:lnTo>
                      <a:pt x="1271" y="6311"/>
                    </a:lnTo>
                    <a:lnTo>
                      <a:pt x="1097" y="6413"/>
                    </a:lnTo>
                    <a:lnTo>
                      <a:pt x="917" y="6491"/>
                    </a:lnTo>
                    <a:lnTo>
                      <a:pt x="723" y="6549"/>
                    </a:lnTo>
                    <a:lnTo>
                      <a:pt x="641" y="6617"/>
                    </a:lnTo>
                    <a:lnTo>
                      <a:pt x="554" y="6679"/>
                    </a:lnTo>
                    <a:lnTo>
                      <a:pt x="461" y="6733"/>
                    </a:lnTo>
                    <a:lnTo>
                      <a:pt x="374" y="6786"/>
                    </a:lnTo>
                    <a:lnTo>
                      <a:pt x="277" y="6830"/>
                    </a:lnTo>
                    <a:lnTo>
                      <a:pt x="185" y="6873"/>
                    </a:lnTo>
                    <a:lnTo>
                      <a:pt x="88" y="6913"/>
                    </a:lnTo>
                    <a:lnTo>
                      <a:pt x="0" y="6951"/>
                    </a:lnTo>
                    <a:lnTo>
                      <a:pt x="6" y="6820"/>
                    </a:lnTo>
                    <a:lnTo>
                      <a:pt x="45" y="6690"/>
                    </a:lnTo>
                    <a:lnTo>
                      <a:pt x="88" y="6558"/>
                    </a:lnTo>
                    <a:lnTo>
                      <a:pt x="136" y="6428"/>
                    </a:lnTo>
                    <a:lnTo>
                      <a:pt x="175" y="6297"/>
                    </a:lnTo>
                    <a:lnTo>
                      <a:pt x="200" y="6166"/>
                    </a:lnTo>
                    <a:lnTo>
                      <a:pt x="190" y="6035"/>
                    </a:lnTo>
                    <a:lnTo>
                      <a:pt x="147" y="5909"/>
                    </a:lnTo>
                    <a:lnTo>
                      <a:pt x="194" y="5797"/>
                    </a:lnTo>
                    <a:lnTo>
                      <a:pt x="219" y="5686"/>
                    </a:lnTo>
                    <a:lnTo>
                      <a:pt x="219" y="5569"/>
                    </a:lnTo>
                    <a:lnTo>
                      <a:pt x="213" y="5458"/>
                    </a:lnTo>
                    <a:lnTo>
                      <a:pt x="200" y="5341"/>
                    </a:lnTo>
                    <a:lnTo>
                      <a:pt x="204" y="5235"/>
                    </a:lnTo>
                    <a:lnTo>
                      <a:pt x="228" y="5128"/>
                    </a:lnTo>
                    <a:lnTo>
                      <a:pt x="287" y="5032"/>
                    </a:lnTo>
                    <a:lnTo>
                      <a:pt x="253" y="4944"/>
                    </a:lnTo>
                    <a:lnTo>
                      <a:pt x="258" y="4872"/>
                    </a:lnTo>
                    <a:lnTo>
                      <a:pt x="277" y="4804"/>
                    </a:lnTo>
                    <a:lnTo>
                      <a:pt x="311" y="4740"/>
                    </a:lnTo>
                    <a:lnTo>
                      <a:pt x="340" y="4672"/>
                    </a:lnTo>
                    <a:lnTo>
                      <a:pt x="360" y="4604"/>
                    </a:lnTo>
                    <a:lnTo>
                      <a:pt x="354" y="4527"/>
                    </a:lnTo>
                    <a:lnTo>
                      <a:pt x="326" y="4455"/>
                    </a:lnTo>
                    <a:lnTo>
                      <a:pt x="364" y="4416"/>
                    </a:lnTo>
                    <a:lnTo>
                      <a:pt x="407" y="4378"/>
                    </a:lnTo>
                    <a:lnTo>
                      <a:pt x="447" y="4333"/>
                    </a:lnTo>
                    <a:lnTo>
                      <a:pt x="481" y="4290"/>
                    </a:lnTo>
                    <a:lnTo>
                      <a:pt x="505" y="4237"/>
                    </a:lnTo>
                    <a:lnTo>
                      <a:pt x="529" y="4188"/>
                    </a:lnTo>
                    <a:lnTo>
                      <a:pt x="543" y="4135"/>
                    </a:lnTo>
                    <a:lnTo>
                      <a:pt x="554" y="4082"/>
                    </a:lnTo>
                    <a:lnTo>
                      <a:pt x="495" y="3956"/>
                    </a:lnTo>
                    <a:lnTo>
                      <a:pt x="495" y="3839"/>
                    </a:lnTo>
                    <a:lnTo>
                      <a:pt x="524" y="3722"/>
                    </a:lnTo>
                    <a:lnTo>
                      <a:pt x="582" y="3611"/>
                    </a:lnTo>
                    <a:lnTo>
                      <a:pt x="631" y="3494"/>
                    </a:lnTo>
                    <a:lnTo>
                      <a:pt x="680" y="3383"/>
                    </a:lnTo>
                    <a:lnTo>
                      <a:pt x="689" y="3262"/>
                    </a:lnTo>
                    <a:lnTo>
                      <a:pt x="660" y="3146"/>
                    </a:lnTo>
                    <a:lnTo>
                      <a:pt x="776" y="3025"/>
                    </a:lnTo>
                    <a:lnTo>
                      <a:pt x="854" y="2889"/>
                    </a:lnTo>
                    <a:lnTo>
                      <a:pt x="893" y="2744"/>
                    </a:lnTo>
                    <a:lnTo>
                      <a:pt x="917" y="2593"/>
                    </a:lnTo>
                    <a:lnTo>
                      <a:pt x="941" y="2437"/>
                    </a:lnTo>
                    <a:lnTo>
                      <a:pt x="995" y="2297"/>
                    </a:lnTo>
                    <a:lnTo>
                      <a:pt x="1082" y="2171"/>
                    </a:lnTo>
                    <a:lnTo>
                      <a:pt x="1232" y="2079"/>
                    </a:lnTo>
                    <a:lnTo>
                      <a:pt x="1246" y="1934"/>
                    </a:lnTo>
                    <a:lnTo>
                      <a:pt x="1304" y="1813"/>
                    </a:lnTo>
                    <a:lnTo>
                      <a:pt x="1387" y="1696"/>
                    </a:lnTo>
                    <a:lnTo>
                      <a:pt x="1494" y="1594"/>
                    </a:lnTo>
                    <a:lnTo>
                      <a:pt x="1606" y="1493"/>
                    </a:lnTo>
                    <a:lnTo>
                      <a:pt x="1726" y="1406"/>
                    </a:lnTo>
                    <a:lnTo>
                      <a:pt x="1843" y="1308"/>
                    </a:lnTo>
                    <a:lnTo>
                      <a:pt x="1960" y="1216"/>
                    </a:lnTo>
                    <a:lnTo>
                      <a:pt x="2081" y="1110"/>
                    </a:lnTo>
                    <a:lnTo>
                      <a:pt x="2216" y="1022"/>
                    </a:lnTo>
                    <a:lnTo>
                      <a:pt x="2352" y="944"/>
                    </a:lnTo>
                    <a:lnTo>
                      <a:pt x="2497" y="872"/>
                    </a:lnTo>
                    <a:lnTo>
                      <a:pt x="2638" y="794"/>
                    </a:lnTo>
                    <a:lnTo>
                      <a:pt x="2778" y="722"/>
                    </a:lnTo>
                    <a:lnTo>
                      <a:pt x="2914" y="639"/>
                    </a:lnTo>
                    <a:lnTo>
                      <a:pt x="3045" y="552"/>
                    </a:lnTo>
                    <a:lnTo>
                      <a:pt x="3132" y="509"/>
                    </a:lnTo>
                    <a:lnTo>
                      <a:pt x="3230" y="475"/>
                    </a:lnTo>
                    <a:lnTo>
                      <a:pt x="3326" y="441"/>
                    </a:lnTo>
                    <a:lnTo>
                      <a:pt x="3424" y="411"/>
                    </a:lnTo>
                    <a:lnTo>
                      <a:pt x="3521" y="383"/>
                    </a:lnTo>
                    <a:lnTo>
                      <a:pt x="3618" y="358"/>
                    </a:lnTo>
                    <a:lnTo>
                      <a:pt x="3715" y="330"/>
                    </a:lnTo>
                    <a:lnTo>
                      <a:pt x="3816" y="300"/>
                    </a:lnTo>
                    <a:close/>
                  </a:path>
                </a:pathLst>
              </a:custGeom>
              <a:solidFill>
                <a:srgbClr val="6E9190"/>
              </a:solidFill>
              <a:ln w="317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" name="任意多边形 68"/>
              <p:cNvSpPr/>
              <p:nvPr/>
            </p:nvSpPr>
            <p:spPr>
              <a:xfrm>
                <a:off x="2914" y="2781"/>
                <a:ext cx="1256" cy="1331"/>
              </a:xfrm>
              <a:custGeom>
                <a:avLst/>
                <a:gdLst/>
                <a:ahLst/>
                <a:cxnLst/>
                <a:pathLst>
                  <a:path w="6279" h="6656">
                    <a:moveTo>
                      <a:pt x="6279" y="73"/>
                    </a:moveTo>
                    <a:lnTo>
                      <a:pt x="6251" y="67"/>
                    </a:lnTo>
                    <a:lnTo>
                      <a:pt x="6231" y="67"/>
                    </a:lnTo>
                    <a:lnTo>
                      <a:pt x="6119" y="121"/>
                    </a:lnTo>
                    <a:lnTo>
                      <a:pt x="5965" y="233"/>
                    </a:lnTo>
                    <a:lnTo>
                      <a:pt x="5761" y="383"/>
                    </a:lnTo>
                    <a:lnTo>
                      <a:pt x="5533" y="577"/>
                    </a:lnTo>
                    <a:lnTo>
                      <a:pt x="5275" y="785"/>
                    </a:lnTo>
                    <a:lnTo>
                      <a:pt x="5004" y="1013"/>
                    </a:lnTo>
                    <a:lnTo>
                      <a:pt x="4723" y="1236"/>
                    </a:lnTo>
                    <a:lnTo>
                      <a:pt x="4446" y="1454"/>
                    </a:lnTo>
                    <a:lnTo>
                      <a:pt x="4112" y="1726"/>
                    </a:lnTo>
                    <a:lnTo>
                      <a:pt x="3700" y="2133"/>
                    </a:lnTo>
                    <a:lnTo>
                      <a:pt x="3244" y="2623"/>
                    </a:lnTo>
                    <a:lnTo>
                      <a:pt x="2774" y="3161"/>
                    </a:lnTo>
                    <a:lnTo>
                      <a:pt x="2323" y="3699"/>
                    </a:lnTo>
                    <a:lnTo>
                      <a:pt x="1935" y="4198"/>
                    </a:lnTo>
                    <a:lnTo>
                      <a:pt x="1634" y="4620"/>
                    </a:lnTo>
                    <a:lnTo>
                      <a:pt x="1465" y="4925"/>
                    </a:lnTo>
                    <a:lnTo>
                      <a:pt x="1353" y="5125"/>
                    </a:lnTo>
                    <a:lnTo>
                      <a:pt x="1208" y="5347"/>
                    </a:lnTo>
                    <a:lnTo>
                      <a:pt x="1038" y="5575"/>
                    </a:lnTo>
                    <a:lnTo>
                      <a:pt x="854" y="5813"/>
                    </a:lnTo>
                    <a:lnTo>
                      <a:pt x="656" y="6041"/>
                    </a:lnTo>
                    <a:lnTo>
                      <a:pt x="471" y="6254"/>
                    </a:lnTo>
                    <a:lnTo>
                      <a:pt x="296" y="6443"/>
                    </a:lnTo>
                    <a:lnTo>
                      <a:pt x="151" y="6603"/>
                    </a:lnTo>
                    <a:lnTo>
                      <a:pt x="107" y="6612"/>
                    </a:lnTo>
                    <a:lnTo>
                      <a:pt x="73" y="6632"/>
                    </a:lnTo>
                    <a:lnTo>
                      <a:pt x="49" y="6637"/>
                    </a:lnTo>
                    <a:lnTo>
                      <a:pt x="39" y="6646"/>
                    </a:lnTo>
                    <a:lnTo>
                      <a:pt x="34" y="6646"/>
                    </a:lnTo>
                    <a:lnTo>
                      <a:pt x="30" y="6646"/>
                    </a:lnTo>
                    <a:lnTo>
                      <a:pt x="25" y="6646"/>
                    </a:lnTo>
                    <a:lnTo>
                      <a:pt x="20" y="6652"/>
                    </a:lnTo>
                    <a:lnTo>
                      <a:pt x="10" y="6652"/>
                    </a:lnTo>
                    <a:lnTo>
                      <a:pt x="6" y="6652"/>
                    </a:lnTo>
                    <a:lnTo>
                      <a:pt x="0" y="6656"/>
                    </a:lnTo>
                    <a:lnTo>
                      <a:pt x="0" y="6652"/>
                    </a:lnTo>
                    <a:lnTo>
                      <a:pt x="0" y="6646"/>
                    </a:lnTo>
                    <a:lnTo>
                      <a:pt x="0" y="6637"/>
                    </a:lnTo>
                    <a:lnTo>
                      <a:pt x="0" y="6632"/>
                    </a:lnTo>
                    <a:lnTo>
                      <a:pt x="0" y="6627"/>
                    </a:lnTo>
                    <a:lnTo>
                      <a:pt x="0" y="6618"/>
                    </a:lnTo>
                    <a:lnTo>
                      <a:pt x="136" y="6472"/>
                    </a:lnTo>
                    <a:lnTo>
                      <a:pt x="311" y="6288"/>
                    </a:lnTo>
                    <a:lnTo>
                      <a:pt x="505" y="6065"/>
                    </a:lnTo>
                    <a:lnTo>
                      <a:pt x="718" y="5828"/>
                    </a:lnTo>
                    <a:lnTo>
                      <a:pt x="917" y="5570"/>
                    </a:lnTo>
                    <a:lnTo>
                      <a:pt x="1110" y="5318"/>
                    </a:lnTo>
                    <a:lnTo>
                      <a:pt x="1271" y="5076"/>
                    </a:lnTo>
                    <a:lnTo>
                      <a:pt x="1392" y="4858"/>
                    </a:lnTo>
                    <a:lnTo>
                      <a:pt x="1562" y="4552"/>
                    </a:lnTo>
                    <a:lnTo>
                      <a:pt x="1862" y="4136"/>
                    </a:lnTo>
                    <a:lnTo>
                      <a:pt x="2250" y="3636"/>
                    </a:lnTo>
                    <a:lnTo>
                      <a:pt x="2701" y="3103"/>
                    </a:lnTo>
                    <a:lnTo>
                      <a:pt x="3172" y="2564"/>
                    </a:lnTo>
                    <a:lnTo>
                      <a:pt x="3628" y="2074"/>
                    </a:lnTo>
                    <a:lnTo>
                      <a:pt x="4039" y="1667"/>
                    </a:lnTo>
                    <a:lnTo>
                      <a:pt x="4374" y="1392"/>
                    </a:lnTo>
                    <a:lnTo>
                      <a:pt x="4645" y="1179"/>
                    </a:lnTo>
                    <a:lnTo>
                      <a:pt x="4926" y="955"/>
                    </a:lnTo>
                    <a:lnTo>
                      <a:pt x="5198" y="727"/>
                    </a:lnTo>
                    <a:lnTo>
                      <a:pt x="5460" y="519"/>
                    </a:lnTo>
                    <a:lnTo>
                      <a:pt x="5688" y="325"/>
                    </a:lnTo>
                    <a:lnTo>
                      <a:pt x="5887" y="169"/>
                    </a:lnTo>
                    <a:lnTo>
                      <a:pt x="6046" y="58"/>
                    </a:lnTo>
                    <a:lnTo>
                      <a:pt x="6159" y="5"/>
                    </a:lnTo>
                    <a:lnTo>
                      <a:pt x="6178" y="0"/>
                    </a:lnTo>
                    <a:lnTo>
                      <a:pt x="6206" y="14"/>
                    </a:lnTo>
                    <a:lnTo>
                      <a:pt x="6236" y="39"/>
                    </a:lnTo>
                    <a:lnTo>
                      <a:pt x="6279" y="73"/>
                    </a:lnTo>
                    <a:close/>
                  </a:path>
                </a:pathLst>
              </a:custGeom>
              <a:solidFill>
                <a:srgbClr val="6E9190"/>
              </a:solidFill>
              <a:ln w="3175" cap="flat" cmpd="sng">
                <a:solidFill>
                  <a:srgbClr val="4A757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9" name="文本框 18"/>
            <p:cNvSpPr txBox="1"/>
            <p:nvPr/>
          </p:nvSpPr>
          <p:spPr>
            <a:xfrm>
              <a:off x="3226" y="2346"/>
              <a:ext cx="7947" cy="2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80000"/>
                </a:lnSpc>
              </a:pPr>
              <a:r>
                <a:rPr lang="zh-CN" altLang="en-US" sz="900" b="1">
                  <a:solidFill>
                    <a:srgbClr val="729494"/>
                  </a:solidFill>
                  <a:latin typeface="方正姚体" panose="02010601030101010101" charset="-122"/>
                  <a:ea typeface="方正姚体" panose="02010601030101010101" charset="-122"/>
                </a:rPr>
                <a:t>        for index_1,value_1 in enumerate(self.list1):</a:t>
              </a:r>
              <a:endParaRPr lang="zh-CN" altLang="en-US" sz="900" b="1">
                <a:solidFill>
                  <a:srgbClr val="729494"/>
                </a:solidFill>
                <a:latin typeface="方正姚体" panose="02010601030101010101" charset="-122"/>
                <a:ea typeface="方正姚体" panose="02010601030101010101" charset="-122"/>
              </a:endParaRPr>
            </a:p>
            <a:p>
              <a:pPr>
                <a:lnSpc>
                  <a:spcPct val="180000"/>
                </a:lnSpc>
              </a:pPr>
              <a:r>
                <a:rPr lang="zh-CN" altLang="en-US" sz="900" b="1">
                  <a:solidFill>
                    <a:srgbClr val="729494"/>
                  </a:solidFill>
                  <a:latin typeface="方正姚体" panose="02010601030101010101" charset="-122"/>
                  <a:ea typeface="方正姚体" panose="02010601030101010101" charset="-122"/>
                </a:rPr>
                <a:t>            for index_2,value_2 in enumerate(self.list1[index_1+1:]):</a:t>
              </a:r>
              <a:endParaRPr lang="zh-CN" altLang="en-US" sz="900" b="1">
                <a:solidFill>
                  <a:srgbClr val="729494"/>
                </a:solidFill>
                <a:latin typeface="方正姚体" panose="02010601030101010101" charset="-122"/>
                <a:ea typeface="方正姚体" panose="02010601030101010101" charset="-122"/>
              </a:endParaRPr>
            </a:p>
            <a:p>
              <a:pPr>
                <a:lnSpc>
                  <a:spcPct val="180000"/>
                </a:lnSpc>
              </a:pPr>
              <a:r>
                <a:rPr lang="zh-CN" altLang="en-US" sz="900" b="1">
                  <a:solidFill>
                    <a:srgbClr val="729494"/>
                  </a:solidFill>
                  <a:latin typeface="方正姚体" panose="02010601030101010101" charset="-122"/>
                  <a:ea typeface="方正姚体" panose="02010601030101010101" charset="-122"/>
                </a:rPr>
                <a:t>                area=(index_2+1)*min([value_1,value_2])</a:t>
              </a:r>
              <a:endParaRPr lang="zh-CN" altLang="en-US" sz="900" b="1">
                <a:solidFill>
                  <a:srgbClr val="729494"/>
                </a:solidFill>
                <a:latin typeface="方正姚体" panose="02010601030101010101" charset="-122"/>
                <a:ea typeface="方正姚体" panose="02010601030101010101" charset="-122"/>
              </a:endParaRPr>
            </a:p>
            <a:p>
              <a:pPr>
                <a:lnSpc>
                  <a:spcPct val="180000"/>
                </a:lnSpc>
              </a:pPr>
              <a:r>
                <a:rPr lang="zh-CN" altLang="en-US" sz="900" b="1">
                  <a:solidFill>
                    <a:srgbClr val="729494"/>
                  </a:solidFill>
                  <a:latin typeface="方正姚体" panose="02010601030101010101" charset="-122"/>
                  <a:ea typeface="方正姚体" panose="02010601030101010101" charset="-122"/>
                </a:rPr>
                <a:t>                data[str(area)]=(index_1,index_2+1+index_1)</a:t>
              </a:r>
              <a:endParaRPr lang="zh-CN" altLang="en-US" sz="900" b="1">
                <a:solidFill>
                  <a:srgbClr val="729494"/>
                </a:solidFill>
                <a:latin typeface="方正姚体" panose="02010601030101010101" charset="-122"/>
                <a:ea typeface="方正姚体" panose="02010601030101010101" charset="-122"/>
              </a:endParaRPr>
            </a:p>
            <a:p>
              <a:pPr>
                <a:lnSpc>
                  <a:spcPct val="180000"/>
                </a:lnSpc>
              </a:pPr>
              <a:r>
                <a:rPr lang="zh-CN" altLang="en-US" sz="900" b="1">
                  <a:solidFill>
                    <a:srgbClr val="729494"/>
                  </a:solidFill>
                  <a:latin typeface="方正姚体" panose="02010601030101010101" charset="-122"/>
                  <a:ea typeface="方正姚体" panose="02010601030101010101" charset="-122"/>
                </a:rPr>
                <a:t>                print(area,(index_1,index_2+1))</a:t>
              </a:r>
              <a:endParaRPr lang="zh-CN" altLang="en-US" sz="900" b="1">
                <a:solidFill>
                  <a:srgbClr val="729494"/>
                </a:solidFill>
                <a:latin typeface="方正姚体" panose="02010601030101010101" charset="-122"/>
                <a:ea typeface="方正姚体" panose="02010601030101010101" charset="-122"/>
              </a:endParaRPr>
            </a:p>
            <a:p>
              <a:pPr>
                <a:lnSpc>
                  <a:spcPct val="180000"/>
                </a:lnSpc>
              </a:pPr>
              <a:r>
                <a:rPr lang="zh-CN" altLang="en-US" sz="900" b="1">
                  <a:solidFill>
                    <a:srgbClr val="729494"/>
                  </a:solidFill>
                  <a:latin typeface="方正姚体" panose="02010601030101010101" charset="-122"/>
                  <a:ea typeface="方正姚体" panose="02010601030101010101" charset="-122"/>
                </a:rPr>
                <a:t>        area = max([int(i) for i in data])</a:t>
              </a:r>
              <a:endParaRPr lang="zh-CN" altLang="en-US" sz="900" b="1">
                <a:solidFill>
                  <a:srgbClr val="729494"/>
                </a:solidFill>
                <a:latin typeface="方正姚体" panose="02010601030101010101" charset="-122"/>
                <a:ea typeface="方正姚体" panose="02010601030101010101" charset="-122"/>
              </a:endParaRPr>
            </a:p>
            <a:p>
              <a:pPr>
                <a:lnSpc>
                  <a:spcPct val="180000"/>
                </a:lnSpc>
              </a:pPr>
              <a:r>
                <a:rPr lang="zh-CN" altLang="en-US" sz="900" b="1">
                  <a:solidFill>
                    <a:srgbClr val="729494"/>
                  </a:solidFill>
                  <a:latin typeface="方正姚体" panose="02010601030101010101" charset="-122"/>
                  <a:ea typeface="方正姚体" panose="02010601030101010101" charset="-122"/>
                </a:rPr>
                <a:t>        return area,data[str(area)]</a:t>
              </a:r>
              <a:endParaRPr lang="zh-CN" altLang="en-US" sz="900" b="1">
                <a:solidFill>
                  <a:srgbClr val="729494"/>
                </a:solidFill>
                <a:latin typeface="方正姚体" panose="02010601030101010101" charset="-122"/>
                <a:ea typeface="方正姚体" panose="02010601030101010101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499870" y="2360930"/>
            <a:ext cx="5675630" cy="588645"/>
            <a:chOff x="2235" y="2346"/>
            <a:chExt cx="8938" cy="927"/>
          </a:xfrm>
        </p:grpSpPr>
        <p:grpSp>
          <p:nvGrpSpPr>
            <p:cNvPr id="14" name="组合 66"/>
            <p:cNvGrpSpPr/>
            <p:nvPr/>
          </p:nvGrpSpPr>
          <p:grpSpPr>
            <a:xfrm>
              <a:off x="2235" y="2571"/>
              <a:ext cx="890" cy="699"/>
              <a:chOff x="2914" y="2722"/>
              <a:chExt cx="1374" cy="1390"/>
            </a:xfrm>
          </p:grpSpPr>
          <p:sp>
            <p:nvSpPr>
              <p:cNvPr id="15" name="任意多边形 67"/>
              <p:cNvSpPr/>
              <p:nvPr/>
            </p:nvSpPr>
            <p:spPr>
              <a:xfrm>
                <a:off x="2914" y="2722"/>
                <a:ext cx="1374" cy="1390"/>
              </a:xfrm>
              <a:custGeom>
                <a:avLst/>
                <a:gdLst/>
                <a:ahLst/>
                <a:cxnLst/>
                <a:pathLst>
                  <a:path w="6871" h="6951">
                    <a:moveTo>
                      <a:pt x="3816" y="300"/>
                    </a:moveTo>
                    <a:lnTo>
                      <a:pt x="4059" y="266"/>
                    </a:lnTo>
                    <a:lnTo>
                      <a:pt x="4306" y="242"/>
                    </a:lnTo>
                    <a:lnTo>
                      <a:pt x="4559" y="227"/>
                    </a:lnTo>
                    <a:lnTo>
                      <a:pt x="4815" y="217"/>
                    </a:lnTo>
                    <a:lnTo>
                      <a:pt x="5062" y="203"/>
                    </a:lnTo>
                    <a:lnTo>
                      <a:pt x="5315" y="193"/>
                    </a:lnTo>
                    <a:lnTo>
                      <a:pt x="5567" y="174"/>
                    </a:lnTo>
                    <a:lnTo>
                      <a:pt x="5818" y="159"/>
                    </a:lnTo>
                    <a:lnTo>
                      <a:pt x="5872" y="169"/>
                    </a:lnTo>
                    <a:lnTo>
                      <a:pt x="5931" y="174"/>
                    </a:lnTo>
                    <a:lnTo>
                      <a:pt x="5984" y="174"/>
                    </a:lnTo>
                    <a:lnTo>
                      <a:pt x="6042" y="174"/>
                    </a:lnTo>
                    <a:lnTo>
                      <a:pt x="6095" y="174"/>
                    </a:lnTo>
                    <a:lnTo>
                      <a:pt x="6148" y="174"/>
                    </a:lnTo>
                    <a:lnTo>
                      <a:pt x="6206" y="179"/>
                    </a:lnTo>
                    <a:lnTo>
                      <a:pt x="6270" y="193"/>
                    </a:lnTo>
                    <a:lnTo>
                      <a:pt x="6294" y="169"/>
                    </a:lnTo>
                    <a:lnTo>
                      <a:pt x="6323" y="149"/>
                    </a:lnTo>
                    <a:lnTo>
                      <a:pt x="6357" y="125"/>
                    </a:lnTo>
                    <a:lnTo>
                      <a:pt x="6396" y="106"/>
                    </a:lnTo>
                    <a:lnTo>
                      <a:pt x="6425" y="81"/>
                    </a:lnTo>
                    <a:lnTo>
                      <a:pt x="6459" y="57"/>
                    </a:lnTo>
                    <a:lnTo>
                      <a:pt x="6493" y="34"/>
                    </a:lnTo>
                    <a:lnTo>
                      <a:pt x="6526" y="14"/>
                    </a:lnTo>
                    <a:lnTo>
                      <a:pt x="6566" y="14"/>
                    </a:lnTo>
                    <a:lnTo>
                      <a:pt x="6609" y="14"/>
                    </a:lnTo>
                    <a:lnTo>
                      <a:pt x="6647" y="9"/>
                    </a:lnTo>
                    <a:lnTo>
                      <a:pt x="6692" y="0"/>
                    </a:lnTo>
                    <a:lnTo>
                      <a:pt x="6735" y="9"/>
                    </a:lnTo>
                    <a:lnTo>
                      <a:pt x="6783" y="28"/>
                    </a:lnTo>
                    <a:lnTo>
                      <a:pt x="6828" y="48"/>
                    </a:lnTo>
                    <a:lnTo>
                      <a:pt x="6871" y="72"/>
                    </a:lnTo>
                    <a:lnTo>
                      <a:pt x="6828" y="106"/>
                    </a:lnTo>
                    <a:lnTo>
                      <a:pt x="6794" y="140"/>
                    </a:lnTo>
                    <a:lnTo>
                      <a:pt x="6735" y="96"/>
                    </a:lnTo>
                    <a:lnTo>
                      <a:pt x="6681" y="91"/>
                    </a:lnTo>
                    <a:lnTo>
                      <a:pt x="6619" y="102"/>
                    </a:lnTo>
                    <a:lnTo>
                      <a:pt x="6560" y="130"/>
                    </a:lnTo>
                    <a:lnTo>
                      <a:pt x="6493" y="164"/>
                    </a:lnTo>
                    <a:lnTo>
                      <a:pt x="6434" y="198"/>
                    </a:lnTo>
                    <a:lnTo>
                      <a:pt x="6372" y="232"/>
                    </a:lnTo>
                    <a:lnTo>
                      <a:pt x="6313" y="256"/>
                    </a:lnTo>
                    <a:lnTo>
                      <a:pt x="6270" y="368"/>
                    </a:lnTo>
                    <a:lnTo>
                      <a:pt x="6240" y="489"/>
                    </a:lnTo>
                    <a:lnTo>
                      <a:pt x="6206" y="605"/>
                    </a:lnTo>
                    <a:lnTo>
                      <a:pt x="6178" y="731"/>
                    </a:lnTo>
                    <a:lnTo>
                      <a:pt x="6138" y="848"/>
                    </a:lnTo>
                    <a:lnTo>
                      <a:pt x="6100" y="969"/>
                    </a:lnTo>
                    <a:lnTo>
                      <a:pt x="6057" y="1076"/>
                    </a:lnTo>
                    <a:lnTo>
                      <a:pt x="5998" y="1182"/>
                    </a:lnTo>
                    <a:lnTo>
                      <a:pt x="5891" y="1565"/>
                    </a:lnTo>
                    <a:lnTo>
                      <a:pt x="5795" y="1958"/>
                    </a:lnTo>
                    <a:lnTo>
                      <a:pt x="5688" y="2346"/>
                    </a:lnTo>
                    <a:lnTo>
                      <a:pt x="5571" y="2729"/>
                    </a:lnTo>
                    <a:lnTo>
                      <a:pt x="5431" y="3093"/>
                    </a:lnTo>
                    <a:lnTo>
                      <a:pt x="5262" y="3441"/>
                    </a:lnTo>
                    <a:lnTo>
                      <a:pt x="5053" y="3762"/>
                    </a:lnTo>
                    <a:lnTo>
                      <a:pt x="4800" y="4052"/>
                    </a:lnTo>
                    <a:lnTo>
                      <a:pt x="4747" y="4188"/>
                    </a:lnTo>
                    <a:lnTo>
                      <a:pt x="4665" y="4295"/>
                    </a:lnTo>
                    <a:lnTo>
                      <a:pt x="4559" y="4378"/>
                    </a:lnTo>
                    <a:lnTo>
                      <a:pt x="4442" y="4455"/>
                    </a:lnTo>
                    <a:lnTo>
                      <a:pt x="4316" y="4523"/>
                    </a:lnTo>
                    <a:lnTo>
                      <a:pt x="4209" y="4604"/>
                    </a:lnTo>
                    <a:lnTo>
                      <a:pt x="4112" y="4702"/>
                    </a:lnTo>
                    <a:lnTo>
                      <a:pt x="4044" y="4828"/>
                    </a:lnTo>
                    <a:lnTo>
                      <a:pt x="3967" y="4885"/>
                    </a:lnTo>
                    <a:lnTo>
                      <a:pt x="3879" y="4934"/>
                    </a:lnTo>
                    <a:lnTo>
                      <a:pt x="3788" y="4978"/>
                    </a:lnTo>
                    <a:lnTo>
                      <a:pt x="3695" y="5022"/>
                    </a:lnTo>
                    <a:lnTo>
                      <a:pt x="3598" y="5066"/>
                    </a:lnTo>
                    <a:lnTo>
                      <a:pt x="3521" y="5128"/>
                    </a:lnTo>
                    <a:lnTo>
                      <a:pt x="3453" y="5196"/>
                    </a:lnTo>
                    <a:lnTo>
                      <a:pt x="3404" y="5288"/>
                    </a:lnTo>
                    <a:lnTo>
                      <a:pt x="3225" y="5318"/>
                    </a:lnTo>
                    <a:lnTo>
                      <a:pt x="3065" y="5386"/>
                    </a:lnTo>
                    <a:lnTo>
                      <a:pt x="2914" y="5477"/>
                    </a:lnTo>
                    <a:lnTo>
                      <a:pt x="2774" y="5589"/>
                    </a:lnTo>
                    <a:lnTo>
                      <a:pt x="2623" y="5686"/>
                    </a:lnTo>
                    <a:lnTo>
                      <a:pt x="2478" y="5773"/>
                    </a:lnTo>
                    <a:lnTo>
                      <a:pt x="2314" y="5822"/>
                    </a:lnTo>
                    <a:lnTo>
                      <a:pt x="2134" y="5831"/>
                    </a:lnTo>
                    <a:lnTo>
                      <a:pt x="1945" y="5899"/>
                    </a:lnTo>
                    <a:lnTo>
                      <a:pt x="1770" y="5991"/>
                    </a:lnTo>
                    <a:lnTo>
                      <a:pt x="1600" y="6098"/>
                    </a:lnTo>
                    <a:lnTo>
                      <a:pt x="1440" y="6210"/>
                    </a:lnTo>
                    <a:lnTo>
                      <a:pt x="1271" y="6311"/>
                    </a:lnTo>
                    <a:lnTo>
                      <a:pt x="1097" y="6413"/>
                    </a:lnTo>
                    <a:lnTo>
                      <a:pt x="917" y="6491"/>
                    </a:lnTo>
                    <a:lnTo>
                      <a:pt x="723" y="6549"/>
                    </a:lnTo>
                    <a:lnTo>
                      <a:pt x="641" y="6617"/>
                    </a:lnTo>
                    <a:lnTo>
                      <a:pt x="554" y="6679"/>
                    </a:lnTo>
                    <a:lnTo>
                      <a:pt x="461" y="6733"/>
                    </a:lnTo>
                    <a:lnTo>
                      <a:pt x="374" y="6786"/>
                    </a:lnTo>
                    <a:lnTo>
                      <a:pt x="277" y="6830"/>
                    </a:lnTo>
                    <a:lnTo>
                      <a:pt x="185" y="6873"/>
                    </a:lnTo>
                    <a:lnTo>
                      <a:pt x="88" y="6913"/>
                    </a:lnTo>
                    <a:lnTo>
                      <a:pt x="0" y="6951"/>
                    </a:lnTo>
                    <a:lnTo>
                      <a:pt x="6" y="6820"/>
                    </a:lnTo>
                    <a:lnTo>
                      <a:pt x="45" y="6690"/>
                    </a:lnTo>
                    <a:lnTo>
                      <a:pt x="88" y="6558"/>
                    </a:lnTo>
                    <a:lnTo>
                      <a:pt x="136" y="6428"/>
                    </a:lnTo>
                    <a:lnTo>
                      <a:pt x="175" y="6297"/>
                    </a:lnTo>
                    <a:lnTo>
                      <a:pt x="200" y="6166"/>
                    </a:lnTo>
                    <a:lnTo>
                      <a:pt x="190" y="6035"/>
                    </a:lnTo>
                    <a:lnTo>
                      <a:pt x="147" y="5909"/>
                    </a:lnTo>
                    <a:lnTo>
                      <a:pt x="194" y="5797"/>
                    </a:lnTo>
                    <a:lnTo>
                      <a:pt x="219" y="5686"/>
                    </a:lnTo>
                    <a:lnTo>
                      <a:pt x="219" y="5569"/>
                    </a:lnTo>
                    <a:lnTo>
                      <a:pt x="213" y="5458"/>
                    </a:lnTo>
                    <a:lnTo>
                      <a:pt x="200" y="5341"/>
                    </a:lnTo>
                    <a:lnTo>
                      <a:pt x="204" y="5235"/>
                    </a:lnTo>
                    <a:lnTo>
                      <a:pt x="228" y="5128"/>
                    </a:lnTo>
                    <a:lnTo>
                      <a:pt x="287" y="5032"/>
                    </a:lnTo>
                    <a:lnTo>
                      <a:pt x="253" y="4944"/>
                    </a:lnTo>
                    <a:lnTo>
                      <a:pt x="258" y="4872"/>
                    </a:lnTo>
                    <a:lnTo>
                      <a:pt x="277" y="4804"/>
                    </a:lnTo>
                    <a:lnTo>
                      <a:pt x="311" y="4740"/>
                    </a:lnTo>
                    <a:lnTo>
                      <a:pt x="340" y="4672"/>
                    </a:lnTo>
                    <a:lnTo>
                      <a:pt x="360" y="4604"/>
                    </a:lnTo>
                    <a:lnTo>
                      <a:pt x="354" y="4527"/>
                    </a:lnTo>
                    <a:lnTo>
                      <a:pt x="326" y="4455"/>
                    </a:lnTo>
                    <a:lnTo>
                      <a:pt x="364" y="4416"/>
                    </a:lnTo>
                    <a:lnTo>
                      <a:pt x="407" y="4378"/>
                    </a:lnTo>
                    <a:lnTo>
                      <a:pt x="447" y="4333"/>
                    </a:lnTo>
                    <a:lnTo>
                      <a:pt x="481" y="4290"/>
                    </a:lnTo>
                    <a:lnTo>
                      <a:pt x="505" y="4237"/>
                    </a:lnTo>
                    <a:lnTo>
                      <a:pt x="529" y="4188"/>
                    </a:lnTo>
                    <a:lnTo>
                      <a:pt x="543" y="4135"/>
                    </a:lnTo>
                    <a:lnTo>
                      <a:pt x="554" y="4082"/>
                    </a:lnTo>
                    <a:lnTo>
                      <a:pt x="495" y="3956"/>
                    </a:lnTo>
                    <a:lnTo>
                      <a:pt x="495" y="3839"/>
                    </a:lnTo>
                    <a:lnTo>
                      <a:pt x="524" y="3722"/>
                    </a:lnTo>
                    <a:lnTo>
                      <a:pt x="582" y="3611"/>
                    </a:lnTo>
                    <a:lnTo>
                      <a:pt x="631" y="3494"/>
                    </a:lnTo>
                    <a:lnTo>
                      <a:pt x="680" y="3383"/>
                    </a:lnTo>
                    <a:lnTo>
                      <a:pt x="689" y="3262"/>
                    </a:lnTo>
                    <a:lnTo>
                      <a:pt x="660" y="3146"/>
                    </a:lnTo>
                    <a:lnTo>
                      <a:pt x="776" y="3025"/>
                    </a:lnTo>
                    <a:lnTo>
                      <a:pt x="854" y="2889"/>
                    </a:lnTo>
                    <a:lnTo>
                      <a:pt x="893" y="2744"/>
                    </a:lnTo>
                    <a:lnTo>
                      <a:pt x="917" y="2593"/>
                    </a:lnTo>
                    <a:lnTo>
                      <a:pt x="941" y="2437"/>
                    </a:lnTo>
                    <a:lnTo>
                      <a:pt x="995" y="2297"/>
                    </a:lnTo>
                    <a:lnTo>
                      <a:pt x="1082" y="2171"/>
                    </a:lnTo>
                    <a:lnTo>
                      <a:pt x="1232" y="2079"/>
                    </a:lnTo>
                    <a:lnTo>
                      <a:pt x="1246" y="1934"/>
                    </a:lnTo>
                    <a:lnTo>
                      <a:pt x="1304" y="1813"/>
                    </a:lnTo>
                    <a:lnTo>
                      <a:pt x="1387" y="1696"/>
                    </a:lnTo>
                    <a:lnTo>
                      <a:pt x="1494" y="1594"/>
                    </a:lnTo>
                    <a:lnTo>
                      <a:pt x="1606" y="1493"/>
                    </a:lnTo>
                    <a:lnTo>
                      <a:pt x="1726" y="1406"/>
                    </a:lnTo>
                    <a:lnTo>
                      <a:pt x="1843" y="1308"/>
                    </a:lnTo>
                    <a:lnTo>
                      <a:pt x="1960" y="1216"/>
                    </a:lnTo>
                    <a:lnTo>
                      <a:pt x="2081" y="1110"/>
                    </a:lnTo>
                    <a:lnTo>
                      <a:pt x="2216" y="1022"/>
                    </a:lnTo>
                    <a:lnTo>
                      <a:pt x="2352" y="944"/>
                    </a:lnTo>
                    <a:lnTo>
                      <a:pt x="2497" y="872"/>
                    </a:lnTo>
                    <a:lnTo>
                      <a:pt x="2638" y="794"/>
                    </a:lnTo>
                    <a:lnTo>
                      <a:pt x="2778" y="722"/>
                    </a:lnTo>
                    <a:lnTo>
                      <a:pt x="2914" y="639"/>
                    </a:lnTo>
                    <a:lnTo>
                      <a:pt x="3045" y="552"/>
                    </a:lnTo>
                    <a:lnTo>
                      <a:pt x="3132" y="509"/>
                    </a:lnTo>
                    <a:lnTo>
                      <a:pt x="3230" y="475"/>
                    </a:lnTo>
                    <a:lnTo>
                      <a:pt x="3326" y="441"/>
                    </a:lnTo>
                    <a:lnTo>
                      <a:pt x="3424" y="411"/>
                    </a:lnTo>
                    <a:lnTo>
                      <a:pt x="3521" y="383"/>
                    </a:lnTo>
                    <a:lnTo>
                      <a:pt x="3618" y="358"/>
                    </a:lnTo>
                    <a:lnTo>
                      <a:pt x="3715" y="330"/>
                    </a:lnTo>
                    <a:lnTo>
                      <a:pt x="3816" y="300"/>
                    </a:lnTo>
                    <a:close/>
                  </a:path>
                </a:pathLst>
              </a:custGeom>
              <a:solidFill>
                <a:srgbClr val="6E9190"/>
              </a:solidFill>
              <a:ln w="317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6" name="任意多边形 68"/>
              <p:cNvSpPr/>
              <p:nvPr/>
            </p:nvSpPr>
            <p:spPr>
              <a:xfrm>
                <a:off x="2914" y="2781"/>
                <a:ext cx="1256" cy="1331"/>
              </a:xfrm>
              <a:custGeom>
                <a:avLst/>
                <a:gdLst/>
                <a:ahLst/>
                <a:cxnLst/>
                <a:pathLst>
                  <a:path w="6279" h="6656">
                    <a:moveTo>
                      <a:pt x="6279" y="73"/>
                    </a:moveTo>
                    <a:lnTo>
                      <a:pt x="6251" y="67"/>
                    </a:lnTo>
                    <a:lnTo>
                      <a:pt x="6231" y="67"/>
                    </a:lnTo>
                    <a:lnTo>
                      <a:pt x="6119" y="121"/>
                    </a:lnTo>
                    <a:lnTo>
                      <a:pt x="5965" y="233"/>
                    </a:lnTo>
                    <a:lnTo>
                      <a:pt x="5761" y="383"/>
                    </a:lnTo>
                    <a:lnTo>
                      <a:pt x="5533" y="577"/>
                    </a:lnTo>
                    <a:lnTo>
                      <a:pt x="5275" y="785"/>
                    </a:lnTo>
                    <a:lnTo>
                      <a:pt x="5004" y="1013"/>
                    </a:lnTo>
                    <a:lnTo>
                      <a:pt x="4723" y="1236"/>
                    </a:lnTo>
                    <a:lnTo>
                      <a:pt x="4446" y="1454"/>
                    </a:lnTo>
                    <a:lnTo>
                      <a:pt x="4112" y="1726"/>
                    </a:lnTo>
                    <a:lnTo>
                      <a:pt x="3700" y="2133"/>
                    </a:lnTo>
                    <a:lnTo>
                      <a:pt x="3244" y="2623"/>
                    </a:lnTo>
                    <a:lnTo>
                      <a:pt x="2774" y="3161"/>
                    </a:lnTo>
                    <a:lnTo>
                      <a:pt x="2323" y="3699"/>
                    </a:lnTo>
                    <a:lnTo>
                      <a:pt x="1935" y="4198"/>
                    </a:lnTo>
                    <a:lnTo>
                      <a:pt x="1634" y="4620"/>
                    </a:lnTo>
                    <a:lnTo>
                      <a:pt x="1465" y="4925"/>
                    </a:lnTo>
                    <a:lnTo>
                      <a:pt x="1353" y="5125"/>
                    </a:lnTo>
                    <a:lnTo>
                      <a:pt x="1208" y="5347"/>
                    </a:lnTo>
                    <a:lnTo>
                      <a:pt x="1038" y="5575"/>
                    </a:lnTo>
                    <a:lnTo>
                      <a:pt x="854" y="5813"/>
                    </a:lnTo>
                    <a:lnTo>
                      <a:pt x="656" y="6041"/>
                    </a:lnTo>
                    <a:lnTo>
                      <a:pt x="471" y="6254"/>
                    </a:lnTo>
                    <a:lnTo>
                      <a:pt x="296" y="6443"/>
                    </a:lnTo>
                    <a:lnTo>
                      <a:pt x="151" y="6603"/>
                    </a:lnTo>
                    <a:lnTo>
                      <a:pt x="107" y="6612"/>
                    </a:lnTo>
                    <a:lnTo>
                      <a:pt x="73" y="6632"/>
                    </a:lnTo>
                    <a:lnTo>
                      <a:pt x="49" y="6637"/>
                    </a:lnTo>
                    <a:lnTo>
                      <a:pt x="39" y="6646"/>
                    </a:lnTo>
                    <a:lnTo>
                      <a:pt x="34" y="6646"/>
                    </a:lnTo>
                    <a:lnTo>
                      <a:pt x="30" y="6646"/>
                    </a:lnTo>
                    <a:lnTo>
                      <a:pt x="25" y="6646"/>
                    </a:lnTo>
                    <a:lnTo>
                      <a:pt x="20" y="6652"/>
                    </a:lnTo>
                    <a:lnTo>
                      <a:pt x="10" y="6652"/>
                    </a:lnTo>
                    <a:lnTo>
                      <a:pt x="6" y="6652"/>
                    </a:lnTo>
                    <a:lnTo>
                      <a:pt x="0" y="6656"/>
                    </a:lnTo>
                    <a:lnTo>
                      <a:pt x="0" y="6652"/>
                    </a:lnTo>
                    <a:lnTo>
                      <a:pt x="0" y="6646"/>
                    </a:lnTo>
                    <a:lnTo>
                      <a:pt x="0" y="6637"/>
                    </a:lnTo>
                    <a:lnTo>
                      <a:pt x="0" y="6632"/>
                    </a:lnTo>
                    <a:lnTo>
                      <a:pt x="0" y="6627"/>
                    </a:lnTo>
                    <a:lnTo>
                      <a:pt x="0" y="6618"/>
                    </a:lnTo>
                    <a:lnTo>
                      <a:pt x="136" y="6472"/>
                    </a:lnTo>
                    <a:lnTo>
                      <a:pt x="311" y="6288"/>
                    </a:lnTo>
                    <a:lnTo>
                      <a:pt x="505" y="6065"/>
                    </a:lnTo>
                    <a:lnTo>
                      <a:pt x="718" y="5828"/>
                    </a:lnTo>
                    <a:lnTo>
                      <a:pt x="917" y="5570"/>
                    </a:lnTo>
                    <a:lnTo>
                      <a:pt x="1110" y="5318"/>
                    </a:lnTo>
                    <a:lnTo>
                      <a:pt x="1271" y="5076"/>
                    </a:lnTo>
                    <a:lnTo>
                      <a:pt x="1392" y="4858"/>
                    </a:lnTo>
                    <a:lnTo>
                      <a:pt x="1562" y="4552"/>
                    </a:lnTo>
                    <a:lnTo>
                      <a:pt x="1862" y="4136"/>
                    </a:lnTo>
                    <a:lnTo>
                      <a:pt x="2250" y="3636"/>
                    </a:lnTo>
                    <a:lnTo>
                      <a:pt x="2701" y="3103"/>
                    </a:lnTo>
                    <a:lnTo>
                      <a:pt x="3172" y="2564"/>
                    </a:lnTo>
                    <a:lnTo>
                      <a:pt x="3628" y="2074"/>
                    </a:lnTo>
                    <a:lnTo>
                      <a:pt x="4039" y="1667"/>
                    </a:lnTo>
                    <a:lnTo>
                      <a:pt x="4374" y="1392"/>
                    </a:lnTo>
                    <a:lnTo>
                      <a:pt x="4645" y="1179"/>
                    </a:lnTo>
                    <a:lnTo>
                      <a:pt x="4926" y="955"/>
                    </a:lnTo>
                    <a:lnTo>
                      <a:pt x="5198" y="727"/>
                    </a:lnTo>
                    <a:lnTo>
                      <a:pt x="5460" y="519"/>
                    </a:lnTo>
                    <a:lnTo>
                      <a:pt x="5688" y="325"/>
                    </a:lnTo>
                    <a:lnTo>
                      <a:pt x="5887" y="169"/>
                    </a:lnTo>
                    <a:lnTo>
                      <a:pt x="6046" y="58"/>
                    </a:lnTo>
                    <a:lnTo>
                      <a:pt x="6159" y="5"/>
                    </a:lnTo>
                    <a:lnTo>
                      <a:pt x="6178" y="0"/>
                    </a:lnTo>
                    <a:lnTo>
                      <a:pt x="6206" y="14"/>
                    </a:lnTo>
                    <a:lnTo>
                      <a:pt x="6236" y="39"/>
                    </a:lnTo>
                    <a:lnTo>
                      <a:pt x="6279" y="73"/>
                    </a:lnTo>
                    <a:close/>
                  </a:path>
                </a:pathLst>
              </a:custGeom>
              <a:solidFill>
                <a:srgbClr val="6E9190"/>
              </a:solidFill>
              <a:ln w="3175" cap="flat" cmpd="sng">
                <a:solidFill>
                  <a:srgbClr val="4A757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3226" y="2346"/>
              <a:ext cx="7947" cy="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80000"/>
                </a:lnSpc>
              </a:pPr>
              <a:r>
                <a:rPr lang="zh-CN" altLang="en-US" sz="900" b="1">
                  <a:solidFill>
                    <a:srgbClr val="729494"/>
                  </a:solidFill>
                  <a:latin typeface="方正姚体" panose="02010601030101010101" charset="-122"/>
                  <a:ea typeface="方正姚体" panose="02010601030101010101" charset="-122"/>
                </a:rPr>
                <a:t>solution = Solution([1,8,6,2,5,4,8,3,7])</a:t>
              </a:r>
              <a:endParaRPr lang="zh-CN" altLang="en-US" sz="900" b="1">
                <a:solidFill>
                  <a:srgbClr val="729494"/>
                </a:solidFill>
                <a:latin typeface="方正姚体" panose="02010601030101010101" charset="-122"/>
                <a:ea typeface="方正姚体" panose="02010601030101010101" charset="-122"/>
              </a:endParaRPr>
            </a:p>
            <a:p>
              <a:pPr>
                <a:lnSpc>
                  <a:spcPct val="180000"/>
                </a:lnSpc>
              </a:pPr>
              <a:r>
                <a:rPr lang="zh-CN" altLang="en-US" sz="900" b="1">
                  <a:solidFill>
                    <a:srgbClr val="729494"/>
                  </a:solidFill>
                  <a:latin typeface="方正姚体" panose="02010601030101010101" charset="-122"/>
                  <a:ea typeface="方正姚体" panose="02010601030101010101" charset="-122"/>
                </a:rPr>
                <a:t>print(solution.marx_area())</a:t>
              </a:r>
              <a:endParaRPr lang="zh-CN" altLang="en-US" sz="900" b="1">
                <a:solidFill>
                  <a:srgbClr val="729494"/>
                </a:solidFill>
                <a:latin typeface="方正姚体" panose="02010601030101010101" charset="-122"/>
                <a:ea typeface="方正姚体" panose="02010601030101010101" charset="-122"/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1699</Words>
  <Application>WPS 演示</Application>
  <PresentationFormat>宽屏</PresentationFormat>
  <Paragraphs>140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宋体</vt:lpstr>
      <vt:lpstr>Wingdings</vt:lpstr>
      <vt:lpstr>DejaVu Sans</vt:lpstr>
      <vt:lpstr>微软雅黑</vt:lpstr>
      <vt:lpstr>Droid Sans Fallback</vt:lpstr>
      <vt:lpstr>方正姚体</vt:lpstr>
      <vt:lpstr>宋体</vt:lpstr>
      <vt:lpstr>Arial Unicode MS</vt:lpstr>
      <vt:lpstr>MT Extra</vt:lpstr>
      <vt:lpstr>微软雅黑</vt:lpstr>
      <vt:lpstr>Abyssinica SIL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hyy</cp:lastModifiedBy>
  <cp:revision>31</cp:revision>
  <dcterms:created xsi:type="dcterms:W3CDTF">2020-01-08T16:46:35Z</dcterms:created>
  <dcterms:modified xsi:type="dcterms:W3CDTF">2020-01-08T16:46:35Z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2052-11.1.0.8865</vt:lpwstr>
  </property>
</Properties>
</file>