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0"/>
  </p:handoutMasterIdLst>
  <p:sldIdLst>
    <p:sldId id="258" r:id="rId3"/>
    <p:sldId id="259" r:id="rId4"/>
    <p:sldId id="260" r:id="rId5"/>
    <p:sldId id="292" r:id="rId6"/>
    <p:sldId id="261" r:id="rId7"/>
    <p:sldId id="274" r:id="rId8"/>
    <p:sldId id="291" r:id="rId9"/>
    <p:sldId id="265" r:id="rId10"/>
    <p:sldId id="275" r:id="rId11"/>
    <p:sldId id="284" r:id="rId13"/>
    <p:sldId id="268" r:id="rId14"/>
    <p:sldId id="276" r:id="rId15"/>
    <p:sldId id="270" r:id="rId16"/>
    <p:sldId id="289" r:id="rId17"/>
    <p:sldId id="290" r:id="rId18"/>
    <p:sldId id="272" r:id="rId19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573"/>
    <a:srgbClr val="C0CFCC"/>
    <a:srgbClr val="FFFFFF"/>
    <a:srgbClr val="AED6BC"/>
    <a:srgbClr val="BECDC9"/>
    <a:srgbClr val="8EA7A8"/>
    <a:srgbClr val="D1DCDD"/>
    <a:srgbClr val="C9D5D4"/>
    <a:srgbClr val="6E9190"/>
    <a:srgbClr val="72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46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1941650"/>
            <a:ext cx="8139178" cy="67452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2675226"/>
            <a:ext cx="8139178" cy="71339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714543"/>
            <a:ext cx="8139178" cy="378085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1941650"/>
            <a:ext cx="8139178" cy="674528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72220"/>
            <a:ext cx="8139178" cy="378187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2857194"/>
            <a:ext cx="8139178" cy="468740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3384522"/>
            <a:ext cx="8139178" cy="808672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72220"/>
            <a:ext cx="3962432" cy="378085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72220"/>
            <a:ext cx="3962432" cy="378085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72220"/>
            <a:ext cx="3962432" cy="28581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342086"/>
            <a:ext cx="3962400" cy="3414949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72220"/>
            <a:ext cx="3962432" cy="28581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42086"/>
            <a:ext cx="3962432" cy="3414949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72220"/>
            <a:ext cx="3962432" cy="378085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72220"/>
            <a:ext cx="3962432" cy="3780856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714543"/>
            <a:ext cx="713238" cy="4042595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714537"/>
            <a:ext cx="7371076" cy="4042595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324073"/>
            <a:ext cx="8139178" cy="48611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972220"/>
            <a:ext cx="8139178" cy="378085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3453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3453"/>
            <a:ext cx="2970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3453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770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07845" y="1547495"/>
            <a:ext cx="6179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     Flask</a:t>
            </a:r>
            <a:endParaRPr lang="en-US" altLang="zh-CN" sz="60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7845" y="2727960"/>
            <a:ext cx="5838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10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lang="zh-CN" altLang="en-US" sz="10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The container that holds the most water</a:t>
            </a:r>
            <a:endParaRPr lang="zh-CN" altLang="en-US" sz="10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65125" y="1048385"/>
            <a:ext cx="736600" cy="2958465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6"/>
          <p:cNvGrpSpPr/>
          <p:nvPr/>
        </p:nvGrpSpPr>
        <p:grpSpPr>
          <a:xfrm rot="0">
            <a:off x="1499870" y="604520"/>
            <a:ext cx="565150" cy="443865"/>
            <a:chOff x="2914" y="2722"/>
            <a:chExt cx="1374" cy="1390"/>
          </a:xfrm>
        </p:grpSpPr>
        <p:sp>
          <p:nvSpPr>
            <p:cNvPr id="5" name="任意多边形 67"/>
            <p:cNvSpPr/>
            <p:nvPr/>
          </p:nvSpPr>
          <p:spPr>
            <a:xfrm>
              <a:off x="2914" y="2722"/>
              <a:ext cx="1374" cy="1390"/>
            </a:xfrm>
            <a:custGeom>
              <a:avLst/>
              <a:gdLst/>
              <a:ahLst/>
              <a:cxnLst/>
              <a:pathLst>
                <a:path w="6871" h="6951">
                  <a:moveTo>
                    <a:pt x="3816" y="300"/>
                  </a:moveTo>
                  <a:lnTo>
                    <a:pt x="4059" y="266"/>
                  </a:lnTo>
                  <a:lnTo>
                    <a:pt x="4306" y="242"/>
                  </a:lnTo>
                  <a:lnTo>
                    <a:pt x="4559" y="227"/>
                  </a:lnTo>
                  <a:lnTo>
                    <a:pt x="4815" y="217"/>
                  </a:lnTo>
                  <a:lnTo>
                    <a:pt x="5062" y="203"/>
                  </a:lnTo>
                  <a:lnTo>
                    <a:pt x="5315" y="193"/>
                  </a:lnTo>
                  <a:lnTo>
                    <a:pt x="5567" y="174"/>
                  </a:lnTo>
                  <a:lnTo>
                    <a:pt x="5818" y="159"/>
                  </a:lnTo>
                  <a:lnTo>
                    <a:pt x="5872" y="169"/>
                  </a:lnTo>
                  <a:lnTo>
                    <a:pt x="5931" y="174"/>
                  </a:lnTo>
                  <a:lnTo>
                    <a:pt x="5984" y="174"/>
                  </a:lnTo>
                  <a:lnTo>
                    <a:pt x="6042" y="174"/>
                  </a:lnTo>
                  <a:lnTo>
                    <a:pt x="6095" y="174"/>
                  </a:lnTo>
                  <a:lnTo>
                    <a:pt x="6148" y="174"/>
                  </a:lnTo>
                  <a:lnTo>
                    <a:pt x="6206" y="179"/>
                  </a:lnTo>
                  <a:lnTo>
                    <a:pt x="6270" y="193"/>
                  </a:lnTo>
                  <a:lnTo>
                    <a:pt x="6294" y="169"/>
                  </a:lnTo>
                  <a:lnTo>
                    <a:pt x="6323" y="149"/>
                  </a:lnTo>
                  <a:lnTo>
                    <a:pt x="6357" y="125"/>
                  </a:lnTo>
                  <a:lnTo>
                    <a:pt x="6396" y="106"/>
                  </a:lnTo>
                  <a:lnTo>
                    <a:pt x="6425" y="81"/>
                  </a:lnTo>
                  <a:lnTo>
                    <a:pt x="6459" y="57"/>
                  </a:lnTo>
                  <a:lnTo>
                    <a:pt x="6493" y="34"/>
                  </a:lnTo>
                  <a:lnTo>
                    <a:pt x="6526" y="14"/>
                  </a:lnTo>
                  <a:lnTo>
                    <a:pt x="6566" y="14"/>
                  </a:lnTo>
                  <a:lnTo>
                    <a:pt x="6609" y="14"/>
                  </a:lnTo>
                  <a:lnTo>
                    <a:pt x="6647" y="9"/>
                  </a:lnTo>
                  <a:lnTo>
                    <a:pt x="6692" y="0"/>
                  </a:lnTo>
                  <a:lnTo>
                    <a:pt x="6735" y="9"/>
                  </a:lnTo>
                  <a:lnTo>
                    <a:pt x="6783" y="28"/>
                  </a:lnTo>
                  <a:lnTo>
                    <a:pt x="6828" y="48"/>
                  </a:lnTo>
                  <a:lnTo>
                    <a:pt x="6871" y="72"/>
                  </a:lnTo>
                  <a:lnTo>
                    <a:pt x="6828" y="106"/>
                  </a:lnTo>
                  <a:lnTo>
                    <a:pt x="6794" y="140"/>
                  </a:lnTo>
                  <a:lnTo>
                    <a:pt x="6735" y="96"/>
                  </a:lnTo>
                  <a:lnTo>
                    <a:pt x="6681" y="91"/>
                  </a:lnTo>
                  <a:lnTo>
                    <a:pt x="6619" y="102"/>
                  </a:lnTo>
                  <a:lnTo>
                    <a:pt x="6560" y="130"/>
                  </a:lnTo>
                  <a:lnTo>
                    <a:pt x="6493" y="164"/>
                  </a:lnTo>
                  <a:lnTo>
                    <a:pt x="6434" y="198"/>
                  </a:lnTo>
                  <a:lnTo>
                    <a:pt x="6372" y="232"/>
                  </a:lnTo>
                  <a:lnTo>
                    <a:pt x="6313" y="256"/>
                  </a:lnTo>
                  <a:lnTo>
                    <a:pt x="6270" y="368"/>
                  </a:lnTo>
                  <a:lnTo>
                    <a:pt x="6240" y="489"/>
                  </a:lnTo>
                  <a:lnTo>
                    <a:pt x="6206" y="605"/>
                  </a:lnTo>
                  <a:lnTo>
                    <a:pt x="6178" y="731"/>
                  </a:lnTo>
                  <a:lnTo>
                    <a:pt x="6138" y="848"/>
                  </a:lnTo>
                  <a:lnTo>
                    <a:pt x="6100" y="969"/>
                  </a:lnTo>
                  <a:lnTo>
                    <a:pt x="6057" y="1076"/>
                  </a:lnTo>
                  <a:lnTo>
                    <a:pt x="5998" y="1182"/>
                  </a:lnTo>
                  <a:lnTo>
                    <a:pt x="5891" y="1565"/>
                  </a:lnTo>
                  <a:lnTo>
                    <a:pt x="5795" y="1958"/>
                  </a:lnTo>
                  <a:lnTo>
                    <a:pt x="5688" y="2346"/>
                  </a:lnTo>
                  <a:lnTo>
                    <a:pt x="5571" y="2729"/>
                  </a:lnTo>
                  <a:lnTo>
                    <a:pt x="5431" y="3093"/>
                  </a:lnTo>
                  <a:lnTo>
                    <a:pt x="5262" y="3441"/>
                  </a:lnTo>
                  <a:lnTo>
                    <a:pt x="5053" y="3762"/>
                  </a:lnTo>
                  <a:lnTo>
                    <a:pt x="4800" y="4052"/>
                  </a:lnTo>
                  <a:lnTo>
                    <a:pt x="4747" y="4188"/>
                  </a:lnTo>
                  <a:lnTo>
                    <a:pt x="4665" y="4295"/>
                  </a:lnTo>
                  <a:lnTo>
                    <a:pt x="4559" y="4378"/>
                  </a:lnTo>
                  <a:lnTo>
                    <a:pt x="4442" y="4455"/>
                  </a:lnTo>
                  <a:lnTo>
                    <a:pt x="4316" y="4523"/>
                  </a:lnTo>
                  <a:lnTo>
                    <a:pt x="4209" y="4604"/>
                  </a:lnTo>
                  <a:lnTo>
                    <a:pt x="4112" y="4702"/>
                  </a:lnTo>
                  <a:lnTo>
                    <a:pt x="4044" y="4828"/>
                  </a:lnTo>
                  <a:lnTo>
                    <a:pt x="3967" y="4885"/>
                  </a:lnTo>
                  <a:lnTo>
                    <a:pt x="3879" y="4934"/>
                  </a:lnTo>
                  <a:lnTo>
                    <a:pt x="3788" y="4978"/>
                  </a:lnTo>
                  <a:lnTo>
                    <a:pt x="3695" y="5022"/>
                  </a:lnTo>
                  <a:lnTo>
                    <a:pt x="3598" y="5066"/>
                  </a:lnTo>
                  <a:lnTo>
                    <a:pt x="3521" y="5128"/>
                  </a:lnTo>
                  <a:lnTo>
                    <a:pt x="3453" y="5196"/>
                  </a:lnTo>
                  <a:lnTo>
                    <a:pt x="3404" y="5288"/>
                  </a:lnTo>
                  <a:lnTo>
                    <a:pt x="3225" y="5318"/>
                  </a:lnTo>
                  <a:lnTo>
                    <a:pt x="3065" y="5386"/>
                  </a:lnTo>
                  <a:lnTo>
                    <a:pt x="2914" y="5477"/>
                  </a:lnTo>
                  <a:lnTo>
                    <a:pt x="2774" y="5589"/>
                  </a:lnTo>
                  <a:lnTo>
                    <a:pt x="2623" y="5686"/>
                  </a:lnTo>
                  <a:lnTo>
                    <a:pt x="2478" y="5773"/>
                  </a:lnTo>
                  <a:lnTo>
                    <a:pt x="2314" y="5822"/>
                  </a:lnTo>
                  <a:lnTo>
                    <a:pt x="2134" y="5831"/>
                  </a:lnTo>
                  <a:lnTo>
                    <a:pt x="1945" y="5899"/>
                  </a:lnTo>
                  <a:lnTo>
                    <a:pt x="1770" y="5991"/>
                  </a:lnTo>
                  <a:lnTo>
                    <a:pt x="1600" y="6098"/>
                  </a:lnTo>
                  <a:lnTo>
                    <a:pt x="1440" y="6210"/>
                  </a:lnTo>
                  <a:lnTo>
                    <a:pt x="1271" y="6311"/>
                  </a:lnTo>
                  <a:lnTo>
                    <a:pt x="1097" y="6413"/>
                  </a:lnTo>
                  <a:lnTo>
                    <a:pt x="917" y="6491"/>
                  </a:lnTo>
                  <a:lnTo>
                    <a:pt x="723" y="6549"/>
                  </a:lnTo>
                  <a:lnTo>
                    <a:pt x="641" y="6617"/>
                  </a:lnTo>
                  <a:lnTo>
                    <a:pt x="554" y="6679"/>
                  </a:lnTo>
                  <a:lnTo>
                    <a:pt x="461" y="6733"/>
                  </a:lnTo>
                  <a:lnTo>
                    <a:pt x="374" y="6786"/>
                  </a:lnTo>
                  <a:lnTo>
                    <a:pt x="277" y="6830"/>
                  </a:lnTo>
                  <a:lnTo>
                    <a:pt x="185" y="6873"/>
                  </a:lnTo>
                  <a:lnTo>
                    <a:pt x="88" y="6913"/>
                  </a:lnTo>
                  <a:lnTo>
                    <a:pt x="0" y="6951"/>
                  </a:lnTo>
                  <a:lnTo>
                    <a:pt x="6" y="6820"/>
                  </a:lnTo>
                  <a:lnTo>
                    <a:pt x="45" y="6690"/>
                  </a:lnTo>
                  <a:lnTo>
                    <a:pt x="88" y="6558"/>
                  </a:lnTo>
                  <a:lnTo>
                    <a:pt x="136" y="6428"/>
                  </a:lnTo>
                  <a:lnTo>
                    <a:pt x="175" y="6297"/>
                  </a:lnTo>
                  <a:lnTo>
                    <a:pt x="200" y="6166"/>
                  </a:lnTo>
                  <a:lnTo>
                    <a:pt x="190" y="6035"/>
                  </a:lnTo>
                  <a:lnTo>
                    <a:pt x="147" y="5909"/>
                  </a:lnTo>
                  <a:lnTo>
                    <a:pt x="194" y="5797"/>
                  </a:lnTo>
                  <a:lnTo>
                    <a:pt x="219" y="5686"/>
                  </a:lnTo>
                  <a:lnTo>
                    <a:pt x="219" y="5569"/>
                  </a:lnTo>
                  <a:lnTo>
                    <a:pt x="213" y="5458"/>
                  </a:lnTo>
                  <a:lnTo>
                    <a:pt x="200" y="5341"/>
                  </a:lnTo>
                  <a:lnTo>
                    <a:pt x="204" y="5235"/>
                  </a:lnTo>
                  <a:lnTo>
                    <a:pt x="228" y="5128"/>
                  </a:lnTo>
                  <a:lnTo>
                    <a:pt x="287" y="5032"/>
                  </a:lnTo>
                  <a:lnTo>
                    <a:pt x="253" y="4944"/>
                  </a:lnTo>
                  <a:lnTo>
                    <a:pt x="258" y="4872"/>
                  </a:lnTo>
                  <a:lnTo>
                    <a:pt x="277" y="4804"/>
                  </a:lnTo>
                  <a:lnTo>
                    <a:pt x="311" y="4740"/>
                  </a:lnTo>
                  <a:lnTo>
                    <a:pt x="340" y="4672"/>
                  </a:lnTo>
                  <a:lnTo>
                    <a:pt x="360" y="4604"/>
                  </a:lnTo>
                  <a:lnTo>
                    <a:pt x="354" y="4527"/>
                  </a:lnTo>
                  <a:lnTo>
                    <a:pt x="326" y="4455"/>
                  </a:lnTo>
                  <a:lnTo>
                    <a:pt x="364" y="4416"/>
                  </a:lnTo>
                  <a:lnTo>
                    <a:pt x="407" y="4378"/>
                  </a:lnTo>
                  <a:lnTo>
                    <a:pt x="447" y="4333"/>
                  </a:lnTo>
                  <a:lnTo>
                    <a:pt x="481" y="4290"/>
                  </a:lnTo>
                  <a:lnTo>
                    <a:pt x="505" y="4237"/>
                  </a:lnTo>
                  <a:lnTo>
                    <a:pt x="529" y="4188"/>
                  </a:lnTo>
                  <a:lnTo>
                    <a:pt x="543" y="4135"/>
                  </a:lnTo>
                  <a:lnTo>
                    <a:pt x="554" y="4082"/>
                  </a:lnTo>
                  <a:lnTo>
                    <a:pt x="495" y="3956"/>
                  </a:lnTo>
                  <a:lnTo>
                    <a:pt x="495" y="3839"/>
                  </a:lnTo>
                  <a:lnTo>
                    <a:pt x="524" y="3722"/>
                  </a:lnTo>
                  <a:lnTo>
                    <a:pt x="582" y="3611"/>
                  </a:lnTo>
                  <a:lnTo>
                    <a:pt x="631" y="3494"/>
                  </a:lnTo>
                  <a:lnTo>
                    <a:pt x="680" y="3383"/>
                  </a:lnTo>
                  <a:lnTo>
                    <a:pt x="689" y="3262"/>
                  </a:lnTo>
                  <a:lnTo>
                    <a:pt x="660" y="3146"/>
                  </a:lnTo>
                  <a:lnTo>
                    <a:pt x="776" y="3025"/>
                  </a:lnTo>
                  <a:lnTo>
                    <a:pt x="854" y="2889"/>
                  </a:lnTo>
                  <a:lnTo>
                    <a:pt x="893" y="2744"/>
                  </a:lnTo>
                  <a:lnTo>
                    <a:pt x="917" y="2593"/>
                  </a:lnTo>
                  <a:lnTo>
                    <a:pt x="941" y="2437"/>
                  </a:lnTo>
                  <a:lnTo>
                    <a:pt x="995" y="2297"/>
                  </a:lnTo>
                  <a:lnTo>
                    <a:pt x="1082" y="2171"/>
                  </a:lnTo>
                  <a:lnTo>
                    <a:pt x="1232" y="2079"/>
                  </a:lnTo>
                  <a:lnTo>
                    <a:pt x="1246" y="1934"/>
                  </a:lnTo>
                  <a:lnTo>
                    <a:pt x="1304" y="1813"/>
                  </a:lnTo>
                  <a:lnTo>
                    <a:pt x="1387" y="1696"/>
                  </a:lnTo>
                  <a:lnTo>
                    <a:pt x="1494" y="1594"/>
                  </a:lnTo>
                  <a:lnTo>
                    <a:pt x="1606" y="1493"/>
                  </a:lnTo>
                  <a:lnTo>
                    <a:pt x="1726" y="1406"/>
                  </a:lnTo>
                  <a:lnTo>
                    <a:pt x="1843" y="1308"/>
                  </a:lnTo>
                  <a:lnTo>
                    <a:pt x="1960" y="1216"/>
                  </a:lnTo>
                  <a:lnTo>
                    <a:pt x="2081" y="1110"/>
                  </a:lnTo>
                  <a:lnTo>
                    <a:pt x="2216" y="1022"/>
                  </a:lnTo>
                  <a:lnTo>
                    <a:pt x="2352" y="944"/>
                  </a:lnTo>
                  <a:lnTo>
                    <a:pt x="2497" y="872"/>
                  </a:lnTo>
                  <a:lnTo>
                    <a:pt x="2638" y="794"/>
                  </a:lnTo>
                  <a:lnTo>
                    <a:pt x="2778" y="722"/>
                  </a:lnTo>
                  <a:lnTo>
                    <a:pt x="2914" y="639"/>
                  </a:lnTo>
                  <a:lnTo>
                    <a:pt x="3045" y="552"/>
                  </a:lnTo>
                  <a:lnTo>
                    <a:pt x="3132" y="509"/>
                  </a:lnTo>
                  <a:lnTo>
                    <a:pt x="3230" y="475"/>
                  </a:lnTo>
                  <a:lnTo>
                    <a:pt x="3326" y="441"/>
                  </a:lnTo>
                  <a:lnTo>
                    <a:pt x="3424" y="411"/>
                  </a:lnTo>
                  <a:lnTo>
                    <a:pt x="3521" y="383"/>
                  </a:lnTo>
                  <a:lnTo>
                    <a:pt x="3618" y="358"/>
                  </a:lnTo>
                  <a:lnTo>
                    <a:pt x="3715" y="330"/>
                  </a:lnTo>
                  <a:lnTo>
                    <a:pt x="3816" y="300"/>
                  </a:lnTo>
                  <a:close/>
                </a:path>
              </a:pathLst>
            </a:custGeom>
            <a:solidFill>
              <a:srgbClr val="6E9190"/>
            </a:solidFill>
            <a:ln w="31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" name="任意多边形 68"/>
            <p:cNvSpPr/>
            <p:nvPr/>
          </p:nvSpPr>
          <p:spPr>
            <a:xfrm>
              <a:off x="2914" y="2781"/>
              <a:ext cx="1256" cy="1331"/>
            </a:xfrm>
            <a:custGeom>
              <a:avLst/>
              <a:gdLst/>
              <a:ahLst/>
              <a:cxnLst/>
              <a:pathLst>
                <a:path w="6279" h="6656">
                  <a:moveTo>
                    <a:pt x="6279" y="73"/>
                  </a:moveTo>
                  <a:lnTo>
                    <a:pt x="6251" y="67"/>
                  </a:lnTo>
                  <a:lnTo>
                    <a:pt x="6231" y="67"/>
                  </a:lnTo>
                  <a:lnTo>
                    <a:pt x="6119" y="121"/>
                  </a:lnTo>
                  <a:lnTo>
                    <a:pt x="5965" y="233"/>
                  </a:lnTo>
                  <a:lnTo>
                    <a:pt x="5761" y="383"/>
                  </a:lnTo>
                  <a:lnTo>
                    <a:pt x="5533" y="577"/>
                  </a:lnTo>
                  <a:lnTo>
                    <a:pt x="5275" y="785"/>
                  </a:lnTo>
                  <a:lnTo>
                    <a:pt x="5004" y="1013"/>
                  </a:lnTo>
                  <a:lnTo>
                    <a:pt x="4723" y="1236"/>
                  </a:lnTo>
                  <a:lnTo>
                    <a:pt x="4446" y="1454"/>
                  </a:lnTo>
                  <a:lnTo>
                    <a:pt x="4112" y="1726"/>
                  </a:lnTo>
                  <a:lnTo>
                    <a:pt x="3700" y="2133"/>
                  </a:lnTo>
                  <a:lnTo>
                    <a:pt x="3244" y="2623"/>
                  </a:lnTo>
                  <a:lnTo>
                    <a:pt x="2774" y="3161"/>
                  </a:lnTo>
                  <a:lnTo>
                    <a:pt x="2323" y="3699"/>
                  </a:lnTo>
                  <a:lnTo>
                    <a:pt x="1935" y="4198"/>
                  </a:lnTo>
                  <a:lnTo>
                    <a:pt x="1634" y="4620"/>
                  </a:lnTo>
                  <a:lnTo>
                    <a:pt x="1465" y="4925"/>
                  </a:lnTo>
                  <a:lnTo>
                    <a:pt x="1353" y="5125"/>
                  </a:lnTo>
                  <a:lnTo>
                    <a:pt x="1208" y="5347"/>
                  </a:lnTo>
                  <a:lnTo>
                    <a:pt x="1038" y="5575"/>
                  </a:lnTo>
                  <a:lnTo>
                    <a:pt x="854" y="5813"/>
                  </a:lnTo>
                  <a:lnTo>
                    <a:pt x="656" y="6041"/>
                  </a:lnTo>
                  <a:lnTo>
                    <a:pt x="471" y="6254"/>
                  </a:lnTo>
                  <a:lnTo>
                    <a:pt x="296" y="6443"/>
                  </a:lnTo>
                  <a:lnTo>
                    <a:pt x="151" y="6603"/>
                  </a:lnTo>
                  <a:lnTo>
                    <a:pt x="107" y="6612"/>
                  </a:lnTo>
                  <a:lnTo>
                    <a:pt x="73" y="6632"/>
                  </a:lnTo>
                  <a:lnTo>
                    <a:pt x="49" y="6637"/>
                  </a:lnTo>
                  <a:lnTo>
                    <a:pt x="39" y="6646"/>
                  </a:lnTo>
                  <a:lnTo>
                    <a:pt x="34" y="6646"/>
                  </a:lnTo>
                  <a:lnTo>
                    <a:pt x="30" y="6646"/>
                  </a:lnTo>
                  <a:lnTo>
                    <a:pt x="25" y="6646"/>
                  </a:lnTo>
                  <a:lnTo>
                    <a:pt x="20" y="6652"/>
                  </a:lnTo>
                  <a:lnTo>
                    <a:pt x="10" y="6652"/>
                  </a:lnTo>
                  <a:lnTo>
                    <a:pt x="6" y="6652"/>
                  </a:lnTo>
                  <a:lnTo>
                    <a:pt x="0" y="6656"/>
                  </a:lnTo>
                  <a:lnTo>
                    <a:pt x="0" y="6652"/>
                  </a:lnTo>
                  <a:lnTo>
                    <a:pt x="0" y="6646"/>
                  </a:lnTo>
                  <a:lnTo>
                    <a:pt x="0" y="6637"/>
                  </a:lnTo>
                  <a:lnTo>
                    <a:pt x="0" y="6632"/>
                  </a:lnTo>
                  <a:lnTo>
                    <a:pt x="0" y="6627"/>
                  </a:lnTo>
                  <a:lnTo>
                    <a:pt x="0" y="6618"/>
                  </a:lnTo>
                  <a:lnTo>
                    <a:pt x="136" y="6472"/>
                  </a:lnTo>
                  <a:lnTo>
                    <a:pt x="311" y="6288"/>
                  </a:lnTo>
                  <a:lnTo>
                    <a:pt x="505" y="6065"/>
                  </a:lnTo>
                  <a:lnTo>
                    <a:pt x="718" y="5828"/>
                  </a:lnTo>
                  <a:lnTo>
                    <a:pt x="917" y="5570"/>
                  </a:lnTo>
                  <a:lnTo>
                    <a:pt x="1110" y="5318"/>
                  </a:lnTo>
                  <a:lnTo>
                    <a:pt x="1271" y="5076"/>
                  </a:lnTo>
                  <a:lnTo>
                    <a:pt x="1392" y="4858"/>
                  </a:lnTo>
                  <a:lnTo>
                    <a:pt x="1562" y="4552"/>
                  </a:lnTo>
                  <a:lnTo>
                    <a:pt x="1862" y="4136"/>
                  </a:lnTo>
                  <a:lnTo>
                    <a:pt x="2250" y="3636"/>
                  </a:lnTo>
                  <a:lnTo>
                    <a:pt x="2701" y="3103"/>
                  </a:lnTo>
                  <a:lnTo>
                    <a:pt x="3172" y="2564"/>
                  </a:lnTo>
                  <a:lnTo>
                    <a:pt x="3628" y="2074"/>
                  </a:lnTo>
                  <a:lnTo>
                    <a:pt x="4039" y="1667"/>
                  </a:lnTo>
                  <a:lnTo>
                    <a:pt x="4374" y="1392"/>
                  </a:lnTo>
                  <a:lnTo>
                    <a:pt x="4645" y="1179"/>
                  </a:lnTo>
                  <a:lnTo>
                    <a:pt x="4926" y="955"/>
                  </a:lnTo>
                  <a:lnTo>
                    <a:pt x="5198" y="727"/>
                  </a:lnTo>
                  <a:lnTo>
                    <a:pt x="5460" y="519"/>
                  </a:lnTo>
                  <a:lnTo>
                    <a:pt x="5688" y="325"/>
                  </a:lnTo>
                  <a:lnTo>
                    <a:pt x="5887" y="169"/>
                  </a:lnTo>
                  <a:lnTo>
                    <a:pt x="6046" y="58"/>
                  </a:lnTo>
                  <a:lnTo>
                    <a:pt x="6159" y="5"/>
                  </a:lnTo>
                  <a:lnTo>
                    <a:pt x="6178" y="0"/>
                  </a:lnTo>
                  <a:lnTo>
                    <a:pt x="6206" y="14"/>
                  </a:lnTo>
                  <a:lnTo>
                    <a:pt x="6236" y="39"/>
                  </a:lnTo>
                  <a:lnTo>
                    <a:pt x="6279" y="73"/>
                  </a:lnTo>
                  <a:close/>
                </a:path>
              </a:pathLst>
            </a:custGeom>
            <a:solidFill>
              <a:srgbClr val="6E9190"/>
            </a:solidFill>
            <a:ln w="3175" cap="flat" cmpd="sng">
              <a:solidFill>
                <a:srgbClr val="4A75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40180" y="1048385"/>
            <a:ext cx="62630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1.模型层: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odel 负责业务对象和数据库的对象(ORM)的映射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2.视图层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iews 负责与用户的交互(书写逻辑)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3.控制器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Controller 完成用户对模型层和视图层调用,来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完成用户的请求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84910" y="667385"/>
            <a:ext cx="4136207" cy="381000"/>
            <a:chOff x="4888" y="333"/>
            <a:chExt cx="6030" cy="600"/>
          </a:xfrm>
        </p:grpSpPr>
        <p:sp>
          <p:nvSpPr>
            <p:cNvPr id="9" name="文本框 8"/>
            <p:cNvSpPr txBox="1"/>
            <p:nvPr/>
          </p:nvSpPr>
          <p:spPr>
            <a:xfrm>
              <a:off x="4891" y="333"/>
              <a:ext cx="602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M V C </a:t>
              </a:r>
              <a:r>
                <a:rPr lang="zh-CN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模式</a:t>
              </a:r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: MVC就是把web应用分为三层</a:t>
              </a:r>
              <a:endParaRPr lang="en-US" altLang="zh-CN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888" y="933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9730" y="1048385"/>
            <a:ext cx="736600" cy="2958465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99870" y="2018665"/>
            <a:ext cx="5675630" cy="586740"/>
            <a:chOff x="2235" y="2346"/>
            <a:chExt cx="8938" cy="924"/>
          </a:xfrm>
        </p:grpSpPr>
        <p:grpSp>
          <p:nvGrpSpPr>
            <p:cNvPr id="8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9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226" y="2346"/>
              <a:ext cx="7947" cy="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19530" y="1048385"/>
            <a:ext cx="68522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1.模型层: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odel　　 负责业务对象与数据库的对象(ORM)的映射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2.模板层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Template　负责如何把页面展示给用户(html)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3.视图层: View　　　负责业务逻辑，并在适当的时候调用Model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和Template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70305" y="667385"/>
            <a:ext cx="4036060" cy="381000"/>
            <a:chOff x="4888" y="333"/>
            <a:chExt cx="5884" cy="600"/>
          </a:xfrm>
        </p:grpSpPr>
        <p:sp>
          <p:nvSpPr>
            <p:cNvPr id="14" name="文本框 13"/>
            <p:cNvSpPr txBox="1"/>
            <p:nvPr/>
          </p:nvSpPr>
          <p:spPr>
            <a:xfrm>
              <a:off x="4891" y="333"/>
              <a:ext cx="40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M T V </a:t>
              </a:r>
              <a:r>
                <a:rPr lang="zh-CN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模式</a:t>
              </a:r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:</a:t>
              </a:r>
              <a:endParaRPr lang="en-US" altLang="zh-CN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888" y="933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557905" y="986155"/>
            <a:ext cx="2027555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04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40175" y="2280285"/>
            <a:ext cx="141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蓝  图</a:t>
            </a:r>
            <a:endParaRPr lang="zh-CN" altLang="zh-CN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9015" y="3246755"/>
            <a:ext cx="474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blueprint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287655" y="1048385"/>
            <a:ext cx="828675" cy="2958465"/>
            <a:chOff x="453" y="1651"/>
            <a:chExt cx="1305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453" y="1791"/>
              <a:ext cx="1305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result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2264410" y="-1905"/>
            <a:ext cx="4836160" cy="2268855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35125" y="2580005"/>
            <a:ext cx="5675630" cy="1086485"/>
            <a:chOff x="2235" y="2346"/>
            <a:chExt cx="8938" cy="1711"/>
          </a:xfrm>
        </p:grpSpPr>
        <p:grpSp>
          <p:nvGrpSpPr>
            <p:cNvPr id="6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7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226" y="2346"/>
              <a:ext cx="7947" cy="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蓝图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宏观规划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蓝图是一种规划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主要用来规划urls(路由)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410845" y="908050"/>
            <a:ext cx="736600" cy="3912870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43965" y="908050"/>
            <a:ext cx="5675630" cy="3823335"/>
            <a:chOff x="2235" y="2346"/>
            <a:chExt cx="8938" cy="6021"/>
          </a:xfrm>
        </p:grpSpPr>
        <p:grpSp>
          <p:nvGrpSpPr>
            <p:cNvPr id="8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9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226" y="2346"/>
              <a:ext cx="7947" cy="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安装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pip install flask-blueprint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初始化蓝图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# views.py中创建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from flask import Blueprint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blue = Blueprint('first', __name__)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# 在app/__init__.py中注册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from flask import Flask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from App.views import blue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def createapp():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app = Flask(__name__)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app.register_blueprint(blueprint=blue)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return app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410845" y="908050"/>
            <a:ext cx="736600" cy="3912870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43965" y="908050"/>
            <a:ext cx="5675630" cy="3823335"/>
            <a:chOff x="2235" y="2346"/>
            <a:chExt cx="8938" cy="6021"/>
          </a:xfrm>
        </p:grpSpPr>
        <p:grpSp>
          <p:nvGrpSpPr>
            <p:cNvPr id="8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9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226" y="2346"/>
              <a:ext cx="7947" cy="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调用蓝图进行路由注册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@blue.route('/')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def hello_world():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return 'Hello World!'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- 创建app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# 在manager.py中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from flask_script import Manager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from App import createapp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app = createapp()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manager = Manager(app)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if __name__ == '__main__':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manager.run()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99403" y="1444625"/>
            <a:ext cx="5744845" cy="2046697"/>
            <a:chOff x="3953" y="2275"/>
            <a:chExt cx="6954" cy="2278"/>
          </a:xfrm>
        </p:grpSpPr>
        <p:sp>
          <p:nvSpPr>
            <p:cNvPr id="2" name="文本框 1"/>
            <p:cNvSpPr txBox="1"/>
            <p:nvPr/>
          </p:nvSpPr>
          <p:spPr>
            <a:xfrm>
              <a:off x="3953" y="2275"/>
              <a:ext cx="6954" cy="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Thank You !</a:t>
              </a:r>
              <a:endParaRPr lang="en-US" altLang="zh-CN" sz="6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494" y="3766"/>
              <a:ext cx="4997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谢谢观赏 ！</a:t>
              </a:r>
              <a:endParaRPr lang="zh-CN" altLang="en-US" sz="4000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290955" y="1525905"/>
            <a:ext cx="1659255" cy="2667000"/>
            <a:chOff x="2076" y="1445"/>
            <a:chExt cx="2613" cy="4200"/>
          </a:xfrm>
        </p:grpSpPr>
        <p:sp>
          <p:nvSpPr>
            <p:cNvPr id="2" name="文本框 1"/>
            <p:cNvSpPr txBox="1"/>
            <p:nvPr/>
          </p:nvSpPr>
          <p:spPr>
            <a:xfrm>
              <a:off x="2076" y="1533"/>
              <a:ext cx="1742" cy="41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6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目 录</a:t>
              </a:r>
              <a:endParaRPr lang="zh-CN" altLang="en-US" sz="60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H="1">
              <a:off x="3847" y="1445"/>
              <a:ext cx="15" cy="319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3965" y="1754"/>
              <a:ext cx="724" cy="27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C O N T E N T S</a:t>
              </a:r>
              <a:endParaRPr lang="en-US" altLang="zh-CN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49040" y="1688465"/>
            <a:ext cx="3510280" cy="683895"/>
            <a:chOff x="6087" y="1092"/>
            <a:chExt cx="5528" cy="1077"/>
          </a:xfrm>
        </p:grpSpPr>
        <p:grpSp>
          <p:nvGrpSpPr>
            <p:cNvPr id="14" name="组合 13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15" name="弧形 14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n>
                    <a:solidFill>
                      <a:srgbClr val="729494"/>
                    </a:solidFill>
                  </a:ln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02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240" y="1092"/>
                <a:ext cx="24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流程图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flow chart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749675" y="2660015"/>
            <a:ext cx="3510280" cy="683895"/>
            <a:chOff x="6087" y="1092"/>
            <a:chExt cx="5528" cy="1077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22" name="弧形 21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03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240" y="1092"/>
                <a:ext cx="276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MVC</a:t>
                </a:r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和</a:t>
                </a:r>
                <a:r>
                  <a:rPr lang="en-US" altLang="zh-CN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MTV</a:t>
                </a:r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模式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pattern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749040" y="3564255"/>
            <a:ext cx="3510280" cy="683895"/>
            <a:chOff x="6087" y="1092"/>
            <a:chExt cx="5528" cy="1077"/>
          </a:xfrm>
        </p:grpSpPr>
        <p:grpSp>
          <p:nvGrpSpPr>
            <p:cNvPr id="28" name="组合 27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29" name="弧形 28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04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240" y="1092"/>
                <a:ext cx="24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蓝图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blueprint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749675" y="693420"/>
            <a:ext cx="3510280" cy="713105"/>
            <a:chOff x="5905" y="1092"/>
            <a:chExt cx="5528" cy="1123"/>
          </a:xfrm>
        </p:grpSpPr>
        <p:grpSp>
          <p:nvGrpSpPr>
            <p:cNvPr id="12" name="组合 11"/>
            <p:cNvGrpSpPr/>
            <p:nvPr/>
          </p:nvGrpSpPr>
          <p:grpSpPr>
            <a:xfrm>
              <a:off x="5905" y="1092"/>
              <a:ext cx="5528" cy="1039"/>
              <a:chOff x="6087" y="1092"/>
              <a:chExt cx="5528" cy="1039"/>
            </a:xfrm>
          </p:grpSpPr>
          <p:sp>
            <p:nvSpPr>
              <p:cNvPr id="6" name="弧形 5"/>
              <p:cNvSpPr/>
              <p:nvPr/>
            </p:nvSpPr>
            <p:spPr>
              <a:xfrm rot="19140000">
                <a:off x="6087" y="1209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240" y="1092"/>
                <a:ext cx="4375" cy="990"/>
                <a:chOff x="7240" y="1092"/>
                <a:chExt cx="4375" cy="990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7240" y="1092"/>
                  <a:ext cx="248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000" b="1">
                      <a:solidFill>
                        <a:srgbClr val="4A7573"/>
                      </a:solidFill>
                      <a:latin typeface="方正姚体" panose="02010601030101010101" charset="-122"/>
                      <a:ea typeface="方正姚体" panose="02010601030101010101" charset="-122"/>
                    </a:rPr>
                    <a:t>简介</a:t>
                  </a:r>
                  <a:endPara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328" y="1720"/>
                  <a:ext cx="4287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rgbClr val="729494"/>
                      </a:solidFill>
                      <a:latin typeface="方正姚体" panose="02010601030101010101" charset="-122"/>
                      <a:ea typeface="方正姚体" panose="02010601030101010101" charset="-122"/>
                    </a:rPr>
                    <a:t>brief introduction</a:t>
                  </a:r>
                  <a:endPara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endParaRPr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6150" y="1393"/>
              <a:ext cx="90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01</a:t>
              </a:r>
              <a:endParaRPr lang="en-US" altLang="zh-CN" sz="28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38227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96" y="1623"/>
              <a:ext cx="24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01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30320" y="1615440"/>
            <a:ext cx="1474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简  介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0755" y="2874010"/>
            <a:ext cx="4672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brief introduction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02945" y="320040"/>
            <a:ext cx="1148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简介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12240" y="1492885"/>
            <a:ext cx="5401310" cy="3358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eaLnBrk="1" fontAlgn="auto" hangingPunct="1">
              <a:spcBef>
                <a:spcPts val="700"/>
              </a:spcBef>
            </a:pP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是一个基于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Python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实现的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Web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开发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‘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’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框架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en-US" altLang="zh-CN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ts val="700"/>
              </a:spcBef>
            </a:pP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官方文档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: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http://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flask.pocoo.org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/docs/0.12/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ts val="700"/>
              </a:spcBef>
            </a:pP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中文文档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: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://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docs.jinkan.org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/docs/flask/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en-US" altLang="zh-CN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Django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一样，也是一个基于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MVC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设计模式的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Web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框架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en-US" altLang="zh-CN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Flask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依赖三个库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2" eaLnBrk="1" fontAlgn="auto" hangingPunct="1">
              <a:spcBef>
                <a:spcPts val="700"/>
              </a:spcBef>
            </a:pP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Jinja2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模板引擎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2" eaLnBrk="1" fontAlgn="auto" hangingPunct="1">
              <a:spcBef>
                <a:spcPts val="700"/>
              </a:spcBef>
            </a:pPr>
            <a:r>
              <a:rPr lang="en-US" altLang="zh-CN" sz="1400" dirty="0" err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Werkzeug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WSGI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工具集</a:t>
            </a:r>
            <a:endParaRPr lang="en-US" altLang="zh-CN" sz="14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2" eaLnBrk="1" fontAlgn="auto" hangingPunct="1">
              <a:spcBef>
                <a:spcPts val="700"/>
              </a:spcBef>
            </a:pPr>
            <a:r>
              <a:rPr lang="en-US" altLang="zh-CN" sz="1400" dirty="0" err="1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Itsdangerous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基于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Django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的签名模块</a:t>
            </a:r>
            <a:endParaRPr lang="zh-CN" altLang="en-US" sz="1400">
              <a:solidFill>
                <a:srgbClr val="72949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1275" y="1476375"/>
            <a:ext cx="3127375" cy="287147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168650" y="986155"/>
            <a:ext cx="4036060" cy="381000"/>
            <a:chOff x="4888" y="333"/>
            <a:chExt cx="5884" cy="600"/>
          </a:xfrm>
        </p:grpSpPr>
        <p:sp>
          <p:nvSpPr>
            <p:cNvPr id="3" name="文本框 2"/>
            <p:cNvSpPr txBox="1"/>
            <p:nvPr/>
          </p:nvSpPr>
          <p:spPr>
            <a:xfrm>
              <a:off x="4891" y="333"/>
              <a:ext cx="40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Flask</a:t>
              </a:r>
              <a:r>
                <a:rPr lang="zh-CN" altLang="en-US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流行的主要原因</a:t>
              </a:r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:</a:t>
              </a:r>
              <a:endParaRPr lang="en-US" altLang="zh-CN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888" y="933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168650" y="1476375"/>
            <a:ext cx="580834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kumimoji="1" lang="en-US" altLang="zh-CN" sz="1600" dirty="0" smtClean="0"/>
          </a:p>
          <a:p>
            <a:r>
              <a:rPr kumimoji="1"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kumimoji="1"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有非常齐全的官方文档，上手非常方便</a:t>
            </a:r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kumimoji="1"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有非常好的扩展机制和第三方扩展环境，工作中常见软</a:t>
            </a:r>
            <a:endParaRPr kumimoji="1"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kumimoji="1" lang="zh-CN" altLang="en-US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kumimoji="1"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件都会有对应的扩展。自己动手实现  扩展也很容易</a:t>
            </a:r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kumimoji="1"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社区活跃度非常高</a:t>
            </a:r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en-US" altLang="zh-CN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kumimoji="1" lang="zh-CN" altLang="en-US" sz="16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微型框架的形式给了开发者更大的选择空间</a:t>
            </a:r>
            <a:endParaRPr kumimoji="1" lang="en-US" altLang="zh-CN" sz="16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kumimoji="1" lang="en-US" altLang="zh-CN" sz="1600" dirty="0">
                <a:sym typeface="+mn-ea"/>
              </a:rPr>
              <a:t>	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24638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754" y="1623"/>
              <a:ext cx="24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02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4875" y="1681480"/>
            <a:ext cx="2443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Flask</a:t>
            </a:r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流程图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6960" y="2943860"/>
            <a:ext cx="4672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flow chart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61105" y="313055"/>
            <a:ext cx="158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Part  02</a:t>
            </a:r>
            <a:endParaRPr lang="en-US" altLang="zh-CN" sz="2400" b="1">
              <a:solidFill>
                <a:schemeClr val="bg1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995" y="251460"/>
            <a:ext cx="1419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流程图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15" y="1499235"/>
            <a:ext cx="6363970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865755" y="333375"/>
            <a:ext cx="3736340" cy="581025"/>
            <a:chOff x="5221" y="333"/>
            <a:chExt cx="5884" cy="915"/>
          </a:xfrm>
        </p:grpSpPr>
        <p:sp>
          <p:nvSpPr>
            <p:cNvPr id="6" name="文本框 5"/>
            <p:cNvSpPr txBox="1"/>
            <p:nvPr/>
          </p:nvSpPr>
          <p:spPr>
            <a:xfrm>
              <a:off x="6723" y="333"/>
              <a:ext cx="42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流程图解析</a:t>
              </a:r>
              <a:endParaRPr lang="zh-CN" altLang="en-US" sz="24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221" y="1248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4" name="组合 5"/>
          <p:cNvGrpSpPr/>
          <p:nvPr/>
        </p:nvGrpSpPr>
        <p:grpSpPr>
          <a:xfrm>
            <a:off x="5360670" y="3400425"/>
            <a:ext cx="518795" cy="381000"/>
            <a:chOff x="2979" y="3385"/>
            <a:chExt cx="581" cy="386"/>
          </a:xfrm>
        </p:grpSpPr>
        <p:grpSp>
          <p:nvGrpSpPr>
            <p:cNvPr id="8195" name="组合 6"/>
            <p:cNvGrpSpPr/>
            <p:nvPr/>
          </p:nvGrpSpPr>
          <p:grpSpPr>
            <a:xfrm flipH="1">
              <a:off x="3023" y="3486"/>
              <a:ext cx="500" cy="285"/>
              <a:chOff x="2445" y="4178"/>
              <a:chExt cx="678" cy="386"/>
            </a:xfrm>
          </p:grpSpPr>
          <p:sp>
            <p:nvSpPr>
              <p:cNvPr id="8196" name="矩形 7"/>
              <p:cNvSpPr/>
              <p:nvPr/>
            </p:nvSpPr>
            <p:spPr>
              <a:xfrm>
                <a:off x="2445" y="4178"/>
                <a:ext cx="180" cy="38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7" name="矩形 8"/>
              <p:cNvSpPr/>
              <p:nvPr/>
            </p:nvSpPr>
            <p:spPr>
              <a:xfrm>
                <a:off x="2699" y="4320"/>
                <a:ext cx="180" cy="24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" name="矩形 9"/>
              <p:cNvSpPr/>
              <p:nvPr/>
            </p:nvSpPr>
            <p:spPr>
              <a:xfrm>
                <a:off x="2943" y="4405"/>
                <a:ext cx="180" cy="15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9" name="直接连接符 10"/>
            <p:cNvSpPr/>
            <p:nvPr/>
          </p:nvSpPr>
          <p:spPr>
            <a:xfrm flipH="1">
              <a:off x="2979" y="3771"/>
              <a:ext cx="581" cy="0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直接连接符 11"/>
            <p:cNvSpPr/>
            <p:nvPr/>
          </p:nvSpPr>
          <p:spPr>
            <a:xfrm rot="5400000" flipH="1">
              <a:off x="2787" y="3572"/>
              <a:ext cx="379" cy="0"/>
            </a:xfrm>
            <a:prstGeom prst="line">
              <a:avLst/>
            </a:prstGe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903730" y="1844040"/>
            <a:ext cx="800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zh-CN" sz="1600" b="1">
                <a:solidFill>
                  <a:srgbClr val="4A7573"/>
                </a:solidFill>
                <a:latin typeface="楷体" panose="02010609060101010101" charset="-122"/>
                <a:ea typeface="楷体" panose="02010609060101010101" charset="-122"/>
              </a:rPr>
              <a:t>浏览器</a:t>
            </a:r>
            <a:endParaRPr lang="zh-CN" altLang="zh-CN" sz="1600" b="1">
              <a:solidFill>
                <a:srgbClr val="4A757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97960" y="1848485"/>
            <a:ext cx="622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4A7573"/>
                </a:solidFill>
                <a:latin typeface="楷体" panose="02010609060101010101" charset="-122"/>
                <a:ea typeface="楷体" panose="02010609060101010101" charset="-122"/>
              </a:rPr>
              <a:t>路由</a:t>
            </a:r>
            <a:endParaRPr lang="zh-CN" altLang="en-US" sz="1600" b="1">
              <a:solidFill>
                <a:srgbClr val="4A757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97170" y="3665855"/>
            <a:ext cx="64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4A7573"/>
                </a:solidFill>
                <a:latin typeface="楷体" panose="02010609060101010101" charset="-122"/>
                <a:ea typeface="楷体" panose="02010609060101010101" charset="-122"/>
              </a:rPr>
              <a:t>视图</a:t>
            </a:r>
            <a:endParaRPr lang="zh-CN" altLang="en-US" sz="1600" b="1">
              <a:solidFill>
                <a:srgbClr val="4A757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8175" y="2938780"/>
            <a:ext cx="594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模型</a:t>
            </a:r>
            <a:endParaRPr lang="zh-CN" altLang="en-US" sz="16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620260" y="1898015"/>
            <a:ext cx="993775" cy="22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2865755" y="1905635"/>
            <a:ext cx="970915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2460000">
            <a:off x="6318885" y="2338705"/>
            <a:ext cx="101536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 rot="20100000">
            <a:off x="5940425" y="3446780"/>
            <a:ext cx="1264920" cy="250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795010" y="1848485"/>
            <a:ext cx="64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4A7573"/>
                </a:solidFill>
                <a:latin typeface="楷体" panose="02010609060101010101" charset="-122"/>
                <a:ea typeface="楷体" panose="02010609060101010101" charset="-122"/>
              </a:rPr>
              <a:t>视图</a:t>
            </a:r>
            <a:endParaRPr lang="zh-CN" altLang="en-US" sz="1600" b="1">
              <a:solidFill>
                <a:srgbClr val="4A757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1" name="下箭头 40"/>
          <p:cNvSpPr/>
          <p:nvPr/>
        </p:nvSpPr>
        <p:spPr>
          <a:xfrm rot="1140000">
            <a:off x="5738495" y="2206625"/>
            <a:ext cx="252095" cy="1393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3948430" y="3712845"/>
            <a:ext cx="1312545" cy="2444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14370" y="3666490"/>
            <a:ext cx="622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4A7573"/>
                </a:solidFill>
                <a:latin typeface="楷体" panose="02010609060101010101" charset="-122"/>
                <a:ea typeface="楷体" panose="02010609060101010101" charset="-122"/>
              </a:rPr>
              <a:t>模块</a:t>
            </a:r>
            <a:endParaRPr lang="zh-CN" altLang="en-US" sz="1600" b="1">
              <a:solidFill>
                <a:srgbClr val="4A7573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上箭头 43"/>
          <p:cNvSpPr/>
          <p:nvPr/>
        </p:nvSpPr>
        <p:spPr>
          <a:xfrm rot="19860000">
            <a:off x="2665730" y="2096135"/>
            <a:ext cx="278130" cy="17056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82535" y="2888615"/>
            <a:ext cx="146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逻辑判断、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数据库存储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8130" y="1059180"/>
            <a:ext cx="183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（根据业务逻辑选择不同视图）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9465" y="1059180"/>
            <a:ext cx="195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（根据请求分发指定的函数上）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44115" y="4003040"/>
            <a:ext cx="2162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（负责把页面展示给用户）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363595" y="576580"/>
            <a:ext cx="241681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03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61970" y="2181225"/>
            <a:ext cx="324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M V C </a:t>
            </a:r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和 </a:t>
            </a:r>
            <a:r>
              <a:rPr lang="en-US" altLang="zh-CN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M T V</a:t>
            </a:r>
            <a:endParaRPr lang="en-US" altLang="zh-CN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6960" y="3239135"/>
            <a:ext cx="4672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pattern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REFSHAPE" val="323145868"/>
  <p:tag name="KSO_WM_UNIT_PLACING_PICTURE_USER_VIEWPORT" val="{&quot;height&quot;:7826.2283464566926,&quot;width&quot;:13430.11811023622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宽屏</PresentationFormat>
  <Paragraphs>189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方正姚体</vt:lpstr>
      <vt:lpstr>楷体</vt:lpstr>
      <vt:lpstr>Arial Unicode MS</vt:lpstr>
      <vt:lpstr>仿宋</vt:lpstr>
      <vt:lpstr>方正粗黑宋简体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41</cp:revision>
  <dcterms:created xsi:type="dcterms:W3CDTF">2020-01-08T16:46:00Z</dcterms:created>
  <dcterms:modified xsi:type="dcterms:W3CDTF">2020-01-16T03:43:12Z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