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94" r:id="rId3"/>
    <p:sldId id="257" r:id="rId4"/>
    <p:sldId id="281" r:id="rId5"/>
    <p:sldId id="283" r:id="rId6"/>
    <p:sldId id="284" r:id="rId7"/>
    <p:sldId id="285" r:id="rId8"/>
    <p:sldId id="286" r:id="rId9"/>
    <p:sldId id="288" r:id="rId10"/>
    <p:sldId id="287" r:id="rId11"/>
    <p:sldId id="289" r:id="rId12"/>
    <p:sldId id="290" r:id="rId13"/>
    <p:sldId id="291" r:id="rId14"/>
    <p:sldId id="292" r:id="rId15"/>
    <p:sldId id="293" r:id="rId16"/>
    <p:sldId id="297" r:id="rId17"/>
    <p:sldId id="295" r:id="rId18"/>
    <p:sldId id="296" r:id="rId1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2" autoAdjust="0"/>
    <p:restoredTop sz="88104" autoAdjust="0"/>
  </p:normalViewPr>
  <p:slideViewPr>
    <p:cSldViewPr snapToGrid="0">
      <p:cViewPr varScale="1">
        <p:scale>
          <a:sx n="63" d="100"/>
          <a:sy n="63" d="100"/>
        </p:scale>
        <p:origin x="16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6153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13</a:t>
            </a:r>
            <a:r>
              <a:rPr lang="zh-CN" altLang="en-US" dirty="0"/>
              <a:t>、</a:t>
            </a:r>
            <a:r>
              <a:rPr lang="en-US" altLang="zh-CN" dirty="0"/>
              <a:t>21</a:t>
            </a:r>
            <a:r>
              <a:rPr lang="zh-CN" altLang="en-US" dirty="0"/>
              <a:t>、</a:t>
            </a:r>
            <a:r>
              <a:rPr lang="en-US" altLang="zh-CN" dirty="0"/>
              <a:t>34</a:t>
            </a:r>
            <a:r>
              <a:rPr lang="zh-CN" altLang="en-US" dirty="0"/>
              <a:t>、</a:t>
            </a:r>
            <a:r>
              <a:rPr lang="en-US" altLang="zh-CN" dirty="0"/>
              <a:t>55</a:t>
            </a:r>
            <a:r>
              <a:rPr lang="zh-CN" altLang="en-US" dirty="0"/>
              <a:t>、</a:t>
            </a:r>
            <a:r>
              <a:rPr lang="en-US" altLang="zh-CN" dirty="0"/>
              <a:t>89</a:t>
            </a:r>
            <a:r>
              <a:rPr lang="zh-CN" altLang="en-US" dirty="0"/>
              <a:t>、</a:t>
            </a:r>
            <a:r>
              <a:rPr lang="en-US" altLang="zh-CN" dirty="0"/>
              <a:t>144…..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zh-CN" altLang="en-US" dirty="0"/>
              <a:t>斐波那契数列</a:t>
            </a:r>
            <a:r>
              <a:rPr lang="en-US" altLang="zh-CN" dirty="0"/>
              <a:t>“  </a:t>
            </a:r>
            <a:r>
              <a:rPr lang="zh-CN" altLang="en-US" dirty="0"/>
              <a:t>黄金分割数</a:t>
            </a:r>
            <a:r>
              <a:rPr lang="en-US" altLang="zh-CN" dirty="0"/>
              <a:t>0.618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88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22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726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.jpeg" descr="ppt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6513" y="0"/>
            <a:ext cx="9180515" cy="6931025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8384899" y="6245225"/>
            <a:ext cx="301905" cy="28882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5"/>
            <a:ext cx="8229600" cy="1143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384896" y="6245225"/>
            <a:ext cx="301905" cy="2888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4.jpeg" descr="6975918_132743580000_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539" y="1437967"/>
            <a:ext cx="4822832" cy="4525963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>
            <a:spLocks noGrp="1"/>
          </p:cNvSpPr>
          <p:nvPr>
            <p:ph type="title" idx="4294967295"/>
          </p:nvPr>
        </p:nvSpPr>
        <p:spPr>
          <a:xfrm>
            <a:off x="626861" y="2087"/>
            <a:ext cx="8229600" cy="800789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0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Helvetica"/>
              </a:rPr>
              <a:t>思维能力训练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3E681A-3B50-48E5-A94C-1EAD6F833B36}"/>
              </a:ext>
            </a:extLst>
          </p:cNvPr>
          <p:cNvSpPr txBox="1"/>
          <p:nvPr/>
        </p:nvSpPr>
        <p:spPr>
          <a:xfrm>
            <a:off x="5110371" y="1799302"/>
            <a:ext cx="3746090" cy="26160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zh-CN" altLang="en-US" sz="4400" dirty="0"/>
              <a:t>深入理解循环和数组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高洪涛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879475" y="-171452"/>
            <a:ext cx="8229600" cy="1143004"/>
          </a:xfrm>
          <a:prstGeom prst="rect">
            <a:avLst/>
          </a:prstGeom>
        </p:spPr>
        <p:txBody>
          <a:bodyPr/>
          <a:lstStyle>
            <a:lvl1pPr algn="r">
              <a:defRPr sz="40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en-US" altLang="zh-CN" dirty="0"/>
              <a:t>4</a:t>
            </a:r>
            <a:r>
              <a:rPr lang="zh-CN" altLang="en-US" dirty="0"/>
              <a:t>简单的三重循环计算</a:t>
            </a:r>
            <a:r>
              <a:rPr lang="en-US" altLang="zh-CN" dirty="0"/>
              <a:t>(4)</a:t>
            </a:r>
            <a:endParaRPr dirty="0"/>
          </a:p>
        </p:txBody>
      </p:sp>
      <p:sp>
        <p:nvSpPr>
          <p:cNvPr id="52" name="Shape 52"/>
          <p:cNvSpPr>
            <a:spLocks noGrp="1"/>
          </p:cNvSpPr>
          <p:nvPr>
            <p:ph type="body" idx="4294967295"/>
          </p:nvPr>
        </p:nvSpPr>
        <p:spPr>
          <a:xfrm>
            <a:off x="147484" y="1283110"/>
            <a:ext cx="8996516" cy="484305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/>
              <a:t>x+2y+5z=100</a:t>
            </a:r>
            <a:r>
              <a:rPr lang="zh-CN" altLang="en-US" dirty="0"/>
              <a:t>，  求有多少组整数解。</a:t>
            </a:r>
            <a:endParaRPr lang="en-US" altLang="zh-CN" dirty="0"/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endParaRPr lang="en-US" altLang="zh-CN" dirty="0"/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一重循环解法  </a:t>
            </a:r>
            <a:r>
              <a:rPr lang="en-US" altLang="zh-CN" dirty="0"/>
              <a:t>51+48+ 46+43+ 41+38+36+33+31+28+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/>
              <a:t>26+23+21+18+16+13+11+8+6+3+1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/>
              <a:t>99+ 89+ 79+ 69+ … + 19+ 9 +1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endParaRPr lang="en-US" altLang="zh-CN" dirty="0">
              <a:solidFill>
                <a:srgbClr val="00B050"/>
              </a:solidFill>
            </a:endParaRP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count=1;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>
                <a:solidFill>
                  <a:srgbClr val="00B050"/>
                </a:solidFill>
              </a:rPr>
              <a:t>for</a:t>
            </a:r>
            <a:r>
              <a:rPr lang="zh-CN" altLang="en-US" dirty="0">
                <a:solidFill>
                  <a:srgbClr val="00B050"/>
                </a:solidFill>
              </a:rPr>
              <a:t>（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</a:t>
            </a:r>
            <a:r>
              <a:rPr lang="en-US" altLang="zh-CN" dirty="0">
                <a:solidFill>
                  <a:srgbClr val="00B050"/>
                </a:solidFill>
              </a:rPr>
              <a:t>=9; </a:t>
            </a:r>
            <a:r>
              <a:rPr lang="en-US" altLang="zh-CN" dirty="0" err="1">
                <a:solidFill>
                  <a:srgbClr val="00B050"/>
                </a:solidFill>
              </a:rPr>
              <a:t>i</a:t>
            </a:r>
            <a:r>
              <a:rPr lang="en-US" altLang="zh-CN" dirty="0">
                <a:solidFill>
                  <a:srgbClr val="00B050"/>
                </a:solidFill>
              </a:rPr>
              <a:t>&lt;=99;i+=10</a:t>
            </a:r>
            <a:r>
              <a:rPr lang="zh-CN" altLang="en-US" dirty="0">
                <a:solidFill>
                  <a:srgbClr val="00B050"/>
                </a:solidFill>
              </a:rPr>
              <a:t>）</a:t>
            </a:r>
            <a:r>
              <a:rPr lang="en-US" altLang="zh-CN" dirty="0">
                <a:solidFill>
                  <a:srgbClr val="00B050"/>
                </a:solidFill>
              </a:rPr>
              <a:t>{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>
                <a:solidFill>
                  <a:srgbClr val="00B050"/>
                </a:solidFill>
              </a:rPr>
              <a:t>         count += </a:t>
            </a:r>
            <a:r>
              <a:rPr lang="en-US" altLang="zh-CN" dirty="0" err="1">
                <a:solidFill>
                  <a:srgbClr val="00B050"/>
                </a:solidFill>
              </a:rPr>
              <a:t>i</a:t>
            </a:r>
            <a:r>
              <a:rPr lang="en-US" altLang="zh-CN" dirty="0">
                <a:solidFill>
                  <a:srgbClr val="00B050"/>
                </a:solidFill>
              </a:rPr>
              <a:t>;    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>
                <a:solidFill>
                  <a:srgbClr val="00B050"/>
                </a:solidFill>
              </a:rPr>
              <a:t>}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01063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879475" y="-171452"/>
            <a:ext cx="8229600" cy="1143004"/>
          </a:xfrm>
          <a:prstGeom prst="rect">
            <a:avLst/>
          </a:prstGeom>
        </p:spPr>
        <p:txBody>
          <a:bodyPr/>
          <a:lstStyle>
            <a:lvl1pPr algn="r">
              <a:defRPr sz="40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en-US" altLang="zh-CN" dirty="0"/>
              <a:t>5 </a:t>
            </a:r>
            <a:r>
              <a:rPr lang="zh-CN" altLang="en-US" dirty="0"/>
              <a:t>打印</a:t>
            </a:r>
            <a:r>
              <a:rPr lang="en-US" altLang="zh-CN" dirty="0"/>
              <a:t>HELLO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dirty="0"/>
          </a:p>
        </p:txBody>
      </p:sp>
      <p:sp>
        <p:nvSpPr>
          <p:cNvPr id="52" name="Shape 52"/>
          <p:cNvSpPr>
            <a:spLocks noGrp="1"/>
          </p:cNvSpPr>
          <p:nvPr>
            <p:ph type="body" idx="4294967295"/>
          </p:nvPr>
        </p:nvSpPr>
        <p:spPr>
          <a:xfrm>
            <a:off x="147484" y="1283110"/>
            <a:ext cx="8996516" cy="484305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使用数组打印输出下列图形“</a:t>
            </a:r>
            <a:r>
              <a:rPr lang="en-US" altLang="zh-CN" dirty="0"/>
              <a:t>HELLO” </a:t>
            </a:r>
            <a:endParaRPr lang="zh-CN" altLang="en-US" dirty="0"/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*  *  ****  *     *        **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*  *  *     *     *       *  *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****  ****  *     *       *  *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*  *  *     *     *       *  *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*  *  ****  ****  ****     **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endParaRPr lang="en-US" altLang="zh-CN" dirty="0"/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使用一维数组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3710979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879475" y="-171452"/>
            <a:ext cx="8229600" cy="1143004"/>
          </a:xfrm>
          <a:prstGeom prst="rect">
            <a:avLst/>
          </a:prstGeom>
        </p:spPr>
        <p:txBody>
          <a:bodyPr/>
          <a:lstStyle>
            <a:lvl1pPr algn="r">
              <a:defRPr sz="40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en-US" altLang="zh-CN" dirty="0"/>
              <a:t>5 </a:t>
            </a:r>
            <a:r>
              <a:rPr lang="zh-CN" altLang="en-US" dirty="0"/>
              <a:t>打印</a:t>
            </a:r>
            <a:r>
              <a:rPr lang="en-US" altLang="zh-CN" dirty="0"/>
              <a:t>HELLO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dirty="0"/>
          </a:p>
        </p:txBody>
      </p:sp>
      <p:sp>
        <p:nvSpPr>
          <p:cNvPr id="52" name="Shape 52"/>
          <p:cNvSpPr>
            <a:spLocks noGrp="1"/>
          </p:cNvSpPr>
          <p:nvPr>
            <p:ph type="body" idx="4294967295"/>
          </p:nvPr>
        </p:nvSpPr>
        <p:spPr>
          <a:xfrm>
            <a:off x="147484" y="1283110"/>
            <a:ext cx="8996516" cy="484305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使用数组打印输出下列图形“</a:t>
            </a:r>
            <a:r>
              <a:rPr lang="en-US" altLang="zh-CN" dirty="0"/>
              <a:t>HELLO” </a:t>
            </a:r>
            <a:endParaRPr lang="zh-CN" altLang="en-US" dirty="0"/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*  *  ****  *     *        **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*  *  *     *     *       *  *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****  ****  *     *       *  *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*  *  *     *     *       *  *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*  *  ****  ****  ****     **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endParaRPr lang="en-US" altLang="zh-CN" dirty="0"/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使用二维数组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9649193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879475" y="-171452"/>
            <a:ext cx="8229600" cy="1143004"/>
          </a:xfrm>
          <a:prstGeom prst="rect">
            <a:avLst/>
          </a:prstGeom>
        </p:spPr>
        <p:txBody>
          <a:bodyPr/>
          <a:lstStyle>
            <a:lvl1pPr algn="r">
              <a:defRPr sz="40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en-US" altLang="zh-CN" dirty="0"/>
              <a:t>5 </a:t>
            </a:r>
            <a:r>
              <a:rPr lang="zh-CN" altLang="en-US" dirty="0"/>
              <a:t>打印</a:t>
            </a:r>
            <a:r>
              <a:rPr lang="en-US" altLang="zh-CN" dirty="0"/>
              <a:t>HELLO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dirty="0"/>
          </a:p>
        </p:txBody>
      </p:sp>
      <p:sp>
        <p:nvSpPr>
          <p:cNvPr id="52" name="Shape 52"/>
          <p:cNvSpPr>
            <a:spLocks noGrp="1"/>
          </p:cNvSpPr>
          <p:nvPr>
            <p:ph type="body" idx="4294967295"/>
          </p:nvPr>
        </p:nvSpPr>
        <p:spPr>
          <a:xfrm>
            <a:off x="147484" y="1283110"/>
            <a:ext cx="8996516" cy="484305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使用数组打印输出下列图形“</a:t>
            </a:r>
            <a:r>
              <a:rPr lang="en-US" altLang="zh-CN" dirty="0"/>
              <a:t>HELLO” </a:t>
            </a:r>
            <a:endParaRPr lang="zh-CN" altLang="en-US" dirty="0"/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*  *  ****  *     *        **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*  *  *     *     *       *  *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****  ****  *     *       *  *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*  *  *     *     *       *  *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*  *  ****  ****  ****     **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endParaRPr lang="en-US" altLang="zh-CN" dirty="0"/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使用三维数组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0014726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879475" y="-171452"/>
            <a:ext cx="8229600" cy="1143004"/>
          </a:xfrm>
          <a:prstGeom prst="rect">
            <a:avLst/>
          </a:prstGeom>
        </p:spPr>
        <p:txBody>
          <a:bodyPr/>
          <a:lstStyle>
            <a:lvl1pPr algn="r">
              <a:defRPr sz="40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en-US" altLang="zh-CN" dirty="0"/>
              <a:t>5 </a:t>
            </a:r>
            <a:r>
              <a:rPr lang="zh-CN" altLang="en-US" dirty="0"/>
              <a:t>打印</a:t>
            </a:r>
            <a:r>
              <a:rPr lang="en-US" altLang="zh-CN" dirty="0"/>
              <a:t>HELLO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dirty="0"/>
          </a:p>
        </p:txBody>
      </p:sp>
      <p:sp>
        <p:nvSpPr>
          <p:cNvPr id="52" name="Shape 52"/>
          <p:cNvSpPr>
            <a:spLocks noGrp="1"/>
          </p:cNvSpPr>
          <p:nvPr>
            <p:ph type="body" idx="4294967295"/>
          </p:nvPr>
        </p:nvSpPr>
        <p:spPr>
          <a:xfrm>
            <a:off x="147484" y="1283110"/>
            <a:ext cx="8996516" cy="484305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使用数组打印输出下列图形“</a:t>
            </a:r>
            <a:r>
              <a:rPr lang="en-US" altLang="zh-CN" dirty="0"/>
              <a:t>HELLO” </a:t>
            </a:r>
            <a:endParaRPr lang="zh-CN" altLang="en-US" dirty="0"/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*  *  ****  *     *        **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*  *  *     *     *       *  *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****  ****  *     *       *  *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*  *  *     *     *       *  *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*  *  ****  ****  ****     **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endParaRPr lang="en-US" altLang="zh-CN" dirty="0"/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使用任意符号（*</a:t>
            </a:r>
            <a:r>
              <a:rPr lang="en-US" altLang="zh-CN" dirty="0"/>
              <a:t>&amp;</a:t>
            </a:r>
            <a:r>
              <a:rPr lang="zh-CN" altLang="en-US" dirty="0"/>
              <a:t>￥</a:t>
            </a:r>
            <a:r>
              <a:rPr lang="en-US" altLang="zh-CN" dirty="0"/>
              <a:t>#</a:t>
            </a:r>
            <a:r>
              <a:rPr lang="zh-CN" altLang="en-US" dirty="0"/>
              <a:t>）打印字母</a:t>
            </a:r>
            <a:endParaRPr lang="en-US" altLang="zh-CN" dirty="0"/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打印字符串</a:t>
            </a:r>
            <a:endParaRPr lang="en-US" altLang="zh-CN" dirty="0"/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扩展</a:t>
            </a:r>
            <a:r>
              <a:rPr lang="en-US" altLang="zh-CN" dirty="0"/>
              <a:t>----</a:t>
            </a:r>
            <a:r>
              <a:rPr lang="zh-CN" altLang="en-US" dirty="0"/>
              <a:t>字模与字库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5040802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879475" y="-171452"/>
            <a:ext cx="8229600" cy="1143004"/>
          </a:xfrm>
          <a:prstGeom prst="rect">
            <a:avLst/>
          </a:prstGeom>
        </p:spPr>
        <p:txBody>
          <a:bodyPr/>
          <a:lstStyle>
            <a:lvl1pPr algn="r">
              <a:defRPr sz="40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en-US" altLang="zh-CN" dirty="0"/>
              <a:t>6 </a:t>
            </a:r>
            <a:r>
              <a:rPr lang="zh-CN" altLang="en-US" dirty="0"/>
              <a:t>递归问题</a:t>
            </a:r>
            <a:endParaRPr dirty="0"/>
          </a:p>
        </p:txBody>
      </p:sp>
      <p:sp>
        <p:nvSpPr>
          <p:cNvPr id="52" name="Shape 52"/>
          <p:cNvSpPr>
            <a:spLocks noGrp="1"/>
          </p:cNvSpPr>
          <p:nvPr>
            <p:ph type="body" idx="4294967295"/>
          </p:nvPr>
        </p:nvSpPr>
        <p:spPr>
          <a:xfrm>
            <a:off x="147484" y="1283110"/>
            <a:ext cx="8569796" cy="484305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4000" dirty="0">
                <a:solidFill>
                  <a:srgbClr val="FF0000"/>
                </a:solidFill>
              </a:rPr>
              <a:t>数兔子</a:t>
            </a:r>
            <a:endParaRPr lang="en-US" altLang="zh-CN" sz="4000" dirty="0">
              <a:solidFill>
                <a:srgbClr val="FF0000"/>
              </a:solidFill>
            </a:endParaRP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800" dirty="0">
                <a:sym typeface="宋体"/>
              </a:rPr>
              <a:t>兔子在出生两个月后，就有繁殖能力，一对兔子每个月能生出一对小兔子来。如果所有兔都不死，那么一年以后可以繁殖多少对兔子？ </a:t>
            </a:r>
            <a:endParaRPr lang="en-US" altLang="zh-CN" sz="2800" dirty="0">
              <a:sym typeface="宋体"/>
            </a:endParaRP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endParaRPr lang="en-US" altLang="zh-CN" sz="2800" dirty="0">
              <a:sym typeface="宋体"/>
            </a:endParaRPr>
          </a:p>
          <a:p>
            <a:pPr marL="0" indent="0" defTabSz="813816">
              <a:lnSpc>
                <a:spcPct val="90000"/>
              </a:lnSpc>
              <a:spcBef>
                <a:spcPts val="600"/>
              </a:spcBef>
              <a:buNone/>
              <a:defRPr sz="2800">
                <a:latin typeface="宋体"/>
                <a:ea typeface="宋体"/>
                <a:cs typeface="宋体"/>
                <a:sym typeface="宋体"/>
              </a:defRPr>
            </a:pP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CDEADCF-1FE5-40E6-BDE2-CCA76CB83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596" y="3472599"/>
            <a:ext cx="4765358" cy="26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32548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879475" y="-171452"/>
            <a:ext cx="8229600" cy="1143004"/>
          </a:xfrm>
          <a:prstGeom prst="rect">
            <a:avLst/>
          </a:prstGeom>
        </p:spPr>
        <p:txBody>
          <a:bodyPr/>
          <a:lstStyle>
            <a:lvl1pPr algn="r">
              <a:defRPr sz="40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en-US" altLang="zh-CN" dirty="0"/>
              <a:t>6 </a:t>
            </a:r>
            <a:r>
              <a:rPr lang="zh-CN" altLang="en-US" dirty="0"/>
              <a:t>递归问题</a:t>
            </a:r>
            <a:endParaRPr dirty="0"/>
          </a:p>
        </p:txBody>
      </p:sp>
      <p:sp>
        <p:nvSpPr>
          <p:cNvPr id="52" name="Shape 52"/>
          <p:cNvSpPr>
            <a:spLocks noGrp="1"/>
          </p:cNvSpPr>
          <p:nvPr>
            <p:ph type="body" idx="4294967295"/>
          </p:nvPr>
        </p:nvSpPr>
        <p:spPr>
          <a:xfrm>
            <a:off x="147484" y="1283110"/>
            <a:ext cx="8569796" cy="484305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4000" dirty="0">
                <a:solidFill>
                  <a:srgbClr val="FF0000"/>
                </a:solidFill>
              </a:rPr>
              <a:t>分析</a:t>
            </a:r>
            <a:r>
              <a:rPr lang="zh-CN" altLang="zh-CN" sz="2800" dirty="0">
                <a:sym typeface="宋体"/>
              </a:rPr>
              <a:t>写出每个月的新增兔子对数，注意新出生的兔子</a:t>
            </a:r>
            <a:r>
              <a:rPr lang="en-US" altLang="zh-CN" sz="2800" dirty="0">
                <a:sym typeface="宋体"/>
              </a:rPr>
              <a:t>2</a:t>
            </a:r>
            <a:r>
              <a:rPr lang="zh-CN" altLang="zh-CN" sz="2800" dirty="0">
                <a:sym typeface="宋体"/>
              </a:rPr>
              <a:t>个月后就会生小兔子，老兔子每个月都会生小兔子。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4DC7B0-954A-41E3-885F-89DB3C595C6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57" y="2470240"/>
            <a:ext cx="7543483" cy="4250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0531029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879475" y="-171452"/>
            <a:ext cx="8229600" cy="1143004"/>
          </a:xfrm>
          <a:prstGeom prst="rect">
            <a:avLst/>
          </a:prstGeom>
        </p:spPr>
        <p:txBody>
          <a:bodyPr/>
          <a:lstStyle>
            <a:lvl1pPr algn="r">
              <a:defRPr sz="40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en-US" altLang="zh-CN" dirty="0"/>
              <a:t>6 </a:t>
            </a:r>
            <a:r>
              <a:rPr lang="zh-CN" altLang="en-US" dirty="0"/>
              <a:t>递归问题</a:t>
            </a:r>
            <a:endParaRPr dirty="0"/>
          </a:p>
        </p:txBody>
      </p:sp>
      <p:sp>
        <p:nvSpPr>
          <p:cNvPr id="52" name="Shape 52"/>
          <p:cNvSpPr>
            <a:spLocks noGrp="1"/>
          </p:cNvSpPr>
          <p:nvPr>
            <p:ph type="body" idx="4294967295"/>
          </p:nvPr>
        </p:nvSpPr>
        <p:spPr>
          <a:xfrm>
            <a:off x="287102" y="1007473"/>
            <a:ext cx="8569796" cy="484305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800" dirty="0">
                <a:sym typeface="宋体"/>
              </a:rPr>
              <a:t>循环计算</a:t>
            </a:r>
            <a:endParaRPr lang="en-US" altLang="zh-CN" sz="2800" dirty="0">
              <a:sym typeface="宋体"/>
            </a:endParaRP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sz="2800" dirty="0">
                <a:sym typeface="宋体"/>
              </a:rPr>
              <a:t>       </a:t>
            </a:r>
            <a:r>
              <a:rPr lang="en-US" altLang="zh-CN" sz="2800" dirty="0" err="1">
                <a:sym typeface="宋体"/>
              </a:rPr>
              <a:t>int</a:t>
            </a:r>
            <a:r>
              <a:rPr lang="en-US" altLang="zh-CN" sz="2800" dirty="0">
                <a:sym typeface="宋体"/>
              </a:rPr>
              <a:t> f1=1;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sz="2800" dirty="0">
                <a:sym typeface="宋体"/>
              </a:rPr>
              <a:t>		</a:t>
            </a:r>
            <a:r>
              <a:rPr lang="en-US" altLang="zh-CN" sz="2800" dirty="0" err="1">
                <a:sym typeface="宋体"/>
              </a:rPr>
              <a:t>int</a:t>
            </a:r>
            <a:r>
              <a:rPr lang="en-US" altLang="zh-CN" sz="2800" dirty="0">
                <a:sym typeface="宋体"/>
              </a:rPr>
              <a:t> f2=1;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sz="2800" dirty="0">
                <a:sym typeface="宋体"/>
              </a:rPr>
              <a:t>		</a:t>
            </a:r>
            <a:r>
              <a:rPr lang="en-US" altLang="zh-CN" sz="2800" dirty="0" err="1">
                <a:sym typeface="宋体"/>
              </a:rPr>
              <a:t>int</a:t>
            </a:r>
            <a:r>
              <a:rPr lang="en-US" altLang="zh-CN" sz="2800" dirty="0">
                <a:sym typeface="宋体"/>
              </a:rPr>
              <a:t> f3=0;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sz="2800" dirty="0">
                <a:sym typeface="宋体"/>
              </a:rPr>
              <a:t>		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sz="2800" dirty="0">
                <a:sym typeface="宋体"/>
              </a:rPr>
              <a:t>		for(</a:t>
            </a:r>
            <a:r>
              <a:rPr lang="en-US" altLang="zh-CN" sz="2800" dirty="0" err="1">
                <a:sym typeface="宋体"/>
              </a:rPr>
              <a:t>int</a:t>
            </a:r>
            <a:r>
              <a:rPr lang="en-US" altLang="zh-CN" sz="2800" dirty="0">
                <a:sym typeface="宋体"/>
              </a:rPr>
              <a:t> </a:t>
            </a:r>
            <a:r>
              <a:rPr lang="en-US" altLang="zh-CN" sz="2800" dirty="0" err="1">
                <a:sym typeface="宋体"/>
              </a:rPr>
              <a:t>i</a:t>
            </a:r>
            <a:r>
              <a:rPr lang="en-US" altLang="zh-CN" sz="2800" dirty="0">
                <a:sym typeface="宋体"/>
              </a:rPr>
              <a:t>=3;i&lt;=12;i++){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sz="2800" dirty="0">
                <a:sym typeface="宋体"/>
              </a:rPr>
              <a:t>			f3 = f2+f1;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sz="2800" dirty="0">
                <a:sym typeface="宋体"/>
              </a:rPr>
              <a:t>			f1 = f2;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sz="2800" dirty="0">
                <a:sym typeface="宋体"/>
              </a:rPr>
              <a:t>			f2 = f3;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sz="2800" dirty="0">
                <a:sym typeface="宋体"/>
              </a:rPr>
              <a:t>		}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sz="2800" dirty="0">
                <a:sym typeface="宋体"/>
              </a:rPr>
              <a:t>		</a:t>
            </a:r>
            <a:r>
              <a:rPr lang="en-US" altLang="zh-CN" sz="2800" dirty="0" err="1">
                <a:sym typeface="宋体"/>
              </a:rPr>
              <a:t>System.out.println</a:t>
            </a:r>
            <a:r>
              <a:rPr lang="en-US" altLang="zh-CN" sz="2800" dirty="0">
                <a:sym typeface="宋体"/>
              </a:rPr>
              <a:t>("f3="+f3);</a:t>
            </a:r>
          </a:p>
        </p:txBody>
      </p:sp>
    </p:spTree>
    <p:extLst>
      <p:ext uri="{BB962C8B-B14F-4D97-AF65-F5344CB8AC3E}">
        <p14:creationId xmlns:p14="http://schemas.microsoft.com/office/powerpoint/2010/main" val="3407468776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879475" y="-171452"/>
            <a:ext cx="8229600" cy="1143004"/>
          </a:xfrm>
          <a:prstGeom prst="rect">
            <a:avLst/>
          </a:prstGeom>
        </p:spPr>
        <p:txBody>
          <a:bodyPr/>
          <a:lstStyle>
            <a:lvl1pPr algn="r">
              <a:defRPr sz="40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en-US" altLang="zh-CN" dirty="0"/>
              <a:t>6 </a:t>
            </a:r>
            <a:r>
              <a:rPr lang="zh-CN" altLang="en-US" dirty="0"/>
              <a:t>递归问题</a:t>
            </a:r>
            <a:endParaRPr dirty="0"/>
          </a:p>
        </p:txBody>
      </p:sp>
      <p:sp>
        <p:nvSpPr>
          <p:cNvPr id="52" name="Shape 52"/>
          <p:cNvSpPr>
            <a:spLocks noGrp="1"/>
          </p:cNvSpPr>
          <p:nvPr>
            <p:ph type="body" idx="4294967295"/>
          </p:nvPr>
        </p:nvSpPr>
        <p:spPr>
          <a:xfrm>
            <a:off x="147484" y="1283110"/>
            <a:ext cx="8569796" cy="484305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800" dirty="0">
                <a:sym typeface="宋体"/>
              </a:rPr>
              <a:t>递归的公式， </a:t>
            </a:r>
            <a:r>
              <a:rPr lang="en-US" altLang="zh-CN" sz="2800" dirty="0">
                <a:sym typeface="宋体"/>
              </a:rPr>
              <a:t>F(n)=F(n-1)+F(n-2)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800" dirty="0">
                <a:sym typeface="宋体"/>
              </a:rPr>
              <a:t>递归的方向（向大端、向小端）</a:t>
            </a:r>
            <a:endParaRPr lang="en-US" altLang="zh-CN" sz="2800" dirty="0">
              <a:sym typeface="宋体"/>
            </a:endParaRP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/>
              <a:t>  public static </a:t>
            </a:r>
            <a:r>
              <a:rPr lang="en-US" altLang="zh-CN" dirty="0" err="1"/>
              <a:t>int</a:t>
            </a:r>
            <a:r>
              <a:rPr lang="en-US" altLang="zh-CN" dirty="0"/>
              <a:t> f(</a:t>
            </a:r>
            <a:r>
              <a:rPr lang="en-US" altLang="zh-CN" dirty="0" err="1"/>
              <a:t>int</a:t>
            </a:r>
            <a:r>
              <a:rPr lang="en-US" altLang="zh-CN" dirty="0"/>
              <a:t> n){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/>
              <a:t>		if(n==1 || n==2){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/>
              <a:t>			return 1;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/>
              <a:t>		}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/>
              <a:t>		return f(n-1)+f(n-2);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54164795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 idx="4294967295"/>
          </p:nvPr>
        </p:nvSpPr>
        <p:spPr>
          <a:xfrm>
            <a:off x="457200" y="-234952"/>
            <a:ext cx="8229600" cy="1143004"/>
          </a:xfrm>
          <a:prstGeom prst="rect">
            <a:avLst/>
          </a:prstGeom>
        </p:spPr>
        <p:txBody>
          <a:bodyPr/>
          <a:lstStyle>
            <a:lvl1pPr algn="r">
              <a:defRPr sz="40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zh-CN" altLang="en-US" dirty="0"/>
              <a:t>目录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3E681A-3B50-48E5-A94C-1EAD6F833B36}"/>
              </a:ext>
            </a:extLst>
          </p:cNvPr>
          <p:cNvSpPr txBox="1"/>
          <p:nvPr/>
        </p:nvSpPr>
        <p:spPr>
          <a:xfrm>
            <a:off x="609600" y="1159222"/>
            <a:ext cx="7528560" cy="30469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200" dirty="0"/>
              <a:t>简单的一重循环</a:t>
            </a:r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简单的二重循环</a:t>
            </a:r>
            <a:endParaRPr lang="en-US" altLang="zh-CN" sz="3200" dirty="0"/>
          </a:p>
          <a:p>
            <a:r>
              <a:rPr lang="en-US" altLang="zh-CN" sz="3200" dirty="0"/>
              <a:t>3</a:t>
            </a:r>
            <a:r>
              <a:rPr lang="zh-CN" altLang="en-US" sz="3200" dirty="0"/>
              <a:t>简单的累加计算</a:t>
            </a:r>
            <a:endParaRPr lang="en-US" altLang="zh-CN" sz="3200" dirty="0"/>
          </a:p>
          <a:p>
            <a:r>
              <a:rPr lang="en-US" altLang="zh-CN" sz="3200" dirty="0"/>
              <a:t>4</a:t>
            </a:r>
            <a:r>
              <a:rPr lang="zh-CN" altLang="en-US" sz="3200" dirty="0"/>
              <a:t>简单的三重循环计算</a:t>
            </a:r>
            <a:endParaRPr lang="en-US" altLang="zh-CN" sz="3200" dirty="0"/>
          </a:p>
          <a:p>
            <a:r>
              <a:rPr lang="en-US" altLang="zh-CN" sz="3200" dirty="0"/>
              <a:t>5 </a:t>
            </a:r>
            <a:r>
              <a:rPr lang="zh-CN" altLang="en-US" sz="3200" dirty="0"/>
              <a:t>打印</a:t>
            </a:r>
            <a:r>
              <a:rPr lang="en-US" altLang="zh-CN" sz="3200" dirty="0"/>
              <a:t>HELLO</a:t>
            </a:r>
          </a:p>
          <a:p>
            <a:r>
              <a:rPr lang="en-US" altLang="zh-CN" sz="3200" dirty="0"/>
              <a:t>6 </a:t>
            </a:r>
            <a:r>
              <a:rPr lang="zh-CN" altLang="en-US" sz="3200" dirty="0"/>
              <a:t>递归问题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329812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879475" y="-171452"/>
            <a:ext cx="8229600" cy="1143004"/>
          </a:xfrm>
          <a:prstGeom prst="rect">
            <a:avLst/>
          </a:prstGeom>
        </p:spPr>
        <p:txBody>
          <a:bodyPr/>
          <a:lstStyle>
            <a:lvl1pPr algn="r">
              <a:defRPr sz="40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en-US" altLang="zh-CN" dirty="0"/>
              <a:t>1 </a:t>
            </a:r>
            <a:r>
              <a:rPr lang="zh-CN" altLang="en-US" dirty="0"/>
              <a:t>简单的一重循环</a:t>
            </a:r>
            <a:endParaRPr dirty="0"/>
          </a:p>
        </p:txBody>
      </p:sp>
      <p:sp>
        <p:nvSpPr>
          <p:cNvPr id="52" name="Shape 5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循环打印</a:t>
            </a:r>
            <a:r>
              <a:rPr lang="en-US" altLang="zh-CN" dirty="0"/>
              <a:t>1 2 3 4 5 6 7 8 9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endParaRPr lang="en-US" altLang="zh-CN" dirty="0"/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循环打印 </a:t>
            </a:r>
            <a:r>
              <a:rPr lang="en-US" altLang="zh-CN" dirty="0"/>
              <a:t>1 2 3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/>
              <a:t>         4 5 6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/>
              <a:t>         7 8 9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endParaRPr lang="en-US" altLang="zh-CN" dirty="0"/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考察如何控制换行。</a:t>
            </a:r>
            <a:r>
              <a:rPr lang="en-US" altLang="zh-CN" dirty="0"/>
              <a:t>i%3==0</a:t>
            </a:r>
            <a:endParaRPr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879475" y="-171452"/>
            <a:ext cx="8229600" cy="1143004"/>
          </a:xfrm>
          <a:prstGeom prst="rect">
            <a:avLst/>
          </a:prstGeom>
        </p:spPr>
        <p:txBody>
          <a:bodyPr/>
          <a:lstStyle>
            <a:lvl1pPr algn="r">
              <a:defRPr sz="40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简单的二重循环</a:t>
            </a:r>
            <a:endParaRPr dirty="0"/>
          </a:p>
        </p:txBody>
      </p:sp>
      <p:sp>
        <p:nvSpPr>
          <p:cNvPr id="52" name="Shape 5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打印乘法表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for(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</a:t>
            </a:r>
            <a:r>
              <a:rPr lang="en-US" altLang="zh-CN" dirty="0">
                <a:solidFill>
                  <a:srgbClr val="00B050"/>
                </a:solidFill>
              </a:rPr>
              <a:t>=1;i&lt;=9;i++) {</a:t>
            </a:r>
            <a:endParaRPr lang="zh-CN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       for(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j=1;j&lt;=</a:t>
            </a:r>
            <a:r>
              <a:rPr lang="en-US" altLang="zh-CN" dirty="0" err="1">
                <a:solidFill>
                  <a:srgbClr val="00B050"/>
                </a:solidFill>
              </a:rPr>
              <a:t>i</a:t>
            </a:r>
            <a:r>
              <a:rPr lang="en-US" altLang="zh-CN" dirty="0">
                <a:solidFill>
                  <a:srgbClr val="00B050"/>
                </a:solidFill>
              </a:rPr>
              <a:t>; </a:t>
            </a:r>
            <a:r>
              <a:rPr lang="en-US" altLang="zh-CN" dirty="0" err="1">
                <a:solidFill>
                  <a:srgbClr val="00B050"/>
                </a:solidFill>
              </a:rPr>
              <a:t>j++</a:t>
            </a:r>
            <a:r>
              <a:rPr lang="en-US" altLang="zh-CN" dirty="0">
                <a:solidFill>
                  <a:srgbClr val="00B050"/>
                </a:solidFill>
              </a:rPr>
              <a:t>){</a:t>
            </a:r>
            <a:endParaRPr lang="zh-CN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           </a:t>
            </a:r>
            <a:r>
              <a:rPr lang="en-US" altLang="zh-CN" dirty="0" err="1">
                <a:solidFill>
                  <a:srgbClr val="00B050"/>
                </a:solidFill>
              </a:rPr>
              <a:t>System.out.print</a:t>
            </a:r>
            <a:r>
              <a:rPr lang="en-US" altLang="zh-CN" dirty="0">
                <a:solidFill>
                  <a:srgbClr val="00B050"/>
                </a:solidFill>
              </a:rPr>
              <a:t>(j+"*"+</a:t>
            </a:r>
            <a:r>
              <a:rPr lang="en-US" altLang="zh-CN" dirty="0" err="1">
                <a:solidFill>
                  <a:srgbClr val="00B050"/>
                </a:solidFill>
              </a:rPr>
              <a:t>i</a:t>
            </a:r>
            <a:r>
              <a:rPr lang="en-US" altLang="zh-CN" dirty="0">
                <a:solidFill>
                  <a:srgbClr val="00B050"/>
                </a:solidFill>
              </a:rPr>
              <a:t>+"="+j*</a:t>
            </a:r>
            <a:r>
              <a:rPr lang="en-US" altLang="zh-CN" dirty="0" err="1">
                <a:solidFill>
                  <a:srgbClr val="00B050"/>
                </a:solidFill>
              </a:rPr>
              <a:t>i</a:t>
            </a:r>
            <a:r>
              <a:rPr lang="en-US" altLang="zh-CN" dirty="0">
                <a:solidFill>
                  <a:srgbClr val="00B050"/>
                </a:solidFill>
              </a:rPr>
              <a:t>+"\t");</a:t>
            </a:r>
            <a:endParaRPr lang="zh-CN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       }</a:t>
            </a:r>
            <a:endParaRPr lang="zh-CN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       </a:t>
            </a:r>
            <a:r>
              <a:rPr lang="en-US" altLang="zh-CN" dirty="0" err="1">
                <a:solidFill>
                  <a:srgbClr val="00B050"/>
                </a:solidFill>
              </a:rPr>
              <a:t>System.out.println</a:t>
            </a:r>
            <a:r>
              <a:rPr lang="en-US" altLang="zh-CN" dirty="0">
                <a:solidFill>
                  <a:srgbClr val="00B050"/>
                </a:solidFill>
              </a:rPr>
              <a:t>("");</a:t>
            </a:r>
            <a:endParaRPr lang="zh-CN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}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endParaRPr lang="en-US" altLang="zh-CN" dirty="0"/>
          </a:p>
          <a:p>
            <a:pPr marL="0" indent="0" defTabSz="813816">
              <a:lnSpc>
                <a:spcPct val="90000"/>
              </a:lnSpc>
              <a:spcBef>
                <a:spcPts val="600"/>
              </a:spcBef>
              <a:buNone/>
              <a:defRPr sz="2800"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590975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879475" y="-171452"/>
            <a:ext cx="8229600" cy="1143004"/>
          </a:xfrm>
          <a:prstGeom prst="rect">
            <a:avLst/>
          </a:prstGeom>
        </p:spPr>
        <p:txBody>
          <a:bodyPr/>
          <a:lstStyle>
            <a:lvl1pPr algn="r">
              <a:defRPr sz="40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简单的二重循环</a:t>
            </a:r>
            <a:endParaRPr dirty="0"/>
          </a:p>
        </p:txBody>
      </p:sp>
      <p:sp>
        <p:nvSpPr>
          <p:cNvPr id="52" name="Shape 52"/>
          <p:cNvSpPr>
            <a:spLocks noGrp="1"/>
          </p:cNvSpPr>
          <p:nvPr>
            <p:ph type="body" idx="4294967295"/>
          </p:nvPr>
        </p:nvSpPr>
        <p:spPr>
          <a:xfrm>
            <a:off x="147484" y="1283110"/>
            <a:ext cx="8996516" cy="484305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使用一重循环打印乘法表</a:t>
            </a:r>
            <a:endParaRPr lang="en-US" altLang="zh-CN" dirty="0"/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dirty="0">
                <a:solidFill>
                  <a:srgbClr val="00B050"/>
                </a:solidFill>
              </a:rPr>
              <a:t>for(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=1, j=1;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&lt;9; </a:t>
            </a:r>
            <a:r>
              <a:rPr lang="en-US" dirty="0" err="1">
                <a:solidFill>
                  <a:srgbClr val="00B050"/>
                </a:solidFill>
              </a:rPr>
              <a:t>j++</a:t>
            </a:r>
            <a:r>
              <a:rPr lang="en-US" dirty="0">
                <a:solidFill>
                  <a:srgbClr val="00B050"/>
                </a:solidFill>
              </a:rPr>
              <a:t>){//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zh-CN" altLang="en-US" dirty="0">
                <a:solidFill>
                  <a:srgbClr val="00B050"/>
                </a:solidFill>
              </a:rPr>
              <a:t>控制行，</a:t>
            </a:r>
            <a:r>
              <a:rPr lang="en-US" dirty="0">
                <a:solidFill>
                  <a:srgbClr val="00B050"/>
                </a:solidFill>
              </a:rPr>
              <a:t>j</a:t>
            </a:r>
            <a:r>
              <a:rPr lang="zh-CN" altLang="en-US" dirty="0">
                <a:solidFill>
                  <a:srgbClr val="00B050"/>
                </a:solidFill>
              </a:rPr>
              <a:t>控制列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System.out.print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+ “*” +j+ “=”+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*j+ “ ”);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dirty="0">
                <a:solidFill>
                  <a:srgbClr val="00B050"/>
                </a:solidFill>
              </a:rPr>
              <a:t>	if(</a:t>
            </a:r>
            <a:r>
              <a:rPr lang="en-US" altLang="zh-CN" dirty="0">
                <a:solidFill>
                  <a:srgbClr val="00B050"/>
                </a:solidFill>
              </a:rPr>
              <a:t>j</a:t>
            </a:r>
            <a:r>
              <a:rPr lang="en-US" dirty="0">
                <a:solidFill>
                  <a:srgbClr val="00B050"/>
                </a:solidFill>
              </a:rPr>
              <a:t>==</a:t>
            </a:r>
            <a:r>
              <a:rPr lang="en-US" altLang="zh-CN" dirty="0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){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dirty="0">
                <a:solidFill>
                  <a:srgbClr val="00B050"/>
                </a:solidFill>
              </a:rPr>
              <a:t>		j=0;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dirty="0">
                <a:solidFill>
                  <a:srgbClr val="00B050"/>
                </a:solidFill>
              </a:rPr>
              <a:t>		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++;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dirty="0">
                <a:solidFill>
                  <a:srgbClr val="00B050"/>
                </a:solidFill>
              </a:rPr>
              <a:t>		</a:t>
            </a:r>
            <a:r>
              <a:rPr lang="en-US" dirty="0" err="1">
                <a:solidFill>
                  <a:srgbClr val="00B050"/>
                </a:solidFill>
              </a:rPr>
              <a:t>System.out.println</a:t>
            </a:r>
            <a:r>
              <a:rPr lang="en-US" dirty="0">
                <a:solidFill>
                  <a:srgbClr val="00B050"/>
                </a:solidFill>
              </a:rPr>
              <a:t>();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dirty="0">
                <a:solidFill>
                  <a:srgbClr val="00B050"/>
                </a:solidFill>
              </a:rPr>
              <a:t>   }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dirty="0">
                <a:solidFill>
                  <a:srgbClr val="00B050"/>
                </a:solidFill>
              </a:rPr>
              <a:t>}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47513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879475" y="-171452"/>
            <a:ext cx="8229600" cy="1143004"/>
          </a:xfrm>
          <a:prstGeom prst="rect">
            <a:avLst/>
          </a:prstGeom>
        </p:spPr>
        <p:txBody>
          <a:bodyPr/>
          <a:lstStyle>
            <a:lvl1pPr algn="r">
              <a:defRPr sz="40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简单的累加计算</a:t>
            </a:r>
            <a:endParaRPr dirty="0"/>
          </a:p>
        </p:txBody>
      </p:sp>
      <p:sp>
        <p:nvSpPr>
          <p:cNvPr id="52" name="Shape 52"/>
          <p:cNvSpPr>
            <a:spLocks noGrp="1"/>
          </p:cNvSpPr>
          <p:nvPr>
            <p:ph type="body" idx="4294967295"/>
          </p:nvPr>
        </p:nvSpPr>
        <p:spPr>
          <a:xfrm>
            <a:off x="147484" y="971553"/>
            <a:ext cx="8996516" cy="4530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>
                <a:solidFill>
                  <a:schemeClr val="tx1"/>
                </a:solidFill>
              </a:rPr>
              <a:t>计算</a:t>
            </a:r>
            <a:r>
              <a:rPr lang="en-US" altLang="zh-CN" dirty="0">
                <a:solidFill>
                  <a:schemeClr val="tx1"/>
                </a:solidFill>
              </a:rPr>
              <a:t>1+2+3+4+…+100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endParaRPr lang="en-US" altLang="zh-CN" dirty="0"/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计算</a:t>
            </a:r>
            <a:r>
              <a:rPr lang="en-US" altLang="zh-CN" dirty="0"/>
              <a:t>1+1/1+1/2+1/3+1/4+…+1/100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考察类型强制转换</a:t>
            </a:r>
            <a:endParaRPr lang="en-US" altLang="zh-CN" dirty="0"/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/>
              <a:t> sum += (double)(1/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/>
              <a:t> sum += 1.0/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76524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879475" y="-171452"/>
            <a:ext cx="8229600" cy="1143004"/>
          </a:xfrm>
          <a:prstGeom prst="rect">
            <a:avLst/>
          </a:prstGeom>
        </p:spPr>
        <p:txBody>
          <a:bodyPr/>
          <a:lstStyle>
            <a:lvl1pPr algn="r">
              <a:defRPr sz="40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en-US" altLang="zh-CN" dirty="0"/>
              <a:t>4</a:t>
            </a:r>
            <a:r>
              <a:rPr lang="zh-CN" altLang="en-US" dirty="0"/>
              <a:t>简单的三重循环计算</a:t>
            </a:r>
            <a:r>
              <a:rPr lang="en-US" altLang="zh-CN" dirty="0"/>
              <a:t>(1)</a:t>
            </a:r>
            <a:endParaRPr dirty="0"/>
          </a:p>
        </p:txBody>
      </p:sp>
      <p:sp>
        <p:nvSpPr>
          <p:cNvPr id="52" name="Shape 52"/>
          <p:cNvSpPr>
            <a:spLocks noGrp="1"/>
          </p:cNvSpPr>
          <p:nvPr>
            <p:ph type="body" idx="4294967295"/>
          </p:nvPr>
        </p:nvSpPr>
        <p:spPr>
          <a:xfrm>
            <a:off x="147484" y="1283110"/>
            <a:ext cx="8996516" cy="484305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/>
              <a:t>x+2y+5z=100</a:t>
            </a:r>
            <a:r>
              <a:rPr lang="zh-CN" altLang="en-US" dirty="0"/>
              <a:t>，  求有多少组整数解。</a:t>
            </a:r>
            <a:endParaRPr lang="en-US" altLang="zh-CN" dirty="0"/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endParaRPr lang="en-US" altLang="zh-CN" dirty="0"/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三重循环解法 </a:t>
            </a:r>
            <a:endParaRPr lang="en-US" altLang="zh-CN" dirty="0"/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count=0;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>
                <a:solidFill>
                  <a:srgbClr val="00B050"/>
                </a:solidFill>
              </a:rPr>
              <a:t>for</a:t>
            </a:r>
            <a:r>
              <a:rPr lang="zh-CN" altLang="en-US" dirty="0">
                <a:solidFill>
                  <a:srgbClr val="00B050"/>
                </a:solidFill>
              </a:rPr>
              <a:t>（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x=0; x&lt;100;x++</a:t>
            </a:r>
            <a:r>
              <a:rPr lang="zh-CN" altLang="en-US" dirty="0">
                <a:solidFill>
                  <a:srgbClr val="00B050"/>
                </a:solidFill>
              </a:rPr>
              <a:t>）</a:t>
            </a:r>
            <a:endParaRPr lang="en-US" altLang="zh-CN" dirty="0">
              <a:solidFill>
                <a:srgbClr val="00B050"/>
              </a:solidFill>
            </a:endParaRP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>
                <a:solidFill>
                  <a:srgbClr val="00B050"/>
                </a:solidFill>
              </a:rPr>
              <a:t>  for</a:t>
            </a:r>
            <a:r>
              <a:rPr lang="zh-CN" altLang="en-US" dirty="0">
                <a:solidFill>
                  <a:srgbClr val="00B050"/>
                </a:solidFill>
              </a:rPr>
              <a:t>（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y=0; y&lt;100;y++</a:t>
            </a:r>
            <a:r>
              <a:rPr lang="zh-CN" altLang="en-US" dirty="0">
                <a:solidFill>
                  <a:srgbClr val="00B050"/>
                </a:solidFill>
              </a:rPr>
              <a:t>）</a:t>
            </a:r>
            <a:endParaRPr lang="en-US" altLang="zh-CN" dirty="0">
              <a:solidFill>
                <a:srgbClr val="00B050"/>
              </a:solidFill>
            </a:endParaRP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>
                <a:solidFill>
                  <a:srgbClr val="00B050"/>
                </a:solidFill>
              </a:rPr>
              <a:t>     for</a:t>
            </a:r>
            <a:r>
              <a:rPr lang="zh-CN" altLang="en-US" dirty="0">
                <a:solidFill>
                  <a:srgbClr val="00B050"/>
                </a:solidFill>
              </a:rPr>
              <a:t>（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z=0; z&lt;100;z++</a:t>
            </a:r>
            <a:r>
              <a:rPr lang="zh-CN" altLang="en-US" dirty="0">
                <a:solidFill>
                  <a:srgbClr val="00B050"/>
                </a:solidFill>
              </a:rPr>
              <a:t>）</a:t>
            </a:r>
            <a:r>
              <a:rPr lang="en-US" altLang="zh-CN" dirty="0">
                <a:solidFill>
                  <a:srgbClr val="00B050"/>
                </a:solidFill>
              </a:rPr>
              <a:t>{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>
                <a:solidFill>
                  <a:srgbClr val="00B050"/>
                </a:solidFill>
              </a:rPr>
              <a:t>         if(x+2*y+5*z==100){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>
                <a:solidFill>
                  <a:srgbClr val="00B050"/>
                </a:solidFill>
              </a:rPr>
              <a:t>            count++;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>
                <a:solidFill>
                  <a:srgbClr val="00B050"/>
                </a:solidFill>
              </a:rPr>
              <a:t>         }    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>
                <a:solidFill>
                  <a:srgbClr val="00B050"/>
                </a:solidFill>
              </a:rPr>
              <a:t>     }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24369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879475" y="-171452"/>
            <a:ext cx="8229600" cy="1143004"/>
          </a:xfrm>
          <a:prstGeom prst="rect">
            <a:avLst/>
          </a:prstGeom>
        </p:spPr>
        <p:txBody>
          <a:bodyPr/>
          <a:lstStyle>
            <a:lvl1pPr algn="r">
              <a:defRPr sz="40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en-US" altLang="zh-CN" dirty="0"/>
              <a:t>4</a:t>
            </a:r>
            <a:r>
              <a:rPr lang="zh-CN" altLang="en-US" dirty="0"/>
              <a:t>简单的三重循环计算</a:t>
            </a:r>
            <a:r>
              <a:rPr lang="en-US" altLang="zh-CN" dirty="0"/>
              <a:t>(2)</a:t>
            </a:r>
            <a:endParaRPr dirty="0"/>
          </a:p>
        </p:txBody>
      </p:sp>
      <p:sp>
        <p:nvSpPr>
          <p:cNvPr id="52" name="Shape 52"/>
          <p:cNvSpPr>
            <a:spLocks noGrp="1"/>
          </p:cNvSpPr>
          <p:nvPr>
            <p:ph type="body" idx="4294967295"/>
          </p:nvPr>
        </p:nvSpPr>
        <p:spPr>
          <a:xfrm>
            <a:off x="147484" y="1283110"/>
            <a:ext cx="8996516" cy="484305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/>
              <a:t>x+2y+5z=100</a:t>
            </a:r>
            <a:r>
              <a:rPr lang="zh-CN" altLang="en-US" dirty="0"/>
              <a:t>，  求有多少组整数解。</a:t>
            </a:r>
            <a:endParaRPr lang="en-US" altLang="zh-CN" dirty="0"/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endParaRPr lang="en-US" altLang="zh-CN" dirty="0"/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二重循环解法</a:t>
            </a:r>
            <a:endParaRPr lang="en-US" altLang="zh-CN" dirty="0"/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count=0;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>
                <a:solidFill>
                  <a:srgbClr val="00B050"/>
                </a:solidFill>
              </a:rPr>
              <a:t>for</a:t>
            </a:r>
            <a:r>
              <a:rPr lang="zh-CN" altLang="en-US" dirty="0">
                <a:solidFill>
                  <a:srgbClr val="00B050"/>
                </a:solidFill>
              </a:rPr>
              <a:t>（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y=0; y&lt;=50;y++</a:t>
            </a:r>
            <a:r>
              <a:rPr lang="zh-CN" altLang="en-US" dirty="0">
                <a:solidFill>
                  <a:srgbClr val="00B050"/>
                </a:solidFill>
              </a:rPr>
              <a:t>）</a:t>
            </a:r>
            <a:endParaRPr lang="en-US" altLang="zh-CN" dirty="0">
              <a:solidFill>
                <a:srgbClr val="00B050"/>
              </a:solidFill>
            </a:endParaRP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>
                <a:solidFill>
                  <a:srgbClr val="00B050"/>
                </a:solidFill>
              </a:rPr>
              <a:t>     for</a:t>
            </a:r>
            <a:r>
              <a:rPr lang="zh-CN" altLang="en-US" dirty="0">
                <a:solidFill>
                  <a:srgbClr val="00B050"/>
                </a:solidFill>
              </a:rPr>
              <a:t>（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z=0; z&lt;=20;z++</a:t>
            </a:r>
            <a:r>
              <a:rPr lang="zh-CN" altLang="en-US" dirty="0">
                <a:solidFill>
                  <a:srgbClr val="00B050"/>
                </a:solidFill>
              </a:rPr>
              <a:t>）</a:t>
            </a:r>
            <a:r>
              <a:rPr lang="en-US" altLang="zh-CN" dirty="0">
                <a:solidFill>
                  <a:srgbClr val="00B050"/>
                </a:solidFill>
              </a:rPr>
              <a:t>{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>
                <a:solidFill>
                  <a:srgbClr val="00B050"/>
                </a:solidFill>
              </a:rPr>
              <a:t>         if(2*y+5*z&lt;=100){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>
                <a:solidFill>
                  <a:srgbClr val="00B050"/>
                </a:solidFill>
              </a:rPr>
              <a:t>            count++;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>
                <a:solidFill>
                  <a:srgbClr val="00B050"/>
                </a:solidFill>
              </a:rPr>
              <a:t>         }    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>
                <a:solidFill>
                  <a:srgbClr val="00B050"/>
                </a:solidFill>
              </a:rPr>
              <a:t>     }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02199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879475" y="-171452"/>
            <a:ext cx="8229600" cy="1143004"/>
          </a:xfrm>
          <a:prstGeom prst="rect">
            <a:avLst/>
          </a:prstGeom>
        </p:spPr>
        <p:txBody>
          <a:bodyPr/>
          <a:lstStyle>
            <a:lvl1pPr algn="r">
              <a:defRPr sz="40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en-US" altLang="zh-CN" dirty="0"/>
              <a:t>4</a:t>
            </a:r>
            <a:r>
              <a:rPr lang="zh-CN" altLang="en-US" dirty="0"/>
              <a:t>简单的三重循环计算</a:t>
            </a:r>
            <a:r>
              <a:rPr lang="en-US" altLang="zh-CN" dirty="0"/>
              <a:t>(3)</a:t>
            </a:r>
            <a:endParaRPr dirty="0"/>
          </a:p>
        </p:txBody>
      </p:sp>
      <p:sp>
        <p:nvSpPr>
          <p:cNvPr id="52" name="Shape 52"/>
          <p:cNvSpPr>
            <a:spLocks noGrp="1"/>
          </p:cNvSpPr>
          <p:nvPr>
            <p:ph type="body" idx="4294967295"/>
          </p:nvPr>
        </p:nvSpPr>
        <p:spPr>
          <a:xfrm>
            <a:off x="147484" y="1283110"/>
            <a:ext cx="8996516" cy="484305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/>
              <a:t>x+2y+5z=100</a:t>
            </a:r>
            <a:r>
              <a:rPr lang="zh-CN" altLang="en-US" dirty="0"/>
              <a:t>，  求有多少组整数解。</a:t>
            </a:r>
            <a:endParaRPr lang="en-US" altLang="zh-CN" dirty="0"/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endParaRPr lang="en-US" altLang="zh-CN" dirty="0"/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一重循环解法</a:t>
            </a:r>
            <a:endParaRPr lang="en-US" altLang="zh-CN" dirty="0"/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count=0;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>
                <a:solidFill>
                  <a:srgbClr val="00B050"/>
                </a:solidFill>
              </a:rPr>
              <a:t>for</a:t>
            </a:r>
            <a:r>
              <a:rPr lang="zh-CN" altLang="en-US" dirty="0">
                <a:solidFill>
                  <a:srgbClr val="00B050"/>
                </a:solidFill>
              </a:rPr>
              <a:t>（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z=0; z&lt;=20;z++</a:t>
            </a:r>
            <a:r>
              <a:rPr lang="zh-CN" altLang="en-US" dirty="0">
                <a:solidFill>
                  <a:srgbClr val="00B050"/>
                </a:solidFill>
              </a:rPr>
              <a:t>）</a:t>
            </a:r>
            <a:r>
              <a:rPr lang="en-US" altLang="zh-CN" dirty="0">
                <a:solidFill>
                  <a:srgbClr val="00B050"/>
                </a:solidFill>
              </a:rPr>
              <a:t>{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>
                <a:solidFill>
                  <a:srgbClr val="00B050"/>
                </a:solidFill>
              </a:rPr>
              <a:t>         count += (100-5*z)/2+ 1;    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>
                <a:solidFill>
                  <a:srgbClr val="00B050"/>
                </a:solidFill>
              </a:rPr>
              <a:t>     }</a:t>
            </a:r>
          </a:p>
          <a:p>
            <a:pPr marL="305178" indent="-305178" defTabSz="813816">
              <a:lnSpc>
                <a:spcPct val="90000"/>
              </a:lnSpc>
              <a:spcBef>
                <a:spcPts val="600"/>
              </a:spcBef>
              <a:buFontTx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28962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新的">
  <a:themeElements>
    <a:clrScheme name="新的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新的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新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新的">
  <a:themeElements>
    <a:clrScheme name="新的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新的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新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917</Words>
  <Application>Microsoft Office PowerPoint</Application>
  <PresentationFormat>全屏显示(4:3)</PresentationFormat>
  <Paragraphs>151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宋体</vt:lpstr>
      <vt:lpstr>Arial</vt:lpstr>
      <vt:lpstr>Helvetica</vt:lpstr>
      <vt:lpstr>新的</vt:lpstr>
      <vt:lpstr>思维能力训练</vt:lpstr>
      <vt:lpstr>目录</vt:lpstr>
      <vt:lpstr>1 简单的一重循环</vt:lpstr>
      <vt:lpstr>2简单的二重循环</vt:lpstr>
      <vt:lpstr>2简单的二重循环</vt:lpstr>
      <vt:lpstr>3简单的累加计算</vt:lpstr>
      <vt:lpstr>4简单的三重循环计算(1)</vt:lpstr>
      <vt:lpstr>4简单的三重循环计算(2)</vt:lpstr>
      <vt:lpstr>4简单的三重循环计算(3)</vt:lpstr>
      <vt:lpstr>4简单的三重循环计算(4)</vt:lpstr>
      <vt:lpstr>5 打印HELLO（1）</vt:lpstr>
      <vt:lpstr>5 打印HELLO（2）</vt:lpstr>
      <vt:lpstr>5 打印HELLO（3）</vt:lpstr>
      <vt:lpstr>5 打印HELLO（4）</vt:lpstr>
      <vt:lpstr>6 递归问题</vt:lpstr>
      <vt:lpstr>6 递归问题</vt:lpstr>
      <vt:lpstr>6 递归问题</vt:lpstr>
      <vt:lpstr>6 递归问题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深入理解循环和数组</dc:title>
  <cp:lastModifiedBy>高洪涛</cp:lastModifiedBy>
  <cp:revision>35</cp:revision>
  <dcterms:modified xsi:type="dcterms:W3CDTF">2018-04-12T17:20:32Z</dcterms:modified>
</cp:coreProperties>
</file>