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94" r:id="rId3"/>
    <p:sldId id="295" r:id="rId4"/>
    <p:sldId id="257"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36" autoAdjust="0"/>
    <p:restoredTop sz="88104" autoAdjust="0"/>
  </p:normalViewPr>
  <p:slideViewPr>
    <p:cSldViewPr snapToGrid="0">
      <p:cViewPr varScale="1">
        <p:scale>
          <a:sx n="61" d="100"/>
          <a:sy n="61" d="100"/>
        </p:scale>
        <p:origin x="10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Arial"/>
              </a:rPr>
              <a:t>“曼哈顿距离方法”（也叫“曼哈顿长”或者“城市街区距离”），它只是计算出距离点</a:t>
            </a:r>
            <a:r>
              <a:rPr lang="en-US" altLang="zh-CN" sz="1200" b="0" i="0" dirty="0">
                <a:effectLst/>
                <a:latin typeface="+mj-lt"/>
                <a:ea typeface="+mj-ea"/>
                <a:cs typeface="+mj-cs"/>
                <a:sym typeface="Arial"/>
              </a:rPr>
              <a:t>B</a:t>
            </a:r>
            <a:r>
              <a:rPr lang="zh-CN" altLang="en-US" sz="1200" b="0" i="0" dirty="0">
                <a:effectLst/>
                <a:latin typeface="+mj-lt"/>
                <a:ea typeface="+mj-ea"/>
                <a:cs typeface="+mj-cs"/>
                <a:sym typeface="Arial"/>
              </a:rPr>
              <a:t>，剩下的水平和垂直的方块数量</a:t>
            </a:r>
            <a:endParaRPr lang="zh-CN" altLang="en-US" dirty="0"/>
          </a:p>
        </p:txBody>
      </p:sp>
    </p:spTree>
    <p:extLst>
      <p:ext uri="{BB962C8B-B14F-4D97-AF65-F5344CB8AC3E}">
        <p14:creationId xmlns:p14="http://schemas.microsoft.com/office/powerpoint/2010/main" val="290334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Arial"/>
              </a:rPr>
              <a:t>“曼哈顿距离方法”（也叫“曼哈顿长”或者“城市街区距离”），它只是计算出距离点</a:t>
            </a:r>
            <a:r>
              <a:rPr lang="en-US" altLang="zh-CN" sz="1200" b="0" i="0" dirty="0">
                <a:effectLst/>
                <a:latin typeface="+mj-lt"/>
                <a:ea typeface="+mj-ea"/>
                <a:cs typeface="+mj-cs"/>
                <a:sym typeface="Arial"/>
              </a:rPr>
              <a:t>B</a:t>
            </a:r>
            <a:r>
              <a:rPr lang="zh-CN" altLang="en-US" sz="1200" b="0" i="0" dirty="0">
                <a:effectLst/>
                <a:latin typeface="+mj-lt"/>
                <a:ea typeface="+mj-ea"/>
                <a:cs typeface="+mj-cs"/>
                <a:sym typeface="Arial"/>
              </a:rPr>
              <a:t>，剩下的水平和垂直的方块数量</a:t>
            </a:r>
            <a:endParaRPr lang="zh-CN" altLang="en-US" dirty="0"/>
          </a:p>
        </p:txBody>
      </p:sp>
    </p:spTree>
    <p:extLst>
      <p:ext uri="{BB962C8B-B14F-4D97-AF65-F5344CB8AC3E}">
        <p14:creationId xmlns:p14="http://schemas.microsoft.com/office/powerpoint/2010/main" val="241335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Arial"/>
              </a:rPr>
              <a:t>“曼哈顿距离方法”（也叫“曼哈顿长”或者“城市街区距离”），它只是计算出距离点</a:t>
            </a:r>
            <a:r>
              <a:rPr lang="en-US" altLang="zh-CN" sz="1200" b="0" i="0" dirty="0">
                <a:effectLst/>
                <a:latin typeface="+mj-lt"/>
                <a:ea typeface="+mj-ea"/>
                <a:cs typeface="+mj-cs"/>
                <a:sym typeface="Arial"/>
              </a:rPr>
              <a:t>B</a:t>
            </a:r>
            <a:r>
              <a:rPr lang="zh-CN" altLang="en-US" sz="1200" b="0" i="0" dirty="0">
                <a:effectLst/>
                <a:latin typeface="+mj-lt"/>
                <a:ea typeface="+mj-ea"/>
                <a:cs typeface="+mj-cs"/>
                <a:sym typeface="Arial"/>
              </a:rPr>
              <a:t>，剩下的水平和垂直的方块数量</a:t>
            </a:r>
            <a:endParaRPr lang="zh-CN" altLang="en-US" dirty="0"/>
          </a:p>
        </p:txBody>
      </p:sp>
    </p:spTree>
    <p:extLst>
      <p:ext uri="{BB962C8B-B14F-4D97-AF65-F5344CB8AC3E}">
        <p14:creationId xmlns:p14="http://schemas.microsoft.com/office/powerpoint/2010/main" val="164553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6934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Arial"/>
              </a:rPr>
              <a:t>“曼哈顿距离方法”（也叫“曼哈顿长”或者“城市街区距离”），它只是计算出距离点</a:t>
            </a:r>
            <a:r>
              <a:rPr lang="en-US" altLang="zh-CN" sz="1200" b="0" i="0" dirty="0">
                <a:effectLst/>
                <a:latin typeface="+mj-lt"/>
                <a:ea typeface="+mj-ea"/>
                <a:cs typeface="+mj-cs"/>
                <a:sym typeface="Arial"/>
              </a:rPr>
              <a:t>B</a:t>
            </a:r>
            <a:r>
              <a:rPr lang="zh-CN" altLang="en-US" sz="1200" b="0" i="0" dirty="0">
                <a:effectLst/>
                <a:latin typeface="+mj-lt"/>
                <a:ea typeface="+mj-ea"/>
                <a:cs typeface="+mj-cs"/>
                <a:sym typeface="Arial"/>
              </a:rPr>
              <a:t>，剩下的水平和垂直的方块数量</a:t>
            </a:r>
            <a:endParaRPr lang="zh-CN" altLang="en-US" dirty="0"/>
          </a:p>
        </p:txBody>
      </p:sp>
    </p:spTree>
    <p:extLst>
      <p:ext uri="{BB962C8B-B14F-4D97-AF65-F5344CB8AC3E}">
        <p14:creationId xmlns:p14="http://schemas.microsoft.com/office/powerpoint/2010/main" val="95789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Arial"/>
              </a:rPr>
              <a:t>“曼哈顿距离方法”（也叫“曼哈顿长”或者“城市街区距离”），它只是计算出距离点</a:t>
            </a:r>
            <a:r>
              <a:rPr lang="en-US" altLang="zh-CN" sz="1200" b="0" i="0" dirty="0">
                <a:effectLst/>
                <a:latin typeface="+mj-lt"/>
                <a:ea typeface="+mj-ea"/>
                <a:cs typeface="+mj-cs"/>
                <a:sym typeface="Arial"/>
              </a:rPr>
              <a:t>B</a:t>
            </a:r>
            <a:r>
              <a:rPr lang="zh-CN" altLang="en-US" sz="1200" b="0" i="0" dirty="0">
                <a:effectLst/>
                <a:latin typeface="+mj-lt"/>
                <a:ea typeface="+mj-ea"/>
                <a:cs typeface="+mj-cs"/>
                <a:sym typeface="Arial"/>
              </a:rPr>
              <a:t>，剩下的水平和垂直的方块数量</a:t>
            </a:r>
            <a:endParaRPr lang="zh-CN" altLang="en-US" dirty="0"/>
          </a:p>
        </p:txBody>
      </p:sp>
    </p:spTree>
    <p:extLst>
      <p:ext uri="{BB962C8B-B14F-4D97-AF65-F5344CB8AC3E}">
        <p14:creationId xmlns:p14="http://schemas.microsoft.com/office/powerpoint/2010/main" val="3924298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Arial"/>
              </a:rPr>
              <a:t>“曼哈顿距离方法”（也叫“曼哈顿长”或者“城市街区距离”），它只是计算出距离点</a:t>
            </a:r>
            <a:r>
              <a:rPr lang="en-US" altLang="zh-CN" sz="1200" b="0" i="0" dirty="0">
                <a:effectLst/>
                <a:latin typeface="+mj-lt"/>
                <a:ea typeface="+mj-ea"/>
                <a:cs typeface="+mj-cs"/>
                <a:sym typeface="Arial"/>
              </a:rPr>
              <a:t>B</a:t>
            </a:r>
            <a:r>
              <a:rPr lang="zh-CN" altLang="en-US" sz="1200" b="0" i="0" dirty="0">
                <a:effectLst/>
                <a:latin typeface="+mj-lt"/>
                <a:ea typeface="+mj-ea"/>
                <a:cs typeface="+mj-cs"/>
                <a:sym typeface="Arial"/>
              </a:rPr>
              <a:t>，剩下的水平和垂直的方块数量</a:t>
            </a:r>
            <a:endParaRPr lang="zh-CN" altLang="en-US" dirty="0"/>
          </a:p>
        </p:txBody>
      </p:sp>
    </p:spTree>
    <p:extLst>
      <p:ext uri="{BB962C8B-B14F-4D97-AF65-F5344CB8AC3E}">
        <p14:creationId xmlns:p14="http://schemas.microsoft.com/office/powerpoint/2010/main" val="3987906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bg>
      <p:bgPr>
        <a:solidFill>
          <a:srgbClr val="FFFFFF"/>
        </a:solidFill>
        <a:effectLst/>
      </p:bgPr>
    </p:bg>
    <p:spTree>
      <p:nvGrpSpPr>
        <p:cNvPr id="1" name=""/>
        <p:cNvGrpSpPr/>
        <p:nvPr/>
      </p:nvGrpSpPr>
      <p:grpSpPr>
        <a:xfrm>
          <a:off x="0" y="0"/>
          <a:ext cx="0" cy="0"/>
          <a:chOff x="0" y="0"/>
          <a:chExt cx="0" cy="0"/>
        </a:xfrm>
      </p:grpSpPr>
      <p:pic>
        <p:nvPicPr>
          <p:cNvPr id="11" name="image2.jpeg" descr="ppt"/>
          <p:cNvPicPr>
            <a:picLocks noChangeAspect="1"/>
          </p:cNvPicPr>
          <p:nvPr/>
        </p:nvPicPr>
        <p:blipFill>
          <a:blip r:embed="rId2">
            <a:extLst/>
          </a:blip>
          <a:stretch>
            <a:fillRect/>
          </a:stretch>
        </p:blipFill>
        <p:spPr>
          <a:xfrm>
            <a:off x="-36513" y="0"/>
            <a:ext cx="9180515" cy="6931025"/>
          </a:xfrm>
          <a:prstGeom prst="rect">
            <a:avLst/>
          </a:prstGeom>
          <a:ln w="12700">
            <a:miter lim="400000"/>
          </a:ln>
        </p:spPr>
      </p:pic>
      <p:sp>
        <p:nvSpPr>
          <p:cNvPr id="12" name="Shape 12"/>
          <p:cNvSpPr>
            <a:spLocks noGrp="1"/>
          </p:cNvSpPr>
          <p:nvPr>
            <p:ph type="sldNum" sz="quarter" idx="2"/>
          </p:nvPr>
        </p:nvSpPr>
        <p:spPr>
          <a:xfrm>
            <a:off x="8384899" y="6245225"/>
            <a:ext cx="301905" cy="28882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r>
              <a:t>标题文本</a:t>
            </a:r>
          </a:p>
        </p:txBody>
      </p:sp>
      <p:sp>
        <p:nvSpPr>
          <p:cNvPr id="20" name="Shape 2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74635"/>
            <a:ext cx="8229600" cy="114300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t>标题文本</a:t>
            </a:r>
          </a:p>
        </p:txBody>
      </p:sp>
      <p:sp>
        <p:nvSpPr>
          <p:cNvPr id="3" name="Shape 3"/>
          <p:cNvSpPr>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384896" y="6245225"/>
            <a:ext cx="301905" cy="288820"/>
          </a:xfrm>
          <a:prstGeom prst="rect">
            <a:avLst/>
          </a:prstGeom>
          <a:ln w="12700">
            <a:miter lim="400000"/>
          </a:ln>
        </p:spPr>
        <p:txBody>
          <a:bodyPr wrap="none" lIns="45718" tIns="45718" rIns="45718" bIns="45718">
            <a:spAutoFit/>
          </a:bodyPr>
          <a:lstStyle>
            <a:lvl1pPr algn="r">
              <a:defRPr sz="1400">
                <a:latin typeface="+mj-lt"/>
                <a:ea typeface="+mj-ea"/>
                <a:cs typeface="+mj-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gif"/></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3E681A-3B50-48E5-A94C-1EAD6F833B36}"/>
              </a:ext>
            </a:extLst>
          </p:cNvPr>
          <p:cNvSpPr txBox="1"/>
          <p:nvPr/>
        </p:nvSpPr>
        <p:spPr>
          <a:xfrm>
            <a:off x="4940710" y="2120951"/>
            <a:ext cx="3746090" cy="31085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zh-CN" altLang="en-US" sz="4400" dirty="0"/>
              <a:t>坦克大战项目</a:t>
            </a:r>
            <a:endParaRPr lang="en-US" altLang="zh-CN" sz="4400" dirty="0"/>
          </a:p>
          <a:p>
            <a:r>
              <a:rPr lang="zh-CN" altLang="en-US" sz="4400" dirty="0"/>
              <a:t>技术分析</a:t>
            </a:r>
            <a:endParaRPr lang="en-US" altLang="zh-CN" sz="4400" dirty="0"/>
          </a:p>
          <a:p>
            <a:endParaRPr kumimoji="0" lang="en-US" altLang="zh-CN" sz="44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a:endParaRPr>
          </a:p>
          <a:p>
            <a:pPr marL="0" marR="0" indent="0" algn="l" defTabSz="914400" rtl="0" fontAlgn="auto" latinLnBrk="0" hangingPunct="0">
              <a:lnSpc>
                <a:spcPct val="100000"/>
              </a:lnSpc>
              <a:spcBef>
                <a:spcPts val="0"/>
              </a:spcBef>
              <a:spcAft>
                <a:spcPts val="0"/>
              </a:spcAft>
              <a:buClrTx/>
              <a:buSzTx/>
              <a:buFontTx/>
              <a:buNone/>
              <a:tabLst/>
            </a:pPr>
            <a:r>
              <a:rPr lang="zh-CN" altLang="en-US" sz="3200" dirty="0">
                <a:latin typeface="宋体" panose="02010600030101010101" pitchFamily="2" charset="-122"/>
                <a:ea typeface="宋体" panose="02010600030101010101" pitchFamily="2" charset="-122"/>
              </a:rPr>
              <a:t>主讲人：高洪涛</a:t>
            </a:r>
            <a:endParaRPr lang="en-US" altLang="zh-CN" sz="3200" dirty="0">
              <a:latin typeface="宋体" panose="02010600030101010101" pitchFamily="2" charset="-122"/>
              <a:ea typeface="宋体" panose="02010600030101010101" pitchFamily="2" charset="-122"/>
            </a:endParaRPr>
          </a:p>
          <a:p>
            <a:pPr marL="0" marR="0" indent="0" algn="l" defTabSz="914400" rtl="0" fontAlgn="auto" latinLnBrk="0" hangingPunct="0">
              <a:lnSpc>
                <a:spcPct val="100000"/>
              </a:lnSpc>
              <a:spcBef>
                <a:spcPts val="0"/>
              </a:spcBef>
              <a:spcAft>
                <a:spcPts val="0"/>
              </a:spcAft>
              <a:buClrTx/>
              <a:buSzTx/>
              <a:buFontTx/>
              <a:buNone/>
              <a:tabLst/>
            </a:pPr>
            <a:r>
              <a:rPr kumimoji="0" lang="en-US" altLang="zh-CN" sz="32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a:rPr>
              <a:t>2018-03-29</a:t>
            </a:r>
            <a:endParaRPr kumimoji="0" lang="zh-CN" altLang="en-US" sz="32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a:endParaRPr>
          </a:p>
        </p:txBody>
      </p:sp>
      <p:pic>
        <p:nvPicPr>
          <p:cNvPr id="4" name="图片 3">
            <a:extLst>
              <a:ext uri="{FF2B5EF4-FFF2-40B4-BE49-F238E27FC236}">
                <a16:creationId xmlns:a16="http://schemas.microsoft.com/office/drawing/2014/main" id="{72606770-293C-4195-8C64-A35D3845E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39" y="1654851"/>
            <a:ext cx="3933941" cy="3933941"/>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3.1</a:t>
            </a:r>
            <a:r>
              <a:rPr lang="zh-CN" altLang="en-US" dirty="0">
                <a:solidFill>
                  <a:schemeClr val="tx1"/>
                </a:solidFill>
              </a:rPr>
              <a:t>与地图碰撞</a:t>
            </a:r>
            <a:endParaRPr dirty="0"/>
          </a:p>
        </p:txBody>
      </p:sp>
      <p:pic>
        <p:nvPicPr>
          <p:cNvPr id="2" name="图片 1">
            <a:extLst>
              <a:ext uri="{FF2B5EF4-FFF2-40B4-BE49-F238E27FC236}">
                <a16:creationId xmlns:a16="http://schemas.microsoft.com/office/drawing/2014/main" id="{28099772-536C-4C17-B996-99058C85067B}"/>
              </a:ext>
            </a:extLst>
          </p:cNvPr>
          <p:cNvPicPr>
            <a:picLocks noChangeAspect="1"/>
          </p:cNvPicPr>
          <p:nvPr/>
        </p:nvPicPr>
        <p:blipFill>
          <a:blip r:embed="rId3"/>
          <a:stretch>
            <a:fillRect/>
          </a:stretch>
        </p:blipFill>
        <p:spPr>
          <a:xfrm>
            <a:off x="648652" y="1163002"/>
            <a:ext cx="4106228" cy="4239764"/>
          </a:xfrm>
          <a:prstGeom prst="rect">
            <a:avLst/>
          </a:prstGeom>
        </p:spPr>
      </p:pic>
    </p:spTree>
    <p:extLst>
      <p:ext uri="{BB962C8B-B14F-4D97-AF65-F5344CB8AC3E}">
        <p14:creationId xmlns:p14="http://schemas.microsoft.com/office/powerpoint/2010/main" val="209615901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3.2 </a:t>
            </a:r>
            <a:r>
              <a:rPr lang="zh-CN" altLang="en-US" dirty="0">
                <a:solidFill>
                  <a:schemeClr val="tx1"/>
                </a:solidFill>
              </a:rPr>
              <a:t>与坦克碰撞</a:t>
            </a:r>
            <a:endParaRPr dirty="0"/>
          </a:p>
        </p:txBody>
      </p:sp>
      <p:sp>
        <p:nvSpPr>
          <p:cNvPr id="52" name="Shape 52"/>
          <p:cNvSpPr>
            <a:spLocks noGrp="1"/>
          </p:cNvSpPr>
          <p:nvPr>
            <p:ph type="body" idx="4294967295"/>
          </p:nvPr>
        </p:nvSpPr>
        <p:spPr>
          <a:xfrm>
            <a:off x="213360" y="971552"/>
            <a:ext cx="8641080" cy="5886448"/>
          </a:xfrm>
          <a:prstGeom prst="rect">
            <a:avLst/>
          </a:prstGeom>
        </p:spPr>
        <p:txBody>
          <a:bodyPr>
            <a:normAutofit fontScale="92500"/>
          </a:bodyPr>
          <a:lstStyle/>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坦克在地图上运动是按照像素点前进的，会出现跨越</a:t>
            </a:r>
            <a:r>
              <a:rPr lang="en-US" altLang="zh-CN" dirty="0">
                <a:solidFill>
                  <a:schemeClr val="tx1"/>
                </a:solidFill>
              </a:rPr>
              <a:t>2</a:t>
            </a:r>
            <a:r>
              <a:rPr lang="zh-CN" altLang="en-US" dirty="0">
                <a:solidFill>
                  <a:schemeClr val="tx1"/>
                </a:solidFill>
              </a:rPr>
              <a:t>个格子的现象，因此不能用简单的判断每个格子上是有坦克的方法确定碰撞。采用坦克的矩形区域是否相交来计算。</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a:t>
            </a:r>
            <a:r>
              <a:rPr lang="en-US" altLang="zh-CN" dirty="0">
                <a:solidFill>
                  <a:schemeClr val="tx1"/>
                </a:solidFill>
              </a:rPr>
              <a:t>// </a:t>
            </a:r>
            <a:r>
              <a:rPr lang="zh-CN" altLang="en-US" dirty="0">
                <a:solidFill>
                  <a:schemeClr val="tx1"/>
                </a:solidFill>
              </a:rPr>
              <a:t>获得坦克对象自己的矩形</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a:t>
            </a:r>
            <a:r>
              <a:rPr lang="en-US" altLang="zh-CN" dirty="0">
                <a:solidFill>
                  <a:schemeClr val="tx1"/>
                </a:solidFill>
              </a:rPr>
              <a:t>Rectangle </a:t>
            </a:r>
            <a:r>
              <a:rPr lang="en-US" altLang="zh-CN" dirty="0" err="1">
                <a:solidFill>
                  <a:schemeClr val="tx1"/>
                </a:solidFill>
              </a:rPr>
              <a:t>thisRec</a:t>
            </a:r>
            <a:r>
              <a:rPr lang="en-US" altLang="zh-CN" dirty="0">
                <a:solidFill>
                  <a:schemeClr val="tx1"/>
                </a:solidFill>
              </a:rPr>
              <a:t>= new Rectangle(</a:t>
            </a:r>
            <a:r>
              <a:rPr lang="en-US" altLang="zh-CN" dirty="0" err="1">
                <a:solidFill>
                  <a:schemeClr val="tx1"/>
                </a:solidFill>
              </a:rPr>
              <a:t>newX</a:t>
            </a:r>
            <a:r>
              <a:rPr lang="en-US" altLang="zh-CN" dirty="0">
                <a:solidFill>
                  <a:schemeClr val="tx1"/>
                </a:solidFill>
              </a:rPr>
              <a:t>, </a:t>
            </a:r>
            <a:r>
              <a:rPr lang="en-US" altLang="zh-CN" dirty="0" err="1">
                <a:solidFill>
                  <a:schemeClr val="tx1"/>
                </a:solidFill>
              </a:rPr>
              <a:t>newY</a:t>
            </a:r>
            <a:r>
              <a:rPr lang="en-US" altLang="zh-CN" dirty="0">
                <a:solidFill>
                  <a:schemeClr val="tx1"/>
                </a:solidFill>
              </a:rPr>
              <a:t>, </a:t>
            </a:r>
            <a:r>
              <a:rPr lang="en-US" altLang="zh-CN" dirty="0" err="1">
                <a:solidFill>
                  <a:schemeClr val="tx1"/>
                </a:solidFill>
              </a:rPr>
              <a:t>Data.TANK_SIZE</a:t>
            </a:r>
            <a:r>
              <a:rPr lang="en-US" altLang="zh-CN" dirty="0">
                <a:solidFill>
                  <a:schemeClr val="tx1"/>
                </a:solidFill>
              </a:rPr>
              <a:t>, </a:t>
            </a:r>
            <a:r>
              <a:rPr lang="en-US" altLang="zh-CN" dirty="0" err="1">
                <a:solidFill>
                  <a:schemeClr val="tx1"/>
                </a:solidFill>
              </a:rPr>
              <a:t>Data.TANK_SIZE</a:t>
            </a:r>
            <a:r>
              <a:rPr lang="en-US" altLang="zh-CN" dirty="0">
                <a:solidFill>
                  <a:schemeClr val="tx1"/>
                </a:solidFill>
              </a:rPr>
              <a:t>);</a:t>
            </a:r>
          </a:p>
          <a:p>
            <a:pPr marL="0" indent="0" defTabSz="813816">
              <a:lnSpc>
                <a:spcPct val="90000"/>
              </a:lnSpc>
              <a:spcBef>
                <a:spcPts val="600"/>
              </a:spcBef>
              <a:buNone/>
              <a:defRPr sz="2800">
                <a:latin typeface="宋体"/>
                <a:ea typeface="宋体"/>
                <a:cs typeface="宋体"/>
                <a:sym typeface="宋体"/>
              </a:defRPr>
            </a:pPr>
            <a:r>
              <a:rPr lang="en-US" altLang="zh-CN" dirty="0">
                <a:solidFill>
                  <a:schemeClr val="tx1"/>
                </a:solidFill>
              </a:rPr>
              <a:t>   	// </a:t>
            </a:r>
            <a:r>
              <a:rPr lang="zh-CN" altLang="en-US" dirty="0">
                <a:solidFill>
                  <a:schemeClr val="tx1"/>
                </a:solidFill>
              </a:rPr>
              <a:t>从链表中取出其他坦克的矩形</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a:t>
            </a:r>
            <a:r>
              <a:rPr lang="en-US" altLang="zh-CN" dirty="0">
                <a:solidFill>
                  <a:schemeClr val="tx1"/>
                </a:solidFill>
              </a:rPr>
              <a:t>Rectangle </a:t>
            </a:r>
            <a:r>
              <a:rPr lang="en-US" altLang="zh-CN" dirty="0" err="1">
                <a:solidFill>
                  <a:schemeClr val="tx1"/>
                </a:solidFill>
              </a:rPr>
              <a:t>tankRec</a:t>
            </a:r>
            <a:r>
              <a:rPr lang="en-US" altLang="zh-CN" dirty="0">
                <a:solidFill>
                  <a:schemeClr val="tx1"/>
                </a:solidFill>
              </a:rPr>
              <a:t> = new Rectangle(</a:t>
            </a:r>
            <a:r>
              <a:rPr lang="en-US" altLang="zh-CN" dirty="0" err="1">
                <a:solidFill>
                  <a:schemeClr val="tx1"/>
                </a:solidFill>
              </a:rPr>
              <a:t>tank.x</a:t>
            </a:r>
            <a:r>
              <a:rPr lang="en-US" altLang="zh-CN" dirty="0">
                <a:solidFill>
                  <a:schemeClr val="tx1"/>
                </a:solidFill>
              </a:rPr>
              <a:t>, </a:t>
            </a:r>
            <a:r>
              <a:rPr lang="en-US" altLang="zh-CN" dirty="0" err="1">
                <a:solidFill>
                  <a:schemeClr val="tx1"/>
                </a:solidFill>
              </a:rPr>
              <a:t>tank.y</a:t>
            </a:r>
            <a:r>
              <a:rPr lang="en-US" altLang="zh-CN" dirty="0">
                <a:solidFill>
                  <a:schemeClr val="tx1"/>
                </a:solidFill>
              </a:rPr>
              <a:t>, </a:t>
            </a:r>
            <a:r>
              <a:rPr lang="en-US" altLang="zh-CN" dirty="0" err="1">
                <a:solidFill>
                  <a:schemeClr val="tx1"/>
                </a:solidFill>
              </a:rPr>
              <a:t>Data.TANK_SIZE</a:t>
            </a:r>
            <a:r>
              <a:rPr lang="en-US" altLang="zh-CN" dirty="0">
                <a:solidFill>
                  <a:schemeClr val="tx1"/>
                </a:solidFill>
              </a:rPr>
              <a:t>, </a:t>
            </a:r>
            <a:r>
              <a:rPr lang="en-US" altLang="zh-CN" dirty="0" err="1">
                <a:solidFill>
                  <a:schemeClr val="tx1"/>
                </a:solidFill>
              </a:rPr>
              <a:t>Data.TANK_SIZE</a:t>
            </a:r>
            <a:r>
              <a:rPr lang="en-US" altLang="zh-CN" dirty="0">
                <a:solidFill>
                  <a:schemeClr val="tx1"/>
                </a:solidFill>
              </a:rPr>
              <a:t>);</a:t>
            </a:r>
          </a:p>
          <a:p>
            <a:pPr marL="0" indent="0" defTabSz="813816">
              <a:lnSpc>
                <a:spcPct val="90000"/>
              </a:lnSpc>
              <a:spcBef>
                <a:spcPts val="600"/>
              </a:spcBef>
              <a:buNone/>
              <a:defRPr sz="2800">
                <a:latin typeface="宋体"/>
                <a:ea typeface="宋体"/>
                <a:cs typeface="宋体"/>
                <a:sym typeface="宋体"/>
              </a:defRPr>
            </a:pPr>
            <a:r>
              <a:rPr lang="en-US" altLang="zh-CN" dirty="0">
                <a:solidFill>
                  <a:schemeClr val="tx1"/>
                </a:solidFill>
              </a:rPr>
              <a:t>	// </a:t>
            </a:r>
            <a:r>
              <a:rPr lang="zh-CN" altLang="en-US" dirty="0">
                <a:solidFill>
                  <a:schemeClr val="tx1"/>
                </a:solidFill>
              </a:rPr>
              <a:t>比较两个矩形是否有交集</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a:t>
            </a:r>
            <a:r>
              <a:rPr lang="en-US" altLang="zh-CN" dirty="0">
                <a:solidFill>
                  <a:schemeClr val="tx1"/>
                </a:solidFill>
              </a:rPr>
              <a:t>if (</a:t>
            </a:r>
            <a:r>
              <a:rPr lang="en-US" altLang="zh-CN" dirty="0" err="1">
                <a:solidFill>
                  <a:schemeClr val="tx1"/>
                </a:solidFill>
              </a:rPr>
              <a:t>thisRec.intersects</a:t>
            </a:r>
            <a:r>
              <a:rPr lang="en-US" altLang="zh-CN" dirty="0">
                <a:solidFill>
                  <a:schemeClr val="tx1"/>
                </a:solidFill>
              </a:rPr>
              <a:t>(</a:t>
            </a:r>
            <a:r>
              <a:rPr lang="en-US" altLang="zh-CN" dirty="0" err="1">
                <a:solidFill>
                  <a:schemeClr val="tx1"/>
                </a:solidFill>
              </a:rPr>
              <a:t>tankRec</a:t>
            </a:r>
            <a:r>
              <a:rPr lang="en-US" altLang="zh-CN" dirty="0">
                <a:solidFill>
                  <a:schemeClr val="tx1"/>
                </a:solidFill>
              </a:rPr>
              <a:t>))</a:t>
            </a:r>
            <a:endParaRPr lang="zh-CN" altLang="en-US" dirty="0">
              <a:solidFill>
                <a:schemeClr val="tx1"/>
              </a:solidFill>
            </a:endParaRP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a:t>
            </a:r>
            <a:r>
              <a:rPr lang="en-US" altLang="zh-CN" dirty="0">
                <a:solidFill>
                  <a:schemeClr val="tx1"/>
                </a:solidFill>
              </a:rPr>
              <a:t>flag = true;// </a:t>
            </a:r>
            <a:r>
              <a:rPr lang="zh-CN" altLang="en-US" dirty="0">
                <a:solidFill>
                  <a:schemeClr val="tx1"/>
                </a:solidFill>
              </a:rPr>
              <a:t>不可穿越</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a:t>
            </a:r>
            <a:r>
              <a:rPr lang="en-US" altLang="zh-CN" dirty="0">
                <a:solidFill>
                  <a:schemeClr val="tx1"/>
                </a:solidFill>
              </a:rPr>
              <a:t>return flag;</a:t>
            </a:r>
          </a:p>
          <a:p>
            <a:pPr marL="0" indent="0" defTabSz="813816">
              <a:lnSpc>
                <a:spcPct val="90000"/>
              </a:lnSpc>
              <a:spcBef>
                <a:spcPts val="600"/>
              </a:spcBef>
              <a:buNone/>
              <a:defRPr sz="2800">
                <a:latin typeface="宋体"/>
                <a:ea typeface="宋体"/>
                <a:cs typeface="宋体"/>
                <a:sym typeface="宋体"/>
              </a:defRPr>
            </a:pPr>
            <a:r>
              <a:rPr lang="en-US" altLang="zh-CN" dirty="0">
                <a:solidFill>
                  <a:schemeClr val="tx1"/>
                </a:solidFill>
              </a:rPr>
              <a:t>   	}</a:t>
            </a:r>
            <a:endParaRPr dirty="0">
              <a:solidFill>
                <a:schemeClr val="tx1"/>
              </a:solidFill>
            </a:endParaRPr>
          </a:p>
        </p:txBody>
      </p:sp>
    </p:spTree>
    <p:extLst>
      <p:ext uri="{BB962C8B-B14F-4D97-AF65-F5344CB8AC3E}">
        <p14:creationId xmlns:p14="http://schemas.microsoft.com/office/powerpoint/2010/main" val="422414479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3.3 </a:t>
            </a:r>
            <a:r>
              <a:rPr lang="zh-CN" altLang="en-US" dirty="0">
                <a:solidFill>
                  <a:schemeClr val="tx1"/>
                </a:solidFill>
              </a:rPr>
              <a:t>与子弹碰撞</a:t>
            </a:r>
            <a:endParaRPr dirty="0"/>
          </a:p>
        </p:txBody>
      </p:sp>
      <p:sp>
        <p:nvSpPr>
          <p:cNvPr id="52" name="Shape 52"/>
          <p:cNvSpPr>
            <a:spLocks noGrp="1"/>
          </p:cNvSpPr>
          <p:nvPr>
            <p:ph type="body" idx="4294967295"/>
          </p:nvPr>
        </p:nvSpPr>
        <p:spPr>
          <a:xfrm>
            <a:off x="213360" y="971552"/>
            <a:ext cx="8641080" cy="3082288"/>
          </a:xfrm>
          <a:prstGeom prst="rect">
            <a:avLst/>
          </a:prstGeom>
        </p:spPr>
        <p:txBody>
          <a:bodyPr>
            <a:normAutofit/>
          </a:bodyPr>
          <a:lstStyle/>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坦克与子弹碰撞不影响运动，因此在坦克前进中不检测子弹碰撞。</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在子弹的运动过程中会被坦克阻挡，因此应该在子弹的检测过程中进行判断。</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原理方法和坦克碰撞检测相同，只需要循环判断敌方坦克的外包矩形区域是否包含子弹的中心点坐标</a:t>
            </a:r>
            <a:r>
              <a:rPr lang="en-US" altLang="zh-CN" dirty="0">
                <a:solidFill>
                  <a:schemeClr val="tx1"/>
                </a:solidFill>
              </a:rPr>
              <a:t>(</a:t>
            </a:r>
            <a:r>
              <a:rPr lang="en-US" altLang="zh-CN" dirty="0" err="1">
                <a:solidFill>
                  <a:schemeClr val="tx1"/>
                </a:solidFill>
              </a:rPr>
              <a:t>centerx</a:t>
            </a:r>
            <a:r>
              <a:rPr lang="en-US" altLang="zh-CN" dirty="0">
                <a:solidFill>
                  <a:schemeClr val="tx1"/>
                </a:solidFill>
              </a:rPr>
              <a:t>, </a:t>
            </a:r>
            <a:r>
              <a:rPr lang="en-US" altLang="zh-CN" dirty="0" err="1">
                <a:solidFill>
                  <a:schemeClr val="tx1"/>
                </a:solidFill>
              </a:rPr>
              <a:t>centery</a:t>
            </a:r>
            <a:r>
              <a:rPr lang="en-US" altLang="zh-CN" dirty="0">
                <a:solidFill>
                  <a:schemeClr val="tx1"/>
                </a:solidFill>
              </a:rPr>
              <a:t>)</a:t>
            </a:r>
            <a:r>
              <a:rPr lang="zh-CN" altLang="en-US" dirty="0">
                <a:solidFill>
                  <a:schemeClr val="tx1"/>
                </a:solidFill>
              </a:rPr>
              <a:t>。</a:t>
            </a:r>
            <a:endParaRPr dirty="0">
              <a:solidFill>
                <a:schemeClr val="tx1"/>
              </a:solidFill>
            </a:endParaRPr>
          </a:p>
        </p:txBody>
      </p:sp>
      <p:pic>
        <p:nvPicPr>
          <p:cNvPr id="2" name="图片 1">
            <a:extLst>
              <a:ext uri="{FF2B5EF4-FFF2-40B4-BE49-F238E27FC236}">
                <a16:creationId xmlns:a16="http://schemas.microsoft.com/office/drawing/2014/main" id="{0A79551A-D3E1-4D3E-91F8-162D50E8CAB6}"/>
              </a:ext>
            </a:extLst>
          </p:cNvPr>
          <p:cNvPicPr>
            <a:picLocks noChangeAspect="1"/>
          </p:cNvPicPr>
          <p:nvPr/>
        </p:nvPicPr>
        <p:blipFill>
          <a:blip r:embed="rId3"/>
          <a:stretch>
            <a:fillRect/>
          </a:stretch>
        </p:blipFill>
        <p:spPr>
          <a:xfrm>
            <a:off x="5227320" y="3484037"/>
            <a:ext cx="3627120" cy="3425614"/>
          </a:xfrm>
          <a:prstGeom prst="rect">
            <a:avLst/>
          </a:prstGeom>
        </p:spPr>
      </p:pic>
    </p:spTree>
    <p:extLst>
      <p:ext uri="{BB962C8B-B14F-4D97-AF65-F5344CB8AC3E}">
        <p14:creationId xmlns:p14="http://schemas.microsoft.com/office/powerpoint/2010/main" val="22096808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3.4</a:t>
            </a:r>
            <a:r>
              <a:rPr lang="zh-CN" altLang="en-US" dirty="0"/>
              <a:t>坦克运动碰撞检测流程</a:t>
            </a:r>
            <a:endParaRPr dirty="0"/>
          </a:p>
        </p:txBody>
      </p:sp>
      <p:sp>
        <p:nvSpPr>
          <p:cNvPr id="52" name="Shape 52"/>
          <p:cNvSpPr>
            <a:spLocks noGrp="1"/>
          </p:cNvSpPr>
          <p:nvPr>
            <p:ph type="body" idx="4294967295"/>
          </p:nvPr>
        </p:nvSpPr>
        <p:spPr>
          <a:xfrm>
            <a:off x="213360" y="971552"/>
            <a:ext cx="8641080" cy="5886448"/>
          </a:xfrm>
          <a:prstGeom prst="rect">
            <a:avLst/>
          </a:prstGeom>
        </p:spPr>
        <p:txBody>
          <a:bodyPr>
            <a:normAutofit fontScale="85000" lnSpcReduction="20000"/>
          </a:bodyPr>
          <a:lstStyle/>
          <a:p>
            <a:pPr marL="0" indent="0" defTabSz="813816">
              <a:lnSpc>
                <a:spcPct val="90000"/>
              </a:lnSpc>
              <a:spcBef>
                <a:spcPts val="600"/>
              </a:spcBef>
              <a:buNone/>
              <a:defRPr sz="2800">
                <a:latin typeface="宋体"/>
                <a:ea typeface="宋体"/>
                <a:cs typeface="宋体"/>
                <a:sym typeface="宋体"/>
              </a:defRPr>
            </a:pPr>
            <a:r>
              <a:rPr lang="zh-CN" altLang="en-US" dirty="0">
                <a:solidFill>
                  <a:srgbClr val="FF0000"/>
                </a:solidFill>
              </a:rPr>
              <a:t>本方坦克运动过程中必须依次检测这些碰撞事件：</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a:t>
            </a:r>
            <a:r>
              <a:rPr lang="en-US" altLang="zh-CN" dirty="0" err="1">
                <a:solidFill>
                  <a:schemeClr val="tx1"/>
                </a:solidFill>
              </a:rPr>
              <a:t>intersectionMap</a:t>
            </a:r>
            <a:r>
              <a:rPr lang="en-US" altLang="zh-CN" dirty="0">
                <a:solidFill>
                  <a:schemeClr val="tx1"/>
                </a:solidFill>
              </a:rPr>
              <a:t>()//</a:t>
            </a:r>
            <a:r>
              <a:rPr lang="zh-CN" altLang="en-US" dirty="0">
                <a:solidFill>
                  <a:schemeClr val="tx1"/>
                </a:solidFill>
              </a:rPr>
              <a:t>检测与地图的碰撞，如果有阻碍就返回</a:t>
            </a:r>
            <a:r>
              <a:rPr lang="en-US" altLang="zh-CN" dirty="0">
                <a:solidFill>
                  <a:schemeClr val="tx1"/>
                </a:solidFill>
              </a:rPr>
              <a:t>true</a:t>
            </a:r>
          </a:p>
          <a:p>
            <a:pPr marL="0" indent="0" defTabSz="813816">
              <a:lnSpc>
                <a:spcPct val="90000"/>
              </a:lnSpc>
              <a:spcBef>
                <a:spcPts val="600"/>
              </a:spcBef>
              <a:buNone/>
              <a:defRPr sz="2800">
                <a:latin typeface="宋体"/>
                <a:ea typeface="宋体"/>
                <a:cs typeface="宋体"/>
                <a:sym typeface="宋体"/>
              </a:defRPr>
            </a:pPr>
            <a:r>
              <a:rPr lang="en-US" altLang="zh-CN" dirty="0">
                <a:solidFill>
                  <a:schemeClr val="tx1"/>
                </a:solidFill>
              </a:rPr>
              <a:t>  </a:t>
            </a:r>
            <a:r>
              <a:rPr lang="en-US" altLang="zh-CN" dirty="0" err="1">
                <a:solidFill>
                  <a:schemeClr val="tx1"/>
                </a:solidFill>
              </a:rPr>
              <a:t>intersectionTank</a:t>
            </a:r>
            <a:r>
              <a:rPr lang="en-US" altLang="zh-CN" dirty="0">
                <a:solidFill>
                  <a:schemeClr val="tx1"/>
                </a:solidFill>
              </a:rPr>
              <a:t>()  //</a:t>
            </a:r>
            <a:r>
              <a:rPr lang="zh-CN" altLang="en-US" dirty="0">
                <a:solidFill>
                  <a:schemeClr val="tx1"/>
                </a:solidFill>
              </a:rPr>
              <a:t>检测与坦克的碰撞，如果有阻碍就返回</a:t>
            </a:r>
            <a:r>
              <a:rPr lang="en-US" altLang="zh-CN" dirty="0">
                <a:solidFill>
                  <a:schemeClr val="tx1"/>
                </a:solidFill>
              </a:rPr>
              <a:t>true</a:t>
            </a:r>
          </a:p>
          <a:p>
            <a:pPr marL="0" indent="0" defTabSz="813816">
              <a:lnSpc>
                <a:spcPct val="90000"/>
              </a:lnSpc>
              <a:spcBef>
                <a:spcPts val="600"/>
              </a:spcBef>
              <a:buNone/>
              <a:defRPr sz="2800">
                <a:latin typeface="宋体"/>
                <a:ea typeface="宋体"/>
                <a:cs typeface="宋体"/>
                <a:sym typeface="宋体"/>
              </a:defRPr>
            </a:pPr>
            <a:r>
              <a:rPr lang="en-US" altLang="zh-CN" dirty="0">
                <a:solidFill>
                  <a:schemeClr val="tx1"/>
                </a:solidFill>
              </a:rPr>
              <a:t>  </a:t>
            </a:r>
            <a:r>
              <a:rPr lang="en-US" altLang="zh-CN" dirty="0" err="1">
                <a:solidFill>
                  <a:schemeClr val="tx1"/>
                </a:solidFill>
              </a:rPr>
              <a:t>intersectionProperty</a:t>
            </a:r>
            <a:r>
              <a:rPr lang="en-US" altLang="zh-CN" dirty="0">
                <a:solidFill>
                  <a:schemeClr val="tx1"/>
                </a:solidFill>
              </a:rPr>
              <a:t>()  //</a:t>
            </a:r>
            <a:r>
              <a:rPr lang="zh-CN" altLang="en-US" dirty="0">
                <a:solidFill>
                  <a:schemeClr val="tx1"/>
                </a:solidFill>
              </a:rPr>
              <a:t>检测与道具的碰撞，如果有阻碍就返回道具对象</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如果有碰撞地图或坦克就不更新当前坐标。</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如果碰到道具就吃掉道具</a:t>
            </a:r>
            <a:r>
              <a:rPr lang="en-US" altLang="zh-CN" dirty="0" err="1">
                <a:solidFill>
                  <a:schemeClr val="tx1"/>
                </a:solidFill>
              </a:rPr>
              <a:t>eatProperty</a:t>
            </a:r>
            <a:r>
              <a:rPr lang="en-US" altLang="zh-CN" dirty="0">
                <a:solidFill>
                  <a:schemeClr val="tx1"/>
                </a:solidFill>
              </a:rPr>
              <a:t>(p)</a:t>
            </a:r>
            <a:r>
              <a:rPr lang="zh-CN" altLang="en-US" dirty="0">
                <a:solidFill>
                  <a:schemeClr val="tx1"/>
                </a:solidFill>
              </a:rPr>
              <a:t>，然后更改坐标。</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如果没有碰撞就更改当前坐标。</a:t>
            </a:r>
          </a:p>
          <a:p>
            <a:pPr marL="0" indent="0" defTabSz="813816">
              <a:lnSpc>
                <a:spcPct val="90000"/>
              </a:lnSpc>
              <a:spcBef>
                <a:spcPts val="600"/>
              </a:spcBef>
              <a:buNone/>
              <a:defRPr sz="2800">
                <a:latin typeface="宋体"/>
                <a:ea typeface="宋体"/>
                <a:cs typeface="宋体"/>
                <a:sym typeface="宋体"/>
              </a:defRPr>
            </a:pPr>
            <a:endParaRPr lang="zh-CN" altLang="en-US" dirty="0">
              <a:solidFill>
                <a:schemeClr val="tx1"/>
              </a:solidFill>
            </a:endParaRPr>
          </a:p>
          <a:p>
            <a:pPr marL="0" indent="0" defTabSz="813816">
              <a:lnSpc>
                <a:spcPct val="90000"/>
              </a:lnSpc>
              <a:spcBef>
                <a:spcPts val="600"/>
              </a:spcBef>
              <a:buNone/>
              <a:defRPr sz="2800">
                <a:latin typeface="宋体"/>
                <a:ea typeface="宋体"/>
                <a:cs typeface="宋体"/>
                <a:sym typeface="宋体"/>
              </a:defRPr>
            </a:pPr>
            <a:r>
              <a:rPr lang="zh-CN" altLang="en-US" dirty="0">
                <a:solidFill>
                  <a:srgbClr val="FF0000"/>
                </a:solidFill>
              </a:rPr>
              <a:t>敌方坦克的碰撞检测流程</a:t>
            </a:r>
            <a:endParaRPr lang="en-US" altLang="zh-CN" dirty="0">
              <a:solidFill>
                <a:srgbClr val="FF0000"/>
              </a:solidFill>
            </a:endParaRP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a:t>
            </a:r>
            <a:r>
              <a:rPr lang="en-US" altLang="zh-CN" dirty="0" err="1">
                <a:solidFill>
                  <a:schemeClr val="tx1"/>
                </a:solidFill>
              </a:rPr>
              <a:t>intersectionMap</a:t>
            </a:r>
            <a:r>
              <a:rPr lang="en-US" altLang="zh-CN" dirty="0">
                <a:solidFill>
                  <a:schemeClr val="tx1"/>
                </a:solidFill>
              </a:rPr>
              <a:t>()   //</a:t>
            </a:r>
            <a:r>
              <a:rPr lang="zh-CN" altLang="en-US" dirty="0">
                <a:solidFill>
                  <a:schemeClr val="tx1"/>
                </a:solidFill>
              </a:rPr>
              <a:t>检测与地图的碰撞，如果有阻碍就返回</a:t>
            </a:r>
            <a:r>
              <a:rPr lang="en-US" altLang="zh-CN" dirty="0">
                <a:solidFill>
                  <a:schemeClr val="tx1"/>
                </a:solidFill>
              </a:rPr>
              <a:t>true</a:t>
            </a:r>
          </a:p>
          <a:p>
            <a:pPr marL="0" indent="0" defTabSz="813816">
              <a:lnSpc>
                <a:spcPct val="90000"/>
              </a:lnSpc>
              <a:spcBef>
                <a:spcPts val="600"/>
              </a:spcBef>
              <a:buNone/>
              <a:defRPr sz="2800">
                <a:latin typeface="宋体"/>
                <a:ea typeface="宋体"/>
                <a:cs typeface="宋体"/>
                <a:sym typeface="宋体"/>
              </a:defRPr>
            </a:pPr>
            <a:r>
              <a:rPr lang="en-US" altLang="zh-CN" dirty="0">
                <a:solidFill>
                  <a:schemeClr val="tx1"/>
                </a:solidFill>
              </a:rPr>
              <a:t>  </a:t>
            </a:r>
            <a:r>
              <a:rPr lang="en-US" altLang="zh-CN" dirty="0" err="1">
                <a:solidFill>
                  <a:schemeClr val="tx1"/>
                </a:solidFill>
              </a:rPr>
              <a:t>intersectionTank</a:t>
            </a:r>
            <a:r>
              <a:rPr lang="en-US" altLang="zh-CN" dirty="0">
                <a:solidFill>
                  <a:schemeClr val="tx1"/>
                </a:solidFill>
              </a:rPr>
              <a:t>()  //</a:t>
            </a:r>
            <a:r>
              <a:rPr lang="zh-CN" altLang="en-US" dirty="0">
                <a:solidFill>
                  <a:schemeClr val="tx1"/>
                </a:solidFill>
              </a:rPr>
              <a:t>检测与坦克的碰撞，如果有阻碍就返回</a:t>
            </a:r>
            <a:r>
              <a:rPr lang="en-US" altLang="zh-CN" dirty="0">
                <a:solidFill>
                  <a:schemeClr val="tx1"/>
                </a:solidFill>
              </a:rPr>
              <a:t>true</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如果有碰撞就随机改变方向</a:t>
            </a:r>
            <a:r>
              <a:rPr lang="en-US" altLang="zh-CN" dirty="0" err="1">
                <a:solidFill>
                  <a:schemeClr val="tx1"/>
                </a:solidFill>
              </a:rPr>
              <a:t>changeDirection</a:t>
            </a:r>
            <a:r>
              <a:rPr lang="en-US" altLang="zh-CN" dirty="0">
                <a:solidFill>
                  <a:schemeClr val="tx1"/>
                </a:solidFill>
              </a:rPr>
              <a:t>(1);</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如果没碰撞就更新坐标。</a:t>
            </a:r>
            <a:endParaRPr dirty="0">
              <a:solidFill>
                <a:schemeClr val="tx1"/>
              </a:solidFill>
            </a:endParaRPr>
          </a:p>
        </p:txBody>
      </p:sp>
    </p:spTree>
    <p:extLst>
      <p:ext uri="{BB962C8B-B14F-4D97-AF65-F5344CB8AC3E}">
        <p14:creationId xmlns:p14="http://schemas.microsoft.com/office/powerpoint/2010/main" val="31430963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4 </a:t>
            </a:r>
            <a:r>
              <a:rPr lang="zh-CN" altLang="en-US" dirty="0"/>
              <a:t>两个按键同时控制</a:t>
            </a:r>
            <a:endParaRPr dirty="0"/>
          </a:p>
        </p:txBody>
      </p:sp>
      <p:sp>
        <p:nvSpPr>
          <p:cNvPr id="52" name="Shape 52"/>
          <p:cNvSpPr>
            <a:spLocks noGrp="1"/>
          </p:cNvSpPr>
          <p:nvPr>
            <p:ph type="body" idx="4294967295"/>
          </p:nvPr>
        </p:nvSpPr>
        <p:spPr>
          <a:xfrm>
            <a:off x="213360" y="971552"/>
            <a:ext cx="8641080" cy="5886448"/>
          </a:xfrm>
          <a:prstGeom prst="rect">
            <a:avLst/>
          </a:prstGeom>
        </p:spPr>
        <p:txBody>
          <a:bodyPr>
            <a:normAutofit fontScale="92500" lnSpcReduction="10000"/>
          </a:bodyPr>
          <a:lstStyle/>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一般控制坦克运动是靠键盘监听器，最普通的方法是在</a:t>
            </a:r>
            <a:r>
              <a:rPr lang="en-US" dirty="0" err="1">
                <a:solidFill>
                  <a:schemeClr val="tx1"/>
                </a:solidFill>
              </a:rPr>
              <a:t>KeyListener</a:t>
            </a:r>
            <a:r>
              <a:rPr lang="zh-CN" altLang="en-US" dirty="0">
                <a:solidFill>
                  <a:schemeClr val="tx1"/>
                </a:solidFill>
              </a:rPr>
              <a:t>监听器中接收按键事件：</a:t>
            </a:r>
          </a:p>
          <a:p>
            <a:pPr marL="0" indent="0" defTabSz="813816">
              <a:lnSpc>
                <a:spcPct val="90000"/>
              </a:lnSpc>
              <a:spcBef>
                <a:spcPts val="600"/>
              </a:spcBef>
              <a:buNone/>
              <a:defRPr sz="2800">
                <a:latin typeface="宋体"/>
                <a:ea typeface="宋体"/>
                <a:cs typeface="宋体"/>
                <a:sym typeface="宋体"/>
              </a:defRPr>
            </a:pPr>
            <a:endParaRPr lang="zh-CN" altLang="en-US" dirty="0">
              <a:solidFill>
                <a:schemeClr val="tx1"/>
              </a:solidFill>
            </a:endParaRPr>
          </a:p>
          <a:p>
            <a:pPr marL="0" indent="0" defTabSz="813816">
              <a:lnSpc>
                <a:spcPct val="90000"/>
              </a:lnSpc>
              <a:spcBef>
                <a:spcPts val="600"/>
              </a:spcBef>
              <a:buNone/>
              <a:defRPr sz="2800">
                <a:latin typeface="宋体"/>
                <a:ea typeface="宋体"/>
                <a:cs typeface="宋体"/>
                <a:sym typeface="宋体"/>
              </a:defRPr>
            </a:pPr>
            <a:r>
              <a:rPr lang="en-US" dirty="0">
                <a:solidFill>
                  <a:schemeClr val="tx1"/>
                </a:solidFill>
              </a:rPr>
              <a:t>public void </a:t>
            </a:r>
            <a:r>
              <a:rPr lang="en-US" dirty="0" err="1">
                <a:solidFill>
                  <a:schemeClr val="tx1"/>
                </a:solidFill>
              </a:rPr>
              <a:t>keyTyped</a:t>
            </a:r>
            <a:r>
              <a:rPr lang="en-US" dirty="0">
                <a:solidFill>
                  <a:schemeClr val="tx1"/>
                </a:solidFill>
              </a:rPr>
              <a:t>(</a:t>
            </a:r>
            <a:r>
              <a:rPr lang="en-US" dirty="0" err="1">
                <a:solidFill>
                  <a:schemeClr val="tx1"/>
                </a:solidFill>
              </a:rPr>
              <a:t>KeyEvent</a:t>
            </a:r>
            <a:r>
              <a:rPr lang="en-US" dirty="0">
                <a:solidFill>
                  <a:schemeClr val="tx1"/>
                </a:solidFill>
              </a:rPr>
              <a:t> e) {</a:t>
            </a:r>
          </a:p>
          <a:p>
            <a:pPr marL="0" indent="0" defTabSz="813816">
              <a:lnSpc>
                <a:spcPct val="90000"/>
              </a:lnSpc>
              <a:spcBef>
                <a:spcPts val="600"/>
              </a:spcBef>
              <a:buNone/>
              <a:defRPr sz="2800">
                <a:latin typeface="宋体"/>
                <a:ea typeface="宋体"/>
                <a:cs typeface="宋体"/>
                <a:sym typeface="宋体"/>
              </a:defRPr>
            </a:pPr>
            <a:r>
              <a:rPr lang="en-US" dirty="0">
                <a:solidFill>
                  <a:schemeClr val="tx1"/>
                </a:solidFill>
              </a:rPr>
              <a:t>	// TODO Auto-generated method stub</a:t>
            </a:r>
          </a:p>
          <a:p>
            <a:pPr marL="0" indent="0" defTabSz="813816">
              <a:lnSpc>
                <a:spcPct val="90000"/>
              </a:lnSpc>
              <a:spcBef>
                <a:spcPts val="600"/>
              </a:spcBef>
              <a:buNone/>
              <a:defRPr sz="2800">
                <a:latin typeface="宋体"/>
                <a:ea typeface="宋体"/>
                <a:cs typeface="宋体"/>
                <a:sym typeface="宋体"/>
              </a:defRPr>
            </a:pPr>
            <a:r>
              <a:rPr lang="en-US" dirty="0">
                <a:solidFill>
                  <a:schemeClr val="tx1"/>
                </a:solidFill>
              </a:rPr>
              <a:t>	char </a:t>
            </a:r>
            <a:r>
              <a:rPr lang="en-US" dirty="0" err="1">
                <a:solidFill>
                  <a:schemeClr val="tx1"/>
                </a:solidFill>
              </a:rPr>
              <a:t>ch</a:t>
            </a:r>
            <a:r>
              <a:rPr lang="en-US" dirty="0">
                <a:solidFill>
                  <a:schemeClr val="tx1"/>
                </a:solidFill>
              </a:rPr>
              <a:t> = </a:t>
            </a:r>
            <a:r>
              <a:rPr lang="en-US" dirty="0" err="1">
                <a:solidFill>
                  <a:schemeClr val="tx1"/>
                </a:solidFill>
              </a:rPr>
              <a:t>e.getKeyChar</a:t>
            </a:r>
            <a:r>
              <a:rPr lang="en-US" dirty="0">
                <a:solidFill>
                  <a:schemeClr val="tx1"/>
                </a:solidFill>
              </a:rPr>
              <a:t>();</a:t>
            </a:r>
          </a:p>
          <a:p>
            <a:pPr marL="0" indent="0" defTabSz="813816">
              <a:lnSpc>
                <a:spcPct val="90000"/>
              </a:lnSpc>
              <a:spcBef>
                <a:spcPts val="600"/>
              </a:spcBef>
              <a:buNone/>
              <a:defRPr sz="2800">
                <a:latin typeface="宋体"/>
                <a:ea typeface="宋体"/>
                <a:cs typeface="宋体"/>
                <a:sym typeface="宋体"/>
              </a:defRPr>
            </a:pPr>
            <a:r>
              <a:rPr lang="en-US" dirty="0">
                <a:solidFill>
                  <a:schemeClr val="tx1"/>
                </a:solidFill>
              </a:rPr>
              <a:t>	</a:t>
            </a:r>
            <a:r>
              <a:rPr lang="en-US" dirty="0" err="1">
                <a:solidFill>
                  <a:schemeClr val="tx1"/>
                </a:solidFill>
              </a:rPr>
              <a:t>System.out.println</a:t>
            </a:r>
            <a:r>
              <a:rPr lang="en-US" dirty="0">
                <a:solidFill>
                  <a:schemeClr val="tx1"/>
                </a:solidFill>
              </a:rPr>
              <a:t>("</a:t>
            </a:r>
            <a:r>
              <a:rPr lang="en-US" dirty="0" err="1">
                <a:solidFill>
                  <a:schemeClr val="tx1"/>
                </a:solidFill>
              </a:rPr>
              <a:t>ch</a:t>
            </a:r>
            <a:r>
              <a:rPr lang="en-US" dirty="0">
                <a:solidFill>
                  <a:schemeClr val="tx1"/>
                </a:solidFill>
              </a:rPr>
              <a:t>=" + </a:t>
            </a:r>
            <a:r>
              <a:rPr lang="en-US" dirty="0" err="1">
                <a:solidFill>
                  <a:schemeClr val="tx1"/>
                </a:solidFill>
              </a:rPr>
              <a:t>ch</a:t>
            </a:r>
            <a:r>
              <a:rPr lang="en-US" dirty="0">
                <a:solidFill>
                  <a:schemeClr val="tx1"/>
                </a:solidFill>
              </a:rPr>
              <a:t>);</a:t>
            </a:r>
          </a:p>
          <a:p>
            <a:pPr marL="0" indent="0" defTabSz="813816">
              <a:lnSpc>
                <a:spcPct val="90000"/>
              </a:lnSpc>
              <a:spcBef>
                <a:spcPts val="600"/>
              </a:spcBef>
              <a:buNone/>
              <a:defRPr sz="2800">
                <a:latin typeface="宋体"/>
                <a:ea typeface="宋体"/>
                <a:cs typeface="宋体"/>
                <a:sym typeface="宋体"/>
              </a:defRPr>
            </a:pPr>
            <a:r>
              <a:rPr lang="en-US" dirty="0">
                <a:solidFill>
                  <a:schemeClr val="tx1"/>
                </a:solidFill>
              </a:rPr>
              <a:t>	switch (</a:t>
            </a:r>
            <a:r>
              <a:rPr lang="en-US" dirty="0" err="1">
                <a:solidFill>
                  <a:schemeClr val="tx1"/>
                </a:solidFill>
              </a:rPr>
              <a:t>ch</a:t>
            </a:r>
            <a:r>
              <a:rPr lang="en-US" dirty="0">
                <a:solidFill>
                  <a:schemeClr val="tx1"/>
                </a:solidFill>
              </a:rPr>
              <a:t>) {</a:t>
            </a:r>
          </a:p>
          <a:p>
            <a:pPr marL="0" indent="0" defTabSz="813816">
              <a:lnSpc>
                <a:spcPct val="90000"/>
              </a:lnSpc>
              <a:spcBef>
                <a:spcPts val="600"/>
              </a:spcBef>
              <a:buNone/>
              <a:defRPr sz="2800">
                <a:latin typeface="宋体"/>
                <a:ea typeface="宋体"/>
                <a:cs typeface="宋体"/>
                <a:sym typeface="宋体"/>
              </a:defRPr>
            </a:pPr>
            <a:r>
              <a:rPr lang="en-US" dirty="0">
                <a:solidFill>
                  <a:schemeClr val="tx1"/>
                </a:solidFill>
              </a:rPr>
              <a:t>	case 'a':</a:t>
            </a:r>
          </a:p>
          <a:p>
            <a:pPr marL="0" indent="0" defTabSz="813816">
              <a:lnSpc>
                <a:spcPct val="90000"/>
              </a:lnSpc>
              <a:spcBef>
                <a:spcPts val="600"/>
              </a:spcBef>
              <a:buNone/>
              <a:defRPr sz="2800">
                <a:latin typeface="宋体"/>
                <a:ea typeface="宋体"/>
                <a:cs typeface="宋体"/>
                <a:sym typeface="宋体"/>
              </a:defRPr>
            </a:pPr>
            <a:r>
              <a:rPr lang="en-US" dirty="0">
                <a:solidFill>
                  <a:schemeClr val="tx1"/>
                </a:solidFill>
              </a:rPr>
              <a:t>		player1.x -= 5;</a:t>
            </a:r>
          </a:p>
          <a:p>
            <a:pPr marL="0" indent="0" defTabSz="813816">
              <a:lnSpc>
                <a:spcPct val="90000"/>
              </a:lnSpc>
              <a:spcBef>
                <a:spcPts val="600"/>
              </a:spcBef>
              <a:buNone/>
              <a:defRPr sz="2800">
                <a:latin typeface="宋体"/>
                <a:ea typeface="宋体"/>
                <a:cs typeface="宋体"/>
                <a:sym typeface="宋体"/>
              </a:defRPr>
            </a:pPr>
            <a:r>
              <a:rPr lang="en-US" dirty="0">
                <a:solidFill>
                  <a:schemeClr val="tx1"/>
                </a:solidFill>
              </a:rPr>
              <a:t>		if (player1.x &lt; 0)</a:t>
            </a:r>
          </a:p>
          <a:p>
            <a:pPr marL="0" indent="0" defTabSz="813816">
              <a:lnSpc>
                <a:spcPct val="90000"/>
              </a:lnSpc>
              <a:spcBef>
                <a:spcPts val="600"/>
              </a:spcBef>
              <a:buNone/>
              <a:defRPr sz="2800">
                <a:latin typeface="宋体"/>
                <a:ea typeface="宋体"/>
                <a:cs typeface="宋体"/>
                <a:sym typeface="宋体"/>
              </a:defRPr>
            </a:pPr>
            <a:r>
              <a:rPr lang="en-US" dirty="0">
                <a:solidFill>
                  <a:schemeClr val="tx1"/>
                </a:solidFill>
              </a:rPr>
              <a:t>			player1.x = 0;</a:t>
            </a:r>
          </a:p>
          <a:p>
            <a:pPr marL="0" indent="0" defTabSz="813816">
              <a:lnSpc>
                <a:spcPct val="90000"/>
              </a:lnSpc>
              <a:spcBef>
                <a:spcPts val="600"/>
              </a:spcBef>
              <a:buNone/>
              <a:defRPr sz="2800">
                <a:latin typeface="宋体"/>
                <a:ea typeface="宋体"/>
                <a:cs typeface="宋体"/>
                <a:sym typeface="宋体"/>
              </a:defRPr>
            </a:pPr>
            <a:r>
              <a:rPr lang="en-US" dirty="0">
                <a:solidFill>
                  <a:schemeClr val="tx1"/>
                </a:solidFill>
              </a:rPr>
              <a:t>			break;</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这种方法的原理是按一下走一下，持续按下按键后利用操作系统自动触发多次按键事件进行移动。</a:t>
            </a:r>
            <a:endParaRPr dirty="0">
              <a:solidFill>
                <a:schemeClr val="tx1"/>
              </a:solidFill>
            </a:endParaRPr>
          </a:p>
        </p:txBody>
      </p:sp>
    </p:spTree>
    <p:extLst>
      <p:ext uri="{BB962C8B-B14F-4D97-AF65-F5344CB8AC3E}">
        <p14:creationId xmlns:p14="http://schemas.microsoft.com/office/powerpoint/2010/main" val="106189490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4.1 </a:t>
            </a:r>
            <a:r>
              <a:rPr lang="zh-CN" altLang="en-US" dirty="0"/>
              <a:t>弊端</a:t>
            </a:r>
            <a:endParaRPr dirty="0"/>
          </a:p>
        </p:txBody>
      </p:sp>
      <p:sp>
        <p:nvSpPr>
          <p:cNvPr id="52" name="Shape 52"/>
          <p:cNvSpPr>
            <a:spLocks noGrp="1"/>
          </p:cNvSpPr>
          <p:nvPr>
            <p:ph type="body" idx="4294967295"/>
          </p:nvPr>
        </p:nvSpPr>
        <p:spPr>
          <a:xfrm>
            <a:off x="213360" y="971552"/>
            <a:ext cx="8641080" cy="5886448"/>
          </a:xfrm>
          <a:prstGeom prst="rect">
            <a:avLst/>
          </a:prstGeom>
        </p:spPr>
        <p:txBody>
          <a:bodyPr>
            <a:normAutofit/>
          </a:bodyPr>
          <a:lstStyle/>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弊端</a:t>
            </a:r>
            <a:r>
              <a:rPr lang="en-US" altLang="zh-CN" dirty="0">
                <a:solidFill>
                  <a:schemeClr val="tx1"/>
                </a:solidFill>
              </a:rPr>
              <a:t>1</a:t>
            </a:r>
            <a:r>
              <a:rPr lang="zh-CN" altLang="en-US" dirty="0">
                <a:solidFill>
                  <a:schemeClr val="tx1"/>
                </a:solidFill>
              </a:rPr>
              <a:t>：</a:t>
            </a:r>
            <a:r>
              <a:rPr lang="en-US" altLang="zh-CN" dirty="0">
                <a:solidFill>
                  <a:schemeClr val="tx1"/>
                </a:solidFill>
              </a:rPr>
              <a:t>:</a:t>
            </a:r>
            <a:r>
              <a:rPr lang="zh-CN" altLang="en-US" dirty="0">
                <a:solidFill>
                  <a:schemeClr val="tx1"/>
                </a:solidFill>
              </a:rPr>
              <a:t>自动重复触发需要一段时间延时。这个延时时间可以在操作系统中设定，但是对我们操作有影响。</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弊端</a:t>
            </a:r>
            <a:r>
              <a:rPr lang="en-US" altLang="zh-CN" dirty="0">
                <a:solidFill>
                  <a:schemeClr val="tx1"/>
                </a:solidFill>
              </a:rPr>
              <a:t>2</a:t>
            </a:r>
            <a:r>
              <a:rPr lang="zh-CN" altLang="en-US" dirty="0">
                <a:solidFill>
                  <a:schemeClr val="tx1"/>
                </a:solidFill>
              </a:rPr>
              <a:t>：按下方向键</a:t>
            </a:r>
            <a:r>
              <a:rPr lang="en-US" altLang="zh-CN" dirty="0">
                <a:solidFill>
                  <a:schemeClr val="tx1"/>
                </a:solidFill>
              </a:rPr>
              <a:t>a</a:t>
            </a:r>
            <a:r>
              <a:rPr lang="zh-CN" altLang="en-US" dirty="0">
                <a:solidFill>
                  <a:schemeClr val="tx1"/>
                </a:solidFill>
              </a:rPr>
              <a:t>时又按下开火键</a:t>
            </a:r>
            <a:r>
              <a:rPr lang="en-US" altLang="zh-CN" dirty="0">
                <a:solidFill>
                  <a:schemeClr val="tx1"/>
                </a:solidFill>
              </a:rPr>
              <a:t>k</a:t>
            </a:r>
            <a:r>
              <a:rPr lang="zh-CN" altLang="en-US" dirty="0">
                <a:solidFill>
                  <a:schemeClr val="tx1"/>
                </a:solidFill>
              </a:rPr>
              <a:t>，这时检测到的按键是</a:t>
            </a:r>
            <a:r>
              <a:rPr lang="en-US" altLang="zh-CN" dirty="0">
                <a:solidFill>
                  <a:schemeClr val="tx1"/>
                </a:solidFill>
              </a:rPr>
              <a:t>k</a:t>
            </a:r>
            <a:r>
              <a:rPr lang="zh-CN" altLang="en-US" dirty="0">
                <a:solidFill>
                  <a:schemeClr val="tx1"/>
                </a:solidFill>
              </a:rPr>
              <a:t>，造成一发射子弹坦克就停止运动了。</a:t>
            </a:r>
            <a:endParaRPr dirty="0">
              <a:solidFill>
                <a:schemeClr val="tx1"/>
              </a:solidFill>
            </a:endParaRPr>
          </a:p>
        </p:txBody>
      </p:sp>
    </p:spTree>
    <p:extLst>
      <p:ext uri="{BB962C8B-B14F-4D97-AF65-F5344CB8AC3E}">
        <p14:creationId xmlns:p14="http://schemas.microsoft.com/office/powerpoint/2010/main" val="333956935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4.2 </a:t>
            </a:r>
            <a:r>
              <a:rPr lang="zh-CN" altLang="en-US" dirty="0"/>
              <a:t>解决方法</a:t>
            </a:r>
            <a:endParaRPr dirty="0"/>
          </a:p>
        </p:txBody>
      </p:sp>
      <p:sp>
        <p:nvSpPr>
          <p:cNvPr id="52" name="Shape 52"/>
          <p:cNvSpPr>
            <a:spLocks noGrp="1"/>
          </p:cNvSpPr>
          <p:nvPr>
            <p:ph type="body" idx="4294967295"/>
          </p:nvPr>
        </p:nvSpPr>
        <p:spPr>
          <a:xfrm>
            <a:off x="213360" y="971552"/>
            <a:ext cx="8641080" cy="5886448"/>
          </a:xfrm>
          <a:prstGeom prst="rect">
            <a:avLst/>
          </a:prstGeom>
        </p:spPr>
        <p:txBody>
          <a:bodyPr>
            <a:normAutofit lnSpcReduction="10000"/>
          </a:bodyPr>
          <a:lstStyle/>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解决方法是采用</a:t>
            </a:r>
            <a:r>
              <a:rPr lang="en-US" altLang="zh-CN" dirty="0" err="1">
                <a:solidFill>
                  <a:schemeClr val="tx1"/>
                </a:solidFill>
              </a:rPr>
              <a:t>keyPressed</a:t>
            </a:r>
            <a:r>
              <a:rPr lang="zh-CN" altLang="en-US" dirty="0">
                <a:solidFill>
                  <a:schemeClr val="tx1"/>
                </a:solidFill>
              </a:rPr>
              <a:t>、</a:t>
            </a:r>
            <a:r>
              <a:rPr lang="en-US" altLang="zh-CN" dirty="0" err="1">
                <a:solidFill>
                  <a:schemeClr val="tx1"/>
                </a:solidFill>
              </a:rPr>
              <a:t>keyReleased</a:t>
            </a:r>
            <a:r>
              <a:rPr lang="zh-CN" altLang="en-US" dirty="0">
                <a:solidFill>
                  <a:schemeClr val="tx1"/>
                </a:solidFill>
              </a:rPr>
              <a:t>检测多个按键被按下弹起事件。具体做法如下：</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a:t>
            </a:r>
            <a:r>
              <a:rPr lang="en-US" altLang="zh-CN" dirty="0">
                <a:solidFill>
                  <a:schemeClr val="tx1"/>
                </a:solidFill>
              </a:rPr>
              <a:t>1</a:t>
            </a:r>
            <a:r>
              <a:rPr lang="zh-CN" altLang="en-US" dirty="0">
                <a:solidFill>
                  <a:schemeClr val="tx1"/>
                </a:solidFill>
              </a:rPr>
              <a:t>）本方坦克增加属性运动状态</a:t>
            </a:r>
            <a:r>
              <a:rPr lang="en-US" altLang="zh-CN" dirty="0" err="1">
                <a:solidFill>
                  <a:schemeClr val="tx1"/>
                </a:solidFill>
              </a:rPr>
              <a:t>runState</a:t>
            </a:r>
            <a:r>
              <a:rPr lang="zh-CN" altLang="en-US" dirty="0">
                <a:solidFill>
                  <a:schemeClr val="tx1"/>
                </a:solidFill>
              </a:rPr>
              <a:t>：</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a:t>
            </a:r>
            <a:r>
              <a:rPr lang="en-US" altLang="zh-CN" sz="2000" dirty="0">
                <a:solidFill>
                  <a:srgbClr val="00B050"/>
                </a:solidFill>
              </a:rPr>
              <a:t>public char direction; // </a:t>
            </a:r>
            <a:r>
              <a:rPr lang="zh-CN" altLang="en-US" sz="2000" dirty="0">
                <a:solidFill>
                  <a:srgbClr val="00B050"/>
                </a:solidFill>
              </a:rPr>
              <a:t>上 </a:t>
            </a:r>
            <a:r>
              <a:rPr lang="en-US" altLang="zh-CN" sz="2000" dirty="0">
                <a:solidFill>
                  <a:srgbClr val="00B050"/>
                </a:solidFill>
              </a:rPr>
              <a:t>-U </a:t>
            </a:r>
            <a:r>
              <a:rPr lang="zh-CN" altLang="en-US" sz="2000" dirty="0">
                <a:solidFill>
                  <a:srgbClr val="00B050"/>
                </a:solidFill>
              </a:rPr>
              <a:t>下 </a:t>
            </a:r>
            <a:r>
              <a:rPr lang="en-US" altLang="zh-CN" sz="2000" dirty="0">
                <a:solidFill>
                  <a:srgbClr val="00B050"/>
                </a:solidFill>
              </a:rPr>
              <a:t>-D </a:t>
            </a:r>
            <a:r>
              <a:rPr lang="zh-CN" altLang="en-US" sz="2000" dirty="0">
                <a:solidFill>
                  <a:srgbClr val="00B050"/>
                </a:solidFill>
              </a:rPr>
              <a:t>左</a:t>
            </a:r>
            <a:r>
              <a:rPr lang="en-US" altLang="zh-CN" sz="2000" dirty="0">
                <a:solidFill>
                  <a:srgbClr val="00B050"/>
                </a:solidFill>
              </a:rPr>
              <a:t>-L </a:t>
            </a:r>
            <a:r>
              <a:rPr lang="zh-CN" altLang="en-US" sz="2000" dirty="0">
                <a:solidFill>
                  <a:srgbClr val="00B050"/>
                </a:solidFill>
              </a:rPr>
              <a:t>右</a:t>
            </a:r>
            <a:r>
              <a:rPr lang="en-US" altLang="zh-CN" sz="2000" dirty="0">
                <a:solidFill>
                  <a:srgbClr val="00B050"/>
                </a:solidFill>
              </a:rPr>
              <a:t>-R</a:t>
            </a:r>
          </a:p>
          <a:p>
            <a:pPr marL="0" indent="0" defTabSz="813816">
              <a:lnSpc>
                <a:spcPct val="90000"/>
              </a:lnSpc>
              <a:spcBef>
                <a:spcPts val="600"/>
              </a:spcBef>
              <a:buNone/>
              <a:defRPr sz="2800">
                <a:latin typeface="宋体"/>
                <a:ea typeface="宋体"/>
                <a:cs typeface="宋体"/>
                <a:sym typeface="宋体"/>
              </a:defRPr>
            </a:pPr>
            <a:r>
              <a:rPr lang="en-US" altLang="zh-CN" sz="2000" dirty="0">
                <a:solidFill>
                  <a:srgbClr val="00B050"/>
                </a:solidFill>
              </a:rPr>
              <a:t>	public </a:t>
            </a:r>
            <a:r>
              <a:rPr lang="en-US" altLang="zh-CN" sz="2000" dirty="0" err="1">
                <a:solidFill>
                  <a:srgbClr val="00B050"/>
                </a:solidFill>
              </a:rPr>
              <a:t>int</a:t>
            </a:r>
            <a:r>
              <a:rPr lang="en-US" altLang="zh-CN" sz="2000" dirty="0">
                <a:solidFill>
                  <a:srgbClr val="00B050"/>
                </a:solidFill>
              </a:rPr>
              <a:t> </a:t>
            </a:r>
            <a:r>
              <a:rPr lang="en-US" altLang="zh-CN" sz="2000" dirty="0" err="1">
                <a:solidFill>
                  <a:srgbClr val="00B050"/>
                </a:solidFill>
              </a:rPr>
              <a:t>runState</a:t>
            </a:r>
            <a:r>
              <a:rPr lang="en-US" altLang="zh-CN" sz="2000" dirty="0">
                <a:solidFill>
                  <a:srgbClr val="00B050"/>
                </a:solidFill>
              </a:rPr>
              <a:t>; // </a:t>
            </a:r>
            <a:r>
              <a:rPr lang="zh-CN" altLang="en-US" sz="2000" dirty="0">
                <a:solidFill>
                  <a:srgbClr val="00B050"/>
                </a:solidFill>
              </a:rPr>
              <a:t>运动状态，</a:t>
            </a:r>
            <a:r>
              <a:rPr lang="en-US" altLang="zh-CN" sz="2000" dirty="0">
                <a:solidFill>
                  <a:srgbClr val="00B050"/>
                </a:solidFill>
              </a:rPr>
              <a:t>1</a:t>
            </a:r>
            <a:r>
              <a:rPr lang="zh-CN" altLang="en-US" sz="2000" dirty="0">
                <a:solidFill>
                  <a:srgbClr val="00B050"/>
                </a:solidFill>
              </a:rPr>
              <a:t>：运动，</a:t>
            </a:r>
            <a:r>
              <a:rPr lang="en-US" altLang="zh-CN" sz="2000" dirty="0">
                <a:solidFill>
                  <a:srgbClr val="00B050"/>
                </a:solidFill>
              </a:rPr>
              <a:t>0</a:t>
            </a:r>
            <a:r>
              <a:rPr lang="zh-CN" altLang="en-US" sz="2000" dirty="0">
                <a:solidFill>
                  <a:srgbClr val="00B050"/>
                </a:solidFill>
              </a:rPr>
              <a:t>：停止</a:t>
            </a:r>
          </a:p>
          <a:p>
            <a:pPr marL="0" indent="0" defTabSz="813816">
              <a:lnSpc>
                <a:spcPct val="90000"/>
              </a:lnSpc>
              <a:spcBef>
                <a:spcPts val="600"/>
              </a:spcBef>
              <a:buNone/>
              <a:defRPr sz="2800">
                <a:latin typeface="宋体"/>
                <a:ea typeface="宋体"/>
                <a:cs typeface="宋体"/>
                <a:sym typeface="宋体"/>
              </a:defRPr>
            </a:pPr>
            <a:r>
              <a:rPr lang="zh-CN" altLang="en-US" sz="2000" dirty="0">
                <a:solidFill>
                  <a:srgbClr val="00B050"/>
                </a:solidFill>
              </a:rPr>
              <a:t>	</a:t>
            </a:r>
            <a:r>
              <a:rPr lang="en-US" altLang="zh-CN" sz="2000" dirty="0">
                <a:solidFill>
                  <a:srgbClr val="00B050"/>
                </a:solidFill>
              </a:rPr>
              <a:t>public static final </a:t>
            </a:r>
            <a:r>
              <a:rPr lang="en-US" altLang="zh-CN" sz="2000" dirty="0" err="1">
                <a:solidFill>
                  <a:srgbClr val="00B050"/>
                </a:solidFill>
              </a:rPr>
              <a:t>int</a:t>
            </a:r>
            <a:r>
              <a:rPr lang="en-US" altLang="zh-CN" sz="2000" dirty="0">
                <a:solidFill>
                  <a:srgbClr val="00B050"/>
                </a:solidFill>
              </a:rPr>
              <a:t> STATE_MOVING = 1; // </a:t>
            </a:r>
            <a:r>
              <a:rPr lang="zh-CN" altLang="en-US" sz="2000" dirty="0">
                <a:solidFill>
                  <a:srgbClr val="00B050"/>
                </a:solidFill>
              </a:rPr>
              <a:t>运动中的坦克</a:t>
            </a:r>
          </a:p>
          <a:p>
            <a:pPr marL="0" indent="0" defTabSz="813816">
              <a:lnSpc>
                <a:spcPct val="90000"/>
              </a:lnSpc>
              <a:spcBef>
                <a:spcPts val="600"/>
              </a:spcBef>
              <a:buNone/>
              <a:defRPr sz="2800">
                <a:latin typeface="宋体"/>
                <a:ea typeface="宋体"/>
                <a:cs typeface="宋体"/>
                <a:sym typeface="宋体"/>
              </a:defRPr>
            </a:pPr>
            <a:r>
              <a:rPr lang="zh-CN" altLang="en-US" sz="2000" dirty="0">
                <a:solidFill>
                  <a:srgbClr val="00B050"/>
                </a:solidFill>
              </a:rPr>
              <a:t>	</a:t>
            </a:r>
            <a:r>
              <a:rPr lang="en-US" altLang="zh-CN" sz="2000" dirty="0">
                <a:solidFill>
                  <a:srgbClr val="00B050"/>
                </a:solidFill>
              </a:rPr>
              <a:t>public static final </a:t>
            </a:r>
            <a:r>
              <a:rPr lang="en-US" altLang="zh-CN" sz="2000" dirty="0" err="1">
                <a:solidFill>
                  <a:srgbClr val="00B050"/>
                </a:solidFill>
              </a:rPr>
              <a:t>int</a:t>
            </a:r>
            <a:r>
              <a:rPr lang="en-US" altLang="zh-CN" sz="2000" dirty="0">
                <a:solidFill>
                  <a:srgbClr val="00B050"/>
                </a:solidFill>
              </a:rPr>
              <a:t> STATE_STOP = 0;   // </a:t>
            </a:r>
            <a:r>
              <a:rPr lang="zh-CN" altLang="en-US" sz="2000" dirty="0">
                <a:solidFill>
                  <a:srgbClr val="00B050"/>
                </a:solidFill>
              </a:rPr>
              <a:t>停止不动的坦克</a:t>
            </a:r>
            <a:endParaRPr lang="en-US" altLang="zh-CN" sz="2000" dirty="0">
              <a:solidFill>
                <a:srgbClr val="00B050"/>
              </a:solidFill>
            </a:endParaRPr>
          </a:p>
          <a:p>
            <a:pPr marL="0" indent="0" defTabSz="813816">
              <a:lnSpc>
                <a:spcPct val="90000"/>
              </a:lnSpc>
              <a:spcBef>
                <a:spcPts val="600"/>
              </a:spcBef>
              <a:buNone/>
              <a:defRPr sz="2800">
                <a:latin typeface="宋体"/>
                <a:ea typeface="宋体"/>
                <a:cs typeface="宋体"/>
                <a:sym typeface="宋体"/>
              </a:defRPr>
            </a:pPr>
            <a:r>
              <a:rPr lang="zh-CN" altLang="en-US" sz="2000" dirty="0">
                <a:solidFill>
                  <a:schemeClr val="tx1"/>
                </a:solidFill>
              </a:rPr>
              <a:t>（</a:t>
            </a:r>
            <a:r>
              <a:rPr lang="en-US" altLang="zh-CN" sz="2800" dirty="0">
                <a:solidFill>
                  <a:schemeClr val="tx1"/>
                </a:solidFill>
              </a:rPr>
              <a:t>2</a:t>
            </a:r>
            <a:r>
              <a:rPr lang="zh-CN" altLang="en-US" sz="2800" dirty="0">
                <a:solidFill>
                  <a:schemeClr val="tx1"/>
                </a:solidFill>
              </a:rPr>
              <a:t>）当按下方向键</a:t>
            </a:r>
            <a:r>
              <a:rPr lang="en-US" sz="2800" dirty="0" err="1">
                <a:solidFill>
                  <a:schemeClr val="tx1"/>
                </a:solidFill>
              </a:rPr>
              <a:t>asdw</a:t>
            </a:r>
            <a:r>
              <a:rPr lang="zh-CN" altLang="en-US" sz="2800" dirty="0">
                <a:solidFill>
                  <a:schemeClr val="tx1"/>
                </a:solidFill>
              </a:rPr>
              <a:t>时设置为运动态，弹起时设置为停止态：</a:t>
            </a:r>
          </a:p>
          <a:p>
            <a:pPr marL="0" indent="0" defTabSz="813816">
              <a:lnSpc>
                <a:spcPct val="90000"/>
              </a:lnSpc>
              <a:spcBef>
                <a:spcPts val="600"/>
              </a:spcBef>
              <a:buNone/>
              <a:defRPr sz="2800">
                <a:latin typeface="宋体"/>
                <a:ea typeface="宋体"/>
                <a:cs typeface="宋体"/>
                <a:sym typeface="宋体"/>
              </a:defRPr>
            </a:pPr>
            <a:r>
              <a:rPr lang="zh-CN" altLang="en-US" sz="2000" dirty="0">
                <a:solidFill>
                  <a:srgbClr val="00B050"/>
                </a:solidFill>
              </a:rPr>
              <a:t>	</a:t>
            </a:r>
            <a:r>
              <a:rPr lang="en-US" sz="2000" dirty="0" err="1">
                <a:solidFill>
                  <a:srgbClr val="00B050"/>
                </a:solidFill>
              </a:rPr>
              <a:t>int</a:t>
            </a:r>
            <a:r>
              <a:rPr lang="en-US" sz="2000" dirty="0">
                <a:solidFill>
                  <a:srgbClr val="00B050"/>
                </a:solidFill>
              </a:rPr>
              <a:t> key = </a:t>
            </a:r>
            <a:r>
              <a:rPr lang="en-US" sz="2000" dirty="0" err="1">
                <a:solidFill>
                  <a:srgbClr val="00B050"/>
                </a:solidFill>
              </a:rPr>
              <a:t>e.getKeyCode</a:t>
            </a:r>
            <a:r>
              <a:rPr lang="en-US" sz="2000" dirty="0">
                <a:solidFill>
                  <a:srgbClr val="00B050"/>
                </a:solidFill>
              </a:rPr>
              <a:t>();		</a:t>
            </a:r>
          </a:p>
          <a:p>
            <a:pPr marL="0" indent="0" defTabSz="813816">
              <a:lnSpc>
                <a:spcPct val="90000"/>
              </a:lnSpc>
              <a:spcBef>
                <a:spcPts val="600"/>
              </a:spcBef>
              <a:buNone/>
              <a:defRPr sz="2800">
                <a:latin typeface="宋体"/>
                <a:ea typeface="宋体"/>
                <a:cs typeface="宋体"/>
                <a:sym typeface="宋体"/>
              </a:defRPr>
            </a:pPr>
            <a:r>
              <a:rPr lang="en-US" sz="2000" dirty="0">
                <a:solidFill>
                  <a:srgbClr val="00B050"/>
                </a:solidFill>
              </a:rPr>
              <a:t>	switch (key) {</a:t>
            </a:r>
          </a:p>
          <a:p>
            <a:pPr marL="0" indent="0" defTabSz="813816">
              <a:lnSpc>
                <a:spcPct val="90000"/>
              </a:lnSpc>
              <a:spcBef>
                <a:spcPts val="600"/>
              </a:spcBef>
              <a:buNone/>
              <a:defRPr sz="2800">
                <a:latin typeface="宋体"/>
                <a:ea typeface="宋体"/>
                <a:cs typeface="宋体"/>
                <a:sym typeface="宋体"/>
              </a:defRPr>
            </a:pPr>
            <a:r>
              <a:rPr lang="en-US" sz="2000" dirty="0">
                <a:solidFill>
                  <a:srgbClr val="00B050"/>
                </a:solidFill>
              </a:rPr>
              <a:t>	case </a:t>
            </a:r>
            <a:r>
              <a:rPr lang="en-US" sz="2000" dirty="0" err="1">
                <a:solidFill>
                  <a:srgbClr val="00B050"/>
                </a:solidFill>
              </a:rPr>
              <a:t>KeyEvent.VK_W</a:t>
            </a:r>
            <a:r>
              <a:rPr lang="en-US" sz="2000" dirty="0">
                <a:solidFill>
                  <a:srgbClr val="00B050"/>
                </a:solidFill>
              </a:rPr>
              <a:t>: // </a:t>
            </a:r>
            <a:r>
              <a:rPr lang="zh-CN" altLang="en-US" sz="2000" dirty="0">
                <a:solidFill>
                  <a:srgbClr val="00B050"/>
                </a:solidFill>
              </a:rPr>
              <a:t>向上	</a:t>
            </a:r>
          </a:p>
          <a:p>
            <a:pPr marL="0" indent="0" defTabSz="813816">
              <a:lnSpc>
                <a:spcPct val="90000"/>
              </a:lnSpc>
              <a:spcBef>
                <a:spcPts val="600"/>
              </a:spcBef>
              <a:buNone/>
              <a:defRPr sz="2800">
                <a:latin typeface="宋体"/>
                <a:ea typeface="宋体"/>
                <a:cs typeface="宋体"/>
                <a:sym typeface="宋体"/>
              </a:defRPr>
            </a:pPr>
            <a:r>
              <a:rPr lang="zh-CN" altLang="en-US" sz="2000" dirty="0">
                <a:solidFill>
                  <a:srgbClr val="00B050"/>
                </a:solidFill>
              </a:rPr>
              <a:t>       	</a:t>
            </a:r>
            <a:r>
              <a:rPr lang="en-US" altLang="zh-CN" sz="2000" dirty="0">
                <a:solidFill>
                  <a:srgbClr val="00B050"/>
                </a:solidFill>
              </a:rPr>
              <a:t>// </a:t>
            </a:r>
            <a:r>
              <a:rPr lang="en-US" sz="2000" dirty="0" err="1">
                <a:solidFill>
                  <a:srgbClr val="00B050"/>
                </a:solidFill>
              </a:rPr>
              <a:t>System.out.println</a:t>
            </a:r>
            <a:r>
              <a:rPr lang="en-US" sz="2000" dirty="0">
                <a:solidFill>
                  <a:srgbClr val="00B050"/>
                </a:solidFill>
              </a:rPr>
              <a:t>(" press up");</a:t>
            </a:r>
          </a:p>
          <a:p>
            <a:pPr marL="0" indent="0" defTabSz="813816">
              <a:lnSpc>
                <a:spcPct val="90000"/>
              </a:lnSpc>
              <a:spcBef>
                <a:spcPts val="600"/>
              </a:spcBef>
              <a:buNone/>
              <a:defRPr sz="2800">
                <a:latin typeface="宋体"/>
                <a:ea typeface="宋体"/>
                <a:cs typeface="宋体"/>
                <a:sym typeface="宋体"/>
              </a:defRPr>
            </a:pPr>
            <a:r>
              <a:rPr lang="en-US" sz="2000" dirty="0">
                <a:solidFill>
                  <a:srgbClr val="00B050"/>
                </a:solidFill>
              </a:rPr>
              <a:t>		</a:t>
            </a:r>
            <a:r>
              <a:rPr lang="en-US" sz="2000" dirty="0" err="1">
                <a:solidFill>
                  <a:srgbClr val="00B050"/>
                </a:solidFill>
              </a:rPr>
              <a:t>game.gamePanel.heroTank.setDirection</a:t>
            </a:r>
            <a:r>
              <a:rPr lang="en-US" sz="2000" dirty="0">
                <a:solidFill>
                  <a:srgbClr val="00B050"/>
                </a:solidFill>
              </a:rPr>
              <a:t>('U');</a:t>
            </a:r>
          </a:p>
          <a:p>
            <a:pPr marL="0" indent="0" defTabSz="813816">
              <a:lnSpc>
                <a:spcPct val="90000"/>
              </a:lnSpc>
              <a:spcBef>
                <a:spcPts val="600"/>
              </a:spcBef>
              <a:buNone/>
              <a:defRPr sz="2800">
                <a:latin typeface="宋体"/>
                <a:ea typeface="宋体"/>
                <a:cs typeface="宋体"/>
                <a:sym typeface="宋体"/>
              </a:defRPr>
            </a:pPr>
            <a:r>
              <a:rPr lang="en-US" sz="2000" dirty="0">
                <a:solidFill>
                  <a:srgbClr val="00B050"/>
                </a:solidFill>
              </a:rPr>
              <a:t>		</a:t>
            </a:r>
            <a:r>
              <a:rPr lang="en-US" sz="2000" dirty="0" err="1">
                <a:solidFill>
                  <a:srgbClr val="00B050"/>
                </a:solidFill>
              </a:rPr>
              <a:t>game.gamePanel.heroTank.runState</a:t>
            </a:r>
            <a:r>
              <a:rPr lang="en-US" sz="2000" dirty="0">
                <a:solidFill>
                  <a:srgbClr val="00B050"/>
                </a:solidFill>
              </a:rPr>
              <a:t> = </a:t>
            </a:r>
            <a:r>
              <a:rPr lang="en-US" sz="2000" dirty="0" err="1">
                <a:solidFill>
                  <a:srgbClr val="00B050"/>
                </a:solidFill>
              </a:rPr>
              <a:t>Tank.STATE_MOVING</a:t>
            </a:r>
            <a:r>
              <a:rPr lang="en-US" sz="2000" dirty="0">
                <a:solidFill>
                  <a:srgbClr val="00B050"/>
                </a:solidFill>
              </a:rPr>
              <a:t>;</a:t>
            </a:r>
          </a:p>
          <a:p>
            <a:pPr marL="0" indent="0" defTabSz="813816">
              <a:lnSpc>
                <a:spcPct val="90000"/>
              </a:lnSpc>
              <a:spcBef>
                <a:spcPts val="600"/>
              </a:spcBef>
              <a:buNone/>
              <a:defRPr sz="2800">
                <a:latin typeface="宋体"/>
                <a:ea typeface="宋体"/>
                <a:cs typeface="宋体"/>
                <a:sym typeface="宋体"/>
              </a:defRPr>
            </a:pPr>
            <a:r>
              <a:rPr lang="en-US" sz="2000" dirty="0">
                <a:solidFill>
                  <a:srgbClr val="00B050"/>
                </a:solidFill>
              </a:rPr>
              <a:t>		break;</a:t>
            </a:r>
            <a:endParaRPr sz="2000" dirty="0">
              <a:solidFill>
                <a:srgbClr val="00B050"/>
              </a:solidFill>
            </a:endParaRPr>
          </a:p>
        </p:txBody>
      </p:sp>
    </p:spTree>
    <p:extLst>
      <p:ext uri="{BB962C8B-B14F-4D97-AF65-F5344CB8AC3E}">
        <p14:creationId xmlns:p14="http://schemas.microsoft.com/office/powerpoint/2010/main" val="181645558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4.2 </a:t>
            </a:r>
            <a:r>
              <a:rPr lang="zh-CN" altLang="en-US" dirty="0"/>
              <a:t>解决方法</a:t>
            </a:r>
            <a:endParaRPr dirty="0"/>
          </a:p>
        </p:txBody>
      </p:sp>
      <p:sp>
        <p:nvSpPr>
          <p:cNvPr id="52" name="Shape 52"/>
          <p:cNvSpPr>
            <a:spLocks noGrp="1"/>
          </p:cNvSpPr>
          <p:nvPr>
            <p:ph type="body" idx="4294967295"/>
          </p:nvPr>
        </p:nvSpPr>
        <p:spPr>
          <a:xfrm>
            <a:off x="251460" y="971552"/>
            <a:ext cx="8641080" cy="5886448"/>
          </a:xfrm>
          <a:prstGeom prst="rect">
            <a:avLst/>
          </a:prstGeom>
        </p:spPr>
        <p:txBody>
          <a:bodyPr>
            <a:normAutofit lnSpcReduction="10000"/>
          </a:bodyPr>
          <a:lstStyle/>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a:t>
            </a:r>
            <a:r>
              <a:rPr lang="en-US" altLang="zh-CN" dirty="0">
                <a:solidFill>
                  <a:schemeClr val="tx1"/>
                </a:solidFill>
              </a:rPr>
              <a:t>3</a:t>
            </a:r>
            <a:r>
              <a:rPr lang="zh-CN" altLang="en-US" dirty="0">
                <a:solidFill>
                  <a:schemeClr val="tx1"/>
                </a:solidFill>
              </a:rPr>
              <a:t>）使用定时器驱动坦克运动。 坦克</a:t>
            </a:r>
            <a:r>
              <a:rPr lang="en-US" altLang="zh-CN" dirty="0">
                <a:solidFill>
                  <a:schemeClr val="tx1"/>
                </a:solidFill>
              </a:rPr>
              <a:t>Move</a:t>
            </a:r>
            <a:r>
              <a:rPr lang="zh-CN" altLang="en-US" dirty="0">
                <a:solidFill>
                  <a:schemeClr val="tx1"/>
                </a:solidFill>
              </a:rPr>
              <a:t>函数中根据自身的运动或停止状态决定。</a:t>
            </a:r>
            <a:endParaRPr lang="en-US" altLang="zh-CN" dirty="0">
              <a:solidFill>
                <a:schemeClr val="tx1"/>
              </a:solidFill>
            </a:endParaRPr>
          </a:p>
          <a:p>
            <a:pPr marL="0" indent="0" defTabSz="813816">
              <a:lnSpc>
                <a:spcPct val="90000"/>
              </a:lnSpc>
              <a:spcBef>
                <a:spcPts val="600"/>
              </a:spcBef>
              <a:buNone/>
              <a:defRPr sz="2800">
                <a:latin typeface="宋体"/>
                <a:ea typeface="宋体"/>
                <a:cs typeface="宋体"/>
                <a:sym typeface="宋体"/>
              </a:defRPr>
            </a:pPr>
            <a:r>
              <a:rPr lang="en-US" sz="2400" dirty="0">
                <a:solidFill>
                  <a:srgbClr val="00B050"/>
                </a:solidFill>
              </a:rPr>
              <a:t>public ActionListener </a:t>
            </a:r>
            <a:r>
              <a:rPr lang="en-US" sz="2400" dirty="0" err="1">
                <a:solidFill>
                  <a:srgbClr val="00B050"/>
                </a:solidFill>
              </a:rPr>
              <a:t>taskTankMove</a:t>
            </a:r>
            <a:r>
              <a:rPr lang="en-US" sz="2400" dirty="0">
                <a:solidFill>
                  <a:srgbClr val="00B050"/>
                </a:solidFill>
              </a:rPr>
              <a:t> = new ActionListener() {</a:t>
            </a:r>
          </a:p>
          <a:p>
            <a:pPr marL="0" indent="0" defTabSz="813816">
              <a:lnSpc>
                <a:spcPct val="90000"/>
              </a:lnSpc>
              <a:spcBef>
                <a:spcPts val="600"/>
              </a:spcBef>
              <a:buNone/>
              <a:defRPr sz="2800">
                <a:latin typeface="宋体"/>
                <a:ea typeface="宋体"/>
                <a:cs typeface="宋体"/>
                <a:sym typeface="宋体"/>
              </a:defRPr>
            </a:pPr>
            <a:r>
              <a:rPr lang="en-US" sz="2400" dirty="0">
                <a:solidFill>
                  <a:srgbClr val="00B050"/>
                </a:solidFill>
              </a:rPr>
              <a:t>	public void </a:t>
            </a:r>
            <a:r>
              <a:rPr lang="en-US" sz="2400" dirty="0" err="1">
                <a:solidFill>
                  <a:srgbClr val="00B050"/>
                </a:solidFill>
              </a:rPr>
              <a:t>actionPerformed</a:t>
            </a:r>
            <a:r>
              <a:rPr lang="en-US" sz="2400" dirty="0">
                <a:solidFill>
                  <a:srgbClr val="00B050"/>
                </a:solidFill>
              </a:rPr>
              <a:t>(</a:t>
            </a:r>
            <a:r>
              <a:rPr lang="en-US" sz="2400" dirty="0" err="1">
                <a:solidFill>
                  <a:srgbClr val="00B050"/>
                </a:solidFill>
              </a:rPr>
              <a:t>ActionEvent</a:t>
            </a:r>
            <a:r>
              <a:rPr lang="en-US" sz="2400" dirty="0">
                <a:solidFill>
                  <a:srgbClr val="00B050"/>
                </a:solidFill>
              </a:rPr>
              <a:t> </a:t>
            </a:r>
            <a:r>
              <a:rPr lang="en-US" sz="2400" dirty="0" err="1">
                <a:solidFill>
                  <a:srgbClr val="00B050"/>
                </a:solidFill>
              </a:rPr>
              <a:t>evt</a:t>
            </a:r>
            <a:r>
              <a:rPr lang="en-US" sz="2400" dirty="0">
                <a:solidFill>
                  <a:srgbClr val="00B050"/>
                </a:solidFill>
              </a:rPr>
              <a:t>) {</a:t>
            </a:r>
          </a:p>
          <a:p>
            <a:pPr marL="0" indent="0" defTabSz="813816">
              <a:lnSpc>
                <a:spcPct val="90000"/>
              </a:lnSpc>
              <a:spcBef>
                <a:spcPts val="600"/>
              </a:spcBef>
              <a:buNone/>
              <a:defRPr sz="2800">
                <a:latin typeface="宋体"/>
                <a:ea typeface="宋体"/>
                <a:cs typeface="宋体"/>
                <a:sym typeface="宋体"/>
              </a:defRPr>
            </a:pPr>
            <a:r>
              <a:rPr lang="en-US" sz="2400" dirty="0">
                <a:solidFill>
                  <a:srgbClr val="00B050"/>
                </a:solidFill>
              </a:rPr>
              <a:t>	  for (</a:t>
            </a:r>
            <a:r>
              <a:rPr lang="en-US" sz="2400" dirty="0" err="1">
                <a:solidFill>
                  <a:srgbClr val="00B050"/>
                </a:solidFill>
              </a:rPr>
              <a:t>int</a:t>
            </a:r>
            <a:r>
              <a:rPr lang="en-US" sz="2400" dirty="0">
                <a:solidFill>
                  <a:srgbClr val="00B050"/>
                </a:solidFill>
              </a:rPr>
              <a:t> </a:t>
            </a:r>
            <a:r>
              <a:rPr lang="en-US" sz="2400" dirty="0" err="1">
                <a:solidFill>
                  <a:srgbClr val="00B050"/>
                </a:solidFill>
              </a:rPr>
              <a:t>i</a:t>
            </a:r>
            <a:r>
              <a:rPr lang="en-US" sz="2400" dirty="0">
                <a:solidFill>
                  <a:srgbClr val="00B050"/>
                </a:solidFill>
              </a:rPr>
              <a:t> = 0; </a:t>
            </a:r>
            <a:r>
              <a:rPr lang="en-US" sz="2400" dirty="0" err="1">
                <a:solidFill>
                  <a:srgbClr val="00B050"/>
                </a:solidFill>
              </a:rPr>
              <a:t>i</a:t>
            </a:r>
            <a:r>
              <a:rPr lang="en-US" sz="2400" dirty="0">
                <a:solidFill>
                  <a:srgbClr val="00B050"/>
                </a:solidFill>
              </a:rPr>
              <a:t> &lt; </a:t>
            </a:r>
            <a:r>
              <a:rPr lang="en-US" sz="2400" dirty="0" err="1">
                <a:solidFill>
                  <a:srgbClr val="00B050"/>
                </a:solidFill>
              </a:rPr>
              <a:t>gc.scene.tankList.size</a:t>
            </a:r>
            <a:r>
              <a:rPr lang="en-US" sz="2400" dirty="0">
                <a:solidFill>
                  <a:srgbClr val="00B050"/>
                </a:solidFill>
              </a:rPr>
              <a:t>(); </a:t>
            </a:r>
            <a:r>
              <a:rPr lang="en-US" sz="2400" dirty="0" err="1">
                <a:solidFill>
                  <a:srgbClr val="00B050"/>
                </a:solidFill>
              </a:rPr>
              <a:t>i</a:t>
            </a:r>
            <a:r>
              <a:rPr lang="en-US" sz="2400" dirty="0">
                <a:solidFill>
                  <a:srgbClr val="00B050"/>
                </a:solidFill>
              </a:rPr>
              <a:t>++) {</a:t>
            </a:r>
          </a:p>
          <a:p>
            <a:pPr marL="0" indent="0" defTabSz="813816">
              <a:lnSpc>
                <a:spcPct val="90000"/>
              </a:lnSpc>
              <a:spcBef>
                <a:spcPts val="600"/>
              </a:spcBef>
              <a:buNone/>
              <a:defRPr sz="2800">
                <a:latin typeface="宋体"/>
                <a:ea typeface="宋体"/>
                <a:cs typeface="宋体"/>
                <a:sym typeface="宋体"/>
              </a:defRPr>
            </a:pPr>
            <a:r>
              <a:rPr lang="en-US" sz="2400" dirty="0">
                <a:solidFill>
                  <a:srgbClr val="00B050"/>
                </a:solidFill>
              </a:rPr>
              <a:t>		Tank t = </a:t>
            </a:r>
            <a:r>
              <a:rPr lang="en-US" sz="2400" dirty="0" err="1">
                <a:solidFill>
                  <a:srgbClr val="00B050"/>
                </a:solidFill>
              </a:rPr>
              <a:t>gc.scene.tankList.get</a:t>
            </a:r>
            <a:r>
              <a:rPr lang="en-US" sz="2400" dirty="0">
                <a:solidFill>
                  <a:srgbClr val="00B050"/>
                </a:solidFill>
              </a:rPr>
              <a:t>(</a:t>
            </a:r>
            <a:r>
              <a:rPr lang="en-US" sz="2400" dirty="0" err="1">
                <a:solidFill>
                  <a:srgbClr val="00B050"/>
                </a:solidFill>
              </a:rPr>
              <a:t>i</a:t>
            </a:r>
            <a:r>
              <a:rPr lang="en-US" sz="2400" dirty="0">
                <a:solidFill>
                  <a:srgbClr val="00B050"/>
                </a:solidFill>
              </a:rPr>
              <a:t>);</a:t>
            </a:r>
          </a:p>
          <a:p>
            <a:pPr marL="0" indent="0" defTabSz="813816">
              <a:lnSpc>
                <a:spcPct val="90000"/>
              </a:lnSpc>
              <a:spcBef>
                <a:spcPts val="600"/>
              </a:spcBef>
              <a:buNone/>
              <a:defRPr sz="2800">
                <a:latin typeface="宋体"/>
                <a:ea typeface="宋体"/>
                <a:cs typeface="宋体"/>
                <a:sym typeface="宋体"/>
              </a:defRPr>
            </a:pPr>
            <a:r>
              <a:rPr lang="en-US" sz="2400" dirty="0">
                <a:solidFill>
                  <a:srgbClr val="00B050"/>
                </a:solidFill>
              </a:rPr>
              <a:t>		//</a:t>
            </a:r>
            <a:r>
              <a:rPr lang="en-US" sz="2400" dirty="0" err="1">
                <a:solidFill>
                  <a:srgbClr val="00B050"/>
                </a:solidFill>
              </a:rPr>
              <a:t>System.out.println</a:t>
            </a:r>
            <a:r>
              <a:rPr lang="en-US" sz="2400" dirty="0">
                <a:solidFill>
                  <a:srgbClr val="00B050"/>
                </a:solidFill>
              </a:rPr>
              <a:t>(t+ "</a:t>
            </a:r>
            <a:r>
              <a:rPr lang="en-US" sz="2400" dirty="0" err="1">
                <a:solidFill>
                  <a:srgbClr val="00B050"/>
                </a:solidFill>
              </a:rPr>
              <a:t>t.type</a:t>
            </a:r>
            <a:r>
              <a:rPr lang="en-US" sz="2400" dirty="0">
                <a:solidFill>
                  <a:srgbClr val="00B050"/>
                </a:solidFill>
              </a:rPr>
              <a:t>="+</a:t>
            </a:r>
            <a:r>
              <a:rPr lang="en-US" sz="2400" dirty="0" err="1">
                <a:solidFill>
                  <a:srgbClr val="00B050"/>
                </a:solidFill>
              </a:rPr>
              <a:t>t.type</a:t>
            </a:r>
            <a:r>
              <a:rPr lang="en-US" sz="2400" dirty="0">
                <a:solidFill>
                  <a:srgbClr val="00B050"/>
                </a:solidFill>
              </a:rPr>
              <a:t>);</a:t>
            </a:r>
          </a:p>
          <a:p>
            <a:pPr marL="0" indent="0" defTabSz="813816">
              <a:lnSpc>
                <a:spcPct val="90000"/>
              </a:lnSpc>
              <a:spcBef>
                <a:spcPts val="600"/>
              </a:spcBef>
              <a:buNone/>
              <a:defRPr sz="2800">
                <a:latin typeface="宋体"/>
                <a:ea typeface="宋体"/>
                <a:cs typeface="宋体"/>
                <a:sym typeface="宋体"/>
              </a:defRPr>
            </a:pPr>
            <a:r>
              <a:rPr lang="en-US" sz="2400" dirty="0">
                <a:solidFill>
                  <a:srgbClr val="00B050"/>
                </a:solidFill>
              </a:rPr>
              <a:t>		</a:t>
            </a:r>
            <a:r>
              <a:rPr lang="en-US" sz="2400" dirty="0" err="1">
                <a:solidFill>
                  <a:srgbClr val="00B050"/>
                </a:solidFill>
              </a:rPr>
              <a:t>t.move</a:t>
            </a:r>
            <a:r>
              <a:rPr lang="en-US" sz="2400" dirty="0">
                <a:solidFill>
                  <a:srgbClr val="00B050"/>
                </a:solidFill>
              </a:rPr>
              <a:t>();</a:t>
            </a:r>
          </a:p>
          <a:p>
            <a:pPr marL="0" indent="0" defTabSz="813816">
              <a:lnSpc>
                <a:spcPct val="90000"/>
              </a:lnSpc>
              <a:spcBef>
                <a:spcPts val="600"/>
              </a:spcBef>
              <a:buNone/>
              <a:defRPr sz="2800">
                <a:latin typeface="宋体"/>
                <a:ea typeface="宋体"/>
                <a:cs typeface="宋体"/>
                <a:sym typeface="宋体"/>
              </a:defRPr>
            </a:pPr>
            <a:r>
              <a:rPr lang="en-US" sz="2400" dirty="0">
                <a:solidFill>
                  <a:srgbClr val="00B050"/>
                </a:solidFill>
              </a:rPr>
              <a:t>	  }</a:t>
            </a:r>
          </a:p>
          <a:p>
            <a:pPr marL="0" indent="0" defTabSz="813816">
              <a:lnSpc>
                <a:spcPct val="90000"/>
              </a:lnSpc>
              <a:spcBef>
                <a:spcPts val="600"/>
              </a:spcBef>
              <a:buNone/>
              <a:defRPr sz="2800">
                <a:latin typeface="宋体"/>
                <a:ea typeface="宋体"/>
                <a:cs typeface="宋体"/>
                <a:sym typeface="宋体"/>
              </a:defRPr>
            </a:pPr>
            <a:r>
              <a:rPr lang="en-US" sz="2400" dirty="0">
                <a:solidFill>
                  <a:srgbClr val="00B050"/>
                </a:solidFill>
              </a:rPr>
              <a:t>			</a:t>
            </a:r>
            <a:endParaRPr lang="zh-CN" altLang="en-US" sz="2400" dirty="0">
              <a:solidFill>
                <a:srgbClr val="00B050"/>
              </a:solidFill>
            </a:endParaRPr>
          </a:p>
          <a:p>
            <a:pPr marL="0" indent="0" defTabSz="813816">
              <a:lnSpc>
                <a:spcPct val="90000"/>
              </a:lnSpc>
              <a:spcBef>
                <a:spcPts val="600"/>
              </a:spcBef>
              <a:buNone/>
              <a:defRPr sz="2800">
                <a:latin typeface="宋体"/>
                <a:ea typeface="宋体"/>
                <a:cs typeface="宋体"/>
                <a:sym typeface="宋体"/>
              </a:defRPr>
            </a:pPr>
            <a:r>
              <a:rPr lang="zh-CN" altLang="en-US" sz="2400" dirty="0">
                <a:solidFill>
                  <a:srgbClr val="00B050"/>
                </a:solidFill>
              </a:rPr>
              <a:t>	  </a:t>
            </a:r>
            <a:r>
              <a:rPr lang="en-US" sz="2400" dirty="0" err="1">
                <a:solidFill>
                  <a:srgbClr val="00B050"/>
                </a:solidFill>
              </a:rPr>
              <a:t>gc.game.gamePanel.repaint</a:t>
            </a:r>
            <a:r>
              <a:rPr lang="en-US" sz="2400" dirty="0">
                <a:solidFill>
                  <a:srgbClr val="00B050"/>
                </a:solidFill>
              </a:rPr>
              <a:t>();	</a:t>
            </a:r>
          </a:p>
          <a:p>
            <a:pPr marL="0" indent="0" defTabSz="813816">
              <a:lnSpc>
                <a:spcPct val="90000"/>
              </a:lnSpc>
              <a:spcBef>
                <a:spcPts val="600"/>
              </a:spcBef>
              <a:buNone/>
              <a:defRPr sz="2800">
                <a:latin typeface="宋体"/>
                <a:ea typeface="宋体"/>
                <a:cs typeface="宋体"/>
                <a:sym typeface="宋体"/>
              </a:defRPr>
            </a:pPr>
            <a:r>
              <a:rPr lang="en-US" sz="2400" dirty="0">
                <a:solidFill>
                  <a:srgbClr val="00B050"/>
                </a:solidFill>
              </a:rPr>
              <a:t>	}</a:t>
            </a:r>
          </a:p>
          <a:p>
            <a:pPr marL="0" indent="0" defTabSz="813816">
              <a:lnSpc>
                <a:spcPct val="90000"/>
              </a:lnSpc>
              <a:spcBef>
                <a:spcPts val="600"/>
              </a:spcBef>
              <a:buNone/>
              <a:defRPr sz="2800">
                <a:latin typeface="宋体"/>
                <a:ea typeface="宋体"/>
                <a:cs typeface="宋体"/>
                <a:sym typeface="宋体"/>
              </a:defRPr>
            </a:pPr>
            <a:r>
              <a:rPr lang="en-US" sz="2400" dirty="0">
                <a:solidFill>
                  <a:srgbClr val="00B050"/>
                </a:solidFill>
              </a:rPr>
              <a:t>};</a:t>
            </a:r>
            <a:endParaRPr sz="2400" dirty="0">
              <a:solidFill>
                <a:srgbClr val="00B050"/>
              </a:solidFill>
            </a:endParaRPr>
          </a:p>
        </p:txBody>
      </p:sp>
    </p:spTree>
    <p:extLst>
      <p:ext uri="{BB962C8B-B14F-4D97-AF65-F5344CB8AC3E}">
        <p14:creationId xmlns:p14="http://schemas.microsoft.com/office/powerpoint/2010/main" val="296305989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5</a:t>
            </a:r>
            <a:r>
              <a:rPr lang="zh-CN" altLang="en-US" dirty="0"/>
              <a:t>自动寻路</a:t>
            </a:r>
            <a:r>
              <a:rPr lang="en-US" altLang="zh-CN" dirty="0"/>
              <a:t>A*</a:t>
            </a:r>
            <a:r>
              <a:rPr lang="zh-CN" altLang="en-US" dirty="0"/>
              <a:t>算法</a:t>
            </a:r>
            <a:endParaRPr dirty="0"/>
          </a:p>
        </p:txBody>
      </p:sp>
      <p:sp>
        <p:nvSpPr>
          <p:cNvPr id="52" name="Shape 52"/>
          <p:cNvSpPr>
            <a:spLocks noGrp="1"/>
          </p:cNvSpPr>
          <p:nvPr>
            <p:ph type="body" idx="4294967295"/>
          </p:nvPr>
        </p:nvSpPr>
        <p:spPr>
          <a:xfrm>
            <a:off x="213360" y="971552"/>
            <a:ext cx="8641080" cy="5886448"/>
          </a:xfrm>
          <a:prstGeom prst="rect">
            <a:avLst/>
          </a:prstGeom>
        </p:spPr>
        <p:txBody>
          <a:bodyPr>
            <a:normAutofit/>
          </a:bodyPr>
          <a:lstStyle/>
          <a:p>
            <a:pPr marL="0" indent="0" defTabSz="813816">
              <a:lnSpc>
                <a:spcPct val="90000"/>
              </a:lnSpc>
              <a:spcBef>
                <a:spcPts val="600"/>
              </a:spcBef>
              <a:buNone/>
              <a:defRPr sz="2800">
                <a:latin typeface="宋体"/>
                <a:ea typeface="宋体"/>
                <a:cs typeface="宋体"/>
                <a:sym typeface="宋体"/>
              </a:defRPr>
            </a:pPr>
            <a:r>
              <a:rPr lang="en-US" altLang="zh-CN" sz="2000" dirty="0">
                <a:solidFill>
                  <a:srgbClr val="00B050"/>
                </a:solidFill>
              </a:rPr>
              <a:t> </a:t>
            </a:r>
            <a:r>
              <a:rPr lang="zh-CN" altLang="en-US" sz="2800" dirty="0">
                <a:solidFill>
                  <a:schemeClr val="tx1"/>
                </a:solidFill>
              </a:rPr>
              <a:t>一般游戏中鼠标在地图中点击后角色就会自动走到那个位置，如果中途有障碍会自动绕开，这是怎么做到的呢</a:t>
            </a:r>
            <a:r>
              <a:rPr lang="en-US" altLang="zh-CN" sz="2800" dirty="0">
                <a:solidFill>
                  <a:schemeClr val="tx1"/>
                </a:solidFill>
              </a:rPr>
              <a:t>?</a:t>
            </a:r>
          </a:p>
          <a:p>
            <a:pPr marL="0" indent="0" defTabSz="813816">
              <a:lnSpc>
                <a:spcPct val="90000"/>
              </a:lnSpc>
              <a:spcBef>
                <a:spcPts val="600"/>
              </a:spcBef>
              <a:buNone/>
              <a:defRPr sz="2800">
                <a:latin typeface="宋体"/>
                <a:ea typeface="宋体"/>
                <a:cs typeface="宋体"/>
                <a:sym typeface="宋体"/>
              </a:defRPr>
            </a:pPr>
            <a:r>
              <a:rPr lang="zh-CN" altLang="en-US" sz="2800" dirty="0">
                <a:solidFill>
                  <a:schemeClr val="tx1"/>
                </a:solidFill>
              </a:rPr>
              <a:t>能够在坦克项目中应用呢？</a:t>
            </a:r>
            <a:endParaRPr lang="en-US" altLang="zh-CN" sz="2800" dirty="0">
              <a:solidFill>
                <a:schemeClr val="tx1"/>
              </a:solidFill>
            </a:endParaRPr>
          </a:p>
          <a:p>
            <a:pPr marL="0" indent="0" defTabSz="813816">
              <a:lnSpc>
                <a:spcPct val="90000"/>
              </a:lnSpc>
              <a:spcBef>
                <a:spcPts val="600"/>
              </a:spcBef>
              <a:buNone/>
              <a:defRPr sz="2800">
                <a:latin typeface="宋体"/>
                <a:ea typeface="宋体"/>
                <a:cs typeface="宋体"/>
                <a:sym typeface="宋体"/>
              </a:defRPr>
            </a:pPr>
            <a:r>
              <a:rPr lang="en-US" altLang="zh-CN" sz="2800" dirty="0">
                <a:solidFill>
                  <a:schemeClr val="tx1"/>
                </a:solidFill>
              </a:rPr>
              <a:t>  </a:t>
            </a:r>
            <a:r>
              <a:rPr lang="zh-CN" altLang="en-US" sz="2800" dirty="0">
                <a:solidFill>
                  <a:schemeClr val="tx1"/>
                </a:solidFill>
              </a:rPr>
              <a:t>例如： 敌方坦克会自动朝着玩家家园前进，自动开炮摧毁，这就智能化了。</a:t>
            </a:r>
            <a:endParaRPr sz="2800" dirty="0">
              <a:solidFill>
                <a:schemeClr val="tx1"/>
              </a:solidFill>
            </a:endParaRPr>
          </a:p>
        </p:txBody>
      </p:sp>
    </p:spTree>
    <p:extLst>
      <p:ext uri="{BB962C8B-B14F-4D97-AF65-F5344CB8AC3E}">
        <p14:creationId xmlns:p14="http://schemas.microsoft.com/office/powerpoint/2010/main" val="41839459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5.1 A*</a:t>
            </a:r>
            <a:r>
              <a:rPr lang="zh-CN" altLang="en-US" dirty="0"/>
              <a:t>算法基础</a:t>
            </a:r>
            <a:endParaRPr dirty="0"/>
          </a:p>
        </p:txBody>
      </p:sp>
      <p:sp>
        <p:nvSpPr>
          <p:cNvPr id="52" name="Shape 52"/>
          <p:cNvSpPr>
            <a:spLocks noGrp="1"/>
          </p:cNvSpPr>
          <p:nvPr>
            <p:ph type="body" idx="4294967295"/>
          </p:nvPr>
        </p:nvSpPr>
        <p:spPr>
          <a:xfrm>
            <a:off x="213360" y="971552"/>
            <a:ext cx="8641080" cy="887728"/>
          </a:xfrm>
          <a:prstGeom prst="rect">
            <a:avLst/>
          </a:prstGeom>
        </p:spPr>
        <p:txBody>
          <a:bodyPr>
            <a:normAutofit fontScale="85000" lnSpcReduction="10000"/>
          </a:bodyPr>
          <a:lstStyle/>
          <a:p>
            <a:pPr marL="0" indent="0" defTabSz="813816">
              <a:lnSpc>
                <a:spcPct val="90000"/>
              </a:lnSpc>
              <a:spcBef>
                <a:spcPts val="600"/>
              </a:spcBef>
              <a:buNone/>
              <a:defRPr sz="2800">
                <a:latin typeface="宋体"/>
                <a:ea typeface="宋体"/>
                <a:cs typeface="宋体"/>
                <a:sym typeface="宋体"/>
              </a:defRPr>
            </a:pPr>
            <a:r>
              <a:rPr lang="zh-CN" altLang="en-US" sz="2800" dirty="0">
                <a:solidFill>
                  <a:schemeClr val="tx1"/>
                </a:solidFill>
              </a:rPr>
              <a:t>简易地图 </a:t>
            </a:r>
            <a:r>
              <a:rPr lang="en-US" altLang="zh-CN" sz="2800" dirty="0">
                <a:solidFill>
                  <a:schemeClr val="tx1"/>
                </a:solidFill>
              </a:rPr>
              <a:t>A</a:t>
            </a:r>
            <a:r>
              <a:rPr lang="zh-CN" altLang="en-US" sz="2800" dirty="0">
                <a:solidFill>
                  <a:schemeClr val="tx1"/>
                </a:solidFill>
              </a:rPr>
              <a:t>起点，</a:t>
            </a:r>
            <a:r>
              <a:rPr lang="en-US" altLang="zh-CN" sz="2800" dirty="0">
                <a:solidFill>
                  <a:schemeClr val="tx1"/>
                </a:solidFill>
              </a:rPr>
              <a:t>B</a:t>
            </a:r>
            <a:r>
              <a:rPr lang="zh-CN" altLang="en-US" sz="2800" dirty="0">
                <a:solidFill>
                  <a:schemeClr val="tx1"/>
                </a:solidFill>
              </a:rPr>
              <a:t>终点，</a:t>
            </a:r>
            <a:endParaRPr lang="en-US" altLang="zh-CN" sz="2800" dirty="0">
              <a:solidFill>
                <a:schemeClr val="tx1"/>
              </a:solidFill>
            </a:endParaRPr>
          </a:p>
          <a:p>
            <a:pPr marL="0" indent="0" defTabSz="813816">
              <a:lnSpc>
                <a:spcPct val="90000"/>
              </a:lnSpc>
              <a:spcBef>
                <a:spcPts val="600"/>
              </a:spcBef>
              <a:buNone/>
              <a:defRPr sz="2800">
                <a:latin typeface="宋体"/>
                <a:ea typeface="宋体"/>
                <a:cs typeface="宋体"/>
                <a:sym typeface="宋体"/>
              </a:defRPr>
            </a:pPr>
            <a:r>
              <a:rPr lang="zh-CN" altLang="en-US" sz="2800" dirty="0">
                <a:solidFill>
                  <a:schemeClr val="tx1"/>
                </a:solidFill>
              </a:rPr>
              <a:t>蓝色障碍物                        相邻方块 取上下左右</a:t>
            </a:r>
            <a:r>
              <a:rPr lang="en-US" altLang="zh-CN" sz="2800" dirty="0">
                <a:solidFill>
                  <a:schemeClr val="tx1"/>
                </a:solidFill>
              </a:rPr>
              <a:t>4</a:t>
            </a:r>
            <a:r>
              <a:rPr lang="zh-CN" altLang="en-US" sz="2800" dirty="0">
                <a:solidFill>
                  <a:schemeClr val="tx1"/>
                </a:solidFill>
              </a:rPr>
              <a:t>个</a:t>
            </a:r>
            <a:endParaRPr sz="2800" dirty="0">
              <a:solidFill>
                <a:schemeClr val="tx1"/>
              </a:solidFill>
            </a:endParaRPr>
          </a:p>
        </p:txBody>
      </p:sp>
      <p:pic>
        <p:nvPicPr>
          <p:cNvPr id="3" name="图片 2">
            <a:extLst>
              <a:ext uri="{FF2B5EF4-FFF2-40B4-BE49-F238E27FC236}">
                <a16:creationId xmlns:a16="http://schemas.microsoft.com/office/drawing/2014/main" id="{66C7834F-D049-4A93-BB82-F69463C74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 y="2627273"/>
            <a:ext cx="4221480" cy="2966763"/>
          </a:xfrm>
          <a:prstGeom prst="rect">
            <a:avLst/>
          </a:prstGeom>
        </p:spPr>
      </p:pic>
      <p:pic>
        <p:nvPicPr>
          <p:cNvPr id="5" name="图片 4">
            <a:extLst>
              <a:ext uri="{FF2B5EF4-FFF2-40B4-BE49-F238E27FC236}">
                <a16:creationId xmlns:a16="http://schemas.microsoft.com/office/drawing/2014/main" id="{EC37F10F-B06C-4FE3-9A26-A3122787C4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774" y="2594986"/>
            <a:ext cx="3019044" cy="2999050"/>
          </a:xfrm>
          <a:prstGeom prst="rect">
            <a:avLst/>
          </a:prstGeom>
        </p:spPr>
      </p:pic>
    </p:spTree>
    <p:extLst>
      <p:ext uri="{BB962C8B-B14F-4D97-AF65-F5344CB8AC3E}">
        <p14:creationId xmlns:p14="http://schemas.microsoft.com/office/powerpoint/2010/main" val="31669668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9" name="Shape 49"/>
          <p:cNvSpPr>
            <a:spLocks noGrp="1"/>
          </p:cNvSpPr>
          <p:nvPr>
            <p:ph type="title" idx="4294967295"/>
          </p:nvPr>
        </p:nvSpPr>
        <p:spPr>
          <a:xfrm>
            <a:off x="457200" y="-234952"/>
            <a:ext cx="8229600" cy="1143004"/>
          </a:xfrm>
          <a:prstGeom prst="rect">
            <a:avLst/>
          </a:prstGeom>
        </p:spPr>
        <p:txBody>
          <a:bodyPr/>
          <a:lstStyle>
            <a:lvl1pPr algn="r">
              <a:defRPr sz="4000">
                <a:latin typeface="宋体"/>
                <a:ea typeface="宋体"/>
                <a:cs typeface="宋体"/>
                <a:sym typeface="宋体"/>
              </a:defRPr>
            </a:lvl1pPr>
          </a:lstStyle>
          <a:p>
            <a:r>
              <a:rPr lang="zh-CN" altLang="en-US" dirty="0"/>
              <a:t>目录</a:t>
            </a:r>
            <a:endParaRPr dirty="0"/>
          </a:p>
        </p:txBody>
      </p:sp>
      <p:sp>
        <p:nvSpPr>
          <p:cNvPr id="2" name="文本框 1">
            <a:extLst>
              <a:ext uri="{FF2B5EF4-FFF2-40B4-BE49-F238E27FC236}">
                <a16:creationId xmlns:a16="http://schemas.microsoft.com/office/drawing/2014/main" id="{CC3E681A-3B50-48E5-A94C-1EAD6F833B36}"/>
              </a:ext>
            </a:extLst>
          </p:cNvPr>
          <p:cNvSpPr txBox="1"/>
          <p:nvPr/>
        </p:nvSpPr>
        <p:spPr>
          <a:xfrm>
            <a:off x="609600" y="1159222"/>
            <a:ext cx="7528560" cy="2554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altLang="zh-CN" sz="3200" dirty="0">
                <a:latin typeface="宋体" panose="02010600030101010101" pitchFamily="2" charset="-122"/>
                <a:ea typeface="宋体" panose="02010600030101010101" pitchFamily="2" charset="-122"/>
              </a:rPr>
              <a:t>1 </a:t>
            </a:r>
            <a:r>
              <a:rPr lang="zh-CN" altLang="en-US" sz="3200" dirty="0">
                <a:latin typeface="宋体" panose="02010600030101010101" pitchFamily="2" charset="-122"/>
                <a:ea typeface="宋体" panose="02010600030101010101" pitchFamily="2" charset="-122"/>
              </a:rPr>
              <a:t>地图设计</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2 </a:t>
            </a:r>
            <a:r>
              <a:rPr lang="zh-CN" altLang="en-US" sz="3200" dirty="0">
                <a:latin typeface="宋体" panose="02010600030101010101" pitchFamily="2" charset="-122"/>
                <a:ea typeface="宋体" panose="02010600030101010101" pitchFamily="2" charset="-122"/>
              </a:rPr>
              <a:t>坦克运动</a:t>
            </a:r>
            <a:endParaRPr lang="en-US" altLang="zh-CN" sz="3200" dirty="0"/>
          </a:p>
          <a:p>
            <a:r>
              <a:rPr lang="en-US" altLang="zh-CN" sz="3200" dirty="0"/>
              <a:t>3 </a:t>
            </a:r>
            <a:r>
              <a:rPr lang="zh-CN" altLang="en-US" sz="3200" dirty="0"/>
              <a:t>碰撞检测：</a:t>
            </a:r>
            <a:endParaRPr lang="en-US" altLang="zh-CN" sz="3200" dirty="0"/>
          </a:p>
          <a:p>
            <a:r>
              <a:rPr lang="en-US" altLang="zh-CN" sz="3200" dirty="0"/>
              <a:t>4 </a:t>
            </a:r>
            <a:r>
              <a:rPr lang="zh-CN" altLang="en-US" sz="3200" dirty="0"/>
              <a:t>两个按键同时控制</a:t>
            </a:r>
            <a:endParaRPr lang="en-US" altLang="zh-CN" sz="3200" dirty="0"/>
          </a:p>
          <a:p>
            <a:r>
              <a:rPr lang="en-US" altLang="zh-CN" sz="3200" dirty="0"/>
              <a:t>5 </a:t>
            </a:r>
            <a:r>
              <a:rPr lang="zh-CN" altLang="en-US" sz="3200" dirty="0"/>
              <a:t>自动寻路</a:t>
            </a:r>
            <a:r>
              <a:rPr lang="en-US" altLang="zh-CN" sz="3200" dirty="0"/>
              <a:t>A*</a:t>
            </a:r>
            <a:r>
              <a:rPr lang="zh-CN" altLang="en-US" sz="3200" dirty="0"/>
              <a:t>算法</a:t>
            </a:r>
            <a:endParaRPr lang="en-US" altLang="zh-CN" sz="3200" dirty="0"/>
          </a:p>
        </p:txBody>
      </p:sp>
    </p:spTree>
    <p:extLst>
      <p:ext uri="{BB962C8B-B14F-4D97-AF65-F5344CB8AC3E}">
        <p14:creationId xmlns:p14="http://schemas.microsoft.com/office/powerpoint/2010/main" val="183298126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5.2 Open</a:t>
            </a:r>
            <a:r>
              <a:rPr lang="zh-CN" altLang="en-US" dirty="0"/>
              <a:t>列表和</a:t>
            </a:r>
            <a:r>
              <a:rPr lang="en-US" altLang="zh-CN" dirty="0"/>
              <a:t>Close</a:t>
            </a:r>
            <a:r>
              <a:rPr lang="zh-CN" altLang="en-US" dirty="0"/>
              <a:t>列表</a:t>
            </a:r>
            <a:endParaRPr dirty="0"/>
          </a:p>
        </p:txBody>
      </p:sp>
      <p:sp>
        <p:nvSpPr>
          <p:cNvPr id="52" name="Shape 52"/>
          <p:cNvSpPr>
            <a:spLocks noGrp="1"/>
          </p:cNvSpPr>
          <p:nvPr>
            <p:ph type="body" idx="4294967295"/>
          </p:nvPr>
        </p:nvSpPr>
        <p:spPr>
          <a:xfrm>
            <a:off x="213360" y="971552"/>
            <a:ext cx="8641080" cy="1497328"/>
          </a:xfrm>
          <a:prstGeom prst="rect">
            <a:avLst/>
          </a:prstGeom>
        </p:spPr>
        <p:txBody>
          <a:bodyPr>
            <a:normAutofit fontScale="77500" lnSpcReduction="20000"/>
          </a:bodyPr>
          <a:lstStyle/>
          <a:p>
            <a:r>
              <a:rPr lang="zh-CN" altLang="en-US" dirty="0"/>
              <a:t>它需要两个列表：</a:t>
            </a:r>
          </a:p>
          <a:p>
            <a:r>
              <a:rPr lang="zh-CN" altLang="en-US" dirty="0"/>
              <a:t>一个记录下所有被考虑来寻找最短路径的方块（称为</a:t>
            </a:r>
            <a:r>
              <a:rPr lang="en-US" altLang="zh-CN" dirty="0"/>
              <a:t>open </a:t>
            </a:r>
            <a:r>
              <a:rPr lang="zh-CN" altLang="en-US" dirty="0"/>
              <a:t>列表）</a:t>
            </a:r>
          </a:p>
          <a:p>
            <a:r>
              <a:rPr lang="zh-CN" altLang="en-US" dirty="0"/>
              <a:t>一个记录下不会再被考虑的方块（成为</a:t>
            </a:r>
            <a:r>
              <a:rPr lang="en-US" altLang="zh-CN" dirty="0"/>
              <a:t>closed</a:t>
            </a:r>
            <a:r>
              <a:rPr lang="zh-CN" altLang="en-US" dirty="0"/>
              <a:t>列表）</a:t>
            </a:r>
          </a:p>
        </p:txBody>
      </p:sp>
      <p:pic>
        <p:nvPicPr>
          <p:cNvPr id="2" name="图片 1">
            <a:extLst>
              <a:ext uri="{FF2B5EF4-FFF2-40B4-BE49-F238E27FC236}">
                <a16:creationId xmlns:a16="http://schemas.microsoft.com/office/drawing/2014/main" id="{2FE6DFD8-9E19-404D-AB44-C18786CF31EB}"/>
              </a:ext>
            </a:extLst>
          </p:cNvPr>
          <p:cNvPicPr>
            <a:picLocks noChangeAspect="1"/>
          </p:cNvPicPr>
          <p:nvPr/>
        </p:nvPicPr>
        <p:blipFill>
          <a:blip r:embed="rId3"/>
          <a:stretch>
            <a:fillRect/>
          </a:stretch>
        </p:blipFill>
        <p:spPr>
          <a:xfrm>
            <a:off x="2123758" y="2468880"/>
            <a:ext cx="4572000" cy="4114800"/>
          </a:xfrm>
          <a:prstGeom prst="rect">
            <a:avLst/>
          </a:prstGeom>
        </p:spPr>
      </p:pic>
    </p:spTree>
    <p:extLst>
      <p:ext uri="{BB962C8B-B14F-4D97-AF65-F5344CB8AC3E}">
        <p14:creationId xmlns:p14="http://schemas.microsoft.com/office/powerpoint/2010/main" val="298651572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normAutofit/>
          </a:bodyPr>
          <a:lstStyle>
            <a:lvl1pPr algn="r">
              <a:defRPr sz="4000">
                <a:latin typeface="宋体"/>
                <a:ea typeface="宋体"/>
                <a:cs typeface="宋体"/>
                <a:sym typeface="宋体"/>
              </a:defRPr>
            </a:lvl1pPr>
          </a:lstStyle>
          <a:p>
            <a:r>
              <a:rPr lang="en-US" altLang="zh-CN" dirty="0"/>
              <a:t>5.3</a:t>
            </a:r>
            <a:r>
              <a:rPr lang="zh-CN" altLang="en-US" b="1" dirty="0"/>
              <a:t>路径增量</a:t>
            </a:r>
            <a:endParaRPr dirty="0"/>
          </a:p>
        </p:txBody>
      </p:sp>
      <p:sp>
        <p:nvSpPr>
          <p:cNvPr id="52" name="Shape 52"/>
          <p:cNvSpPr>
            <a:spLocks noGrp="1"/>
          </p:cNvSpPr>
          <p:nvPr>
            <p:ph type="body" idx="4294967295"/>
          </p:nvPr>
        </p:nvSpPr>
        <p:spPr>
          <a:xfrm>
            <a:off x="213360" y="971552"/>
            <a:ext cx="8763000" cy="1497328"/>
          </a:xfrm>
          <a:prstGeom prst="rect">
            <a:avLst/>
          </a:prstGeom>
        </p:spPr>
        <p:txBody>
          <a:bodyPr>
            <a:normAutofit fontScale="70000" lnSpcReduction="20000"/>
          </a:bodyPr>
          <a:lstStyle/>
          <a:p>
            <a:pPr marL="0" indent="0">
              <a:buNone/>
            </a:pPr>
            <a:r>
              <a:rPr lang="zh-CN" altLang="en-US" dirty="0"/>
              <a:t>给每个方块一个</a:t>
            </a:r>
            <a:r>
              <a:rPr lang="en-US" altLang="zh-CN" dirty="0"/>
              <a:t>F=G+H</a:t>
            </a:r>
          </a:p>
          <a:p>
            <a:pPr marL="0" indent="0">
              <a:buNone/>
            </a:pPr>
            <a:r>
              <a:rPr lang="en-US" altLang="zh-CN" dirty="0"/>
              <a:t>G</a:t>
            </a:r>
            <a:r>
              <a:rPr lang="zh-CN" altLang="en-US" dirty="0"/>
              <a:t>：是从开始点</a:t>
            </a:r>
            <a:r>
              <a:rPr lang="en-US" altLang="zh-CN" dirty="0"/>
              <a:t>A</a:t>
            </a:r>
            <a:r>
              <a:rPr lang="zh-CN" altLang="en-US" dirty="0"/>
              <a:t>到当前方块的移动量</a:t>
            </a:r>
            <a:r>
              <a:rPr lang="en-US" altLang="zh-CN" dirty="0"/>
              <a:t>(</a:t>
            </a:r>
            <a:r>
              <a:rPr lang="zh-CN" altLang="en-US" dirty="0"/>
              <a:t>可沿斜方向移动</a:t>
            </a:r>
            <a:r>
              <a:rPr lang="en-US" altLang="zh-CN" dirty="0"/>
              <a:t>)</a:t>
            </a:r>
          </a:p>
          <a:p>
            <a:pPr marL="0" indent="0">
              <a:buNone/>
            </a:pPr>
            <a:r>
              <a:rPr lang="en-US" altLang="zh-CN" dirty="0"/>
              <a:t>H</a:t>
            </a:r>
            <a:r>
              <a:rPr lang="zh-CN" altLang="en-US" dirty="0"/>
              <a:t>：是从当前方块到目标点的移动量估算值（有多种估值方法）</a:t>
            </a:r>
            <a:endParaRPr lang="en-US" altLang="zh-CN" dirty="0"/>
          </a:p>
          <a:p>
            <a:pPr marL="0" indent="0">
              <a:buNone/>
            </a:pPr>
            <a:r>
              <a:rPr lang="zh-CN" altLang="en-US" dirty="0"/>
              <a:t>曼哈顿距离、或者“城市街区距离”</a:t>
            </a:r>
          </a:p>
        </p:txBody>
      </p:sp>
      <p:pic>
        <p:nvPicPr>
          <p:cNvPr id="3" name="图片 2">
            <a:extLst>
              <a:ext uri="{FF2B5EF4-FFF2-40B4-BE49-F238E27FC236}">
                <a16:creationId xmlns:a16="http://schemas.microsoft.com/office/drawing/2014/main" id="{4C6D5370-53E4-4F79-B95E-D7EC1B01AB6A}"/>
              </a:ext>
            </a:extLst>
          </p:cNvPr>
          <p:cNvPicPr>
            <a:picLocks noChangeAspect="1"/>
          </p:cNvPicPr>
          <p:nvPr/>
        </p:nvPicPr>
        <p:blipFill>
          <a:blip r:embed="rId4"/>
          <a:stretch>
            <a:fillRect/>
          </a:stretch>
        </p:blipFill>
        <p:spPr>
          <a:xfrm>
            <a:off x="213360" y="2621280"/>
            <a:ext cx="4572000" cy="4114800"/>
          </a:xfrm>
          <a:prstGeom prst="rect">
            <a:avLst/>
          </a:prstGeom>
        </p:spPr>
      </p:pic>
      <p:sp>
        <p:nvSpPr>
          <p:cNvPr id="4" name="矩形 3">
            <a:extLst>
              <a:ext uri="{FF2B5EF4-FFF2-40B4-BE49-F238E27FC236}">
                <a16:creationId xmlns:a16="http://schemas.microsoft.com/office/drawing/2014/main" id="{332F0384-CB5C-454C-995B-2BF76A2D9451}"/>
              </a:ext>
            </a:extLst>
          </p:cNvPr>
          <p:cNvSpPr/>
          <p:nvPr/>
        </p:nvSpPr>
        <p:spPr>
          <a:xfrm>
            <a:off x="589211" y="2505670"/>
            <a:ext cx="2108269"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G</a:t>
            </a:r>
            <a:r>
              <a:rPr lang="zh-CN" altLang="en-US" sz="5400" b="0" cap="none" spc="0" dirty="0">
                <a:ln w="0"/>
                <a:solidFill>
                  <a:schemeClr val="tx1"/>
                </a:solidFill>
                <a:effectLst>
                  <a:outerShdw blurRad="38100" dist="19050" dir="2700000" algn="tl" rotWithShape="0">
                    <a:schemeClr val="dk1">
                      <a:alpha val="40000"/>
                    </a:schemeClr>
                  </a:outerShdw>
                </a:effectLst>
              </a:rPr>
              <a:t>示例</a:t>
            </a:r>
          </a:p>
        </p:txBody>
      </p:sp>
      <p:pic>
        <p:nvPicPr>
          <p:cNvPr id="5" name="图片 4">
            <a:extLst>
              <a:ext uri="{FF2B5EF4-FFF2-40B4-BE49-F238E27FC236}">
                <a16:creationId xmlns:a16="http://schemas.microsoft.com/office/drawing/2014/main" id="{47D456AA-AE89-4181-846F-85A71CFE4813}"/>
              </a:ext>
            </a:extLst>
          </p:cNvPr>
          <p:cNvPicPr>
            <a:picLocks noChangeAspect="1"/>
          </p:cNvPicPr>
          <p:nvPr/>
        </p:nvPicPr>
        <p:blipFill>
          <a:blip r:embed="rId5"/>
          <a:stretch>
            <a:fillRect/>
          </a:stretch>
        </p:blipFill>
        <p:spPr>
          <a:xfrm>
            <a:off x="4572000" y="2621280"/>
            <a:ext cx="4572000" cy="4114800"/>
          </a:xfrm>
          <a:prstGeom prst="rect">
            <a:avLst/>
          </a:prstGeom>
        </p:spPr>
      </p:pic>
      <p:sp>
        <p:nvSpPr>
          <p:cNvPr id="8" name="矩形 7">
            <a:extLst>
              <a:ext uri="{FF2B5EF4-FFF2-40B4-BE49-F238E27FC236}">
                <a16:creationId xmlns:a16="http://schemas.microsoft.com/office/drawing/2014/main" id="{40358E5B-9B44-472E-AC0D-80F7310166F3}"/>
              </a:ext>
            </a:extLst>
          </p:cNvPr>
          <p:cNvSpPr/>
          <p:nvPr/>
        </p:nvSpPr>
        <p:spPr>
          <a:xfrm>
            <a:off x="4994275" y="2505670"/>
            <a:ext cx="2069798" cy="923330"/>
          </a:xfrm>
          <a:prstGeom prst="rect">
            <a:avLst/>
          </a:prstGeom>
          <a:noFill/>
        </p:spPr>
        <p:txBody>
          <a:bodyPr wrap="none" lIns="91440" tIns="45720" rIns="91440" bIns="45720">
            <a:spAutoFit/>
          </a:bodyPr>
          <a:lstStyle/>
          <a:p>
            <a:pPr algn="ctr"/>
            <a:r>
              <a:rPr lang="en-US" altLang="zh-CN" sz="5400" dirty="0">
                <a:ln w="0"/>
                <a:solidFill>
                  <a:schemeClr val="tx1"/>
                </a:solidFill>
                <a:effectLst>
                  <a:outerShdw blurRad="38100" dist="19050" dir="2700000" algn="tl" rotWithShape="0">
                    <a:schemeClr val="dk1">
                      <a:alpha val="40000"/>
                    </a:schemeClr>
                  </a:outerShdw>
                </a:effectLst>
              </a:rPr>
              <a:t>H</a:t>
            </a:r>
            <a:r>
              <a:rPr lang="zh-CN" altLang="en-US" sz="5400" b="0" cap="none" spc="0" dirty="0">
                <a:ln w="0"/>
                <a:solidFill>
                  <a:schemeClr val="tx1"/>
                </a:solidFill>
                <a:effectLst>
                  <a:outerShdw blurRad="38100" dist="19050" dir="2700000" algn="tl" rotWithShape="0">
                    <a:schemeClr val="dk1">
                      <a:alpha val="40000"/>
                    </a:schemeClr>
                  </a:outerShdw>
                </a:effectLst>
              </a:rPr>
              <a:t>示例</a:t>
            </a:r>
          </a:p>
        </p:txBody>
      </p:sp>
    </p:spTree>
    <p:extLst>
      <p:ext uri="{BB962C8B-B14F-4D97-AF65-F5344CB8AC3E}">
        <p14:creationId xmlns:p14="http://schemas.microsoft.com/office/powerpoint/2010/main" val="118275107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normAutofit/>
          </a:bodyPr>
          <a:lstStyle>
            <a:lvl1pPr algn="r">
              <a:defRPr sz="4000">
                <a:latin typeface="宋体"/>
                <a:ea typeface="宋体"/>
                <a:cs typeface="宋体"/>
                <a:sym typeface="宋体"/>
              </a:defRPr>
            </a:lvl1pPr>
          </a:lstStyle>
          <a:p>
            <a:r>
              <a:rPr lang="en-US" altLang="zh-CN" dirty="0"/>
              <a:t>5.4</a:t>
            </a:r>
            <a:r>
              <a:rPr lang="en-US" altLang="zh-CN" b="1" dirty="0"/>
              <a:t>A</a:t>
            </a:r>
            <a:r>
              <a:rPr lang="zh-CN" altLang="en-US" b="1" dirty="0"/>
              <a:t>*算法</a:t>
            </a:r>
            <a:endParaRPr dirty="0"/>
          </a:p>
        </p:txBody>
      </p:sp>
      <p:sp>
        <p:nvSpPr>
          <p:cNvPr id="52" name="Shape 52"/>
          <p:cNvSpPr>
            <a:spLocks noGrp="1"/>
          </p:cNvSpPr>
          <p:nvPr>
            <p:ph type="body" idx="4294967295"/>
          </p:nvPr>
        </p:nvSpPr>
        <p:spPr>
          <a:xfrm>
            <a:off x="213360" y="971552"/>
            <a:ext cx="8763000" cy="5673088"/>
          </a:xfrm>
          <a:prstGeom prst="rect">
            <a:avLst/>
          </a:prstGeom>
        </p:spPr>
        <p:txBody>
          <a:bodyPr>
            <a:normAutofit lnSpcReduction="10000"/>
          </a:bodyPr>
          <a:lstStyle/>
          <a:p>
            <a:pPr marL="0" indent="0">
              <a:buNone/>
            </a:pPr>
            <a:r>
              <a:rPr lang="en-US" altLang="zh-CN" dirty="0"/>
              <a:t>1. </a:t>
            </a:r>
            <a:r>
              <a:rPr lang="zh-CN" altLang="en-US" dirty="0"/>
              <a:t>从起点</a:t>
            </a:r>
            <a:r>
              <a:rPr lang="en-US" altLang="zh-CN" dirty="0"/>
              <a:t>A</a:t>
            </a:r>
            <a:r>
              <a:rPr lang="zh-CN" altLang="en-US" dirty="0"/>
              <a:t>开始</a:t>
            </a:r>
            <a:r>
              <a:rPr lang="en-US" altLang="zh-CN" dirty="0"/>
              <a:t>, </a:t>
            </a:r>
            <a:r>
              <a:rPr lang="zh-CN" altLang="en-US" dirty="0"/>
              <a:t>把它作为待处理的方格存入一个</a:t>
            </a:r>
            <a:r>
              <a:rPr lang="en-US" altLang="zh-CN" dirty="0"/>
              <a:t>open</a:t>
            </a:r>
            <a:r>
              <a:rPr lang="zh-CN" altLang="en-US" dirty="0"/>
              <a:t>列表</a:t>
            </a:r>
            <a:r>
              <a:rPr lang="en-US" altLang="zh-CN" dirty="0"/>
              <a:t>, open</a:t>
            </a:r>
            <a:r>
              <a:rPr lang="zh-CN" altLang="en-US" dirty="0"/>
              <a:t>列表就是一个等待检查方格的列表</a:t>
            </a:r>
            <a:r>
              <a:rPr lang="en-US" altLang="zh-CN" dirty="0"/>
              <a:t>.</a:t>
            </a:r>
          </a:p>
          <a:p>
            <a:pPr marL="0" indent="0">
              <a:buNone/>
            </a:pPr>
            <a:r>
              <a:rPr lang="en-US" altLang="zh-CN" dirty="0"/>
              <a:t>2. </a:t>
            </a:r>
            <a:r>
              <a:rPr lang="zh-CN" altLang="en-US" dirty="0">
                <a:solidFill>
                  <a:schemeClr val="tx1"/>
                </a:solidFill>
              </a:rPr>
              <a:t>寻找起点</a:t>
            </a:r>
            <a:r>
              <a:rPr lang="en-US" altLang="zh-CN" dirty="0">
                <a:solidFill>
                  <a:schemeClr val="tx1"/>
                </a:solidFill>
              </a:rPr>
              <a:t>A</a:t>
            </a:r>
            <a:r>
              <a:rPr lang="zh-CN" altLang="en-US" dirty="0">
                <a:solidFill>
                  <a:schemeClr val="tx1"/>
                </a:solidFill>
              </a:rPr>
              <a:t>周围可以到达的方格</a:t>
            </a:r>
            <a:r>
              <a:rPr lang="en-US" altLang="zh-CN" dirty="0">
                <a:solidFill>
                  <a:schemeClr val="tx1"/>
                </a:solidFill>
              </a:rPr>
              <a:t>, </a:t>
            </a:r>
            <a:r>
              <a:rPr lang="zh-CN" altLang="en-US" dirty="0">
                <a:solidFill>
                  <a:srgbClr val="FF0000"/>
                </a:solidFill>
              </a:rPr>
              <a:t>判断合格才将它们放入</a:t>
            </a:r>
            <a:r>
              <a:rPr lang="en-US" altLang="zh-CN" dirty="0">
                <a:solidFill>
                  <a:srgbClr val="FF0000"/>
                </a:solidFill>
              </a:rPr>
              <a:t>"</a:t>
            </a:r>
            <a:r>
              <a:rPr lang="zh-CN" altLang="en-US" dirty="0">
                <a:solidFill>
                  <a:srgbClr val="FF0000"/>
                </a:solidFill>
              </a:rPr>
              <a:t>开启列表</a:t>
            </a:r>
            <a:r>
              <a:rPr lang="en-US" altLang="zh-CN" dirty="0">
                <a:solidFill>
                  <a:srgbClr val="FF0000"/>
                </a:solidFill>
              </a:rPr>
              <a:t>"</a:t>
            </a:r>
            <a:r>
              <a:rPr lang="en-US" altLang="zh-CN" dirty="0">
                <a:solidFill>
                  <a:schemeClr val="tx1"/>
                </a:solidFill>
              </a:rPr>
              <a:t>, </a:t>
            </a:r>
            <a:r>
              <a:rPr lang="zh-CN" altLang="en-US" dirty="0">
                <a:solidFill>
                  <a:schemeClr val="tx1"/>
                </a:solidFill>
              </a:rPr>
              <a:t>并设置它们的</a:t>
            </a:r>
            <a:r>
              <a:rPr lang="en-US" altLang="zh-CN" dirty="0">
                <a:solidFill>
                  <a:schemeClr val="tx1"/>
                </a:solidFill>
              </a:rPr>
              <a:t>"</a:t>
            </a:r>
            <a:r>
              <a:rPr lang="zh-CN" altLang="en-US" dirty="0">
                <a:solidFill>
                  <a:schemeClr val="tx1"/>
                </a:solidFill>
              </a:rPr>
              <a:t>父方格</a:t>
            </a:r>
            <a:r>
              <a:rPr lang="en-US" altLang="zh-CN" dirty="0">
                <a:solidFill>
                  <a:schemeClr val="tx1"/>
                </a:solidFill>
              </a:rPr>
              <a:t>"</a:t>
            </a:r>
            <a:r>
              <a:rPr lang="zh-CN" altLang="en-US" dirty="0">
                <a:solidFill>
                  <a:schemeClr val="tx1"/>
                </a:solidFill>
              </a:rPr>
              <a:t>为</a:t>
            </a:r>
            <a:r>
              <a:rPr lang="en-US" altLang="zh-CN" dirty="0">
                <a:solidFill>
                  <a:schemeClr val="tx1"/>
                </a:solidFill>
              </a:rPr>
              <a:t>A.</a:t>
            </a:r>
          </a:p>
          <a:p>
            <a:pPr marL="0" indent="0">
              <a:buNone/>
            </a:pPr>
            <a:r>
              <a:rPr lang="en-US" altLang="zh-CN" dirty="0"/>
              <a:t>3. </a:t>
            </a:r>
            <a:r>
              <a:rPr lang="zh-CN" altLang="en-US" dirty="0"/>
              <a:t>从</a:t>
            </a:r>
            <a:r>
              <a:rPr lang="en-US" altLang="zh-CN" dirty="0"/>
              <a:t>open</a:t>
            </a:r>
            <a:r>
              <a:rPr lang="zh-CN" altLang="en-US" dirty="0"/>
              <a:t>列表中删除起点 </a:t>
            </a:r>
            <a:r>
              <a:rPr lang="en-US" altLang="zh-CN" dirty="0"/>
              <a:t>A, </a:t>
            </a:r>
            <a:r>
              <a:rPr lang="zh-CN" altLang="en-US" dirty="0"/>
              <a:t>并将起点 </a:t>
            </a:r>
            <a:r>
              <a:rPr lang="en-US" altLang="zh-CN" dirty="0"/>
              <a:t>A </a:t>
            </a:r>
            <a:r>
              <a:rPr lang="zh-CN" altLang="en-US" dirty="0"/>
              <a:t>加入</a:t>
            </a:r>
            <a:r>
              <a:rPr lang="en-US" altLang="zh-CN" dirty="0"/>
              <a:t>close</a:t>
            </a:r>
            <a:r>
              <a:rPr lang="zh-CN" altLang="en-US" dirty="0"/>
              <a:t>列表</a:t>
            </a:r>
            <a:r>
              <a:rPr lang="en-US" altLang="zh-CN" dirty="0"/>
              <a:t>, close</a:t>
            </a:r>
            <a:r>
              <a:rPr lang="zh-CN" altLang="en-US" dirty="0"/>
              <a:t>列表中存放的都是不需要再次检查的方格。</a:t>
            </a:r>
            <a:endParaRPr lang="en-US" altLang="zh-CN" dirty="0"/>
          </a:p>
          <a:p>
            <a:pPr marL="0" indent="0">
              <a:buNone/>
            </a:pPr>
            <a:r>
              <a:rPr lang="en-US" altLang="zh-CN" dirty="0"/>
              <a:t>4 </a:t>
            </a:r>
            <a:r>
              <a:rPr lang="zh-CN" altLang="en-US" dirty="0"/>
              <a:t>寻找</a:t>
            </a:r>
            <a:r>
              <a:rPr lang="en-US" altLang="zh-CN" dirty="0"/>
              <a:t>open</a:t>
            </a:r>
            <a:r>
              <a:rPr lang="zh-CN" altLang="en-US" dirty="0"/>
              <a:t>列表中</a:t>
            </a:r>
            <a:r>
              <a:rPr lang="en-US" altLang="zh-CN" dirty="0"/>
              <a:t>F</a:t>
            </a:r>
            <a:r>
              <a:rPr lang="zh-CN" altLang="en-US" dirty="0"/>
              <a:t>值最低的格子</a:t>
            </a:r>
            <a:r>
              <a:rPr lang="en-US" altLang="zh-CN" dirty="0"/>
              <a:t>, </a:t>
            </a:r>
            <a:r>
              <a:rPr lang="zh-CN" altLang="en-US" dirty="0"/>
              <a:t>我们称它为当前格，重新开始循环</a:t>
            </a:r>
            <a:endParaRPr lang="en-US" altLang="zh-CN" dirty="0"/>
          </a:p>
          <a:p>
            <a:pPr marL="0" indent="0">
              <a:buNone/>
            </a:pPr>
            <a:r>
              <a:rPr lang="en-US" altLang="zh-CN" dirty="0"/>
              <a:t>5 </a:t>
            </a:r>
            <a:r>
              <a:rPr lang="zh-CN" altLang="en-US" dirty="0"/>
              <a:t>结束条件， 当前点是终点。</a:t>
            </a:r>
            <a:endParaRPr lang="en-US" altLang="zh-CN" dirty="0"/>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202469762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normAutofit/>
          </a:bodyPr>
          <a:lstStyle>
            <a:lvl1pPr algn="r">
              <a:defRPr sz="4000">
                <a:latin typeface="宋体"/>
                <a:ea typeface="宋体"/>
                <a:cs typeface="宋体"/>
                <a:sym typeface="宋体"/>
              </a:defRPr>
            </a:lvl1pPr>
          </a:lstStyle>
          <a:p>
            <a:r>
              <a:rPr lang="en-US" altLang="zh-CN" dirty="0"/>
              <a:t>5.4</a:t>
            </a:r>
            <a:r>
              <a:rPr lang="en-US" altLang="zh-CN" b="1" dirty="0"/>
              <a:t>A</a:t>
            </a:r>
            <a:r>
              <a:rPr lang="zh-CN" altLang="en-US" b="1" dirty="0"/>
              <a:t>*算法</a:t>
            </a:r>
            <a:endParaRPr dirty="0"/>
          </a:p>
        </p:txBody>
      </p:sp>
      <p:sp>
        <p:nvSpPr>
          <p:cNvPr id="52" name="Shape 52"/>
          <p:cNvSpPr>
            <a:spLocks noGrp="1"/>
          </p:cNvSpPr>
          <p:nvPr>
            <p:ph type="body" idx="4294967295"/>
          </p:nvPr>
        </p:nvSpPr>
        <p:spPr>
          <a:xfrm>
            <a:off x="213360" y="971552"/>
            <a:ext cx="8763000" cy="5673088"/>
          </a:xfrm>
          <a:prstGeom prst="rect">
            <a:avLst/>
          </a:prstGeom>
        </p:spPr>
        <p:txBody>
          <a:bodyPr>
            <a:normAutofit/>
          </a:bodyPr>
          <a:lstStyle/>
          <a:p>
            <a:pPr marL="0" indent="0">
              <a:buNone/>
            </a:pPr>
            <a:r>
              <a:rPr lang="zh-CN" altLang="en-US" dirty="0"/>
              <a:t>对相邻方格的判断：</a:t>
            </a:r>
            <a:endParaRPr lang="en-US" altLang="zh-CN" dirty="0"/>
          </a:p>
          <a:p>
            <a:pPr marL="0" indent="0">
              <a:buNone/>
            </a:pPr>
            <a:r>
              <a:rPr lang="en-US" altLang="zh-CN" dirty="0"/>
              <a:t>1 </a:t>
            </a:r>
            <a:r>
              <a:rPr lang="zh-CN" altLang="en-US" dirty="0"/>
              <a:t>如果是障碍物，不管它。</a:t>
            </a:r>
            <a:endParaRPr lang="en-US" altLang="zh-CN" dirty="0"/>
          </a:p>
          <a:p>
            <a:pPr marL="0" indent="0">
              <a:buNone/>
            </a:pPr>
            <a:r>
              <a:rPr lang="en-US" altLang="zh-CN" dirty="0"/>
              <a:t>2 </a:t>
            </a:r>
            <a:r>
              <a:rPr lang="zh-CN" altLang="en-US" dirty="0"/>
              <a:t>如果</a:t>
            </a:r>
            <a:r>
              <a:rPr lang="en-US" altLang="zh-CN" dirty="0"/>
              <a:t>T</a:t>
            </a:r>
            <a:r>
              <a:rPr lang="zh-CN" altLang="en-US" dirty="0"/>
              <a:t>在</a:t>
            </a:r>
            <a:r>
              <a:rPr lang="en-US" altLang="zh-CN" dirty="0"/>
              <a:t>closed</a:t>
            </a:r>
            <a:r>
              <a:rPr lang="zh-CN" altLang="en-US" dirty="0"/>
              <a:t>列表中：不管它。</a:t>
            </a:r>
          </a:p>
          <a:p>
            <a:pPr marL="0" indent="0">
              <a:buNone/>
            </a:pPr>
            <a:r>
              <a:rPr lang="en-US" altLang="zh-CN" dirty="0"/>
              <a:t>3 </a:t>
            </a:r>
            <a:r>
              <a:rPr lang="zh-CN" altLang="en-US" dirty="0"/>
              <a:t>如果</a:t>
            </a:r>
            <a:r>
              <a:rPr lang="en-US" altLang="zh-CN" dirty="0"/>
              <a:t>T</a:t>
            </a:r>
            <a:r>
              <a:rPr lang="zh-CN" altLang="en-US" dirty="0"/>
              <a:t>不在</a:t>
            </a:r>
            <a:r>
              <a:rPr lang="en-US" altLang="zh-CN" dirty="0"/>
              <a:t>open</a:t>
            </a:r>
            <a:r>
              <a:rPr lang="zh-CN" altLang="en-US" dirty="0"/>
              <a:t>列表中：添加它然后计算出它的和值，设置</a:t>
            </a:r>
            <a:r>
              <a:rPr lang="en-US" altLang="zh-CN" dirty="0"/>
              <a:t>T</a:t>
            </a:r>
            <a:r>
              <a:rPr lang="zh-CN" altLang="en-US" dirty="0"/>
              <a:t>的父对象是当前块。</a:t>
            </a:r>
          </a:p>
          <a:p>
            <a:pPr marL="0" indent="0">
              <a:buNone/>
            </a:pPr>
            <a:r>
              <a:rPr lang="en-US" altLang="zh-CN" dirty="0"/>
              <a:t>4 </a:t>
            </a:r>
            <a:r>
              <a:rPr lang="zh-CN" altLang="en-US" dirty="0"/>
              <a:t>如果</a:t>
            </a:r>
            <a:r>
              <a:rPr lang="en-US" altLang="zh-CN" dirty="0"/>
              <a:t>T</a:t>
            </a:r>
            <a:r>
              <a:rPr lang="zh-CN" altLang="en-US" dirty="0"/>
              <a:t>已经在</a:t>
            </a:r>
            <a:r>
              <a:rPr lang="en-US" altLang="zh-CN" dirty="0"/>
              <a:t>open</a:t>
            </a:r>
            <a:r>
              <a:rPr lang="zh-CN" altLang="en-US" dirty="0"/>
              <a:t>列表中：当我们使用当前生成的路径到达那里时，检查</a:t>
            </a:r>
            <a:r>
              <a:rPr lang="en-US" altLang="zh-CN" dirty="0"/>
              <a:t>F </a:t>
            </a:r>
            <a:r>
              <a:rPr lang="zh-CN" altLang="en-US" dirty="0"/>
              <a:t>值是否更小。如果是，更新它的</a:t>
            </a:r>
            <a:r>
              <a:rPr lang="en-US" altLang="zh-CN" dirty="0"/>
              <a:t>F</a:t>
            </a:r>
            <a:r>
              <a:rPr lang="zh-CN" altLang="en-US" dirty="0"/>
              <a:t>值和它的父对象。</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385611538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normAutofit/>
          </a:bodyPr>
          <a:lstStyle>
            <a:lvl1pPr algn="r">
              <a:defRPr sz="4000">
                <a:latin typeface="宋体"/>
                <a:ea typeface="宋体"/>
                <a:cs typeface="宋体"/>
                <a:sym typeface="宋体"/>
              </a:defRPr>
            </a:lvl1pPr>
          </a:lstStyle>
          <a:p>
            <a:r>
              <a:rPr lang="en-US" altLang="zh-CN" dirty="0"/>
              <a:t>5.4</a:t>
            </a:r>
            <a:r>
              <a:rPr lang="en-US" altLang="zh-CN" b="1" dirty="0"/>
              <a:t>A</a:t>
            </a:r>
            <a:r>
              <a:rPr lang="zh-CN" altLang="en-US" b="1" dirty="0"/>
              <a:t>*算法</a:t>
            </a:r>
            <a:endParaRPr dirty="0"/>
          </a:p>
        </p:txBody>
      </p:sp>
      <p:pic>
        <p:nvPicPr>
          <p:cNvPr id="3" name="图片 2">
            <a:extLst>
              <a:ext uri="{FF2B5EF4-FFF2-40B4-BE49-F238E27FC236}">
                <a16:creationId xmlns:a16="http://schemas.microsoft.com/office/drawing/2014/main" id="{CAB6AA09-8574-4A62-8BE0-D022DAE525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76" y="971549"/>
            <a:ext cx="6171428" cy="5554285"/>
          </a:xfrm>
          <a:prstGeom prst="rect">
            <a:avLst/>
          </a:prstGeom>
        </p:spPr>
      </p:pic>
      <p:pic>
        <p:nvPicPr>
          <p:cNvPr id="5" name="图片 4">
            <a:extLst>
              <a:ext uri="{FF2B5EF4-FFF2-40B4-BE49-F238E27FC236}">
                <a16:creationId xmlns:a16="http://schemas.microsoft.com/office/drawing/2014/main" id="{853B2688-7E47-4CE9-A3F0-EE4790E281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6444" y="971548"/>
            <a:ext cx="6171428" cy="5554285"/>
          </a:xfrm>
          <a:prstGeom prst="rect">
            <a:avLst/>
          </a:prstGeom>
        </p:spPr>
      </p:pic>
      <p:pic>
        <p:nvPicPr>
          <p:cNvPr id="8" name="图片 7">
            <a:extLst>
              <a:ext uri="{FF2B5EF4-FFF2-40B4-BE49-F238E27FC236}">
                <a16:creationId xmlns:a16="http://schemas.microsoft.com/office/drawing/2014/main" id="{6848AED8-EFAA-4951-B176-F274881C6F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2158" y="971547"/>
            <a:ext cx="6171428" cy="5554285"/>
          </a:xfrm>
          <a:prstGeom prst="rect">
            <a:avLst/>
          </a:prstGeom>
        </p:spPr>
      </p:pic>
    </p:spTree>
    <p:extLst>
      <p:ext uri="{BB962C8B-B14F-4D97-AF65-F5344CB8AC3E}">
        <p14:creationId xmlns:p14="http://schemas.microsoft.com/office/powerpoint/2010/main" val="1055440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normAutofit/>
          </a:bodyPr>
          <a:lstStyle>
            <a:lvl1pPr algn="r">
              <a:defRPr sz="4000">
                <a:latin typeface="宋体"/>
                <a:ea typeface="宋体"/>
                <a:cs typeface="宋体"/>
                <a:sym typeface="宋体"/>
              </a:defRPr>
            </a:lvl1pPr>
          </a:lstStyle>
          <a:p>
            <a:r>
              <a:rPr lang="en-US" altLang="zh-CN" dirty="0"/>
              <a:t>5.5 </a:t>
            </a:r>
            <a:r>
              <a:rPr lang="zh-CN" altLang="en-US" b="1" dirty="0"/>
              <a:t>示例</a:t>
            </a:r>
            <a:endParaRPr dirty="0"/>
          </a:p>
        </p:txBody>
      </p:sp>
      <p:pic>
        <p:nvPicPr>
          <p:cNvPr id="2" name="图片 1">
            <a:extLst>
              <a:ext uri="{FF2B5EF4-FFF2-40B4-BE49-F238E27FC236}">
                <a16:creationId xmlns:a16="http://schemas.microsoft.com/office/drawing/2014/main" id="{08F97665-B4C7-4CBD-8E72-C376C29C3BAD}"/>
              </a:ext>
            </a:extLst>
          </p:cNvPr>
          <p:cNvPicPr>
            <a:picLocks noChangeAspect="1"/>
          </p:cNvPicPr>
          <p:nvPr/>
        </p:nvPicPr>
        <p:blipFill>
          <a:blip r:embed="rId4"/>
          <a:stretch>
            <a:fillRect/>
          </a:stretch>
        </p:blipFill>
        <p:spPr>
          <a:xfrm>
            <a:off x="276225" y="864040"/>
            <a:ext cx="8105775" cy="5993960"/>
          </a:xfrm>
          <a:prstGeom prst="rect">
            <a:avLst/>
          </a:prstGeom>
        </p:spPr>
      </p:pic>
    </p:spTree>
    <p:extLst>
      <p:ext uri="{BB962C8B-B14F-4D97-AF65-F5344CB8AC3E}">
        <p14:creationId xmlns:p14="http://schemas.microsoft.com/office/powerpoint/2010/main" val="83867799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normAutofit/>
          </a:bodyPr>
          <a:lstStyle>
            <a:lvl1pPr algn="r">
              <a:defRPr sz="4000">
                <a:latin typeface="宋体"/>
                <a:ea typeface="宋体"/>
                <a:cs typeface="宋体"/>
                <a:sym typeface="宋体"/>
              </a:defRPr>
            </a:lvl1pPr>
          </a:lstStyle>
          <a:p>
            <a:r>
              <a:rPr lang="en-US" altLang="zh-CN" dirty="0"/>
              <a:t>5.5 </a:t>
            </a:r>
            <a:r>
              <a:rPr lang="zh-CN" altLang="en-US" b="1" dirty="0"/>
              <a:t>示例</a:t>
            </a:r>
            <a:endParaRPr dirty="0"/>
          </a:p>
        </p:txBody>
      </p:sp>
      <p:pic>
        <p:nvPicPr>
          <p:cNvPr id="3" name="图片 2">
            <a:extLst>
              <a:ext uri="{FF2B5EF4-FFF2-40B4-BE49-F238E27FC236}">
                <a16:creationId xmlns:a16="http://schemas.microsoft.com/office/drawing/2014/main" id="{8BE5E2A5-9FC6-43FE-AA3F-153DE785D843}"/>
              </a:ext>
            </a:extLst>
          </p:cNvPr>
          <p:cNvPicPr>
            <a:picLocks noChangeAspect="1"/>
          </p:cNvPicPr>
          <p:nvPr/>
        </p:nvPicPr>
        <p:blipFill>
          <a:blip r:embed="rId4"/>
          <a:stretch>
            <a:fillRect/>
          </a:stretch>
        </p:blipFill>
        <p:spPr>
          <a:xfrm>
            <a:off x="276225" y="772475"/>
            <a:ext cx="8229600" cy="6085525"/>
          </a:xfrm>
          <a:prstGeom prst="rect">
            <a:avLst/>
          </a:prstGeom>
        </p:spPr>
      </p:pic>
    </p:spTree>
    <p:extLst>
      <p:ext uri="{BB962C8B-B14F-4D97-AF65-F5344CB8AC3E}">
        <p14:creationId xmlns:p14="http://schemas.microsoft.com/office/powerpoint/2010/main" val="177895227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normAutofit/>
          </a:bodyPr>
          <a:lstStyle>
            <a:lvl1pPr algn="r">
              <a:defRPr sz="4000">
                <a:latin typeface="宋体"/>
                <a:ea typeface="宋体"/>
                <a:cs typeface="宋体"/>
                <a:sym typeface="宋体"/>
              </a:defRPr>
            </a:lvl1pPr>
          </a:lstStyle>
          <a:p>
            <a:r>
              <a:rPr lang="en-US" altLang="zh-CN" dirty="0"/>
              <a:t>5.6 </a:t>
            </a:r>
            <a:r>
              <a:rPr lang="zh-CN" altLang="en-US" dirty="0"/>
              <a:t>项目中应用</a:t>
            </a:r>
            <a:r>
              <a:rPr lang="zh-CN" altLang="en-US" b="1" dirty="0"/>
              <a:t>示例</a:t>
            </a:r>
            <a:endParaRPr dirty="0"/>
          </a:p>
        </p:txBody>
      </p:sp>
      <p:pic>
        <p:nvPicPr>
          <p:cNvPr id="4" name="图片 3">
            <a:extLst>
              <a:ext uri="{FF2B5EF4-FFF2-40B4-BE49-F238E27FC236}">
                <a16:creationId xmlns:a16="http://schemas.microsoft.com/office/drawing/2014/main" id="{9C9CB518-C27B-49E3-B3ED-508FFA341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313" y="867113"/>
            <a:ext cx="6796088" cy="5841935"/>
          </a:xfrm>
          <a:prstGeom prst="rect">
            <a:avLst/>
          </a:prstGeom>
        </p:spPr>
      </p:pic>
    </p:spTree>
    <p:extLst>
      <p:ext uri="{BB962C8B-B14F-4D97-AF65-F5344CB8AC3E}">
        <p14:creationId xmlns:p14="http://schemas.microsoft.com/office/powerpoint/2010/main" val="239137378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106680" y="0"/>
            <a:ext cx="9215755" cy="853440"/>
          </a:xfrm>
          <a:prstGeom prst="rect">
            <a:avLst/>
          </a:prstGeom>
        </p:spPr>
        <p:txBody>
          <a:bodyPr>
            <a:normAutofit fontScale="90000"/>
          </a:bodyPr>
          <a:lstStyle>
            <a:lvl1pPr algn="r">
              <a:defRPr sz="4000">
                <a:latin typeface="宋体"/>
                <a:ea typeface="宋体"/>
                <a:cs typeface="宋体"/>
                <a:sym typeface="宋体"/>
              </a:defRPr>
            </a:lvl1pPr>
          </a:lstStyle>
          <a:p>
            <a:r>
              <a:rPr lang="zh-CN" altLang="en-US" dirty="0"/>
              <a:t>地图设计</a:t>
            </a:r>
            <a:r>
              <a:rPr lang="en-US" altLang="zh-CN" dirty="0"/>
              <a:t>1.1</a:t>
            </a:r>
            <a:r>
              <a:rPr lang="zh-CN" altLang="en-US" dirty="0"/>
              <a:t>如何把实际地图抽象化成数据？</a:t>
            </a:r>
            <a:endParaRPr dirty="0"/>
          </a:p>
        </p:txBody>
      </p:sp>
      <p:sp>
        <p:nvSpPr>
          <p:cNvPr id="52" name="Shape 52"/>
          <p:cNvSpPr>
            <a:spLocks noGrp="1"/>
          </p:cNvSpPr>
          <p:nvPr>
            <p:ph type="body" idx="4294967295"/>
          </p:nvPr>
        </p:nvSpPr>
        <p:spPr>
          <a:xfrm>
            <a:off x="457200" y="971552"/>
            <a:ext cx="8229600" cy="4525963"/>
          </a:xfrm>
          <a:prstGeom prst="rect">
            <a:avLst/>
          </a:prstGeom>
        </p:spPr>
        <p:txBody>
          <a:bodyPr/>
          <a:lstStyle/>
          <a:p>
            <a:pPr marL="0" indent="0" defTabSz="813816">
              <a:lnSpc>
                <a:spcPct val="90000"/>
              </a:lnSpc>
              <a:spcBef>
                <a:spcPts val="600"/>
              </a:spcBef>
              <a:buNone/>
              <a:defRPr sz="2800">
                <a:latin typeface="宋体"/>
                <a:ea typeface="宋体"/>
                <a:cs typeface="宋体"/>
                <a:sym typeface="宋体"/>
              </a:defRPr>
            </a:pPr>
            <a:r>
              <a:rPr lang="zh-CN" altLang="en-US" dirty="0"/>
              <a:t>采用二维数组表示地图。地图大小</a:t>
            </a:r>
            <a:r>
              <a:rPr lang="en-US" altLang="zh-CN" dirty="0"/>
              <a:t>20x20</a:t>
            </a:r>
            <a:r>
              <a:rPr lang="zh-CN" altLang="en-US" dirty="0"/>
              <a:t>格，每个元素占用一格，每格大小</a:t>
            </a:r>
            <a:r>
              <a:rPr lang="en-US" altLang="zh-CN" dirty="0"/>
              <a:t>30x30</a:t>
            </a:r>
            <a:r>
              <a:rPr lang="zh-CN" altLang="en-US" dirty="0"/>
              <a:t>像素点，总共地图大小</a:t>
            </a:r>
            <a:r>
              <a:rPr lang="en-US" altLang="zh-CN" dirty="0"/>
              <a:t>600x600</a:t>
            </a:r>
            <a:r>
              <a:rPr lang="zh-CN" altLang="en-US" dirty="0"/>
              <a:t>像素点。</a:t>
            </a:r>
          </a:p>
          <a:p>
            <a:pPr marL="0" indent="0" defTabSz="813816">
              <a:lnSpc>
                <a:spcPct val="90000"/>
              </a:lnSpc>
              <a:spcBef>
                <a:spcPts val="600"/>
              </a:spcBef>
              <a:buNone/>
              <a:defRPr sz="2800">
                <a:latin typeface="宋体"/>
                <a:ea typeface="宋体"/>
                <a:cs typeface="宋体"/>
                <a:sym typeface="宋体"/>
              </a:defRPr>
            </a:pPr>
            <a:r>
              <a:rPr lang="zh-CN" altLang="en-US" dirty="0"/>
              <a:t> </a:t>
            </a:r>
            <a:r>
              <a:rPr lang="en-US" altLang="zh-CN" dirty="0" err="1"/>
              <a:t>int</a:t>
            </a:r>
            <a:r>
              <a:rPr lang="en-US" altLang="zh-CN" dirty="0"/>
              <a:t> map[20][20];</a:t>
            </a:r>
          </a:p>
          <a:p>
            <a:pPr marL="0" indent="0" defTabSz="813816">
              <a:lnSpc>
                <a:spcPct val="90000"/>
              </a:lnSpc>
              <a:spcBef>
                <a:spcPts val="600"/>
              </a:spcBef>
              <a:buNone/>
              <a:defRPr sz="2800">
                <a:latin typeface="宋体"/>
                <a:ea typeface="宋体"/>
                <a:cs typeface="宋体"/>
                <a:sym typeface="宋体"/>
              </a:defRPr>
            </a:pPr>
            <a:r>
              <a:rPr lang="en-US" altLang="zh-CN" dirty="0"/>
              <a:t> </a:t>
            </a:r>
            <a:r>
              <a:rPr lang="zh-CN" altLang="en-US" dirty="0"/>
              <a:t>元素定义：</a:t>
            </a:r>
            <a:endParaRPr lang="en-US" altLang="zh-CN" dirty="0"/>
          </a:p>
          <a:p>
            <a:pPr marL="0" indent="0" defTabSz="813816">
              <a:lnSpc>
                <a:spcPct val="90000"/>
              </a:lnSpc>
              <a:spcBef>
                <a:spcPts val="600"/>
              </a:spcBef>
              <a:buNone/>
              <a:defRPr sz="2800">
                <a:latin typeface="宋体"/>
                <a:ea typeface="宋体"/>
                <a:cs typeface="宋体"/>
                <a:sym typeface="宋体"/>
              </a:defRPr>
            </a:pPr>
            <a:r>
              <a:rPr lang="en-US" altLang="zh-CN" dirty="0"/>
              <a:t>0</a:t>
            </a:r>
            <a:r>
              <a:rPr lang="zh-CN" altLang="en-US" dirty="0"/>
              <a:t>（空白）、</a:t>
            </a:r>
            <a:r>
              <a:rPr lang="en-US" altLang="zh-CN" dirty="0"/>
              <a:t>1</a:t>
            </a:r>
            <a:r>
              <a:rPr lang="zh-CN" altLang="en-US" dirty="0"/>
              <a:t>（水）、</a:t>
            </a:r>
            <a:endParaRPr lang="en-US" altLang="zh-CN" dirty="0"/>
          </a:p>
          <a:p>
            <a:pPr marL="0" indent="0" defTabSz="813816">
              <a:lnSpc>
                <a:spcPct val="90000"/>
              </a:lnSpc>
              <a:spcBef>
                <a:spcPts val="600"/>
              </a:spcBef>
              <a:buNone/>
              <a:defRPr sz="2800">
                <a:latin typeface="宋体"/>
                <a:ea typeface="宋体"/>
                <a:cs typeface="宋体"/>
                <a:sym typeface="宋体"/>
              </a:defRPr>
            </a:pPr>
            <a:r>
              <a:rPr lang="en-US" altLang="zh-CN" dirty="0"/>
              <a:t>2</a:t>
            </a:r>
            <a:r>
              <a:rPr lang="zh-CN" altLang="en-US" dirty="0"/>
              <a:t>（树林）、</a:t>
            </a:r>
            <a:r>
              <a:rPr lang="en-US" altLang="zh-CN" dirty="0"/>
              <a:t>3</a:t>
            </a:r>
            <a:r>
              <a:rPr lang="zh-CN" altLang="en-US" dirty="0"/>
              <a:t>（砖块）</a:t>
            </a:r>
          </a:p>
          <a:p>
            <a:pPr marL="0" indent="0" defTabSz="813816">
              <a:lnSpc>
                <a:spcPct val="90000"/>
              </a:lnSpc>
              <a:spcBef>
                <a:spcPts val="600"/>
              </a:spcBef>
              <a:buNone/>
              <a:defRPr sz="2800">
                <a:latin typeface="宋体"/>
                <a:ea typeface="宋体"/>
                <a:cs typeface="宋体"/>
                <a:sym typeface="宋体"/>
              </a:defRPr>
            </a:pPr>
            <a:r>
              <a:rPr lang="en-US" altLang="zh-CN" dirty="0"/>
              <a:t>4</a:t>
            </a:r>
            <a:r>
              <a:rPr lang="zh-CN" altLang="en-US" dirty="0"/>
              <a:t>（铁块）、</a:t>
            </a:r>
            <a:r>
              <a:rPr lang="en-US" altLang="zh-CN" dirty="0"/>
              <a:t>5</a:t>
            </a:r>
            <a:r>
              <a:rPr lang="zh-CN" altLang="en-US" dirty="0"/>
              <a:t>（家）</a:t>
            </a:r>
            <a:endParaRPr dirty="0"/>
          </a:p>
        </p:txBody>
      </p:sp>
      <p:pic>
        <p:nvPicPr>
          <p:cNvPr id="1026" name="Picture 2" descr="https://timgsa.baidu.com/timg?image&amp;quality=80&amp;size=b9999_10000&amp;sec=1522224444058&amp;di=7365d54a28c4392c31e3143421c9d4b0&amp;imgtype=0&amp;src=http%3A%2F%2Fimg.wdjimg.com%2Fmms%2Fscreenshot%2Fd%2F2d%2Ff84cd66eb61d60215f5c23a511d372dd_512_288.jpeg">
            <a:extLst>
              <a:ext uri="{FF2B5EF4-FFF2-40B4-BE49-F238E27FC236}">
                <a16:creationId xmlns:a16="http://schemas.microsoft.com/office/drawing/2014/main" id="{5B7569C3-B8C0-4515-B554-E9EC28253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275" y="2895600"/>
            <a:ext cx="48768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40724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1.2</a:t>
            </a:r>
            <a:r>
              <a:rPr lang="zh-CN" altLang="en-US" dirty="0"/>
              <a:t>如何表示多关卡的地图？</a:t>
            </a:r>
            <a:endParaRPr dirty="0"/>
          </a:p>
        </p:txBody>
      </p:sp>
      <p:sp>
        <p:nvSpPr>
          <p:cNvPr id="52" name="Shape 52"/>
          <p:cNvSpPr>
            <a:spLocks noGrp="1"/>
          </p:cNvSpPr>
          <p:nvPr>
            <p:ph type="body" idx="4294967295"/>
          </p:nvPr>
        </p:nvSpPr>
        <p:spPr>
          <a:xfrm>
            <a:off x="457200" y="971552"/>
            <a:ext cx="8229600" cy="4525963"/>
          </a:xfrm>
          <a:prstGeom prst="rect">
            <a:avLst/>
          </a:prstGeom>
        </p:spPr>
        <p:txBody>
          <a:bodyPr/>
          <a:lstStyle/>
          <a:p>
            <a:pPr marL="0" indent="0" defTabSz="813816">
              <a:lnSpc>
                <a:spcPct val="90000"/>
              </a:lnSpc>
              <a:spcBef>
                <a:spcPts val="600"/>
              </a:spcBef>
              <a:buNone/>
              <a:defRPr sz="2800">
                <a:latin typeface="宋体"/>
                <a:ea typeface="宋体"/>
                <a:cs typeface="宋体"/>
                <a:sym typeface="宋体"/>
              </a:defRPr>
            </a:pPr>
            <a:r>
              <a:rPr lang="zh-CN" altLang="en-US" dirty="0"/>
              <a:t>一个二维数组表示一关地图，那么多个二维数组就表示多关地图，因此定义成</a:t>
            </a:r>
            <a:r>
              <a:rPr lang="en-US" altLang="zh-CN" dirty="0"/>
              <a:t>3</a:t>
            </a:r>
            <a:r>
              <a:rPr lang="zh-CN" altLang="en-US" dirty="0"/>
              <a:t>维数组就行了。</a:t>
            </a:r>
          </a:p>
          <a:p>
            <a:pPr marL="0" indent="0" defTabSz="813816">
              <a:lnSpc>
                <a:spcPct val="90000"/>
              </a:lnSpc>
              <a:spcBef>
                <a:spcPts val="600"/>
              </a:spcBef>
              <a:buNone/>
              <a:defRPr sz="2800">
                <a:latin typeface="宋体"/>
                <a:ea typeface="宋体"/>
                <a:cs typeface="宋体"/>
                <a:sym typeface="宋体"/>
              </a:defRPr>
            </a:pPr>
            <a:r>
              <a:rPr lang="zh-CN" altLang="en-US" dirty="0"/>
              <a:t>  </a:t>
            </a:r>
            <a:r>
              <a:rPr lang="en-US" altLang="zh-CN" dirty="0"/>
              <a:t>// </a:t>
            </a:r>
            <a:r>
              <a:rPr lang="zh-CN" altLang="en-US" dirty="0"/>
              <a:t>定义</a:t>
            </a:r>
            <a:r>
              <a:rPr lang="en-US" altLang="zh-CN" dirty="0"/>
              <a:t>3</a:t>
            </a:r>
            <a:r>
              <a:rPr lang="zh-CN" altLang="en-US" dirty="0"/>
              <a:t>关地图</a:t>
            </a:r>
          </a:p>
          <a:p>
            <a:pPr marL="0" indent="0" defTabSz="813816">
              <a:lnSpc>
                <a:spcPct val="90000"/>
              </a:lnSpc>
              <a:spcBef>
                <a:spcPts val="600"/>
              </a:spcBef>
              <a:buNone/>
              <a:defRPr sz="2800">
                <a:latin typeface="宋体"/>
                <a:ea typeface="宋体"/>
                <a:cs typeface="宋体"/>
                <a:sym typeface="宋体"/>
              </a:defRPr>
            </a:pPr>
            <a:r>
              <a:rPr lang="zh-CN" altLang="en-US" dirty="0"/>
              <a:t>  </a:t>
            </a:r>
            <a:r>
              <a:rPr lang="en-US" altLang="zh-CN" dirty="0"/>
              <a:t>public </a:t>
            </a:r>
            <a:r>
              <a:rPr lang="en-US" altLang="zh-CN" dirty="0" err="1"/>
              <a:t>int</a:t>
            </a:r>
            <a:r>
              <a:rPr lang="en-US" altLang="zh-CN" dirty="0"/>
              <a:t>[][][] map = </a:t>
            </a:r>
          </a:p>
          <a:p>
            <a:pPr marL="0" indent="0" defTabSz="813816">
              <a:lnSpc>
                <a:spcPct val="90000"/>
              </a:lnSpc>
              <a:spcBef>
                <a:spcPts val="600"/>
              </a:spcBef>
              <a:buNone/>
              <a:defRPr sz="2800">
                <a:latin typeface="宋体"/>
                <a:ea typeface="宋体"/>
                <a:cs typeface="宋体"/>
                <a:sym typeface="宋体"/>
              </a:defRPr>
            </a:pPr>
            <a:r>
              <a:rPr lang="en-US" altLang="zh-CN" dirty="0"/>
              <a:t>     new </a:t>
            </a:r>
            <a:r>
              <a:rPr lang="en-US" altLang="zh-CN" dirty="0" err="1"/>
              <a:t>int</a:t>
            </a:r>
            <a:r>
              <a:rPr lang="en-US" altLang="zh-CN" dirty="0"/>
              <a:t>[LEVEL][ROW][COL];</a:t>
            </a:r>
            <a:endParaRPr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1.3 </a:t>
            </a:r>
            <a:r>
              <a:rPr lang="zh-CN" altLang="en-US" dirty="0"/>
              <a:t>如何显示地图？</a:t>
            </a:r>
            <a:endParaRPr dirty="0"/>
          </a:p>
        </p:txBody>
      </p:sp>
      <p:sp>
        <p:nvSpPr>
          <p:cNvPr id="52" name="Shape 52"/>
          <p:cNvSpPr>
            <a:spLocks noGrp="1"/>
          </p:cNvSpPr>
          <p:nvPr>
            <p:ph type="body" idx="4294967295"/>
          </p:nvPr>
        </p:nvSpPr>
        <p:spPr>
          <a:xfrm>
            <a:off x="457200" y="971552"/>
            <a:ext cx="8229600" cy="4525963"/>
          </a:xfrm>
          <a:prstGeom prst="rect">
            <a:avLst/>
          </a:prstGeom>
        </p:spPr>
        <p:txBody>
          <a:bodyPr/>
          <a:lstStyle/>
          <a:p>
            <a:pPr marL="0" indent="0" defTabSz="813816">
              <a:lnSpc>
                <a:spcPct val="90000"/>
              </a:lnSpc>
              <a:spcBef>
                <a:spcPts val="600"/>
              </a:spcBef>
              <a:buNone/>
              <a:defRPr sz="2800">
                <a:latin typeface="宋体"/>
                <a:ea typeface="宋体"/>
                <a:cs typeface="宋体"/>
                <a:sym typeface="宋体"/>
              </a:defRPr>
            </a:pPr>
            <a:r>
              <a:rPr lang="zh-CN" altLang="en-US" dirty="0"/>
              <a:t>采用二重循环，依次读取</a:t>
            </a:r>
            <a:r>
              <a:rPr lang="en-US" altLang="zh-CN" dirty="0"/>
              <a:t>map</a:t>
            </a:r>
            <a:r>
              <a:rPr lang="zh-CN" altLang="en-US" dirty="0"/>
              <a:t>数组，分别绘制每一个元素。</a:t>
            </a:r>
          </a:p>
          <a:p>
            <a:pPr marL="0" indent="0" defTabSz="813816">
              <a:lnSpc>
                <a:spcPct val="90000"/>
              </a:lnSpc>
              <a:spcBef>
                <a:spcPts val="600"/>
              </a:spcBef>
              <a:buNone/>
              <a:defRPr sz="2800">
                <a:latin typeface="宋体"/>
                <a:ea typeface="宋体"/>
                <a:cs typeface="宋体"/>
                <a:sym typeface="宋体"/>
              </a:defRPr>
            </a:pPr>
            <a:r>
              <a:rPr lang="zh-CN" altLang="en-US" dirty="0"/>
              <a:t>  在游戏面板的</a:t>
            </a:r>
            <a:r>
              <a:rPr lang="en-US" altLang="zh-CN" dirty="0" err="1"/>
              <a:t>paintComponent</a:t>
            </a:r>
            <a:r>
              <a:rPr lang="zh-CN" altLang="en-US" dirty="0"/>
              <a:t>中，应该先绘制绘制地图，然后依次绘制坦克、子弹、道具等对象。</a:t>
            </a:r>
            <a:endParaRPr dirty="0"/>
          </a:p>
        </p:txBody>
      </p:sp>
    </p:spTree>
    <p:extLst>
      <p:ext uri="{BB962C8B-B14F-4D97-AF65-F5344CB8AC3E}">
        <p14:creationId xmlns:p14="http://schemas.microsoft.com/office/powerpoint/2010/main" val="363482420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1.4 </a:t>
            </a:r>
            <a:r>
              <a:rPr lang="zh-CN" altLang="en-US" dirty="0"/>
              <a:t>如何摧毁地图？</a:t>
            </a:r>
            <a:endParaRPr dirty="0"/>
          </a:p>
        </p:txBody>
      </p:sp>
      <p:sp>
        <p:nvSpPr>
          <p:cNvPr id="52" name="Shape 52"/>
          <p:cNvSpPr>
            <a:spLocks noGrp="1"/>
          </p:cNvSpPr>
          <p:nvPr>
            <p:ph type="body" idx="4294967295"/>
          </p:nvPr>
        </p:nvSpPr>
        <p:spPr>
          <a:xfrm>
            <a:off x="457200" y="971552"/>
            <a:ext cx="8229600" cy="5886448"/>
          </a:xfrm>
          <a:prstGeom prst="rect">
            <a:avLst/>
          </a:prstGeom>
        </p:spPr>
        <p:txBody>
          <a:bodyPr>
            <a:normAutofit fontScale="92500" lnSpcReduction="20000"/>
          </a:bodyPr>
          <a:lstStyle/>
          <a:p>
            <a:pPr marL="0" indent="0" defTabSz="813816">
              <a:lnSpc>
                <a:spcPct val="90000"/>
              </a:lnSpc>
              <a:spcBef>
                <a:spcPts val="600"/>
              </a:spcBef>
              <a:buNone/>
              <a:defRPr sz="2800">
                <a:latin typeface="宋体"/>
                <a:ea typeface="宋体"/>
                <a:cs typeface="宋体"/>
                <a:sym typeface="宋体"/>
              </a:defRPr>
            </a:pPr>
            <a:r>
              <a:rPr lang="zh-CN" altLang="en-US" dirty="0"/>
              <a:t>设计成</a:t>
            </a:r>
            <a:r>
              <a:rPr lang="en-US" altLang="zh-CN" dirty="0"/>
              <a:t>2</a:t>
            </a:r>
            <a:r>
              <a:rPr lang="zh-CN" altLang="en-US" dirty="0"/>
              <a:t>部分地图数据： </a:t>
            </a:r>
          </a:p>
          <a:p>
            <a:pPr marL="0" indent="0" defTabSz="813816">
              <a:lnSpc>
                <a:spcPct val="90000"/>
              </a:lnSpc>
              <a:spcBef>
                <a:spcPts val="600"/>
              </a:spcBef>
              <a:buNone/>
              <a:defRPr sz="2800">
                <a:latin typeface="宋体"/>
                <a:ea typeface="宋体"/>
                <a:cs typeface="宋体"/>
                <a:sym typeface="宋体"/>
              </a:defRPr>
            </a:pPr>
            <a:r>
              <a:rPr lang="zh-CN" altLang="en-US" dirty="0"/>
              <a:t>（</a:t>
            </a:r>
            <a:r>
              <a:rPr lang="en-US" altLang="zh-CN" dirty="0"/>
              <a:t>1</a:t>
            </a:r>
            <a:r>
              <a:rPr lang="zh-CN" altLang="en-US" dirty="0"/>
              <a:t>）不可变的地图数据，就是每关地图数据。这部分数据是永不会改变的，只能读取。</a:t>
            </a:r>
            <a:endParaRPr lang="en-US" altLang="zh-CN" dirty="0"/>
          </a:p>
          <a:p>
            <a:pPr marL="0" indent="0" defTabSz="813816">
              <a:lnSpc>
                <a:spcPct val="90000"/>
              </a:lnSpc>
              <a:spcBef>
                <a:spcPts val="600"/>
              </a:spcBef>
              <a:buNone/>
              <a:defRPr sz="2800">
                <a:latin typeface="宋体"/>
                <a:ea typeface="宋体"/>
                <a:cs typeface="宋体"/>
                <a:sym typeface="宋体"/>
              </a:defRPr>
            </a:pPr>
            <a:r>
              <a:rPr lang="zh-CN" altLang="en-US" dirty="0"/>
              <a:t>（</a:t>
            </a:r>
            <a:r>
              <a:rPr lang="en-US" altLang="zh-CN" dirty="0"/>
              <a:t>2</a:t>
            </a:r>
            <a:r>
              <a:rPr lang="zh-CN" altLang="en-US" dirty="0"/>
              <a:t>）可变的地图数据，定义游戏运行地图</a:t>
            </a:r>
          </a:p>
          <a:p>
            <a:pPr marL="0" indent="0" defTabSz="813816">
              <a:lnSpc>
                <a:spcPct val="90000"/>
              </a:lnSpc>
              <a:spcBef>
                <a:spcPts val="600"/>
              </a:spcBef>
              <a:buNone/>
              <a:defRPr sz="2800">
                <a:latin typeface="宋体"/>
                <a:ea typeface="宋体"/>
                <a:cs typeface="宋体"/>
                <a:sym typeface="宋体"/>
              </a:defRPr>
            </a:pPr>
            <a:r>
              <a:rPr lang="zh-CN" altLang="en-US" dirty="0"/>
              <a:t>  </a:t>
            </a:r>
            <a:r>
              <a:rPr lang="en-US" altLang="zh-CN" dirty="0">
                <a:solidFill>
                  <a:srgbClr val="00B050"/>
                </a:solidFill>
              </a:rPr>
              <a:t>public </a:t>
            </a:r>
            <a:r>
              <a:rPr lang="en-US" altLang="zh-CN" dirty="0" err="1">
                <a:solidFill>
                  <a:srgbClr val="00B050"/>
                </a:solidFill>
              </a:rPr>
              <a:t>int</a:t>
            </a:r>
            <a:r>
              <a:rPr lang="en-US" altLang="zh-CN" dirty="0">
                <a:solidFill>
                  <a:srgbClr val="00B050"/>
                </a:solidFill>
              </a:rPr>
              <a:t>[][] </a:t>
            </a:r>
            <a:r>
              <a:rPr lang="en-US" altLang="zh-CN" dirty="0" err="1">
                <a:solidFill>
                  <a:srgbClr val="00B050"/>
                </a:solidFill>
              </a:rPr>
              <a:t>gamemap</a:t>
            </a:r>
            <a:r>
              <a:rPr lang="en-US" altLang="zh-CN" dirty="0">
                <a:solidFill>
                  <a:srgbClr val="00B050"/>
                </a:solidFill>
              </a:rPr>
              <a:t> = new </a:t>
            </a:r>
            <a:r>
              <a:rPr lang="en-US" altLang="zh-CN" dirty="0" err="1">
                <a:solidFill>
                  <a:srgbClr val="00B050"/>
                </a:solidFill>
              </a:rPr>
              <a:t>int</a:t>
            </a:r>
            <a:r>
              <a:rPr lang="en-US" altLang="zh-CN" dirty="0">
                <a:solidFill>
                  <a:srgbClr val="00B050"/>
                </a:solidFill>
              </a:rPr>
              <a:t>[ROW][COL];</a:t>
            </a:r>
          </a:p>
          <a:p>
            <a:pPr marL="0" indent="0" defTabSz="813816">
              <a:lnSpc>
                <a:spcPct val="90000"/>
              </a:lnSpc>
              <a:spcBef>
                <a:spcPts val="600"/>
              </a:spcBef>
              <a:buNone/>
              <a:defRPr sz="2800">
                <a:latin typeface="宋体"/>
                <a:ea typeface="宋体"/>
                <a:cs typeface="宋体"/>
                <a:sym typeface="宋体"/>
              </a:defRPr>
            </a:pPr>
            <a:r>
              <a:rPr lang="en-US" altLang="zh-CN" dirty="0">
                <a:solidFill>
                  <a:srgbClr val="00B050"/>
                </a:solidFill>
              </a:rPr>
              <a:t>  </a:t>
            </a:r>
            <a:r>
              <a:rPr lang="zh-CN" altLang="en-US" dirty="0">
                <a:solidFill>
                  <a:srgbClr val="00B050"/>
                </a:solidFill>
              </a:rPr>
              <a:t>然后把当前关卡数据拷贝到</a:t>
            </a:r>
            <a:r>
              <a:rPr lang="en-US" altLang="zh-CN" dirty="0" err="1">
                <a:solidFill>
                  <a:srgbClr val="00B050"/>
                </a:solidFill>
              </a:rPr>
              <a:t>gamemap</a:t>
            </a:r>
            <a:r>
              <a:rPr lang="zh-CN" altLang="en-US" dirty="0">
                <a:solidFill>
                  <a:srgbClr val="00B050"/>
                </a:solidFill>
              </a:rPr>
              <a:t>中。</a:t>
            </a:r>
          </a:p>
          <a:p>
            <a:pPr marL="0" indent="0" defTabSz="813816">
              <a:lnSpc>
                <a:spcPct val="90000"/>
              </a:lnSpc>
              <a:spcBef>
                <a:spcPts val="600"/>
              </a:spcBef>
              <a:buNone/>
              <a:defRPr sz="2800">
                <a:latin typeface="宋体"/>
                <a:ea typeface="宋体"/>
                <a:cs typeface="宋体"/>
                <a:sym typeface="宋体"/>
              </a:defRPr>
            </a:pPr>
            <a:r>
              <a:rPr lang="zh-CN" altLang="en-US" dirty="0">
                <a:solidFill>
                  <a:srgbClr val="00B050"/>
                </a:solidFill>
              </a:rPr>
              <a:t>  </a:t>
            </a:r>
            <a:r>
              <a:rPr lang="en-US" altLang="zh-CN" dirty="0">
                <a:solidFill>
                  <a:srgbClr val="00B050"/>
                </a:solidFill>
              </a:rPr>
              <a:t>for (</a:t>
            </a:r>
            <a:r>
              <a:rPr lang="en-US" altLang="zh-CN" dirty="0" err="1">
                <a:solidFill>
                  <a:srgbClr val="00B050"/>
                </a:solidFill>
              </a:rPr>
              <a:t>int</a:t>
            </a:r>
            <a:r>
              <a:rPr lang="en-US" altLang="zh-CN" dirty="0">
                <a:solidFill>
                  <a:srgbClr val="00B050"/>
                </a:solidFill>
              </a:rPr>
              <a:t> </a:t>
            </a:r>
            <a:r>
              <a:rPr lang="en-US" altLang="zh-CN" dirty="0" err="1">
                <a:solidFill>
                  <a:srgbClr val="00B050"/>
                </a:solidFill>
              </a:rPr>
              <a:t>i</a:t>
            </a:r>
            <a:r>
              <a:rPr lang="en-US" altLang="zh-CN" dirty="0">
                <a:solidFill>
                  <a:srgbClr val="00B050"/>
                </a:solidFill>
              </a:rPr>
              <a:t> = 0; </a:t>
            </a:r>
            <a:r>
              <a:rPr lang="en-US" altLang="zh-CN" dirty="0" err="1">
                <a:solidFill>
                  <a:srgbClr val="00B050"/>
                </a:solidFill>
              </a:rPr>
              <a:t>i</a:t>
            </a:r>
            <a:r>
              <a:rPr lang="en-US" altLang="zh-CN" dirty="0">
                <a:solidFill>
                  <a:srgbClr val="00B050"/>
                </a:solidFill>
              </a:rPr>
              <a:t> &lt; ROW; </a:t>
            </a:r>
            <a:r>
              <a:rPr lang="en-US" altLang="zh-CN" dirty="0" err="1">
                <a:solidFill>
                  <a:srgbClr val="00B050"/>
                </a:solidFill>
              </a:rPr>
              <a:t>i</a:t>
            </a:r>
            <a:r>
              <a:rPr lang="en-US" altLang="zh-CN" dirty="0">
                <a:solidFill>
                  <a:srgbClr val="00B050"/>
                </a:solidFill>
              </a:rPr>
              <a:t>++) {</a:t>
            </a:r>
          </a:p>
          <a:p>
            <a:pPr marL="0" indent="0" defTabSz="813816">
              <a:lnSpc>
                <a:spcPct val="90000"/>
              </a:lnSpc>
              <a:spcBef>
                <a:spcPts val="600"/>
              </a:spcBef>
              <a:buNone/>
              <a:defRPr sz="2800">
                <a:latin typeface="宋体"/>
                <a:ea typeface="宋体"/>
                <a:cs typeface="宋体"/>
                <a:sym typeface="宋体"/>
              </a:defRPr>
            </a:pPr>
            <a:r>
              <a:rPr lang="en-US" altLang="zh-CN" dirty="0">
                <a:solidFill>
                  <a:srgbClr val="00B050"/>
                </a:solidFill>
              </a:rPr>
              <a:t>	for (</a:t>
            </a:r>
            <a:r>
              <a:rPr lang="en-US" altLang="zh-CN" dirty="0" err="1">
                <a:solidFill>
                  <a:srgbClr val="00B050"/>
                </a:solidFill>
              </a:rPr>
              <a:t>int</a:t>
            </a:r>
            <a:r>
              <a:rPr lang="en-US" altLang="zh-CN" dirty="0">
                <a:solidFill>
                  <a:srgbClr val="00B050"/>
                </a:solidFill>
              </a:rPr>
              <a:t> j = 0; j &lt; COL; </a:t>
            </a:r>
            <a:r>
              <a:rPr lang="en-US" altLang="zh-CN" dirty="0" err="1">
                <a:solidFill>
                  <a:srgbClr val="00B050"/>
                </a:solidFill>
              </a:rPr>
              <a:t>j++</a:t>
            </a:r>
            <a:r>
              <a:rPr lang="en-US" altLang="zh-CN" dirty="0">
                <a:solidFill>
                  <a:srgbClr val="00B050"/>
                </a:solidFill>
              </a:rPr>
              <a:t>) {</a:t>
            </a:r>
          </a:p>
          <a:p>
            <a:pPr marL="0" indent="0" defTabSz="813816">
              <a:lnSpc>
                <a:spcPct val="90000"/>
              </a:lnSpc>
              <a:spcBef>
                <a:spcPts val="600"/>
              </a:spcBef>
              <a:buNone/>
              <a:defRPr sz="2800">
                <a:latin typeface="宋体"/>
                <a:ea typeface="宋体"/>
                <a:cs typeface="宋体"/>
                <a:sym typeface="宋体"/>
              </a:defRPr>
            </a:pPr>
            <a:r>
              <a:rPr lang="en-US" altLang="zh-CN" dirty="0">
                <a:solidFill>
                  <a:srgbClr val="00B050"/>
                </a:solidFill>
              </a:rPr>
              <a:t>		</a:t>
            </a:r>
            <a:r>
              <a:rPr lang="en-US" altLang="zh-CN" dirty="0" err="1">
                <a:solidFill>
                  <a:srgbClr val="00B050"/>
                </a:solidFill>
              </a:rPr>
              <a:t>gamemap</a:t>
            </a:r>
            <a:r>
              <a:rPr lang="en-US" altLang="zh-CN" dirty="0">
                <a:solidFill>
                  <a:srgbClr val="00B050"/>
                </a:solidFill>
              </a:rPr>
              <a:t>[</a:t>
            </a:r>
            <a:r>
              <a:rPr lang="en-US" altLang="zh-CN" dirty="0" err="1">
                <a:solidFill>
                  <a:srgbClr val="00B050"/>
                </a:solidFill>
              </a:rPr>
              <a:t>i</a:t>
            </a:r>
            <a:r>
              <a:rPr lang="en-US" altLang="zh-CN" dirty="0">
                <a:solidFill>
                  <a:srgbClr val="00B050"/>
                </a:solidFill>
              </a:rPr>
              <a:t>][j] = map[</a:t>
            </a:r>
            <a:r>
              <a:rPr lang="en-US" altLang="zh-CN" dirty="0" err="1">
                <a:solidFill>
                  <a:srgbClr val="00B050"/>
                </a:solidFill>
              </a:rPr>
              <a:t>newLevel</a:t>
            </a:r>
            <a:r>
              <a:rPr lang="en-US" altLang="zh-CN" dirty="0">
                <a:solidFill>
                  <a:srgbClr val="00B050"/>
                </a:solidFill>
              </a:rPr>
              <a:t>][</a:t>
            </a:r>
            <a:r>
              <a:rPr lang="en-US" altLang="zh-CN" dirty="0" err="1">
                <a:solidFill>
                  <a:srgbClr val="00B050"/>
                </a:solidFill>
              </a:rPr>
              <a:t>i</a:t>
            </a:r>
            <a:r>
              <a:rPr lang="en-US" altLang="zh-CN" dirty="0">
                <a:solidFill>
                  <a:srgbClr val="00B050"/>
                </a:solidFill>
              </a:rPr>
              <a:t>][j];</a:t>
            </a:r>
          </a:p>
          <a:p>
            <a:pPr marL="0" indent="0" defTabSz="813816">
              <a:lnSpc>
                <a:spcPct val="90000"/>
              </a:lnSpc>
              <a:spcBef>
                <a:spcPts val="600"/>
              </a:spcBef>
              <a:buNone/>
              <a:defRPr sz="2800">
                <a:latin typeface="宋体"/>
                <a:ea typeface="宋体"/>
                <a:cs typeface="宋体"/>
                <a:sym typeface="宋体"/>
              </a:defRPr>
            </a:pPr>
            <a:r>
              <a:rPr lang="en-US" altLang="zh-CN" dirty="0">
                <a:solidFill>
                  <a:srgbClr val="00B050"/>
                </a:solidFill>
              </a:rPr>
              <a:t>	}</a:t>
            </a:r>
          </a:p>
          <a:p>
            <a:pPr marL="0" indent="0" defTabSz="813816">
              <a:lnSpc>
                <a:spcPct val="90000"/>
              </a:lnSpc>
              <a:spcBef>
                <a:spcPts val="600"/>
              </a:spcBef>
              <a:buNone/>
              <a:defRPr sz="2800">
                <a:latin typeface="宋体"/>
                <a:ea typeface="宋体"/>
                <a:cs typeface="宋体"/>
                <a:sym typeface="宋体"/>
              </a:defRPr>
            </a:pPr>
            <a:r>
              <a:rPr lang="en-US" altLang="zh-CN" dirty="0">
                <a:solidFill>
                  <a:srgbClr val="00B050"/>
                </a:solidFill>
              </a:rPr>
              <a:t>  }</a:t>
            </a:r>
          </a:p>
          <a:p>
            <a:pPr marL="0" indent="0" defTabSz="813816">
              <a:lnSpc>
                <a:spcPct val="90000"/>
              </a:lnSpc>
              <a:spcBef>
                <a:spcPts val="600"/>
              </a:spcBef>
              <a:buNone/>
              <a:defRPr sz="2800">
                <a:latin typeface="宋体"/>
                <a:ea typeface="宋体"/>
                <a:cs typeface="宋体"/>
                <a:sym typeface="宋体"/>
              </a:defRPr>
            </a:pPr>
            <a:r>
              <a:rPr lang="zh-CN" altLang="en-US" dirty="0"/>
              <a:t>（</a:t>
            </a:r>
            <a:r>
              <a:rPr lang="en-US" altLang="zh-CN" dirty="0"/>
              <a:t>3</a:t>
            </a:r>
            <a:r>
              <a:rPr lang="zh-CN" altLang="en-US" dirty="0"/>
              <a:t>）当子弹摧毁地图元素时，改变游戏运行地图</a:t>
            </a:r>
            <a:r>
              <a:rPr lang="en-US" altLang="zh-CN" dirty="0" err="1"/>
              <a:t>gamemap</a:t>
            </a:r>
            <a:r>
              <a:rPr lang="zh-CN" altLang="en-US" dirty="0"/>
              <a:t>中元素。</a:t>
            </a:r>
          </a:p>
          <a:p>
            <a:pPr marL="0" indent="0" defTabSz="813816">
              <a:lnSpc>
                <a:spcPct val="90000"/>
              </a:lnSpc>
              <a:spcBef>
                <a:spcPts val="600"/>
              </a:spcBef>
              <a:buNone/>
              <a:defRPr sz="2800">
                <a:latin typeface="宋体"/>
                <a:ea typeface="宋体"/>
                <a:cs typeface="宋体"/>
                <a:sym typeface="宋体"/>
              </a:defRPr>
            </a:pPr>
            <a:r>
              <a:rPr lang="zh-CN" altLang="en-US" dirty="0"/>
              <a:t>（</a:t>
            </a:r>
            <a:r>
              <a:rPr lang="en-US" altLang="zh-CN" dirty="0"/>
              <a:t>4</a:t>
            </a:r>
            <a:r>
              <a:rPr lang="zh-CN" altLang="en-US" dirty="0"/>
              <a:t>）当重新开始时，只要重新把当前关卡数据拷贝到</a:t>
            </a:r>
            <a:r>
              <a:rPr lang="en-US" altLang="zh-CN" dirty="0" err="1"/>
              <a:t>gamemap</a:t>
            </a:r>
            <a:r>
              <a:rPr lang="zh-CN" altLang="en-US" dirty="0"/>
              <a:t>中，这样游戏界面就恢复过来了。</a:t>
            </a:r>
          </a:p>
          <a:p>
            <a:pPr marL="0" indent="0" defTabSz="813816">
              <a:lnSpc>
                <a:spcPct val="90000"/>
              </a:lnSpc>
              <a:spcBef>
                <a:spcPts val="600"/>
              </a:spcBef>
              <a:buNone/>
              <a:defRPr sz="2800">
                <a:latin typeface="宋体"/>
                <a:ea typeface="宋体"/>
                <a:cs typeface="宋体"/>
                <a:sym typeface="宋体"/>
              </a:defRPr>
            </a:pPr>
            <a:r>
              <a:rPr lang="zh-CN" altLang="en-US" dirty="0"/>
              <a:t>（</a:t>
            </a:r>
            <a:r>
              <a:rPr lang="en-US" altLang="zh-CN" dirty="0"/>
              <a:t>5</a:t>
            </a:r>
            <a:r>
              <a:rPr lang="zh-CN" altLang="en-US" dirty="0"/>
              <a:t>）下一关时，重新设定</a:t>
            </a:r>
            <a:r>
              <a:rPr lang="en-US" altLang="zh-CN" dirty="0" err="1"/>
              <a:t>gamemap</a:t>
            </a:r>
            <a:r>
              <a:rPr lang="zh-CN" altLang="en-US" dirty="0"/>
              <a:t>数据即可。</a:t>
            </a:r>
            <a:endParaRPr dirty="0"/>
          </a:p>
        </p:txBody>
      </p:sp>
    </p:spTree>
    <p:extLst>
      <p:ext uri="{BB962C8B-B14F-4D97-AF65-F5344CB8AC3E}">
        <p14:creationId xmlns:p14="http://schemas.microsoft.com/office/powerpoint/2010/main" val="227347946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2 </a:t>
            </a:r>
            <a:r>
              <a:rPr lang="zh-CN" altLang="en-US" dirty="0"/>
              <a:t>坦克运动</a:t>
            </a:r>
            <a:endParaRPr dirty="0"/>
          </a:p>
        </p:txBody>
      </p:sp>
      <p:sp>
        <p:nvSpPr>
          <p:cNvPr id="52" name="Shape 52"/>
          <p:cNvSpPr>
            <a:spLocks noGrp="1"/>
          </p:cNvSpPr>
          <p:nvPr>
            <p:ph type="body" idx="4294967295"/>
          </p:nvPr>
        </p:nvSpPr>
        <p:spPr>
          <a:xfrm>
            <a:off x="457200" y="971552"/>
            <a:ext cx="8229600" cy="5886448"/>
          </a:xfrm>
          <a:prstGeom prst="rect">
            <a:avLst/>
          </a:prstGeom>
        </p:spPr>
        <p:txBody>
          <a:bodyPr>
            <a:normAutofit/>
          </a:bodyPr>
          <a:lstStyle/>
          <a:p>
            <a:pPr marL="0" indent="0" defTabSz="813816">
              <a:lnSpc>
                <a:spcPct val="90000"/>
              </a:lnSpc>
              <a:spcBef>
                <a:spcPts val="600"/>
              </a:spcBef>
              <a:buNone/>
              <a:defRPr sz="2800">
                <a:latin typeface="宋体"/>
                <a:ea typeface="宋体"/>
                <a:cs typeface="宋体"/>
                <a:sym typeface="宋体"/>
              </a:defRPr>
            </a:pPr>
            <a:r>
              <a:rPr lang="zh-CN" altLang="en-US" dirty="0">
                <a:solidFill>
                  <a:srgbClr val="FF0000"/>
                </a:solidFill>
              </a:rPr>
              <a:t>坦克运动的步进值该如何选取？</a:t>
            </a:r>
          </a:p>
          <a:p>
            <a:pPr marL="0" indent="0" defTabSz="813816">
              <a:lnSpc>
                <a:spcPct val="90000"/>
              </a:lnSpc>
              <a:spcBef>
                <a:spcPts val="600"/>
              </a:spcBef>
              <a:buNone/>
              <a:defRPr sz="2800">
                <a:latin typeface="宋体"/>
                <a:ea typeface="宋体"/>
                <a:cs typeface="宋体"/>
                <a:sym typeface="宋体"/>
              </a:defRPr>
            </a:pPr>
            <a:r>
              <a:rPr lang="zh-CN" altLang="en-US" dirty="0"/>
              <a:t>  坦克运动步幅决定了速度，因为地图上最小一格是</a:t>
            </a:r>
            <a:r>
              <a:rPr lang="en-US" altLang="zh-CN" dirty="0"/>
              <a:t>30x30</a:t>
            </a:r>
            <a:r>
              <a:rPr lang="zh-CN" altLang="en-US" dirty="0"/>
              <a:t>，坦克的步进值必须能被</a:t>
            </a:r>
            <a:r>
              <a:rPr lang="en-US" altLang="zh-CN" dirty="0"/>
              <a:t>30</a:t>
            </a:r>
            <a:r>
              <a:rPr lang="zh-CN" altLang="en-US" dirty="0"/>
              <a:t>整除，这样才能使得运动坐标刚好是</a:t>
            </a:r>
            <a:r>
              <a:rPr lang="en-US" altLang="zh-CN" dirty="0"/>
              <a:t>30</a:t>
            </a:r>
            <a:r>
              <a:rPr lang="zh-CN" altLang="en-US" dirty="0"/>
              <a:t>的整数倍。</a:t>
            </a:r>
            <a:endParaRPr lang="en-US" altLang="zh-CN" dirty="0"/>
          </a:p>
          <a:p>
            <a:pPr marL="0" indent="0" defTabSz="813816">
              <a:lnSpc>
                <a:spcPct val="90000"/>
              </a:lnSpc>
              <a:spcBef>
                <a:spcPts val="600"/>
              </a:spcBef>
              <a:buNone/>
              <a:defRPr sz="2800">
                <a:latin typeface="宋体"/>
                <a:ea typeface="宋体"/>
                <a:cs typeface="宋体"/>
                <a:sym typeface="宋体"/>
              </a:defRPr>
            </a:pPr>
            <a:r>
              <a:rPr lang="en-US" altLang="zh-CN" dirty="0"/>
              <a:t>  </a:t>
            </a:r>
            <a:r>
              <a:rPr lang="zh-CN" altLang="en-US" dirty="0"/>
              <a:t>如果不能整除，就会导致坦克坐标不是</a:t>
            </a:r>
            <a:r>
              <a:rPr lang="en-US" altLang="zh-CN" dirty="0"/>
              <a:t>30</a:t>
            </a:r>
            <a:r>
              <a:rPr lang="zh-CN" altLang="en-US" dirty="0"/>
              <a:t>的整数倍，坦克无法穿过一些小格子缺口，界面上表现是本方坦克总也对不准缺口。</a:t>
            </a:r>
          </a:p>
          <a:p>
            <a:pPr marL="0" indent="0" defTabSz="813816">
              <a:lnSpc>
                <a:spcPct val="90000"/>
              </a:lnSpc>
              <a:spcBef>
                <a:spcPts val="600"/>
              </a:spcBef>
              <a:buNone/>
              <a:defRPr sz="2800">
                <a:latin typeface="宋体"/>
                <a:ea typeface="宋体"/>
                <a:cs typeface="宋体"/>
                <a:sym typeface="宋体"/>
              </a:defRPr>
            </a:pPr>
            <a:r>
              <a:rPr lang="zh-CN" altLang="en-US" dirty="0"/>
              <a:t>  </a:t>
            </a:r>
            <a:r>
              <a:rPr lang="en-US" altLang="zh-CN" dirty="0"/>
              <a:t>30x30</a:t>
            </a:r>
            <a:r>
              <a:rPr lang="zh-CN" altLang="en-US" dirty="0"/>
              <a:t>格子可选取的步进值是 </a:t>
            </a:r>
            <a:r>
              <a:rPr lang="en-US" altLang="zh-CN" dirty="0"/>
              <a:t>1/2/3/5/6/10/15</a:t>
            </a:r>
            <a:r>
              <a:rPr lang="zh-CN" altLang="en-US" dirty="0"/>
              <a:t>。</a:t>
            </a:r>
            <a:endParaRPr dirty="0"/>
          </a:p>
        </p:txBody>
      </p:sp>
    </p:spTree>
    <p:extLst>
      <p:ext uri="{BB962C8B-B14F-4D97-AF65-F5344CB8AC3E}">
        <p14:creationId xmlns:p14="http://schemas.microsoft.com/office/powerpoint/2010/main" val="171311021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3</a:t>
            </a:r>
            <a:r>
              <a:rPr lang="zh-CN" altLang="en-US" dirty="0"/>
              <a:t>坦克碰撞检测</a:t>
            </a:r>
            <a:endParaRPr dirty="0"/>
          </a:p>
        </p:txBody>
      </p:sp>
      <p:sp>
        <p:nvSpPr>
          <p:cNvPr id="52" name="Shape 52"/>
          <p:cNvSpPr>
            <a:spLocks noGrp="1"/>
          </p:cNvSpPr>
          <p:nvPr>
            <p:ph type="body" idx="4294967295"/>
          </p:nvPr>
        </p:nvSpPr>
        <p:spPr>
          <a:xfrm>
            <a:off x="457200" y="971552"/>
            <a:ext cx="8229600" cy="5886448"/>
          </a:xfrm>
          <a:prstGeom prst="rect">
            <a:avLst/>
          </a:prstGeom>
        </p:spPr>
        <p:txBody>
          <a:bodyPr>
            <a:normAutofit/>
          </a:bodyPr>
          <a:lstStyle/>
          <a:p>
            <a:pPr marL="0" indent="0" defTabSz="813816">
              <a:lnSpc>
                <a:spcPct val="90000"/>
              </a:lnSpc>
              <a:spcBef>
                <a:spcPts val="600"/>
              </a:spcBef>
              <a:buNone/>
              <a:defRPr sz="2800">
                <a:latin typeface="宋体"/>
                <a:ea typeface="宋体"/>
                <a:cs typeface="宋体"/>
                <a:sym typeface="宋体"/>
              </a:defRPr>
            </a:pPr>
            <a:r>
              <a:rPr lang="zh-CN" altLang="en-US" dirty="0">
                <a:solidFill>
                  <a:srgbClr val="FF0000"/>
                </a:solidFill>
              </a:rPr>
              <a:t>碰撞检测分成</a:t>
            </a:r>
            <a:r>
              <a:rPr lang="en-US" altLang="zh-CN" dirty="0">
                <a:solidFill>
                  <a:srgbClr val="FF0000"/>
                </a:solidFill>
              </a:rPr>
              <a:t>3</a:t>
            </a:r>
            <a:r>
              <a:rPr lang="zh-CN" altLang="en-US" dirty="0">
                <a:solidFill>
                  <a:srgbClr val="FF0000"/>
                </a:solidFill>
              </a:rPr>
              <a:t>种，</a:t>
            </a:r>
            <a:endParaRPr lang="en-US" altLang="zh-CN" dirty="0">
              <a:solidFill>
                <a:srgbClr val="FF0000"/>
              </a:solidFill>
            </a:endParaRP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第一是检测是否与地图碰撞，</a:t>
            </a:r>
            <a:endParaRPr lang="en-US" altLang="zh-CN" dirty="0">
              <a:solidFill>
                <a:schemeClr val="tx1"/>
              </a:solidFill>
            </a:endParaRP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第二是检测是否与坦克碰撞，</a:t>
            </a:r>
            <a:endParaRPr lang="en-US" altLang="zh-CN" dirty="0">
              <a:solidFill>
                <a:schemeClr val="tx1"/>
              </a:solidFill>
            </a:endParaRP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第三是检测是否与敌方子弹碰撞。</a:t>
            </a:r>
            <a:endParaRPr dirty="0">
              <a:solidFill>
                <a:schemeClr val="tx1"/>
              </a:solidFill>
            </a:endParaRPr>
          </a:p>
        </p:txBody>
      </p:sp>
    </p:spTree>
    <p:extLst>
      <p:ext uri="{BB962C8B-B14F-4D97-AF65-F5344CB8AC3E}">
        <p14:creationId xmlns:p14="http://schemas.microsoft.com/office/powerpoint/2010/main" val="276112593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r>
              <a:rPr lang="en-US" altLang="zh-CN" dirty="0"/>
              <a:t>3.1</a:t>
            </a:r>
            <a:r>
              <a:rPr lang="zh-CN" altLang="en-US" dirty="0">
                <a:solidFill>
                  <a:schemeClr val="tx1"/>
                </a:solidFill>
              </a:rPr>
              <a:t>与地图碰撞</a:t>
            </a:r>
            <a:endParaRPr dirty="0"/>
          </a:p>
        </p:txBody>
      </p:sp>
      <p:sp>
        <p:nvSpPr>
          <p:cNvPr id="52" name="Shape 52"/>
          <p:cNvSpPr>
            <a:spLocks noGrp="1"/>
          </p:cNvSpPr>
          <p:nvPr>
            <p:ph type="body" idx="4294967295"/>
          </p:nvPr>
        </p:nvSpPr>
        <p:spPr>
          <a:xfrm>
            <a:off x="457200" y="971552"/>
            <a:ext cx="8229600" cy="5886448"/>
          </a:xfrm>
          <a:prstGeom prst="rect">
            <a:avLst/>
          </a:prstGeom>
        </p:spPr>
        <p:txBody>
          <a:bodyPr>
            <a:normAutofit lnSpcReduction="10000"/>
          </a:bodyPr>
          <a:lstStyle/>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地图中树林元素是可穿过的，因此不会碰撞。其它元素都不能穿越，必须进行识别检测。</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一般方法</a:t>
            </a:r>
            <a:r>
              <a:rPr lang="en-US" altLang="zh-CN" dirty="0">
                <a:solidFill>
                  <a:schemeClr val="tx1"/>
                </a:solidFill>
              </a:rPr>
              <a:t>:  </a:t>
            </a:r>
          </a:p>
          <a:p>
            <a:pPr marL="0" indent="0" defTabSz="813816">
              <a:lnSpc>
                <a:spcPct val="90000"/>
              </a:lnSpc>
              <a:spcBef>
                <a:spcPts val="600"/>
              </a:spcBef>
              <a:buNone/>
              <a:defRPr sz="2800">
                <a:latin typeface="宋体"/>
                <a:ea typeface="宋体"/>
                <a:cs typeface="宋体"/>
                <a:sym typeface="宋体"/>
              </a:defRPr>
            </a:pPr>
            <a:r>
              <a:rPr lang="en-US" altLang="zh-CN" dirty="0">
                <a:solidFill>
                  <a:schemeClr val="tx1"/>
                </a:solidFill>
              </a:rPr>
              <a:t>   </a:t>
            </a:r>
            <a:r>
              <a:rPr lang="zh-CN" altLang="en-US" dirty="0">
                <a:solidFill>
                  <a:schemeClr val="tx1"/>
                </a:solidFill>
              </a:rPr>
              <a:t>（</a:t>
            </a:r>
            <a:r>
              <a:rPr lang="en-US" altLang="zh-CN" dirty="0">
                <a:solidFill>
                  <a:schemeClr val="tx1"/>
                </a:solidFill>
              </a:rPr>
              <a:t>1</a:t>
            </a:r>
            <a:r>
              <a:rPr lang="zh-CN" altLang="en-US" dirty="0">
                <a:solidFill>
                  <a:schemeClr val="tx1"/>
                </a:solidFill>
              </a:rPr>
              <a:t>）把当前坐标</a:t>
            </a:r>
            <a:r>
              <a:rPr lang="en-US" altLang="zh-CN" dirty="0">
                <a:solidFill>
                  <a:schemeClr val="tx1"/>
                </a:solidFill>
              </a:rPr>
              <a:t>+</a:t>
            </a:r>
            <a:r>
              <a:rPr lang="zh-CN" altLang="en-US" dirty="0">
                <a:solidFill>
                  <a:schemeClr val="tx1"/>
                </a:solidFill>
              </a:rPr>
              <a:t>前进方向的步进值得到下一步的新坐标值。</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a:t>
            </a:r>
            <a:r>
              <a:rPr lang="en-US" altLang="zh-CN" dirty="0">
                <a:solidFill>
                  <a:schemeClr val="tx1"/>
                </a:solidFill>
              </a:rPr>
              <a:t>2</a:t>
            </a:r>
            <a:r>
              <a:rPr lang="zh-CN" altLang="en-US" dirty="0">
                <a:solidFill>
                  <a:schemeClr val="tx1"/>
                </a:solidFill>
              </a:rPr>
              <a:t>）把新坐标值转换成在地图数组上的行列数，</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a:t>
            </a:r>
            <a:r>
              <a:rPr lang="en-US" altLang="zh-CN" dirty="0">
                <a:solidFill>
                  <a:schemeClr val="tx1"/>
                </a:solidFill>
              </a:rPr>
              <a:t>3</a:t>
            </a:r>
            <a:r>
              <a:rPr lang="zh-CN" altLang="en-US" dirty="0">
                <a:solidFill>
                  <a:schemeClr val="tx1"/>
                </a:solidFill>
              </a:rPr>
              <a:t>）判断这个行列数对应的地图元素是否是可穿越的的类型。</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如果可穿越，就修改坦克坐标为新坐标值。</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如果不可穿越，就随机生成新的运动方向，但是坦克坐标值保持不变。</a:t>
            </a:r>
          </a:p>
          <a:p>
            <a:pPr marL="0" indent="0" defTabSz="813816">
              <a:lnSpc>
                <a:spcPct val="90000"/>
              </a:lnSpc>
              <a:spcBef>
                <a:spcPts val="600"/>
              </a:spcBef>
              <a:buNone/>
              <a:defRPr sz="2800">
                <a:latin typeface="宋体"/>
                <a:ea typeface="宋体"/>
                <a:cs typeface="宋体"/>
                <a:sym typeface="宋体"/>
              </a:defRPr>
            </a:pPr>
            <a:r>
              <a:rPr lang="zh-CN" altLang="en-US" dirty="0">
                <a:solidFill>
                  <a:schemeClr val="tx1"/>
                </a:solidFill>
              </a:rPr>
              <a:t>    上述方法中会出现各种异常情况，原因是坦克在地图上运动是按照像素点前进的，会出现跨越</a:t>
            </a:r>
            <a:r>
              <a:rPr lang="en-US" altLang="zh-CN" dirty="0">
                <a:solidFill>
                  <a:schemeClr val="tx1"/>
                </a:solidFill>
              </a:rPr>
              <a:t>2</a:t>
            </a:r>
            <a:r>
              <a:rPr lang="zh-CN" altLang="en-US" dirty="0">
                <a:solidFill>
                  <a:schemeClr val="tx1"/>
                </a:solidFill>
              </a:rPr>
              <a:t>个格子的现象，这样单纯靠一个坐标点检查就不行了，必须检查运动方向上的两个顶点。</a:t>
            </a:r>
            <a:endParaRPr dirty="0">
              <a:solidFill>
                <a:schemeClr val="tx1"/>
              </a:solidFill>
            </a:endParaRPr>
          </a:p>
        </p:txBody>
      </p:sp>
    </p:spTree>
    <p:extLst>
      <p:ext uri="{BB962C8B-B14F-4D97-AF65-F5344CB8AC3E}">
        <p14:creationId xmlns:p14="http://schemas.microsoft.com/office/powerpoint/2010/main" val="2107009250"/>
      </p:ext>
    </p:extLst>
  </p:cSld>
  <p:clrMapOvr>
    <a:masterClrMapping/>
  </p:clrMapOvr>
  <p:transition spd="slow"/>
</p:sld>
</file>

<file path=ppt/theme/theme1.xml><?xml version="1.0" encoding="utf-8"?>
<a:theme xmlns:a="http://schemas.openxmlformats.org/drawingml/2006/main" name="新的">
  <a:themeElements>
    <a:clrScheme name="新的">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新的">
      <a:majorFont>
        <a:latin typeface="Arial"/>
        <a:ea typeface="Arial"/>
        <a:cs typeface="Arial"/>
      </a:majorFont>
      <a:minorFont>
        <a:latin typeface="Helvetica"/>
        <a:ea typeface="Helvetica"/>
        <a:cs typeface="Helvetica"/>
      </a:minorFont>
    </a:fontScheme>
    <a:fmtScheme name="新的">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新的">
  <a:themeElements>
    <a:clrScheme name="新的">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新的">
      <a:majorFont>
        <a:latin typeface="Arial"/>
        <a:ea typeface="Arial"/>
        <a:cs typeface="Arial"/>
      </a:majorFont>
      <a:minorFont>
        <a:latin typeface="Helvetica"/>
        <a:ea typeface="Helvetica"/>
        <a:cs typeface="Helvetica"/>
      </a:minorFont>
    </a:fontScheme>
    <a:fmtScheme name="新的">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420</TotalTime>
  <Words>1664</Words>
  <Application>Microsoft Office PowerPoint</Application>
  <PresentationFormat>全屏显示(4:3)</PresentationFormat>
  <Paragraphs>174</Paragraphs>
  <Slides>27</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宋体</vt:lpstr>
      <vt:lpstr>Arial</vt:lpstr>
      <vt:lpstr>Helvetica</vt:lpstr>
      <vt:lpstr>新的</vt:lpstr>
      <vt:lpstr>PowerPoint 演示文稿</vt:lpstr>
      <vt:lpstr>目录</vt:lpstr>
      <vt:lpstr>地图设计1.1如何把实际地图抽象化成数据？</vt:lpstr>
      <vt:lpstr>1.2如何表示多关卡的地图？</vt:lpstr>
      <vt:lpstr>1.3 如何显示地图？</vt:lpstr>
      <vt:lpstr>1.4 如何摧毁地图？</vt:lpstr>
      <vt:lpstr>2 坦克运动</vt:lpstr>
      <vt:lpstr>3坦克碰撞检测</vt:lpstr>
      <vt:lpstr>3.1与地图碰撞</vt:lpstr>
      <vt:lpstr>3.1与地图碰撞</vt:lpstr>
      <vt:lpstr>3.2 与坦克碰撞</vt:lpstr>
      <vt:lpstr>3.3 与子弹碰撞</vt:lpstr>
      <vt:lpstr>3.4坦克运动碰撞检测流程</vt:lpstr>
      <vt:lpstr>4 两个按键同时控制</vt:lpstr>
      <vt:lpstr>4.1 弊端</vt:lpstr>
      <vt:lpstr>4.2 解决方法</vt:lpstr>
      <vt:lpstr>4.2 解决方法</vt:lpstr>
      <vt:lpstr>5自动寻路A*算法</vt:lpstr>
      <vt:lpstr>5.1 A*算法基础</vt:lpstr>
      <vt:lpstr>5.2 Open列表和Close列表</vt:lpstr>
      <vt:lpstr>5.3路径增量</vt:lpstr>
      <vt:lpstr>5.4A*算法</vt:lpstr>
      <vt:lpstr>5.4A*算法</vt:lpstr>
      <vt:lpstr>5.4A*算法</vt:lpstr>
      <vt:lpstr>5.5 示例</vt:lpstr>
      <vt:lpstr>5.5 示例</vt:lpstr>
      <vt:lpstr>5.6 项目中应用示例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深入理解循环和数组</dc:title>
  <cp:lastModifiedBy>高洪涛</cp:lastModifiedBy>
  <cp:revision>62</cp:revision>
  <dcterms:modified xsi:type="dcterms:W3CDTF">2018-04-12T17:42:14Z</dcterms:modified>
</cp:coreProperties>
</file>