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5" r:id="rId17"/>
    <p:sldId id="272" r:id="rId18"/>
    <p:sldId id="274" r:id="rId19"/>
    <p:sldId id="276" r:id="rId20"/>
    <p:sldId id="27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cuments\WeChat%20Files\gaohuan200\FileStorage\File\2019-08\PICO&#23454;&#39564;&#32467;&#26524;_20190809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cuments\WeChat%20Files\gaohuan200\FileStorage\File\2019-08\PICO&#23454;&#39564;&#32467;&#26524;_20190809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cuments\WeChat%20Files\gaohuan200\FileStorage\File\2019-08\PICO&#23454;&#39564;&#32467;&#26524;_20190809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cuments\WeChat%20Files\gaohuan200\FileStorage\File\2019-08\PICO&#23454;&#39564;&#32467;&#26524;_20190809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cuments\WeChat%20Files\gaohuan200\FileStorage\File\2019-08\PICO&#23454;&#39564;&#32467;&#26524;_20190809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cuments\WeChat%20Files\gaohuan200\FileStorage\File\2019-08\PICO&#23454;&#39564;&#32467;&#26524;_20190809(1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cuments\WeChat%20Files\gaohuan200\FileStorage\File\2019-08\PICO&#23454;&#39564;&#32467;&#26524;_20190809(1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Bert Base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Train  No.0 </c:v>
                </c:pt>
                <c:pt idx="1">
                  <c:v>Train  No.1 </c:v>
                </c:pt>
                <c:pt idx="2">
                  <c:v>Train  No.2 </c:v>
                </c:pt>
                <c:pt idx="3">
                  <c:v>Train  No.3 </c:v>
                </c:pt>
                <c:pt idx="4">
                  <c:v>Train  No.4 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87.2</c:v>
                </c:pt>
                <c:pt idx="1">
                  <c:v>84</c:v>
                </c:pt>
                <c:pt idx="2">
                  <c:v>83.2</c:v>
                </c:pt>
                <c:pt idx="3">
                  <c:v>84</c:v>
                </c:pt>
                <c:pt idx="4">
                  <c:v>82.4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08-4F9B-904D-87F993F1272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Bert Pad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Train  No.0 </c:v>
                </c:pt>
                <c:pt idx="1">
                  <c:v>Train  No.1 </c:v>
                </c:pt>
                <c:pt idx="2">
                  <c:v>Train  No.2 </c:v>
                </c:pt>
                <c:pt idx="3">
                  <c:v>Train  No.3 </c:v>
                </c:pt>
                <c:pt idx="4">
                  <c:v>Train  No.4 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88.8</c:v>
                </c:pt>
                <c:pt idx="1">
                  <c:v>85.6</c:v>
                </c:pt>
                <c:pt idx="2">
                  <c:v>84</c:v>
                </c:pt>
                <c:pt idx="3">
                  <c:v>84</c:v>
                </c:pt>
                <c:pt idx="4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08-4F9B-904D-87F993F1272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Bert Step Pad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Train  No.0 </c:v>
                </c:pt>
                <c:pt idx="1">
                  <c:v>Train  No.1 </c:v>
                </c:pt>
                <c:pt idx="2">
                  <c:v>Train  No.2 </c:v>
                </c:pt>
                <c:pt idx="3">
                  <c:v>Train  No.3 </c:v>
                </c:pt>
                <c:pt idx="4">
                  <c:v>Train  No.4 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86.4</c:v>
                </c:pt>
                <c:pt idx="1">
                  <c:v>83</c:v>
                </c:pt>
                <c:pt idx="2">
                  <c:v>84.8</c:v>
                </c:pt>
                <c:pt idx="3">
                  <c:v>84</c:v>
                </c:pt>
                <c:pt idx="4">
                  <c:v>83.2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08-4F9B-904D-87F993F1272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50978368"/>
        <c:axId val="550976288"/>
      </c:barChart>
      <c:catAx>
        <c:axId val="550978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0976288"/>
        <c:crosses val="autoZero"/>
        <c:auto val="1"/>
        <c:lblAlgn val="ctr"/>
        <c:lblOffset val="100"/>
        <c:noMultiLvlLbl val="0"/>
      </c:catAx>
      <c:valAx>
        <c:axId val="550976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0978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平均准确率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Sheet1!$B$1:$D$1</c:f>
              <c:strCache>
                <c:ptCount val="3"/>
                <c:pt idx="0">
                  <c:v>Bert Base</c:v>
                </c:pt>
                <c:pt idx="1">
                  <c:v>Bert Pad</c:v>
                </c:pt>
                <c:pt idx="2">
                  <c:v>Bert Step Pad</c:v>
                </c:pt>
              </c:strCache>
            </c:strRef>
          </c:cat>
          <c:val>
            <c:numRef>
              <c:f>Sheet1!$B$7:$D$7</c:f>
              <c:numCache>
                <c:formatCode>General</c:formatCode>
                <c:ptCount val="3"/>
                <c:pt idx="0">
                  <c:v>84.16</c:v>
                </c:pt>
                <c:pt idx="1">
                  <c:v>84.47999999999999</c:v>
                </c:pt>
                <c:pt idx="2">
                  <c:v>84.28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9A-40D3-9C35-3B58C90B78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50970048"/>
        <c:axId val="550989600"/>
      </c:barChart>
      <c:catAx>
        <c:axId val="550970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0989600"/>
        <c:crosses val="autoZero"/>
        <c:auto val="1"/>
        <c:lblAlgn val="ctr"/>
        <c:lblOffset val="100"/>
        <c:noMultiLvlLbl val="0"/>
      </c:catAx>
      <c:valAx>
        <c:axId val="550989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0970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OOV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Sheet1!$F$2:$F$6</c:f>
              <c:strCache>
                <c:ptCount val="5"/>
                <c:pt idx="0">
                  <c:v>Train  No.0 </c:v>
                </c:pt>
                <c:pt idx="1">
                  <c:v>Train  No.1 </c:v>
                </c:pt>
                <c:pt idx="2">
                  <c:v>Train  No.2 </c:v>
                </c:pt>
                <c:pt idx="3">
                  <c:v>Train  No.3 </c:v>
                </c:pt>
                <c:pt idx="4">
                  <c:v>Train  No.4 </c:v>
                </c:pt>
              </c:strCache>
            </c:strRef>
          </c:cat>
          <c:val>
            <c:numRef>
              <c:f>Sheet1!$G$2:$G$6</c:f>
              <c:numCache>
                <c:formatCode>General</c:formatCode>
                <c:ptCount val="5"/>
                <c:pt idx="0">
                  <c:v>8.3109900000000003</c:v>
                </c:pt>
                <c:pt idx="1">
                  <c:v>9.7186900000000005</c:v>
                </c:pt>
                <c:pt idx="2">
                  <c:v>12.619147</c:v>
                </c:pt>
                <c:pt idx="3">
                  <c:v>12.195122</c:v>
                </c:pt>
                <c:pt idx="4">
                  <c:v>18.043479000000001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A6-4544-8044-B054BDDBA5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13823520"/>
        <c:axId val="413821024"/>
      </c:barChart>
      <c:catAx>
        <c:axId val="41382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13821024"/>
        <c:crosses val="autoZero"/>
        <c:auto val="1"/>
        <c:lblAlgn val="ctr"/>
        <c:lblOffset val="100"/>
        <c:noMultiLvlLbl val="0"/>
      </c:catAx>
      <c:valAx>
        <c:axId val="413821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13823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Sheet1!$K$1</c:f>
              <c:strCache>
                <c:ptCount val="1"/>
                <c:pt idx="0">
                  <c:v>Bert Base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Sheet1!$J$2:$J$6</c:f>
              <c:strCache>
                <c:ptCount val="5"/>
                <c:pt idx="0">
                  <c:v>Train  No.0 </c:v>
                </c:pt>
                <c:pt idx="1">
                  <c:v>Train  No.1 </c:v>
                </c:pt>
                <c:pt idx="2">
                  <c:v>Train  No.2 </c:v>
                </c:pt>
                <c:pt idx="3">
                  <c:v>Train  No.3 </c:v>
                </c:pt>
                <c:pt idx="4">
                  <c:v>Train  No.4 </c:v>
                </c:pt>
              </c:strCache>
            </c:strRef>
          </c:cat>
          <c:val>
            <c:numRef>
              <c:f>Sheet1!$K$2:$K$6</c:f>
              <c:numCache>
                <c:formatCode>General</c:formatCode>
                <c:ptCount val="5"/>
                <c:pt idx="0">
                  <c:v>87.2</c:v>
                </c:pt>
                <c:pt idx="1">
                  <c:v>84</c:v>
                </c:pt>
                <c:pt idx="2">
                  <c:v>83.2</c:v>
                </c:pt>
                <c:pt idx="3">
                  <c:v>84</c:v>
                </c:pt>
                <c:pt idx="4">
                  <c:v>82.4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F0-4911-BC68-C19FF8AAA0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13815200"/>
        <c:axId val="413825600"/>
      </c:barChart>
      <c:catAx>
        <c:axId val="413815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13825600"/>
        <c:crosses val="autoZero"/>
        <c:auto val="1"/>
        <c:lblAlgn val="ctr"/>
        <c:lblOffset val="100"/>
        <c:noMultiLvlLbl val="0"/>
      </c:catAx>
      <c:valAx>
        <c:axId val="413825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13815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增强前后对比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Sheet1!$N$1</c:f>
              <c:strCache>
                <c:ptCount val="1"/>
                <c:pt idx="0">
                  <c:v>Bert Base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Sheet1!$M$2:$M$6</c:f>
              <c:strCache>
                <c:ptCount val="5"/>
                <c:pt idx="0">
                  <c:v>Train  No.0 </c:v>
                </c:pt>
                <c:pt idx="1">
                  <c:v>Train  No.1 </c:v>
                </c:pt>
                <c:pt idx="2">
                  <c:v>Train  No.2 </c:v>
                </c:pt>
                <c:pt idx="3">
                  <c:v>Train  No.3 </c:v>
                </c:pt>
                <c:pt idx="4">
                  <c:v>Train  No.4 </c:v>
                </c:pt>
              </c:strCache>
            </c:strRef>
          </c:cat>
          <c:val>
            <c:numRef>
              <c:f>Sheet1!$N$2:$N$6</c:f>
              <c:numCache>
                <c:formatCode>General</c:formatCode>
                <c:ptCount val="5"/>
                <c:pt idx="0">
                  <c:v>87.2</c:v>
                </c:pt>
                <c:pt idx="1">
                  <c:v>84</c:v>
                </c:pt>
                <c:pt idx="2">
                  <c:v>83.2</c:v>
                </c:pt>
                <c:pt idx="3">
                  <c:v>84</c:v>
                </c:pt>
                <c:pt idx="4">
                  <c:v>82.4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43-43C0-81F3-A721BAC9128C}"/>
            </c:ext>
          </c:extLst>
        </c:ser>
        <c:ser>
          <c:idx val="1"/>
          <c:order val="1"/>
          <c:tx>
            <c:strRef>
              <c:f>Sheet1!$O$1</c:f>
              <c:strCache>
                <c:ptCount val="1"/>
                <c:pt idx="0">
                  <c:v>Enhance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Sheet1!$M$2:$M$6</c:f>
              <c:strCache>
                <c:ptCount val="5"/>
                <c:pt idx="0">
                  <c:v>Train  No.0 </c:v>
                </c:pt>
                <c:pt idx="1">
                  <c:v>Train  No.1 </c:v>
                </c:pt>
                <c:pt idx="2">
                  <c:v>Train  No.2 </c:v>
                </c:pt>
                <c:pt idx="3">
                  <c:v>Train  No.3 </c:v>
                </c:pt>
                <c:pt idx="4">
                  <c:v>Train  No.4 </c:v>
                </c:pt>
              </c:strCache>
            </c:strRef>
          </c:cat>
          <c:val>
            <c:numRef>
              <c:f>Sheet1!$O$2:$O$6</c:f>
              <c:numCache>
                <c:formatCode>General</c:formatCode>
                <c:ptCount val="5"/>
                <c:pt idx="0">
                  <c:v>78.599999999999994</c:v>
                </c:pt>
                <c:pt idx="1">
                  <c:v>86</c:v>
                </c:pt>
                <c:pt idx="2">
                  <c:v>88.8</c:v>
                </c:pt>
                <c:pt idx="3">
                  <c:v>84</c:v>
                </c:pt>
                <c:pt idx="4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43-43C0-81F3-A721BAC912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7050112"/>
        <c:axId val="237057600"/>
      </c:barChart>
      <c:catAx>
        <c:axId val="237050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7057600"/>
        <c:crosses val="autoZero"/>
        <c:auto val="1"/>
        <c:lblAlgn val="ctr"/>
        <c:lblOffset val="100"/>
        <c:noMultiLvlLbl val="0"/>
      </c:catAx>
      <c:valAx>
        <c:axId val="237057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7050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MT-DNN</a:t>
            </a:r>
            <a:r>
              <a:rPr lang="zh-CN" altLang="en-US"/>
              <a:t>对比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Bert Base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Train  No.0 </c:v>
                </c:pt>
                <c:pt idx="1">
                  <c:v>Train  No.1 </c:v>
                </c:pt>
                <c:pt idx="2">
                  <c:v>Train  No.2 </c:v>
                </c:pt>
                <c:pt idx="3">
                  <c:v>Train  No.3 </c:v>
                </c:pt>
                <c:pt idx="4">
                  <c:v>Train  No.4 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87.2</c:v>
                </c:pt>
                <c:pt idx="1">
                  <c:v>84</c:v>
                </c:pt>
                <c:pt idx="2">
                  <c:v>83.2</c:v>
                </c:pt>
                <c:pt idx="3">
                  <c:v>84</c:v>
                </c:pt>
                <c:pt idx="4">
                  <c:v>82.4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82-4A21-8C4D-F35AE8167E3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Bert Pad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Train  No.0 </c:v>
                </c:pt>
                <c:pt idx="1">
                  <c:v>Train  No.1 </c:v>
                </c:pt>
                <c:pt idx="2">
                  <c:v>Train  No.2 </c:v>
                </c:pt>
                <c:pt idx="3">
                  <c:v>Train  No.3 </c:v>
                </c:pt>
                <c:pt idx="4">
                  <c:v>Train  No.4 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88.8</c:v>
                </c:pt>
                <c:pt idx="1">
                  <c:v>85.6</c:v>
                </c:pt>
                <c:pt idx="2">
                  <c:v>84</c:v>
                </c:pt>
                <c:pt idx="3">
                  <c:v>84</c:v>
                </c:pt>
                <c:pt idx="4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82-4A21-8C4D-F35AE8167E3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Bert Step Pad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Train  No.0 </c:v>
                </c:pt>
                <c:pt idx="1">
                  <c:v>Train  No.1 </c:v>
                </c:pt>
                <c:pt idx="2">
                  <c:v>Train  No.2 </c:v>
                </c:pt>
                <c:pt idx="3">
                  <c:v>Train  No.3 </c:v>
                </c:pt>
                <c:pt idx="4">
                  <c:v>Train  No.4 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86.4</c:v>
                </c:pt>
                <c:pt idx="1">
                  <c:v>83</c:v>
                </c:pt>
                <c:pt idx="2">
                  <c:v>84.8</c:v>
                </c:pt>
                <c:pt idx="3">
                  <c:v>84</c:v>
                </c:pt>
                <c:pt idx="4">
                  <c:v>83.2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D82-4A21-8C4D-F35AE8167E3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MT-DNN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Train  No.0 </c:v>
                </c:pt>
                <c:pt idx="1">
                  <c:v>Train  No.1 </c:v>
                </c:pt>
                <c:pt idx="2">
                  <c:v>Train  No.2 </c:v>
                </c:pt>
                <c:pt idx="3">
                  <c:v>Train  No.3 </c:v>
                </c:pt>
                <c:pt idx="4">
                  <c:v>Train  No.4 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89.6</c:v>
                </c:pt>
                <c:pt idx="1">
                  <c:v>86.4</c:v>
                </c:pt>
                <c:pt idx="2">
                  <c:v>88.8</c:v>
                </c:pt>
                <c:pt idx="3">
                  <c:v>88</c:v>
                </c:pt>
                <c:pt idx="4">
                  <c:v>84.8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D82-4A21-8C4D-F35AE8167E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50985024"/>
        <c:axId val="550986688"/>
      </c:barChart>
      <c:catAx>
        <c:axId val="550985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0986688"/>
        <c:crosses val="autoZero"/>
        <c:auto val="1"/>
        <c:lblAlgn val="ctr"/>
        <c:lblOffset val="100"/>
        <c:noMultiLvlLbl val="0"/>
      </c:catAx>
      <c:valAx>
        <c:axId val="550986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0985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MT-DNN</a:t>
            </a:r>
            <a:r>
              <a:rPr lang="zh-CN" altLang="en-US"/>
              <a:t>平均准确率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Bert Base</c:v>
                </c:pt>
                <c:pt idx="1">
                  <c:v>Bert Pad</c:v>
                </c:pt>
                <c:pt idx="2">
                  <c:v>Bert Step Pad</c:v>
                </c:pt>
                <c:pt idx="3">
                  <c:v>MT-DNN</c:v>
                </c:pt>
              </c:strCache>
            </c:strRef>
          </c:cat>
          <c:val>
            <c:numRef>
              <c:f>Sheet1!$B$7:$E$7</c:f>
              <c:numCache>
                <c:formatCode>General</c:formatCode>
                <c:ptCount val="4"/>
                <c:pt idx="0">
                  <c:v>84.16</c:v>
                </c:pt>
                <c:pt idx="1">
                  <c:v>84.47999999999999</c:v>
                </c:pt>
                <c:pt idx="2">
                  <c:v>84.28</c:v>
                </c:pt>
                <c:pt idx="3">
                  <c:v>87.52000000000001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B-493F-A2CE-AE8C684AB7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7060512"/>
        <c:axId val="237049696"/>
      </c:barChart>
      <c:catAx>
        <c:axId val="237060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7049696"/>
        <c:crosses val="autoZero"/>
        <c:auto val="1"/>
        <c:lblAlgn val="ctr"/>
        <c:lblOffset val="100"/>
        <c:noMultiLvlLbl val="0"/>
      </c:catAx>
      <c:valAx>
        <c:axId val="237049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7060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5CF71-0CF2-4499-A85A-DD51D2443FCB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75B39-EAEF-49CB-9F87-79DD402F5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52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175B39-EAEF-49CB-9F87-79DD402F5B8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764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462B-1DEC-42CA-A502-E22DB0440820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A181-3144-4E87-A303-08F10F1063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24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462B-1DEC-42CA-A502-E22DB0440820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A181-3144-4E87-A303-08F10F1063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26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462B-1DEC-42CA-A502-E22DB0440820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A181-3144-4E87-A303-08F10F1063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95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462B-1DEC-42CA-A502-E22DB0440820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A181-3144-4E87-A303-08F10F1063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43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462B-1DEC-42CA-A502-E22DB0440820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A181-3144-4E87-A303-08F10F1063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30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462B-1DEC-42CA-A502-E22DB0440820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A181-3144-4E87-A303-08F10F1063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05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462B-1DEC-42CA-A502-E22DB0440820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A181-3144-4E87-A303-08F10F1063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46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462B-1DEC-42CA-A502-E22DB0440820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A181-3144-4E87-A303-08F10F1063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70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462B-1DEC-42CA-A502-E22DB0440820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A181-3144-4E87-A303-08F10F1063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85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462B-1DEC-42CA-A502-E22DB0440820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A181-3144-4E87-A303-08F10F1063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783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462B-1DEC-42CA-A502-E22DB0440820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A181-3144-4E87-A303-08F10F1063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47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0462B-1DEC-42CA-A502-E22DB0440820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DA181-3144-4E87-A303-08F10F1063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882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rxiv.org/abs/1904.09482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rxiv.org/abs/1904.09482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5167265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907.08610" TargetMode="External"/><Relationship Id="rId5" Type="http://schemas.openxmlformats.org/officeDocument/2006/relationships/hyperlink" Target="https://www.aaai.org/ocs/index.php/AAAI/AAAI15/paper/view/9745" TargetMode="External"/><Relationship Id="rId4" Type="http://schemas.openxmlformats.org/officeDocument/2006/relationships/hyperlink" Target="https://ai.tencent.com/ailab/media/publications/ACL3-Brady.pdf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arxiv.org/pdf/1906.03158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5.05583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6.02629" TargetMode="External"/><Relationship Id="rId2" Type="http://schemas.openxmlformats.org/officeDocument/2006/relationships/hyperlink" Target="https://arxiv.org/abs/1708.0200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BERT</a:t>
            </a:r>
            <a:r>
              <a:rPr lang="zh-CN" altLang="en-US" dirty="0" smtClean="0"/>
              <a:t>项目汇报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2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错误数据分析</a:t>
            </a:r>
            <a:endParaRPr lang="en-US" altLang="zh-CN" dirty="0" smtClean="0"/>
          </a:p>
          <a:p>
            <a:pPr lvl="1"/>
            <a:r>
              <a:rPr lang="zh-CN" altLang="en-US" dirty="0"/>
              <a:t>使用</a:t>
            </a:r>
            <a:r>
              <a:rPr lang="zh-CN" altLang="en-US" dirty="0" smtClean="0"/>
              <a:t>了两个模型，并查看每个模型的错误样本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Train No.4</a:t>
            </a:r>
            <a:r>
              <a:rPr lang="zh-CN" altLang="en-US" dirty="0" smtClean="0"/>
              <a:t>上进行分析</a:t>
            </a:r>
            <a:endParaRPr lang="zh-CN" altLang="en-US" dirty="0"/>
          </a:p>
        </p:txBody>
      </p:sp>
      <p:pic>
        <p:nvPicPr>
          <p:cNvPr id="6" name="Picture 4" descr="http://d3kbpzbmcynnmx.cloudfront.net/wp-content/uploads/2015/11/Screen-Shot-2015-11-06-at-12.05.40-PM-1024x93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04056"/>
            <a:ext cx="4211779" cy="385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miro.medium.com/max/578/1*epcf2SBjRHBynBNFf-CpQ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00" y="3004056"/>
            <a:ext cx="4546600" cy="343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34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错误数据分析</a:t>
            </a:r>
            <a:endParaRPr lang="en-US" altLang="zh-CN" dirty="0" smtClean="0"/>
          </a:p>
          <a:p>
            <a:pPr lvl="1"/>
            <a:r>
              <a:rPr lang="zh-CN" altLang="en-US" dirty="0"/>
              <a:t>使用</a:t>
            </a:r>
            <a:r>
              <a:rPr lang="zh-CN" altLang="en-US" dirty="0" smtClean="0"/>
              <a:t>了两个模型，并查看每个模型的错误样本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Train No.4</a:t>
            </a:r>
            <a:r>
              <a:rPr lang="zh-CN" altLang="en-US" dirty="0" smtClean="0"/>
              <a:t>上进行分析（两个模型的知识存在互补性）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8" y="3347288"/>
            <a:ext cx="5279370" cy="331674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57907" y="2950155"/>
            <a:ext cx="1708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Text CNN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003798" y="2950155"/>
            <a:ext cx="1708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Text RNN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0219" y="3328754"/>
            <a:ext cx="5279370" cy="2235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60218" y="3698086"/>
            <a:ext cx="5279370" cy="1349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60217" y="6113874"/>
            <a:ext cx="5279370" cy="1980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t="202" r="30449"/>
          <a:stretch/>
        </p:blipFill>
        <p:spPr>
          <a:xfrm>
            <a:off x="5735782" y="3334327"/>
            <a:ext cx="5745547" cy="3329708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60217" y="4005112"/>
            <a:ext cx="5279370" cy="1787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814291" y="3539918"/>
            <a:ext cx="5667038" cy="15816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814291" y="4274209"/>
            <a:ext cx="5667038" cy="15816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14290" y="4583019"/>
            <a:ext cx="5627783" cy="1518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808273" y="5469121"/>
            <a:ext cx="5600563" cy="2119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775036" y="6249889"/>
            <a:ext cx="5667038" cy="1749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46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数据分析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OOV Rate</a:t>
            </a:r>
            <a:r>
              <a:rPr lang="zh-CN" altLang="en-US" dirty="0" smtClean="0"/>
              <a:t>来查看不在训练中的字是否存在影响，当</a:t>
            </a:r>
            <a:r>
              <a:rPr lang="en-US" altLang="zh-CN" dirty="0" smtClean="0"/>
              <a:t>OOV</a:t>
            </a:r>
            <a:r>
              <a:rPr lang="zh-CN" altLang="en-US" dirty="0" smtClean="0"/>
              <a:t>变大后模型的性能变差</a:t>
            </a:r>
            <a:endParaRPr lang="zh-CN" altLang="en-US" dirty="0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561329"/>
              </p:ext>
            </p:extLst>
          </p:nvPr>
        </p:nvGraphicFramePr>
        <p:xfrm>
          <a:off x="632691" y="2870200"/>
          <a:ext cx="5463309" cy="344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8375151"/>
              </p:ext>
            </p:extLst>
          </p:nvPr>
        </p:nvGraphicFramePr>
        <p:xfrm>
          <a:off x="6301509" y="2870200"/>
          <a:ext cx="5257800" cy="344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1087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改进方案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OOV Rate</a:t>
            </a:r>
          </a:p>
          <a:p>
            <a:pPr lvl="1"/>
            <a:r>
              <a:rPr lang="zh-CN" altLang="en-US" dirty="0" smtClean="0"/>
              <a:t>使用了数据增强算法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smtClean="0"/>
              <a:t>Word2Vec</a:t>
            </a:r>
            <a:r>
              <a:rPr lang="zh-CN" altLang="en-US" dirty="0" smtClean="0"/>
              <a:t>随机替换句子中的同义词（当增加较多无意义的词后效果变差）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6002872"/>
              </p:ext>
            </p:extLst>
          </p:nvPr>
        </p:nvGraphicFramePr>
        <p:xfrm>
          <a:off x="2863273" y="3073399"/>
          <a:ext cx="6964217" cy="3784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矩形 4"/>
          <p:cNvSpPr/>
          <p:nvPr/>
        </p:nvSpPr>
        <p:spPr>
          <a:xfrm>
            <a:off x="210693" y="4596367"/>
            <a:ext cx="23455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数据分析见</a:t>
            </a:r>
            <a:r>
              <a:rPr lang="en-US" altLang="zh-CN" dirty="0" smtClean="0"/>
              <a:t>OneNote </a:t>
            </a:r>
          </a:p>
          <a:p>
            <a:r>
              <a:rPr lang="en-US" altLang="zh-CN" dirty="0" smtClean="0"/>
              <a:t>Enhance Training</a:t>
            </a:r>
            <a:r>
              <a:rPr lang="zh-CN" altLang="en-US" dirty="0" smtClean="0"/>
              <a:t>页面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900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改进方案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Knowledge Distillation</a:t>
            </a:r>
          </a:p>
          <a:p>
            <a:pPr lvl="1"/>
            <a:r>
              <a:rPr lang="zh-CN" altLang="en-US" dirty="0" smtClean="0"/>
              <a:t>使用了</a:t>
            </a:r>
            <a:r>
              <a:rPr lang="en-US" altLang="zh-CN" dirty="0" smtClean="0"/>
              <a:t>MT-DNN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[4]</a:t>
            </a:r>
          </a:p>
          <a:p>
            <a:pPr lvl="1"/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838200" y="6127234"/>
            <a:ext cx="106105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hlinkClick r:id="rId2"/>
              </a:rPr>
              <a:t>[4] </a:t>
            </a:r>
            <a:r>
              <a:rPr lang="en-US" altLang="zh-CN" sz="1600" b="1" dirty="0"/>
              <a:t>Improving Multi-Task Deep Neural Networks via Knowledge Distillation for Natural Language Understanding</a:t>
            </a:r>
          </a:p>
          <a:p>
            <a:r>
              <a:rPr lang="en-US" altLang="zh-CN" sz="1600" dirty="0" smtClean="0">
                <a:hlinkClick r:id="rId2"/>
              </a:rPr>
              <a:t>https://arxiv.org/abs/1904.09482</a:t>
            </a:r>
            <a:endParaRPr lang="zh-CN" altLang="en-US" sz="1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105" y="1825625"/>
            <a:ext cx="6591439" cy="43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0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改进方案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Knowledge Distillation</a:t>
            </a:r>
          </a:p>
          <a:p>
            <a:pPr lvl="1"/>
            <a:r>
              <a:rPr lang="zh-CN" altLang="en-US" dirty="0" smtClean="0"/>
              <a:t>使用了</a:t>
            </a:r>
            <a:r>
              <a:rPr lang="en-US" altLang="zh-CN" dirty="0" smtClean="0"/>
              <a:t>MT-DNN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[4</a:t>
            </a:r>
            <a:r>
              <a:rPr lang="en-US" altLang="zh-CN" dirty="0" smtClean="0"/>
              <a:t>] </a:t>
            </a:r>
            <a:r>
              <a:rPr lang="zh-CN" altLang="en-US" dirty="0" smtClean="0"/>
              <a:t>希望将</a:t>
            </a:r>
            <a:r>
              <a:rPr lang="en-US" altLang="zh-CN" dirty="0" smtClean="0"/>
              <a:t>Teacher Task</a:t>
            </a:r>
            <a:r>
              <a:rPr lang="zh-CN" altLang="en-US" dirty="0" smtClean="0"/>
              <a:t>的知识注入到</a:t>
            </a:r>
            <a:r>
              <a:rPr lang="en-US" altLang="zh-CN" dirty="0" smtClean="0"/>
              <a:t>Student Task</a:t>
            </a:r>
            <a:r>
              <a:rPr lang="zh-CN" altLang="en-US" dirty="0" smtClean="0"/>
              <a:t>里面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838200" y="6127234"/>
            <a:ext cx="106105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hlinkClick r:id="rId2"/>
              </a:rPr>
              <a:t>[4] </a:t>
            </a:r>
            <a:r>
              <a:rPr lang="en-US" altLang="zh-CN" sz="1600" b="1" dirty="0"/>
              <a:t>Improving Multi-Task Deep Neural Networks via Knowledge Distillation for Natural Language Understanding</a:t>
            </a:r>
          </a:p>
          <a:p>
            <a:r>
              <a:rPr lang="en-US" altLang="zh-CN" sz="1600" dirty="0" smtClean="0">
                <a:hlinkClick r:id="rId2"/>
              </a:rPr>
              <a:t>https://arxiv.org/abs/1904.09482</a:t>
            </a: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248" y="2626508"/>
            <a:ext cx="6028499" cy="350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04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改进方案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Knowledge Distillation</a:t>
            </a:r>
          </a:p>
          <a:p>
            <a:pPr lvl="1"/>
            <a:r>
              <a:rPr lang="zh-CN" altLang="en-US" dirty="0" smtClean="0"/>
              <a:t>实现了多个文本分类模型做</a:t>
            </a:r>
            <a:r>
              <a:rPr lang="en-US" altLang="zh-CN" dirty="0" smtClean="0"/>
              <a:t>Teacher Network</a:t>
            </a:r>
          </a:p>
          <a:p>
            <a:pPr lvl="2"/>
            <a:r>
              <a:rPr lang="en-US" altLang="zh-CN" dirty="0" err="1" smtClean="0"/>
              <a:t>TextCNN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TextRNN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TextRNNWithAttention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DPCNN[6]</a:t>
            </a:r>
          </a:p>
          <a:p>
            <a:pPr lvl="2"/>
            <a:r>
              <a:rPr lang="en-US" altLang="zh-CN" dirty="0" smtClean="0"/>
              <a:t>RCNN[7]</a:t>
            </a:r>
          </a:p>
          <a:p>
            <a:pPr lvl="1"/>
            <a:r>
              <a:rPr lang="zh-CN" altLang="en-US" dirty="0" smtClean="0"/>
              <a:t>采用了新的优化器和优化技巧来优化模型的参数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Lookhead</a:t>
            </a:r>
            <a:r>
              <a:rPr lang="en-US" altLang="zh-CN" dirty="0" smtClean="0"/>
              <a:t>[5]</a:t>
            </a:r>
          </a:p>
          <a:p>
            <a:pPr lvl="2"/>
            <a:r>
              <a:rPr lang="en-US" altLang="zh-CN" dirty="0" smtClean="0"/>
              <a:t>EMA[8]</a:t>
            </a:r>
          </a:p>
          <a:p>
            <a:pPr lvl="2"/>
            <a:r>
              <a:rPr lang="en-US" altLang="zh-CN" dirty="0" err="1"/>
              <a:t>AverageMeter</a:t>
            </a:r>
            <a:endParaRPr lang="en-US" altLang="zh-CN" dirty="0"/>
          </a:p>
          <a:p>
            <a:pPr marL="914400" lvl="2" indent="0">
              <a:buNone/>
            </a:pP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838200" y="6488668"/>
            <a:ext cx="31694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hlinkClick r:id="rId3"/>
              </a:rPr>
              <a:t>[8] https://</a:t>
            </a:r>
            <a:r>
              <a:rPr lang="en-US" altLang="zh-CN" sz="1200" dirty="0" smtClean="0">
                <a:hlinkClick r:id="rId3"/>
              </a:rPr>
              <a:t>zhuanlan.zhihu.com/p/51672655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838200" y="6004123"/>
            <a:ext cx="10265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hlinkClick r:id="rId3"/>
              </a:rPr>
              <a:t>[6] </a:t>
            </a:r>
            <a:r>
              <a:rPr lang="en-US" altLang="zh-CN" sz="1200" b="1" dirty="0"/>
              <a:t>Deep Pyramid Convolutional Neural Networks for Text </a:t>
            </a:r>
            <a:r>
              <a:rPr lang="en-US" altLang="zh-CN" sz="1200" b="1" dirty="0" smtClean="0"/>
              <a:t>Categorization </a:t>
            </a:r>
            <a:r>
              <a:rPr lang="en-US" altLang="zh-CN" sz="1400" dirty="0" smtClean="0">
                <a:hlinkClick r:id="rId4"/>
              </a:rPr>
              <a:t>https://ai.tencent.com/ailab/media/publications/ACL3-Brady.pdf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838200" y="6246396"/>
            <a:ext cx="101056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hlinkClick r:id="rId3"/>
              </a:rPr>
              <a:t>[7] </a:t>
            </a:r>
            <a:r>
              <a:rPr lang="en-US" altLang="zh-CN" sz="1200" b="1" dirty="0"/>
              <a:t>Recurrent Convolutional Neural Networks for Text Classification</a:t>
            </a:r>
            <a:r>
              <a:rPr lang="en-US" altLang="zh-CN" sz="1400" dirty="0" smtClean="0">
                <a:hlinkClick r:id="rId5"/>
              </a:rPr>
              <a:t>https://www.aaai.org/ocs/index.php/AAAI/AAAI15/paper/view/9745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838200" y="5757086"/>
            <a:ext cx="64732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hlinkClick r:id="rId3"/>
              </a:rPr>
              <a:t>[5] </a:t>
            </a:r>
            <a:r>
              <a:rPr lang="en-US" altLang="zh-CN" sz="1200" b="1" dirty="0" err="1"/>
              <a:t>Lookahead</a:t>
            </a:r>
            <a:r>
              <a:rPr lang="en-US" altLang="zh-CN" sz="1200" b="1" dirty="0"/>
              <a:t> Optimizer: k steps forward, 1 step </a:t>
            </a:r>
            <a:r>
              <a:rPr lang="en-US" altLang="zh-CN" sz="1200" b="1" dirty="0" smtClean="0"/>
              <a:t>back </a:t>
            </a:r>
            <a:r>
              <a:rPr lang="en-US" altLang="zh-CN" sz="1400" dirty="0" smtClean="0">
                <a:hlinkClick r:id="rId6"/>
              </a:rPr>
              <a:t>https://arxiv.org/abs/1907.08610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3463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改进方案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MT-DNN</a:t>
            </a:r>
            <a:r>
              <a:rPr lang="zh-CN" altLang="en-US" dirty="0" smtClean="0"/>
              <a:t>的实验结果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783782" y="813525"/>
            <a:ext cx="38423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zh-CN" b="1" dirty="0" smtClean="0">
                <a:solidFill>
                  <a:srgbClr val="FF0000"/>
                </a:solidFill>
              </a:rPr>
              <a:t>Teacher Network</a:t>
            </a:r>
          </a:p>
          <a:p>
            <a:pPr lvl="2"/>
            <a:r>
              <a:rPr lang="en-US" altLang="zh-CN" dirty="0" err="1" smtClean="0"/>
              <a:t>TextCNN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TextRNN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RCNN</a:t>
            </a:r>
          </a:p>
          <a:p>
            <a:pPr lvl="2"/>
            <a:r>
              <a:rPr lang="en-US" altLang="zh-CN" dirty="0" smtClean="0"/>
              <a:t>BERT Base</a:t>
            </a:r>
          </a:p>
        </p:txBody>
      </p:sp>
      <p:sp>
        <p:nvSpPr>
          <p:cNvPr id="6" name="矩形 5"/>
          <p:cNvSpPr/>
          <p:nvPr/>
        </p:nvSpPr>
        <p:spPr>
          <a:xfrm>
            <a:off x="6412344" y="843240"/>
            <a:ext cx="28985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zh-CN" b="1" dirty="0" smtClean="0">
                <a:solidFill>
                  <a:srgbClr val="FF0000"/>
                </a:solidFill>
              </a:rPr>
              <a:t>Student Network</a:t>
            </a:r>
          </a:p>
          <a:p>
            <a:pPr lvl="2"/>
            <a:r>
              <a:rPr lang="en-US" altLang="zh-CN" dirty="0"/>
              <a:t>Bert Pad</a:t>
            </a:r>
          </a:p>
        </p:txBody>
      </p:sp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4646855"/>
              </p:ext>
            </p:extLst>
          </p:nvPr>
        </p:nvGraphicFramePr>
        <p:xfrm>
          <a:off x="1837503" y="2639658"/>
          <a:ext cx="8516994" cy="4033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1559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改进方案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MT-DNN</a:t>
            </a:r>
            <a:r>
              <a:rPr lang="zh-CN" altLang="en-US" dirty="0" smtClean="0"/>
              <a:t>的实验结果</a:t>
            </a:r>
            <a:endParaRPr lang="zh-CN" altLang="en-US" dirty="0"/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7544955"/>
              </p:ext>
            </p:extLst>
          </p:nvPr>
        </p:nvGraphicFramePr>
        <p:xfrm>
          <a:off x="2387600" y="2195944"/>
          <a:ext cx="8539018" cy="4195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804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进一步工作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从数据增强出发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目前还没有达到小数据集</a:t>
            </a:r>
            <a:r>
              <a:rPr lang="en-US" altLang="zh-CN" dirty="0" smtClean="0"/>
              <a:t>88%</a:t>
            </a:r>
            <a:r>
              <a:rPr lang="zh-CN" altLang="en-US" dirty="0" smtClean="0"/>
              <a:t>的标准，后续优化仍要从数据增强出发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参考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的工作</a:t>
            </a:r>
            <a:r>
              <a:rPr lang="en-US" altLang="zh-CN" dirty="0" smtClean="0"/>
              <a:t>[9]</a:t>
            </a:r>
            <a:r>
              <a:rPr lang="zh-CN" altLang="en-US" dirty="0" smtClean="0"/>
              <a:t>，增加实体的</a:t>
            </a:r>
            <a:r>
              <a:rPr lang="en-US" altLang="zh-CN" dirty="0" smtClean="0"/>
              <a:t>Maskers</a:t>
            </a:r>
          </a:p>
          <a:p>
            <a:pPr lvl="2"/>
            <a:r>
              <a:rPr lang="zh-CN" altLang="en-US" dirty="0" smtClean="0"/>
              <a:t>如时间、地点、人物等等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6176963"/>
            <a:ext cx="8816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2"/>
              </a:rPr>
              <a:t>[9] </a:t>
            </a:r>
            <a:r>
              <a:rPr lang="en-US" altLang="zh-CN" sz="1200" b="1" dirty="0"/>
              <a:t>Matching the Blanks: Distributional Similarity for Relation Learning </a:t>
            </a:r>
            <a:r>
              <a:rPr lang="en-US" altLang="zh-CN" dirty="0" smtClean="0">
                <a:hlinkClick r:id="rId2"/>
              </a:rPr>
              <a:t>https://arxiv.org/pdf/1906.03158.pdf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r="10910"/>
          <a:stretch/>
        </p:blipFill>
        <p:spPr>
          <a:xfrm>
            <a:off x="1873713" y="3467342"/>
            <a:ext cx="2307420" cy="28445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0" y="4127421"/>
            <a:ext cx="6200433" cy="191460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933947" y="4400309"/>
            <a:ext cx="5762628" cy="2764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000622" y="5221167"/>
            <a:ext cx="5762628" cy="2764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06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BERT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Fine </a:t>
            </a:r>
            <a:r>
              <a:rPr lang="en-US" altLang="zh-CN" dirty="0" smtClean="0"/>
              <a:t>Tune</a:t>
            </a:r>
            <a:endParaRPr lang="en-US" altLang="zh-CN" dirty="0" smtClean="0"/>
          </a:p>
          <a:p>
            <a:r>
              <a:rPr lang="zh-CN" altLang="en-US" dirty="0" smtClean="0"/>
              <a:t>数据分析</a:t>
            </a:r>
            <a:endParaRPr lang="en-US" altLang="zh-CN" dirty="0" smtClean="0"/>
          </a:p>
          <a:p>
            <a:r>
              <a:rPr lang="zh-CN" altLang="en-US" dirty="0" smtClean="0"/>
              <a:t>改进方法</a:t>
            </a:r>
            <a:endParaRPr lang="en-US" altLang="zh-CN" dirty="0" smtClean="0"/>
          </a:p>
          <a:p>
            <a:r>
              <a:rPr lang="zh-CN" altLang="en-US" dirty="0" smtClean="0"/>
              <a:t>实验结果</a:t>
            </a:r>
            <a:endParaRPr lang="en-US" altLang="zh-CN" dirty="0" smtClean="0"/>
          </a:p>
          <a:p>
            <a:r>
              <a:rPr lang="zh-CN" altLang="en-US" dirty="0"/>
              <a:t>进一步的工作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3115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98397" y="2967335"/>
            <a:ext cx="239520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Thanks</a:t>
            </a:r>
          </a:p>
          <a:p>
            <a:pPr algn="ctr"/>
            <a:r>
              <a:rPr lang="en-US" altLang="zh-CN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Q&amp;A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660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BERT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Fine </a:t>
            </a:r>
            <a:r>
              <a:rPr lang="en-US" altLang="zh-CN" dirty="0" smtClean="0"/>
              <a:t>Tune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采用了三个模型做</a:t>
            </a:r>
            <a:r>
              <a:rPr lang="en-US" altLang="zh-CN" dirty="0" smtClean="0"/>
              <a:t>Fine </a:t>
            </a:r>
            <a:r>
              <a:rPr lang="en-US" altLang="zh-CN" dirty="0" smtClean="0"/>
              <a:t>Tune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BERT Base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568" y="2218631"/>
            <a:ext cx="8118231" cy="444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BERT</a:t>
            </a:r>
            <a:r>
              <a:rPr lang="zh-CN" altLang="en-US" dirty="0" smtClean="0"/>
              <a:t>的</a:t>
            </a:r>
            <a:r>
              <a:rPr lang="en-US" altLang="zh-CN" dirty="0"/>
              <a:t>Fine Tune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采用了三个模型</a:t>
            </a:r>
            <a:r>
              <a:rPr lang="zh-CN" altLang="en-US" dirty="0" smtClean="0"/>
              <a:t>做</a:t>
            </a:r>
            <a:r>
              <a:rPr lang="en-US" altLang="zh-CN" dirty="0"/>
              <a:t>Fine Tune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BERT Pad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568" y="2218631"/>
            <a:ext cx="8118231" cy="4440175"/>
          </a:xfrm>
          <a:prstGeom prst="rect">
            <a:avLst/>
          </a:prstGeom>
        </p:spPr>
      </p:pic>
      <p:cxnSp>
        <p:nvCxnSpPr>
          <p:cNvPr id="8" name="肘形连接符 7"/>
          <p:cNvCxnSpPr/>
          <p:nvPr/>
        </p:nvCxnSpPr>
        <p:spPr>
          <a:xfrm rot="10800000">
            <a:off x="7095392" y="2620108"/>
            <a:ext cx="2848708" cy="465992"/>
          </a:xfrm>
          <a:prstGeom prst="bentConnector3">
            <a:avLst>
              <a:gd name="adj1" fmla="val 309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00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BERT</a:t>
            </a:r>
            <a:r>
              <a:rPr lang="zh-CN" altLang="en-US" dirty="0" smtClean="0"/>
              <a:t>的</a:t>
            </a:r>
            <a:r>
              <a:rPr lang="en-US" altLang="zh-CN" dirty="0"/>
              <a:t>Fine Tune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采用了三个模型</a:t>
            </a:r>
            <a:r>
              <a:rPr lang="zh-CN" altLang="en-US" dirty="0" smtClean="0"/>
              <a:t>做</a:t>
            </a:r>
            <a:r>
              <a:rPr lang="en-US" altLang="zh-CN" dirty="0"/>
              <a:t>Fine Tune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BERT Step Pad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335" y="2218631"/>
            <a:ext cx="7619466" cy="4167381"/>
          </a:xfrm>
          <a:prstGeom prst="rect">
            <a:avLst/>
          </a:prstGeom>
        </p:spPr>
      </p:pic>
      <p:cxnSp>
        <p:nvCxnSpPr>
          <p:cNvPr id="8" name="肘形连接符 7"/>
          <p:cNvCxnSpPr/>
          <p:nvPr/>
        </p:nvCxnSpPr>
        <p:spPr>
          <a:xfrm rot="10800000">
            <a:off x="7594162" y="2620110"/>
            <a:ext cx="1248504" cy="422028"/>
          </a:xfrm>
          <a:prstGeom prst="bentConnector3">
            <a:avLst>
              <a:gd name="adj1" fmla="val -704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838200" y="6393776"/>
            <a:ext cx="8795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3"/>
              </a:rPr>
              <a:t>[1] </a:t>
            </a:r>
            <a:r>
              <a:rPr lang="en-US" altLang="zh-CN" dirty="0" smtClean="0"/>
              <a:t>How to Fine-Tune BERT for Text Classification?</a:t>
            </a:r>
            <a:r>
              <a:rPr lang="en-US" altLang="zh-CN" dirty="0" smtClean="0">
                <a:hlinkClick r:id="rId3"/>
              </a:rPr>
              <a:t> https://arxiv.org/pdf/1905.05583.pdf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145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BERT</a:t>
            </a:r>
            <a:r>
              <a:rPr lang="zh-CN" altLang="en-US" dirty="0" smtClean="0"/>
              <a:t>的</a:t>
            </a:r>
            <a:r>
              <a:rPr lang="en-US" altLang="zh-CN" dirty="0"/>
              <a:t>Fine Tune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采用</a:t>
            </a:r>
            <a:r>
              <a:rPr lang="zh-CN" altLang="en-US" dirty="0" smtClean="0"/>
              <a:t>了三个损失函数来优化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Focal Loss[2] 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zh-CN" altLang="en-US" dirty="0" smtClean="0">
                <a:solidFill>
                  <a:srgbClr val="FF0000"/>
                </a:solidFill>
              </a:rPr>
              <a:t>不均衡的数据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Label Smoothing[3] 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>
                <a:solidFill>
                  <a:srgbClr val="FF0000"/>
                </a:solidFill>
              </a:rPr>
              <a:t>数据间存在关联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Cross Entropy</a:t>
            </a:r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5992297"/>
            <a:ext cx="97282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2"/>
              </a:rPr>
              <a:t>[2] </a:t>
            </a:r>
            <a:r>
              <a:rPr lang="en-US" altLang="zh-CN" b="1" dirty="0"/>
              <a:t>Focal Loss for Dense Object </a:t>
            </a:r>
            <a:r>
              <a:rPr lang="en-US" altLang="zh-CN" b="1" dirty="0" smtClean="0"/>
              <a:t>Detection </a:t>
            </a:r>
            <a:r>
              <a:rPr lang="en-US" altLang="zh-CN" dirty="0" smtClean="0">
                <a:hlinkClick r:id="rId2"/>
              </a:rPr>
              <a:t>https://arxiv.org/abs/1708.02002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1" y="6361629"/>
            <a:ext cx="7755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3"/>
              </a:rPr>
              <a:t>[3] </a:t>
            </a:r>
            <a:r>
              <a:rPr lang="en-US" altLang="zh-CN" b="1" dirty="0"/>
              <a:t>When Does Label Smoothing </a:t>
            </a:r>
            <a:r>
              <a:rPr lang="en-US" altLang="zh-CN" b="1" dirty="0" smtClean="0"/>
              <a:t>Help? </a:t>
            </a:r>
            <a:r>
              <a:rPr lang="en-US" altLang="zh-CN" dirty="0" smtClean="0">
                <a:hlinkClick r:id="rId3"/>
              </a:rPr>
              <a:t>https://arxiv.org/abs/1906.02629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96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BERT</a:t>
            </a:r>
            <a:r>
              <a:rPr lang="zh-CN" altLang="en-US" dirty="0" smtClean="0"/>
              <a:t>的</a:t>
            </a:r>
            <a:r>
              <a:rPr lang="en-US" altLang="zh-CN" dirty="0"/>
              <a:t>Fine Tune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采用交叉验证，将数据分为五份，其中四份做训练，一份做测试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1026" name="Picture 2" descr="相关图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216" y="2632930"/>
            <a:ext cx="6335568" cy="317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1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BERT</a:t>
            </a:r>
            <a:r>
              <a:rPr lang="zh-CN" altLang="en-US" dirty="0" smtClean="0"/>
              <a:t>的</a:t>
            </a:r>
            <a:r>
              <a:rPr lang="en-US" altLang="zh-CN" dirty="0"/>
              <a:t>Fine Tune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各种损失函数的区别不大，选取不同损失函数下最好的结果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0557656"/>
              </p:ext>
            </p:extLst>
          </p:nvPr>
        </p:nvGraphicFramePr>
        <p:xfrm>
          <a:off x="1838036" y="2346036"/>
          <a:ext cx="8515927" cy="4511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8209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BERT</a:t>
            </a:r>
            <a:r>
              <a:rPr lang="zh-CN" altLang="en-US" dirty="0" smtClean="0"/>
              <a:t>的</a:t>
            </a:r>
            <a:r>
              <a:rPr lang="en-US" altLang="zh-CN" dirty="0"/>
              <a:t>Fine Tune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实验结果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离小数据集的</a:t>
            </a:r>
            <a:r>
              <a:rPr lang="en-US" altLang="zh-CN" dirty="0" smtClean="0"/>
              <a:t>88%</a:t>
            </a:r>
            <a:r>
              <a:rPr lang="zh-CN" altLang="en-US" dirty="0" smtClean="0"/>
              <a:t>差距较大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6743846"/>
              </p:ext>
            </p:extLst>
          </p:nvPr>
        </p:nvGraphicFramePr>
        <p:xfrm>
          <a:off x="3618345" y="1690688"/>
          <a:ext cx="6063673" cy="3392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02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155</TotalTime>
  <Words>554</Words>
  <Application>Microsoft Office PowerPoint</Application>
  <PresentationFormat>宽屏</PresentationFormat>
  <Paragraphs>115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BERT项目汇报</vt:lpstr>
      <vt:lpstr>大纲</vt:lpstr>
      <vt:lpstr>基于BERT的Fine Tune</vt:lpstr>
      <vt:lpstr>基于BERT的Fine Tune</vt:lpstr>
      <vt:lpstr>基于BERT的Fine Tune</vt:lpstr>
      <vt:lpstr>基于BERT的Fine Tune</vt:lpstr>
      <vt:lpstr>基于BERT的Fine Tune</vt:lpstr>
      <vt:lpstr>基于BERT的Fine Tune</vt:lpstr>
      <vt:lpstr>基于BERT的Fine Tune</vt:lpstr>
      <vt:lpstr>数据分析</vt:lpstr>
      <vt:lpstr>数据分析</vt:lpstr>
      <vt:lpstr>数据分析</vt:lpstr>
      <vt:lpstr>改进方案</vt:lpstr>
      <vt:lpstr>改进方案</vt:lpstr>
      <vt:lpstr>改进方案</vt:lpstr>
      <vt:lpstr>改进方案</vt:lpstr>
      <vt:lpstr>改进方案</vt:lpstr>
      <vt:lpstr>改进方案</vt:lpstr>
      <vt:lpstr>进一步工作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BERT项目汇报</dc:title>
  <dc:creator>Gao Huan</dc:creator>
  <cp:lastModifiedBy>Gao Huan</cp:lastModifiedBy>
  <cp:revision>46</cp:revision>
  <dcterms:created xsi:type="dcterms:W3CDTF">2019-08-19T09:10:53Z</dcterms:created>
  <dcterms:modified xsi:type="dcterms:W3CDTF">2019-08-19T11:49:54Z</dcterms:modified>
</cp:coreProperties>
</file>