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11088003" r:id="rId2"/>
    <p:sldId id="11088231" r:id="rId3"/>
    <p:sldId id="11088304" r:id="rId4"/>
    <p:sldId id="257" r:id="rId5"/>
    <p:sldId id="258" r:id="rId6"/>
    <p:sldId id="11088298" r:id="rId7"/>
    <p:sldId id="260" r:id="rId8"/>
    <p:sldId id="261" r:id="rId9"/>
    <p:sldId id="262" r:id="rId10"/>
    <p:sldId id="264" r:id="rId11"/>
    <p:sldId id="265" r:id="rId12"/>
    <p:sldId id="266" r:id="rId13"/>
    <p:sldId id="272" r:id="rId14"/>
    <p:sldId id="273" r:id="rId15"/>
    <p:sldId id="275" r:id="rId16"/>
    <p:sldId id="277" r:id="rId17"/>
    <p:sldId id="263" r:id="rId18"/>
    <p:sldId id="276" r:id="rId19"/>
    <p:sldId id="11088305" r:id="rId20"/>
    <p:sldId id="268" r:id="rId21"/>
    <p:sldId id="278" r:id="rId22"/>
    <p:sldId id="279" r:id="rId23"/>
    <p:sldId id="281" r:id="rId24"/>
    <p:sldId id="11088306" r:id="rId25"/>
    <p:sldId id="11088307" r:id="rId26"/>
    <p:sldId id="269" r:id="rId27"/>
    <p:sldId id="283" r:id="rId28"/>
    <p:sldId id="286" r:id="rId29"/>
    <p:sldId id="287" r:id="rId30"/>
    <p:sldId id="289" r:id="rId31"/>
    <p:sldId id="290" r:id="rId32"/>
    <p:sldId id="11088302" r:id="rId33"/>
    <p:sldId id="293" r:id="rId34"/>
    <p:sldId id="294" r:id="rId35"/>
    <p:sldId id="11088303" r:id="rId36"/>
    <p:sldId id="297" r:id="rId37"/>
    <p:sldId id="299" r:id="rId38"/>
    <p:sldId id="307" r:id="rId39"/>
    <p:sldId id="308" r:id="rId40"/>
    <p:sldId id="11088308" r:id="rId41"/>
    <p:sldId id="296" r:id="rId42"/>
    <p:sldId id="298" r:id="rId43"/>
    <p:sldId id="303" r:id="rId44"/>
    <p:sldId id="304" r:id="rId45"/>
    <p:sldId id="11088312" r:id="rId46"/>
    <p:sldId id="301" r:id="rId47"/>
    <p:sldId id="11088364" r:id="rId48"/>
    <p:sldId id="11088234" r:id="rId49"/>
    <p:sldId id="313" r:id="rId50"/>
    <p:sldId id="314" r:id="rId51"/>
    <p:sldId id="315" r:id="rId52"/>
    <p:sldId id="316" r:id="rId53"/>
    <p:sldId id="11088314" r:id="rId54"/>
    <p:sldId id="11088313" r:id="rId55"/>
    <p:sldId id="300" r:id="rId56"/>
    <p:sldId id="310" r:id="rId57"/>
    <p:sldId id="311" r:id="rId58"/>
    <p:sldId id="312" r:id="rId59"/>
    <p:sldId id="11088235" r:id="rId60"/>
    <p:sldId id="11088236" r:id="rId61"/>
    <p:sldId id="11088237" r:id="rId62"/>
    <p:sldId id="11088238" r:id="rId63"/>
    <p:sldId id="11088301"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6F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91" d="100"/>
          <a:sy n="91"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WeChat%20Files\gaohuan200\FileStorage\File\2019-08\PICO&#23454;&#39564;&#32467;&#26524;_20190809(1).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cuments\WeChat%20Files\gaohuan200\FileStorage\File\2019-08\PICO&#23454;&#39564;&#32467;&#26524;_20190809(1).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cuments\WeChat%20Files\gaohuan200\FileStorage\File\2019-08\PICO&#23454;&#39564;&#32467;&#26524;_20190809(1).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cuments\WeChat%20Files\gaohuan200\FileStorage\File\2019-08\PICO&#23454;&#39564;&#32467;&#26524;_20190809(1).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cuments\WeChat%20Files\gaohuan200\FileStorage\File\2019-08\PICO&#23454;&#39564;&#32467;&#26524;_20190809(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zh-CN" altLang="en-US"/>
          </a:p>
        </c:rich>
      </c:tx>
      <c:overlay val="0"/>
      <c:spPr>
        <a:noFill/>
        <a:ln>
          <a:noFill/>
        </a:ln>
        <a:effectLst/>
      </c:spPr>
    </c:title>
    <c:autoTitleDeleted val="0"/>
    <c:plotArea>
      <c:layout/>
      <c:barChart>
        <c:barDir val="col"/>
        <c:grouping val="clustered"/>
        <c:varyColors val="0"/>
        <c:ser>
          <c:idx val="0"/>
          <c:order val="0"/>
          <c:tx>
            <c:strRef>
              <c:f>Sheet1!$B$1</c:f>
              <c:strCache>
                <c:ptCount val="1"/>
                <c:pt idx="0">
                  <c:v>Bert Base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Sheet1!$A$2:$A$6</c:f>
              <c:strCache>
                <c:ptCount val="5"/>
                <c:pt idx="0">
                  <c:v>Train  No.0 </c:v>
                </c:pt>
                <c:pt idx="1">
                  <c:v>Train  No.1 </c:v>
                </c:pt>
                <c:pt idx="2">
                  <c:v>Train  No.2 </c:v>
                </c:pt>
                <c:pt idx="3">
                  <c:v>Train  No.3 </c:v>
                </c:pt>
                <c:pt idx="4">
                  <c:v>Train  No.4 </c:v>
                </c:pt>
              </c:strCache>
            </c:strRef>
          </c:cat>
          <c:val>
            <c:numRef>
              <c:f>Sheet1!$B$2:$B$6</c:f>
              <c:numCache>
                <c:formatCode>General</c:formatCode>
                <c:ptCount val="5"/>
                <c:pt idx="0">
                  <c:v>87.2</c:v>
                </c:pt>
                <c:pt idx="1">
                  <c:v>84</c:v>
                </c:pt>
                <c:pt idx="2">
                  <c:v>83.2</c:v>
                </c:pt>
                <c:pt idx="3">
                  <c:v>84</c:v>
                </c:pt>
                <c:pt idx="4">
                  <c:v>82.4</c:v>
                </c:pt>
              </c:numCache>
            </c:numRef>
          </c:val>
          <c:extLst>
            <c:ext xmlns:c16="http://schemas.microsoft.com/office/drawing/2014/chart" uri="{C3380CC4-5D6E-409C-BE32-E72D297353CC}">
              <c16:uniqueId val="{00000000-44C7-467E-95F6-6006011793E5}"/>
            </c:ext>
          </c:extLst>
        </c:ser>
        <c:ser>
          <c:idx val="1"/>
          <c:order val="1"/>
          <c:tx>
            <c:strRef>
              <c:f>Sheet1!$C$1</c:f>
              <c:strCache>
                <c:ptCount val="1"/>
                <c:pt idx="0">
                  <c:v>Bert Pad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Sheet1!$A$2:$A$6</c:f>
              <c:strCache>
                <c:ptCount val="5"/>
                <c:pt idx="0">
                  <c:v>Train  No.0 </c:v>
                </c:pt>
                <c:pt idx="1">
                  <c:v>Train  No.1 </c:v>
                </c:pt>
                <c:pt idx="2">
                  <c:v>Train  No.2 </c:v>
                </c:pt>
                <c:pt idx="3">
                  <c:v>Train  No.3 </c:v>
                </c:pt>
                <c:pt idx="4">
                  <c:v>Train  No.4 </c:v>
                </c:pt>
              </c:strCache>
            </c:strRef>
          </c:cat>
          <c:val>
            <c:numRef>
              <c:f>Sheet1!$C$2:$C$6</c:f>
              <c:numCache>
                <c:formatCode>General</c:formatCode>
                <c:ptCount val="5"/>
                <c:pt idx="0">
                  <c:v>88.8</c:v>
                </c:pt>
                <c:pt idx="1">
                  <c:v>85.6</c:v>
                </c:pt>
                <c:pt idx="2">
                  <c:v>84</c:v>
                </c:pt>
                <c:pt idx="3">
                  <c:v>84</c:v>
                </c:pt>
                <c:pt idx="4">
                  <c:v>80</c:v>
                </c:pt>
              </c:numCache>
            </c:numRef>
          </c:val>
          <c:extLst>
            <c:ext xmlns:c16="http://schemas.microsoft.com/office/drawing/2014/chart" uri="{C3380CC4-5D6E-409C-BE32-E72D297353CC}">
              <c16:uniqueId val="{00000001-44C7-467E-95F6-6006011793E5}"/>
            </c:ext>
          </c:extLst>
        </c:ser>
        <c:ser>
          <c:idx val="2"/>
          <c:order val="2"/>
          <c:tx>
            <c:strRef>
              <c:f>Sheet1!$D$1</c:f>
              <c:strCache>
                <c:ptCount val="1"/>
                <c:pt idx="0">
                  <c:v>Bert Step Pad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Sheet1!$A$2:$A$6</c:f>
              <c:strCache>
                <c:ptCount val="5"/>
                <c:pt idx="0">
                  <c:v>Train  No.0 </c:v>
                </c:pt>
                <c:pt idx="1">
                  <c:v>Train  No.1 </c:v>
                </c:pt>
                <c:pt idx="2">
                  <c:v>Train  No.2 </c:v>
                </c:pt>
                <c:pt idx="3">
                  <c:v>Train  No.3 </c:v>
                </c:pt>
                <c:pt idx="4">
                  <c:v>Train  No.4 </c:v>
                </c:pt>
              </c:strCache>
            </c:strRef>
          </c:cat>
          <c:val>
            <c:numRef>
              <c:f>Sheet1!$D$2:$D$6</c:f>
              <c:numCache>
                <c:formatCode>General</c:formatCode>
                <c:ptCount val="5"/>
                <c:pt idx="0">
                  <c:v>86.4</c:v>
                </c:pt>
                <c:pt idx="1">
                  <c:v>83</c:v>
                </c:pt>
                <c:pt idx="2">
                  <c:v>84.8</c:v>
                </c:pt>
                <c:pt idx="3">
                  <c:v>84</c:v>
                </c:pt>
                <c:pt idx="4">
                  <c:v>83.2</c:v>
                </c:pt>
              </c:numCache>
            </c:numRef>
          </c:val>
          <c:extLst>
            <c:ext xmlns:c16="http://schemas.microsoft.com/office/drawing/2014/chart" uri="{C3380CC4-5D6E-409C-BE32-E72D297353CC}">
              <c16:uniqueId val="{00000002-44C7-467E-95F6-6006011793E5}"/>
            </c:ext>
          </c:extLst>
        </c:ser>
        <c:dLbls>
          <c:showLegendKey val="0"/>
          <c:showVal val="1"/>
          <c:showCatName val="0"/>
          <c:showSerName val="0"/>
          <c:showPercent val="0"/>
          <c:showBubbleSize val="0"/>
        </c:dLbls>
        <c:gapWidth val="100"/>
        <c:overlap val="-24"/>
        <c:axId val="550978368"/>
        <c:axId val="550976288"/>
      </c:barChart>
      <c:catAx>
        <c:axId val="5509783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50976288"/>
        <c:crosses val="autoZero"/>
        <c:auto val="1"/>
        <c:lblAlgn val="ctr"/>
        <c:lblOffset val="100"/>
        <c:noMultiLvlLbl val="0"/>
      </c:catAx>
      <c:valAx>
        <c:axId val="55097628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50978368"/>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1" i="0" u="none" strike="noStrike" kern="1200" baseline="0">
                <a:solidFill>
                  <a:schemeClr val="tx1">
                    <a:lumMod val="65000"/>
                    <a:lumOff val="35000"/>
                  </a:schemeClr>
                </a:solidFill>
                <a:latin typeface="+mn-lt"/>
                <a:ea typeface="+mn-ea"/>
                <a:cs typeface="+mn-cs"/>
              </a:defRPr>
            </a:pPr>
            <a:r>
              <a:rPr lang="zh-CN" sz="1200">
                <a:latin typeface="仿宋" panose="02010609060101010101" pitchFamily="49" charset="-122"/>
                <a:ea typeface="仿宋" panose="02010609060101010101" pitchFamily="49" charset="-122"/>
              </a:rPr>
              <a:t>平均准确率</a:t>
            </a:r>
          </a:p>
        </c:rich>
      </c:tx>
      <c:overlay val="0"/>
      <c:spPr>
        <a:noFill/>
        <a:ln>
          <a:noFill/>
        </a:ln>
        <a:effectLst/>
      </c:spPr>
      <c:txPr>
        <a:bodyPr rot="0" spcFirstLastPara="1" vertOverflow="ellipsis" vert="horz" wrap="square" anchor="ctr" anchorCtr="1"/>
        <a:lstStyle/>
        <a:p>
          <a:pPr>
            <a:defRPr lang="zh-CN" sz="16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Sheet1!$B$1:$D$1</c:f>
              <c:strCache>
                <c:ptCount val="3"/>
                <c:pt idx="0">
                  <c:v>Bert Base</c:v>
                </c:pt>
                <c:pt idx="1">
                  <c:v>Bert Pad</c:v>
                </c:pt>
                <c:pt idx="2">
                  <c:v>Bert Step Pad</c:v>
                </c:pt>
              </c:strCache>
            </c:strRef>
          </c:cat>
          <c:val>
            <c:numRef>
              <c:f>Sheet1!$B$7:$D$7</c:f>
              <c:numCache>
                <c:formatCode>General</c:formatCode>
                <c:ptCount val="3"/>
                <c:pt idx="0">
                  <c:v>84.16</c:v>
                </c:pt>
                <c:pt idx="1">
                  <c:v>84.48</c:v>
                </c:pt>
                <c:pt idx="2">
                  <c:v>84.28</c:v>
                </c:pt>
              </c:numCache>
            </c:numRef>
          </c:val>
          <c:extLst>
            <c:ext xmlns:c16="http://schemas.microsoft.com/office/drawing/2014/chart" uri="{C3380CC4-5D6E-409C-BE32-E72D297353CC}">
              <c16:uniqueId val="{00000000-4751-4F96-A09D-267DCDCA0DFA}"/>
            </c:ext>
          </c:extLst>
        </c:ser>
        <c:dLbls>
          <c:showLegendKey val="0"/>
          <c:showVal val="0"/>
          <c:showCatName val="0"/>
          <c:showSerName val="0"/>
          <c:showPercent val="0"/>
          <c:showBubbleSize val="0"/>
        </c:dLbls>
        <c:gapWidth val="100"/>
        <c:overlap val="-24"/>
        <c:axId val="550970048"/>
        <c:axId val="550989600"/>
      </c:barChart>
      <c:catAx>
        <c:axId val="5509700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50989600"/>
        <c:crosses val="autoZero"/>
        <c:auto val="1"/>
        <c:lblAlgn val="ctr"/>
        <c:lblOffset val="100"/>
        <c:noMultiLvlLbl val="0"/>
      </c:catAx>
      <c:valAx>
        <c:axId val="550989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5097004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200" b="1">
                <a:latin typeface="仿宋" panose="02010609060101010101" pitchFamily="49" charset="-122"/>
                <a:ea typeface="仿宋" panose="02010609060101010101" pitchFamily="49" charset="-122"/>
              </a:rPr>
              <a:t>增强前后对比</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Sheet1!$N$1</c:f>
              <c:strCache>
                <c:ptCount val="1"/>
                <c:pt idx="0">
                  <c:v>Bert Base</c:v>
                </c:pt>
              </c:strCache>
            </c:strRef>
          </c:tx>
          <c:spPr>
            <a:solidFill>
              <a:schemeClr val="accent1"/>
            </a:solidFill>
            <a:ln>
              <a:noFill/>
            </a:ln>
            <a:effectLst/>
          </c:spPr>
          <c:invertIfNegative val="0"/>
          <c:cat>
            <c:strRef>
              <c:f>Sheet1!$M$2:$M$6</c:f>
              <c:strCache>
                <c:ptCount val="5"/>
                <c:pt idx="0">
                  <c:v>Train  No.0 </c:v>
                </c:pt>
                <c:pt idx="1">
                  <c:v>Train  No.1 </c:v>
                </c:pt>
                <c:pt idx="2">
                  <c:v>Train  No.2 </c:v>
                </c:pt>
                <c:pt idx="3">
                  <c:v>Train  No.3 </c:v>
                </c:pt>
                <c:pt idx="4">
                  <c:v>Train  No.4 </c:v>
                </c:pt>
              </c:strCache>
            </c:strRef>
          </c:cat>
          <c:val>
            <c:numRef>
              <c:f>Sheet1!$N$2:$N$6</c:f>
              <c:numCache>
                <c:formatCode>General</c:formatCode>
                <c:ptCount val="5"/>
                <c:pt idx="0">
                  <c:v>87.2</c:v>
                </c:pt>
                <c:pt idx="1">
                  <c:v>84</c:v>
                </c:pt>
                <c:pt idx="2">
                  <c:v>83.2</c:v>
                </c:pt>
                <c:pt idx="3">
                  <c:v>84</c:v>
                </c:pt>
                <c:pt idx="4">
                  <c:v>82.4</c:v>
                </c:pt>
              </c:numCache>
            </c:numRef>
          </c:val>
          <c:extLst>
            <c:ext xmlns:c16="http://schemas.microsoft.com/office/drawing/2014/chart" uri="{C3380CC4-5D6E-409C-BE32-E72D297353CC}">
              <c16:uniqueId val="{00000000-B8A0-4AEE-A044-3D18E57D4B48}"/>
            </c:ext>
          </c:extLst>
        </c:ser>
        <c:ser>
          <c:idx val="1"/>
          <c:order val="1"/>
          <c:tx>
            <c:strRef>
              <c:f>Sheet1!$O$1</c:f>
              <c:strCache>
                <c:ptCount val="1"/>
                <c:pt idx="0">
                  <c:v>Enhance</c:v>
                </c:pt>
              </c:strCache>
            </c:strRef>
          </c:tx>
          <c:spPr>
            <a:solidFill>
              <a:schemeClr val="accent2"/>
            </a:solidFill>
            <a:ln>
              <a:noFill/>
            </a:ln>
            <a:effectLst/>
          </c:spPr>
          <c:invertIfNegative val="0"/>
          <c:cat>
            <c:strRef>
              <c:f>Sheet1!$M$2:$M$6</c:f>
              <c:strCache>
                <c:ptCount val="5"/>
                <c:pt idx="0">
                  <c:v>Train  No.0 </c:v>
                </c:pt>
                <c:pt idx="1">
                  <c:v>Train  No.1 </c:v>
                </c:pt>
                <c:pt idx="2">
                  <c:v>Train  No.2 </c:v>
                </c:pt>
                <c:pt idx="3">
                  <c:v>Train  No.3 </c:v>
                </c:pt>
                <c:pt idx="4">
                  <c:v>Train  No.4 </c:v>
                </c:pt>
              </c:strCache>
            </c:strRef>
          </c:cat>
          <c:val>
            <c:numRef>
              <c:f>Sheet1!$O$2:$O$6</c:f>
              <c:numCache>
                <c:formatCode>General</c:formatCode>
                <c:ptCount val="5"/>
                <c:pt idx="0">
                  <c:v>78.599999999999994</c:v>
                </c:pt>
                <c:pt idx="1">
                  <c:v>86</c:v>
                </c:pt>
                <c:pt idx="2">
                  <c:v>88.8</c:v>
                </c:pt>
                <c:pt idx="3">
                  <c:v>84</c:v>
                </c:pt>
                <c:pt idx="4">
                  <c:v>80</c:v>
                </c:pt>
              </c:numCache>
            </c:numRef>
          </c:val>
          <c:extLst>
            <c:ext xmlns:c16="http://schemas.microsoft.com/office/drawing/2014/chart" uri="{C3380CC4-5D6E-409C-BE32-E72D297353CC}">
              <c16:uniqueId val="{00000001-B8A0-4AEE-A044-3D18E57D4B48}"/>
            </c:ext>
          </c:extLst>
        </c:ser>
        <c:dLbls>
          <c:showLegendKey val="0"/>
          <c:showVal val="0"/>
          <c:showCatName val="0"/>
          <c:showSerName val="0"/>
          <c:showPercent val="0"/>
          <c:showBubbleSize val="0"/>
        </c:dLbls>
        <c:gapWidth val="219"/>
        <c:overlap val="-27"/>
        <c:axId val="237050112"/>
        <c:axId val="237057600"/>
      </c:barChart>
      <c:catAx>
        <c:axId val="23705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37057600"/>
        <c:crosses val="autoZero"/>
        <c:auto val="1"/>
        <c:lblAlgn val="ctr"/>
        <c:lblOffset val="100"/>
        <c:noMultiLvlLbl val="0"/>
      </c:catAx>
      <c:valAx>
        <c:axId val="23705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37050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2000" b="0" i="0" u="none" strike="noStrike" kern="1200" cap="none" spc="0" normalizeH="0" baseline="0">
                <a:solidFill>
                  <a:schemeClr val="tx1">
                    <a:lumMod val="65000"/>
                    <a:lumOff val="35000"/>
                  </a:schemeClr>
                </a:solidFill>
                <a:latin typeface="+mj-lt"/>
                <a:ea typeface="+mj-ea"/>
                <a:cs typeface="+mj-cs"/>
              </a:defRPr>
            </a:pPr>
            <a:r>
              <a:rPr lang="en-US" sz="1200" b="1">
                <a:latin typeface="仿宋" panose="02010609060101010101" pitchFamily="49" charset="-122"/>
                <a:ea typeface="仿宋" panose="02010609060101010101" pitchFamily="49" charset="-122"/>
                <a:cs typeface="仿宋" panose="02010609060101010101" pitchFamily="49" charset="-122"/>
              </a:rPr>
              <a:t>MT-DNN</a:t>
            </a:r>
            <a:r>
              <a:rPr lang="zh-CN" altLang="en-US" sz="1200" b="1">
                <a:latin typeface="仿宋" panose="02010609060101010101" pitchFamily="49" charset="-122"/>
                <a:ea typeface="仿宋" panose="02010609060101010101" pitchFamily="49" charset="-122"/>
                <a:cs typeface="仿宋" panose="02010609060101010101" pitchFamily="49" charset="-122"/>
              </a:rPr>
              <a:t>准确率对比</a:t>
            </a:r>
          </a:p>
        </c:rich>
      </c:tx>
      <c:overlay val="0"/>
      <c:spPr>
        <a:noFill/>
        <a:ln>
          <a:noFill/>
        </a:ln>
        <a:effectLst/>
      </c:spPr>
      <c:txPr>
        <a:bodyPr rot="0" spcFirstLastPara="0" vertOverflow="ellipsis" vert="horz" wrap="square" anchor="ctr" anchorCtr="1"/>
        <a:lstStyle/>
        <a:p>
          <a:pPr>
            <a:defRPr lang="zh-CN" sz="20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Bert Base</c:v>
                </c:pt>
              </c:strCache>
            </c:strRef>
          </c:tx>
          <c:spPr>
            <a:gradFill>
              <a:gsLst>
                <a:gs pos="0">
                  <a:srgbClr val="E30000"/>
                </a:gs>
                <a:gs pos="100000">
                  <a:srgbClr val="760303"/>
                </a:gs>
              </a:gsLst>
              <a:lin ang="5400000" scaled="0"/>
            </a:gradFill>
            <a:ln>
              <a:noFill/>
            </a:ln>
            <a:effectLst/>
          </c:spPr>
          <c:invertIfNegative val="0"/>
          <c:cat>
            <c:strRef>
              <c:f>Sheet1!$A$2:$A$6</c:f>
              <c:strCache>
                <c:ptCount val="5"/>
                <c:pt idx="0">
                  <c:v>Train  No.0 </c:v>
                </c:pt>
                <c:pt idx="1">
                  <c:v>Train  No.1 </c:v>
                </c:pt>
                <c:pt idx="2">
                  <c:v>Train  No.2 </c:v>
                </c:pt>
                <c:pt idx="3">
                  <c:v>Train  No.3 </c:v>
                </c:pt>
                <c:pt idx="4">
                  <c:v>Train  No.4 </c:v>
                </c:pt>
              </c:strCache>
            </c:strRef>
          </c:cat>
          <c:val>
            <c:numRef>
              <c:f>Sheet1!$B$2:$B$6</c:f>
              <c:numCache>
                <c:formatCode>General</c:formatCode>
                <c:ptCount val="5"/>
                <c:pt idx="0">
                  <c:v>87.2</c:v>
                </c:pt>
                <c:pt idx="1">
                  <c:v>84</c:v>
                </c:pt>
                <c:pt idx="2">
                  <c:v>83.2</c:v>
                </c:pt>
                <c:pt idx="3">
                  <c:v>84</c:v>
                </c:pt>
                <c:pt idx="4">
                  <c:v>82.4</c:v>
                </c:pt>
              </c:numCache>
            </c:numRef>
          </c:val>
          <c:extLst>
            <c:ext xmlns:c16="http://schemas.microsoft.com/office/drawing/2014/chart" uri="{C3380CC4-5D6E-409C-BE32-E72D297353CC}">
              <c16:uniqueId val="{00000000-98CE-424B-982E-F9125D9210EB}"/>
            </c:ext>
          </c:extLst>
        </c:ser>
        <c:ser>
          <c:idx val="1"/>
          <c:order val="1"/>
          <c:tx>
            <c:strRef>
              <c:f>Sheet1!$C$1</c:f>
              <c:strCache>
                <c:ptCount val="1"/>
                <c:pt idx="0">
                  <c:v>Bert Pad</c:v>
                </c:pt>
              </c:strCache>
            </c:strRef>
          </c:tx>
          <c:spPr>
            <a:gradFill>
              <a:gsLst>
                <a:gs pos="0">
                  <a:srgbClr val="FECF40"/>
                </a:gs>
                <a:gs pos="100000">
                  <a:srgbClr val="846C21"/>
                </a:gs>
              </a:gsLst>
              <a:lin ang="5400000" scaled="0"/>
            </a:gradFill>
            <a:ln>
              <a:noFill/>
            </a:ln>
            <a:effectLst/>
          </c:spPr>
          <c:invertIfNegative val="0"/>
          <c:cat>
            <c:strRef>
              <c:f>Sheet1!$A$2:$A$6</c:f>
              <c:strCache>
                <c:ptCount val="5"/>
                <c:pt idx="0">
                  <c:v>Train  No.0 </c:v>
                </c:pt>
                <c:pt idx="1">
                  <c:v>Train  No.1 </c:v>
                </c:pt>
                <c:pt idx="2">
                  <c:v>Train  No.2 </c:v>
                </c:pt>
                <c:pt idx="3">
                  <c:v>Train  No.3 </c:v>
                </c:pt>
                <c:pt idx="4">
                  <c:v>Train  No.4 </c:v>
                </c:pt>
              </c:strCache>
            </c:strRef>
          </c:cat>
          <c:val>
            <c:numRef>
              <c:f>Sheet1!$C$2:$C$6</c:f>
              <c:numCache>
                <c:formatCode>General</c:formatCode>
                <c:ptCount val="5"/>
                <c:pt idx="0">
                  <c:v>88.8</c:v>
                </c:pt>
                <c:pt idx="1">
                  <c:v>85.6</c:v>
                </c:pt>
                <c:pt idx="2">
                  <c:v>84</c:v>
                </c:pt>
                <c:pt idx="3">
                  <c:v>84</c:v>
                </c:pt>
                <c:pt idx="4">
                  <c:v>80</c:v>
                </c:pt>
              </c:numCache>
            </c:numRef>
          </c:val>
          <c:extLst>
            <c:ext xmlns:c16="http://schemas.microsoft.com/office/drawing/2014/chart" uri="{C3380CC4-5D6E-409C-BE32-E72D297353CC}">
              <c16:uniqueId val="{00000001-98CE-424B-982E-F9125D9210EB}"/>
            </c:ext>
          </c:extLst>
        </c:ser>
        <c:ser>
          <c:idx val="2"/>
          <c:order val="2"/>
          <c:tx>
            <c:strRef>
              <c:f>Sheet1!$D$1</c:f>
              <c:strCache>
                <c:ptCount val="1"/>
                <c:pt idx="0">
                  <c:v>Bert Step Pad</c:v>
                </c:pt>
              </c:strCache>
            </c:strRef>
          </c:tx>
          <c:spPr>
            <a:gradFill>
              <a:gsLst>
                <a:gs pos="0">
                  <a:srgbClr val="9EE256"/>
                </a:gs>
                <a:gs pos="100000">
                  <a:srgbClr val="52762D"/>
                </a:gs>
              </a:gsLst>
              <a:lin ang="5400000" scaled="0"/>
            </a:gradFill>
            <a:ln>
              <a:noFill/>
            </a:ln>
            <a:effectLst/>
          </c:spPr>
          <c:invertIfNegative val="0"/>
          <c:cat>
            <c:strRef>
              <c:f>Sheet1!$A$2:$A$6</c:f>
              <c:strCache>
                <c:ptCount val="5"/>
                <c:pt idx="0">
                  <c:v>Train  No.0 </c:v>
                </c:pt>
                <c:pt idx="1">
                  <c:v>Train  No.1 </c:v>
                </c:pt>
                <c:pt idx="2">
                  <c:v>Train  No.2 </c:v>
                </c:pt>
                <c:pt idx="3">
                  <c:v>Train  No.3 </c:v>
                </c:pt>
                <c:pt idx="4">
                  <c:v>Train  No.4 </c:v>
                </c:pt>
              </c:strCache>
            </c:strRef>
          </c:cat>
          <c:val>
            <c:numRef>
              <c:f>Sheet1!$D$2:$D$6</c:f>
              <c:numCache>
                <c:formatCode>General</c:formatCode>
                <c:ptCount val="5"/>
                <c:pt idx="0">
                  <c:v>86.4</c:v>
                </c:pt>
                <c:pt idx="1">
                  <c:v>83</c:v>
                </c:pt>
                <c:pt idx="2">
                  <c:v>84.8</c:v>
                </c:pt>
                <c:pt idx="3">
                  <c:v>84</c:v>
                </c:pt>
                <c:pt idx="4">
                  <c:v>83.2</c:v>
                </c:pt>
              </c:numCache>
            </c:numRef>
          </c:val>
          <c:extLst>
            <c:ext xmlns:c16="http://schemas.microsoft.com/office/drawing/2014/chart" uri="{C3380CC4-5D6E-409C-BE32-E72D297353CC}">
              <c16:uniqueId val="{00000002-98CE-424B-982E-F9125D9210EB}"/>
            </c:ext>
          </c:extLst>
        </c:ser>
        <c:ser>
          <c:idx val="3"/>
          <c:order val="3"/>
          <c:tx>
            <c:strRef>
              <c:f>Sheet1!$E$1</c:f>
              <c:strCache>
                <c:ptCount val="1"/>
                <c:pt idx="0">
                  <c:v>MT-DNN</c:v>
                </c:pt>
              </c:strCache>
            </c:strRef>
          </c:tx>
          <c:spPr>
            <a:solidFill>
              <a:schemeClr val="tx1"/>
            </a:solidFill>
            <a:ln>
              <a:noFill/>
            </a:ln>
            <a:effectLst/>
          </c:spPr>
          <c:invertIfNegative val="0"/>
          <c:cat>
            <c:strRef>
              <c:f>Sheet1!$A$2:$A$6</c:f>
              <c:strCache>
                <c:ptCount val="5"/>
                <c:pt idx="0">
                  <c:v>Train  No.0 </c:v>
                </c:pt>
                <c:pt idx="1">
                  <c:v>Train  No.1 </c:v>
                </c:pt>
                <c:pt idx="2">
                  <c:v>Train  No.2 </c:v>
                </c:pt>
                <c:pt idx="3">
                  <c:v>Train  No.3 </c:v>
                </c:pt>
                <c:pt idx="4">
                  <c:v>Train  No.4 </c:v>
                </c:pt>
              </c:strCache>
            </c:strRef>
          </c:cat>
          <c:val>
            <c:numRef>
              <c:f>Sheet1!$E$2:$E$6</c:f>
              <c:numCache>
                <c:formatCode>General</c:formatCode>
                <c:ptCount val="5"/>
                <c:pt idx="0">
                  <c:v>89.6</c:v>
                </c:pt>
                <c:pt idx="1">
                  <c:v>86.4</c:v>
                </c:pt>
                <c:pt idx="2">
                  <c:v>88.8</c:v>
                </c:pt>
                <c:pt idx="3">
                  <c:v>88</c:v>
                </c:pt>
                <c:pt idx="4">
                  <c:v>84.8</c:v>
                </c:pt>
              </c:numCache>
            </c:numRef>
          </c:val>
          <c:extLst>
            <c:ext xmlns:c16="http://schemas.microsoft.com/office/drawing/2014/chart" uri="{C3380CC4-5D6E-409C-BE32-E72D297353CC}">
              <c16:uniqueId val="{00000003-98CE-424B-982E-F9125D9210EB}"/>
            </c:ext>
          </c:extLst>
        </c:ser>
        <c:dLbls>
          <c:showLegendKey val="0"/>
          <c:showVal val="0"/>
          <c:showCatName val="0"/>
          <c:showSerName val="0"/>
          <c:showPercent val="0"/>
          <c:showBubbleSize val="0"/>
        </c:dLbls>
        <c:gapWidth val="199"/>
        <c:axId val="550985024"/>
        <c:axId val="550986688"/>
      </c:barChart>
      <c:catAx>
        <c:axId val="55098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cap="none" spc="0" normalizeH="0" baseline="0">
                <a:solidFill>
                  <a:schemeClr val="tx1">
                    <a:lumMod val="65000"/>
                    <a:lumOff val="35000"/>
                  </a:schemeClr>
                </a:solidFill>
                <a:latin typeface="+mn-lt"/>
                <a:ea typeface="+mn-ea"/>
                <a:cs typeface="+mn-cs"/>
              </a:defRPr>
            </a:pPr>
            <a:endParaRPr lang="zh-CN"/>
          </a:p>
        </c:txPr>
        <c:crossAx val="550986688"/>
        <c:crosses val="autoZero"/>
        <c:auto val="1"/>
        <c:lblAlgn val="ctr"/>
        <c:lblOffset val="100"/>
        <c:noMultiLvlLbl val="0"/>
      </c:catAx>
      <c:valAx>
        <c:axId val="5509866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50985024"/>
        <c:crosses val="autoZero"/>
        <c:crossBetween val="between"/>
      </c:valAx>
      <c:spPr>
        <a:noFill/>
        <a:ln>
          <a:noFill/>
        </a:ln>
        <a:effectLst/>
      </c:spPr>
    </c:plotArea>
    <c:legend>
      <c:legendPos val="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sz="1200" b="1">
                <a:latin typeface="仿宋" panose="02010609060101010101" pitchFamily="49" charset="-122"/>
                <a:ea typeface="仿宋" panose="02010609060101010101" pitchFamily="49" charset="-122"/>
                <a:cs typeface="仿宋" panose="02010609060101010101" pitchFamily="49" charset="-122"/>
              </a:rPr>
              <a:t>MT-DNN</a:t>
            </a:r>
            <a:r>
              <a:rPr lang="zh-CN" altLang="en-US" sz="1200" b="1">
                <a:latin typeface="仿宋" panose="02010609060101010101" pitchFamily="49" charset="-122"/>
                <a:ea typeface="仿宋" panose="02010609060101010101" pitchFamily="49" charset="-122"/>
                <a:cs typeface="仿宋" panose="02010609060101010101" pitchFamily="49" charset="-122"/>
              </a:rPr>
              <a:t>平均准确率对比</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Sheet1!$B$1:$E$1</c:f>
              <c:strCache>
                <c:ptCount val="4"/>
                <c:pt idx="0">
                  <c:v>Bert Base</c:v>
                </c:pt>
                <c:pt idx="1">
                  <c:v>Bert Pad</c:v>
                </c:pt>
                <c:pt idx="2">
                  <c:v>Bert Step Pad</c:v>
                </c:pt>
                <c:pt idx="3">
                  <c:v>MT-DNN</c:v>
                </c:pt>
              </c:strCache>
            </c:strRef>
          </c:cat>
          <c:val>
            <c:numRef>
              <c:f>Sheet1!$B$7:$E$7</c:f>
              <c:numCache>
                <c:formatCode>General</c:formatCode>
                <c:ptCount val="4"/>
                <c:pt idx="0">
                  <c:v>84.16</c:v>
                </c:pt>
                <c:pt idx="1">
                  <c:v>84.48</c:v>
                </c:pt>
                <c:pt idx="2">
                  <c:v>84.28</c:v>
                </c:pt>
                <c:pt idx="3">
                  <c:v>87.52</c:v>
                </c:pt>
              </c:numCache>
            </c:numRef>
          </c:val>
          <c:extLst>
            <c:ext xmlns:c16="http://schemas.microsoft.com/office/drawing/2014/chart" uri="{C3380CC4-5D6E-409C-BE32-E72D297353CC}">
              <c16:uniqueId val="{00000000-0CAF-4275-BFB3-902A0B7533B0}"/>
            </c:ext>
          </c:extLst>
        </c:ser>
        <c:dLbls>
          <c:showLegendKey val="0"/>
          <c:showVal val="0"/>
          <c:showCatName val="0"/>
          <c:showSerName val="0"/>
          <c:showPercent val="0"/>
          <c:showBubbleSize val="0"/>
        </c:dLbls>
        <c:gapWidth val="219"/>
        <c:overlap val="-27"/>
        <c:axId val="237060512"/>
        <c:axId val="237049696"/>
      </c:barChart>
      <c:catAx>
        <c:axId val="23706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37049696"/>
        <c:crosses val="autoZero"/>
        <c:auto val="1"/>
        <c:lblAlgn val="ctr"/>
        <c:lblOffset val="100"/>
        <c:noMultiLvlLbl val="0"/>
      </c:catAx>
      <c:valAx>
        <c:axId val="237049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3706051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2020/8/21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hyperlink" Target="https://github.com/huggingface" TargetMode="Externa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pn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cluebenchmarks.com/classification.html." TargetMode="External"/><Relationship Id="rId7" Type="http://schemas.openxmlformats.org/officeDocument/2006/relationships/image" Target="../media/image1.png"/><Relationship Id="rId2" Type="http://schemas.openxmlformats.org/officeDocument/2006/relationships/hyperlink" Target="https://github.com/NVIDIA/apex."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gluebenchmark.com/leaderboard" TargetMode="External"/><Relationship Id="rId4" Type="http://schemas.openxmlformats.org/officeDocument/2006/relationships/hyperlink" Target="https://github.com/CLUEbenchmark/CLUE"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766786" y="2072286"/>
            <a:ext cx="8846090" cy="1261884"/>
          </a:xfrm>
          <a:prstGeom prst="rect">
            <a:avLst/>
          </a:prstGeom>
          <a:noFill/>
        </p:spPr>
        <p:txBody>
          <a:bodyPr wrap="square" rtlCol="0" anchor="t">
            <a:spAutoFit/>
          </a:bodyPr>
          <a:lstStyle/>
          <a:p>
            <a:pPr algn="ctr"/>
            <a:r>
              <a:rPr lang="en-US" altLang="zh-CN" sz="4000" b="1" kern="0" dirty="0">
                <a:latin typeface="黑体" panose="02010609060101010101" pitchFamily="49" charset="-122"/>
                <a:ea typeface="黑体" panose="02010609060101010101" pitchFamily="49" charset="-122"/>
                <a:cs typeface="Times New Roman" panose="02020603050405020304" pitchFamily="18" charset="0"/>
              </a:rPr>
              <a:t>BERT</a:t>
            </a:r>
            <a:r>
              <a:rPr lang="zh-CN" altLang="en-US" sz="3600" b="1" kern="0" dirty="0">
                <a:effectLst/>
                <a:latin typeface="黑体" panose="02010609060101010101" pitchFamily="49" charset="-122"/>
                <a:ea typeface="黑体" panose="02010609060101010101" pitchFamily="49" charset="-122"/>
                <a:cs typeface="Times New Roman" panose="02020603050405020304" pitchFamily="18" charset="0"/>
              </a:rPr>
              <a:t>预训练模型对问答机器人的效果提升</a:t>
            </a:r>
            <a:br>
              <a:rPr lang="en-US" altLang="zh-CN" sz="3600" b="1" kern="0" dirty="0">
                <a:effectLst/>
                <a:latin typeface="黑体" panose="02010609060101010101" pitchFamily="49" charset="-122"/>
                <a:ea typeface="黑体" panose="02010609060101010101" pitchFamily="49" charset="-122"/>
                <a:cs typeface="Times New Roman" panose="02020603050405020304" pitchFamily="18" charset="0"/>
              </a:rPr>
            </a:br>
            <a:r>
              <a:rPr lang="zh-CN" altLang="en-US" sz="3600" b="1" kern="0" dirty="0">
                <a:effectLst/>
                <a:latin typeface="黑体" panose="02010609060101010101" pitchFamily="49" charset="-122"/>
                <a:ea typeface="黑体" panose="02010609060101010101" pitchFamily="49" charset="-122"/>
                <a:cs typeface="Times New Roman" panose="02020603050405020304" pitchFamily="18" charset="0"/>
              </a:rPr>
              <a:t>项目结题答辩</a:t>
            </a:r>
            <a:endParaRPr lang="zh-CN" altLang="en-US" sz="3600" b="1" dirty="0">
              <a:latin typeface="黑体" panose="02010609060101010101" pitchFamily="49" charset="-122"/>
              <a:ea typeface="黑体" panose="02010609060101010101" pitchFamily="49" charset="-122"/>
              <a:sym typeface="+mn-ea"/>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87157" y="167711"/>
            <a:ext cx="2582724" cy="569524"/>
          </a:xfrm>
          <a:prstGeom prst="rect">
            <a:avLst/>
          </a:prstGeom>
        </p:spPr>
      </p:pic>
      <p:grpSp>
        <p:nvGrpSpPr>
          <p:cNvPr id="7" name="组合 6"/>
          <p:cNvGrpSpPr/>
          <p:nvPr/>
        </p:nvGrpSpPr>
        <p:grpSpPr>
          <a:xfrm>
            <a:off x="9105900" y="296862"/>
            <a:ext cx="2344255" cy="457200"/>
            <a:chOff x="17430750" y="517524"/>
            <a:chExt cx="4688510" cy="914400"/>
          </a:xfrm>
        </p:grpSpPr>
        <p:pic>
          <p:nvPicPr>
            <p:cNvPr id="22" name="图形 21" descr="学位帽"/>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30750" y="517524"/>
              <a:ext cx="914400" cy="914400"/>
            </a:xfrm>
            <a:prstGeom prst="rect">
              <a:avLst/>
            </a:prstGeom>
          </p:spPr>
        </p:pic>
        <p:sp>
          <p:nvSpPr>
            <p:cNvPr id="24" name="文本框 23"/>
            <p:cNvSpPr txBox="1"/>
            <p:nvPr/>
          </p:nvSpPr>
          <p:spPr>
            <a:xfrm>
              <a:off x="18345150" y="532110"/>
              <a:ext cx="3774110" cy="861774"/>
            </a:xfrm>
            <a:prstGeom prst="rect">
              <a:avLst/>
            </a:prstGeom>
            <a:noFill/>
          </p:spPr>
          <p:txBody>
            <a:bodyPr wrap="none" rtlCol="0" anchor="t">
              <a:spAutoFit/>
            </a:bodyPr>
            <a:lstStyle/>
            <a:p>
              <a:r>
                <a:rPr lang="zh-CN" altLang="en-US" sz="2200" b="1" dirty="0">
                  <a:latin typeface="黑体" panose="02010609060101010101" pitchFamily="49" charset="-122"/>
                  <a:ea typeface="黑体" panose="02010609060101010101" pitchFamily="49" charset="-122"/>
                  <a:cs typeface="黑体" panose="02010609060101010101" pitchFamily="49" charset="-122"/>
                  <a:sym typeface="+mn-ea"/>
                </a:rPr>
                <a:t>项目结题报告</a:t>
              </a:r>
            </a:p>
          </p:txBody>
        </p:sp>
      </p:grpSp>
      <p:pic>
        <p:nvPicPr>
          <p:cNvPr id="9" name="图片 8"/>
          <p:cNvPicPr>
            <a:picLocks noChangeAspect="1"/>
          </p:cNvPicPr>
          <p:nvPr/>
        </p:nvPicPr>
        <p:blipFill>
          <a:blip r:embed="rId5"/>
          <a:stretch>
            <a:fillRect/>
          </a:stretch>
        </p:blipFill>
        <p:spPr>
          <a:xfrm>
            <a:off x="0" y="5772150"/>
            <a:ext cx="12192000" cy="1085850"/>
          </a:xfrm>
          <a:prstGeom prst="rect">
            <a:avLst/>
          </a:prstGeom>
        </p:spPr>
      </p:pic>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196097"/>
            <a:ext cx="10936017" cy="4921748"/>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方案一：单模型fine tune</a:t>
            </a:r>
            <a:endParaRPr lang="zh-CN" altLang="en-US" sz="1800" kern="100" dirty="0">
              <a:effectLst/>
              <a:ea typeface="黑体" panose="02010609060101010101" pitchFamily="49" charset="-122"/>
              <a:cs typeface="+mn-lt"/>
            </a:endParaRPr>
          </a:p>
          <a:p>
            <a:pPr marL="0" marR="0" indent="0" algn="just">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rPr>
              <a:t>参考现有工作的方法，搭建</a:t>
            </a:r>
            <a:r>
              <a:rPr lang="en-US" altLang="zh-CN" sz="1800" kern="0" dirty="0">
                <a:solidFill>
                  <a:srgbClr val="333333"/>
                </a:solidFill>
                <a:effectLst/>
                <a:ea typeface="仿宋" panose="02010609060101010101" pitchFamily="49" charset="-122"/>
                <a:cs typeface="+mn-lt"/>
              </a:rPr>
              <a:t>BERT fine </a:t>
            </a:r>
            <a:r>
              <a:rPr lang="en-US" altLang="zh-CN" sz="1800" kern="0" dirty="0" err="1">
                <a:solidFill>
                  <a:srgbClr val="333333"/>
                </a:solidFill>
                <a:effectLst/>
                <a:ea typeface="仿宋" panose="02010609060101010101" pitchFamily="49" charset="-122"/>
                <a:cs typeface="+mn-lt"/>
              </a:rPr>
              <a:t>tune</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a:t>
            </a:r>
            <a:r>
              <a:rPr lang="en-US" altLang="zh-CN" sz="1800" kern="0" dirty="0" err="1">
                <a:solidFill>
                  <a:srgbClr val="333333"/>
                </a:solidFill>
                <a:ea typeface="仿宋" panose="02010609060101010101" pitchFamily="49" charset="-122"/>
                <a:cs typeface="+mn-lt"/>
              </a:rPr>
              <a:t>Bert_base，Bert_pad</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以及</a:t>
            </a:r>
            <a:r>
              <a:rPr lang="en-US" altLang="zh-CN" sz="1800" kern="0" dirty="0" err="1">
                <a:solidFill>
                  <a:srgbClr val="333333"/>
                </a:solidFill>
                <a:ea typeface="仿宋" panose="02010609060101010101" pitchFamily="49" charset="-122"/>
                <a:cs typeface="+mn-lt"/>
              </a:rPr>
              <a:t>Bert_sep</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模型</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0" lvl="1" indent="457200" algn="just">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b="1" kern="0" dirty="0" err="1">
                <a:solidFill>
                  <a:srgbClr val="333333"/>
                </a:solidFill>
                <a:effectLst/>
                <a:latin typeface="仿宋" panose="02010609060101010101" pitchFamily="49" charset="-122"/>
                <a:ea typeface="仿宋" panose="02010609060101010101" pitchFamily="49" charset="-122"/>
                <a:cs typeface="+mn-lt"/>
              </a:rPr>
              <a:t>Bert_base模型：</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该结构如图所示，将</a:t>
            </a:r>
            <a:r>
              <a:rPr lang="en-US" altLang="zh-CN" sz="1800" kern="0" dirty="0" err="1">
                <a:solidFill>
                  <a:srgbClr val="333333"/>
                </a:solidFill>
                <a:effectLst/>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模型最后一层</a:t>
            </a:r>
            <a:r>
              <a:rPr lang="en-US" altLang="zh-CN" sz="1800" kern="0" dirty="0">
                <a:solidFill>
                  <a:srgbClr val="333333"/>
                </a:solidFill>
                <a:ea typeface="仿宋" panose="02010609060101010101" pitchFamily="49" charset="-122"/>
                <a:cs typeface="+mn-lt"/>
              </a:rPr>
              <a:t>[CLS]</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的输出，作为</a:t>
            </a:r>
            <a:r>
              <a:rPr lang="en-US" altLang="zh-CN" sz="1800" kern="0" dirty="0" err="1">
                <a:solidFill>
                  <a:srgbClr val="333333"/>
                </a:solidFill>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的输出，输入到下游分类任务中</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457200" lvl="1" algn="just">
              <a:spcBef>
                <a:spcPts val="0"/>
              </a:spcBef>
            </a:pPr>
            <a:endParaRPr lang="zh-CN" altLang="en-US" sz="1800" kern="100" dirty="0">
              <a:effectLst/>
              <a:ea typeface="宋体" panose="02010600030101010101" pitchFamily="2" charset="-122"/>
              <a:cs typeface="+mn-lt"/>
            </a:endParaRPr>
          </a:p>
        </p:txBody>
      </p:sp>
      <p:pic>
        <p:nvPicPr>
          <p:cNvPr id="3" name="图片 2"/>
          <p:cNvPicPr>
            <a:picLocks noChangeAspect="1"/>
          </p:cNvPicPr>
          <p:nvPr/>
        </p:nvPicPr>
        <p:blipFill>
          <a:blip r:embed="rId2"/>
          <a:stretch>
            <a:fillRect/>
          </a:stretch>
        </p:blipFill>
        <p:spPr>
          <a:xfrm>
            <a:off x="4110307" y="2719446"/>
            <a:ext cx="3971386" cy="3153429"/>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10/63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195330"/>
            <a:ext cx="10926289" cy="4893940"/>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方案一：单模型fine tune</a:t>
            </a:r>
            <a:endParaRPr lang="zh-CN" altLang="en-US" sz="1800" kern="100" dirty="0">
              <a:effectLst/>
              <a:ea typeface="黑体"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b="1" kern="0" dirty="0" err="1">
                <a:solidFill>
                  <a:srgbClr val="333333"/>
                </a:solidFill>
                <a:effectLst/>
                <a:latin typeface="仿宋" panose="02010609060101010101" pitchFamily="49" charset="-122"/>
                <a:ea typeface="仿宋" panose="02010609060101010101" pitchFamily="49" charset="-122"/>
                <a:cs typeface="+mn-lt"/>
              </a:rPr>
              <a:t>Bert_pad模型：</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该结构如图所示，将</a:t>
            </a:r>
            <a:r>
              <a:rPr lang="en-US" altLang="zh-CN" sz="1800" kern="0" dirty="0" err="1">
                <a:solidFill>
                  <a:srgbClr val="333333"/>
                </a:solidFill>
                <a:effectLst/>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模型最后一层的</a:t>
            </a:r>
            <a:r>
              <a:rPr lang="en-US" altLang="zh-CN" sz="1800" kern="0" dirty="0">
                <a:solidFill>
                  <a:srgbClr val="333333"/>
                </a:solidFill>
                <a:ea typeface="仿宋" panose="02010609060101010101" pitchFamily="49" charset="-122"/>
                <a:cs typeface="+mn-lt"/>
              </a:rPr>
              <a:t>[CLS]</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的输出与最后一个</a:t>
            </a:r>
            <a:r>
              <a:rPr lang="en-US" altLang="zh-CN" sz="1800" kern="0" dirty="0">
                <a:solidFill>
                  <a:srgbClr val="333333"/>
                </a:solidFill>
                <a:ea typeface="仿宋" panose="02010609060101010101" pitchFamily="49" charset="-122"/>
                <a:cs typeface="+mn-lt"/>
              </a:rPr>
              <a:t>[PAD]</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的输出，拼接后作为BERT输出，输入到下游分类任务中</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457200" lvl="1" algn="just">
              <a:spcBef>
                <a:spcPts val="0"/>
              </a:spcBef>
            </a:pPr>
            <a:endParaRPr lang="zh-CN" altLang="en-US" sz="1800" kern="100" dirty="0">
              <a:effectLst/>
              <a:ea typeface="宋体" panose="02010600030101010101" pitchFamily="2" charset="-122"/>
              <a:cs typeface="+mn-lt"/>
            </a:endParaRPr>
          </a:p>
        </p:txBody>
      </p:sp>
      <p:pic>
        <p:nvPicPr>
          <p:cNvPr id="9" name="图片 8"/>
          <p:cNvPicPr>
            <a:picLocks noChangeAspect="1"/>
          </p:cNvPicPr>
          <p:nvPr/>
        </p:nvPicPr>
        <p:blipFill>
          <a:blip r:embed="rId2"/>
          <a:stretch>
            <a:fillRect/>
          </a:stretch>
        </p:blipFill>
        <p:spPr>
          <a:xfrm>
            <a:off x="4048467" y="2472245"/>
            <a:ext cx="4095067" cy="3180900"/>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11/63</a:t>
            </a:r>
          </a:p>
        </p:txBody>
      </p:sp>
      <p:sp>
        <p:nvSpPr>
          <p:cNvPr id="3" name="文本框 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1" name="文本框 10"/>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193710"/>
            <a:ext cx="10955472" cy="4971760"/>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方案一：单模型fine tune</a:t>
            </a:r>
            <a:endParaRPr lang="zh-CN" altLang="en-US" sz="1800" kern="100" dirty="0">
              <a:effectLst/>
              <a:ea typeface="黑体" panose="02010609060101010101" pitchFamily="49" charset="-122"/>
              <a:cs typeface="+mn-lt"/>
            </a:endParaRPr>
          </a:p>
          <a:p>
            <a:pPr marL="0" marR="0" indent="0" algn="just">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b="1" kern="0" dirty="0" err="1">
                <a:solidFill>
                  <a:srgbClr val="333333"/>
                </a:solidFill>
                <a:effectLst/>
                <a:latin typeface="仿宋" panose="02010609060101010101" pitchFamily="49" charset="-122"/>
                <a:ea typeface="仿宋" panose="02010609060101010101" pitchFamily="49" charset="-122"/>
                <a:cs typeface="+mn-lt"/>
              </a:rPr>
              <a:t>Bert_sep模型：</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该结构如图所示，将</a:t>
            </a:r>
            <a:r>
              <a:rPr lang="en-US" altLang="zh-CN" sz="1800" kern="0" dirty="0" err="1">
                <a:solidFill>
                  <a:srgbClr val="333333"/>
                </a:solidFill>
                <a:effectLst/>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模型最后一层的</a:t>
            </a:r>
            <a:r>
              <a:rPr lang="en-US" altLang="zh-CN" sz="1800" kern="0" dirty="0">
                <a:solidFill>
                  <a:srgbClr val="333333"/>
                </a:solidFill>
                <a:effectLst/>
                <a:ea typeface="仿宋" panose="02010609060101010101" pitchFamily="49" charset="-122"/>
                <a:cs typeface="+mn-lt"/>
              </a:rPr>
              <a:t>[CLS]</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的输出与</a:t>
            </a:r>
            <a:r>
              <a:rPr lang="en-US" altLang="zh-CN" sz="1800" kern="0" dirty="0">
                <a:solidFill>
                  <a:srgbClr val="333333"/>
                </a:solidFill>
                <a:ea typeface="仿宋" panose="02010609060101010101" pitchFamily="49" charset="-122"/>
                <a:cs typeface="+mn-lt"/>
              </a:rPr>
              <a:t>[SEP]</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的输出，拼接后作为</a:t>
            </a:r>
            <a:r>
              <a:rPr lang="en-US" altLang="zh-CN" sz="1800" kern="0" dirty="0" err="1">
                <a:solidFill>
                  <a:srgbClr val="333333"/>
                </a:solidFill>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输出，输入到下游分类任务中</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0" lvl="1" indent="457200" algn="just">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sym typeface="+mn-ea"/>
              </a:rPr>
              <a:t> </a:t>
            </a:r>
            <a:r>
              <a:rPr lang="en-US" altLang="zh-CN" sz="1800" kern="0" dirty="0" err="1">
                <a:solidFill>
                  <a:srgbClr val="333333"/>
                </a:solidFill>
                <a:effectLst/>
                <a:latin typeface="仿宋" panose="02010609060101010101" pitchFamily="49" charset="-122"/>
                <a:ea typeface="仿宋" panose="02010609060101010101" pitchFamily="49" charset="-122"/>
                <a:cs typeface="+mn-lt"/>
                <a:sym typeface="+mn-ea"/>
              </a:rPr>
              <a:t>在以上三个模型的基础上，选取不同的损失函数</a:t>
            </a:r>
            <a:r>
              <a:rPr lang="en-US" altLang="zh-CN" sz="1800" kern="0" dirty="0" err="1">
                <a:solidFill>
                  <a:srgbClr val="333333"/>
                </a:solidFill>
                <a:latin typeface="仿宋" panose="02010609060101010101" pitchFamily="49" charset="-122"/>
                <a:ea typeface="仿宋" panose="02010609060101010101" pitchFamily="49" charset="-122"/>
                <a:cs typeface="+mn-lt"/>
                <a:sym typeface="+mn-ea"/>
              </a:rPr>
              <a:t>：</a:t>
            </a:r>
            <a:r>
              <a:rPr lang="en-US" altLang="zh-CN" sz="1800" kern="0" dirty="0" err="1">
                <a:solidFill>
                  <a:srgbClr val="333333"/>
                </a:solidFill>
                <a:ea typeface="仿宋" panose="02010609060101010101" pitchFamily="49" charset="-122"/>
                <a:cs typeface="+mn-lt"/>
                <a:sym typeface="+mn-ea"/>
              </a:rPr>
              <a:t>CrossEntropyLoss、LabelSmoothing</a:t>
            </a:r>
            <a:r>
              <a:rPr lang="en-US" altLang="zh-CN" sz="1800" kern="0" dirty="0">
                <a:solidFill>
                  <a:srgbClr val="333333"/>
                </a:solidFill>
                <a:ea typeface="仿宋" panose="02010609060101010101" pitchFamily="49" charset="-122"/>
                <a:cs typeface="+mn-lt"/>
                <a:sym typeface="+mn-ea"/>
              </a:rPr>
              <a:t>[7]</a:t>
            </a:r>
            <a:r>
              <a:rPr lang="en-US" altLang="zh-CN" sz="1800" kern="0" dirty="0" err="1">
                <a:solidFill>
                  <a:srgbClr val="333333"/>
                </a:solidFill>
                <a:ea typeface="仿宋" panose="02010609060101010101" pitchFamily="49" charset="-122"/>
                <a:cs typeface="+mn-lt"/>
                <a:sym typeface="+mn-ea"/>
              </a:rPr>
              <a:t>和FocalLoss</a:t>
            </a:r>
            <a:r>
              <a:rPr lang="en-US" altLang="zh-CN" sz="1800" kern="0" dirty="0">
                <a:solidFill>
                  <a:srgbClr val="333333"/>
                </a:solidFill>
                <a:ea typeface="仿宋" panose="02010609060101010101" pitchFamily="49" charset="-122"/>
                <a:cs typeface="+mn-lt"/>
                <a:sym typeface="+mn-ea"/>
              </a:rPr>
              <a:t>[8]</a:t>
            </a:r>
            <a:r>
              <a:rPr lang="en-US" altLang="zh-CN" sz="1800" kern="0" dirty="0" err="1">
                <a:solidFill>
                  <a:srgbClr val="333333"/>
                </a:solidFill>
                <a:effectLst/>
                <a:latin typeface="仿宋" panose="02010609060101010101" pitchFamily="49" charset="-122"/>
                <a:ea typeface="仿宋" panose="02010609060101010101" pitchFamily="49" charset="-122"/>
                <a:cs typeface="+mn-lt"/>
                <a:sym typeface="+mn-ea"/>
              </a:rPr>
              <a:t>来进一步验证模型以及损失函数对该任务效果的影响</a:t>
            </a:r>
            <a:r>
              <a:rPr lang="en-US" altLang="zh-CN" sz="1800" kern="0" dirty="0">
                <a:solidFill>
                  <a:srgbClr val="333333"/>
                </a:solidFill>
                <a:effectLst/>
                <a:latin typeface="仿宋" panose="02010609060101010101" pitchFamily="49" charset="-122"/>
                <a:ea typeface="仿宋" panose="02010609060101010101" pitchFamily="49" charset="-122"/>
                <a:cs typeface="+mn-lt"/>
                <a:sym typeface="+mn-ea"/>
              </a:rPr>
              <a:t>。</a:t>
            </a:r>
            <a:endParaRPr lang="en-US" altLang="zh-CN" sz="1800" kern="0" dirty="0">
              <a:solidFill>
                <a:srgbClr val="333333"/>
              </a:solidFill>
              <a:effectLst/>
              <a:latin typeface="仿宋" panose="02010609060101010101" pitchFamily="49" charset="-122"/>
              <a:ea typeface="仿宋" panose="02010609060101010101" pitchFamily="49"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p:txBody>
      </p:sp>
      <p:pic>
        <p:nvPicPr>
          <p:cNvPr id="2" name="图片 1"/>
          <p:cNvPicPr>
            <a:picLocks noChangeAspect="1"/>
          </p:cNvPicPr>
          <p:nvPr/>
        </p:nvPicPr>
        <p:blipFill>
          <a:blip r:embed="rId2"/>
          <a:stretch>
            <a:fillRect/>
          </a:stretch>
        </p:blipFill>
        <p:spPr>
          <a:xfrm>
            <a:off x="4131780" y="2244946"/>
            <a:ext cx="3928440" cy="3071623"/>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12/63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2933" y="1155943"/>
            <a:ext cx="10926289" cy="4989842"/>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方案一：单模型fine tune实验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pPr>
            <a:r>
              <a:rPr lang="zh-CN" altLang="en-US" sz="1800" kern="0" dirty="0">
                <a:solidFill>
                  <a:srgbClr val="333333"/>
                </a:solidFill>
                <a:effectLst/>
                <a:latin typeface="黑体" panose="02010609060101010101" pitchFamily="49" charset="-122"/>
                <a:ea typeface="黑体" panose="02010609060101010101" pitchFamily="49" charset="-122"/>
                <a:cs typeface="+mn-lt"/>
              </a:rPr>
              <a:t>数据集</a:t>
            </a:r>
            <a:endParaRPr lang="en-US" altLang="zh-CN" sz="1800" kern="0" dirty="0">
              <a:solidFill>
                <a:srgbClr val="333333"/>
              </a:solidFill>
              <a:effectLst/>
              <a:latin typeface="黑体" panose="02010609060101010101" pitchFamily="49" charset="-122"/>
              <a:ea typeface="黑体" panose="02010609060101010101" pitchFamily="49" charset="-122"/>
              <a:cs typeface="+mn-lt"/>
            </a:endParaRPr>
          </a:p>
          <a:p>
            <a:pPr marL="228600" lvl="1" indent="0" algn="just">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rPr>
              <a:t>数据为公司提供的训练数据</a:t>
            </a:r>
            <a:r>
              <a:rPr lang="en-US" altLang="zh-CN" sz="1800" kern="0" dirty="0">
                <a:solidFill>
                  <a:srgbClr val="333333"/>
                </a:solidFill>
                <a:effectLst/>
                <a:ea typeface="仿宋" panose="02010609060101010101" pitchFamily="49" charset="-122"/>
                <a:cs typeface="+mn-lt"/>
              </a:rPr>
              <a:t>660</a:t>
            </a:r>
            <a:r>
              <a:rPr lang="en-US" altLang="zh-CN" sz="1800" kern="0" dirty="0">
                <a:solidFill>
                  <a:srgbClr val="333333"/>
                </a:solidFill>
                <a:effectLst/>
                <a:latin typeface="仿宋" panose="02010609060101010101" pitchFamily="49" charset="-122"/>
                <a:ea typeface="仿宋" panose="02010609060101010101" pitchFamily="49" charset="-122"/>
                <a:cs typeface="+mn-lt"/>
              </a:rPr>
              <a:t>条，验证数据</a:t>
            </a:r>
            <a:r>
              <a:rPr lang="en-US" altLang="zh-CN" sz="1800" kern="0" dirty="0">
                <a:solidFill>
                  <a:srgbClr val="333333"/>
                </a:solidFill>
                <a:effectLst/>
                <a:ea typeface="仿宋" panose="02010609060101010101" pitchFamily="49" charset="-122"/>
                <a:cs typeface="+mn-lt"/>
              </a:rPr>
              <a:t>220</a:t>
            </a:r>
            <a:r>
              <a:rPr lang="en-US" altLang="zh-CN" sz="1800" kern="0" dirty="0">
                <a:solidFill>
                  <a:srgbClr val="333333"/>
                </a:solidFill>
                <a:effectLst/>
                <a:latin typeface="仿宋" panose="02010609060101010101" pitchFamily="49" charset="-122"/>
                <a:ea typeface="仿宋" panose="02010609060101010101" pitchFamily="49" charset="-122"/>
                <a:cs typeface="+mn-lt"/>
              </a:rPr>
              <a:t>条，共包含</a:t>
            </a:r>
            <a:r>
              <a:rPr lang="en-US" altLang="zh-CN" sz="1800" kern="0" dirty="0">
                <a:solidFill>
                  <a:srgbClr val="333333"/>
                </a:solidFill>
                <a:effectLst/>
                <a:ea typeface="仿宋" panose="02010609060101010101" pitchFamily="49" charset="-122"/>
                <a:cs typeface="+mn-lt"/>
              </a:rPr>
              <a:t>22</a:t>
            </a:r>
            <a:r>
              <a:rPr lang="en-US" altLang="zh-CN" sz="1800" kern="0" dirty="0">
                <a:solidFill>
                  <a:srgbClr val="333333"/>
                </a:solidFill>
                <a:effectLst/>
                <a:latin typeface="仿宋" panose="02010609060101010101" pitchFamily="49" charset="-122"/>
                <a:ea typeface="仿宋" panose="02010609060101010101" pitchFamily="49" charset="-122"/>
                <a:cs typeface="+mn-lt"/>
              </a:rPr>
              <a:t>个类。该实验将</a:t>
            </a:r>
            <a:r>
              <a:rPr lang="en-US" altLang="zh-CN" sz="1800" kern="0" dirty="0">
                <a:solidFill>
                  <a:srgbClr val="333333"/>
                </a:solidFill>
                <a:effectLst/>
                <a:ea typeface="仿宋" panose="02010609060101010101" pitchFamily="49" charset="-122"/>
                <a:cs typeface="+mn-lt"/>
              </a:rPr>
              <a:t>660</a:t>
            </a:r>
            <a:r>
              <a:rPr lang="en-US" altLang="zh-CN" sz="1800" kern="0" dirty="0">
                <a:solidFill>
                  <a:srgbClr val="333333"/>
                </a:solidFill>
                <a:effectLst/>
                <a:latin typeface="仿宋" panose="02010609060101010101" pitchFamily="49" charset="-122"/>
                <a:ea typeface="仿宋" panose="02010609060101010101" pitchFamily="49" charset="-122"/>
                <a:cs typeface="+mn-lt"/>
              </a:rPr>
              <a:t>条的训练数据与</a:t>
            </a:r>
            <a:r>
              <a:rPr lang="en-US" altLang="zh-CN" sz="1800" kern="0" dirty="0">
                <a:solidFill>
                  <a:srgbClr val="333333"/>
                </a:solidFill>
                <a:effectLst/>
                <a:ea typeface="仿宋" panose="02010609060101010101" pitchFamily="49" charset="-122"/>
                <a:cs typeface="+mn-lt"/>
              </a:rPr>
              <a:t>220</a:t>
            </a:r>
            <a:r>
              <a:rPr lang="en-US" altLang="zh-CN" sz="1800" kern="0" dirty="0">
                <a:solidFill>
                  <a:srgbClr val="333333"/>
                </a:solidFill>
                <a:effectLst/>
                <a:latin typeface="仿宋" panose="02010609060101010101" pitchFamily="49" charset="-122"/>
                <a:ea typeface="仿宋" panose="02010609060101010101" pitchFamily="49" charset="-122"/>
                <a:cs typeface="+mn-lt"/>
              </a:rPr>
              <a:t>条验证数据合并后，采用五折交叉验证，如图所示。</a:t>
            </a:r>
          </a:p>
          <a:p>
            <a:pPr marL="457200" lvl="1" algn="just">
              <a:spcBef>
                <a:spcPts val="0"/>
              </a:spcBef>
            </a:pPr>
            <a:endParaRPr lang="zh-CN" altLang="en-US" sz="1800" kern="100" dirty="0">
              <a:effectLst/>
              <a:ea typeface="宋体" panose="02010600030101010101" pitchFamily="2" charset="-122"/>
              <a:cs typeface="+mn-lt"/>
            </a:endParaRPr>
          </a:p>
        </p:txBody>
      </p:sp>
      <p:pic>
        <p:nvPicPr>
          <p:cNvPr id="3" name="Picture 2" descr="相关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85172" y="2937534"/>
            <a:ext cx="5221657" cy="2615978"/>
          </a:xfrm>
          <a:prstGeom prst="rect">
            <a:avLst/>
          </a:prstGeom>
          <a:noFill/>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13/63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5438" y="1156218"/>
            <a:ext cx="10926289" cy="4942577"/>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方案一：单模型fine tune实验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457200" lvl="1" algn="just">
              <a:spcBef>
                <a:spcPts val="0"/>
              </a:spcBef>
              <a:buClrTx/>
              <a:buSzTx/>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0" lvl="1" indent="457200" algn="just">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rPr>
              <a:t>针对</a:t>
            </a:r>
            <a:r>
              <a:rPr lang="en-US" altLang="zh-CN" sz="1800" kern="0" dirty="0">
                <a:solidFill>
                  <a:srgbClr val="333333"/>
                </a:solidFill>
                <a:effectLst/>
                <a:ea typeface="仿宋" panose="02010609060101010101" pitchFamily="49" charset="-122"/>
                <a:cs typeface="+mn-lt"/>
              </a:rPr>
              <a:t>Bert_base、Bert_pad、Bert_sep fine tune</a:t>
            </a:r>
            <a:r>
              <a:rPr lang="en-US" altLang="zh-CN" sz="1800" kern="0" dirty="0">
                <a:solidFill>
                  <a:srgbClr val="333333"/>
                </a:solidFill>
                <a:effectLst/>
                <a:latin typeface="仿宋" panose="02010609060101010101" pitchFamily="49" charset="-122"/>
                <a:ea typeface="仿宋" panose="02010609060101010101" pitchFamily="49" charset="-122"/>
                <a:cs typeface="+mn-lt"/>
              </a:rPr>
              <a:t>模型，分别在五份交叉验证数据集上验证效果。</a:t>
            </a:r>
          </a:p>
          <a:p>
            <a:pPr marL="0" lvl="1" indent="457200" algn="just">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rPr>
              <a:t>在以上实验的基础上，进一步验证损失函数对分类效果的影响，故针对以上三个模型</a:t>
            </a:r>
            <a:r>
              <a:rPr lang="en-US" altLang="zh-CN" sz="1800" kern="0" dirty="0">
                <a:solidFill>
                  <a:srgbClr val="333333"/>
                </a:solidFill>
                <a:effectLst/>
                <a:ea typeface="仿宋" panose="02010609060101010101" pitchFamily="49" charset="-122"/>
                <a:cs typeface="+mn-lt"/>
              </a:rPr>
              <a:t>Bert_base、Bert_pad和Bert_sep</a:t>
            </a:r>
            <a:r>
              <a:rPr lang="en-US" altLang="zh-CN" sz="1800" kern="0" dirty="0">
                <a:solidFill>
                  <a:srgbClr val="333333"/>
                </a:solidFill>
                <a:effectLst/>
                <a:latin typeface="仿宋" panose="02010609060101010101" pitchFamily="49" charset="-122"/>
                <a:ea typeface="仿宋" panose="02010609060101010101" pitchFamily="49" charset="-122"/>
                <a:cs typeface="+mn-lt"/>
              </a:rPr>
              <a:t>，在各自模型参数等配置不变的前提下，采用不同的损失函数分别训练三个模型，来验证损失函数对模型效果的影响。</a:t>
            </a: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参数设置</a:t>
            </a:r>
          </a:p>
          <a:p>
            <a:pPr marL="0" marR="0" indent="0" algn="just">
              <a:lnSpc>
                <a:spcPts val="2000"/>
              </a:lnSpc>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ct val="90000"/>
              </a:lnSpc>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rPr>
              <a:t>实验中除模型外，采用</a:t>
            </a:r>
            <a:r>
              <a:rPr lang="en-US" altLang="zh-CN" sz="1800" kern="0" dirty="0">
                <a:solidFill>
                  <a:srgbClr val="333333"/>
                </a:solidFill>
                <a:effectLst/>
                <a:ea typeface="仿宋" panose="02010609060101010101" pitchFamily="49" charset="-122"/>
                <a:cs typeface="+mn-lt"/>
                <a:hlinkClick r:id="rId4"/>
              </a:rPr>
              <a:t>huggingface</a:t>
            </a:r>
            <a:r>
              <a:rPr lang="en-US" altLang="zh-CN" sz="1800" kern="0" dirty="0">
                <a:solidFill>
                  <a:srgbClr val="333333"/>
                </a:solidFill>
                <a:effectLst/>
                <a:ea typeface="仿宋" panose="02010609060101010101" pitchFamily="49" charset="-122"/>
                <a:cs typeface="+mn-lt"/>
              </a:rPr>
              <a:t>[21]</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a:t>
            </a:r>
            <a:r>
              <a:rPr lang="en-US" altLang="zh-CN" sz="1800" kern="0" dirty="0" err="1">
                <a:solidFill>
                  <a:srgbClr val="333333"/>
                </a:solidFill>
                <a:effectLst/>
                <a:ea typeface="仿宋" panose="02010609060101010101" pitchFamily="49" charset="-122"/>
                <a:cs typeface="+mn-lt"/>
              </a:rPr>
              <a:t>Pytorch</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代码，实验中的变量为模型与其对应参数。实验的硬件配置如左表所示，同时参数设置如右表所示</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0" lvl="1" indent="457200" algn="just">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p:txBody>
      </p:sp>
      <p:sp>
        <p:nvSpPr>
          <p:cNvPr id="3" name="文本框 2"/>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形 4" descr="学位帽"/>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6" name="图片 5"/>
          <p:cNvPicPr>
            <a:picLocks noChangeAspect="1"/>
          </p:cNvPicPr>
          <p:nvPr/>
        </p:nvPicPr>
        <p:blipFill>
          <a:blip r:embed="rId6">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7" name="直接连接符 6"/>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14/63</a:t>
            </a:r>
          </a:p>
        </p:txBody>
      </p:sp>
      <p:sp>
        <p:nvSpPr>
          <p:cNvPr id="10" name="文本框 9"/>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graphicFrame>
        <p:nvGraphicFramePr>
          <p:cNvPr id="12" name="表格 11"/>
          <p:cNvGraphicFramePr>
            <a:graphicFrameLocks noGrp="1"/>
          </p:cNvGraphicFramePr>
          <p:nvPr>
            <p:custDataLst>
              <p:tags r:id="rId1"/>
            </p:custDataLst>
          </p:nvPr>
        </p:nvGraphicFramePr>
        <p:xfrm>
          <a:off x="2376169" y="4601423"/>
          <a:ext cx="3516469" cy="1371600"/>
        </p:xfrm>
        <a:graphic>
          <a:graphicData uri="http://schemas.openxmlformats.org/drawingml/2006/table">
            <a:tbl>
              <a:tblPr>
                <a:tableStyleId>{69CF1AB2-1976-4502-BF36-3FF5EA218861}</a:tableStyleId>
              </a:tblPr>
              <a:tblGrid>
                <a:gridCol w="1444922">
                  <a:extLst>
                    <a:ext uri="{9D8B030D-6E8A-4147-A177-3AD203B41FA5}">
                      <a16:colId xmlns:a16="http://schemas.microsoft.com/office/drawing/2014/main" val="20000"/>
                    </a:ext>
                  </a:extLst>
                </a:gridCol>
                <a:gridCol w="2071547">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100" dirty="0">
                          <a:effectLst/>
                        </a:rPr>
                        <a:t>配置</a:t>
                      </a:r>
                    </a:p>
                  </a:txBody>
                  <a:tcPr marL="68580" marR="68580"/>
                </a:tc>
                <a:tc>
                  <a:txBody>
                    <a:bodyPr/>
                    <a:lstStyle/>
                    <a:p>
                      <a:pPr marL="0" marR="0" algn="just">
                        <a:spcBef>
                          <a:spcPts val="0"/>
                        </a:spcBef>
                        <a:spcAft>
                          <a:spcPts val="0"/>
                        </a:spcAft>
                      </a:pPr>
                      <a:r>
                        <a:rPr lang="zh-CN" altLang="en-US" sz="1200" b="1" kern="100" dirty="0">
                          <a:effectLst/>
                        </a:rPr>
                        <a:t>参数</a:t>
                      </a:r>
                    </a:p>
                  </a:txBody>
                  <a:tcPr marL="68580" marR="68580"/>
                </a:tc>
                <a:extLst>
                  <a:ext uri="{0D108BD9-81ED-4DB2-BD59-A6C34878D82A}">
                    <a16:rowId xmlns:a16="http://schemas.microsoft.com/office/drawing/2014/main" val="10000"/>
                  </a:ext>
                </a:extLst>
              </a:tr>
              <a:tr h="258766">
                <a:tc>
                  <a:txBody>
                    <a:bodyPr/>
                    <a:lstStyle/>
                    <a:p>
                      <a:pPr marL="0" marR="0" algn="just">
                        <a:spcBef>
                          <a:spcPts val="0"/>
                        </a:spcBef>
                        <a:spcAft>
                          <a:spcPts val="0"/>
                        </a:spcAft>
                      </a:pPr>
                      <a:r>
                        <a:rPr lang="en-US" sz="1200" kern="0" dirty="0">
                          <a:effectLst/>
                        </a:rPr>
                        <a:t>CPU</a:t>
                      </a:r>
                    </a:p>
                  </a:txBody>
                  <a:tcPr marL="68580" marR="68580"/>
                </a:tc>
                <a:tc>
                  <a:txBody>
                    <a:bodyPr/>
                    <a:lstStyle/>
                    <a:p>
                      <a:pPr marL="0" marR="0" algn="just">
                        <a:spcBef>
                          <a:spcPts val="0"/>
                        </a:spcBef>
                        <a:spcAft>
                          <a:spcPts val="0"/>
                        </a:spcAft>
                      </a:pPr>
                      <a:r>
                        <a:rPr lang="en-US" sz="1200" kern="0" dirty="0">
                          <a:effectLst/>
                        </a:rPr>
                        <a:t>E5-2630 V4</a:t>
                      </a:r>
                    </a:p>
                  </a:txBody>
                  <a:tcPr marL="68580" marR="68580"/>
                </a:tc>
                <a:extLst>
                  <a:ext uri="{0D108BD9-81ED-4DB2-BD59-A6C34878D82A}">
                    <a16:rowId xmlns:a16="http://schemas.microsoft.com/office/drawing/2014/main" val="10001"/>
                  </a:ext>
                </a:extLst>
              </a:tr>
              <a:tr h="258766">
                <a:tc>
                  <a:txBody>
                    <a:bodyPr/>
                    <a:lstStyle/>
                    <a:p>
                      <a:pPr marL="0" marR="0" algn="just">
                        <a:spcBef>
                          <a:spcPts val="0"/>
                        </a:spcBef>
                        <a:spcAft>
                          <a:spcPts val="0"/>
                        </a:spcAft>
                      </a:pPr>
                      <a:r>
                        <a:rPr lang="en-US" sz="1200" kern="0">
                          <a:effectLst/>
                        </a:rPr>
                        <a:t>GPU</a:t>
                      </a:r>
                    </a:p>
                  </a:txBody>
                  <a:tcPr marL="68580" marR="68580"/>
                </a:tc>
                <a:tc>
                  <a:txBody>
                    <a:bodyPr/>
                    <a:lstStyle/>
                    <a:p>
                      <a:pPr marL="0" marR="0" algn="just">
                        <a:spcBef>
                          <a:spcPts val="0"/>
                        </a:spcBef>
                        <a:spcAft>
                          <a:spcPts val="0"/>
                        </a:spcAft>
                      </a:pPr>
                      <a:r>
                        <a:rPr lang="en-US" sz="1200" kern="0">
                          <a:effectLst/>
                        </a:rPr>
                        <a:t>Titan XP 12G</a:t>
                      </a:r>
                    </a:p>
                  </a:txBody>
                  <a:tcPr marL="68580" marR="68580"/>
                </a:tc>
                <a:extLst>
                  <a:ext uri="{0D108BD9-81ED-4DB2-BD59-A6C34878D82A}">
                    <a16:rowId xmlns:a16="http://schemas.microsoft.com/office/drawing/2014/main" val="10002"/>
                  </a:ext>
                </a:extLst>
              </a:tr>
              <a:tr h="258766">
                <a:tc>
                  <a:txBody>
                    <a:bodyPr/>
                    <a:lstStyle/>
                    <a:p>
                      <a:pPr marL="0" marR="0" algn="just">
                        <a:spcBef>
                          <a:spcPts val="0"/>
                        </a:spcBef>
                        <a:spcAft>
                          <a:spcPts val="0"/>
                        </a:spcAft>
                      </a:pPr>
                      <a:r>
                        <a:rPr lang="zh-CN" altLang="en-US" sz="1200" kern="0">
                          <a:effectLst/>
                        </a:rPr>
                        <a:t>优化器</a:t>
                      </a:r>
                    </a:p>
                  </a:txBody>
                  <a:tcPr marL="68580" marR="68580"/>
                </a:tc>
                <a:tc>
                  <a:txBody>
                    <a:bodyPr/>
                    <a:lstStyle/>
                    <a:p>
                      <a:pPr marL="0" marR="0" algn="just">
                        <a:spcBef>
                          <a:spcPts val="0"/>
                        </a:spcBef>
                        <a:spcAft>
                          <a:spcPts val="0"/>
                        </a:spcAft>
                      </a:pPr>
                      <a:r>
                        <a:rPr lang="en-US" sz="1200" kern="0">
                          <a:effectLst/>
                        </a:rPr>
                        <a:t>Torch.AdamW</a:t>
                      </a:r>
                    </a:p>
                  </a:txBody>
                  <a:tcPr marL="68580" marR="68580"/>
                </a:tc>
                <a:extLst>
                  <a:ext uri="{0D108BD9-81ED-4DB2-BD59-A6C34878D82A}">
                    <a16:rowId xmlns:a16="http://schemas.microsoft.com/office/drawing/2014/main" val="10003"/>
                  </a:ext>
                </a:extLst>
              </a:tr>
              <a:tr h="258766">
                <a:tc>
                  <a:txBody>
                    <a:bodyPr/>
                    <a:lstStyle/>
                    <a:p>
                      <a:pPr marL="0" marR="0" algn="just">
                        <a:spcBef>
                          <a:spcPts val="0"/>
                        </a:spcBef>
                        <a:spcAft>
                          <a:spcPts val="0"/>
                        </a:spcAft>
                      </a:pPr>
                      <a:r>
                        <a:rPr lang="zh-CN" altLang="en-US" sz="1200" kern="0">
                          <a:effectLst/>
                        </a:rPr>
                        <a:t>损失函数</a:t>
                      </a:r>
                    </a:p>
                  </a:txBody>
                  <a:tcPr marL="68580" marR="68580"/>
                </a:tc>
                <a:tc>
                  <a:txBody>
                    <a:bodyPr/>
                    <a:lstStyle/>
                    <a:p>
                      <a:pPr marL="0" marR="0" algn="just">
                        <a:spcBef>
                          <a:spcPts val="0"/>
                        </a:spcBef>
                        <a:spcAft>
                          <a:spcPts val="0"/>
                        </a:spcAft>
                      </a:pPr>
                      <a:r>
                        <a:rPr lang="en-US" sz="1200" kern="0" dirty="0" err="1">
                          <a:effectLst/>
                        </a:rPr>
                        <a:t>CrossEntropy</a:t>
                      </a:r>
                      <a:r>
                        <a:rPr lang="en-US" sz="1200" kern="0" dirty="0">
                          <a:effectLst/>
                        </a:rPr>
                        <a:t> Loss</a:t>
                      </a:r>
                    </a:p>
                  </a:txBody>
                  <a:tcPr marL="68580" marR="68580"/>
                </a:tc>
                <a:extLst>
                  <a:ext uri="{0D108BD9-81ED-4DB2-BD59-A6C34878D82A}">
                    <a16:rowId xmlns:a16="http://schemas.microsoft.com/office/drawing/2014/main" val="10004"/>
                  </a:ext>
                </a:extLst>
              </a:tr>
            </a:tbl>
          </a:graphicData>
        </a:graphic>
      </p:graphicFrame>
      <p:graphicFrame>
        <p:nvGraphicFramePr>
          <p:cNvPr id="14" name="表格 13"/>
          <p:cNvGraphicFramePr>
            <a:graphicFrameLocks noGrp="1"/>
          </p:cNvGraphicFramePr>
          <p:nvPr>
            <p:custDataLst>
              <p:tags r:id="rId2"/>
            </p:custDataLst>
          </p:nvPr>
        </p:nvGraphicFramePr>
        <p:xfrm>
          <a:off x="6043168" y="4597578"/>
          <a:ext cx="3862833" cy="1371600"/>
        </p:xfrm>
        <a:graphic>
          <a:graphicData uri="http://schemas.openxmlformats.org/drawingml/2006/table">
            <a:tbl>
              <a:tblPr>
                <a:tableStyleId>{69CF1AB2-1976-4502-BF36-3FF5EA218861}</a:tableStyleId>
              </a:tblPr>
              <a:tblGrid>
                <a:gridCol w="1609514">
                  <a:extLst>
                    <a:ext uri="{9D8B030D-6E8A-4147-A177-3AD203B41FA5}">
                      <a16:colId xmlns:a16="http://schemas.microsoft.com/office/drawing/2014/main" val="20000"/>
                    </a:ext>
                  </a:extLst>
                </a:gridCol>
                <a:gridCol w="2253319">
                  <a:extLst>
                    <a:ext uri="{9D8B030D-6E8A-4147-A177-3AD203B41FA5}">
                      <a16:colId xmlns:a16="http://schemas.microsoft.com/office/drawing/2014/main" val="20001"/>
                    </a:ext>
                  </a:extLst>
                </a:gridCol>
              </a:tblGrid>
              <a:tr h="213122">
                <a:tc>
                  <a:txBody>
                    <a:bodyPr/>
                    <a:lstStyle/>
                    <a:p>
                      <a:pPr marL="0" marR="0" algn="just">
                        <a:spcBef>
                          <a:spcPts val="0"/>
                        </a:spcBef>
                        <a:spcAft>
                          <a:spcPts val="0"/>
                        </a:spcAft>
                      </a:pPr>
                      <a:r>
                        <a:rPr lang="zh-CN" altLang="en-US" sz="1200" b="1" kern="0" dirty="0">
                          <a:effectLst/>
                        </a:rPr>
                        <a:t>模型参数</a:t>
                      </a:r>
                      <a:endParaRPr lang="en-US" sz="1200" b="1" kern="0" dirty="0">
                        <a:effectLst/>
                      </a:endParaRPr>
                    </a:p>
                  </a:txBody>
                  <a:tcPr marL="68580" marR="68580"/>
                </a:tc>
                <a:tc>
                  <a:txBody>
                    <a:bodyPr/>
                    <a:lstStyle/>
                    <a:p>
                      <a:pPr marL="0" marR="0" algn="just">
                        <a:spcBef>
                          <a:spcPts val="0"/>
                        </a:spcBef>
                        <a:spcAft>
                          <a:spcPts val="0"/>
                        </a:spcAft>
                      </a:pPr>
                      <a:r>
                        <a:rPr lang="zh-CN" altLang="en-US" sz="1200" b="1" kern="0" dirty="0">
                          <a:effectLst/>
                        </a:rPr>
                        <a:t>取值</a:t>
                      </a:r>
                      <a:endParaRPr lang="en-US" sz="1200" b="1" kern="0" dirty="0">
                        <a:effectLst/>
                      </a:endParaRPr>
                    </a:p>
                  </a:txBody>
                  <a:tcPr marL="68580" marR="68580"/>
                </a:tc>
                <a:extLst>
                  <a:ext uri="{0D108BD9-81ED-4DB2-BD59-A6C34878D82A}">
                    <a16:rowId xmlns:a16="http://schemas.microsoft.com/office/drawing/2014/main" val="10000"/>
                  </a:ext>
                </a:extLst>
              </a:tr>
              <a:tr h="258722">
                <a:tc>
                  <a:txBody>
                    <a:bodyPr/>
                    <a:lstStyle/>
                    <a:p>
                      <a:pPr marL="0" marR="0" algn="just">
                        <a:spcBef>
                          <a:spcPts val="0"/>
                        </a:spcBef>
                        <a:spcAft>
                          <a:spcPts val="0"/>
                        </a:spcAft>
                      </a:pPr>
                      <a:r>
                        <a:rPr lang="en-US" sz="1200" kern="0">
                          <a:effectLst/>
                        </a:rPr>
                        <a:t>Epoch</a:t>
                      </a:r>
                    </a:p>
                  </a:txBody>
                  <a:tcPr marL="68580" marR="68580"/>
                </a:tc>
                <a:tc>
                  <a:txBody>
                    <a:bodyPr/>
                    <a:lstStyle/>
                    <a:p>
                      <a:pPr marL="0" marR="0" algn="just">
                        <a:spcBef>
                          <a:spcPts val="0"/>
                        </a:spcBef>
                        <a:spcAft>
                          <a:spcPts val="0"/>
                        </a:spcAft>
                      </a:pPr>
                      <a:r>
                        <a:rPr lang="en-US" altLang="zh-CN" sz="1200" kern="0" dirty="0">
                          <a:effectLst/>
                        </a:rPr>
                        <a:t>{20</a:t>
                      </a:r>
                      <a:r>
                        <a:rPr lang="zh-CN" altLang="en-US" sz="1200" kern="0" dirty="0">
                          <a:effectLst/>
                        </a:rPr>
                        <a:t>，</a:t>
                      </a:r>
                      <a:r>
                        <a:rPr lang="en-US" altLang="zh-CN" sz="1200" kern="0" dirty="0">
                          <a:effectLst/>
                        </a:rPr>
                        <a:t>21</a:t>
                      </a:r>
                      <a:r>
                        <a:rPr lang="zh-CN" altLang="en-US" sz="1200" kern="0" dirty="0">
                          <a:effectLst/>
                        </a:rPr>
                        <a:t>，</a:t>
                      </a:r>
                      <a:r>
                        <a:rPr lang="en-US" altLang="zh-CN" sz="1200" kern="0" dirty="0">
                          <a:effectLst/>
                        </a:rPr>
                        <a:t>40</a:t>
                      </a:r>
                      <a:r>
                        <a:rPr lang="zh-CN" altLang="en-US" sz="1200" kern="0" dirty="0">
                          <a:effectLst/>
                        </a:rPr>
                        <a:t>，</a:t>
                      </a:r>
                      <a:r>
                        <a:rPr lang="en-US" altLang="zh-CN" sz="1200" kern="0" dirty="0">
                          <a:effectLst/>
                        </a:rPr>
                        <a:t>42</a:t>
                      </a:r>
                      <a:r>
                        <a:rPr lang="zh-CN" altLang="en-US" sz="1200" kern="0" dirty="0">
                          <a:effectLst/>
                        </a:rPr>
                        <a:t>，</a:t>
                      </a:r>
                      <a:r>
                        <a:rPr lang="en-US" altLang="zh-CN" sz="1200" b="1" kern="0" dirty="0">
                          <a:solidFill>
                            <a:schemeClr val="tx1"/>
                          </a:solidFill>
                          <a:effectLst/>
                        </a:rPr>
                        <a:t>45</a:t>
                      </a:r>
                      <a:r>
                        <a:rPr lang="zh-CN" altLang="en-US" sz="1200" kern="0" dirty="0">
                          <a:effectLst/>
                        </a:rPr>
                        <a:t>，</a:t>
                      </a:r>
                      <a:r>
                        <a:rPr lang="en-US" altLang="zh-CN" sz="1200" kern="0" dirty="0">
                          <a:effectLst/>
                        </a:rPr>
                        <a:t>50}</a:t>
                      </a:r>
                    </a:p>
                  </a:txBody>
                  <a:tcPr marL="68580" marR="68580"/>
                </a:tc>
                <a:extLst>
                  <a:ext uri="{0D108BD9-81ED-4DB2-BD59-A6C34878D82A}">
                    <a16:rowId xmlns:a16="http://schemas.microsoft.com/office/drawing/2014/main" val="10001"/>
                  </a:ext>
                </a:extLst>
              </a:tr>
              <a:tr h="258722">
                <a:tc>
                  <a:txBody>
                    <a:bodyPr/>
                    <a:lstStyle/>
                    <a:p>
                      <a:pPr marL="0" marR="0" algn="just">
                        <a:spcBef>
                          <a:spcPts val="0"/>
                        </a:spcBef>
                        <a:spcAft>
                          <a:spcPts val="0"/>
                        </a:spcAft>
                      </a:pPr>
                      <a:r>
                        <a:rPr lang="en-US" sz="1200" kern="0">
                          <a:effectLst/>
                        </a:rPr>
                        <a:t>Lr</a:t>
                      </a:r>
                    </a:p>
                  </a:txBody>
                  <a:tcPr marL="68580" marR="68580"/>
                </a:tc>
                <a:tc>
                  <a:txBody>
                    <a:bodyPr/>
                    <a:lstStyle/>
                    <a:p>
                      <a:pPr marL="0" marR="0" algn="just">
                        <a:spcBef>
                          <a:spcPts val="0"/>
                        </a:spcBef>
                        <a:spcAft>
                          <a:spcPts val="0"/>
                        </a:spcAft>
                      </a:pPr>
                      <a:r>
                        <a:rPr lang="en-US" sz="1200" kern="0" dirty="0">
                          <a:effectLst/>
                        </a:rPr>
                        <a:t>{</a:t>
                      </a:r>
                      <a:r>
                        <a:rPr lang="en-US" sz="1200" b="1" kern="0" dirty="0">
                          <a:solidFill>
                            <a:schemeClr val="tx1"/>
                          </a:solidFill>
                          <a:effectLst/>
                        </a:rPr>
                        <a:t>5e-5</a:t>
                      </a:r>
                      <a:r>
                        <a:rPr lang="en-US" sz="1200" kern="0" dirty="0">
                          <a:effectLst/>
                        </a:rPr>
                        <a:t>，6e-5}</a:t>
                      </a:r>
                    </a:p>
                  </a:txBody>
                  <a:tcPr marL="68580" marR="68580"/>
                </a:tc>
                <a:extLst>
                  <a:ext uri="{0D108BD9-81ED-4DB2-BD59-A6C34878D82A}">
                    <a16:rowId xmlns:a16="http://schemas.microsoft.com/office/drawing/2014/main" val="10002"/>
                  </a:ext>
                </a:extLst>
              </a:tr>
              <a:tr h="258722">
                <a:tc>
                  <a:txBody>
                    <a:bodyPr/>
                    <a:lstStyle/>
                    <a:p>
                      <a:pPr marL="0" marR="0" algn="just">
                        <a:spcBef>
                          <a:spcPts val="0"/>
                        </a:spcBef>
                        <a:spcAft>
                          <a:spcPts val="0"/>
                        </a:spcAft>
                      </a:pPr>
                      <a:r>
                        <a:rPr lang="en-US" sz="1200" kern="0">
                          <a:effectLst/>
                        </a:rPr>
                        <a:t>Batchsize</a:t>
                      </a:r>
                    </a:p>
                  </a:txBody>
                  <a:tcPr marL="68580" marR="68580"/>
                </a:tc>
                <a:tc>
                  <a:txBody>
                    <a:bodyPr/>
                    <a:lstStyle/>
                    <a:p>
                      <a:pPr marL="0" marR="0" algn="just">
                        <a:spcBef>
                          <a:spcPts val="0"/>
                        </a:spcBef>
                        <a:spcAft>
                          <a:spcPts val="0"/>
                        </a:spcAft>
                      </a:pPr>
                      <a:r>
                        <a:rPr lang="en-US" altLang="zh-CN" sz="1200" kern="0">
                          <a:effectLst/>
                        </a:rPr>
                        <a:t>{32}</a:t>
                      </a:r>
                    </a:p>
                  </a:txBody>
                  <a:tcPr marL="68580" marR="68580"/>
                </a:tc>
                <a:extLst>
                  <a:ext uri="{0D108BD9-81ED-4DB2-BD59-A6C34878D82A}">
                    <a16:rowId xmlns:a16="http://schemas.microsoft.com/office/drawing/2014/main" val="10003"/>
                  </a:ext>
                </a:extLst>
              </a:tr>
              <a:tr h="258722">
                <a:tc>
                  <a:txBody>
                    <a:bodyPr/>
                    <a:lstStyle/>
                    <a:p>
                      <a:pPr marL="0" marR="0" algn="just">
                        <a:spcBef>
                          <a:spcPts val="0"/>
                        </a:spcBef>
                        <a:spcAft>
                          <a:spcPts val="0"/>
                        </a:spcAft>
                      </a:pPr>
                      <a:r>
                        <a:rPr lang="en-US" sz="1200" kern="0">
                          <a:effectLst/>
                        </a:rPr>
                        <a:t>Max_length</a:t>
                      </a:r>
                    </a:p>
                  </a:txBody>
                  <a:tcPr marL="68580" marR="68580"/>
                </a:tc>
                <a:tc>
                  <a:txBody>
                    <a:bodyPr/>
                    <a:lstStyle/>
                    <a:p>
                      <a:pPr marL="0" marR="0" algn="just">
                        <a:spcBef>
                          <a:spcPts val="0"/>
                        </a:spcBef>
                        <a:spcAft>
                          <a:spcPts val="0"/>
                        </a:spcAft>
                      </a:pPr>
                      <a:r>
                        <a:rPr lang="en-US" altLang="zh-CN" sz="1200" kern="0" dirty="0">
                          <a:effectLst/>
                        </a:rPr>
                        <a:t>{100}</a:t>
                      </a:r>
                    </a:p>
                  </a:txBody>
                  <a:tcPr marL="68580" marR="68580"/>
                </a:tc>
                <a:extLst>
                  <a:ext uri="{0D108BD9-81ED-4DB2-BD59-A6C34878D82A}">
                    <a16:rowId xmlns:a16="http://schemas.microsoft.com/office/drawing/2014/main" val="10004"/>
                  </a:ext>
                </a:extLst>
              </a:tr>
            </a:tbl>
          </a:graphicData>
        </a:graphic>
      </p:graphicFrame>
      <p:sp>
        <p:nvSpPr>
          <p:cNvPr id="8" name="文本框 7"/>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47" y="1152205"/>
            <a:ext cx="10916561" cy="4960659"/>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方案一：单模型fine tune实验</a:t>
            </a:r>
            <a:endParaRPr lang="zh-CN" altLang="en-US" sz="1800" kern="100" dirty="0">
              <a:effectLst/>
              <a:ea typeface="黑体" panose="02010609060101010101" pitchFamily="49" charset="-122"/>
              <a:cs typeface="+mn-lt"/>
            </a:endParaRP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实验结果</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0" marR="0" lvl="1" indent="457200" algn="just">
              <a:spcBef>
                <a:spcPts val="0"/>
              </a:spcBef>
              <a:spcAft>
                <a:spcPts val="0"/>
              </a:spcAft>
              <a:buClrTx/>
              <a:buSzTx/>
              <a:buNone/>
            </a:pPr>
            <a:r>
              <a:rPr lang="en-US" altLang="zh-CN" sz="1800" kern="0" dirty="0" err="1">
                <a:solidFill>
                  <a:srgbClr val="333333"/>
                </a:solidFill>
                <a:effectLst/>
                <a:latin typeface="仿宋" panose="02010609060101010101" pitchFamily="49" charset="-122"/>
                <a:ea typeface="仿宋" panose="02010609060101010101" pitchFamily="49" charset="-122"/>
                <a:cs typeface="+mn-lt"/>
              </a:rPr>
              <a:t>采用交叉熵损失函数，针对不同的</a:t>
            </a:r>
            <a:r>
              <a:rPr lang="en-US" altLang="zh-CN" sz="1800" kern="0" dirty="0" err="1">
                <a:solidFill>
                  <a:srgbClr val="333333"/>
                </a:solidFill>
                <a:effectLst/>
                <a:ea typeface="仿宋" panose="02010609060101010101" pitchFamily="49" charset="-122"/>
                <a:cs typeface="+mn-lt"/>
              </a:rPr>
              <a:t>fine</a:t>
            </a:r>
            <a:r>
              <a:rPr lang="en-US" altLang="zh-CN" sz="1800" kern="0" dirty="0">
                <a:solidFill>
                  <a:srgbClr val="333333"/>
                </a:solidFill>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tune</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模型，在交叉验证数据集上的准确率对比如左图所示。三个模型在交叉验证数据集上的平均准确率如右图所示</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indent="0" algn="just">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kern="0" dirty="0">
                <a:solidFill>
                  <a:srgbClr val="333333"/>
                </a:solidFill>
                <a:effectLst/>
                <a:ea typeface="仿宋" panose="02010609060101010101" pitchFamily="49" charset="-122"/>
                <a:cs typeface="+mn-lt"/>
              </a:rPr>
              <a:t>    </a:t>
            </a:r>
            <a:r>
              <a:rPr lang="en-US" altLang="zh-CN" sz="1800" b="1" kern="0" dirty="0">
                <a:solidFill>
                  <a:srgbClr val="FF0000"/>
                </a:solidFill>
                <a:effectLst/>
                <a:latin typeface="仿宋" panose="02010609060101010101" pitchFamily="49" charset="-122"/>
                <a:ea typeface="仿宋" panose="02010609060101010101" pitchFamily="49" charset="-122"/>
                <a:cs typeface="+mn-lt"/>
              </a:rPr>
              <a:t>结论：</a:t>
            </a:r>
            <a:r>
              <a:rPr lang="en-US" altLang="zh-CN" sz="1800" b="1" kern="0" dirty="0">
                <a:solidFill>
                  <a:srgbClr val="FF0000"/>
                </a:solidFill>
                <a:effectLst/>
                <a:ea typeface="仿宋" panose="02010609060101010101" pitchFamily="49" charset="-122"/>
                <a:cs typeface="+mn-lt"/>
              </a:rPr>
              <a:t>Bert_pad</a:t>
            </a:r>
            <a:r>
              <a:rPr lang="en-US" altLang="zh-CN" sz="1800" b="1" kern="0" dirty="0">
                <a:solidFill>
                  <a:srgbClr val="FF0000"/>
                </a:solidFill>
                <a:effectLst/>
                <a:latin typeface="仿宋" panose="02010609060101010101" pitchFamily="49" charset="-122"/>
                <a:ea typeface="仿宋" panose="02010609060101010101" pitchFamily="49" charset="-122"/>
                <a:cs typeface="+mn-lt"/>
              </a:rPr>
              <a:t>模型较另外两个模型的效果要稍好一些，但距离项目要求仍差距较大。</a:t>
            </a:r>
          </a:p>
          <a:p>
            <a:pPr marL="0" marR="0" algn="just">
              <a:spcBef>
                <a:spcPts val="0"/>
              </a:spcBef>
              <a:spcAft>
                <a:spcPts val="0"/>
              </a:spcAft>
            </a:pPr>
            <a:endParaRPr lang="zh-CN" altLang="en-US"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graphicFrame>
        <p:nvGraphicFramePr>
          <p:cNvPr id="2" name="图表 1"/>
          <p:cNvGraphicFramePr/>
          <p:nvPr/>
        </p:nvGraphicFramePr>
        <p:xfrm>
          <a:off x="1138136" y="2807408"/>
          <a:ext cx="5187490" cy="26142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6381345" y="2782187"/>
          <a:ext cx="4852244" cy="2614202"/>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15/63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47" y="1156904"/>
            <a:ext cx="10926289" cy="5028752"/>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方案一：单模型fine tune实验</a:t>
            </a: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0" marR="0" indent="457200" algn="just">
              <a:lnSpc>
                <a:spcPts val="2000"/>
              </a:lnSpc>
              <a:spcBef>
                <a:spcPts val="0"/>
              </a:spcBef>
              <a:spcAft>
                <a:spcPts val="0"/>
              </a:spcAft>
              <a:buClrTx/>
              <a:buSzTx/>
              <a:buNone/>
            </a:pPr>
            <a:r>
              <a:rPr lang="zh-CN" altLang="en-US" sz="1800" b="1" kern="0" dirty="0">
                <a:solidFill>
                  <a:srgbClr val="333333"/>
                </a:solidFill>
                <a:effectLst/>
                <a:ea typeface="仿宋" panose="02010609060101010101" pitchFamily="49" charset="-122"/>
                <a:cs typeface="+mn-lt"/>
              </a:rPr>
              <a:t>对数据进行分析发现不同标签的数据之间存在很大的相似性，例如表中所示，“旅游”与“逗留有效期及频次” 所对应的数据。</a:t>
            </a: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algn="just">
              <a:spcBef>
                <a:spcPts val="0"/>
              </a:spcBef>
              <a:spcAft>
                <a:spcPts val="0"/>
              </a:spcAft>
            </a:pPr>
            <a:endParaRPr lang="en-US" altLang="zh-CN" sz="1800" kern="0" dirty="0">
              <a:solidFill>
                <a:srgbClr val="333333"/>
              </a:solidFill>
              <a:ea typeface="仿宋" panose="02010609060101010101" pitchFamily="49" charset="-122"/>
              <a:cs typeface="+mn-lt"/>
            </a:endParaRPr>
          </a:p>
          <a:p>
            <a:pPr marL="0" algn="just">
              <a:spcBef>
                <a:spcPts val="0"/>
              </a:spcBef>
            </a:pPr>
            <a:endParaRPr lang="en-US" altLang="zh-CN" sz="1800" kern="0" dirty="0">
              <a:solidFill>
                <a:srgbClr val="333333"/>
              </a:solidFill>
              <a:effectLst/>
              <a:ea typeface="仿宋" panose="02010609060101010101" pitchFamily="49" charset="-122"/>
              <a:cs typeface="+mn-lt"/>
            </a:endParaRPr>
          </a:p>
          <a:p>
            <a:pPr marL="0" algn="just">
              <a:spcBef>
                <a:spcPts val="0"/>
              </a:spcBef>
            </a:pPr>
            <a:endParaRPr lang="en-US" altLang="zh-CN" sz="1800" kern="0" dirty="0">
              <a:solidFill>
                <a:srgbClr val="333333"/>
              </a:solidFill>
              <a:effectLst/>
              <a:ea typeface="仿宋" panose="02010609060101010101" pitchFamily="49"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graphicFrame>
        <p:nvGraphicFramePr>
          <p:cNvPr id="2" name="表格 1"/>
          <p:cNvGraphicFramePr>
            <a:graphicFrameLocks noGrp="1"/>
          </p:cNvGraphicFramePr>
          <p:nvPr>
            <p:custDataLst>
              <p:tags r:id="rId1"/>
            </p:custDataLst>
          </p:nvPr>
        </p:nvGraphicFramePr>
        <p:xfrm>
          <a:off x="2499521" y="2364626"/>
          <a:ext cx="7192959" cy="2920438"/>
        </p:xfrm>
        <a:graphic>
          <a:graphicData uri="http://schemas.openxmlformats.org/drawingml/2006/table">
            <a:tbl>
              <a:tblPr>
                <a:tableStyleId>{8A107856-5554-42FB-B03E-39F5DBC370BA}</a:tableStyleId>
              </a:tblPr>
              <a:tblGrid>
                <a:gridCol w="4018639">
                  <a:extLst>
                    <a:ext uri="{9D8B030D-6E8A-4147-A177-3AD203B41FA5}">
                      <a16:colId xmlns:a16="http://schemas.microsoft.com/office/drawing/2014/main" val="20000"/>
                    </a:ext>
                  </a:extLst>
                </a:gridCol>
                <a:gridCol w="1339546">
                  <a:extLst>
                    <a:ext uri="{9D8B030D-6E8A-4147-A177-3AD203B41FA5}">
                      <a16:colId xmlns:a16="http://schemas.microsoft.com/office/drawing/2014/main" val="20001"/>
                    </a:ext>
                  </a:extLst>
                </a:gridCol>
                <a:gridCol w="1834774">
                  <a:extLst>
                    <a:ext uri="{9D8B030D-6E8A-4147-A177-3AD203B41FA5}">
                      <a16:colId xmlns:a16="http://schemas.microsoft.com/office/drawing/2014/main" val="20002"/>
                    </a:ext>
                  </a:extLst>
                </a:gridCol>
              </a:tblGrid>
              <a:tr h="342609">
                <a:tc>
                  <a:txBody>
                    <a:bodyPr/>
                    <a:lstStyle/>
                    <a:p>
                      <a:pPr marL="0" marR="0" algn="just">
                        <a:lnSpc>
                          <a:spcPts val="2000"/>
                        </a:lnSpc>
                        <a:spcBef>
                          <a:spcPts val="0"/>
                        </a:spcBef>
                        <a:spcAft>
                          <a:spcPts val="0"/>
                        </a:spcAft>
                      </a:pPr>
                      <a:r>
                        <a:rPr lang="zh-CN" altLang="en-US" sz="1400" b="1" kern="0" dirty="0">
                          <a:effectLst/>
                        </a:rPr>
                        <a:t>预测错误原句</a:t>
                      </a:r>
                    </a:p>
                  </a:txBody>
                  <a:tcPr marL="68580" marR="68580"/>
                </a:tc>
                <a:tc>
                  <a:txBody>
                    <a:bodyPr/>
                    <a:lstStyle/>
                    <a:p>
                      <a:pPr marL="0" marR="0" algn="just">
                        <a:lnSpc>
                          <a:spcPts val="2000"/>
                        </a:lnSpc>
                        <a:spcBef>
                          <a:spcPts val="0"/>
                        </a:spcBef>
                        <a:spcAft>
                          <a:spcPts val="0"/>
                        </a:spcAft>
                      </a:pPr>
                      <a:r>
                        <a:rPr lang="zh-CN" altLang="en-US" sz="1400" b="1" kern="0" dirty="0">
                          <a:effectLst/>
                        </a:rPr>
                        <a:t>预测标签</a:t>
                      </a:r>
                    </a:p>
                  </a:txBody>
                  <a:tcPr marL="68580" marR="68580"/>
                </a:tc>
                <a:tc>
                  <a:txBody>
                    <a:bodyPr/>
                    <a:lstStyle/>
                    <a:p>
                      <a:pPr marL="0" marR="0" algn="just">
                        <a:lnSpc>
                          <a:spcPts val="2000"/>
                        </a:lnSpc>
                        <a:spcBef>
                          <a:spcPts val="0"/>
                        </a:spcBef>
                        <a:spcAft>
                          <a:spcPts val="0"/>
                        </a:spcAft>
                      </a:pPr>
                      <a:r>
                        <a:rPr lang="zh-CN" altLang="en-US" sz="1400" b="1" kern="0">
                          <a:effectLst/>
                        </a:rPr>
                        <a:t>真实标签</a:t>
                      </a:r>
                    </a:p>
                  </a:txBody>
                  <a:tcPr marL="68580" marR="68580"/>
                </a:tc>
                <a:extLst>
                  <a:ext uri="{0D108BD9-81ED-4DB2-BD59-A6C34878D82A}">
                    <a16:rowId xmlns:a16="http://schemas.microsoft.com/office/drawing/2014/main" val="10000"/>
                  </a:ext>
                </a:extLst>
              </a:tr>
              <a:tr h="765807">
                <a:tc>
                  <a:txBody>
                    <a:bodyPr/>
                    <a:lstStyle/>
                    <a:p>
                      <a:pPr marL="0" marR="0" algn="just">
                        <a:lnSpc>
                          <a:spcPts val="2000"/>
                        </a:lnSpc>
                        <a:spcBef>
                          <a:spcPts val="0"/>
                        </a:spcBef>
                        <a:spcAft>
                          <a:spcPts val="0"/>
                        </a:spcAft>
                      </a:pPr>
                      <a:r>
                        <a:rPr lang="zh-CN" altLang="en-US" sz="1400" kern="0" dirty="0">
                          <a:effectLst/>
                        </a:rPr>
                        <a:t>您好</a:t>
                      </a:r>
                      <a:r>
                        <a:rPr lang="en-US" altLang="zh-CN" sz="1400" kern="0" dirty="0">
                          <a:effectLst/>
                        </a:rPr>
                        <a:t>!</a:t>
                      </a:r>
                      <a:r>
                        <a:rPr lang="zh-CN" altLang="en-US" sz="1400" kern="0" dirty="0">
                          <a:effectLst/>
                        </a:rPr>
                        <a:t>我想了解一下，一年可以去多少次港澳，旅游团签和个签去港澳的次数一样吗？</a:t>
                      </a:r>
                    </a:p>
                  </a:txBody>
                  <a:tcPr marL="68580" marR="68580"/>
                </a:tc>
                <a:tc>
                  <a:txBody>
                    <a:bodyPr/>
                    <a:lstStyle/>
                    <a:p>
                      <a:pPr marL="0" marR="0" algn="just">
                        <a:lnSpc>
                          <a:spcPts val="2000"/>
                        </a:lnSpc>
                        <a:spcBef>
                          <a:spcPts val="0"/>
                        </a:spcBef>
                        <a:spcAft>
                          <a:spcPts val="0"/>
                        </a:spcAft>
                      </a:pPr>
                      <a:r>
                        <a:rPr lang="zh-CN" altLang="en-US" sz="1400" kern="0" dirty="0">
                          <a:effectLst/>
                        </a:rPr>
                        <a:t>旅游</a:t>
                      </a:r>
                    </a:p>
                  </a:txBody>
                  <a:tcPr marL="68580" marR="68580"/>
                </a:tc>
                <a:tc>
                  <a:txBody>
                    <a:bodyPr/>
                    <a:lstStyle/>
                    <a:p>
                      <a:pPr marL="0" marR="0" algn="just">
                        <a:lnSpc>
                          <a:spcPts val="2000"/>
                        </a:lnSpc>
                        <a:spcBef>
                          <a:spcPts val="0"/>
                        </a:spcBef>
                        <a:spcAft>
                          <a:spcPts val="0"/>
                        </a:spcAft>
                      </a:pPr>
                      <a:r>
                        <a:rPr lang="zh-CN" altLang="en-US" sz="1400" kern="0" dirty="0">
                          <a:effectLst/>
                        </a:rPr>
                        <a:t>逗留有效期及频次</a:t>
                      </a:r>
                    </a:p>
                  </a:txBody>
                  <a:tcPr marL="68580" marR="68580"/>
                </a:tc>
                <a:extLst>
                  <a:ext uri="{0D108BD9-81ED-4DB2-BD59-A6C34878D82A}">
                    <a16:rowId xmlns:a16="http://schemas.microsoft.com/office/drawing/2014/main" val="10001"/>
                  </a:ext>
                </a:extLst>
              </a:tr>
              <a:tr h="873476">
                <a:tc>
                  <a:txBody>
                    <a:bodyPr/>
                    <a:lstStyle/>
                    <a:p>
                      <a:pPr marL="0" marR="0" algn="just">
                        <a:lnSpc>
                          <a:spcPts val="2000"/>
                        </a:lnSpc>
                        <a:spcBef>
                          <a:spcPts val="0"/>
                        </a:spcBef>
                        <a:spcAft>
                          <a:spcPts val="0"/>
                        </a:spcAft>
                      </a:pPr>
                      <a:r>
                        <a:rPr lang="zh-CN" altLang="en-US" sz="1400" kern="0">
                          <a:effectLst/>
                        </a:rPr>
                        <a:t>请问成都户口在办理港澳旅游签注的时候能一次办理多次往返的签证吗？</a:t>
                      </a:r>
                    </a:p>
                  </a:txBody>
                  <a:tcPr marL="68580" marR="68580"/>
                </a:tc>
                <a:tc>
                  <a:txBody>
                    <a:bodyPr/>
                    <a:lstStyle/>
                    <a:p>
                      <a:pPr marL="0" marR="0" algn="just">
                        <a:lnSpc>
                          <a:spcPts val="2000"/>
                        </a:lnSpc>
                        <a:spcBef>
                          <a:spcPts val="0"/>
                        </a:spcBef>
                        <a:spcAft>
                          <a:spcPts val="0"/>
                        </a:spcAft>
                      </a:pPr>
                      <a:r>
                        <a:rPr lang="zh-CN" altLang="en-US" sz="1400" kern="0" dirty="0">
                          <a:effectLst/>
                        </a:rPr>
                        <a:t>逗留有效期及频次</a:t>
                      </a:r>
                    </a:p>
                  </a:txBody>
                  <a:tcPr marL="68580" marR="68580"/>
                </a:tc>
                <a:tc>
                  <a:txBody>
                    <a:bodyPr/>
                    <a:lstStyle/>
                    <a:p>
                      <a:pPr marL="0" marR="0" algn="just">
                        <a:lnSpc>
                          <a:spcPts val="2000"/>
                        </a:lnSpc>
                        <a:spcBef>
                          <a:spcPts val="0"/>
                        </a:spcBef>
                        <a:spcAft>
                          <a:spcPts val="0"/>
                        </a:spcAft>
                      </a:pPr>
                      <a:r>
                        <a:rPr lang="zh-CN" altLang="en-US" sz="1400" kern="0" dirty="0">
                          <a:effectLst/>
                        </a:rPr>
                        <a:t>旅游</a:t>
                      </a:r>
                    </a:p>
                  </a:txBody>
                  <a:tcPr marL="68580" marR="68580"/>
                </a:tc>
                <a:extLst>
                  <a:ext uri="{0D108BD9-81ED-4DB2-BD59-A6C34878D82A}">
                    <a16:rowId xmlns:a16="http://schemas.microsoft.com/office/drawing/2014/main" val="10002"/>
                  </a:ext>
                </a:extLst>
              </a:tr>
              <a:tr h="938546">
                <a:tc>
                  <a:txBody>
                    <a:bodyPr/>
                    <a:lstStyle/>
                    <a:p>
                      <a:pPr marL="0" marR="0" algn="just">
                        <a:lnSpc>
                          <a:spcPts val="2000"/>
                        </a:lnSpc>
                        <a:spcBef>
                          <a:spcPts val="0"/>
                        </a:spcBef>
                        <a:spcAft>
                          <a:spcPts val="0"/>
                        </a:spcAft>
                      </a:pPr>
                      <a:r>
                        <a:rPr lang="zh-CN" altLang="en-US" sz="1400" kern="0" dirty="0">
                          <a:effectLst/>
                        </a:rPr>
                        <a:t>我</a:t>
                      </a:r>
                      <a:r>
                        <a:rPr lang="en-US" altLang="zh-CN" sz="1400" kern="0" dirty="0">
                          <a:effectLst/>
                        </a:rPr>
                        <a:t>10</a:t>
                      </a:r>
                      <a:r>
                        <a:rPr lang="zh-CN" altLang="en-US" sz="1400" kern="0" dirty="0">
                          <a:effectLst/>
                        </a:rPr>
                        <a:t>月</a:t>
                      </a:r>
                      <a:r>
                        <a:rPr lang="en-US" altLang="zh-CN" sz="1400" kern="0" dirty="0">
                          <a:effectLst/>
                        </a:rPr>
                        <a:t>28</a:t>
                      </a:r>
                      <a:r>
                        <a:rPr lang="zh-CN" altLang="en-US" sz="1400" kern="0" dirty="0">
                          <a:effectLst/>
                        </a:rPr>
                        <a:t>日</a:t>
                      </a:r>
                      <a:r>
                        <a:rPr lang="en-US" altLang="zh-CN" sz="1400" kern="0" dirty="0">
                          <a:effectLst/>
                        </a:rPr>
                        <a:t>-11</a:t>
                      </a:r>
                      <a:r>
                        <a:rPr lang="zh-CN" altLang="en-US" sz="1400" kern="0" dirty="0">
                          <a:effectLst/>
                        </a:rPr>
                        <a:t>月</a:t>
                      </a:r>
                      <a:r>
                        <a:rPr lang="en-US" altLang="zh-CN" sz="1400" kern="0" dirty="0">
                          <a:effectLst/>
                        </a:rPr>
                        <a:t>2</a:t>
                      </a:r>
                      <a:r>
                        <a:rPr lang="zh-CN" altLang="en-US" sz="1400" kern="0" dirty="0">
                          <a:effectLst/>
                        </a:rPr>
                        <a:t>日六天时间在香港澳门旅游，机票是订的港进港出，中间想去澳门旅游</a:t>
                      </a:r>
                      <a:r>
                        <a:rPr lang="en-US" altLang="zh-CN" sz="1400" kern="0" dirty="0">
                          <a:effectLst/>
                        </a:rPr>
                        <a:t>2</a:t>
                      </a:r>
                      <a:r>
                        <a:rPr lang="zh-CN" altLang="en-US" sz="1400" kern="0" dirty="0">
                          <a:effectLst/>
                        </a:rPr>
                        <a:t>天，请问需要几次香港签注</a:t>
                      </a:r>
                    </a:p>
                  </a:txBody>
                  <a:tcPr marL="68580" marR="68580"/>
                </a:tc>
                <a:tc>
                  <a:txBody>
                    <a:bodyPr/>
                    <a:lstStyle/>
                    <a:p>
                      <a:pPr marL="0" marR="0" algn="just">
                        <a:lnSpc>
                          <a:spcPts val="2000"/>
                        </a:lnSpc>
                        <a:spcBef>
                          <a:spcPts val="0"/>
                        </a:spcBef>
                        <a:spcAft>
                          <a:spcPts val="0"/>
                        </a:spcAft>
                      </a:pPr>
                      <a:r>
                        <a:rPr lang="zh-CN" altLang="en-US" sz="1400" kern="0" dirty="0">
                          <a:effectLst/>
                        </a:rPr>
                        <a:t>逗留有效期及频次</a:t>
                      </a:r>
                    </a:p>
                  </a:txBody>
                  <a:tcPr marL="68580" marR="68580"/>
                </a:tc>
                <a:tc>
                  <a:txBody>
                    <a:bodyPr/>
                    <a:lstStyle/>
                    <a:p>
                      <a:pPr marL="0" marR="0" algn="just">
                        <a:lnSpc>
                          <a:spcPts val="2000"/>
                        </a:lnSpc>
                        <a:spcBef>
                          <a:spcPts val="0"/>
                        </a:spcBef>
                        <a:spcAft>
                          <a:spcPts val="0"/>
                        </a:spcAft>
                      </a:pPr>
                      <a:r>
                        <a:rPr lang="zh-CN" altLang="en-US" sz="1400" kern="0" dirty="0">
                          <a:effectLst/>
                        </a:rPr>
                        <a:t>旅游</a:t>
                      </a:r>
                    </a:p>
                  </a:txBody>
                  <a:tcPr marL="68580" marR="68580"/>
                </a:tc>
                <a:extLst>
                  <a:ext uri="{0D108BD9-81ED-4DB2-BD59-A6C34878D82A}">
                    <a16:rowId xmlns:a16="http://schemas.microsoft.com/office/drawing/2014/main" val="10003"/>
                  </a:ext>
                </a:extLst>
              </a:tr>
            </a:tbl>
          </a:graphicData>
        </a:graphic>
      </p:graphicFrame>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16/63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194521"/>
            <a:ext cx="10936017" cy="4932849"/>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方案一：单模型fine tune</a:t>
            </a:r>
            <a:endParaRPr lang="zh-CN" altLang="en-US" sz="1800" kern="100" dirty="0">
              <a:effectLst/>
              <a:ea typeface="黑体" panose="02010609060101010101" pitchFamily="49" charset="-122"/>
              <a:cs typeface="+mn-lt"/>
            </a:endParaRP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0" lvl="1" indent="457200" algn="just">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rPr>
              <a:t>在真实场景中，训练数据可能存在类别不均衡的问题，例如图中所示。为一定程度克服这些问题，本次方案拟采用</a:t>
            </a:r>
            <a:r>
              <a:rPr lang="en-US" altLang="zh-CN" sz="1800" kern="0" dirty="0">
                <a:solidFill>
                  <a:srgbClr val="333333"/>
                </a:solidFill>
                <a:effectLst/>
                <a:ea typeface="仿宋" panose="02010609060101010101" pitchFamily="49" charset="-122"/>
                <a:cs typeface="+mn-lt"/>
              </a:rPr>
              <a:t>LabelSmoothing[7]</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en-US" altLang="zh-CN" sz="1800" kern="0" dirty="0">
                <a:solidFill>
                  <a:srgbClr val="333333"/>
                </a:solidFill>
                <a:effectLst/>
                <a:ea typeface="仿宋" panose="02010609060101010101" pitchFamily="49" charset="-122"/>
                <a:cs typeface="+mn-lt"/>
              </a:rPr>
              <a:t>FocalLoss[8]</a:t>
            </a:r>
            <a:r>
              <a:rPr lang="en-US" altLang="zh-CN" sz="1800" kern="0" dirty="0">
                <a:solidFill>
                  <a:srgbClr val="333333"/>
                </a:solidFill>
                <a:effectLst/>
                <a:latin typeface="仿宋" panose="02010609060101010101" pitchFamily="49" charset="-122"/>
                <a:ea typeface="仿宋" panose="02010609060101010101" pitchFamily="49" charset="-122"/>
                <a:cs typeface="+mn-lt"/>
              </a:rPr>
              <a:t>作为损失函数。</a:t>
            </a:r>
          </a:p>
          <a:p>
            <a:endParaRPr lang="zh-CN" altLang="en-US" sz="1800" kern="100" dirty="0">
              <a:effectLst/>
              <a:ea typeface="宋体" panose="02010600030101010101" pitchFamily="2" charset="-122"/>
              <a:cs typeface="+mn-lt"/>
            </a:endParaRPr>
          </a:p>
        </p:txBody>
      </p:sp>
      <p:pic>
        <p:nvPicPr>
          <p:cNvPr id="2" name="图片 1"/>
          <p:cNvPicPr>
            <a:picLocks noChangeAspect="1"/>
          </p:cNvPicPr>
          <p:nvPr/>
        </p:nvPicPr>
        <p:blipFill>
          <a:blip r:embed="rId2"/>
          <a:srcRect/>
          <a:stretch>
            <a:fillRect/>
          </a:stretch>
        </p:blipFill>
        <p:spPr>
          <a:xfrm>
            <a:off x="3790947" y="2365868"/>
            <a:ext cx="4610106" cy="3577919"/>
          </a:xfrm>
          <a:prstGeom prst="rect">
            <a:avLst/>
          </a:prstGeom>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17/63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48" y="1157309"/>
            <a:ext cx="10945744" cy="5009297"/>
          </a:xfrm>
        </p:spPr>
        <p:txBody>
          <a:bodyPr>
            <a:no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方案一：单模型fine tune实验</a:t>
            </a:r>
          </a:p>
          <a:p>
            <a:pPr marL="0" marR="0" indent="0" algn="just">
              <a:lnSpc>
                <a:spcPts val="2000"/>
              </a:lnSpc>
              <a:spcBef>
                <a:spcPts val="0"/>
              </a:spcBef>
              <a:spcAft>
                <a:spcPts val="0"/>
              </a:spcAft>
              <a:buNone/>
            </a:pPr>
            <a:endParaRPr lang="en-US" altLang="zh-CN" sz="1800" kern="0" dirty="0">
              <a:solidFill>
                <a:srgbClr val="333333"/>
              </a:solidFill>
              <a:ea typeface="仿宋" panose="02010609060101010101" pitchFamily="49" charset="-122"/>
              <a:cs typeface="+mn-lt"/>
            </a:endParaRPr>
          </a:p>
          <a:p>
            <a:pPr marL="0" marR="0" indent="457200" algn="just" fontAlgn="auto">
              <a:lnSpc>
                <a:spcPts val="2000"/>
              </a:lnSpc>
              <a:spcBef>
                <a:spcPts val="0"/>
              </a:spcBef>
              <a:spcAft>
                <a:spcPts val="0"/>
              </a:spcAft>
              <a:buNone/>
            </a:pPr>
            <a:r>
              <a:rPr lang="zh-CN" altLang="en-US" sz="1800" kern="0" dirty="0">
                <a:solidFill>
                  <a:srgbClr val="333333"/>
                </a:solidFill>
                <a:effectLst/>
                <a:ea typeface="仿宋" panose="02010609060101010101" pitchFamily="49" charset="-122"/>
                <a:cs typeface="+mn-lt"/>
              </a:rPr>
              <a:t>针对不同的损失函数，三个</a:t>
            </a:r>
            <a:r>
              <a:rPr lang="en-US" altLang="zh-CN" sz="1800" kern="0" dirty="0">
                <a:solidFill>
                  <a:srgbClr val="333333"/>
                </a:solidFill>
                <a:effectLst/>
                <a:ea typeface="仿宋" panose="02010609060101010101" pitchFamily="49" charset="-122"/>
                <a:cs typeface="+mn-lt"/>
              </a:rPr>
              <a:t>fine tune</a:t>
            </a:r>
            <a:r>
              <a:rPr lang="zh-CN" altLang="en-US" sz="1800" kern="0" dirty="0">
                <a:solidFill>
                  <a:srgbClr val="333333"/>
                </a:solidFill>
                <a:effectLst/>
                <a:ea typeface="仿宋" panose="02010609060101010101" pitchFamily="49" charset="-122"/>
                <a:cs typeface="+mn-lt"/>
              </a:rPr>
              <a:t>模型在交叉验证数据集上的效果对比如图所示。</a:t>
            </a: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r>
              <a:rPr lang="zh-CN" altLang="en-US" sz="1800" kern="0" dirty="0">
                <a:solidFill>
                  <a:srgbClr val="333333"/>
                </a:solidFill>
                <a:effectLst/>
                <a:ea typeface="仿宋" panose="02010609060101010101" pitchFamily="49" charset="-122"/>
                <a:cs typeface="+mn-lt"/>
              </a:rPr>
              <a:t>    </a:t>
            </a:r>
            <a:endParaRPr lang="en-US" altLang="zh-CN" sz="1800" kern="0" dirty="0">
              <a:solidFill>
                <a:srgbClr val="333333"/>
              </a:solidFill>
              <a:effectLst/>
              <a:ea typeface="仿宋" panose="02010609060101010101" pitchFamily="49" charset="-122"/>
              <a:cs typeface="+mn-lt"/>
            </a:endParaRPr>
          </a:p>
          <a:p>
            <a:pPr marL="0" marR="0" indent="457200" algn="just">
              <a:lnSpc>
                <a:spcPts val="2000"/>
              </a:lnSpc>
              <a:spcBef>
                <a:spcPts val="0"/>
              </a:spcBef>
              <a:spcAft>
                <a:spcPts val="0"/>
              </a:spcAft>
              <a:buClrTx/>
              <a:buSzTx/>
              <a:buNone/>
            </a:pPr>
            <a:r>
              <a:rPr lang="zh-CN" altLang="en-US" sz="1800" b="1" kern="0" dirty="0">
                <a:solidFill>
                  <a:srgbClr val="FF0000"/>
                </a:solidFill>
                <a:ea typeface="仿宋" panose="02010609060101010101" pitchFamily="49" charset="-122"/>
                <a:cs typeface="+mn-lt"/>
              </a:rPr>
              <a:t>结论：</a:t>
            </a:r>
            <a:r>
              <a:rPr lang="zh-CN" altLang="en-US" sz="1800" b="1" kern="0" dirty="0">
                <a:solidFill>
                  <a:srgbClr val="FF0000"/>
                </a:solidFill>
                <a:effectLst/>
                <a:ea typeface="仿宋" panose="02010609060101010101" pitchFamily="49" charset="-122"/>
                <a:cs typeface="+mn-lt"/>
              </a:rPr>
              <a:t>LabelSmoothing较另外两种损失函数的效果要好，FocalLoss的效果最差，LabelSmoothing的效果最佳，也说明了测试数据存在不同标签数据之间有相互关联的问题。</a:t>
            </a:r>
          </a:p>
          <a:p>
            <a:pPr marL="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517252" y="2094372"/>
            <a:ext cx="5157497" cy="2993191"/>
          </a:xfrm>
          <a:prstGeom prst="rect">
            <a:avLst/>
          </a:prstGeom>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18/63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48" y="1157309"/>
            <a:ext cx="10515600" cy="5009297"/>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方案一：单模型fine tune实验</a:t>
            </a: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a typeface="仿宋" panose="02010609060101010101" pitchFamily="49" charset="-122"/>
                <a:cs typeface="+mn-lt"/>
              </a:rPr>
              <a:t>鉴于以上结论，回归数据本身，采用</a:t>
            </a:r>
            <a:r>
              <a:rPr lang="en-US" altLang="zh-CN" sz="1800" kern="0" dirty="0" err="1">
                <a:solidFill>
                  <a:srgbClr val="333333"/>
                </a:solidFill>
                <a:ea typeface="仿宋" panose="02010609060101010101" pitchFamily="49" charset="-122"/>
                <a:cs typeface="+mn-lt"/>
              </a:rPr>
              <a:t>Bert_base</a:t>
            </a:r>
            <a:r>
              <a:rPr lang="zh-CN" altLang="en-US" sz="1800" kern="0" dirty="0">
                <a:solidFill>
                  <a:srgbClr val="333333"/>
                </a:solidFill>
                <a:ea typeface="仿宋" panose="02010609060101010101" pitchFamily="49" charset="-122"/>
                <a:cs typeface="+mn-lt"/>
              </a:rPr>
              <a:t>，对数据本身进行分析，</a:t>
            </a:r>
            <a:r>
              <a:rPr lang="zh-CN" altLang="en-US" sz="1800" kern="0" dirty="0">
                <a:solidFill>
                  <a:srgbClr val="333333"/>
                </a:solidFill>
                <a:effectLst/>
                <a:ea typeface="仿宋" panose="02010609060101010101" pitchFamily="49" charset="-122"/>
                <a:cs typeface="+mn-lt"/>
              </a:rPr>
              <a:t>具体如下图所示。</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结论：</a:t>
            </a:r>
            <a:r>
              <a:rPr lang="zh-CN" altLang="en-US" sz="1800" kern="0" dirty="0">
                <a:solidFill>
                  <a:srgbClr val="FF0000"/>
                </a:solidFill>
                <a:effectLst/>
                <a:ea typeface="仿宋" panose="02010609060101010101" pitchFamily="49" charset="-122"/>
                <a:cs typeface="+mn-lt"/>
              </a:rPr>
              <a:t> Bert_base</a:t>
            </a:r>
            <a:r>
              <a:rPr lang="zh-CN" altLang="en-US" sz="1800" b="1" kern="0" dirty="0">
                <a:solidFill>
                  <a:srgbClr val="FF0000"/>
                </a:solidFill>
                <a:effectLst/>
                <a:ea typeface="仿宋" panose="02010609060101010101" pitchFamily="49" charset="-122"/>
                <a:cs typeface="+mn-lt"/>
              </a:rPr>
              <a:t>的性能和oov的比例呈负相关，即oov比例越大，模型的性能越差，反之oov的比例越小，模型的性能越好，这也和文献</a:t>
            </a:r>
            <a:r>
              <a:rPr lang="en-US" altLang="zh-CN" sz="1800" kern="0" dirty="0">
                <a:solidFill>
                  <a:srgbClr val="FF0000"/>
                </a:solidFill>
                <a:ea typeface="仿宋" panose="02010609060101010101" pitchFamily="49" charset="-122"/>
                <a:cs typeface="+mn-lt"/>
              </a:rPr>
              <a:t>[20] </a:t>
            </a:r>
            <a:r>
              <a:rPr lang="zh-CN" altLang="en-US" sz="1800" kern="0" dirty="0">
                <a:solidFill>
                  <a:srgbClr val="FF0000"/>
                </a:solidFill>
                <a:ea typeface="仿宋" panose="02010609060101010101" pitchFamily="49" charset="-122"/>
                <a:cs typeface="+mn-lt"/>
              </a:rPr>
              <a:t>中得到的结论一致</a:t>
            </a:r>
            <a:r>
              <a:rPr lang="zh-CN" altLang="en-US" sz="1800" b="1" kern="0" dirty="0">
                <a:solidFill>
                  <a:srgbClr val="FF0000"/>
                </a:solidFill>
                <a:effectLst/>
                <a:ea typeface="仿宋" panose="02010609060101010101" pitchFamily="49" charset="-122"/>
                <a:cs typeface="+mn-lt"/>
              </a:rPr>
              <a:t>。</a:t>
            </a: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pPr marL="457200" lvl="1" algn="just">
              <a:spcBef>
                <a:spcPts val="0"/>
              </a:spcBef>
            </a:pPr>
            <a:endParaRPr lang="zh-CN" altLang="en-US"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pic>
        <p:nvPicPr>
          <p:cNvPr id="3" name="图片 2" descr="图片2"/>
          <p:cNvPicPr>
            <a:picLocks noChangeAspect="1"/>
          </p:cNvPicPr>
          <p:nvPr/>
        </p:nvPicPr>
        <p:blipFill>
          <a:blip r:embed="rId2"/>
          <a:stretch>
            <a:fillRect/>
          </a:stretch>
        </p:blipFill>
        <p:spPr>
          <a:xfrm>
            <a:off x="1992605" y="2177097"/>
            <a:ext cx="8206791" cy="2587605"/>
          </a:xfrm>
          <a:prstGeom prst="rect">
            <a:avLst/>
          </a:prstGeom>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19/63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2/63</a:t>
            </a:r>
          </a:p>
        </p:txBody>
      </p:sp>
      <p:sp>
        <p:nvSpPr>
          <p:cNvPr id="49" name="文本框 48"/>
          <p:cNvSpPr txBox="1"/>
          <p:nvPr/>
        </p:nvSpPr>
        <p:spPr>
          <a:xfrm>
            <a:off x="800100" y="281241"/>
            <a:ext cx="880369" cy="507831"/>
          </a:xfrm>
          <a:prstGeom prst="rect">
            <a:avLst/>
          </a:prstGeom>
          <a:noFill/>
        </p:spPr>
        <p:txBody>
          <a:bodyPr wrap="none" rtlCol="0" anchor="t">
            <a:spAutoFit/>
          </a:bodyPr>
          <a:lstStyle/>
          <a:p>
            <a:r>
              <a:rPr lang="zh-CN" altLang="zh-CN" sz="2700" b="1" dirty="0">
                <a:latin typeface="黑体" panose="02010609060101010101" pitchFamily="49" charset="-122"/>
                <a:ea typeface="黑体" panose="02010609060101010101" pitchFamily="49" charset="-122"/>
                <a:cs typeface="黑体" panose="02010609060101010101" pitchFamily="49" charset="-122"/>
                <a:sym typeface="+mn-ea"/>
              </a:rPr>
              <a:t>目录</a:t>
            </a:r>
          </a:p>
        </p:txBody>
      </p:sp>
      <p:pic>
        <p:nvPicPr>
          <p:cNvPr id="52" name="图形 51" descr="学位帽"/>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 y="306705"/>
            <a:ext cx="457200" cy="457200"/>
          </a:xfrm>
          <a:prstGeom prst="rect">
            <a:avLst/>
          </a:prstGeom>
        </p:spPr>
      </p:pic>
      <p:pic>
        <p:nvPicPr>
          <p:cNvPr id="53" name="图片 52"/>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54" name="直接连接符 53"/>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1" name="文本框 30"/>
          <p:cNvSpPr txBox="1"/>
          <p:nvPr/>
        </p:nvSpPr>
        <p:spPr>
          <a:xfrm>
            <a:off x="800100" y="1763457"/>
            <a:ext cx="6933248" cy="3598036"/>
          </a:xfrm>
          <a:prstGeom prst="rect">
            <a:avLst/>
          </a:prstGeom>
          <a:noFill/>
        </p:spPr>
        <p:txBody>
          <a:bodyPr wrap="square" rtlCol="0" anchor="t">
            <a:spAutoFit/>
          </a:bodyPr>
          <a:lstStyle/>
          <a:p>
            <a:pPr fontAlgn="auto">
              <a:lnSpc>
                <a:spcPct val="150000"/>
              </a:lnSpc>
            </a:pPr>
            <a:r>
              <a:rPr lang="en-US" altLang="zh-CN" sz="2000" b="1" dirty="0"/>
              <a:t>1  </a:t>
            </a:r>
            <a:r>
              <a:rPr lang="zh-CN" altLang="en-US" sz="2000" b="1" dirty="0"/>
              <a:t>项目简介</a:t>
            </a:r>
          </a:p>
          <a:p>
            <a:pPr fontAlgn="auto">
              <a:lnSpc>
                <a:spcPct val="150000"/>
              </a:lnSpc>
            </a:pPr>
            <a:r>
              <a:rPr lang="en-US" altLang="zh-CN" sz="2000" b="1" dirty="0"/>
              <a:t>2  </a:t>
            </a:r>
            <a:r>
              <a:rPr lang="zh-CN" altLang="en-US" sz="2000" b="1" dirty="0"/>
              <a:t>主要工作</a:t>
            </a:r>
            <a:endParaRPr lang="en-US" altLang="zh-CN" sz="2000" b="1" dirty="0"/>
          </a:p>
          <a:p>
            <a:pPr marL="514350" lvl="1" indent="-285750">
              <a:lnSpc>
                <a:spcPct val="150000"/>
              </a:lnSpc>
              <a:buFont typeface="Wingdings" panose="05000000000000000000" charset="0"/>
              <a:buChar char="n"/>
            </a:pPr>
            <a:r>
              <a:rPr lang="zh-CN" altLang="en-US" dirty="0">
                <a:sym typeface="+mn-ea"/>
              </a:rPr>
              <a:t>小数据集 </a:t>
            </a:r>
            <a:r>
              <a:rPr lang="en-US" altLang="zh-CN" dirty="0">
                <a:sym typeface="+mn-ea"/>
              </a:rPr>
              <a:t>fine tune </a:t>
            </a:r>
            <a:r>
              <a:rPr lang="zh-CN" altLang="en-US" dirty="0">
                <a:sym typeface="+mn-ea"/>
              </a:rPr>
              <a:t>模型</a:t>
            </a:r>
            <a:endParaRPr lang="en-US" altLang="zh-CN" dirty="0">
              <a:sym typeface="+mn-ea"/>
            </a:endParaRPr>
          </a:p>
          <a:p>
            <a:pPr marL="514350" lvl="1" indent="-285750">
              <a:lnSpc>
                <a:spcPct val="150000"/>
              </a:lnSpc>
              <a:buFont typeface="Wingdings" panose="05000000000000000000" charset="0"/>
              <a:buChar char="n"/>
            </a:pPr>
            <a:r>
              <a:rPr lang="zh-CN" altLang="en-US" dirty="0">
                <a:sym typeface="+mn-ea"/>
              </a:rPr>
              <a:t>公开数据集 </a:t>
            </a:r>
            <a:r>
              <a:rPr lang="en-US" altLang="zh-CN" dirty="0">
                <a:sym typeface="+mn-ea"/>
              </a:rPr>
              <a:t>fine tune </a:t>
            </a:r>
            <a:r>
              <a:rPr lang="zh-CN" altLang="en-US" dirty="0">
                <a:sym typeface="+mn-ea"/>
              </a:rPr>
              <a:t>模型</a:t>
            </a:r>
            <a:endParaRPr lang="en-US" altLang="zh-CN" dirty="0">
              <a:sym typeface="+mn-ea"/>
            </a:endParaRPr>
          </a:p>
          <a:p>
            <a:pPr marL="514350" lvl="1" indent="-285750">
              <a:lnSpc>
                <a:spcPct val="150000"/>
              </a:lnSpc>
              <a:buFont typeface="Wingdings" panose="05000000000000000000" charset="0"/>
              <a:buChar char="n"/>
            </a:pPr>
            <a:r>
              <a:rPr lang="zh-CN" altLang="en-US" dirty="0">
                <a:sym typeface="+mn-ea"/>
              </a:rPr>
              <a:t>大数据集 </a:t>
            </a:r>
            <a:r>
              <a:rPr lang="en-US" altLang="zh-CN" dirty="0">
                <a:sym typeface="+mn-ea"/>
              </a:rPr>
              <a:t>fine tune</a:t>
            </a:r>
            <a:r>
              <a:rPr lang="zh-CN" altLang="en-US" dirty="0">
                <a:sym typeface="+mn-ea"/>
              </a:rPr>
              <a:t> 模型</a:t>
            </a:r>
            <a:endParaRPr lang="en-US" altLang="zh-CN" dirty="0"/>
          </a:p>
          <a:p>
            <a:pPr fontAlgn="auto">
              <a:lnSpc>
                <a:spcPct val="150000"/>
              </a:lnSpc>
            </a:pPr>
            <a:r>
              <a:rPr lang="en-US" altLang="zh-CN" sz="2000" b="1" dirty="0"/>
              <a:t>3  </a:t>
            </a:r>
            <a:r>
              <a:rPr lang="zh-CN" altLang="en-US" sz="2000" b="1" dirty="0"/>
              <a:t>项目交付情况</a:t>
            </a:r>
            <a:endParaRPr lang="en-US" altLang="zh-CN" sz="2000" b="1" dirty="0"/>
          </a:p>
          <a:p>
            <a:pPr fontAlgn="auto">
              <a:lnSpc>
                <a:spcPct val="150000"/>
              </a:lnSpc>
            </a:pPr>
            <a:r>
              <a:rPr lang="en-US" altLang="zh-CN" sz="2000" b="1" dirty="0"/>
              <a:t>4  </a:t>
            </a:r>
            <a:r>
              <a:rPr lang="zh-CN" altLang="en-US" sz="2000" b="1" dirty="0"/>
              <a:t>结题时间说明</a:t>
            </a:r>
            <a:endParaRPr lang="en-US" altLang="zh-CN" sz="2000" b="1" dirty="0"/>
          </a:p>
          <a:p>
            <a:pPr fontAlgn="auto">
              <a:lnSpc>
                <a:spcPct val="150000"/>
              </a:lnSpc>
            </a:pPr>
            <a:r>
              <a:rPr lang="en-US" altLang="zh-CN" sz="2000" b="1" dirty="0">
                <a:sym typeface="+mn-ea"/>
              </a:rPr>
              <a:t>5  </a:t>
            </a:r>
            <a:r>
              <a:rPr lang="zh-CN" altLang="en-US" sz="2000" b="1" dirty="0">
                <a:sym typeface="+mn-ea"/>
              </a:rPr>
              <a:t>参考文献</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194920"/>
            <a:ext cx="10945744" cy="4999125"/>
          </a:xfrm>
        </p:spPr>
        <p:txBody>
          <a:bodyPr>
            <a:normAutofit/>
          </a:bodyPr>
          <a:lstStyle/>
          <a:p>
            <a:pPr marL="0" marR="0" lvl="1"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方案二：数据增强</a:t>
            </a:r>
            <a:endParaRPr lang="zh-CN" altLang="en-US" sz="1800" kern="100" dirty="0">
              <a:effectLst/>
              <a:ea typeface="黑体" panose="02010609060101010101" pitchFamily="49" charset="-122"/>
              <a:cs typeface="+mn-lt"/>
            </a:endParaRPr>
          </a:p>
          <a:p>
            <a:pPr marL="0" marR="0" algn="just">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lvl="1" indent="457200" algn="just">
              <a:spcBef>
                <a:spcPts val="0"/>
              </a:spcBef>
              <a:spcAft>
                <a:spcPts val="0"/>
              </a:spcAft>
              <a:buClrTx/>
              <a:buSzTx/>
              <a:buNone/>
            </a:pPr>
            <a:r>
              <a:rPr lang="zh-CN" altLang="en-US" sz="1800" kern="0" dirty="0">
                <a:solidFill>
                  <a:srgbClr val="333333"/>
                </a:solidFill>
                <a:effectLst/>
                <a:latin typeface="仿宋" panose="02010609060101010101" pitchFamily="49" charset="-122"/>
                <a:ea typeface="仿宋" panose="02010609060101010101" pitchFamily="49" charset="-122"/>
                <a:cs typeface="+mn-lt"/>
              </a:rPr>
              <a:t>为解决方案一中发现的</a:t>
            </a:r>
            <a:r>
              <a:rPr lang="en-US" altLang="zh-CN" sz="1800" kern="0" dirty="0">
                <a:solidFill>
                  <a:srgbClr val="333333"/>
                </a:solidFill>
                <a:effectLst/>
                <a:latin typeface="仿宋" panose="02010609060101010101" pitchFamily="49" charset="-122"/>
                <a:ea typeface="仿宋" panose="02010609060101010101" pitchFamily="49" charset="-122"/>
                <a:cs typeface="+mn-lt"/>
              </a:rPr>
              <a:t>OOV</a:t>
            </a:r>
            <a:r>
              <a:rPr lang="zh-CN" altLang="en-US" sz="1800" kern="0" dirty="0">
                <a:solidFill>
                  <a:srgbClr val="333333"/>
                </a:solidFill>
                <a:latin typeface="仿宋" panose="02010609060101010101" pitchFamily="49" charset="-122"/>
                <a:ea typeface="仿宋" panose="02010609060101010101" pitchFamily="49" charset="-122"/>
                <a:cs typeface="+mn-lt"/>
              </a:rPr>
              <a:t>影响模型效果的问题，同时，扩大训练数据集，进一步提升方案一中模型的效果，</a:t>
            </a:r>
            <a:r>
              <a:rPr lang="zh-CN" altLang="en-US" sz="1800" kern="0" dirty="0">
                <a:solidFill>
                  <a:srgbClr val="333333"/>
                </a:solidFill>
                <a:effectLst/>
                <a:latin typeface="仿宋" panose="02010609060101010101" pitchFamily="49" charset="-122"/>
                <a:ea typeface="仿宋" panose="02010609060101010101" pitchFamily="49" charset="-122"/>
                <a:cs typeface="+mn-lt"/>
              </a:rPr>
              <a:t>方案二中</a:t>
            </a:r>
            <a:r>
              <a:rPr lang="en-US" altLang="zh-CN" sz="1800" kern="0" dirty="0">
                <a:solidFill>
                  <a:srgbClr val="333333"/>
                </a:solidFill>
                <a:effectLst/>
                <a:latin typeface="仿宋" panose="02010609060101010101" pitchFamily="49" charset="-122"/>
                <a:ea typeface="仿宋" panose="02010609060101010101" pitchFamily="49" charset="-122"/>
                <a:cs typeface="+mn-lt"/>
              </a:rPr>
              <a:t>拟采用数据增强的办法增加训练数据。具体方式如图所示。随机选择的一个名词或者动词利用预训练好的</a:t>
            </a:r>
            <a:r>
              <a:rPr lang="en-US" altLang="zh-CN" sz="1800" kern="0" dirty="0">
                <a:solidFill>
                  <a:srgbClr val="333333"/>
                </a:solidFill>
                <a:effectLst/>
                <a:ea typeface="仿宋" panose="02010609060101010101" pitchFamily="49" charset="-122"/>
                <a:cs typeface="+mn-lt"/>
              </a:rPr>
              <a:t>word2vec</a:t>
            </a:r>
            <a:r>
              <a:rPr lang="en-US" altLang="zh-CN" sz="1800" kern="0" dirty="0">
                <a:solidFill>
                  <a:srgbClr val="333333"/>
                </a:solidFill>
                <a:effectLst/>
                <a:latin typeface="仿宋" panose="02010609060101010101" pitchFamily="49" charset="-122"/>
                <a:ea typeface="仿宋" panose="02010609060101010101" pitchFamily="49" charset="-122"/>
                <a:cs typeface="+mn-lt"/>
              </a:rPr>
              <a:t>得到该词的近义词，随后利用近义词替换该名词或者动词。</a:t>
            </a:r>
          </a:p>
          <a:p>
            <a:pPr marL="457200" lvl="1" algn="just">
              <a:spcBef>
                <a:spcPts val="0"/>
              </a:spcBef>
            </a:pPr>
            <a:endParaRPr lang="zh-CN" altLang="en-US" sz="1800" kern="100" dirty="0">
              <a:effectLst/>
              <a:ea typeface="宋体" panose="02010600030101010101" pitchFamily="2" charset="-122"/>
              <a:cs typeface="+mn-lt"/>
            </a:endParaRPr>
          </a:p>
        </p:txBody>
      </p:sp>
      <p:pic>
        <p:nvPicPr>
          <p:cNvPr id="2" name="图片 1"/>
          <p:cNvPicPr>
            <a:picLocks noChangeAspect="1"/>
          </p:cNvPicPr>
          <p:nvPr/>
        </p:nvPicPr>
        <p:blipFill>
          <a:blip r:embed="rId2"/>
          <a:stretch>
            <a:fillRect/>
          </a:stretch>
        </p:blipFill>
        <p:spPr>
          <a:xfrm>
            <a:off x="2932620" y="2918406"/>
            <a:ext cx="6326761" cy="2509782"/>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20/63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2691" y="1152098"/>
            <a:ext cx="10936017" cy="4988205"/>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方案二：数据增强实验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228600" lvl="1" indent="0" algn="just">
              <a:spcBef>
                <a:spcPts val="0"/>
              </a:spcBef>
              <a:buClrTx/>
              <a:buSzTx/>
              <a:buNone/>
            </a:pPr>
            <a:endParaRPr lang="zh-CN" altLang="en-US"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针对方案一中的交叉验证数据集，采用word2vec进行数据增强后得到的数据集，</a:t>
            </a:r>
            <a:r>
              <a:rPr lang="zh-CN" altLang="en-US" sz="1800" kern="0" dirty="0">
                <a:solidFill>
                  <a:srgbClr val="333333"/>
                </a:solidFill>
                <a:ea typeface="仿宋" panose="02010609060101010101" pitchFamily="49" charset="-122"/>
                <a:cs typeface="+mn-lt"/>
              </a:rPr>
              <a:t>对</a:t>
            </a:r>
            <a:r>
              <a:rPr lang="zh-CN" altLang="en-US" sz="1800" kern="0" dirty="0">
                <a:solidFill>
                  <a:srgbClr val="333333"/>
                </a:solidFill>
                <a:effectLst/>
                <a:ea typeface="仿宋" panose="02010609060101010101" pitchFamily="49" charset="-122"/>
                <a:cs typeface="+mn-lt"/>
              </a:rPr>
              <a:t>Bert_base模型（因为该模型为BERT微调的基础模型）进行训练，该实验较上一实验仅数据集变为增强后的数据集，其他因素保持不变。</a:t>
            </a:r>
          </a:p>
          <a:p>
            <a:pPr marL="228600" lvl="1" indent="0" algn="just">
              <a:spcBef>
                <a:spcPts val="0"/>
              </a:spcBef>
              <a:buNone/>
            </a:pPr>
            <a:endParaRPr lang="en-US" altLang="zh-CN" sz="1800" b="1" kern="100" dirty="0">
              <a:effectLst/>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参数设置</a:t>
            </a:r>
          </a:p>
          <a:p>
            <a:pPr marL="457200" lvl="1" algn="just">
              <a:spcBef>
                <a:spcPts val="0"/>
              </a:spcBef>
              <a:buClrTx/>
              <a:buSzTx/>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    Bert_base模型超参数包括：Epoch、Lr(Learning rate)、Batchsize、Max_length，具体参数设置如表所示。</a:t>
            </a:r>
          </a:p>
          <a:p>
            <a:pPr marL="457200" lvl="1" algn="just">
              <a:spcBef>
                <a:spcPts val="0"/>
              </a:spcBef>
            </a:pPr>
            <a:endParaRPr lang="zh-CN" altLang="en-US"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graphicFrame>
        <p:nvGraphicFramePr>
          <p:cNvPr id="2" name="表格 1"/>
          <p:cNvGraphicFramePr>
            <a:graphicFrameLocks noGrp="1"/>
          </p:cNvGraphicFramePr>
          <p:nvPr>
            <p:custDataLst>
              <p:tags r:id="rId1"/>
            </p:custDataLst>
          </p:nvPr>
        </p:nvGraphicFramePr>
        <p:xfrm>
          <a:off x="2375872" y="4164355"/>
          <a:ext cx="3634740" cy="1371600"/>
        </p:xfrm>
        <a:graphic>
          <a:graphicData uri="http://schemas.openxmlformats.org/drawingml/2006/table">
            <a:tbl>
              <a:tblPr>
                <a:tableStyleId>{69CF1AB2-1976-4502-BF36-3FF5EA218861}</a:tableStyleId>
              </a:tblPr>
              <a:tblGrid>
                <a:gridCol w="1493520">
                  <a:extLst>
                    <a:ext uri="{9D8B030D-6E8A-4147-A177-3AD203B41FA5}">
                      <a16:colId xmlns:a16="http://schemas.microsoft.com/office/drawing/2014/main" val="20000"/>
                    </a:ext>
                  </a:extLst>
                </a:gridCol>
                <a:gridCol w="2141220">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100">
                          <a:effectLst/>
                        </a:rPr>
                        <a:t>配置</a:t>
                      </a:r>
                    </a:p>
                  </a:txBody>
                  <a:tcPr marL="68580" marR="68580"/>
                </a:tc>
                <a:tc>
                  <a:txBody>
                    <a:bodyPr/>
                    <a:lstStyle/>
                    <a:p>
                      <a:pPr marL="0" marR="0" algn="just">
                        <a:spcBef>
                          <a:spcPts val="0"/>
                        </a:spcBef>
                        <a:spcAft>
                          <a:spcPts val="0"/>
                        </a:spcAft>
                      </a:pPr>
                      <a:r>
                        <a:rPr lang="zh-CN" altLang="en-US" sz="1200" b="1" kern="100">
                          <a:effectLst/>
                        </a:rPr>
                        <a:t>参数</a:t>
                      </a: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kern="0">
                          <a:effectLst/>
                        </a:rPr>
                        <a:t>CPU</a:t>
                      </a:r>
                    </a:p>
                  </a:txBody>
                  <a:tcPr marL="68580" marR="68580"/>
                </a:tc>
                <a:tc>
                  <a:txBody>
                    <a:bodyPr/>
                    <a:lstStyle/>
                    <a:p>
                      <a:pPr marL="0" marR="0" algn="just">
                        <a:spcBef>
                          <a:spcPts val="0"/>
                        </a:spcBef>
                        <a:spcAft>
                          <a:spcPts val="0"/>
                        </a:spcAft>
                      </a:pPr>
                      <a:r>
                        <a:rPr lang="en-US" sz="1200" kern="0">
                          <a:effectLst/>
                        </a:rPr>
                        <a:t>E5-2630 V4</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kern="0">
                          <a:effectLst/>
                        </a:rPr>
                        <a:t>GPU</a:t>
                      </a:r>
                    </a:p>
                  </a:txBody>
                  <a:tcPr marL="68580" marR="68580"/>
                </a:tc>
                <a:tc>
                  <a:txBody>
                    <a:bodyPr/>
                    <a:lstStyle/>
                    <a:p>
                      <a:pPr marL="0" marR="0" algn="just">
                        <a:spcBef>
                          <a:spcPts val="0"/>
                        </a:spcBef>
                        <a:spcAft>
                          <a:spcPts val="0"/>
                        </a:spcAft>
                      </a:pPr>
                      <a:r>
                        <a:rPr lang="en-US" sz="1200" kern="0">
                          <a:effectLst/>
                        </a:rPr>
                        <a:t>Titan XP 12G</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zh-CN" altLang="en-US" sz="1200" kern="0">
                          <a:effectLst/>
                        </a:rPr>
                        <a:t>优化器</a:t>
                      </a:r>
                    </a:p>
                  </a:txBody>
                  <a:tcPr marL="68580" marR="68580"/>
                </a:tc>
                <a:tc>
                  <a:txBody>
                    <a:bodyPr/>
                    <a:lstStyle/>
                    <a:p>
                      <a:pPr marL="0" marR="0" algn="just">
                        <a:spcBef>
                          <a:spcPts val="0"/>
                        </a:spcBef>
                        <a:spcAft>
                          <a:spcPts val="0"/>
                        </a:spcAft>
                      </a:pPr>
                      <a:r>
                        <a:rPr lang="en-US" sz="1200" kern="0">
                          <a:effectLst/>
                        </a:rPr>
                        <a:t>Torch.AdamW</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zh-CN" altLang="en-US" sz="1200" kern="0">
                          <a:effectLst/>
                        </a:rPr>
                        <a:t>损失函数</a:t>
                      </a:r>
                    </a:p>
                  </a:txBody>
                  <a:tcPr marL="68580" marR="68580"/>
                </a:tc>
                <a:tc>
                  <a:txBody>
                    <a:bodyPr/>
                    <a:lstStyle/>
                    <a:p>
                      <a:pPr marL="0" marR="0" algn="just">
                        <a:spcBef>
                          <a:spcPts val="0"/>
                        </a:spcBef>
                        <a:spcAft>
                          <a:spcPts val="0"/>
                        </a:spcAft>
                      </a:pPr>
                      <a:r>
                        <a:rPr lang="en-US" sz="1200" kern="0" dirty="0" err="1">
                          <a:effectLst/>
                        </a:rPr>
                        <a:t>CrossEntropy</a:t>
                      </a:r>
                      <a:r>
                        <a:rPr lang="en-US" sz="1200" kern="0" dirty="0">
                          <a:effectLst/>
                        </a:rPr>
                        <a:t> Loss</a:t>
                      </a:r>
                    </a:p>
                  </a:txBody>
                  <a:tcPr marL="68580" marR="68580"/>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custDataLst>
              <p:tags r:id="rId2"/>
            </p:custDataLst>
          </p:nvPr>
        </p:nvGraphicFramePr>
        <p:xfrm>
          <a:off x="6184430" y="4173880"/>
          <a:ext cx="3657600" cy="1371600"/>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0" dirty="0">
                          <a:effectLst/>
                        </a:rPr>
                        <a:t>模型参数</a:t>
                      </a:r>
                      <a:endParaRPr lang="en-US" sz="1200" b="1" kern="0" dirty="0">
                        <a:effectLst/>
                      </a:endParaRPr>
                    </a:p>
                  </a:txBody>
                  <a:tcPr marL="68580" marR="68580"/>
                </a:tc>
                <a:tc>
                  <a:txBody>
                    <a:bodyPr/>
                    <a:lstStyle/>
                    <a:p>
                      <a:pPr marL="0" marR="0" algn="just">
                        <a:spcBef>
                          <a:spcPts val="0"/>
                        </a:spcBef>
                        <a:spcAft>
                          <a:spcPts val="0"/>
                        </a:spcAft>
                      </a:pPr>
                      <a:r>
                        <a:rPr lang="zh-CN" altLang="en-US" sz="1200" b="1" kern="0" dirty="0">
                          <a:effectLst/>
                        </a:rPr>
                        <a:t>取值</a:t>
                      </a:r>
                      <a:endParaRPr lang="en-US" sz="1200" b="1" kern="0" dirty="0">
                        <a:effectLst/>
                      </a:endParaRP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kern="0">
                          <a:effectLst/>
                        </a:rPr>
                        <a:t>Epoch</a:t>
                      </a:r>
                    </a:p>
                  </a:txBody>
                  <a:tcPr marL="68580" marR="68580"/>
                </a:tc>
                <a:tc>
                  <a:txBody>
                    <a:bodyPr/>
                    <a:lstStyle/>
                    <a:p>
                      <a:pPr marL="0" marR="0" algn="just">
                        <a:spcBef>
                          <a:spcPts val="0"/>
                        </a:spcBef>
                        <a:spcAft>
                          <a:spcPts val="0"/>
                        </a:spcAft>
                      </a:pPr>
                      <a:r>
                        <a:rPr lang="en-US" altLang="zh-CN" sz="1200" kern="0" dirty="0">
                          <a:effectLst/>
                        </a:rPr>
                        <a:t>{40</a:t>
                      </a:r>
                      <a:r>
                        <a:rPr lang="zh-CN" altLang="en-US" sz="1200" kern="0" dirty="0">
                          <a:effectLst/>
                        </a:rPr>
                        <a:t>，</a:t>
                      </a:r>
                      <a:r>
                        <a:rPr lang="en-US" altLang="zh-CN" sz="1200" b="1" kern="0" dirty="0">
                          <a:solidFill>
                            <a:srgbClr val="FF0000"/>
                          </a:solidFill>
                          <a:effectLst/>
                        </a:rPr>
                        <a:t>42</a:t>
                      </a:r>
                      <a:r>
                        <a:rPr lang="zh-CN" altLang="en-US" sz="1200" kern="0" dirty="0">
                          <a:effectLst/>
                        </a:rPr>
                        <a:t>，</a:t>
                      </a:r>
                      <a:r>
                        <a:rPr lang="en-US" altLang="zh-CN" sz="1200" b="1" kern="0" dirty="0">
                          <a:solidFill>
                            <a:srgbClr val="FF0000"/>
                          </a:solidFill>
                          <a:effectLst/>
                        </a:rPr>
                        <a:t>50</a:t>
                      </a:r>
                      <a:r>
                        <a:rPr lang="en-US" altLang="zh-CN" sz="1200" kern="0" dirty="0">
                          <a:effectLst/>
                        </a:rPr>
                        <a:t>}</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kern="0">
                          <a:effectLst/>
                        </a:rPr>
                        <a:t>Lr</a:t>
                      </a:r>
                    </a:p>
                  </a:txBody>
                  <a:tcPr marL="68580" marR="68580"/>
                </a:tc>
                <a:tc>
                  <a:txBody>
                    <a:bodyPr/>
                    <a:lstStyle/>
                    <a:p>
                      <a:pPr marL="0" marR="0" algn="just">
                        <a:spcBef>
                          <a:spcPts val="0"/>
                        </a:spcBef>
                        <a:spcAft>
                          <a:spcPts val="0"/>
                        </a:spcAft>
                      </a:pPr>
                      <a:r>
                        <a:rPr lang="en-US" sz="1200" kern="0" dirty="0">
                          <a:effectLst/>
                        </a:rPr>
                        <a:t>{6e-5}</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1200" kern="0">
                          <a:effectLst/>
                        </a:rPr>
                        <a:t>Batchsize</a:t>
                      </a:r>
                    </a:p>
                  </a:txBody>
                  <a:tcPr marL="68580" marR="68580"/>
                </a:tc>
                <a:tc>
                  <a:txBody>
                    <a:bodyPr/>
                    <a:lstStyle/>
                    <a:p>
                      <a:pPr marL="0" marR="0" algn="just">
                        <a:spcBef>
                          <a:spcPts val="0"/>
                        </a:spcBef>
                        <a:spcAft>
                          <a:spcPts val="0"/>
                        </a:spcAft>
                      </a:pPr>
                      <a:r>
                        <a:rPr lang="en-US" altLang="zh-CN" sz="1200" kern="0">
                          <a:effectLst/>
                        </a:rPr>
                        <a:t>{32}</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en-US" sz="1200" kern="0">
                          <a:effectLst/>
                        </a:rPr>
                        <a:t>Max_length</a:t>
                      </a:r>
                    </a:p>
                  </a:txBody>
                  <a:tcPr marL="68580" marR="68580"/>
                </a:tc>
                <a:tc>
                  <a:txBody>
                    <a:bodyPr/>
                    <a:lstStyle/>
                    <a:p>
                      <a:pPr marL="0" marR="0" algn="just">
                        <a:spcBef>
                          <a:spcPts val="0"/>
                        </a:spcBef>
                        <a:spcAft>
                          <a:spcPts val="0"/>
                        </a:spcAft>
                      </a:pPr>
                      <a:r>
                        <a:rPr lang="en-US" altLang="zh-CN" sz="1200" kern="0" dirty="0">
                          <a:effectLst/>
                        </a:rPr>
                        <a:t>{100}</a:t>
                      </a:r>
                    </a:p>
                  </a:txBody>
                  <a:tcPr marL="68580" marR="68580"/>
                </a:tc>
                <a:extLst>
                  <a:ext uri="{0D108BD9-81ED-4DB2-BD59-A6C34878D82A}">
                    <a16:rowId xmlns:a16="http://schemas.microsoft.com/office/drawing/2014/main" val="10004"/>
                  </a:ext>
                </a:extLst>
              </a:tr>
            </a:tbl>
          </a:graphicData>
        </a:graphic>
      </p:graphicFrame>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21/63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48" y="1157309"/>
            <a:ext cx="10515600" cy="5009297"/>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方案二：数据增强实验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结果分析</a:t>
            </a:r>
          </a:p>
          <a:p>
            <a:pPr marL="457200" lvl="1" algn="just">
              <a:spcBef>
                <a:spcPts val="0"/>
              </a:spcBef>
            </a:pPr>
            <a:endParaRPr lang="en-US" altLang="zh-CN" sz="1800" b="1" kern="0" dirty="0">
              <a:solidFill>
                <a:srgbClr val="333333"/>
              </a:solidFill>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针对于交叉验证数据集，采用数据增强前后， Bert_base在各个数据集上的效果对比如图所示，</a:t>
            </a:r>
            <a:r>
              <a:rPr lang="zh-CN" altLang="en-US" sz="1800" kern="0" dirty="0">
                <a:solidFill>
                  <a:srgbClr val="00B0F0"/>
                </a:solidFill>
                <a:effectLst/>
                <a:ea typeface="仿宋" panose="02010609060101010101" pitchFamily="49" charset="-122"/>
                <a:cs typeface="+mn-lt"/>
              </a:rPr>
              <a:t>蓝色为未采用数据增强的模型准确率</a:t>
            </a:r>
            <a:r>
              <a:rPr lang="zh-CN" altLang="en-US" sz="1800" kern="0" dirty="0">
                <a:solidFill>
                  <a:srgbClr val="333333"/>
                </a:solidFill>
                <a:effectLst/>
                <a:ea typeface="仿宋" panose="02010609060101010101" pitchFamily="49" charset="-122"/>
                <a:cs typeface="+mn-lt"/>
              </a:rPr>
              <a:t>，</a:t>
            </a:r>
            <a:r>
              <a:rPr lang="zh-CN" altLang="en-US" sz="1800" kern="0" dirty="0">
                <a:solidFill>
                  <a:schemeClr val="accent2"/>
                </a:solidFill>
                <a:effectLst/>
                <a:ea typeface="仿宋" panose="02010609060101010101" pitchFamily="49" charset="-122"/>
                <a:cs typeface="+mn-lt"/>
              </a:rPr>
              <a:t>橙色表示增强后的模型准确率</a:t>
            </a:r>
            <a:r>
              <a:rPr lang="zh-CN" altLang="en-US" sz="1800" kern="0" dirty="0">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结论：数据增强后，在五个数据集上模型的性能在两个数据集上有所提升，在一个数据集上保持不变，但在另外两个数据集上出现大幅下降。</a:t>
            </a:r>
            <a:endParaRPr lang="zh-CN" altLang="en-US" sz="1800" kern="100" dirty="0">
              <a:solidFill>
                <a:srgbClr val="FF0000"/>
              </a:solidFill>
              <a:effectLst/>
              <a:ea typeface="宋体" panose="02010600030101010101" pitchFamily="2" charset="-122"/>
              <a:cs typeface="+mn-lt"/>
            </a:endParaRP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pPr marL="457200" lvl="1" algn="just">
              <a:spcBef>
                <a:spcPts val="0"/>
              </a:spcBef>
            </a:pPr>
            <a:endParaRPr lang="zh-CN" altLang="en-US"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22/63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graphicFrame>
        <p:nvGraphicFramePr>
          <p:cNvPr id="10" name="图表 9"/>
          <p:cNvGraphicFramePr/>
          <p:nvPr/>
        </p:nvGraphicFramePr>
        <p:xfrm>
          <a:off x="3265679" y="2843740"/>
          <a:ext cx="5660642" cy="252521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47" y="1157151"/>
            <a:ext cx="10937119" cy="5302948"/>
          </a:xfrm>
        </p:spPr>
        <p:txBody>
          <a:bodyPr>
            <a:no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方案二：数据增强实验</a:t>
            </a:r>
          </a:p>
          <a:p>
            <a:pPr marL="0" marR="0" indent="0" algn="just">
              <a:lnSpc>
                <a:spcPts val="2000"/>
              </a:lnSpc>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数据增强会减少测试集不在训练集中的字，但训练集中增添了很多不在原训练集与测试集中的字，引入新的噪音，具体统计如表所示，从而影响分类效果。</a:t>
            </a:r>
          </a:p>
          <a:p>
            <a:pPr marL="0" marR="0" indent="355600" algn="just">
              <a:lnSpc>
                <a:spcPts val="2000"/>
              </a:lnSpc>
              <a:spcBef>
                <a:spcPts val="0"/>
              </a:spcBef>
              <a:spcAft>
                <a:spcPts val="0"/>
              </a:spcAft>
            </a:pPr>
            <a:endParaRPr lang="zh-CN" altLang="en-US"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b="1" kern="0" dirty="0">
                <a:solidFill>
                  <a:srgbClr val="FF0000"/>
                </a:solidFill>
                <a:effectLst/>
                <a:ea typeface="仿宋" panose="02010609060101010101" pitchFamily="49" charset="-122"/>
                <a:cs typeface="+mn-lt"/>
              </a:rPr>
              <a:t>结论：数据增强引入了新的噪音，从而影响了模型效果，若引入的噪音越少，</a:t>
            </a:r>
            <a:r>
              <a:rPr lang="en-US" altLang="zh-CN" sz="1800" b="1" kern="0" dirty="0">
                <a:solidFill>
                  <a:srgbClr val="FF0000"/>
                </a:solidFill>
                <a:effectLst/>
                <a:ea typeface="仿宋" panose="02010609060101010101" pitchFamily="49" charset="-122"/>
                <a:cs typeface="+mn-lt"/>
              </a:rPr>
              <a:t>OOV</a:t>
            </a:r>
            <a:r>
              <a:rPr lang="zh-CN" altLang="en-US" sz="1800" b="1" kern="0" dirty="0">
                <a:solidFill>
                  <a:srgbClr val="FF0000"/>
                </a:solidFill>
                <a:effectLst/>
                <a:ea typeface="仿宋" panose="02010609060101010101" pitchFamily="49" charset="-122"/>
                <a:cs typeface="+mn-lt"/>
              </a:rPr>
              <a:t>的比例越小，数据增强后的模型效果越好。</a:t>
            </a:r>
          </a:p>
        </p:txBody>
      </p:sp>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23/63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pic>
        <p:nvPicPr>
          <p:cNvPr id="12" name="图片 11"/>
          <p:cNvPicPr>
            <a:picLocks noChangeAspect="1"/>
          </p:cNvPicPr>
          <p:nvPr/>
        </p:nvPicPr>
        <p:blipFill>
          <a:blip r:embed="rId4"/>
          <a:stretch>
            <a:fillRect/>
          </a:stretch>
        </p:blipFill>
        <p:spPr>
          <a:xfrm>
            <a:off x="3339854" y="2275949"/>
            <a:ext cx="5512292" cy="262195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54" y="1153527"/>
            <a:ext cx="11003280" cy="5023485"/>
          </a:xfrm>
        </p:spPr>
        <p:txBody>
          <a:bodyPr>
            <a:normAutofit/>
          </a:bodyPr>
          <a:lstStyle/>
          <a:p>
            <a:pPr marL="0" marR="0" lvl="1"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方案三：MT-DNN模型</a:t>
            </a:r>
            <a:endParaRPr lang="zh-CN" altLang="en-US" sz="1800" kern="100" dirty="0">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之前的实验效果不太理想，为便于寻找不同模型所学特征之间的关联关系，故对不同的模型的bad case进行分析，为方便分析，借助如图所示的模型。</a:t>
            </a:r>
          </a:p>
          <a:p>
            <a:pPr marL="457200" lvl="1" algn="just">
              <a:spcBef>
                <a:spcPts val="0"/>
              </a:spcBef>
            </a:pPr>
            <a:endParaRPr lang="zh-CN" altLang="en-US"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pic>
        <p:nvPicPr>
          <p:cNvPr id="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376172" y="2517751"/>
            <a:ext cx="3627863" cy="3320985"/>
          </a:xfrm>
          <a:prstGeom prst="rect">
            <a:avLst/>
          </a:prstGeom>
          <a:noFill/>
        </p:spPr>
      </p:pic>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50866" y="2881975"/>
            <a:ext cx="3910614" cy="2956761"/>
          </a:xfrm>
          <a:prstGeom prst="rect">
            <a:avLst/>
          </a:prstGeom>
          <a:noFill/>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24/63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5607" y="1149914"/>
            <a:ext cx="10937119" cy="5358744"/>
          </a:xfrm>
        </p:spPr>
        <p:txBody>
          <a:bodyPr>
            <a:normAutofit/>
          </a:bodyPr>
          <a:lstStyle/>
          <a:p>
            <a:pPr marL="0" marR="0" lvl="1"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方案三：MT-DNN模型</a:t>
            </a:r>
            <a:endParaRPr lang="zh-CN" altLang="en-US" sz="1800" kern="100" dirty="0">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在交叉验证数据集Train No.4上，采用TextCNN和TextRNN对Bert的bad case进行分析，如图所示，标红数据表示TextCNN和TextRNN的bad case存在差异的数据。</a:t>
            </a: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b="1" kern="0" dirty="0">
                <a:solidFill>
                  <a:srgbClr val="FF0000"/>
                </a:solidFill>
                <a:effectLst/>
                <a:ea typeface="仿宋" panose="02010609060101010101" pitchFamily="49" charset="-122"/>
                <a:cs typeface="+mn-lt"/>
              </a:rPr>
              <a:t>结论：对比两个模型的bad case，发现TextCNN和TextRNN所学知识存在互补性。</a:t>
            </a:r>
          </a:p>
        </p:txBody>
      </p:sp>
      <p:pic>
        <p:nvPicPr>
          <p:cNvPr id="2" name="图片 1"/>
          <p:cNvPicPr>
            <a:picLocks noChangeAspect="1"/>
          </p:cNvPicPr>
          <p:nvPr/>
        </p:nvPicPr>
        <p:blipFill>
          <a:blip r:embed="rId2"/>
          <a:stretch>
            <a:fillRect/>
          </a:stretch>
        </p:blipFill>
        <p:spPr>
          <a:xfrm>
            <a:off x="1247140" y="2294255"/>
            <a:ext cx="4686300" cy="3277235"/>
          </a:xfrm>
          <a:prstGeom prst="rect">
            <a:avLst/>
          </a:prstGeom>
          <a:noFill/>
          <a:ln>
            <a:noFill/>
          </a:ln>
        </p:spPr>
      </p:pic>
      <p:pic>
        <p:nvPicPr>
          <p:cNvPr id="7" name="图片 6"/>
          <p:cNvPicPr>
            <a:picLocks noChangeAspect="1"/>
          </p:cNvPicPr>
          <p:nvPr/>
        </p:nvPicPr>
        <p:blipFill>
          <a:blip r:embed="rId3"/>
          <a:stretch>
            <a:fillRect/>
          </a:stretch>
        </p:blipFill>
        <p:spPr>
          <a:xfrm>
            <a:off x="6014720" y="2335530"/>
            <a:ext cx="5079365" cy="3244215"/>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25/63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195084"/>
            <a:ext cx="10937119" cy="5347892"/>
          </a:xfrm>
        </p:spPr>
        <p:txBody>
          <a:bodyPr>
            <a:normAutofit/>
          </a:bodyPr>
          <a:lstStyle/>
          <a:p>
            <a:pPr marL="0" marR="0" lvl="1"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方案三：MT-DNN模型</a:t>
            </a:r>
            <a:endParaRPr lang="zh-CN" altLang="en-US" sz="1800" kern="100" dirty="0">
              <a:effectLst/>
              <a:ea typeface="黑体" panose="02010609060101010101" pitchFamily="49" charset="-122"/>
              <a:cs typeface="+mn-lt"/>
            </a:endParaRPr>
          </a:p>
          <a:p>
            <a:pPr marL="0" marR="0" indent="0" algn="just">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ct val="90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因不同模型所学模型知识是存在互补性的，故考虑是否可将不同模型所学知识进行融合，从而进一步提升模型性能。</a:t>
            </a:r>
            <a:endParaRPr lang="en-US" altLang="zh-CN" sz="1800" kern="0" dirty="0">
              <a:solidFill>
                <a:srgbClr val="333333"/>
              </a:solidFill>
              <a:effectLst/>
              <a:ea typeface="仿宋" panose="02010609060101010101" pitchFamily="49" charset="-122"/>
              <a:cs typeface="+mn-lt"/>
            </a:endParaRPr>
          </a:p>
          <a:p>
            <a:pPr marL="0" marR="0" lvl="1" indent="457200" algn="just">
              <a:lnSpc>
                <a:spcPct val="90000"/>
              </a:lnSpc>
              <a:spcBef>
                <a:spcPts val="0"/>
              </a:spcBef>
              <a:spcAft>
                <a:spcPts val="0"/>
              </a:spcAft>
              <a:buClrTx/>
              <a:buSzTx/>
              <a:buNone/>
            </a:pPr>
            <a:r>
              <a:rPr lang="en-US" altLang="zh-CN" sz="1800" kern="0" dirty="0">
                <a:solidFill>
                  <a:srgbClr val="333333"/>
                </a:solidFill>
                <a:effectLst/>
                <a:ea typeface="仿宋" panose="02010609060101010101" pitchFamily="49" charset="-122"/>
                <a:cs typeface="+mn-lt"/>
              </a:rPr>
              <a:t>MT-DNN[10]</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是一个采用多任务对</a:t>
            </a:r>
            <a:r>
              <a:rPr lang="en-US" altLang="zh-CN" sz="1800" kern="0" dirty="0" err="1">
                <a:solidFill>
                  <a:srgbClr val="333333"/>
                </a:solidFill>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进行</a:t>
            </a:r>
            <a:r>
              <a:rPr lang="en-US" altLang="zh-CN" sz="1800" kern="0" dirty="0" err="1">
                <a:solidFill>
                  <a:srgbClr val="333333"/>
                </a:solidFill>
                <a:ea typeface="仿宋" panose="02010609060101010101" pitchFamily="49" charset="-122"/>
                <a:cs typeface="+mn-lt"/>
              </a:rPr>
              <a:t>fine</a:t>
            </a:r>
            <a:r>
              <a:rPr lang="en-US" altLang="zh-CN" sz="1800" kern="0" dirty="0">
                <a:solidFill>
                  <a:srgbClr val="333333"/>
                </a:solidFill>
                <a:ea typeface="仿宋" panose="02010609060101010101" pitchFamily="49" charset="-122"/>
                <a:cs typeface="+mn-lt"/>
              </a:rPr>
              <a:t> </a:t>
            </a:r>
            <a:r>
              <a:rPr lang="en-US" altLang="zh-CN" sz="1800" kern="0" dirty="0" err="1">
                <a:solidFill>
                  <a:srgbClr val="333333"/>
                </a:solidFill>
                <a:ea typeface="仿宋" panose="02010609060101010101" pitchFamily="49" charset="-122"/>
                <a:cs typeface="+mn-lt"/>
              </a:rPr>
              <a:t>tune</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的框架</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其</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将多任务的</a:t>
            </a:r>
            <a:r>
              <a:rPr lang="en-US" altLang="zh-CN" sz="1800" kern="0" dirty="0" err="1">
                <a:solidFill>
                  <a:srgbClr val="333333"/>
                </a:solidFill>
                <a:ea typeface="仿宋" panose="02010609060101010101" pitchFamily="49" charset="-122"/>
                <a:cs typeface="+mn-lt"/>
              </a:rPr>
              <a:t>teacher</a:t>
            </a:r>
            <a:r>
              <a:rPr lang="en-US" altLang="zh-CN" sz="1800" kern="0" dirty="0">
                <a:solidFill>
                  <a:srgbClr val="333333"/>
                </a:solidFill>
                <a:ea typeface="仿宋" panose="02010609060101010101" pitchFamily="49" charset="-122"/>
                <a:cs typeface="+mn-lt"/>
              </a:rPr>
              <a:t> </a:t>
            </a:r>
            <a:r>
              <a:rPr lang="en-US" altLang="zh-CN" sz="1800" kern="0" dirty="0" err="1">
                <a:solidFill>
                  <a:srgbClr val="333333"/>
                </a:solidFill>
                <a:ea typeface="仿宋" panose="02010609060101010101" pitchFamily="49" charset="-122"/>
                <a:cs typeface="+mn-lt"/>
              </a:rPr>
              <a:t>net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学到的知识注入到</a:t>
            </a:r>
            <a:r>
              <a:rPr lang="en-US" altLang="zh-CN" sz="1800" kern="0" dirty="0" err="1">
                <a:solidFill>
                  <a:srgbClr val="333333"/>
                </a:solidFill>
                <a:ea typeface="仿宋" panose="02010609060101010101" pitchFamily="49" charset="-122"/>
                <a:cs typeface="+mn-lt"/>
              </a:rPr>
              <a:t>student</a:t>
            </a:r>
            <a:r>
              <a:rPr lang="en-US" altLang="zh-CN" sz="1800" kern="0" dirty="0">
                <a:solidFill>
                  <a:srgbClr val="333333"/>
                </a:solidFill>
                <a:ea typeface="仿宋" panose="02010609060101010101" pitchFamily="49" charset="-122"/>
                <a:cs typeface="+mn-lt"/>
              </a:rPr>
              <a:t> </a:t>
            </a:r>
            <a:r>
              <a:rPr lang="en-US" altLang="zh-CN" sz="1800" kern="0" dirty="0" err="1">
                <a:solidFill>
                  <a:srgbClr val="333333"/>
                </a:solidFill>
                <a:ea typeface="仿宋" panose="02010609060101010101" pitchFamily="49" charset="-122"/>
                <a:cs typeface="+mn-lt"/>
              </a:rPr>
              <a:t>net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中，可以有效的提高</a:t>
            </a:r>
            <a:r>
              <a:rPr lang="en-US" altLang="zh-CN" sz="1800" kern="0" dirty="0" err="1">
                <a:solidFill>
                  <a:srgbClr val="333333"/>
                </a:solidFill>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在各个任务上的性能，故考虑将</a:t>
            </a:r>
            <a:r>
              <a:rPr lang="en-US" altLang="zh-CN" sz="1800" kern="0" dirty="0" err="1">
                <a:solidFill>
                  <a:srgbClr val="333333"/>
                </a:solidFill>
                <a:ea typeface="仿宋" panose="02010609060101010101" pitchFamily="49" charset="-122"/>
                <a:cs typeface="+mn-lt"/>
              </a:rPr>
              <a:t>MT-DNN</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方法引入到本任务中</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0" lvl="1" indent="457200" algn="just">
              <a:lnSpc>
                <a:spcPct val="90000"/>
              </a:lnSpc>
              <a:spcBef>
                <a:spcPts val="0"/>
              </a:spcBef>
              <a:spcAft>
                <a:spcPts val="0"/>
              </a:spcAft>
              <a:buClrTx/>
              <a:buSzTx/>
              <a:buNone/>
            </a:pPr>
            <a:r>
              <a:rPr lang="en-US" altLang="zh-CN" sz="1800" kern="0" dirty="0" err="1">
                <a:solidFill>
                  <a:srgbClr val="333333"/>
                </a:solidFill>
                <a:effectLst/>
                <a:latin typeface="仿宋" panose="02010609060101010101" pitchFamily="49" charset="-122"/>
                <a:ea typeface="仿宋" panose="02010609060101010101" pitchFamily="49" charset="-122"/>
                <a:cs typeface="+mn-lt"/>
              </a:rPr>
              <a:t>本次方案中</a:t>
            </a:r>
            <a:r>
              <a:rPr lang="zh-CN" altLang="en-US" sz="1800" kern="0" dirty="0">
                <a:solidFill>
                  <a:srgbClr val="333333"/>
                </a:solidFill>
                <a:effectLst/>
                <a:latin typeface="仿宋" panose="02010609060101010101" pitchFamily="49" charset="-122"/>
                <a:ea typeface="仿宋" panose="02010609060101010101" pitchFamily="49" charset="-122"/>
                <a:cs typeface="+mn-lt"/>
              </a:rPr>
              <a:t>：</a:t>
            </a:r>
            <a:r>
              <a:rPr lang="en-US" altLang="zh-CN" sz="1800" kern="0" dirty="0">
                <a:solidFill>
                  <a:srgbClr val="333333"/>
                </a:solidFill>
                <a:ea typeface="仿宋" panose="02010609060101010101" pitchFamily="49" charset="-122"/>
                <a:cs typeface="+mn-lt"/>
              </a:rPr>
              <a:t>Teacher Net</a:t>
            </a:r>
            <a:r>
              <a:rPr lang="zh-CN" altLang="en-US" sz="1800" kern="0" dirty="0">
                <a:solidFill>
                  <a:srgbClr val="333333"/>
                </a:solidFill>
                <a:effectLst/>
                <a:latin typeface="仿宋" panose="02010609060101010101" pitchFamily="49" charset="-122"/>
                <a:ea typeface="仿宋" panose="02010609060101010101" pitchFamily="49" charset="-122"/>
                <a:cs typeface="+mn-lt"/>
              </a:rPr>
              <a:t>为</a:t>
            </a:r>
            <a:r>
              <a:rPr lang="en-US" altLang="zh-CN" sz="1800" kern="0" dirty="0" err="1">
                <a:solidFill>
                  <a:srgbClr val="333333"/>
                </a:solidFill>
                <a:ea typeface="仿宋" panose="02010609060101010101" pitchFamily="49" charset="-122"/>
                <a:cs typeface="+mn-lt"/>
              </a:rPr>
              <a:t>TextCNN</a:t>
            </a:r>
            <a:r>
              <a:rPr lang="en-US" altLang="zh-CN" sz="1800" kern="0" dirty="0">
                <a:solidFill>
                  <a:srgbClr val="333333"/>
                </a:solidFill>
                <a:ea typeface="仿宋" panose="02010609060101010101" pitchFamily="49" charset="-122"/>
                <a:cs typeface="+mn-lt"/>
              </a:rPr>
              <a:t>[11]、</a:t>
            </a:r>
            <a:r>
              <a:rPr lang="en-US" altLang="zh-CN" sz="1800" kern="0" dirty="0" err="1">
                <a:solidFill>
                  <a:srgbClr val="333333"/>
                </a:solidFill>
                <a:ea typeface="仿宋" panose="02010609060101010101" pitchFamily="49" charset="-122"/>
                <a:cs typeface="+mn-lt"/>
              </a:rPr>
              <a:t>TextRNN</a:t>
            </a:r>
            <a:r>
              <a:rPr lang="en-US" altLang="zh-CN" sz="1800" kern="0" dirty="0">
                <a:solidFill>
                  <a:srgbClr val="333333"/>
                </a:solidFill>
                <a:ea typeface="仿宋" panose="02010609060101010101" pitchFamily="49" charset="-122"/>
                <a:cs typeface="+mn-lt"/>
              </a:rPr>
              <a:t>[12]、RCNN[13]</a:t>
            </a:r>
            <a:r>
              <a:rPr lang="zh-CN" altLang="en-US" sz="1800" kern="0" dirty="0">
                <a:solidFill>
                  <a:srgbClr val="333333"/>
                </a:solidFill>
                <a:ea typeface="仿宋" panose="02010609060101010101" pitchFamily="49" charset="-122"/>
                <a:cs typeface="+mn-lt"/>
              </a:rPr>
              <a:t>、</a:t>
            </a:r>
            <a:r>
              <a:rPr lang="en-US" altLang="zh-CN" sz="1800" kern="0" dirty="0" err="1">
                <a:solidFill>
                  <a:srgbClr val="333333"/>
                </a:solidFill>
                <a:ea typeface="仿宋" panose="02010609060101010101" pitchFamily="49" charset="-122"/>
                <a:cs typeface="+mn-lt"/>
              </a:rPr>
              <a:t>Bert_base</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四个模型</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0" lvl="1" indent="457200" algn="just">
              <a:lnSpc>
                <a:spcPct val="90000"/>
              </a:lnSpc>
              <a:spcBef>
                <a:spcPts val="0"/>
              </a:spcBef>
              <a:spcAft>
                <a:spcPts val="0"/>
              </a:spcAft>
              <a:buClrTx/>
              <a:buSzTx/>
              <a:buNone/>
            </a:pPr>
            <a:r>
              <a:rPr lang="en-US" altLang="zh-CN" sz="1800" kern="0" dirty="0">
                <a:solidFill>
                  <a:srgbClr val="333333"/>
                </a:solidFill>
                <a:latin typeface="仿宋" panose="02010609060101010101" pitchFamily="49" charset="-122"/>
                <a:ea typeface="仿宋" panose="02010609060101010101" pitchFamily="49" charset="-122"/>
                <a:cs typeface="+mn-lt"/>
              </a:rPr>
              <a:t>		</a:t>
            </a:r>
            <a:r>
              <a:rPr lang="en-US" altLang="zh-CN" sz="1800" kern="0" dirty="0">
                <a:solidFill>
                  <a:srgbClr val="333333"/>
                </a:solidFill>
                <a:ea typeface="仿宋" panose="02010609060101010101" pitchFamily="49" charset="-122"/>
                <a:cs typeface="+mn-lt"/>
              </a:rPr>
              <a:t>Student </a:t>
            </a:r>
            <a:r>
              <a:rPr lang="en-US" altLang="zh-CN" sz="1800" kern="0" dirty="0" err="1">
                <a:solidFill>
                  <a:srgbClr val="333333"/>
                </a:solidFill>
                <a:ea typeface="仿宋" panose="02010609060101010101" pitchFamily="49" charset="-122"/>
                <a:cs typeface="+mn-lt"/>
              </a:rPr>
              <a:t>Net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为</a:t>
            </a:r>
            <a:r>
              <a:rPr lang="en-US" altLang="zh-CN" sz="1800" kern="0" dirty="0" err="1">
                <a:solidFill>
                  <a:srgbClr val="333333"/>
                </a:solidFill>
                <a:ea typeface="仿宋" panose="02010609060101010101" pitchFamily="49" charset="-122"/>
                <a:cs typeface="+mn-lt"/>
              </a:rPr>
              <a:t>Bert_pad</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模型</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a:p>
            <a:pPr marL="0" marR="0" lvl="1" indent="457200" algn="just">
              <a:lnSpc>
                <a:spcPct val="90000"/>
              </a:lnSpc>
              <a:spcBef>
                <a:spcPts val="0"/>
              </a:spcBef>
              <a:spcAft>
                <a:spcPts val="0"/>
              </a:spcAft>
              <a:buClrTx/>
              <a:buSzTx/>
              <a:buNone/>
            </a:pPr>
            <a:endParaRPr lang="en-US" altLang="zh-CN" sz="1800" kern="0" dirty="0">
              <a:solidFill>
                <a:srgbClr val="333333"/>
              </a:solidFill>
              <a:effectLst/>
              <a:latin typeface="仿宋" panose="02010609060101010101" pitchFamily="49" charset="-122"/>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indent="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indent="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zh-CN" altLang="en-US" sz="1800" kern="100" dirty="0">
              <a:effectLst/>
              <a:ea typeface="宋体" panose="02010600030101010101" pitchFamily="2" charset="-122"/>
              <a:cs typeface="+mn-lt"/>
            </a:endParaRPr>
          </a:p>
        </p:txBody>
      </p:sp>
      <p:pic>
        <p:nvPicPr>
          <p:cNvPr id="3" name="图片 2"/>
          <p:cNvPicPr>
            <a:picLocks noChangeAspect="1"/>
          </p:cNvPicPr>
          <p:nvPr/>
        </p:nvPicPr>
        <p:blipFill>
          <a:blip r:embed="rId2"/>
          <a:stretch>
            <a:fillRect/>
          </a:stretch>
        </p:blipFill>
        <p:spPr>
          <a:xfrm>
            <a:off x="2231122" y="3433644"/>
            <a:ext cx="3761740" cy="2654300"/>
          </a:xfrm>
          <a:prstGeom prst="rect">
            <a:avLst/>
          </a:prstGeom>
          <a:noFill/>
          <a:ln>
            <a:noFill/>
          </a:ln>
        </p:spPr>
      </p:pic>
      <p:pic>
        <p:nvPicPr>
          <p:cNvPr id="9" name="图片 8"/>
          <p:cNvPicPr>
            <a:picLocks noChangeAspect="1"/>
          </p:cNvPicPr>
          <p:nvPr/>
        </p:nvPicPr>
        <p:blipFill>
          <a:blip r:embed="rId3"/>
          <a:stretch>
            <a:fillRect/>
          </a:stretch>
        </p:blipFill>
        <p:spPr>
          <a:xfrm>
            <a:off x="6440766" y="3763301"/>
            <a:ext cx="3825213" cy="2260353"/>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26/63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8147" y="1152821"/>
            <a:ext cx="10926289" cy="5043496"/>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方案三：MT-DNN模型实验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457200" lvl="1" algn="just">
              <a:spcBef>
                <a:spcPts val="0"/>
              </a:spcBef>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在交叉验证数据集上，采用MT-DNN算法训练，本实验与方案一实验的不同因素为训练的算法不同，并且选用的优化器为Lookahead，加入EMA、AverageMeter优化技巧。</a:t>
            </a:r>
          </a:p>
          <a:p>
            <a:pPr marL="0" marR="0" indent="0" algn="just">
              <a:lnSpc>
                <a:spcPts val="2000"/>
              </a:lnSpc>
              <a:spcBef>
                <a:spcPts val="0"/>
              </a:spcBef>
              <a:spcAft>
                <a:spcPts val="0"/>
              </a:spcAft>
              <a:buNone/>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参数设置</a:t>
            </a:r>
          </a:p>
          <a:p>
            <a:pPr marL="457200" lvl="1" algn="just">
              <a:spcBef>
                <a:spcPts val="0"/>
              </a:spcBef>
            </a:pPr>
            <a:endParaRPr lang="en-US" altLang="zh-CN" sz="1800" b="1"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模型的具体参数设置如表所示：</a:t>
            </a:r>
          </a:p>
          <a:p>
            <a:pPr marL="457200" lvl="1" algn="just">
              <a:spcBef>
                <a:spcPts val="0"/>
              </a:spcBef>
            </a:pPr>
            <a:endParaRPr lang="en-US" altLang="zh-CN"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graphicFrame>
        <p:nvGraphicFramePr>
          <p:cNvPr id="2" name="表格 1"/>
          <p:cNvGraphicFramePr>
            <a:graphicFrameLocks noGrp="1"/>
          </p:cNvGraphicFramePr>
          <p:nvPr>
            <p:custDataLst>
              <p:tags r:id="rId1"/>
            </p:custDataLst>
          </p:nvPr>
        </p:nvGraphicFramePr>
        <p:xfrm>
          <a:off x="2208409" y="4035837"/>
          <a:ext cx="3634740" cy="1371600"/>
        </p:xfrm>
        <a:graphic>
          <a:graphicData uri="http://schemas.openxmlformats.org/drawingml/2006/table">
            <a:tbl>
              <a:tblPr>
                <a:tableStyleId>{69CF1AB2-1976-4502-BF36-3FF5EA218861}</a:tableStyleId>
              </a:tblPr>
              <a:tblGrid>
                <a:gridCol w="1493520">
                  <a:extLst>
                    <a:ext uri="{9D8B030D-6E8A-4147-A177-3AD203B41FA5}">
                      <a16:colId xmlns:a16="http://schemas.microsoft.com/office/drawing/2014/main" val="20000"/>
                    </a:ext>
                  </a:extLst>
                </a:gridCol>
                <a:gridCol w="2141220">
                  <a:extLst>
                    <a:ext uri="{9D8B030D-6E8A-4147-A177-3AD203B41FA5}">
                      <a16:colId xmlns:a16="http://schemas.microsoft.com/office/drawing/2014/main" val="20001"/>
                    </a:ext>
                  </a:extLst>
                </a:gridCol>
              </a:tblGrid>
              <a:tr h="0">
                <a:tc>
                  <a:txBody>
                    <a:bodyPr/>
                    <a:lstStyle/>
                    <a:p>
                      <a:pPr marL="0" marR="0" algn="just">
                        <a:spcBef>
                          <a:spcPts val="0"/>
                        </a:spcBef>
                        <a:spcAft>
                          <a:spcPts val="0"/>
                        </a:spcAft>
                      </a:pPr>
                      <a:r>
                        <a:rPr lang="zh-CN" altLang="en-US" sz="1200" b="1" kern="100">
                          <a:effectLst/>
                        </a:rPr>
                        <a:t>配置</a:t>
                      </a:r>
                    </a:p>
                  </a:txBody>
                  <a:tcPr marL="68580" marR="68580"/>
                </a:tc>
                <a:tc>
                  <a:txBody>
                    <a:bodyPr/>
                    <a:lstStyle/>
                    <a:p>
                      <a:pPr marL="0" marR="0" algn="just">
                        <a:spcBef>
                          <a:spcPts val="0"/>
                        </a:spcBef>
                        <a:spcAft>
                          <a:spcPts val="0"/>
                        </a:spcAft>
                      </a:pPr>
                      <a:r>
                        <a:rPr lang="zh-CN" altLang="en-US" sz="1200" b="1" kern="100">
                          <a:effectLst/>
                        </a:rPr>
                        <a:t>参数</a:t>
                      </a: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kern="0">
                          <a:effectLst/>
                        </a:rPr>
                        <a:t>CPU</a:t>
                      </a:r>
                    </a:p>
                  </a:txBody>
                  <a:tcPr marL="68580" marR="68580"/>
                </a:tc>
                <a:tc>
                  <a:txBody>
                    <a:bodyPr/>
                    <a:lstStyle/>
                    <a:p>
                      <a:pPr marL="0" marR="0" algn="just">
                        <a:spcBef>
                          <a:spcPts val="0"/>
                        </a:spcBef>
                        <a:spcAft>
                          <a:spcPts val="0"/>
                        </a:spcAft>
                      </a:pPr>
                      <a:r>
                        <a:rPr lang="en-US" sz="1200" kern="0">
                          <a:effectLst/>
                        </a:rPr>
                        <a:t>E5-2630 V4</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kern="0">
                          <a:effectLst/>
                        </a:rPr>
                        <a:t>GPU</a:t>
                      </a:r>
                    </a:p>
                  </a:txBody>
                  <a:tcPr marL="68580" marR="68580"/>
                </a:tc>
                <a:tc>
                  <a:txBody>
                    <a:bodyPr/>
                    <a:lstStyle/>
                    <a:p>
                      <a:pPr marL="0" marR="0" algn="just">
                        <a:spcBef>
                          <a:spcPts val="0"/>
                        </a:spcBef>
                        <a:spcAft>
                          <a:spcPts val="0"/>
                        </a:spcAft>
                      </a:pPr>
                      <a:r>
                        <a:rPr lang="en-US" sz="1200" kern="0">
                          <a:effectLst/>
                        </a:rPr>
                        <a:t>Titan XP 12G</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zh-CN" altLang="en-US" sz="1200" kern="0">
                          <a:effectLst/>
                        </a:rPr>
                        <a:t>优化器</a:t>
                      </a:r>
                    </a:p>
                  </a:txBody>
                  <a:tcPr marL="68580" marR="68580"/>
                </a:tc>
                <a:tc>
                  <a:txBody>
                    <a:bodyPr/>
                    <a:lstStyle/>
                    <a:p>
                      <a:pPr marL="0" marR="0" algn="just">
                        <a:spcBef>
                          <a:spcPts val="0"/>
                        </a:spcBef>
                        <a:spcAft>
                          <a:spcPts val="0"/>
                        </a:spcAft>
                      </a:pPr>
                      <a:r>
                        <a:rPr lang="en-US" sz="1200" kern="0">
                          <a:effectLst/>
                        </a:rPr>
                        <a:t>Lookahead</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zh-CN" altLang="en-US" sz="1200" kern="0">
                          <a:effectLst/>
                        </a:rPr>
                        <a:t>损失函数</a:t>
                      </a:r>
                    </a:p>
                  </a:txBody>
                  <a:tcPr marL="68580" marR="68580"/>
                </a:tc>
                <a:tc>
                  <a:txBody>
                    <a:bodyPr/>
                    <a:lstStyle/>
                    <a:p>
                      <a:pPr marL="0" marR="0" algn="just">
                        <a:spcBef>
                          <a:spcPts val="0"/>
                        </a:spcBef>
                        <a:spcAft>
                          <a:spcPts val="0"/>
                        </a:spcAft>
                      </a:pPr>
                      <a:r>
                        <a:rPr lang="en-US" sz="1200" kern="0" dirty="0" err="1">
                          <a:effectLst/>
                        </a:rPr>
                        <a:t>CrossEntropy</a:t>
                      </a:r>
                      <a:r>
                        <a:rPr lang="en-US" sz="1200" kern="0" dirty="0">
                          <a:effectLst/>
                        </a:rPr>
                        <a:t> Loss</a:t>
                      </a:r>
                    </a:p>
                  </a:txBody>
                  <a:tcPr marL="68580" marR="68580"/>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custDataLst>
              <p:tags r:id="rId2"/>
            </p:custDataLst>
          </p:nvPr>
        </p:nvGraphicFramePr>
        <p:xfrm>
          <a:off x="6257369" y="4035837"/>
          <a:ext cx="3634740" cy="1371600"/>
        </p:xfrm>
        <a:graphic>
          <a:graphicData uri="http://schemas.openxmlformats.org/drawingml/2006/table">
            <a:tbl>
              <a:tblPr>
                <a:tableStyleId>{69CF1AB2-1976-4502-BF36-3FF5EA218861}</a:tableStyleId>
              </a:tblPr>
              <a:tblGrid>
                <a:gridCol w="1514475">
                  <a:extLst>
                    <a:ext uri="{9D8B030D-6E8A-4147-A177-3AD203B41FA5}">
                      <a16:colId xmlns:a16="http://schemas.microsoft.com/office/drawing/2014/main" val="20000"/>
                    </a:ext>
                  </a:extLst>
                </a:gridCol>
                <a:gridCol w="2120265">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0" dirty="0">
                          <a:effectLst/>
                        </a:rPr>
                        <a:t>模型参数</a:t>
                      </a:r>
                      <a:endParaRPr lang="en-US" sz="1200" b="1" kern="0" dirty="0">
                        <a:effectLst/>
                      </a:endParaRPr>
                    </a:p>
                  </a:txBody>
                  <a:tcPr marL="68580" marR="68580"/>
                </a:tc>
                <a:tc>
                  <a:txBody>
                    <a:bodyPr/>
                    <a:lstStyle/>
                    <a:p>
                      <a:pPr marL="0" marR="0" algn="just">
                        <a:spcBef>
                          <a:spcPts val="0"/>
                        </a:spcBef>
                        <a:spcAft>
                          <a:spcPts val="0"/>
                        </a:spcAft>
                      </a:pPr>
                      <a:r>
                        <a:rPr lang="zh-CN" altLang="en-US" sz="1200" b="1" kern="0" dirty="0">
                          <a:effectLst/>
                        </a:rPr>
                        <a:t>取值</a:t>
                      </a:r>
                      <a:endParaRPr lang="en-US" sz="1200" b="1" kern="0" dirty="0">
                        <a:effectLst/>
                      </a:endParaRPr>
                    </a:p>
                  </a:txBody>
                  <a:tcPr marL="68580" marR="68580"/>
                </a:tc>
                <a:extLst>
                  <a:ext uri="{0D108BD9-81ED-4DB2-BD59-A6C34878D82A}">
                    <a16:rowId xmlns:a16="http://schemas.microsoft.com/office/drawing/2014/main" val="10000"/>
                  </a:ext>
                </a:extLst>
              </a:tr>
              <a:tr h="274320">
                <a:tc>
                  <a:txBody>
                    <a:bodyPr/>
                    <a:lstStyle/>
                    <a:p>
                      <a:pPr marL="0" marR="0" algn="just">
                        <a:spcBef>
                          <a:spcPts val="0"/>
                        </a:spcBef>
                        <a:spcAft>
                          <a:spcPts val="0"/>
                        </a:spcAft>
                      </a:pPr>
                      <a:r>
                        <a:rPr lang="en-US" sz="1200" kern="0" dirty="0">
                          <a:effectLst/>
                        </a:rPr>
                        <a:t>Epoch</a:t>
                      </a:r>
                    </a:p>
                  </a:txBody>
                  <a:tcPr marL="68580" marR="68580"/>
                </a:tc>
                <a:tc>
                  <a:txBody>
                    <a:bodyPr/>
                    <a:lstStyle/>
                    <a:p>
                      <a:pPr marL="0" marR="0" algn="just">
                        <a:spcBef>
                          <a:spcPts val="0"/>
                        </a:spcBef>
                        <a:spcAft>
                          <a:spcPts val="0"/>
                        </a:spcAft>
                      </a:pPr>
                      <a:r>
                        <a:rPr lang="en-US" altLang="zh-CN" sz="1200" kern="0" dirty="0">
                          <a:effectLst/>
                        </a:rPr>
                        <a:t>{</a:t>
                      </a:r>
                      <a:r>
                        <a:rPr lang="en-US" altLang="zh-CN" sz="1200" b="1" kern="0" dirty="0">
                          <a:solidFill>
                            <a:schemeClr val="accent2"/>
                          </a:solidFill>
                          <a:effectLst/>
                        </a:rPr>
                        <a:t>55</a:t>
                      </a:r>
                      <a:r>
                        <a:rPr lang="zh-CN" altLang="en-US" sz="1200" kern="0" dirty="0">
                          <a:effectLst/>
                        </a:rPr>
                        <a:t>，</a:t>
                      </a:r>
                      <a:r>
                        <a:rPr lang="en-US" altLang="zh-CN" sz="1200" kern="0" dirty="0">
                          <a:effectLst/>
                        </a:rPr>
                        <a:t>65}</a:t>
                      </a:r>
                    </a:p>
                  </a:txBody>
                  <a:tcPr marL="68580" marR="68580"/>
                </a:tc>
                <a:extLst>
                  <a:ext uri="{0D108BD9-81ED-4DB2-BD59-A6C34878D82A}">
                    <a16:rowId xmlns:a16="http://schemas.microsoft.com/office/drawing/2014/main" val="10001"/>
                  </a:ext>
                </a:extLst>
              </a:tr>
              <a:tr h="274320">
                <a:tc>
                  <a:txBody>
                    <a:bodyPr/>
                    <a:lstStyle/>
                    <a:p>
                      <a:pPr marL="0" marR="0" algn="just">
                        <a:spcBef>
                          <a:spcPts val="0"/>
                        </a:spcBef>
                        <a:spcAft>
                          <a:spcPts val="0"/>
                        </a:spcAft>
                      </a:pPr>
                      <a:r>
                        <a:rPr lang="en-US" sz="1200" kern="0" dirty="0">
                          <a:effectLst/>
                        </a:rPr>
                        <a:t>Lr</a:t>
                      </a:r>
                    </a:p>
                  </a:txBody>
                  <a:tcPr marL="68580" marR="68580"/>
                </a:tc>
                <a:tc>
                  <a:txBody>
                    <a:bodyPr/>
                    <a:lstStyle/>
                    <a:p>
                      <a:pPr marL="0" marR="0" algn="just">
                        <a:spcBef>
                          <a:spcPts val="0"/>
                        </a:spcBef>
                        <a:spcAft>
                          <a:spcPts val="0"/>
                        </a:spcAft>
                      </a:pPr>
                      <a:r>
                        <a:rPr lang="en-US" sz="1200" kern="0" dirty="0">
                          <a:effectLst/>
                        </a:rPr>
                        <a:t>{5e-5，</a:t>
                      </a:r>
                      <a:r>
                        <a:rPr lang="en-US" sz="1200" b="1" kern="0" dirty="0">
                          <a:solidFill>
                            <a:schemeClr val="accent2"/>
                          </a:solidFill>
                          <a:effectLst/>
                        </a:rPr>
                        <a:t>6e-5</a:t>
                      </a:r>
                      <a:r>
                        <a:rPr lang="en-US" sz="1200" kern="0" dirty="0">
                          <a:effectLst/>
                        </a:rPr>
                        <a:t>}</a:t>
                      </a:r>
                    </a:p>
                  </a:txBody>
                  <a:tcPr marL="68580" marR="68580"/>
                </a:tc>
                <a:extLst>
                  <a:ext uri="{0D108BD9-81ED-4DB2-BD59-A6C34878D82A}">
                    <a16:rowId xmlns:a16="http://schemas.microsoft.com/office/drawing/2014/main" val="10002"/>
                  </a:ext>
                </a:extLst>
              </a:tr>
              <a:tr h="274320">
                <a:tc>
                  <a:txBody>
                    <a:bodyPr/>
                    <a:lstStyle/>
                    <a:p>
                      <a:pPr marL="0" marR="0" algn="just">
                        <a:spcBef>
                          <a:spcPts val="0"/>
                        </a:spcBef>
                        <a:spcAft>
                          <a:spcPts val="0"/>
                        </a:spcAft>
                      </a:pPr>
                      <a:r>
                        <a:rPr lang="en-US" sz="1200" kern="0" dirty="0" err="1">
                          <a:effectLst/>
                        </a:rPr>
                        <a:t>Batchsize</a:t>
                      </a:r>
                    </a:p>
                  </a:txBody>
                  <a:tcPr marL="68580" marR="68580"/>
                </a:tc>
                <a:tc>
                  <a:txBody>
                    <a:bodyPr/>
                    <a:lstStyle/>
                    <a:p>
                      <a:pPr marL="0" marR="0" algn="just">
                        <a:spcBef>
                          <a:spcPts val="0"/>
                        </a:spcBef>
                        <a:spcAft>
                          <a:spcPts val="0"/>
                        </a:spcAft>
                      </a:pPr>
                      <a:r>
                        <a:rPr lang="en-US" altLang="zh-CN" sz="1200" kern="0" dirty="0">
                          <a:effectLst/>
                        </a:rPr>
                        <a:t>{16}</a:t>
                      </a:r>
                    </a:p>
                  </a:txBody>
                  <a:tcPr marL="68580" marR="68580"/>
                </a:tc>
                <a:extLst>
                  <a:ext uri="{0D108BD9-81ED-4DB2-BD59-A6C34878D82A}">
                    <a16:rowId xmlns:a16="http://schemas.microsoft.com/office/drawing/2014/main" val="10003"/>
                  </a:ext>
                </a:extLst>
              </a:tr>
              <a:tr h="274320">
                <a:tc>
                  <a:txBody>
                    <a:bodyPr/>
                    <a:lstStyle/>
                    <a:p>
                      <a:pPr marL="0" marR="0" algn="just">
                        <a:spcBef>
                          <a:spcPts val="0"/>
                        </a:spcBef>
                        <a:spcAft>
                          <a:spcPts val="0"/>
                        </a:spcAft>
                      </a:pPr>
                      <a:r>
                        <a:rPr lang="en-US" sz="1200" kern="0" dirty="0" err="1">
                          <a:effectLst/>
                        </a:rPr>
                        <a:t>Max_length</a:t>
                      </a:r>
                    </a:p>
                  </a:txBody>
                  <a:tcPr marL="68580" marR="68580"/>
                </a:tc>
                <a:tc>
                  <a:txBody>
                    <a:bodyPr/>
                    <a:lstStyle/>
                    <a:p>
                      <a:pPr marL="0" marR="0" algn="just">
                        <a:spcBef>
                          <a:spcPts val="0"/>
                        </a:spcBef>
                        <a:spcAft>
                          <a:spcPts val="0"/>
                        </a:spcAft>
                      </a:pPr>
                      <a:r>
                        <a:rPr lang="en-US" altLang="zh-CN" sz="1200" kern="0" dirty="0">
                          <a:effectLst/>
                        </a:rPr>
                        <a:t>{70}</a:t>
                      </a:r>
                    </a:p>
                  </a:txBody>
                  <a:tcPr marL="68580" marR="68580"/>
                </a:tc>
                <a:extLst>
                  <a:ext uri="{0D108BD9-81ED-4DB2-BD59-A6C34878D82A}">
                    <a16:rowId xmlns:a16="http://schemas.microsoft.com/office/drawing/2014/main" val="10004"/>
                  </a:ext>
                </a:extLst>
              </a:tr>
            </a:tbl>
          </a:graphicData>
        </a:graphic>
      </p:graphicFrame>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27/63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69283" y="1157354"/>
            <a:ext cx="10926289" cy="4942578"/>
          </a:xfrm>
        </p:spPr>
        <p:txBody>
          <a:bodyPr>
            <a:no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方案三：MT-DNN模型实验</a:t>
            </a:r>
          </a:p>
          <a:p>
            <a:pPr marL="0" marR="0" indent="0" algn="just">
              <a:spcBef>
                <a:spcPts val="0"/>
              </a:spcBef>
              <a:spcAft>
                <a:spcPts val="0"/>
              </a:spcAft>
              <a:buNone/>
            </a:pPr>
            <a:endParaRPr lang="en-US" altLang="zh-CN" sz="1800" kern="100" dirty="0">
              <a:effectLst/>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根据以上结论，选取特征存在互补的模型作为teacher net来指导MT-DNN中student net的学习(具体模型配置见方案设计)。MT-DNN与方案一中的三个模型Bert_base、Bert_pad、Bert_sep的效果对比，如图所示。</a:t>
            </a:r>
          </a:p>
          <a:p>
            <a:pPr marL="457200" lvl="1" algn="just">
              <a:spcBef>
                <a:spcPts val="0"/>
              </a:spcBef>
            </a:pPr>
            <a:endParaRPr lang="en-US" altLang="zh-CN" sz="1800" kern="100" dirty="0">
              <a:effectLst/>
              <a:ea typeface="宋体" panose="02010600030101010101" pitchFamily="2" charset="-122"/>
              <a:cs typeface="+mn-lt"/>
            </a:endParaRPr>
          </a:p>
          <a:p>
            <a:pPr marL="457200" lvl="1" algn="just">
              <a:spcBef>
                <a:spcPts val="0"/>
              </a:spcBef>
            </a:pPr>
            <a:endParaRPr lang="en-US" altLang="zh-CN" sz="1800" kern="100" dirty="0">
              <a:ea typeface="宋体" panose="02010600030101010101" pitchFamily="2" charset="-122"/>
              <a:cs typeface="+mn-lt"/>
            </a:endParaRPr>
          </a:p>
          <a:p>
            <a:pPr marL="457200" lvl="1" algn="just">
              <a:spcBef>
                <a:spcPts val="0"/>
              </a:spcBef>
            </a:pPr>
            <a:endParaRPr lang="en-US" altLang="zh-CN" sz="1800" kern="100" dirty="0">
              <a:effectLst/>
              <a:ea typeface="宋体" panose="02010600030101010101" pitchFamily="2" charset="-122"/>
              <a:cs typeface="+mn-lt"/>
            </a:endParaRPr>
          </a:p>
          <a:p>
            <a:pPr marL="457200" lvl="1" algn="just">
              <a:spcBef>
                <a:spcPts val="0"/>
              </a:spcBef>
            </a:pPr>
            <a:endParaRPr lang="en-US" altLang="zh-CN" sz="1800" kern="100" dirty="0">
              <a:ea typeface="宋体" panose="02010600030101010101" pitchFamily="2" charset="-122"/>
              <a:cs typeface="+mn-lt"/>
            </a:endParaRPr>
          </a:p>
          <a:p>
            <a:pPr marL="457200" lvl="1" algn="just">
              <a:spcBef>
                <a:spcPts val="0"/>
              </a:spcBef>
            </a:pPr>
            <a:endParaRPr lang="en-US" altLang="zh-CN" sz="1800" kern="100" dirty="0">
              <a:effectLst/>
              <a:ea typeface="宋体" panose="02010600030101010101" pitchFamily="2" charset="-122"/>
              <a:cs typeface="+mn-lt"/>
            </a:endParaRPr>
          </a:p>
          <a:p>
            <a:pPr marL="457200" lvl="1" algn="just">
              <a:spcBef>
                <a:spcPts val="0"/>
              </a:spcBef>
            </a:pPr>
            <a:endParaRPr lang="en-US" altLang="zh-CN" sz="1800" kern="100" dirty="0">
              <a:ea typeface="宋体" panose="02010600030101010101" pitchFamily="2" charset="-122"/>
              <a:cs typeface="+mn-lt"/>
            </a:endParaRPr>
          </a:p>
          <a:p>
            <a:pPr marL="228600" lvl="1" indent="0" algn="just">
              <a:spcBef>
                <a:spcPts val="0"/>
              </a:spcBef>
              <a:buNone/>
            </a:pPr>
            <a:endParaRPr lang="en-US" altLang="zh-CN" sz="1800" kern="100" dirty="0">
              <a:effectLst/>
              <a:ea typeface="宋体" panose="02010600030101010101" pitchFamily="2" charset="-122"/>
              <a:cs typeface="+mn-lt"/>
            </a:endParaRPr>
          </a:p>
          <a:p>
            <a:pPr marL="457200" lvl="1" algn="just">
              <a:spcBef>
                <a:spcPts val="0"/>
              </a:spcBef>
            </a:pPr>
            <a:endParaRPr lang="en-US" altLang="zh-CN" sz="1800" kern="100" dirty="0">
              <a:ea typeface="宋体" panose="02010600030101010101" pitchFamily="2" charset="-122"/>
              <a:cs typeface="+mn-lt"/>
            </a:endParaRPr>
          </a:p>
          <a:p>
            <a:pPr marL="457200" lvl="1" algn="just">
              <a:spcBef>
                <a:spcPts val="0"/>
              </a:spcBef>
            </a:pPr>
            <a:endParaRPr lang="en-US" altLang="zh-CN" sz="1800" kern="100" dirty="0">
              <a:effectLst/>
              <a:ea typeface="宋体" panose="02010600030101010101" pitchFamily="2" charset="-122"/>
              <a:cs typeface="+mn-lt"/>
            </a:endParaRPr>
          </a:p>
          <a:p>
            <a:pPr marL="228600" lvl="1" indent="0" algn="just">
              <a:spcBef>
                <a:spcPts val="0"/>
              </a:spcBef>
              <a:buNone/>
            </a:pPr>
            <a:endParaRPr lang="en-US" altLang="zh-CN" sz="1800" kern="100" dirty="0">
              <a:ea typeface="宋体" panose="02010600030101010101" pitchFamily="2" charset="-122"/>
              <a:cs typeface="+mn-lt"/>
            </a:endParaRPr>
          </a:p>
          <a:p>
            <a:pPr marL="228600" lvl="1" indent="0" algn="just">
              <a:spcBef>
                <a:spcPts val="0"/>
              </a:spcBef>
              <a:buNone/>
            </a:pPr>
            <a:r>
              <a:rPr lang="en-US" altLang="zh-CN" sz="1800" kern="100" dirty="0">
                <a:solidFill>
                  <a:srgbClr val="333333"/>
                </a:solidFill>
                <a:effectLst/>
                <a:ea typeface="宋体" panose="02010600030101010101" pitchFamily="2" charset="-122"/>
                <a:cs typeface="+mn-lt"/>
              </a:rPr>
              <a:t>         </a:t>
            </a:r>
          </a:p>
          <a:p>
            <a:pPr marL="228600" lvl="1" indent="0" algn="just">
              <a:spcBef>
                <a:spcPts val="0"/>
              </a:spcBef>
              <a:buNone/>
            </a:pPr>
            <a:endParaRPr lang="en-US" altLang="zh-CN" sz="1800" kern="100" dirty="0">
              <a:solidFill>
                <a:srgbClr val="333333"/>
              </a:solidFill>
              <a:effectLst/>
              <a:ea typeface="宋体" panose="02010600030101010101" pitchFamily="2" charset="-122"/>
              <a:cs typeface="+mn-lt"/>
            </a:endParaRPr>
          </a:p>
          <a:p>
            <a:pPr marL="228600" lvl="1" indent="0" algn="just">
              <a:spcBef>
                <a:spcPts val="0"/>
              </a:spcBef>
              <a:buNone/>
            </a:pPr>
            <a:endParaRPr lang="zh-CN" altLang="en-US"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b="1" kern="0" dirty="0">
                <a:solidFill>
                  <a:srgbClr val="FF0000"/>
                </a:solidFill>
                <a:effectLst/>
                <a:ea typeface="仿宋" panose="02010609060101010101" pitchFamily="49" charset="-122"/>
                <a:cs typeface="+mn-lt"/>
              </a:rPr>
              <a:t>结论：在交叉验证数据集上，采用MT-DNN后的模型效果，较之前的模型效果有较大提升，将所学特征存在互补性的模型作为teacher net可以实现指导student net的学习，将知识注入student net中。</a:t>
            </a:r>
          </a:p>
          <a:p>
            <a:pPr marL="457200" lvl="1" algn="just">
              <a:spcBef>
                <a:spcPts val="0"/>
              </a:spcBef>
            </a:pPr>
            <a:endParaRPr lang="zh-CN" altLang="en-US" sz="1800" kern="100" dirty="0">
              <a:effectLst/>
              <a:ea typeface="宋体" panose="02010600030101010101" pitchFamily="2" charset="-122"/>
              <a:cs typeface="+mn-lt"/>
            </a:endParaRPr>
          </a:p>
          <a:p>
            <a:pPr marL="457200" lvl="1" algn="just">
              <a:spcBef>
                <a:spcPts val="0"/>
              </a:spcBef>
            </a:pPr>
            <a:endParaRPr lang="zh-CN" altLang="en-US" sz="1800" kern="100" dirty="0">
              <a:effectLst/>
              <a:ea typeface="宋体" panose="02010600030101010101" pitchFamily="2" charset="-122"/>
              <a:cs typeface="+mn-lt"/>
            </a:endParaRPr>
          </a:p>
        </p:txBody>
      </p:sp>
      <p:graphicFrame>
        <p:nvGraphicFramePr>
          <p:cNvPr id="2" name="图表 1"/>
          <p:cNvGraphicFramePr/>
          <p:nvPr/>
        </p:nvGraphicFramePr>
        <p:xfrm>
          <a:off x="1072259" y="2500013"/>
          <a:ext cx="5068111" cy="2675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nvGraphicFramePr>
        <p:xfrm>
          <a:off x="6134315" y="2305453"/>
          <a:ext cx="5068111" cy="2859932"/>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28/63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88334" y="1146085"/>
            <a:ext cx="10906834" cy="4971760"/>
          </a:xfrm>
        </p:spPr>
        <p:txBody>
          <a:bodyPr>
            <a:norm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数据问题</a:t>
            </a:r>
          </a:p>
          <a:p>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r>
              <a:rPr lang="zh-CN" altLang="en-US" sz="1800" kern="0" dirty="0">
                <a:solidFill>
                  <a:srgbClr val="333333"/>
                </a:solidFill>
                <a:effectLst/>
                <a:ea typeface="仿宋" panose="02010609060101010101" pitchFamily="49" charset="-122"/>
                <a:cs typeface="+mn-lt"/>
              </a:rPr>
              <a:t>在方案的实施过程中，对比模型的bad case发现，原训练数据（660条训练数据）与测试数据（220条测试数据）存在标注不一致的情况，模型的预测与训练数据的对比，第8类的数据如图所示：</a:t>
            </a: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结论：第</a:t>
            </a:r>
            <a:r>
              <a:rPr lang="en-US" altLang="zh-CN" sz="1800" b="1" kern="0" dirty="0">
                <a:solidFill>
                  <a:srgbClr val="FF0000"/>
                </a:solidFill>
                <a:effectLst/>
                <a:ea typeface="仿宋" panose="02010609060101010101" pitchFamily="49" charset="-122"/>
                <a:cs typeface="+mn-lt"/>
              </a:rPr>
              <a:t>8</a:t>
            </a:r>
            <a:r>
              <a:rPr lang="zh-CN" altLang="en-US" sz="1800" b="1" kern="0" dirty="0">
                <a:solidFill>
                  <a:srgbClr val="FF0000"/>
                </a:solidFill>
                <a:effectLst/>
                <a:ea typeface="仿宋" panose="02010609060101010101" pitchFamily="49" charset="-122"/>
                <a:cs typeface="+mn-lt"/>
              </a:rPr>
              <a:t>类数据存在训练数据与测试数据标注不一致的问题。</a:t>
            </a:r>
            <a:endParaRPr lang="en-US" altLang="zh-CN" sz="1800" kern="0" dirty="0">
              <a:solidFill>
                <a:srgbClr val="FF0000"/>
              </a:solidFill>
              <a:effectLst/>
              <a:ea typeface="仿宋" panose="02010609060101010101" pitchFamily="49" charset="-122"/>
              <a:cs typeface="+mn-lt"/>
            </a:endParaRPr>
          </a:p>
        </p:txBody>
      </p:sp>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29/63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pic>
        <p:nvPicPr>
          <p:cNvPr id="10" name="图片 9"/>
          <p:cNvPicPr>
            <a:picLocks noChangeAspect="1"/>
          </p:cNvPicPr>
          <p:nvPr/>
        </p:nvPicPr>
        <p:blipFill>
          <a:blip r:embed="rId4"/>
          <a:stretch>
            <a:fillRect/>
          </a:stretch>
        </p:blipFill>
        <p:spPr>
          <a:xfrm>
            <a:off x="2071991" y="2337791"/>
            <a:ext cx="3896225" cy="2939142"/>
          </a:xfrm>
          <a:prstGeom prst="rect">
            <a:avLst/>
          </a:prstGeom>
          <a:noFill/>
          <a:ln>
            <a:noFill/>
          </a:ln>
        </p:spPr>
      </p:pic>
      <p:pic>
        <p:nvPicPr>
          <p:cNvPr id="14" name="图片 13"/>
          <p:cNvPicPr>
            <a:picLocks noChangeAspect="1"/>
          </p:cNvPicPr>
          <p:nvPr/>
        </p:nvPicPr>
        <p:blipFill>
          <a:blip r:embed="rId5"/>
          <a:stretch>
            <a:fillRect/>
          </a:stretch>
        </p:blipFill>
        <p:spPr>
          <a:xfrm>
            <a:off x="5984257" y="2768101"/>
            <a:ext cx="4044830" cy="24893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8808" y="1089498"/>
                <a:ext cx="10974928" cy="5009297"/>
              </a:xfrm>
            </p:spPr>
            <p:txBody>
              <a:bodyPr>
                <a:noAutofit/>
              </a:bodyPr>
              <a:lstStyle/>
              <a:p>
                <a:pPr marL="0" indent="0">
                  <a:buNone/>
                </a:pPr>
                <a:endParaRPr lang="en-US" altLang="zh-CN" sz="1800" kern="0" dirty="0">
                  <a:solidFill>
                    <a:srgbClr val="333333"/>
                  </a:solidFill>
                  <a:effectLst/>
                  <a:ea typeface="仿宋" panose="02010609060101010101" pitchFamily="49" charset="-122"/>
                  <a:cs typeface="+mn-lt"/>
                </a:endParaRPr>
              </a:p>
              <a:p>
                <a:r>
                  <a:rPr lang="zh-CN" altLang="en-US" sz="1800" kern="0" dirty="0">
                    <a:solidFill>
                      <a:srgbClr val="333333"/>
                    </a:solidFill>
                    <a:ea typeface="仿宋" panose="02010609060101010101" pitchFamily="49" charset="-122"/>
                    <a:cs typeface="+mn-lt"/>
                  </a:rPr>
                  <a:t>本项目的主要工作是在意图识别任务中，针对</a:t>
                </a:r>
                <a:r>
                  <a:rPr lang="en-US" altLang="zh-CN" sz="1800" kern="0" dirty="0">
                    <a:solidFill>
                      <a:srgbClr val="333333"/>
                    </a:solidFill>
                    <a:ea typeface="仿宋" panose="02010609060101010101" pitchFamily="49" charset="-122"/>
                    <a:cs typeface="+mn-lt"/>
                  </a:rPr>
                  <a:t>BERT</a:t>
                </a:r>
                <a:r>
                  <a:rPr lang="zh-CN" altLang="en-US" sz="1800" kern="0" dirty="0">
                    <a:solidFill>
                      <a:srgbClr val="333333"/>
                    </a:solidFill>
                    <a:ea typeface="仿宋" panose="02010609060101010101" pitchFamily="49" charset="-122"/>
                    <a:cs typeface="+mn-lt"/>
                  </a:rPr>
                  <a:t>系列预训练模型构建</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ea typeface="仿宋" panose="02010609060101010101" pitchFamily="49" charset="-122"/>
                    <a:cs typeface="+mn-lt"/>
                  </a:rPr>
                  <a:t>模型。</a:t>
                </a:r>
                <a:endParaRPr lang="en-US" altLang="zh-CN" sz="1800" kern="0" dirty="0">
                  <a:solidFill>
                    <a:srgbClr val="333333"/>
                  </a:solidFill>
                  <a:ea typeface="仿宋" panose="02010609060101010101" pitchFamily="49" charset="-122"/>
                  <a:cs typeface="+mn-lt"/>
                </a:endParaRPr>
              </a:p>
              <a:p>
                <a:r>
                  <a:rPr lang="zh-CN" altLang="en-US" sz="1800" kern="0" dirty="0">
                    <a:solidFill>
                      <a:srgbClr val="333333"/>
                    </a:solidFill>
                    <a:ea typeface="仿宋" panose="02010609060101010101" pitchFamily="49" charset="-122"/>
                    <a:cs typeface="+mn-lt"/>
                  </a:rPr>
                  <a:t>原项目结题要求：</a:t>
                </a:r>
              </a:p>
              <a:p>
                <a:endParaRPr lang="en-US" altLang="zh-CN" sz="1800" kern="0" dirty="0">
                  <a:solidFill>
                    <a:srgbClr val="333333"/>
                  </a:solidFill>
                  <a:ea typeface="仿宋" panose="02010609060101010101" pitchFamily="49" charset="-122"/>
                  <a:cs typeface="+mn-lt"/>
                </a:endParaRPr>
              </a:p>
              <a:p>
                <a:pPr marL="457200" lvl="1" indent="0" algn="just">
                  <a:lnSpc>
                    <a:spcPts val="2000"/>
                  </a:lnSpc>
                  <a:spcBef>
                    <a:spcPts val="0"/>
                  </a:spcBef>
                  <a:buNone/>
                </a:pPr>
                <a:r>
                  <a:rPr lang="zh-CN" altLang="en-US" sz="1800" b="1" kern="0" dirty="0">
                    <a:solidFill>
                      <a:srgbClr val="333333"/>
                    </a:solidFill>
                    <a:ea typeface="仿宋" panose="02010609060101010101" pitchFamily="49" charset="-122"/>
                    <a:cs typeface="+mn-lt"/>
                  </a:rPr>
                  <a:t>（</a:t>
                </a:r>
                <a:r>
                  <a:rPr lang="en-US" altLang="zh-CN" sz="1800" b="1" kern="0" dirty="0">
                    <a:solidFill>
                      <a:srgbClr val="333333"/>
                    </a:solidFill>
                    <a:ea typeface="仿宋" panose="02010609060101010101" pitchFamily="49" charset="-122"/>
                    <a:cs typeface="+mn-lt"/>
                  </a:rPr>
                  <a:t>1</a:t>
                </a:r>
                <a:r>
                  <a:rPr lang="zh-CN" altLang="en-US" sz="1800" b="1" kern="0" dirty="0">
                    <a:solidFill>
                      <a:srgbClr val="333333"/>
                    </a:solidFill>
                    <a:ea typeface="仿宋" panose="02010609060101010101" pitchFamily="49" charset="-122"/>
                    <a:cs typeface="+mn-lt"/>
                  </a:rPr>
                  <a:t>）小数据集：</a:t>
                </a:r>
                <a:r>
                  <a:rPr lang="zh-CN" altLang="en-US" sz="1800" kern="0" dirty="0">
                    <a:solidFill>
                      <a:srgbClr val="333333"/>
                    </a:solidFill>
                    <a:ea typeface="仿宋" panose="02010609060101010101" pitchFamily="49" charset="-122"/>
                    <a:cs typeface="+mn-lt"/>
                  </a:rPr>
                  <a:t>针对于</a:t>
                </a:r>
                <a:r>
                  <a:rPr lang="en-US" altLang="zh-CN" sz="1800" kern="0" dirty="0">
                    <a:solidFill>
                      <a:srgbClr val="333333"/>
                    </a:solidFill>
                    <a:ea typeface="仿宋" panose="02010609060101010101" pitchFamily="49" charset="-122"/>
                    <a:cs typeface="+mn-lt"/>
                  </a:rPr>
                  <a:t>22</a:t>
                </a:r>
                <a:r>
                  <a:rPr lang="zh-CN" altLang="en-US" sz="1800" kern="0" dirty="0">
                    <a:solidFill>
                      <a:srgbClr val="333333"/>
                    </a:solidFill>
                    <a:ea typeface="仿宋" panose="02010609060101010101" pitchFamily="49" charset="-122"/>
                    <a:cs typeface="+mn-lt"/>
                  </a:rPr>
                  <a:t>个类别的</a:t>
                </a:r>
                <a:r>
                  <a:rPr lang="en-US" altLang="zh-CN" sz="1800" kern="0" dirty="0">
                    <a:solidFill>
                      <a:srgbClr val="333333"/>
                    </a:solidFill>
                    <a:ea typeface="仿宋" panose="02010609060101010101" pitchFamily="49" charset="-122"/>
                    <a:cs typeface="+mn-lt"/>
                  </a:rPr>
                  <a:t>660</a:t>
                </a:r>
                <a:r>
                  <a:rPr lang="zh-CN" altLang="en-US" sz="1800" kern="0" dirty="0">
                    <a:solidFill>
                      <a:srgbClr val="333333"/>
                    </a:solidFill>
                    <a:ea typeface="仿宋" panose="02010609060101010101" pitchFamily="49" charset="-122"/>
                    <a:cs typeface="+mn-lt"/>
                  </a:rPr>
                  <a:t>条训练数据，</a:t>
                </a:r>
                <a:r>
                  <a:rPr lang="en-US" altLang="zh-CN" sz="1800" kern="0" dirty="0">
                    <a:solidFill>
                      <a:srgbClr val="333333"/>
                    </a:solidFill>
                    <a:ea typeface="仿宋" panose="02010609060101010101" pitchFamily="49" charset="-122"/>
                    <a:cs typeface="+mn-lt"/>
                  </a:rPr>
                  <a:t>220</a:t>
                </a:r>
                <a:r>
                  <a:rPr lang="zh-CN" altLang="en-US" sz="1800" kern="0" dirty="0">
                    <a:solidFill>
                      <a:srgbClr val="333333"/>
                    </a:solidFill>
                    <a:ea typeface="仿宋" panose="02010609060101010101" pitchFamily="49" charset="-122"/>
                    <a:cs typeface="+mn-lt"/>
                  </a:rPr>
                  <a:t>条测试数据，搭建基于</a:t>
                </a:r>
                <a:r>
                  <a:rPr lang="en-US" altLang="zh-CN" sz="1800" kern="0" dirty="0">
                    <a:solidFill>
                      <a:srgbClr val="333333"/>
                    </a:solidFill>
                    <a:ea typeface="仿宋" panose="02010609060101010101" pitchFamily="49" charset="-122"/>
                    <a:cs typeface="+mn-lt"/>
                  </a:rPr>
                  <a:t>BERT</a:t>
                </a:r>
                <a:r>
                  <a:rPr lang="zh-CN" altLang="en-US" sz="1800" kern="0" dirty="0">
                    <a:solidFill>
                      <a:srgbClr val="333333"/>
                    </a:solidFill>
                    <a:ea typeface="仿宋" panose="02010609060101010101" pitchFamily="49" charset="-122"/>
                    <a:cs typeface="+mn-lt"/>
                  </a:rPr>
                  <a:t>系列模型的</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ea typeface="仿宋" panose="02010609060101010101" pitchFamily="49" charset="-122"/>
                    <a:cs typeface="+mn-lt"/>
                  </a:rPr>
                  <a:t>模型，测试准确率</a:t>
                </a:r>
                <a14:m>
                  <m:oMath xmlns:m="http://schemas.openxmlformats.org/officeDocument/2006/math">
                    <m:r>
                      <a:rPr lang="zh-CN" altLang="en-US" sz="1800" i="1" kern="0" smtClean="0">
                        <a:solidFill>
                          <a:srgbClr val="333333"/>
                        </a:solidFill>
                        <a:latin typeface="Cambria Math" panose="02040503050406030204" pitchFamily="18" charset="0"/>
                        <a:ea typeface="仿宋" panose="02010609060101010101" pitchFamily="49" charset="-122"/>
                        <a:cs typeface="+mn-lt"/>
                      </a:rPr>
                      <m:t>≥</m:t>
                    </m:r>
                  </m:oMath>
                </a14:m>
                <a:r>
                  <a:rPr lang="en-US" altLang="zh-CN" sz="1800" kern="0" dirty="0">
                    <a:solidFill>
                      <a:srgbClr val="333333"/>
                    </a:solidFill>
                    <a:ea typeface="仿宋" panose="02010609060101010101" pitchFamily="49" charset="-122"/>
                    <a:cs typeface="+mn-lt"/>
                  </a:rPr>
                  <a:t>88%</a:t>
                </a:r>
                <a:r>
                  <a:rPr lang="zh-CN" altLang="en-US" sz="1800" kern="0" dirty="0">
                    <a:solidFill>
                      <a:srgbClr val="333333"/>
                    </a:solidFill>
                    <a:ea typeface="仿宋" panose="02010609060101010101" pitchFamily="49" charset="-122"/>
                    <a:cs typeface="+mn-lt"/>
                  </a:rPr>
                  <a:t>。</a:t>
                </a:r>
                <a:endParaRPr lang="en-US" altLang="zh-CN" sz="1800" kern="0" dirty="0">
                  <a:solidFill>
                    <a:srgbClr val="333333"/>
                  </a:solidFill>
                  <a:ea typeface="仿宋" panose="02010609060101010101" pitchFamily="49" charset="-122"/>
                  <a:cs typeface="+mn-lt"/>
                </a:endParaRPr>
              </a:p>
              <a:p>
                <a:pPr marL="457200" lvl="1" indent="356870" algn="just">
                  <a:lnSpc>
                    <a:spcPts val="2000"/>
                  </a:lnSpc>
                  <a:spcBef>
                    <a:spcPts val="0"/>
                  </a:spcBef>
                </a:pPr>
                <a:endParaRPr lang="zh-CN" altLang="en-US" sz="1800" kern="0" dirty="0">
                  <a:solidFill>
                    <a:srgbClr val="333333"/>
                  </a:solidFill>
                  <a:ea typeface="仿宋" panose="02010609060101010101" pitchFamily="49" charset="-122"/>
                  <a:cs typeface="+mn-lt"/>
                </a:endParaRPr>
              </a:p>
              <a:p>
                <a:pPr marL="457200" lvl="1" indent="0" algn="just">
                  <a:lnSpc>
                    <a:spcPts val="2000"/>
                  </a:lnSpc>
                  <a:spcBef>
                    <a:spcPts val="0"/>
                  </a:spcBef>
                  <a:buNone/>
                </a:pPr>
                <a:r>
                  <a:rPr lang="zh-CN" altLang="en-US" sz="1800" b="1" kern="0" dirty="0">
                    <a:solidFill>
                      <a:srgbClr val="333333"/>
                    </a:solidFill>
                    <a:ea typeface="仿宋" panose="02010609060101010101" pitchFamily="49" charset="-122"/>
                    <a:cs typeface="+mn-lt"/>
                  </a:rPr>
                  <a:t>（</a:t>
                </a:r>
                <a:r>
                  <a:rPr lang="en-US" altLang="zh-CN" sz="1800" b="1" kern="0" dirty="0">
                    <a:solidFill>
                      <a:srgbClr val="333333"/>
                    </a:solidFill>
                    <a:ea typeface="仿宋" panose="02010609060101010101" pitchFamily="49" charset="-122"/>
                    <a:cs typeface="+mn-lt"/>
                  </a:rPr>
                  <a:t>2</a:t>
                </a:r>
                <a:r>
                  <a:rPr lang="zh-CN" altLang="en-US" sz="1800" b="1" kern="0" dirty="0">
                    <a:solidFill>
                      <a:srgbClr val="333333"/>
                    </a:solidFill>
                    <a:ea typeface="仿宋" panose="02010609060101010101" pitchFamily="49" charset="-122"/>
                    <a:cs typeface="+mn-lt"/>
                  </a:rPr>
                  <a:t>）公开数据集：</a:t>
                </a:r>
                <a:r>
                  <a:rPr lang="zh-CN" altLang="en-US" sz="1800" kern="0" dirty="0">
                    <a:solidFill>
                      <a:srgbClr val="333333"/>
                    </a:solidFill>
                    <a:ea typeface="仿宋" panose="02010609060101010101" pitchFamily="49" charset="-122"/>
                    <a:cs typeface="+mn-lt"/>
                  </a:rPr>
                  <a:t>针对于公开的意图识别评测数据集，基于</a:t>
                </a:r>
                <a:r>
                  <a:rPr lang="en-US" altLang="zh-CN" sz="1800" kern="0" dirty="0">
                    <a:solidFill>
                      <a:srgbClr val="333333"/>
                    </a:solidFill>
                    <a:ea typeface="仿宋" panose="02010609060101010101" pitchFamily="49" charset="-122"/>
                    <a:cs typeface="+mn-lt"/>
                  </a:rPr>
                  <a:t>BERT</a:t>
                </a:r>
                <a:r>
                  <a:rPr lang="zh-CN" altLang="en-US" sz="1800" kern="0" dirty="0">
                    <a:solidFill>
                      <a:srgbClr val="333333"/>
                    </a:solidFill>
                    <a:ea typeface="仿宋" panose="02010609060101010101" pitchFamily="49" charset="-122"/>
                    <a:cs typeface="+mn-lt"/>
                  </a:rPr>
                  <a:t>系列模型搭建</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ea typeface="仿宋" panose="02010609060101010101" pitchFamily="49" charset="-122"/>
                    <a:cs typeface="+mn-lt"/>
                  </a:rPr>
                  <a:t>模型，测试准确率</a:t>
                </a:r>
                <a14:m>
                  <m:oMath xmlns:m="http://schemas.openxmlformats.org/officeDocument/2006/math">
                    <m:r>
                      <a:rPr lang="zh-CN" altLang="en-US" sz="1800" i="1" kern="0" smtClean="0">
                        <a:solidFill>
                          <a:srgbClr val="333333"/>
                        </a:solidFill>
                        <a:latin typeface="Cambria Math" panose="02040503050406030204" pitchFamily="18" charset="0"/>
                        <a:ea typeface="仿宋" panose="02010609060101010101" pitchFamily="49" charset="-122"/>
                        <a:cs typeface="+mn-lt"/>
                      </a:rPr>
                      <m:t>≥</m:t>
                    </m:r>
                    <m:r>
                      <a:rPr lang="en-US" altLang="zh-CN" sz="1800" i="1" kern="0">
                        <a:solidFill>
                          <a:srgbClr val="333333"/>
                        </a:solidFill>
                        <a:latin typeface="Cambria Math" panose="02040503050406030204" pitchFamily="18" charset="0"/>
                        <a:ea typeface="仿宋" panose="02010609060101010101" pitchFamily="49" charset="-122"/>
                        <a:cs typeface="+mn-lt"/>
                      </a:rPr>
                      <m:t>9</m:t>
                    </m:r>
                  </m:oMath>
                </a14:m>
                <a:r>
                  <a:rPr lang="en-US" altLang="zh-CN" sz="1800" kern="0" dirty="0">
                    <a:solidFill>
                      <a:srgbClr val="333333"/>
                    </a:solidFill>
                    <a:ea typeface="仿宋" panose="02010609060101010101" pitchFamily="49" charset="-122"/>
                    <a:cs typeface="+mn-lt"/>
                  </a:rPr>
                  <a:t>5%</a:t>
                </a:r>
                <a:r>
                  <a:rPr lang="zh-CN" altLang="en-US" sz="1800" kern="0" dirty="0">
                    <a:solidFill>
                      <a:srgbClr val="333333"/>
                    </a:solidFill>
                    <a:ea typeface="仿宋" panose="02010609060101010101" pitchFamily="49" charset="-122"/>
                    <a:cs typeface="+mn-lt"/>
                  </a:rPr>
                  <a:t>。</a:t>
                </a:r>
                <a:endParaRPr lang="en-US" altLang="zh-CN" sz="1800" kern="0" dirty="0">
                  <a:solidFill>
                    <a:srgbClr val="333333"/>
                  </a:solidFill>
                  <a:ea typeface="仿宋" panose="02010609060101010101" pitchFamily="49" charset="-122"/>
                  <a:cs typeface="+mn-lt"/>
                </a:endParaRPr>
              </a:p>
              <a:p>
                <a:pPr marL="457200" lvl="1" indent="356870" algn="just">
                  <a:lnSpc>
                    <a:spcPts val="2000"/>
                  </a:lnSpc>
                  <a:spcBef>
                    <a:spcPts val="0"/>
                  </a:spcBef>
                </a:pPr>
                <a:endParaRPr lang="zh-CN" altLang="en-US" sz="1800" kern="0" dirty="0">
                  <a:solidFill>
                    <a:srgbClr val="333333"/>
                  </a:solidFill>
                  <a:ea typeface="仿宋" panose="02010609060101010101" pitchFamily="49" charset="-122"/>
                  <a:cs typeface="+mn-lt"/>
                </a:endParaRPr>
              </a:p>
              <a:p>
                <a:pPr marL="457200" lvl="1" indent="0" algn="just">
                  <a:lnSpc>
                    <a:spcPts val="2000"/>
                  </a:lnSpc>
                  <a:spcBef>
                    <a:spcPts val="0"/>
                  </a:spcBef>
                  <a:buNone/>
                </a:pPr>
                <a:r>
                  <a:rPr lang="zh-CN" altLang="en-US" sz="1800" b="1" kern="0" dirty="0">
                    <a:solidFill>
                      <a:srgbClr val="333333"/>
                    </a:solidFill>
                    <a:ea typeface="仿宋" panose="02010609060101010101" pitchFamily="49" charset="-122"/>
                    <a:cs typeface="+mn-lt"/>
                  </a:rPr>
                  <a:t>（</a:t>
                </a:r>
                <a:r>
                  <a:rPr lang="en-US" altLang="zh-CN" sz="1800" b="1" kern="0" dirty="0">
                    <a:solidFill>
                      <a:srgbClr val="333333"/>
                    </a:solidFill>
                    <a:ea typeface="仿宋" panose="02010609060101010101" pitchFamily="49" charset="-122"/>
                    <a:cs typeface="+mn-lt"/>
                  </a:rPr>
                  <a:t>3</a:t>
                </a:r>
                <a:r>
                  <a:rPr lang="zh-CN" altLang="en-US" sz="1800" b="1" kern="0" dirty="0">
                    <a:solidFill>
                      <a:srgbClr val="333333"/>
                    </a:solidFill>
                    <a:ea typeface="仿宋" panose="02010609060101010101" pitchFamily="49" charset="-122"/>
                    <a:cs typeface="+mn-lt"/>
                  </a:rPr>
                  <a:t>）大数据集：</a:t>
                </a:r>
                <a:r>
                  <a:rPr lang="zh-CN" altLang="en-US" sz="1800" kern="0" dirty="0">
                    <a:solidFill>
                      <a:srgbClr val="333333"/>
                    </a:solidFill>
                    <a:ea typeface="仿宋" panose="02010609060101010101" pitchFamily="49" charset="-122"/>
                    <a:cs typeface="+mn-lt"/>
                  </a:rPr>
                  <a:t>针对</a:t>
                </a:r>
                <a:r>
                  <a:rPr lang="en-US" altLang="zh-CN" sz="1800" kern="0" dirty="0">
                    <a:solidFill>
                      <a:srgbClr val="333333"/>
                    </a:solidFill>
                    <a:ea typeface="仿宋" panose="02010609060101010101" pitchFamily="49" charset="-122"/>
                    <a:cs typeface="+mn-lt"/>
                  </a:rPr>
                  <a:t>329</a:t>
                </a:r>
                <a:r>
                  <a:rPr lang="zh-CN" altLang="en-US" sz="1800" kern="0" dirty="0">
                    <a:solidFill>
                      <a:srgbClr val="333333"/>
                    </a:solidFill>
                    <a:ea typeface="仿宋" panose="02010609060101010101" pitchFamily="49" charset="-122"/>
                    <a:cs typeface="+mn-lt"/>
                  </a:rPr>
                  <a:t>个类别的</a:t>
                </a:r>
                <a:r>
                  <a:rPr lang="en-US" altLang="zh-CN" sz="1800" kern="0" dirty="0">
                    <a:solidFill>
                      <a:srgbClr val="333333"/>
                    </a:solidFill>
                    <a:ea typeface="仿宋" panose="02010609060101010101" pitchFamily="49" charset="-122"/>
                    <a:cs typeface="+mn-lt"/>
                  </a:rPr>
                  <a:t>16</a:t>
                </a:r>
                <a:r>
                  <a:rPr lang="zh-CN" altLang="en-US" sz="1800" kern="0" dirty="0">
                    <a:solidFill>
                      <a:srgbClr val="333333"/>
                    </a:solidFill>
                    <a:ea typeface="仿宋" panose="02010609060101010101" pitchFamily="49" charset="-122"/>
                    <a:cs typeface="+mn-lt"/>
                  </a:rPr>
                  <a:t>万条训练数据，</a:t>
                </a:r>
                <a:r>
                  <a:rPr lang="en-US" altLang="zh-CN" sz="1800" kern="0" dirty="0">
                    <a:solidFill>
                      <a:srgbClr val="333333"/>
                    </a:solidFill>
                    <a:ea typeface="仿宋" panose="02010609060101010101" pitchFamily="49" charset="-122"/>
                    <a:cs typeface="+mn-lt"/>
                  </a:rPr>
                  <a:t>290</a:t>
                </a:r>
                <a:r>
                  <a:rPr lang="zh-CN" altLang="en-US" sz="1800" kern="0" dirty="0">
                    <a:solidFill>
                      <a:srgbClr val="333333"/>
                    </a:solidFill>
                    <a:ea typeface="仿宋" panose="02010609060101010101" pitchFamily="49" charset="-122"/>
                    <a:cs typeface="+mn-lt"/>
                  </a:rPr>
                  <a:t>个类别的</a:t>
                </a:r>
                <a:r>
                  <a:rPr lang="en-US" altLang="zh-CN" sz="1800" kern="0" dirty="0">
                    <a:solidFill>
                      <a:srgbClr val="333333"/>
                    </a:solidFill>
                    <a:ea typeface="仿宋" panose="02010609060101010101" pitchFamily="49" charset="-122"/>
                    <a:cs typeface="+mn-lt"/>
                  </a:rPr>
                  <a:t>1</a:t>
                </a:r>
                <a:r>
                  <a:rPr lang="zh-CN" altLang="en-US" sz="1800" kern="0" dirty="0">
                    <a:solidFill>
                      <a:srgbClr val="333333"/>
                    </a:solidFill>
                    <a:ea typeface="仿宋" panose="02010609060101010101" pitchFamily="49" charset="-122"/>
                    <a:cs typeface="+mn-lt"/>
                  </a:rPr>
                  <a:t>万条测试数据，搭建基于</a:t>
                </a:r>
                <a:r>
                  <a:rPr lang="en-US" altLang="zh-CN" sz="1800" kern="0" dirty="0">
                    <a:solidFill>
                      <a:srgbClr val="333333"/>
                    </a:solidFill>
                    <a:ea typeface="仿宋" panose="02010609060101010101" pitchFamily="49" charset="-122"/>
                    <a:cs typeface="+mn-lt"/>
                  </a:rPr>
                  <a:t>BERT</a:t>
                </a:r>
                <a:r>
                  <a:rPr lang="zh-CN" altLang="en-US" sz="1800" kern="0" dirty="0">
                    <a:solidFill>
                      <a:srgbClr val="333333"/>
                    </a:solidFill>
                    <a:ea typeface="仿宋" panose="02010609060101010101" pitchFamily="49" charset="-122"/>
                    <a:cs typeface="+mn-lt"/>
                  </a:rPr>
                  <a:t>系列模型的</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ea typeface="仿宋" panose="02010609060101010101" pitchFamily="49" charset="-122"/>
                    <a:cs typeface="+mn-lt"/>
                  </a:rPr>
                  <a:t>模型，测试准确率</a:t>
                </a:r>
                <a14:m>
                  <m:oMath xmlns:m="http://schemas.openxmlformats.org/officeDocument/2006/math">
                    <m:r>
                      <a:rPr lang="zh-CN" altLang="en-US" sz="1800" i="1" kern="0" smtClean="0">
                        <a:solidFill>
                          <a:srgbClr val="333333"/>
                        </a:solidFill>
                        <a:latin typeface="Cambria Math" panose="02040503050406030204" pitchFamily="18" charset="0"/>
                        <a:ea typeface="仿宋" panose="02010609060101010101" pitchFamily="49" charset="-122"/>
                        <a:cs typeface="+mn-lt"/>
                      </a:rPr>
                      <m:t>≥</m:t>
                    </m:r>
                  </m:oMath>
                </a14:m>
                <a:r>
                  <a:rPr lang="en-US" altLang="zh-CN" sz="1800" kern="0" dirty="0">
                    <a:solidFill>
                      <a:srgbClr val="333333"/>
                    </a:solidFill>
                    <a:ea typeface="仿宋" panose="02010609060101010101" pitchFamily="49" charset="-122"/>
                    <a:cs typeface="+mn-lt"/>
                  </a:rPr>
                  <a:t>89%</a:t>
                </a:r>
                <a:r>
                  <a:rPr lang="zh-CN" altLang="en-US" sz="1800" kern="0" dirty="0">
                    <a:solidFill>
                      <a:srgbClr val="333333"/>
                    </a:solidFill>
                    <a:ea typeface="仿宋" panose="02010609060101010101" pitchFamily="49" charset="-122"/>
                    <a:cs typeface="+mn-lt"/>
                  </a:rPr>
                  <a:t>。同时，模型的单条数据在</a:t>
                </a:r>
                <a:r>
                  <a:rPr lang="en-US" altLang="zh-CN" sz="1800" kern="0" dirty="0">
                    <a:solidFill>
                      <a:srgbClr val="333333"/>
                    </a:solidFill>
                    <a:ea typeface="仿宋" panose="02010609060101010101" pitchFamily="49" charset="-122"/>
                    <a:cs typeface="+mn-lt"/>
                  </a:rPr>
                  <a:t>GPU</a:t>
                </a:r>
                <a:r>
                  <a:rPr lang="zh-CN" altLang="en-US" sz="1800" kern="0" dirty="0">
                    <a:solidFill>
                      <a:srgbClr val="333333"/>
                    </a:solidFill>
                    <a:ea typeface="仿宋" panose="02010609060101010101" pitchFamily="49" charset="-122"/>
                    <a:cs typeface="+mn-lt"/>
                  </a:rPr>
                  <a:t>上预测时间要不超过</a:t>
                </a:r>
                <a:r>
                  <a:rPr lang="en-US" altLang="zh-CN" sz="1800" kern="0" dirty="0">
                    <a:solidFill>
                      <a:srgbClr val="333333"/>
                    </a:solidFill>
                    <a:ea typeface="仿宋" panose="02010609060101010101" pitchFamily="49" charset="-122"/>
                    <a:cs typeface="+mn-lt"/>
                  </a:rPr>
                  <a:t>200</a:t>
                </a:r>
                <a:r>
                  <a:rPr lang="zh-CN" altLang="en-US" sz="1800" kern="0" dirty="0">
                    <a:solidFill>
                      <a:srgbClr val="333333"/>
                    </a:solidFill>
                    <a:ea typeface="仿宋" panose="02010609060101010101" pitchFamily="49" charset="-122"/>
                    <a:cs typeface="+mn-lt"/>
                  </a:rPr>
                  <a:t>毫秒。</a:t>
                </a:r>
                <a:endParaRPr lang="en-US" altLang="zh-CN" sz="1800" kern="0" dirty="0">
                  <a:solidFill>
                    <a:srgbClr val="333333"/>
                  </a:solidFill>
                  <a:ea typeface="仿宋" panose="02010609060101010101" pitchFamily="49" charset="-122"/>
                  <a:cs typeface="+mn-lt"/>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8808" y="1089498"/>
                <a:ext cx="10974928" cy="5009297"/>
              </a:xfrm>
              <a:blipFill rotWithShape="1">
                <a:blip r:embed="rId2"/>
                <a:stretch>
                  <a:fillRect l="-333" r="-444"/>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项目简介</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形 4" descr="学位帽"/>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900" y="306705"/>
            <a:ext cx="457200" cy="457200"/>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7" name="直接连接符 6"/>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3/63</a:t>
            </a:r>
          </a:p>
        </p:txBody>
      </p:sp>
      <p:sp>
        <p:nvSpPr>
          <p:cNvPr id="10" name="文本框 9"/>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8" name="文本框 7"/>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88334" y="1146085"/>
            <a:ext cx="10515600" cy="4971760"/>
          </a:xfrm>
        </p:spPr>
        <p:txBody>
          <a:bodyPr>
            <a:norm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数据问题</a:t>
            </a:r>
          </a:p>
          <a:p>
            <a:pPr marL="0" marR="0" indent="0" algn="just">
              <a:lnSpc>
                <a:spcPts val="2000"/>
              </a:lnSpc>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第</a:t>
            </a:r>
            <a:r>
              <a:rPr lang="en-US" altLang="zh-CN" sz="1800" kern="0" dirty="0">
                <a:solidFill>
                  <a:srgbClr val="333333"/>
                </a:solidFill>
                <a:effectLst/>
                <a:ea typeface="仿宋" panose="02010609060101010101" pitchFamily="49" charset="-122"/>
                <a:cs typeface="+mn-lt"/>
              </a:rPr>
              <a:t>10</a:t>
            </a:r>
            <a:r>
              <a:rPr lang="zh-CN" altLang="en-US" sz="1800" kern="0" dirty="0">
                <a:solidFill>
                  <a:srgbClr val="333333"/>
                </a:solidFill>
                <a:effectLst/>
                <a:ea typeface="仿宋" panose="02010609060101010101" pitchFamily="49" charset="-122"/>
                <a:cs typeface="+mn-lt"/>
              </a:rPr>
              <a:t>类数据对比如图所示：</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结论：第</a:t>
            </a:r>
            <a:r>
              <a:rPr lang="en-US" altLang="zh-CN" sz="1800" b="1" kern="0" dirty="0">
                <a:solidFill>
                  <a:srgbClr val="FF0000"/>
                </a:solidFill>
                <a:effectLst/>
                <a:ea typeface="仿宋" panose="02010609060101010101" pitchFamily="49" charset="-122"/>
                <a:cs typeface="+mn-lt"/>
              </a:rPr>
              <a:t>10</a:t>
            </a:r>
            <a:r>
              <a:rPr lang="zh-CN" altLang="en-US" sz="1800" b="1" kern="0" dirty="0">
                <a:solidFill>
                  <a:srgbClr val="FF0000"/>
                </a:solidFill>
                <a:effectLst/>
                <a:ea typeface="仿宋" panose="02010609060101010101" pitchFamily="49" charset="-122"/>
                <a:cs typeface="+mn-lt"/>
              </a:rPr>
              <a:t>类数据存在训练数据与测试数据标注不一致的问题。</a:t>
            </a:r>
            <a:endParaRPr lang="en-US" altLang="zh-CN" sz="1800" kern="0" dirty="0">
              <a:solidFill>
                <a:srgbClr val="FF0000"/>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endParaRPr lang="zh-CN" altLang="en-US" sz="1800" dirty="0">
              <a:cs typeface="+mn-lt"/>
            </a:endParaRPr>
          </a:p>
        </p:txBody>
      </p:sp>
      <p:pic>
        <p:nvPicPr>
          <p:cNvPr id="2" name="图片 1"/>
          <p:cNvPicPr>
            <a:picLocks noChangeAspect="1"/>
          </p:cNvPicPr>
          <p:nvPr/>
        </p:nvPicPr>
        <p:blipFill>
          <a:blip r:embed="rId2"/>
          <a:stretch>
            <a:fillRect/>
          </a:stretch>
        </p:blipFill>
        <p:spPr>
          <a:xfrm>
            <a:off x="2632337" y="2007944"/>
            <a:ext cx="3249687" cy="3470068"/>
          </a:xfrm>
          <a:prstGeom prst="rect">
            <a:avLst/>
          </a:prstGeom>
          <a:noFill/>
          <a:ln>
            <a:noFill/>
          </a:ln>
        </p:spPr>
      </p:pic>
      <p:pic>
        <p:nvPicPr>
          <p:cNvPr id="7" name="图片 6"/>
          <p:cNvPicPr>
            <a:picLocks noChangeAspect="1"/>
          </p:cNvPicPr>
          <p:nvPr/>
        </p:nvPicPr>
        <p:blipFill>
          <a:blip r:embed="rId3"/>
          <a:stretch>
            <a:fillRect/>
          </a:stretch>
        </p:blipFill>
        <p:spPr>
          <a:xfrm>
            <a:off x="5946337" y="2048551"/>
            <a:ext cx="2865166" cy="3429461"/>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30/63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87063" y="1147661"/>
            <a:ext cx="10877651" cy="4960659"/>
          </a:xfrm>
        </p:spPr>
        <p:txBody>
          <a:bodyPr>
            <a:norm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数据问题</a:t>
            </a:r>
          </a:p>
          <a:p>
            <a:pPr marL="0" marR="0" indent="0" algn="just">
              <a:lnSpc>
                <a:spcPts val="2000"/>
              </a:lnSpc>
              <a:spcBef>
                <a:spcPts val="0"/>
              </a:spcBef>
              <a:spcAft>
                <a:spcPts val="0"/>
              </a:spcAft>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结论：训练和测试数据中，第8类和第10类数据存在标注不一致的问题，去掉两类数据前后的模型效果对比如下左表所示。</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algn="just">
              <a:spcBef>
                <a:spcPts val="0"/>
              </a:spcBef>
              <a:buNone/>
            </a:pPr>
            <a:r>
              <a:rPr lang="zh-CN" altLang="en-US" sz="1800" kern="100" dirty="0">
                <a:ea typeface="黑体" panose="02010609060101010101" pitchFamily="49" charset="-122"/>
                <a:cs typeface="+mn-lt"/>
              </a:rPr>
              <a:t>结论</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MT-DNN在小数据集场景下，可以取得非常好的效果，将MTDNN与公司模型的效果对比，如下右表所示，由表可知，MT-DNN在测试集A和B上都超过了公司的模型。</a:t>
            </a: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endParaRPr lang="zh-CN" altLang="en-US" sz="1800" dirty="0">
              <a:cs typeface="+mn-lt"/>
            </a:endParaRPr>
          </a:p>
        </p:txBody>
      </p:sp>
      <p:graphicFrame>
        <p:nvGraphicFramePr>
          <p:cNvPr id="3" name="表格 2"/>
          <p:cNvGraphicFramePr>
            <a:graphicFrameLocks noGrp="1"/>
          </p:cNvGraphicFramePr>
          <p:nvPr>
            <p:custDataLst>
              <p:tags r:id="rId1"/>
            </p:custDataLst>
          </p:nvPr>
        </p:nvGraphicFramePr>
        <p:xfrm>
          <a:off x="1579245" y="3688715"/>
          <a:ext cx="4267200" cy="683451"/>
        </p:xfrm>
        <a:graphic>
          <a:graphicData uri="http://schemas.openxmlformats.org/drawingml/2006/table">
            <a:tbl>
              <a:tblPr>
                <a:tableStyleId>{8A107856-5554-42FB-B03E-39F5DBC370BA}</a:tableStyleId>
              </a:tblPr>
              <a:tblGrid>
                <a:gridCol w="24130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tblGrid>
              <a:tr h="314960">
                <a:tc>
                  <a:txBody>
                    <a:bodyPr/>
                    <a:lstStyle/>
                    <a:p>
                      <a:pPr marL="0" marR="0" algn="ctr">
                        <a:lnSpc>
                          <a:spcPts val="2000"/>
                        </a:lnSpc>
                        <a:spcBef>
                          <a:spcPts val="0"/>
                        </a:spcBef>
                        <a:spcAft>
                          <a:spcPts val="0"/>
                        </a:spcAft>
                      </a:pPr>
                      <a:r>
                        <a:rPr lang="zh-CN" altLang="en-US" sz="1400" b="1" kern="0" dirty="0">
                          <a:effectLst/>
                        </a:rPr>
                        <a:t>模型</a:t>
                      </a:r>
                    </a:p>
                  </a:txBody>
                  <a:tcPr marL="68580" marR="68580" anchor="ctr"/>
                </a:tc>
                <a:tc>
                  <a:txBody>
                    <a:bodyPr/>
                    <a:lstStyle/>
                    <a:p>
                      <a:pPr marL="0" marR="0" algn="just">
                        <a:lnSpc>
                          <a:spcPts val="2000"/>
                        </a:lnSpc>
                        <a:spcBef>
                          <a:spcPts val="0"/>
                        </a:spcBef>
                        <a:spcAft>
                          <a:spcPts val="0"/>
                        </a:spcAft>
                      </a:pPr>
                      <a:r>
                        <a:rPr lang="zh-CN" altLang="en-US" sz="1400" b="1" kern="0">
                          <a:effectLst/>
                        </a:rPr>
                        <a:t>去掉前</a:t>
                      </a:r>
                    </a:p>
                  </a:txBody>
                  <a:tcPr marL="68580" marR="68580"/>
                </a:tc>
                <a:tc>
                  <a:txBody>
                    <a:bodyPr/>
                    <a:lstStyle/>
                    <a:p>
                      <a:pPr marL="0" marR="0" algn="just">
                        <a:lnSpc>
                          <a:spcPts val="2000"/>
                        </a:lnSpc>
                        <a:spcBef>
                          <a:spcPts val="0"/>
                        </a:spcBef>
                        <a:spcAft>
                          <a:spcPts val="0"/>
                        </a:spcAft>
                      </a:pPr>
                      <a:r>
                        <a:rPr lang="zh-CN" altLang="en-US" sz="1400" b="1" kern="0">
                          <a:effectLst/>
                        </a:rPr>
                        <a:t>去掉后</a:t>
                      </a:r>
                    </a:p>
                  </a:txBody>
                  <a:tcPr marL="68580" marR="68580"/>
                </a:tc>
                <a:extLst>
                  <a:ext uri="{0D108BD9-81ED-4DB2-BD59-A6C34878D82A}">
                    <a16:rowId xmlns:a16="http://schemas.microsoft.com/office/drawing/2014/main" val="10000"/>
                  </a:ext>
                </a:extLst>
              </a:tr>
              <a:tr h="355600">
                <a:tc>
                  <a:txBody>
                    <a:bodyPr/>
                    <a:lstStyle/>
                    <a:p>
                      <a:pPr marL="0" marR="0" algn="ctr">
                        <a:lnSpc>
                          <a:spcPts val="2000"/>
                        </a:lnSpc>
                        <a:spcBef>
                          <a:spcPts val="0"/>
                        </a:spcBef>
                        <a:spcAft>
                          <a:spcPts val="0"/>
                        </a:spcAft>
                      </a:pPr>
                      <a:r>
                        <a:rPr lang="en-US" sz="1400" b="1" kern="0" dirty="0" err="1">
                          <a:effectLst/>
                        </a:rPr>
                        <a:t>MT-DNN</a:t>
                      </a:r>
                    </a:p>
                  </a:txBody>
                  <a:tcPr marL="68580" marR="68580"/>
                </a:tc>
                <a:tc>
                  <a:txBody>
                    <a:bodyPr/>
                    <a:lstStyle/>
                    <a:p>
                      <a:pPr marL="0" marR="0" algn="just">
                        <a:lnSpc>
                          <a:spcPts val="2000"/>
                        </a:lnSpc>
                        <a:spcBef>
                          <a:spcPts val="0"/>
                        </a:spcBef>
                        <a:spcAft>
                          <a:spcPts val="0"/>
                        </a:spcAft>
                      </a:pPr>
                      <a:r>
                        <a:rPr lang="en-US" altLang="zh-CN" sz="1400" kern="0">
                          <a:effectLst/>
                        </a:rPr>
                        <a:t>0.849</a:t>
                      </a:r>
                    </a:p>
                  </a:txBody>
                  <a:tcPr marL="68580" marR="68580"/>
                </a:tc>
                <a:tc>
                  <a:txBody>
                    <a:bodyPr/>
                    <a:lstStyle/>
                    <a:p>
                      <a:pPr marL="0" marR="0" algn="just">
                        <a:lnSpc>
                          <a:spcPts val="2000"/>
                        </a:lnSpc>
                        <a:spcBef>
                          <a:spcPts val="0"/>
                        </a:spcBef>
                        <a:spcAft>
                          <a:spcPts val="0"/>
                        </a:spcAft>
                      </a:pPr>
                      <a:r>
                        <a:rPr lang="en-US" altLang="zh-CN" sz="1400" kern="0" dirty="0">
                          <a:effectLst/>
                          <a:sym typeface="+mn-ea"/>
                        </a:rPr>
                        <a:t>0.9239</a:t>
                      </a:r>
                      <a:endParaRPr lang="en-US" altLang="zh-CN" sz="1400" kern="0" dirty="0">
                        <a:effectLst/>
                      </a:endParaRPr>
                    </a:p>
                  </a:txBody>
                  <a:tcPr marL="68580" marR="68580"/>
                </a:tc>
                <a:extLst>
                  <a:ext uri="{0D108BD9-81ED-4DB2-BD59-A6C34878D82A}">
                    <a16:rowId xmlns:a16="http://schemas.microsoft.com/office/drawing/2014/main" val="10001"/>
                  </a:ext>
                </a:extLst>
              </a:tr>
            </a:tbl>
          </a:graphicData>
        </a:graphic>
      </p:graphicFrame>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31/63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graphicFrame>
        <p:nvGraphicFramePr>
          <p:cNvPr id="10" name="表格 9"/>
          <p:cNvGraphicFramePr>
            <a:graphicFrameLocks noGrp="1"/>
          </p:cNvGraphicFramePr>
          <p:nvPr>
            <p:custDataLst>
              <p:tags r:id="rId2"/>
            </p:custDataLst>
          </p:nvPr>
        </p:nvGraphicFramePr>
        <p:xfrm>
          <a:off x="6176844" y="2749411"/>
          <a:ext cx="4355008" cy="1640470"/>
        </p:xfrm>
        <a:graphic>
          <a:graphicData uri="http://schemas.openxmlformats.org/drawingml/2006/table">
            <a:tbl>
              <a:tblPr>
                <a:tableStyleId>{5C22544A-7EE6-4342-B048-85BDC9FD1C3A}</a:tableStyleId>
              </a:tblPr>
              <a:tblGrid>
                <a:gridCol w="1156929">
                  <a:extLst>
                    <a:ext uri="{9D8B030D-6E8A-4147-A177-3AD203B41FA5}">
                      <a16:colId xmlns:a16="http://schemas.microsoft.com/office/drawing/2014/main" val="20000"/>
                    </a:ext>
                  </a:extLst>
                </a:gridCol>
                <a:gridCol w="1159011">
                  <a:extLst>
                    <a:ext uri="{9D8B030D-6E8A-4147-A177-3AD203B41FA5}">
                      <a16:colId xmlns:a16="http://schemas.microsoft.com/office/drawing/2014/main" val="20001"/>
                    </a:ext>
                  </a:extLst>
                </a:gridCol>
                <a:gridCol w="600583">
                  <a:extLst>
                    <a:ext uri="{9D8B030D-6E8A-4147-A177-3AD203B41FA5}">
                      <a16:colId xmlns:a16="http://schemas.microsoft.com/office/drawing/2014/main" val="20002"/>
                    </a:ext>
                  </a:extLst>
                </a:gridCol>
                <a:gridCol w="684894">
                  <a:extLst>
                    <a:ext uri="{9D8B030D-6E8A-4147-A177-3AD203B41FA5}">
                      <a16:colId xmlns:a16="http://schemas.microsoft.com/office/drawing/2014/main" val="20003"/>
                    </a:ext>
                  </a:extLst>
                </a:gridCol>
                <a:gridCol w="753591">
                  <a:extLst>
                    <a:ext uri="{9D8B030D-6E8A-4147-A177-3AD203B41FA5}">
                      <a16:colId xmlns:a16="http://schemas.microsoft.com/office/drawing/2014/main" val="20004"/>
                    </a:ext>
                  </a:extLst>
                </a:gridCol>
              </a:tblGrid>
              <a:tr h="726070">
                <a:tc>
                  <a:txBody>
                    <a:bodyPr/>
                    <a:lstStyle/>
                    <a:p>
                      <a:pPr marL="0" marR="0" algn="ctr">
                        <a:spcBef>
                          <a:spcPts val="0"/>
                        </a:spcBef>
                        <a:spcAft>
                          <a:spcPts val="0"/>
                        </a:spcAft>
                      </a:pPr>
                      <a:r>
                        <a:rPr lang="zh-CN" altLang="en-US" sz="1200" b="1" kern="100">
                          <a:effectLst/>
                        </a:rPr>
                        <a:t>场景</a:t>
                      </a:r>
                      <a:endParaRPr lang="zh-CN" altLang="en-US" sz="1200" b="1"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zh-CN" altLang="en-US" sz="1200" b="1" kern="100" dirty="0">
                          <a:effectLst/>
                        </a:rPr>
                        <a:t>测试集</a:t>
                      </a:r>
                      <a:endParaRPr lang="zh-CN" altLang="en-US" sz="12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zh-CN" altLang="en-US" sz="1200" b="1" kern="100">
                          <a:effectLst/>
                        </a:rPr>
                        <a:t>数据量</a:t>
                      </a:r>
                      <a:endParaRPr lang="zh-CN" altLang="en-US" sz="1200" b="1"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zh-CN" altLang="en-US" sz="1200" b="1" kern="100" dirty="0">
                          <a:effectLst/>
                        </a:rPr>
                        <a:t>马上模型</a:t>
                      </a:r>
                      <a:endParaRPr lang="zh-CN" altLang="en-US" sz="12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zh-CN" altLang="en-US" sz="1200" b="1" kern="100" dirty="0">
                          <a:effectLst/>
                        </a:rPr>
                        <a:t>重师模型</a:t>
                      </a:r>
                      <a:endParaRPr lang="zh-CN" altLang="en-US" sz="12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extLst>
                  <a:ext uri="{0D108BD9-81ED-4DB2-BD59-A6C34878D82A}">
                    <a16:rowId xmlns:a16="http://schemas.microsoft.com/office/drawing/2014/main" val="10000"/>
                  </a:ext>
                </a:extLst>
              </a:tr>
              <a:tr h="457200">
                <a:tc rowSpan="2">
                  <a:txBody>
                    <a:bodyPr/>
                    <a:lstStyle/>
                    <a:p>
                      <a:pPr marL="0" marR="0" algn="ctr">
                        <a:spcBef>
                          <a:spcPts val="0"/>
                        </a:spcBef>
                        <a:spcAft>
                          <a:spcPts val="0"/>
                        </a:spcAft>
                      </a:pPr>
                      <a:r>
                        <a:rPr lang="zh-CN" altLang="en-US" sz="1200" kern="100" dirty="0">
                          <a:effectLst/>
                        </a:rPr>
                        <a:t>小样本场景</a:t>
                      </a:r>
                      <a:endParaRPr lang="zh-CN" altLang="en-US" sz="12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tc>
                  <a:txBody>
                    <a:bodyPr/>
                    <a:lstStyle/>
                    <a:p>
                      <a:pPr marL="0" marR="0" algn="just">
                        <a:spcBef>
                          <a:spcPts val="0"/>
                        </a:spcBef>
                        <a:spcAft>
                          <a:spcPts val="0"/>
                        </a:spcAft>
                      </a:pPr>
                      <a:r>
                        <a:rPr lang="zh-CN" altLang="en-US" sz="1200" kern="100">
                          <a:effectLst/>
                        </a:rPr>
                        <a:t>测试集</a:t>
                      </a:r>
                      <a:r>
                        <a:rPr lang="en-US" altLang="zh-CN" sz="1200" kern="100">
                          <a:effectLst/>
                        </a:rPr>
                        <a:t>A</a:t>
                      </a:r>
                      <a:r>
                        <a:rPr lang="zh-CN" altLang="en-US" sz="1200" kern="100">
                          <a:effectLst/>
                        </a:rPr>
                        <a:t>（样本均衡）</a:t>
                      </a:r>
                      <a:endParaRPr lang="zh-CN" altLang="en-US" sz="1200" kern="10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92D050"/>
                    </a:solidFill>
                  </a:tcPr>
                </a:tc>
                <a:tc>
                  <a:txBody>
                    <a:bodyPr/>
                    <a:lstStyle/>
                    <a:p>
                      <a:pPr marL="0" marR="0" algn="ctr" defTabSz="914400" rtl="0" eaLnBrk="1" latinLnBrk="0" hangingPunct="1">
                        <a:lnSpc>
                          <a:spcPct val="160000"/>
                        </a:lnSpc>
                        <a:spcBef>
                          <a:spcPts val="0"/>
                        </a:spcBef>
                        <a:spcAft>
                          <a:spcPts val="0"/>
                        </a:spcAft>
                        <a:buClrTx/>
                        <a:buSzTx/>
                        <a:buFontTx/>
                      </a:pPr>
                      <a:r>
                        <a:rPr lang="en-US" altLang="zh-CN" sz="1200" kern="100" dirty="0">
                          <a:solidFill>
                            <a:schemeClr val="dk1"/>
                          </a:solidFill>
                          <a:effectLst/>
                          <a:latin typeface="+mn-lt"/>
                          <a:ea typeface="+mn-ea"/>
                          <a:cs typeface="+mn-cs"/>
                        </a:rPr>
                        <a:t> 197</a:t>
                      </a:r>
                    </a:p>
                  </a:txBody>
                  <a:tcPr marL="68580" marR="68580">
                    <a:solidFill>
                      <a:srgbClr val="92D050"/>
                    </a:solidFill>
                  </a:tcPr>
                </a:tc>
                <a:tc>
                  <a:txBody>
                    <a:bodyPr/>
                    <a:lstStyle/>
                    <a:p>
                      <a:pPr marL="0" marR="0" algn="ctr" defTabSz="914400" rtl="0" eaLnBrk="1" latinLnBrk="0" hangingPunct="1">
                        <a:spcBef>
                          <a:spcPts val="0"/>
                        </a:spcBef>
                        <a:spcAft>
                          <a:spcPts val="0"/>
                        </a:spcAft>
                        <a:buClrTx/>
                        <a:buSzTx/>
                        <a:buFontTx/>
                      </a:pPr>
                      <a:r>
                        <a:rPr lang="en-US" altLang="zh-CN" sz="1200" kern="100" dirty="0">
                          <a:solidFill>
                            <a:schemeClr val="dk1"/>
                          </a:solidFill>
                          <a:effectLst/>
                          <a:latin typeface="+mn-lt"/>
                          <a:ea typeface="+mn-ea"/>
                          <a:cs typeface="+mn-cs"/>
                        </a:rPr>
                        <a:t>0.8205</a:t>
                      </a:r>
                    </a:p>
                  </a:txBody>
                  <a:tcPr marL="68580" marR="68580" anchor="ctr">
                    <a:solidFill>
                      <a:srgbClr val="92D050"/>
                    </a:solidFill>
                  </a:tcPr>
                </a:tc>
                <a:tc>
                  <a:txBody>
                    <a:bodyPr/>
                    <a:lstStyle/>
                    <a:p>
                      <a:pPr marL="0" marR="0" algn="ctr">
                        <a:spcBef>
                          <a:spcPts val="0"/>
                        </a:spcBef>
                        <a:spcAft>
                          <a:spcPts val="0"/>
                        </a:spcAft>
                      </a:pPr>
                      <a:r>
                        <a:rPr lang="en-US" altLang="zh-CN" sz="1200" kern="100" dirty="0">
                          <a:effectLst/>
                        </a:rPr>
                        <a:t>0.8769</a:t>
                      </a:r>
                      <a:endParaRPr lang="en-US" altLang="zh-CN" sz="12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extLst>
                  <a:ext uri="{0D108BD9-81ED-4DB2-BD59-A6C34878D82A}">
                    <a16:rowId xmlns:a16="http://schemas.microsoft.com/office/drawing/2014/main" val="10001"/>
                  </a:ext>
                </a:extLst>
              </a:tr>
              <a:tr h="389542">
                <a:tc vMerge="1">
                  <a:txBody>
                    <a:bodyPr/>
                    <a:lstStyle/>
                    <a:p>
                      <a:endParaRPr lang="zh-CN"/>
                    </a:p>
                  </a:txBody>
                  <a:tcPr/>
                </a:tc>
                <a:tc>
                  <a:txBody>
                    <a:bodyPr/>
                    <a:lstStyle/>
                    <a:p>
                      <a:pPr marL="0" marR="0" algn="just">
                        <a:spcBef>
                          <a:spcPts val="0"/>
                        </a:spcBef>
                        <a:spcAft>
                          <a:spcPts val="0"/>
                        </a:spcAft>
                      </a:pPr>
                      <a:r>
                        <a:rPr lang="zh-CN" altLang="en-US" sz="1200" kern="100">
                          <a:effectLst/>
                        </a:rPr>
                        <a:t>测试集</a:t>
                      </a:r>
                      <a:r>
                        <a:rPr lang="en-US" altLang="zh-CN" sz="1200" kern="100">
                          <a:effectLst/>
                        </a:rPr>
                        <a:t>B</a:t>
                      </a:r>
                      <a:r>
                        <a:rPr lang="zh-CN" altLang="en-US" sz="1200" kern="100">
                          <a:effectLst/>
                        </a:rPr>
                        <a:t>（样本不均衡）</a:t>
                      </a:r>
                      <a:endParaRPr lang="zh-CN" altLang="en-US" sz="1200" kern="10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92D050"/>
                    </a:solidFill>
                  </a:tcPr>
                </a:tc>
                <a:tc>
                  <a:txBody>
                    <a:bodyPr/>
                    <a:lstStyle/>
                    <a:p>
                      <a:pPr marL="0" marR="0" algn="ctr">
                        <a:lnSpc>
                          <a:spcPct val="160000"/>
                        </a:lnSpc>
                        <a:spcBef>
                          <a:spcPts val="0"/>
                        </a:spcBef>
                        <a:spcAft>
                          <a:spcPts val="0"/>
                        </a:spcAft>
                        <a:buClrTx/>
                        <a:buSzTx/>
                        <a:buFontTx/>
                      </a:pPr>
                      <a:r>
                        <a:rPr lang="en-US" altLang="zh-CN" sz="1200" kern="100" dirty="0">
                          <a:effectLst/>
                        </a:rPr>
                        <a:t>7476</a:t>
                      </a:r>
                    </a:p>
                  </a:txBody>
                  <a:tcPr marL="68580" marR="68580">
                    <a:solidFill>
                      <a:srgbClr val="92D050"/>
                    </a:solidFill>
                  </a:tcPr>
                </a:tc>
                <a:tc>
                  <a:txBody>
                    <a:bodyPr/>
                    <a:lstStyle/>
                    <a:p>
                      <a:pPr marL="0" marR="0" algn="just">
                        <a:spcBef>
                          <a:spcPts val="0"/>
                        </a:spcBef>
                        <a:spcAft>
                          <a:spcPts val="0"/>
                        </a:spcAft>
                      </a:pPr>
                      <a:r>
                        <a:rPr lang="en-US" altLang="zh-CN" sz="1200" kern="100" dirty="0">
                          <a:effectLst/>
                        </a:rPr>
                        <a:t>0.7871</a:t>
                      </a:r>
                      <a:endParaRPr lang="en-US" altLang="zh-CN" sz="12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tc>
                  <a:txBody>
                    <a:bodyPr/>
                    <a:lstStyle/>
                    <a:p>
                      <a:pPr marL="0" marR="0" algn="ctr">
                        <a:spcBef>
                          <a:spcPts val="0"/>
                        </a:spcBef>
                        <a:spcAft>
                          <a:spcPts val="0"/>
                        </a:spcAft>
                      </a:pPr>
                      <a:r>
                        <a:rPr lang="en-US" altLang="zh-CN" sz="1200" kern="100" dirty="0">
                          <a:effectLst/>
                        </a:rPr>
                        <a:t>0.7945</a:t>
                      </a:r>
                      <a:endParaRPr lang="en-US" altLang="zh-CN" sz="12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87157" y="167711"/>
            <a:ext cx="2582724" cy="569524"/>
          </a:xfrm>
          <a:prstGeom prst="rect">
            <a:avLst/>
          </a:prstGeom>
        </p:spPr>
      </p:pic>
      <p:pic>
        <p:nvPicPr>
          <p:cNvPr id="17" name="图片 16"/>
          <p:cNvPicPr>
            <a:picLocks noChangeAspect="1"/>
          </p:cNvPicPr>
          <p:nvPr/>
        </p:nvPicPr>
        <p:blipFill>
          <a:blip r:embed="rId3"/>
          <a:stretch>
            <a:fillRect/>
          </a:stretch>
        </p:blipFill>
        <p:spPr>
          <a:xfrm>
            <a:off x="0" y="5772150"/>
            <a:ext cx="12192000" cy="1085850"/>
          </a:xfrm>
          <a:prstGeom prst="rect">
            <a:avLst/>
          </a:prstGeom>
        </p:spPr>
      </p:pic>
      <p:sp>
        <p:nvSpPr>
          <p:cNvPr id="19" name="波形 18"/>
          <p:cNvSpPr/>
          <p:nvPr/>
        </p:nvSpPr>
        <p:spPr>
          <a:xfrm rot="665120">
            <a:off x="3680121" y="1260381"/>
            <a:ext cx="4284217" cy="3056042"/>
          </a:xfrm>
          <a:prstGeom prst="wave">
            <a:avLst/>
          </a:prstGeom>
          <a:blipFill dpi="0" rotWithShape="1">
            <a:blip r:embed="rId4">
              <a:alphaModFix amt="9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12" name="文本框 11"/>
          <p:cNvSpPr txBox="1"/>
          <p:nvPr/>
        </p:nvSpPr>
        <p:spPr>
          <a:xfrm>
            <a:off x="3708493" y="2434136"/>
            <a:ext cx="4389120" cy="553998"/>
          </a:xfrm>
          <a:prstGeom prst="rect">
            <a:avLst/>
          </a:prstGeom>
          <a:noFill/>
        </p:spPr>
        <p:txBody>
          <a:bodyPr wrap="square" rtlCol="0">
            <a:spAutoFit/>
          </a:bodyPr>
          <a:lstStyle/>
          <a:p>
            <a:r>
              <a:rPr lang="zh-CN" altLang="en-US" sz="3000" dirty="0">
                <a:solidFill>
                  <a:schemeClr val="bg2">
                    <a:lumMod val="50000"/>
                  </a:schemeClr>
                </a:solidFill>
              </a:rPr>
              <a:t>公开数据集</a:t>
            </a:r>
            <a:r>
              <a:rPr lang="en-US" altLang="zh-CN" sz="3000" dirty="0">
                <a:solidFill>
                  <a:schemeClr val="bg2">
                    <a:lumMod val="50000"/>
                  </a:schemeClr>
                </a:solidFill>
              </a:rPr>
              <a:t>fine tune </a:t>
            </a:r>
            <a:r>
              <a:rPr lang="zh-CN" altLang="en-US" sz="3000" dirty="0">
                <a:solidFill>
                  <a:schemeClr val="bg2">
                    <a:lumMod val="50000"/>
                  </a:schemeClr>
                </a:solidFill>
              </a:rPr>
              <a:t>模型</a:t>
            </a:r>
          </a:p>
        </p:txBody>
      </p:sp>
      <p:grpSp>
        <p:nvGrpSpPr>
          <p:cNvPr id="9" name="组合 8"/>
          <p:cNvGrpSpPr/>
          <p:nvPr/>
        </p:nvGrpSpPr>
        <p:grpSpPr>
          <a:xfrm>
            <a:off x="9105900" y="296862"/>
            <a:ext cx="2344255" cy="457200"/>
            <a:chOff x="17430750" y="517524"/>
            <a:chExt cx="4688510" cy="914400"/>
          </a:xfrm>
        </p:grpSpPr>
        <p:pic>
          <p:nvPicPr>
            <p:cNvPr id="10" name="图形 9" descr="学位帽"/>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30750" y="517524"/>
              <a:ext cx="914400" cy="914400"/>
            </a:xfrm>
            <a:prstGeom prst="rect">
              <a:avLst/>
            </a:prstGeom>
          </p:spPr>
        </p:pic>
        <p:sp>
          <p:nvSpPr>
            <p:cNvPr id="11" name="文本框 10"/>
            <p:cNvSpPr txBox="1"/>
            <p:nvPr/>
          </p:nvSpPr>
          <p:spPr>
            <a:xfrm>
              <a:off x="18345150" y="532110"/>
              <a:ext cx="3774110" cy="861774"/>
            </a:xfrm>
            <a:prstGeom prst="rect">
              <a:avLst/>
            </a:prstGeom>
            <a:noFill/>
          </p:spPr>
          <p:txBody>
            <a:bodyPr wrap="none" rtlCol="0" anchor="t">
              <a:spAutoFit/>
            </a:bodyPr>
            <a:lstStyle/>
            <a:p>
              <a:r>
                <a:rPr lang="zh-CN" altLang="en-US" sz="2200" b="1" dirty="0">
                  <a:latin typeface="黑体" panose="02010609060101010101" pitchFamily="49" charset="-122"/>
                  <a:ea typeface="黑体" panose="02010609060101010101" pitchFamily="49" charset="-122"/>
                  <a:cs typeface="黑体" panose="02010609060101010101" pitchFamily="49" charset="-122"/>
                  <a:sym typeface="+mn-ea"/>
                </a:rPr>
                <a:t>项目结题报告</a:t>
              </a:r>
            </a:p>
          </p:txBody>
        </p:sp>
      </p:gr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40709" y="1123997"/>
            <a:ext cx="10906834" cy="4993848"/>
          </a:xfrm>
        </p:spPr>
        <p:txBody>
          <a:bodyPr>
            <a:norm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方案设计</a:t>
            </a:r>
          </a:p>
          <a:p>
            <a:pPr marL="0" algn="just">
              <a:spcBef>
                <a:spcPts val="0"/>
              </a:spcBef>
              <a:spcAft>
                <a:spcPts val="0"/>
              </a:spcAft>
              <a:buClrTx/>
              <a:buSzTx/>
              <a:buNone/>
            </a:pPr>
            <a:endParaRPr lang="zh-CN" altLang="en-US" sz="1800" kern="100" dirty="0">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在小数据集任务中，MT-DNN算法已经被验证是非常有效的方法，故在公开数据集fine tune任务中，方案依然采用小数据集中的基础的Bert_base模型以及MT-DNN算法。</a:t>
            </a: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a:p>
            <a:pPr marL="0" algn="just">
              <a:spcBef>
                <a:spcPts val="0"/>
              </a:spcBef>
              <a:spcAft>
                <a:spcPts val="0"/>
              </a:spcAft>
              <a:buClrTx/>
              <a:buSzTx/>
              <a:buNone/>
            </a:pPr>
            <a:r>
              <a:rPr lang="zh-CN" altLang="en-US" sz="1800" kern="100" dirty="0">
                <a:effectLst/>
                <a:ea typeface="黑体" panose="02010609060101010101" pitchFamily="49" charset="-122"/>
                <a:cs typeface="+mn-lt"/>
              </a:rPr>
              <a:t>实验分析</a:t>
            </a:r>
          </a:p>
          <a:p>
            <a:pPr marL="0" algn="just">
              <a:spcBef>
                <a:spcPts val="0"/>
              </a:spcBef>
              <a:spcAft>
                <a:spcPts val="0"/>
              </a:spcAft>
              <a:buClrTx/>
              <a:buSzTx/>
              <a:buNone/>
            </a:pPr>
            <a:endParaRPr lang="zh-CN" altLang="en-US" sz="1800" kern="100" dirty="0">
              <a:effectLst/>
              <a:ea typeface="黑体" panose="02010609060101010101" pitchFamily="49" charset="-122"/>
              <a:cs typeface="+mn-lt"/>
            </a:endParaRPr>
          </a:p>
          <a:p>
            <a:pPr marL="457200" lvl="1" algn="just">
              <a:spcBef>
                <a:spcPts val="0"/>
              </a:spcBef>
              <a:buClrTx/>
              <a:buSzTx/>
              <a:buChar char="•"/>
            </a:pPr>
            <a:r>
              <a:rPr lang="zh-CN" altLang="en-US" sz="1800" kern="0" dirty="0">
                <a:solidFill>
                  <a:srgbClr val="333333"/>
                </a:solidFill>
                <a:effectLst/>
                <a:latin typeface="黑体" panose="02010609060101010101" pitchFamily="49" charset="-122"/>
                <a:ea typeface="黑体" panose="02010609060101010101" pitchFamily="49" charset="-122"/>
                <a:cs typeface="+mn-lt"/>
              </a:rPr>
              <a:t>数据集</a:t>
            </a:r>
          </a:p>
          <a:p>
            <a:pPr marL="457200" lvl="1" algn="just">
              <a:spcBef>
                <a:spcPts val="0"/>
              </a:spcBef>
              <a:buClrTx/>
              <a:buSzTx/>
              <a:buChar char="•"/>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该任务中，数据集采用公开的意图识别评测数据集ATIS，该数据集共包含26个类，训练数据4478条，验证数据500条，测试数据893条。</a:t>
            </a:r>
          </a:p>
          <a:p>
            <a:pPr marL="0" indent="0">
              <a:buNone/>
            </a:pPr>
            <a:endParaRPr lang="zh-CN" altLang="en-US" sz="1800" kern="100" dirty="0">
              <a:effectLst/>
              <a:ea typeface="宋体" panose="02010600030101010101" pitchFamily="2"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457200" lvl="1" algn="just">
              <a:spcBef>
                <a:spcPts val="0"/>
              </a:spcBef>
              <a:buClrTx/>
              <a:buSzTx/>
            </a:pPr>
            <a:endParaRPr lang="zh-CN" altLang="en-US" sz="1800" kern="0" dirty="0">
              <a:solidFill>
                <a:srgbClr val="333333"/>
              </a:solidFill>
              <a:latin typeface="黑体" panose="02010609060101010101" pitchFamily="49" charset="-122"/>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将MD-DNN算法与基础的Bert_base模型的效果进行比较，实验中的变量因素为模型的不同，具体硬件设置如下表，模型的参数参照小数据集中同模型的参数设置，具体配置信息如表所示。</a:t>
            </a:r>
          </a:p>
        </p:txBody>
      </p:sp>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33/63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079770"/>
            <a:ext cx="10515600" cy="5019025"/>
          </a:xfrm>
        </p:spPr>
        <p:txBody>
          <a:bodyPr>
            <a:noAutofit/>
          </a:bodyPr>
          <a:lstStyle/>
          <a:p>
            <a:pPr marL="457200" lvl="1" algn="just">
              <a:spcBef>
                <a:spcPts val="0"/>
              </a:spcBef>
              <a:buClrTx/>
              <a:buSzTx/>
            </a:pPr>
            <a:endParaRPr lang="zh-CN" altLang="en-US" sz="1800" kern="0" dirty="0">
              <a:solidFill>
                <a:srgbClr val="333333"/>
              </a:solidFill>
              <a:latin typeface="黑体" panose="02010609060101010101" pitchFamily="49" charset="-122"/>
              <a:ea typeface="黑体" panose="02010609060101010101" pitchFamily="49" charset="-122"/>
              <a:cs typeface="+mn-lt"/>
            </a:endParaRPr>
          </a:p>
          <a:p>
            <a:pPr marL="457200" lvl="1" algn="just">
              <a:spcBef>
                <a:spcPts val="0"/>
              </a:spcBef>
              <a:buClrTx/>
              <a:buSzTx/>
            </a:pPr>
            <a:endParaRPr lang="zh-CN" altLang="en-US" sz="1800" kern="0" dirty="0">
              <a:solidFill>
                <a:srgbClr val="333333"/>
              </a:solidFill>
              <a:latin typeface="黑体" panose="02010609060101010101" pitchFamily="49" charset="-122"/>
              <a:ea typeface="黑体" panose="02010609060101010101" pitchFamily="49" charset="-122"/>
              <a:cs typeface="+mn-lt"/>
            </a:endParaRPr>
          </a:p>
          <a:p>
            <a:pPr marL="457200" lvl="1" algn="just">
              <a:spcBef>
                <a:spcPts val="0"/>
              </a:spcBef>
              <a:buClrTx/>
              <a:buSzTx/>
            </a:pPr>
            <a:endParaRPr lang="zh-CN" altLang="en-US" sz="1800" kern="0" dirty="0">
              <a:solidFill>
                <a:srgbClr val="333333"/>
              </a:solidFill>
              <a:latin typeface="黑体" panose="02010609060101010101" pitchFamily="49" charset="-122"/>
              <a:ea typeface="黑体" panose="02010609060101010101" pitchFamily="49" charset="-122"/>
              <a:cs typeface="+mn-lt"/>
            </a:endParaRPr>
          </a:p>
          <a:p>
            <a:pPr marL="457200" lvl="1" algn="just">
              <a:spcBef>
                <a:spcPts val="0"/>
              </a:spcBef>
              <a:buClrTx/>
              <a:buSzTx/>
            </a:pPr>
            <a:endParaRPr lang="zh-CN" altLang="en-US" sz="1800" kern="0" dirty="0">
              <a:solidFill>
                <a:srgbClr val="333333"/>
              </a:solidFill>
              <a:latin typeface="黑体" panose="02010609060101010101" pitchFamily="49" charset="-122"/>
              <a:ea typeface="黑体" panose="02010609060101010101" pitchFamily="49" charset="-122"/>
              <a:cs typeface="+mn-lt"/>
            </a:endParaRPr>
          </a:p>
          <a:p>
            <a:pPr marL="457200" lvl="1" algn="just">
              <a:spcBef>
                <a:spcPts val="0"/>
              </a:spcBef>
              <a:buClrTx/>
              <a:buSzTx/>
            </a:pPr>
            <a:endParaRPr lang="zh-CN" altLang="en-US" sz="1800" kern="0" dirty="0">
              <a:solidFill>
                <a:srgbClr val="333333"/>
              </a:solidFill>
              <a:latin typeface="黑体" panose="02010609060101010101" pitchFamily="49" charset="-122"/>
              <a:ea typeface="黑体" panose="02010609060101010101" pitchFamily="49" charset="-122"/>
              <a:cs typeface="+mn-lt"/>
            </a:endParaRPr>
          </a:p>
          <a:p>
            <a:pPr marL="457200" lvl="1" algn="just">
              <a:spcBef>
                <a:spcPts val="0"/>
              </a:spcBef>
              <a:buClrTx/>
              <a:buSzTx/>
            </a:pPr>
            <a:endParaRPr lang="zh-CN" altLang="en-US" sz="1800" kern="0" dirty="0">
              <a:solidFill>
                <a:srgbClr val="333333"/>
              </a:solidFill>
              <a:latin typeface="黑体" panose="02010609060101010101" pitchFamily="49" charset="-122"/>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结果分析</a:t>
            </a:r>
          </a:p>
          <a:p>
            <a:endParaRPr lang="en-US" altLang="zh-CN" sz="1800" dirty="0">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MT-DNN和Bert_base在公开数据集ATIS上的效果如表所示：</a:t>
            </a: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0" algn="just">
              <a:lnSpc>
                <a:spcPts val="2000"/>
              </a:lnSpc>
              <a:spcBef>
                <a:spcPts val="0"/>
              </a:spcBef>
              <a:spcAft>
                <a:spcPts val="0"/>
              </a:spcAft>
              <a:buNone/>
            </a:pPr>
            <a:endParaRPr lang="en-US" altLang="zh-CN" sz="1800" kern="0" dirty="0">
              <a:solidFill>
                <a:srgbClr val="333333"/>
              </a:solidFill>
              <a:ea typeface="仿宋" panose="02010609060101010101" pitchFamily="49" charset="-122"/>
              <a:cs typeface="+mn-lt"/>
            </a:endParaRPr>
          </a:p>
          <a:p>
            <a:pPr marL="0" indent="0" algn="just">
              <a:lnSpc>
                <a:spcPts val="2000"/>
              </a:lnSpc>
              <a:spcBef>
                <a:spcPts val="0"/>
              </a:spcBef>
              <a:buNone/>
            </a:pPr>
            <a:r>
              <a:rPr lang="en-US" altLang="zh-CN" sz="1800" kern="0" dirty="0">
                <a:solidFill>
                  <a:srgbClr val="333333"/>
                </a:solidFill>
                <a:ea typeface="仿宋" panose="02010609060101010101" pitchFamily="49" charset="-122"/>
                <a:cs typeface="+mn-lt"/>
              </a:rPr>
              <a:t>   </a:t>
            </a:r>
          </a:p>
          <a:p>
            <a:pPr marL="0" indent="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indent="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indent="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在公开数据集ATIS上，MT-DNN效果较Bert_base有所提升，也已达到预期要求。</a:t>
            </a:r>
          </a:p>
        </p:txBody>
      </p:sp>
      <p:graphicFrame>
        <p:nvGraphicFramePr>
          <p:cNvPr id="3" name="表格 2"/>
          <p:cNvGraphicFramePr>
            <a:graphicFrameLocks noGrp="1"/>
          </p:cNvGraphicFramePr>
          <p:nvPr>
            <p:custDataLst>
              <p:tags r:id="rId1"/>
            </p:custDataLst>
          </p:nvPr>
        </p:nvGraphicFramePr>
        <p:xfrm>
          <a:off x="4483853" y="3954780"/>
          <a:ext cx="2772410" cy="836295"/>
        </p:xfrm>
        <a:graphic>
          <a:graphicData uri="http://schemas.openxmlformats.org/drawingml/2006/table">
            <a:tbl>
              <a:tblPr>
                <a:tableStyleId>{8A107856-5554-42FB-B03E-39F5DBC370BA}</a:tableStyleId>
              </a:tblPr>
              <a:tblGrid>
                <a:gridCol w="1320800">
                  <a:extLst>
                    <a:ext uri="{9D8B030D-6E8A-4147-A177-3AD203B41FA5}">
                      <a16:colId xmlns:a16="http://schemas.microsoft.com/office/drawing/2014/main" val="20000"/>
                    </a:ext>
                  </a:extLst>
                </a:gridCol>
                <a:gridCol w="1451610">
                  <a:extLst>
                    <a:ext uri="{9D8B030D-6E8A-4147-A177-3AD203B41FA5}">
                      <a16:colId xmlns:a16="http://schemas.microsoft.com/office/drawing/2014/main" val="20001"/>
                    </a:ext>
                  </a:extLst>
                </a:gridCol>
              </a:tblGrid>
              <a:tr h="278765">
                <a:tc>
                  <a:txBody>
                    <a:bodyPr/>
                    <a:lstStyle/>
                    <a:p>
                      <a:pPr marL="0" marR="0" algn="ctr">
                        <a:spcBef>
                          <a:spcPts val="0"/>
                        </a:spcBef>
                        <a:spcAft>
                          <a:spcPts val="0"/>
                        </a:spcAft>
                      </a:pPr>
                      <a:r>
                        <a:rPr lang="zh-CN" altLang="en-US" sz="1200" b="1" kern="100" dirty="0">
                          <a:effectLst/>
                        </a:rPr>
                        <a:t>模型</a:t>
                      </a:r>
                      <a:endParaRPr lang="en-US" sz="1200" b="1" kern="100" dirty="0">
                        <a:effectLst/>
                      </a:endParaRPr>
                    </a:p>
                  </a:txBody>
                  <a:tcPr marL="68580" marR="68580" anchor="ctr"/>
                </a:tc>
                <a:tc>
                  <a:txBody>
                    <a:bodyPr/>
                    <a:lstStyle/>
                    <a:p>
                      <a:pPr marL="0" marR="0" algn="just">
                        <a:spcBef>
                          <a:spcPts val="0"/>
                        </a:spcBef>
                        <a:spcAft>
                          <a:spcPts val="0"/>
                        </a:spcAft>
                      </a:pPr>
                      <a:r>
                        <a:rPr lang="zh-CN" altLang="en-US" sz="1200" b="1" kern="100" dirty="0">
                          <a:effectLst/>
                        </a:rPr>
                        <a:t>准确率</a:t>
                      </a:r>
                      <a:r>
                        <a:rPr lang="en-US" sz="1200" b="1" kern="100" dirty="0">
                          <a:effectLst/>
                        </a:rPr>
                        <a:t> </a:t>
                      </a:r>
                    </a:p>
                  </a:txBody>
                  <a:tcPr marL="68580" marR="68580"/>
                </a:tc>
                <a:extLst>
                  <a:ext uri="{0D108BD9-81ED-4DB2-BD59-A6C34878D82A}">
                    <a16:rowId xmlns:a16="http://schemas.microsoft.com/office/drawing/2014/main" val="10000"/>
                  </a:ext>
                </a:extLst>
              </a:tr>
              <a:tr h="278765">
                <a:tc>
                  <a:txBody>
                    <a:bodyPr/>
                    <a:lstStyle/>
                    <a:p>
                      <a:pPr marL="0" marR="0" algn="ctr">
                        <a:spcBef>
                          <a:spcPts val="0"/>
                        </a:spcBef>
                        <a:spcAft>
                          <a:spcPts val="0"/>
                        </a:spcAft>
                      </a:pPr>
                      <a:r>
                        <a:rPr lang="en-US" sz="1200" b="1" kern="100">
                          <a:effectLst/>
                        </a:rPr>
                        <a:t>Bert_base</a:t>
                      </a:r>
                    </a:p>
                  </a:txBody>
                  <a:tcPr marL="68580" marR="68580" anchor="ctr"/>
                </a:tc>
                <a:tc>
                  <a:txBody>
                    <a:bodyPr/>
                    <a:lstStyle/>
                    <a:p>
                      <a:pPr marL="0" marR="0" algn="just">
                        <a:spcBef>
                          <a:spcPts val="0"/>
                        </a:spcBef>
                        <a:spcAft>
                          <a:spcPts val="0"/>
                        </a:spcAft>
                      </a:pPr>
                      <a:r>
                        <a:rPr lang="en-US" altLang="zh-CN" sz="1200" kern="100">
                          <a:effectLst/>
                        </a:rPr>
                        <a:t>0.981</a:t>
                      </a:r>
                    </a:p>
                  </a:txBody>
                  <a:tcPr marL="68580" marR="68580"/>
                </a:tc>
                <a:extLst>
                  <a:ext uri="{0D108BD9-81ED-4DB2-BD59-A6C34878D82A}">
                    <a16:rowId xmlns:a16="http://schemas.microsoft.com/office/drawing/2014/main" val="10001"/>
                  </a:ext>
                </a:extLst>
              </a:tr>
              <a:tr h="278765">
                <a:tc>
                  <a:txBody>
                    <a:bodyPr/>
                    <a:lstStyle/>
                    <a:p>
                      <a:pPr marL="0" marR="0" algn="ctr">
                        <a:spcBef>
                          <a:spcPts val="0"/>
                        </a:spcBef>
                        <a:spcAft>
                          <a:spcPts val="0"/>
                        </a:spcAft>
                      </a:pPr>
                      <a:r>
                        <a:rPr lang="en-US" sz="1200" b="1" kern="100" dirty="0">
                          <a:solidFill>
                            <a:srgbClr val="FF0000"/>
                          </a:solidFill>
                          <a:effectLst/>
                        </a:rPr>
                        <a:t>MT-DNN</a:t>
                      </a:r>
                    </a:p>
                  </a:txBody>
                  <a:tcPr marL="68580" marR="68580" anchor="ctr"/>
                </a:tc>
                <a:tc>
                  <a:txBody>
                    <a:bodyPr/>
                    <a:lstStyle/>
                    <a:p>
                      <a:pPr marL="0" marR="0" algn="just">
                        <a:spcBef>
                          <a:spcPts val="0"/>
                        </a:spcBef>
                        <a:spcAft>
                          <a:spcPts val="0"/>
                        </a:spcAft>
                      </a:pPr>
                      <a:r>
                        <a:rPr lang="en-US" altLang="zh-CN" sz="1200" kern="100" dirty="0">
                          <a:solidFill>
                            <a:srgbClr val="FF0000"/>
                          </a:solidFill>
                          <a:effectLst/>
                        </a:rPr>
                        <a:t>0.984</a:t>
                      </a:r>
                    </a:p>
                  </a:txBody>
                  <a:tcPr marL="68580" marR="68580"/>
                </a:tc>
                <a:extLst>
                  <a:ext uri="{0D108BD9-81ED-4DB2-BD59-A6C34878D82A}">
                    <a16:rowId xmlns:a16="http://schemas.microsoft.com/office/drawing/2014/main" val="10002"/>
                  </a:ext>
                </a:extLst>
              </a:tr>
            </a:tbl>
          </a:graphicData>
        </a:graphic>
      </p:graphicFrame>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34/63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graphicFrame>
        <p:nvGraphicFramePr>
          <p:cNvPr id="9" name="表格 8"/>
          <p:cNvGraphicFramePr>
            <a:graphicFrameLocks noGrp="1"/>
          </p:cNvGraphicFramePr>
          <p:nvPr>
            <p:custDataLst>
              <p:tags r:id="rId2"/>
            </p:custDataLst>
          </p:nvPr>
        </p:nvGraphicFramePr>
        <p:xfrm>
          <a:off x="4052688" y="1170560"/>
          <a:ext cx="3634740" cy="1371600"/>
        </p:xfrm>
        <a:graphic>
          <a:graphicData uri="http://schemas.openxmlformats.org/drawingml/2006/table">
            <a:tbl>
              <a:tblPr>
                <a:tableStyleId>{69CF1AB2-1976-4502-BF36-3FF5EA218861}</a:tableStyleId>
              </a:tblPr>
              <a:tblGrid>
                <a:gridCol w="1493520">
                  <a:extLst>
                    <a:ext uri="{9D8B030D-6E8A-4147-A177-3AD203B41FA5}">
                      <a16:colId xmlns:a16="http://schemas.microsoft.com/office/drawing/2014/main" val="20000"/>
                    </a:ext>
                  </a:extLst>
                </a:gridCol>
                <a:gridCol w="2141220">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100">
                          <a:effectLst/>
                        </a:rPr>
                        <a:t>配置</a:t>
                      </a:r>
                    </a:p>
                  </a:txBody>
                  <a:tcPr marL="68580" marR="68580"/>
                </a:tc>
                <a:tc>
                  <a:txBody>
                    <a:bodyPr/>
                    <a:lstStyle/>
                    <a:p>
                      <a:pPr marL="0" marR="0" algn="just">
                        <a:spcBef>
                          <a:spcPts val="0"/>
                        </a:spcBef>
                        <a:spcAft>
                          <a:spcPts val="0"/>
                        </a:spcAft>
                      </a:pPr>
                      <a:r>
                        <a:rPr lang="zh-CN" altLang="en-US" sz="1200" b="1" kern="100">
                          <a:effectLst/>
                        </a:rPr>
                        <a:t>参数</a:t>
                      </a: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kern="0">
                          <a:effectLst/>
                        </a:rPr>
                        <a:t>CPU</a:t>
                      </a:r>
                    </a:p>
                  </a:txBody>
                  <a:tcPr marL="68580" marR="68580"/>
                </a:tc>
                <a:tc>
                  <a:txBody>
                    <a:bodyPr/>
                    <a:lstStyle/>
                    <a:p>
                      <a:pPr marL="0" marR="0" algn="just">
                        <a:spcBef>
                          <a:spcPts val="0"/>
                        </a:spcBef>
                        <a:spcAft>
                          <a:spcPts val="0"/>
                        </a:spcAft>
                      </a:pPr>
                      <a:r>
                        <a:rPr lang="en-US" sz="1200" kern="0">
                          <a:effectLst/>
                        </a:rPr>
                        <a:t>E5-2630 V4</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kern="0">
                          <a:effectLst/>
                        </a:rPr>
                        <a:t>GPU</a:t>
                      </a:r>
                    </a:p>
                  </a:txBody>
                  <a:tcPr marL="68580" marR="68580"/>
                </a:tc>
                <a:tc>
                  <a:txBody>
                    <a:bodyPr/>
                    <a:lstStyle/>
                    <a:p>
                      <a:pPr marL="0" marR="0" algn="just">
                        <a:spcBef>
                          <a:spcPts val="0"/>
                        </a:spcBef>
                        <a:spcAft>
                          <a:spcPts val="0"/>
                        </a:spcAft>
                      </a:pPr>
                      <a:r>
                        <a:rPr lang="en-US" sz="1200" kern="0">
                          <a:effectLst/>
                        </a:rPr>
                        <a:t>Titan XP 12G</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zh-CN" altLang="en-US" sz="1200" kern="0">
                          <a:effectLst/>
                        </a:rPr>
                        <a:t>优化器</a:t>
                      </a:r>
                    </a:p>
                  </a:txBody>
                  <a:tcPr marL="68580" marR="68580"/>
                </a:tc>
                <a:tc>
                  <a:txBody>
                    <a:bodyPr/>
                    <a:lstStyle/>
                    <a:p>
                      <a:pPr marL="0" marR="0" algn="just">
                        <a:spcBef>
                          <a:spcPts val="0"/>
                        </a:spcBef>
                        <a:spcAft>
                          <a:spcPts val="0"/>
                        </a:spcAft>
                      </a:pPr>
                      <a:r>
                        <a:rPr lang="en-US" sz="1200" kern="0">
                          <a:effectLst/>
                        </a:rPr>
                        <a:t>Lookahead</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zh-CN" altLang="en-US" sz="1200" kern="0">
                          <a:effectLst/>
                        </a:rPr>
                        <a:t>损失函数</a:t>
                      </a:r>
                    </a:p>
                  </a:txBody>
                  <a:tcPr marL="68580" marR="68580"/>
                </a:tc>
                <a:tc>
                  <a:txBody>
                    <a:bodyPr/>
                    <a:lstStyle/>
                    <a:p>
                      <a:pPr marL="0" marR="0" algn="just">
                        <a:spcBef>
                          <a:spcPts val="0"/>
                        </a:spcBef>
                        <a:spcAft>
                          <a:spcPts val="0"/>
                        </a:spcAft>
                      </a:pPr>
                      <a:r>
                        <a:rPr lang="en-US" sz="1200" kern="0" dirty="0" err="1">
                          <a:effectLst/>
                        </a:rPr>
                        <a:t>CrossEntropyLoss</a:t>
                      </a:r>
                    </a:p>
                  </a:txBody>
                  <a:tcPr marL="68580" marR="68580"/>
                </a:tc>
                <a:extLst>
                  <a:ext uri="{0D108BD9-81ED-4DB2-BD59-A6C34878D82A}">
                    <a16:rowId xmlns:a16="http://schemas.microsoft.com/office/drawing/2014/main" val="10004"/>
                  </a:ext>
                </a:extLst>
              </a:tr>
            </a:tbl>
          </a:graphicData>
        </a:graphic>
      </p:graphicFrame>
      <p:sp>
        <p:nvSpPr>
          <p:cNvPr id="10" name="文本框 9"/>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87157" y="167711"/>
            <a:ext cx="2582724" cy="569524"/>
          </a:xfrm>
          <a:prstGeom prst="rect">
            <a:avLst/>
          </a:prstGeom>
        </p:spPr>
      </p:pic>
      <p:pic>
        <p:nvPicPr>
          <p:cNvPr id="17" name="图片 16"/>
          <p:cNvPicPr>
            <a:picLocks noChangeAspect="1"/>
          </p:cNvPicPr>
          <p:nvPr/>
        </p:nvPicPr>
        <p:blipFill>
          <a:blip r:embed="rId3"/>
          <a:stretch>
            <a:fillRect/>
          </a:stretch>
        </p:blipFill>
        <p:spPr>
          <a:xfrm>
            <a:off x="0" y="5772150"/>
            <a:ext cx="12192000" cy="1085850"/>
          </a:xfrm>
          <a:prstGeom prst="rect">
            <a:avLst/>
          </a:prstGeom>
        </p:spPr>
      </p:pic>
      <p:sp>
        <p:nvSpPr>
          <p:cNvPr id="19" name="波形 18"/>
          <p:cNvSpPr/>
          <p:nvPr/>
        </p:nvSpPr>
        <p:spPr>
          <a:xfrm rot="665120">
            <a:off x="3680121" y="1260381"/>
            <a:ext cx="4284217" cy="3056042"/>
          </a:xfrm>
          <a:prstGeom prst="wave">
            <a:avLst/>
          </a:prstGeom>
          <a:blipFill dpi="0" rotWithShape="1">
            <a:blip r:embed="rId4">
              <a:alphaModFix amt="9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12" name="文本框 11"/>
          <p:cNvSpPr txBox="1"/>
          <p:nvPr/>
        </p:nvSpPr>
        <p:spPr>
          <a:xfrm>
            <a:off x="3884662" y="2434136"/>
            <a:ext cx="4389120" cy="553998"/>
          </a:xfrm>
          <a:prstGeom prst="rect">
            <a:avLst/>
          </a:prstGeom>
          <a:noFill/>
        </p:spPr>
        <p:txBody>
          <a:bodyPr wrap="square" rtlCol="0">
            <a:spAutoFit/>
          </a:bodyPr>
          <a:lstStyle/>
          <a:p>
            <a:r>
              <a:rPr lang="zh-CN" altLang="en-US" sz="3000" dirty="0">
                <a:solidFill>
                  <a:schemeClr val="bg2">
                    <a:lumMod val="50000"/>
                  </a:schemeClr>
                </a:solidFill>
              </a:rPr>
              <a:t>大数据集</a:t>
            </a:r>
            <a:r>
              <a:rPr lang="en-US" altLang="zh-CN" sz="3000" dirty="0">
                <a:solidFill>
                  <a:schemeClr val="bg2">
                    <a:lumMod val="50000"/>
                  </a:schemeClr>
                </a:solidFill>
              </a:rPr>
              <a:t>fine tune </a:t>
            </a:r>
            <a:r>
              <a:rPr lang="zh-CN" altLang="en-US" sz="3000" dirty="0">
                <a:solidFill>
                  <a:schemeClr val="bg2">
                    <a:lumMod val="50000"/>
                  </a:schemeClr>
                </a:solidFill>
              </a:rPr>
              <a:t>模型</a:t>
            </a:r>
          </a:p>
        </p:txBody>
      </p:sp>
      <p:grpSp>
        <p:nvGrpSpPr>
          <p:cNvPr id="9" name="组合 8"/>
          <p:cNvGrpSpPr/>
          <p:nvPr/>
        </p:nvGrpSpPr>
        <p:grpSpPr>
          <a:xfrm>
            <a:off x="9105900" y="296862"/>
            <a:ext cx="2344255" cy="457200"/>
            <a:chOff x="17430750" y="517524"/>
            <a:chExt cx="4688510" cy="914400"/>
          </a:xfrm>
        </p:grpSpPr>
        <p:pic>
          <p:nvPicPr>
            <p:cNvPr id="10" name="图形 9" descr="学位帽"/>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30750" y="517524"/>
              <a:ext cx="914400" cy="914400"/>
            </a:xfrm>
            <a:prstGeom prst="rect">
              <a:avLst/>
            </a:prstGeom>
          </p:spPr>
        </p:pic>
        <p:sp>
          <p:nvSpPr>
            <p:cNvPr id="11" name="文本框 10"/>
            <p:cNvSpPr txBox="1"/>
            <p:nvPr/>
          </p:nvSpPr>
          <p:spPr>
            <a:xfrm>
              <a:off x="18345150" y="532110"/>
              <a:ext cx="3774110" cy="861774"/>
            </a:xfrm>
            <a:prstGeom prst="rect">
              <a:avLst/>
            </a:prstGeom>
            <a:noFill/>
          </p:spPr>
          <p:txBody>
            <a:bodyPr wrap="none" rtlCol="0" anchor="t">
              <a:spAutoFit/>
            </a:bodyPr>
            <a:lstStyle/>
            <a:p>
              <a:r>
                <a:rPr lang="zh-CN" altLang="en-US" sz="2200" b="1" dirty="0">
                  <a:latin typeface="黑体" panose="02010609060101010101" pitchFamily="49" charset="-122"/>
                  <a:ea typeface="黑体" panose="02010609060101010101" pitchFamily="49" charset="-122"/>
                  <a:cs typeface="黑体" panose="02010609060101010101" pitchFamily="49" charset="-122"/>
                  <a:sym typeface="+mn-ea"/>
                </a:rPr>
                <a:t>项目结题报告</a:t>
              </a:r>
            </a:p>
          </p:txBody>
        </p:sp>
      </p:gr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194273"/>
            <a:ext cx="10515600" cy="5009297"/>
          </a:xfrm>
        </p:spPr>
        <p:txBody>
          <a:bodyPr>
            <a:norm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方案设计</a:t>
            </a:r>
          </a:p>
          <a:p>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在大数据集场景下，为提升模型精度和模型响应时间等问题，共制定四套解决方案：</a:t>
            </a:r>
          </a:p>
          <a:p>
            <a:pPr marR="0" lvl="1" algn="l">
              <a:lnSpc>
                <a:spcPct val="90000"/>
              </a:lnSpc>
              <a:spcBef>
                <a:spcPts val="500"/>
              </a:spcBef>
              <a:buClrTx/>
              <a:buSzTx/>
              <a:buFont typeface="Wingdings" panose="05000000000000000000" pitchFamily="2" charset="2"/>
              <a:buChar char="n"/>
            </a:pPr>
            <a:endParaRPr lang="zh-CN" altLang="en-US" sz="1800" kern="0" dirty="0">
              <a:solidFill>
                <a:srgbClr val="333333"/>
              </a:solidFill>
              <a:ea typeface="仿宋" panose="02010609060101010101" pitchFamily="49" charset="-122"/>
              <a:cs typeface="+mn-lt"/>
            </a:endParaRPr>
          </a:p>
          <a:p>
            <a:pPr lvl="1">
              <a:buFont typeface="Wingdings" panose="05000000000000000000" pitchFamily="2" charset="2"/>
              <a:buChar char="n"/>
            </a:pPr>
            <a:r>
              <a:rPr lang="zh-CN" altLang="en-US" sz="1800" kern="0" dirty="0">
                <a:solidFill>
                  <a:srgbClr val="333333"/>
                </a:solidFill>
                <a:ea typeface="仿宋" panose="02010609060101010101" pitchFamily="49" charset="-122"/>
                <a:cs typeface="+mn-lt"/>
              </a:rPr>
              <a:t>方案一：MT-DNN模型</a:t>
            </a:r>
          </a:p>
          <a:p>
            <a:pPr marR="0" lvl="1" algn="l">
              <a:lnSpc>
                <a:spcPct val="90000"/>
              </a:lnSpc>
              <a:spcBef>
                <a:spcPts val="500"/>
              </a:spcBef>
              <a:buClrTx/>
              <a:buSzTx/>
              <a:buFont typeface="Wingdings" panose="05000000000000000000" pitchFamily="2" charset="2"/>
              <a:buChar char="n"/>
            </a:pPr>
            <a:endParaRPr lang="zh-CN" altLang="en-US" sz="1800" kern="0" dirty="0">
              <a:solidFill>
                <a:srgbClr val="333333"/>
              </a:solidFill>
              <a:ea typeface="仿宋" panose="02010609060101010101" pitchFamily="49" charset="-122"/>
              <a:cs typeface="+mn-lt"/>
            </a:endParaRPr>
          </a:p>
          <a:p>
            <a:pPr lvl="1">
              <a:buFont typeface="Wingdings" panose="05000000000000000000" pitchFamily="2" charset="2"/>
              <a:buChar char="n"/>
            </a:pPr>
            <a:r>
              <a:rPr lang="zh-CN" altLang="en-US" sz="1800" kern="0" dirty="0">
                <a:solidFill>
                  <a:srgbClr val="333333"/>
                </a:solidFill>
                <a:ea typeface="仿宋" panose="02010609060101010101" pitchFamily="49" charset="-122"/>
                <a:cs typeface="+mn-lt"/>
              </a:rPr>
              <a:t>方案二：单模型Fine Tune</a:t>
            </a:r>
          </a:p>
          <a:p>
            <a:pPr marL="457200" marR="0" lvl="1" indent="0" algn="l">
              <a:lnSpc>
                <a:spcPct val="90000"/>
              </a:lnSpc>
              <a:spcBef>
                <a:spcPts val="500"/>
              </a:spcBef>
              <a:buClrTx/>
              <a:buSzTx/>
              <a:buNone/>
            </a:pPr>
            <a:endParaRPr lang="zh-CN" altLang="en-US" sz="1800" kern="0" dirty="0">
              <a:solidFill>
                <a:srgbClr val="333333"/>
              </a:solidFill>
              <a:ea typeface="仿宋" panose="02010609060101010101" pitchFamily="49" charset="-122"/>
              <a:cs typeface="+mn-lt"/>
            </a:endParaRPr>
          </a:p>
          <a:p>
            <a:pPr marR="0" lvl="1" algn="l">
              <a:lnSpc>
                <a:spcPct val="90000"/>
              </a:lnSpc>
              <a:spcBef>
                <a:spcPts val="500"/>
              </a:spcBef>
              <a:buClrTx/>
              <a:buSzTx/>
              <a:buFont typeface="Wingdings" panose="05000000000000000000" pitchFamily="2" charset="2"/>
              <a:buChar char="n"/>
            </a:pPr>
            <a:r>
              <a:rPr lang="zh-CN" altLang="en-US" sz="1800" kern="0" dirty="0">
                <a:solidFill>
                  <a:srgbClr val="333333"/>
                </a:solidFill>
                <a:ea typeface="仿宋" panose="02010609060101010101" pitchFamily="49" charset="-122"/>
                <a:cs typeface="+mn-lt"/>
              </a:rPr>
              <a:t>方案三：两阶段fine tune与模型集成</a:t>
            </a:r>
            <a:endParaRPr lang="en-US" altLang="zh-CN" sz="1800" kern="0" dirty="0">
              <a:solidFill>
                <a:srgbClr val="333333"/>
              </a:solidFill>
              <a:ea typeface="仿宋" panose="02010609060101010101" pitchFamily="49" charset="-122"/>
              <a:cs typeface="+mn-lt"/>
            </a:endParaRPr>
          </a:p>
          <a:p>
            <a:pPr marR="0" lvl="1" algn="l">
              <a:lnSpc>
                <a:spcPct val="90000"/>
              </a:lnSpc>
              <a:spcBef>
                <a:spcPts val="500"/>
              </a:spcBef>
              <a:buClrTx/>
              <a:buSzTx/>
              <a:buFont typeface="Wingdings" panose="05000000000000000000" pitchFamily="2" charset="2"/>
              <a:buChar char="n"/>
            </a:pPr>
            <a:endParaRPr lang="en-US" altLang="zh-CN" sz="1800" kern="0" dirty="0">
              <a:solidFill>
                <a:srgbClr val="333333"/>
              </a:solidFill>
              <a:ea typeface="仿宋" panose="02010609060101010101" pitchFamily="49" charset="-122"/>
              <a:cs typeface="+mn-lt"/>
            </a:endParaRPr>
          </a:p>
          <a:p>
            <a:pPr lvl="1">
              <a:buFont typeface="Wingdings" panose="05000000000000000000" pitchFamily="2" charset="2"/>
              <a:buChar char="n"/>
            </a:pPr>
            <a:r>
              <a:rPr lang="zh-CN" altLang="en-US" sz="1800" kern="0" dirty="0">
                <a:solidFill>
                  <a:srgbClr val="333333"/>
                </a:solidFill>
                <a:ea typeface="仿宋" panose="02010609060101010101" pitchFamily="49" charset="-122"/>
                <a:cs typeface="+mn-lt"/>
              </a:rPr>
              <a:t>方案四：apex训练加速</a:t>
            </a:r>
          </a:p>
          <a:p>
            <a:pPr marR="0" lvl="1" algn="l">
              <a:lnSpc>
                <a:spcPct val="90000"/>
              </a:lnSpc>
              <a:spcBef>
                <a:spcPts val="500"/>
              </a:spcBef>
              <a:buClrTx/>
              <a:buSzTx/>
              <a:buFont typeface="Wingdings" panose="05000000000000000000" pitchFamily="2" charset="2"/>
              <a:buChar char="n"/>
            </a:pPr>
            <a:endParaRPr lang="zh-CN" altLang="en-US" sz="1800" kern="0" dirty="0">
              <a:solidFill>
                <a:srgbClr val="333333"/>
              </a:solidFill>
              <a:ea typeface="仿宋" panose="02010609060101010101" pitchFamily="49" charset="-122"/>
              <a:cs typeface="+mn-lt"/>
            </a:endParaRPr>
          </a:p>
          <a:p>
            <a:endParaRPr lang="zh-CN" altLang="en-US" sz="1800" dirty="0">
              <a:cs typeface="+mn-lt"/>
            </a:endParaRPr>
          </a:p>
        </p:txBody>
      </p:sp>
      <p:sp>
        <p:nvSpPr>
          <p:cNvPr id="3" name="文本框 2"/>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形 4"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7" name="直接连接符 6"/>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36/63</a:t>
            </a:r>
          </a:p>
        </p:txBody>
      </p:sp>
      <p:sp>
        <p:nvSpPr>
          <p:cNvPr id="10" name="文本框 9"/>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8" name="文本框 7"/>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197266"/>
            <a:ext cx="10906834" cy="4987254"/>
          </a:xfrm>
        </p:spPr>
        <p:txBody>
          <a:bodyPr>
            <a:normAutofit/>
          </a:bodyPr>
          <a:lstStyle/>
          <a:p>
            <a:pPr marL="0" marR="0" algn="just">
              <a:lnSpc>
                <a:spcPct val="90000"/>
              </a:lnSpc>
              <a:spcBef>
                <a:spcPts val="0"/>
              </a:spcBef>
              <a:spcAft>
                <a:spcPts val="0"/>
              </a:spcAft>
              <a:buClrTx/>
              <a:buSzTx/>
              <a:buNone/>
            </a:pPr>
            <a:r>
              <a:rPr lang="zh-CN" altLang="en-US" sz="1800" kern="100" dirty="0">
                <a:effectLst/>
                <a:ea typeface="黑体" panose="02010609060101010101" pitchFamily="49" charset="-122"/>
                <a:cs typeface="+mn-lt"/>
              </a:rPr>
              <a:t>方案一：MT-DNN模型</a:t>
            </a:r>
          </a:p>
          <a:p>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因</a:t>
            </a:r>
            <a:r>
              <a:rPr lang="en-US" altLang="zh-CN" sz="1800" kern="0" dirty="0">
                <a:solidFill>
                  <a:srgbClr val="333333"/>
                </a:solidFill>
                <a:effectLst/>
                <a:ea typeface="仿宋" panose="02010609060101010101" pitchFamily="49" charset="-122"/>
                <a:cs typeface="+mn-lt"/>
              </a:rPr>
              <a:t>MT-DNN</a:t>
            </a:r>
            <a:r>
              <a:rPr lang="zh-CN" altLang="en-US" sz="1800" kern="0" dirty="0">
                <a:solidFill>
                  <a:srgbClr val="333333"/>
                </a:solidFill>
                <a:effectLst/>
                <a:ea typeface="仿宋" panose="02010609060101010101" pitchFamily="49" charset="-122"/>
                <a:cs typeface="+mn-lt"/>
              </a:rPr>
              <a:t>方法在小数据集任务和公开数据集任务中已经被证明是有效的方法，故也考虑将该方法用在大数据集任务中。</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但考虑到大数据集数据量远比小数据集大，而硬件条件有限，故在该场景下，将</a:t>
            </a:r>
            <a:r>
              <a:rPr lang="en-US" altLang="zh-CN" sz="1800" kern="0" dirty="0">
                <a:solidFill>
                  <a:srgbClr val="333333"/>
                </a:solidFill>
                <a:ea typeface="仿宋" panose="02010609060101010101" pitchFamily="49" charset="-122"/>
                <a:cs typeface="+mn-lt"/>
              </a:rPr>
              <a:t>MT-DNN</a:t>
            </a:r>
            <a:r>
              <a:rPr lang="zh-CN" altLang="en-US" sz="1800" kern="0" dirty="0">
                <a:solidFill>
                  <a:srgbClr val="333333"/>
                </a:solidFill>
                <a:ea typeface="仿宋" panose="02010609060101010101" pitchFamily="49" charset="-122"/>
                <a:cs typeface="+mn-lt"/>
              </a:rPr>
              <a:t>的</a:t>
            </a:r>
            <a:r>
              <a:rPr lang="zh-CN" altLang="en-US" sz="1800" kern="0" dirty="0">
                <a:solidFill>
                  <a:srgbClr val="333333"/>
                </a:solidFill>
                <a:effectLst/>
                <a:ea typeface="仿宋" panose="02010609060101010101" pitchFamily="49" charset="-122"/>
                <a:cs typeface="+mn-lt"/>
              </a:rPr>
              <a:t>Teacher Net设置为TextCNN、TextRNN两个模型；Student Net依然为Bert_pad模型。</a:t>
            </a:r>
          </a:p>
          <a:p>
            <a:pPr marL="0" marR="0" indent="355600" algn="just">
              <a:lnSpc>
                <a:spcPts val="2000"/>
              </a:lnSpc>
              <a:spcBef>
                <a:spcPts val="0"/>
              </a:spcBef>
              <a:spcAft>
                <a:spcPts val="0"/>
              </a:spcAft>
            </a:pPr>
            <a:endParaRPr lang="zh-CN" altLang="en-US" sz="1800" kern="100" dirty="0">
              <a:effectLst/>
              <a:ea typeface="宋体" panose="02010600030101010101" pitchFamily="2"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如图所示，将MT-DNN训练得到的三个模型TextCNNbert、TextRNNbert和Bert_base采用“投票”的策略，将三者进行集成，当三个模型的标签预测各不相同时，则最终更加信任Bert_base的预测，因为在多次的实验中，Bert_base作为Student Net的效果要优于其他两个模型。</a:t>
            </a:r>
          </a:p>
          <a:p>
            <a:pPr marL="0" indent="0">
              <a:buNone/>
            </a:pPr>
            <a:endParaRPr lang="zh-CN" altLang="en-US" sz="1800" dirty="0">
              <a:cs typeface="+mn-lt"/>
            </a:endParaRPr>
          </a:p>
        </p:txBody>
      </p:sp>
      <p:pic>
        <p:nvPicPr>
          <p:cNvPr id="3" name="图片 2"/>
          <p:cNvPicPr>
            <a:picLocks noChangeAspect="1"/>
          </p:cNvPicPr>
          <p:nvPr/>
        </p:nvPicPr>
        <p:blipFill>
          <a:blip r:embed="rId2"/>
          <a:stretch>
            <a:fillRect/>
          </a:stretch>
        </p:blipFill>
        <p:spPr>
          <a:xfrm>
            <a:off x="3235906" y="4221040"/>
            <a:ext cx="5720189" cy="1885720"/>
          </a:xfrm>
          <a:prstGeom prst="rect">
            <a:avLst/>
          </a:prstGeom>
          <a:noFill/>
          <a:ln>
            <a:noFill/>
          </a:ln>
        </p:spPr>
      </p:pic>
      <p:sp>
        <p:nvSpPr>
          <p:cNvPr id="9" name="文本框 8"/>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0" name="图形 9"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11" name="图片 10"/>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2" name="直接连接符 11"/>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37/63</a:t>
            </a:r>
          </a:p>
        </p:txBody>
      </p:sp>
      <p:sp>
        <p:nvSpPr>
          <p:cNvPr id="15" name="文本框 14"/>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222240"/>
            <a:ext cx="10926289" cy="5038480"/>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方案一：MT-DNN模型实验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数据集</a:t>
            </a: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训练集是根据公司提供的132595条，325个类别的训练数据，按每个类别的80%进行随机抽样而得到，验证集包含两个，第一个为训练数据的剩余数据作为验证集.第二个为公司提供的1000条测试样例数据，将公司提供的1000条测试样例数据作为验证集。</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在同一份数据集下，将MT-DNN用于大数据集任务，并将结果与Bert_base进行对比，实验的唯一变量因素为模型及其参数的不同。</a:t>
            </a:r>
          </a:p>
          <a:p>
            <a:pPr marL="457200" lvl="1" algn="just">
              <a:spcBef>
                <a:spcPts val="0"/>
              </a:spcBef>
              <a:buClrTx/>
              <a:buSzTx/>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参数设置</a:t>
            </a: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模型超参数设置与硬件配置如下表：</a:t>
            </a:r>
          </a:p>
          <a:p>
            <a:pPr marL="228600" lvl="1" indent="0" algn="just">
              <a:spcBef>
                <a:spcPts val="0"/>
              </a:spcBef>
              <a:buNone/>
            </a:pPr>
            <a:endParaRPr lang="en-US" altLang="zh-CN" sz="1800" b="1"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p:txBody>
      </p:sp>
      <p:graphicFrame>
        <p:nvGraphicFramePr>
          <p:cNvPr id="2" name="表格 1"/>
          <p:cNvGraphicFramePr>
            <a:graphicFrameLocks noGrp="1"/>
          </p:cNvGraphicFramePr>
          <p:nvPr>
            <p:custDataLst>
              <p:tags r:id="rId1"/>
            </p:custDataLst>
          </p:nvPr>
        </p:nvGraphicFramePr>
        <p:xfrm>
          <a:off x="6328258" y="4652054"/>
          <a:ext cx="3713527" cy="1371600"/>
        </p:xfrm>
        <a:graphic>
          <a:graphicData uri="http://schemas.openxmlformats.org/drawingml/2006/table">
            <a:tbl>
              <a:tblPr>
                <a:tableStyleId>{69CF1AB2-1976-4502-BF36-3FF5EA218861}</a:tableStyleId>
              </a:tblPr>
              <a:tblGrid>
                <a:gridCol w="1547303">
                  <a:extLst>
                    <a:ext uri="{9D8B030D-6E8A-4147-A177-3AD203B41FA5}">
                      <a16:colId xmlns:a16="http://schemas.microsoft.com/office/drawing/2014/main" val="20000"/>
                    </a:ext>
                  </a:extLst>
                </a:gridCol>
                <a:gridCol w="2166224">
                  <a:extLst>
                    <a:ext uri="{9D8B030D-6E8A-4147-A177-3AD203B41FA5}">
                      <a16:colId xmlns:a16="http://schemas.microsoft.com/office/drawing/2014/main" val="20001"/>
                    </a:ext>
                  </a:extLst>
                </a:gridCol>
              </a:tblGrid>
              <a:tr h="270485">
                <a:tc>
                  <a:txBody>
                    <a:bodyPr/>
                    <a:lstStyle/>
                    <a:p>
                      <a:pPr marL="0" marR="0" algn="just">
                        <a:spcBef>
                          <a:spcPts val="0"/>
                        </a:spcBef>
                        <a:spcAft>
                          <a:spcPts val="0"/>
                        </a:spcAft>
                      </a:pPr>
                      <a:r>
                        <a:rPr lang="zh-CN" altLang="en-US" sz="1200" b="1" kern="0" dirty="0">
                          <a:effectLst/>
                        </a:rPr>
                        <a:t>模型参数</a:t>
                      </a:r>
                      <a:endParaRPr lang="en-US" sz="1200" b="1" kern="0" dirty="0">
                        <a:effectLst/>
                      </a:endParaRPr>
                    </a:p>
                  </a:txBody>
                  <a:tcPr marL="68580" marR="68580"/>
                </a:tc>
                <a:tc>
                  <a:txBody>
                    <a:bodyPr/>
                    <a:lstStyle/>
                    <a:p>
                      <a:pPr marL="0" marR="0" algn="just">
                        <a:spcBef>
                          <a:spcPts val="0"/>
                        </a:spcBef>
                        <a:spcAft>
                          <a:spcPts val="0"/>
                        </a:spcAft>
                      </a:pPr>
                      <a:r>
                        <a:rPr lang="zh-CN" altLang="en-US" sz="1200" b="1" kern="0" dirty="0">
                          <a:effectLst/>
                        </a:rPr>
                        <a:t>取值</a:t>
                      </a:r>
                      <a:endParaRPr lang="en-US" sz="1200" b="1" kern="0" dirty="0">
                        <a:effectLst/>
                      </a:endParaRPr>
                    </a:p>
                  </a:txBody>
                  <a:tcPr marL="68580" marR="68580"/>
                </a:tc>
                <a:extLst>
                  <a:ext uri="{0D108BD9-81ED-4DB2-BD59-A6C34878D82A}">
                    <a16:rowId xmlns:a16="http://schemas.microsoft.com/office/drawing/2014/main" val="10000"/>
                  </a:ext>
                </a:extLst>
              </a:tr>
              <a:tr h="270485">
                <a:tc>
                  <a:txBody>
                    <a:bodyPr/>
                    <a:lstStyle/>
                    <a:p>
                      <a:pPr marL="0" marR="0" algn="just">
                        <a:spcBef>
                          <a:spcPts val="0"/>
                        </a:spcBef>
                        <a:spcAft>
                          <a:spcPts val="0"/>
                        </a:spcAft>
                      </a:pPr>
                      <a:r>
                        <a:rPr lang="en-US" sz="1200" kern="0">
                          <a:effectLst/>
                        </a:rPr>
                        <a:t>Epoch</a:t>
                      </a:r>
                    </a:p>
                  </a:txBody>
                  <a:tcPr marL="68580" marR="68580"/>
                </a:tc>
                <a:tc>
                  <a:txBody>
                    <a:bodyPr/>
                    <a:lstStyle/>
                    <a:p>
                      <a:pPr marL="0" marR="0" algn="just">
                        <a:spcBef>
                          <a:spcPts val="0"/>
                        </a:spcBef>
                        <a:spcAft>
                          <a:spcPts val="0"/>
                        </a:spcAft>
                      </a:pPr>
                      <a:r>
                        <a:rPr lang="en-US" altLang="zh-CN" sz="1200" kern="0" dirty="0">
                          <a:effectLst/>
                        </a:rPr>
                        <a:t>{5</a:t>
                      </a:r>
                      <a:r>
                        <a:rPr lang="zh-CN" altLang="en-US" sz="1200" kern="0" dirty="0">
                          <a:effectLst/>
                        </a:rPr>
                        <a:t>，</a:t>
                      </a:r>
                      <a:r>
                        <a:rPr lang="en-US" altLang="zh-CN" sz="1200" kern="0" dirty="0">
                          <a:effectLst/>
                        </a:rPr>
                        <a:t>24}</a:t>
                      </a:r>
                    </a:p>
                  </a:txBody>
                  <a:tcPr marL="68580" marR="68580"/>
                </a:tc>
                <a:extLst>
                  <a:ext uri="{0D108BD9-81ED-4DB2-BD59-A6C34878D82A}">
                    <a16:rowId xmlns:a16="http://schemas.microsoft.com/office/drawing/2014/main" val="10001"/>
                  </a:ext>
                </a:extLst>
              </a:tr>
              <a:tr h="270485">
                <a:tc>
                  <a:txBody>
                    <a:bodyPr/>
                    <a:lstStyle/>
                    <a:p>
                      <a:pPr marL="0" marR="0" algn="just">
                        <a:spcBef>
                          <a:spcPts val="0"/>
                        </a:spcBef>
                        <a:spcAft>
                          <a:spcPts val="0"/>
                        </a:spcAft>
                      </a:pPr>
                      <a:r>
                        <a:rPr lang="en-US" sz="1200" kern="0" dirty="0">
                          <a:effectLst/>
                        </a:rPr>
                        <a:t>Lr</a:t>
                      </a:r>
                    </a:p>
                  </a:txBody>
                  <a:tcPr marL="68580" marR="68580"/>
                </a:tc>
                <a:tc>
                  <a:txBody>
                    <a:bodyPr/>
                    <a:lstStyle/>
                    <a:p>
                      <a:pPr marL="0" marR="0" algn="just">
                        <a:spcBef>
                          <a:spcPts val="0"/>
                        </a:spcBef>
                        <a:spcAft>
                          <a:spcPts val="0"/>
                        </a:spcAft>
                      </a:pPr>
                      <a:r>
                        <a:rPr lang="en-US" sz="1200" kern="0">
                          <a:effectLst/>
                        </a:rPr>
                        <a:t>{5e-5，6e-5}</a:t>
                      </a:r>
                    </a:p>
                  </a:txBody>
                  <a:tcPr marL="68580" marR="68580"/>
                </a:tc>
                <a:extLst>
                  <a:ext uri="{0D108BD9-81ED-4DB2-BD59-A6C34878D82A}">
                    <a16:rowId xmlns:a16="http://schemas.microsoft.com/office/drawing/2014/main" val="10002"/>
                  </a:ext>
                </a:extLst>
              </a:tr>
              <a:tr h="270485">
                <a:tc>
                  <a:txBody>
                    <a:bodyPr/>
                    <a:lstStyle/>
                    <a:p>
                      <a:pPr marL="0" marR="0" algn="just">
                        <a:spcBef>
                          <a:spcPts val="0"/>
                        </a:spcBef>
                        <a:spcAft>
                          <a:spcPts val="0"/>
                        </a:spcAft>
                      </a:pPr>
                      <a:r>
                        <a:rPr lang="en-US" sz="1200" kern="0" dirty="0" err="1">
                          <a:effectLst/>
                        </a:rPr>
                        <a:t>Batchsize</a:t>
                      </a:r>
                    </a:p>
                  </a:txBody>
                  <a:tcPr marL="68580" marR="68580"/>
                </a:tc>
                <a:tc>
                  <a:txBody>
                    <a:bodyPr/>
                    <a:lstStyle/>
                    <a:p>
                      <a:pPr marL="0" marR="0" algn="just">
                        <a:spcBef>
                          <a:spcPts val="0"/>
                        </a:spcBef>
                        <a:spcAft>
                          <a:spcPts val="0"/>
                        </a:spcAft>
                      </a:pPr>
                      <a:r>
                        <a:rPr lang="en-US" altLang="zh-CN" sz="1200" kern="0" dirty="0">
                          <a:effectLst/>
                        </a:rPr>
                        <a:t>{16}</a:t>
                      </a:r>
                    </a:p>
                  </a:txBody>
                  <a:tcPr marL="68580" marR="68580"/>
                </a:tc>
                <a:extLst>
                  <a:ext uri="{0D108BD9-81ED-4DB2-BD59-A6C34878D82A}">
                    <a16:rowId xmlns:a16="http://schemas.microsoft.com/office/drawing/2014/main" val="10003"/>
                  </a:ext>
                </a:extLst>
              </a:tr>
              <a:tr h="270485">
                <a:tc>
                  <a:txBody>
                    <a:bodyPr/>
                    <a:lstStyle/>
                    <a:p>
                      <a:pPr marL="0" marR="0" algn="just">
                        <a:spcBef>
                          <a:spcPts val="0"/>
                        </a:spcBef>
                        <a:spcAft>
                          <a:spcPts val="0"/>
                        </a:spcAft>
                      </a:pPr>
                      <a:r>
                        <a:rPr lang="en-US" sz="1200" kern="0" dirty="0" err="1">
                          <a:effectLst/>
                        </a:rPr>
                        <a:t>Max_length</a:t>
                      </a:r>
                    </a:p>
                  </a:txBody>
                  <a:tcPr marL="68580" marR="68580"/>
                </a:tc>
                <a:tc>
                  <a:txBody>
                    <a:bodyPr/>
                    <a:lstStyle/>
                    <a:p>
                      <a:pPr marL="0" marR="0" algn="just">
                        <a:spcBef>
                          <a:spcPts val="0"/>
                        </a:spcBef>
                        <a:spcAft>
                          <a:spcPts val="0"/>
                        </a:spcAft>
                      </a:pPr>
                      <a:r>
                        <a:rPr lang="en-US" altLang="zh-CN" sz="1200" kern="0" dirty="0">
                          <a:effectLst/>
                        </a:rPr>
                        <a:t>{70}</a:t>
                      </a:r>
                    </a:p>
                  </a:txBody>
                  <a:tcPr marL="68580" marR="68580"/>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custDataLst>
              <p:tags r:id="rId2"/>
            </p:custDataLst>
          </p:nvPr>
        </p:nvGraphicFramePr>
        <p:xfrm>
          <a:off x="2309544" y="4652054"/>
          <a:ext cx="3816419" cy="1371600"/>
        </p:xfrm>
        <a:graphic>
          <a:graphicData uri="http://schemas.openxmlformats.org/drawingml/2006/table">
            <a:tbl>
              <a:tblPr>
                <a:tableStyleId>{69CF1AB2-1976-4502-BF36-3FF5EA218861}</a:tableStyleId>
              </a:tblPr>
              <a:tblGrid>
                <a:gridCol w="1568172">
                  <a:extLst>
                    <a:ext uri="{9D8B030D-6E8A-4147-A177-3AD203B41FA5}">
                      <a16:colId xmlns:a16="http://schemas.microsoft.com/office/drawing/2014/main" val="20000"/>
                    </a:ext>
                  </a:extLst>
                </a:gridCol>
                <a:gridCol w="2248247">
                  <a:extLst>
                    <a:ext uri="{9D8B030D-6E8A-4147-A177-3AD203B41FA5}">
                      <a16:colId xmlns:a16="http://schemas.microsoft.com/office/drawing/2014/main" val="20001"/>
                    </a:ext>
                  </a:extLst>
                </a:gridCol>
              </a:tblGrid>
              <a:tr h="266354">
                <a:tc>
                  <a:txBody>
                    <a:bodyPr/>
                    <a:lstStyle/>
                    <a:p>
                      <a:pPr marL="0" marR="0" algn="just">
                        <a:spcBef>
                          <a:spcPts val="0"/>
                        </a:spcBef>
                        <a:spcAft>
                          <a:spcPts val="0"/>
                        </a:spcAft>
                      </a:pPr>
                      <a:r>
                        <a:rPr lang="zh-CN" altLang="en-US" sz="1200" b="1" kern="100" dirty="0">
                          <a:effectLst/>
                        </a:rPr>
                        <a:t>配置</a:t>
                      </a:r>
                    </a:p>
                  </a:txBody>
                  <a:tcPr marL="68580" marR="68580"/>
                </a:tc>
                <a:tc>
                  <a:txBody>
                    <a:bodyPr/>
                    <a:lstStyle/>
                    <a:p>
                      <a:pPr marL="0" marR="0" algn="just">
                        <a:spcBef>
                          <a:spcPts val="0"/>
                        </a:spcBef>
                        <a:spcAft>
                          <a:spcPts val="0"/>
                        </a:spcAft>
                      </a:pPr>
                      <a:r>
                        <a:rPr lang="zh-CN" altLang="en-US" sz="1200" b="1" kern="100">
                          <a:effectLst/>
                        </a:rPr>
                        <a:t>参数</a:t>
                      </a:r>
                    </a:p>
                  </a:txBody>
                  <a:tcPr marL="68580" marR="68580"/>
                </a:tc>
                <a:extLst>
                  <a:ext uri="{0D108BD9-81ED-4DB2-BD59-A6C34878D82A}">
                    <a16:rowId xmlns:a16="http://schemas.microsoft.com/office/drawing/2014/main" val="10000"/>
                  </a:ext>
                </a:extLst>
              </a:tr>
              <a:tr h="266585">
                <a:tc>
                  <a:txBody>
                    <a:bodyPr/>
                    <a:lstStyle/>
                    <a:p>
                      <a:pPr marL="0" marR="0" algn="just">
                        <a:spcBef>
                          <a:spcPts val="0"/>
                        </a:spcBef>
                        <a:spcAft>
                          <a:spcPts val="0"/>
                        </a:spcAft>
                      </a:pPr>
                      <a:r>
                        <a:rPr lang="en-US" sz="1200" kern="0">
                          <a:effectLst/>
                        </a:rPr>
                        <a:t>CPU</a:t>
                      </a:r>
                    </a:p>
                  </a:txBody>
                  <a:tcPr marL="68580" marR="68580"/>
                </a:tc>
                <a:tc>
                  <a:txBody>
                    <a:bodyPr/>
                    <a:lstStyle/>
                    <a:p>
                      <a:pPr marL="0" marR="0" algn="just">
                        <a:spcBef>
                          <a:spcPts val="0"/>
                        </a:spcBef>
                        <a:spcAft>
                          <a:spcPts val="0"/>
                        </a:spcAft>
                      </a:pPr>
                      <a:r>
                        <a:rPr lang="en-US" sz="1200" kern="0">
                          <a:effectLst/>
                        </a:rPr>
                        <a:t>Intel Core i9-9820X</a:t>
                      </a:r>
                    </a:p>
                  </a:txBody>
                  <a:tcPr marL="68580" marR="68580"/>
                </a:tc>
                <a:extLst>
                  <a:ext uri="{0D108BD9-81ED-4DB2-BD59-A6C34878D82A}">
                    <a16:rowId xmlns:a16="http://schemas.microsoft.com/office/drawing/2014/main" val="10001"/>
                  </a:ext>
                </a:extLst>
              </a:tr>
              <a:tr h="266585">
                <a:tc>
                  <a:txBody>
                    <a:bodyPr/>
                    <a:lstStyle/>
                    <a:p>
                      <a:pPr marL="0" marR="0" algn="just">
                        <a:spcBef>
                          <a:spcPts val="0"/>
                        </a:spcBef>
                        <a:spcAft>
                          <a:spcPts val="0"/>
                        </a:spcAft>
                      </a:pPr>
                      <a:r>
                        <a:rPr lang="en-US" sz="1200" kern="0">
                          <a:effectLst/>
                        </a:rPr>
                        <a:t>GPU</a:t>
                      </a:r>
                    </a:p>
                  </a:txBody>
                  <a:tcPr marL="68580" marR="68580"/>
                </a:tc>
                <a:tc>
                  <a:txBody>
                    <a:bodyPr/>
                    <a:lstStyle/>
                    <a:p>
                      <a:pPr marL="0" marR="0" algn="just">
                        <a:spcBef>
                          <a:spcPts val="0"/>
                        </a:spcBef>
                        <a:spcAft>
                          <a:spcPts val="0"/>
                        </a:spcAft>
                      </a:pPr>
                      <a:r>
                        <a:rPr lang="en-US" sz="1200" kern="0">
                          <a:effectLst/>
                        </a:rPr>
                        <a:t>2080Ti 12G</a:t>
                      </a:r>
                    </a:p>
                  </a:txBody>
                  <a:tcPr marL="68580" marR="68580"/>
                </a:tc>
                <a:extLst>
                  <a:ext uri="{0D108BD9-81ED-4DB2-BD59-A6C34878D82A}">
                    <a16:rowId xmlns:a16="http://schemas.microsoft.com/office/drawing/2014/main" val="10002"/>
                  </a:ext>
                </a:extLst>
              </a:tr>
              <a:tr h="266585">
                <a:tc>
                  <a:txBody>
                    <a:bodyPr/>
                    <a:lstStyle/>
                    <a:p>
                      <a:pPr marL="0" marR="0" algn="just">
                        <a:spcBef>
                          <a:spcPts val="0"/>
                        </a:spcBef>
                        <a:spcAft>
                          <a:spcPts val="0"/>
                        </a:spcAft>
                      </a:pPr>
                      <a:r>
                        <a:rPr lang="zh-CN" altLang="en-US" sz="1200" kern="0">
                          <a:effectLst/>
                        </a:rPr>
                        <a:t>优化器</a:t>
                      </a:r>
                    </a:p>
                  </a:txBody>
                  <a:tcPr marL="68580" marR="68580"/>
                </a:tc>
                <a:tc>
                  <a:txBody>
                    <a:bodyPr/>
                    <a:lstStyle/>
                    <a:p>
                      <a:pPr marL="0" marR="0" algn="just">
                        <a:spcBef>
                          <a:spcPts val="0"/>
                        </a:spcBef>
                        <a:spcAft>
                          <a:spcPts val="0"/>
                        </a:spcAft>
                      </a:pPr>
                      <a:r>
                        <a:rPr lang="en-US" sz="1200" kern="0" dirty="0">
                          <a:effectLst/>
                        </a:rPr>
                        <a:t>Lookahead</a:t>
                      </a:r>
                    </a:p>
                  </a:txBody>
                  <a:tcPr marL="68580" marR="68580"/>
                </a:tc>
                <a:extLst>
                  <a:ext uri="{0D108BD9-81ED-4DB2-BD59-A6C34878D82A}">
                    <a16:rowId xmlns:a16="http://schemas.microsoft.com/office/drawing/2014/main" val="10003"/>
                  </a:ext>
                </a:extLst>
              </a:tr>
              <a:tr h="266585">
                <a:tc>
                  <a:txBody>
                    <a:bodyPr/>
                    <a:lstStyle/>
                    <a:p>
                      <a:pPr marL="0" marR="0" algn="just">
                        <a:spcBef>
                          <a:spcPts val="0"/>
                        </a:spcBef>
                        <a:spcAft>
                          <a:spcPts val="0"/>
                        </a:spcAft>
                      </a:pPr>
                      <a:r>
                        <a:rPr lang="zh-CN" altLang="en-US" sz="1200" kern="0" dirty="0">
                          <a:effectLst/>
                        </a:rPr>
                        <a:t>损失函数</a:t>
                      </a:r>
                    </a:p>
                  </a:txBody>
                  <a:tcPr marL="68580" marR="68580"/>
                </a:tc>
                <a:tc>
                  <a:txBody>
                    <a:bodyPr/>
                    <a:lstStyle/>
                    <a:p>
                      <a:pPr marL="0" marR="0" algn="just">
                        <a:spcBef>
                          <a:spcPts val="0"/>
                        </a:spcBef>
                        <a:spcAft>
                          <a:spcPts val="0"/>
                        </a:spcAft>
                      </a:pPr>
                      <a:r>
                        <a:rPr lang="en-US" sz="1200" kern="0" dirty="0" err="1">
                          <a:effectLst/>
                        </a:rPr>
                        <a:t>CrossEntropy</a:t>
                      </a:r>
                      <a:r>
                        <a:rPr lang="en-US" sz="1200" kern="0" dirty="0">
                          <a:effectLst/>
                        </a:rPr>
                        <a:t> Loss</a:t>
                      </a:r>
                    </a:p>
                  </a:txBody>
                  <a:tcPr marL="68580" marR="68580"/>
                </a:tc>
                <a:extLst>
                  <a:ext uri="{0D108BD9-81ED-4DB2-BD59-A6C34878D82A}">
                    <a16:rowId xmlns:a16="http://schemas.microsoft.com/office/drawing/2014/main" val="10004"/>
                  </a:ext>
                </a:extLst>
              </a:tr>
            </a:tbl>
          </a:graphicData>
        </a:graphic>
      </p:graphicFrame>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38/63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19247"/>
            <a:ext cx="10515600" cy="4993848"/>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方案一：MT-DNN模型实验</a:t>
            </a: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实验结果</a:t>
            </a:r>
          </a:p>
          <a:p>
            <a:pPr marL="228600" lvl="1" indent="0" algn="just">
              <a:spcBef>
                <a:spcPts val="0"/>
              </a:spcBef>
              <a:buNone/>
            </a:pPr>
            <a:endParaRPr lang="en-US" altLang="zh-CN" sz="1800" b="1"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在八二分得到的验证集中，模型的实验效果对比如表所示：</a:t>
            </a: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ffectLst/>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在1000条测试样例验证集中，模型的实验</a:t>
            </a:r>
            <a:r>
              <a:rPr lang="zh-CN" altLang="en-US" sz="1800" kern="0" dirty="0">
                <a:effectLst/>
                <a:ea typeface="仿宋" panose="02010609060101010101" pitchFamily="49" charset="-122"/>
                <a:cs typeface="+mn-lt"/>
              </a:rPr>
              <a:t>效果对比如表所示：</a:t>
            </a:r>
            <a:endParaRPr lang="en-US" altLang="zh-CN" sz="1800" kern="0" dirty="0">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FF0000"/>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FF0000"/>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FF0000"/>
              </a:solidFill>
              <a:ea typeface="仿宋" panose="02010609060101010101" pitchFamily="49" charset="-122"/>
              <a:cs typeface="+mn-lt"/>
            </a:endParaRPr>
          </a:p>
          <a:p>
            <a:pPr marL="0" lvl="1" indent="457200" algn="just">
              <a:lnSpc>
                <a:spcPts val="2000"/>
              </a:lnSpc>
              <a:spcBef>
                <a:spcPts val="0"/>
              </a:spcBef>
              <a:buNone/>
            </a:pPr>
            <a:r>
              <a:rPr lang="zh-CN" altLang="en-US" sz="1800" kern="0" dirty="0">
                <a:solidFill>
                  <a:srgbClr val="333333"/>
                </a:solidFill>
                <a:effectLst/>
                <a:ea typeface="仿宋" panose="02010609060101010101" pitchFamily="49" charset="-122"/>
                <a:cs typeface="+mn-lt"/>
              </a:rPr>
              <a:t>MT-DNN模型集成后，在1000条测试样例验证集中与之前模型效果对比如表所示：</a:t>
            </a: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结论：在该场景下，对MT-DNN较</a:t>
            </a:r>
            <a:r>
              <a:rPr lang="en-US" altLang="zh-CN" sz="1800" b="1" kern="0" dirty="0" err="1">
                <a:solidFill>
                  <a:srgbClr val="FF0000"/>
                </a:solidFill>
                <a:effectLst/>
                <a:ea typeface="仿宋" panose="02010609060101010101" pitchFamily="49" charset="-122"/>
                <a:cs typeface="+mn-lt"/>
              </a:rPr>
              <a:t>Bert_base</a:t>
            </a:r>
            <a:r>
              <a:rPr lang="zh-CN" altLang="en-US" sz="1800" b="1" kern="0" dirty="0">
                <a:solidFill>
                  <a:srgbClr val="FF0000"/>
                </a:solidFill>
                <a:effectLst/>
                <a:ea typeface="仿宋" panose="02010609060101010101" pitchFamily="49" charset="-122"/>
                <a:cs typeface="+mn-lt"/>
              </a:rPr>
              <a:t>在验证集上可以提升模型效果，而在公司测试集上效果依然不佳，距项目结题要求差距较大。</a:t>
            </a:r>
          </a:p>
          <a:p>
            <a:pPr marL="0" lvl="1" indent="457200" algn="just">
              <a:lnSpc>
                <a:spcPts val="2000"/>
              </a:lnSpc>
              <a:spcBef>
                <a:spcPts val="0"/>
              </a:spcBef>
              <a:spcAft>
                <a:spcPts val="0"/>
              </a:spcAft>
              <a:buClrTx/>
              <a:buSzTx/>
              <a:buNone/>
            </a:pPr>
            <a:endParaRPr lang="zh-CN" altLang="en-US" sz="1800" kern="0" dirty="0">
              <a:solidFill>
                <a:srgbClr val="FF0000"/>
              </a:solidFill>
              <a:effectLst/>
              <a:ea typeface="仿宋" panose="02010609060101010101" pitchFamily="49" charset="-122"/>
              <a:cs typeface="+mn-lt"/>
            </a:endParaRPr>
          </a:p>
        </p:txBody>
      </p:sp>
      <p:graphicFrame>
        <p:nvGraphicFramePr>
          <p:cNvPr id="3" name="表格 2"/>
          <p:cNvGraphicFramePr>
            <a:graphicFrameLocks noGrp="1"/>
          </p:cNvGraphicFramePr>
          <p:nvPr>
            <p:custDataLst>
              <p:tags r:id="rId1"/>
            </p:custDataLst>
            <p:extLst>
              <p:ext uri="{D42A27DB-BD31-4B8C-83A1-F6EECF244321}">
                <p14:modId xmlns:p14="http://schemas.microsoft.com/office/powerpoint/2010/main" val="544319072"/>
              </p:ext>
            </p:extLst>
          </p:nvPr>
        </p:nvGraphicFramePr>
        <p:xfrm>
          <a:off x="3661086" y="2569186"/>
          <a:ext cx="4551045" cy="548640"/>
        </p:xfrm>
        <a:graphic>
          <a:graphicData uri="http://schemas.openxmlformats.org/drawingml/2006/table">
            <a:tbl>
              <a:tblPr>
                <a:tableStyleId>{8A107856-5554-42FB-B03E-39F5DBC370BA}</a:tableStyleId>
              </a:tblPr>
              <a:tblGrid>
                <a:gridCol w="1791335">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791335">
                  <a:extLst>
                    <a:ext uri="{9D8B030D-6E8A-4147-A177-3AD203B41FA5}">
                      <a16:colId xmlns:a16="http://schemas.microsoft.com/office/drawing/2014/main" val="20002"/>
                    </a:ext>
                  </a:extLst>
                </a:gridCol>
              </a:tblGrid>
              <a:tr h="0">
                <a:tc>
                  <a:txBody>
                    <a:bodyPr/>
                    <a:lstStyle/>
                    <a:p>
                      <a:pPr marL="0" marR="0" algn="ctr">
                        <a:spcBef>
                          <a:spcPts val="0"/>
                        </a:spcBef>
                        <a:spcAft>
                          <a:spcPts val="0"/>
                        </a:spcAft>
                      </a:pPr>
                      <a:r>
                        <a:rPr lang="en-US" sz="1200" b="1" kern="100" dirty="0">
                          <a:effectLst/>
                        </a:rPr>
                        <a:t>Model</a:t>
                      </a:r>
                    </a:p>
                  </a:txBody>
                  <a:tcPr marL="68580" marR="68580" anchor="ctr"/>
                </a:tc>
                <a:tc>
                  <a:txBody>
                    <a:bodyPr/>
                    <a:lstStyle/>
                    <a:p>
                      <a:pPr marL="0" marR="0" algn="ctr">
                        <a:spcBef>
                          <a:spcPts val="0"/>
                        </a:spcBef>
                        <a:spcAft>
                          <a:spcPts val="0"/>
                        </a:spcAft>
                      </a:pPr>
                      <a:r>
                        <a:rPr lang="en-US" sz="1200" b="1" kern="100">
                          <a:effectLst/>
                        </a:rPr>
                        <a:t>Bert_base</a:t>
                      </a:r>
                    </a:p>
                  </a:txBody>
                  <a:tcPr marL="68580" marR="68580" anchor="ctr"/>
                </a:tc>
                <a:tc>
                  <a:txBody>
                    <a:bodyPr/>
                    <a:lstStyle/>
                    <a:p>
                      <a:pPr marL="0" marR="0" algn="ctr">
                        <a:spcBef>
                          <a:spcPts val="0"/>
                        </a:spcBef>
                        <a:spcAft>
                          <a:spcPts val="0"/>
                        </a:spcAft>
                      </a:pPr>
                      <a:r>
                        <a:rPr lang="en-US" sz="1200" b="1" kern="100">
                          <a:effectLst/>
                        </a:rPr>
                        <a:t>MTDNN</a:t>
                      </a:r>
                    </a:p>
                  </a:txBody>
                  <a:tcPr marL="68580" marR="6858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200" b="1" kern="100">
                          <a:effectLst/>
                        </a:rPr>
                        <a:t>Accuracy</a:t>
                      </a:r>
                    </a:p>
                  </a:txBody>
                  <a:tcPr marL="68580" marR="68580"/>
                </a:tc>
                <a:tc>
                  <a:txBody>
                    <a:bodyPr/>
                    <a:lstStyle/>
                    <a:p>
                      <a:pPr marL="0" marR="0" algn="ctr">
                        <a:spcBef>
                          <a:spcPts val="0"/>
                        </a:spcBef>
                        <a:spcAft>
                          <a:spcPts val="0"/>
                        </a:spcAft>
                      </a:pPr>
                      <a:r>
                        <a:rPr lang="en-US" altLang="zh-CN" sz="1200" kern="100">
                          <a:effectLst/>
                        </a:rPr>
                        <a:t>0.7929</a:t>
                      </a:r>
                    </a:p>
                  </a:txBody>
                  <a:tcPr marL="68580" marR="68580"/>
                </a:tc>
                <a:tc>
                  <a:txBody>
                    <a:bodyPr/>
                    <a:lstStyle/>
                    <a:p>
                      <a:pPr marL="0" marR="0" algn="ctr">
                        <a:spcBef>
                          <a:spcPts val="0"/>
                        </a:spcBef>
                        <a:spcAft>
                          <a:spcPts val="0"/>
                        </a:spcAft>
                      </a:pPr>
                      <a:r>
                        <a:rPr lang="en-US" altLang="zh-CN" sz="1200" kern="100" dirty="0">
                          <a:solidFill>
                            <a:srgbClr val="FF0000"/>
                          </a:solidFill>
                          <a:effectLst/>
                        </a:rPr>
                        <a:t>0.836</a:t>
                      </a:r>
                    </a:p>
                  </a:txBody>
                  <a:tcPr marL="68580" marR="68580"/>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custDataLst>
              <p:tags r:id="rId2"/>
            </p:custDataLst>
            <p:extLst>
              <p:ext uri="{D42A27DB-BD31-4B8C-83A1-F6EECF244321}">
                <p14:modId xmlns:p14="http://schemas.microsoft.com/office/powerpoint/2010/main" val="314760705"/>
              </p:ext>
            </p:extLst>
          </p:nvPr>
        </p:nvGraphicFramePr>
        <p:xfrm>
          <a:off x="4080821" y="3550702"/>
          <a:ext cx="3711575" cy="548640"/>
        </p:xfrm>
        <a:graphic>
          <a:graphicData uri="http://schemas.openxmlformats.org/drawingml/2006/table">
            <a:tbl>
              <a:tblPr>
                <a:tableStyleId>{8A107856-5554-42FB-B03E-39F5DBC370BA}</a:tableStyleId>
              </a:tblPr>
              <a:tblGrid>
                <a:gridCol w="1371600">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274320">
                <a:tc>
                  <a:txBody>
                    <a:bodyPr/>
                    <a:lstStyle/>
                    <a:p>
                      <a:pPr marL="0" marR="0" algn="ctr">
                        <a:spcBef>
                          <a:spcPts val="0"/>
                        </a:spcBef>
                        <a:spcAft>
                          <a:spcPts val="0"/>
                        </a:spcAft>
                      </a:pPr>
                      <a:r>
                        <a:rPr lang="en-US" sz="1200" b="1" kern="100">
                          <a:effectLst/>
                        </a:rPr>
                        <a:t>Model</a:t>
                      </a:r>
                    </a:p>
                  </a:txBody>
                  <a:tcPr marL="68580" marR="68580" anchor="ctr"/>
                </a:tc>
                <a:tc>
                  <a:txBody>
                    <a:bodyPr/>
                    <a:lstStyle/>
                    <a:p>
                      <a:pPr marL="0" marR="0" algn="ctr">
                        <a:spcBef>
                          <a:spcPts val="0"/>
                        </a:spcBef>
                        <a:spcAft>
                          <a:spcPts val="0"/>
                        </a:spcAft>
                      </a:pPr>
                      <a:r>
                        <a:rPr lang="en-US" sz="1200" b="1" kern="100" dirty="0" err="1">
                          <a:effectLst/>
                        </a:rPr>
                        <a:t>Bert_base</a:t>
                      </a:r>
                    </a:p>
                  </a:txBody>
                  <a:tcPr marL="68580" marR="68580" anchor="ctr"/>
                </a:tc>
                <a:tc>
                  <a:txBody>
                    <a:bodyPr/>
                    <a:lstStyle/>
                    <a:p>
                      <a:pPr marL="0" marR="0" algn="ctr">
                        <a:spcBef>
                          <a:spcPts val="0"/>
                        </a:spcBef>
                        <a:spcAft>
                          <a:spcPts val="0"/>
                        </a:spcAft>
                      </a:pPr>
                      <a:r>
                        <a:rPr lang="en-US" sz="1200" b="1" kern="100">
                          <a:effectLst/>
                        </a:rPr>
                        <a:t>MTDNN</a:t>
                      </a:r>
                    </a:p>
                  </a:txBody>
                  <a:tcPr marL="68580" marR="6858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200" b="1" kern="100">
                          <a:effectLst/>
                        </a:rPr>
                        <a:t>Accuracy</a:t>
                      </a:r>
                    </a:p>
                  </a:txBody>
                  <a:tcPr marL="68580" marR="68580"/>
                </a:tc>
                <a:tc>
                  <a:txBody>
                    <a:bodyPr/>
                    <a:lstStyle/>
                    <a:p>
                      <a:pPr marL="0" marR="0" algn="ctr">
                        <a:spcBef>
                          <a:spcPts val="0"/>
                        </a:spcBef>
                        <a:spcAft>
                          <a:spcPts val="0"/>
                        </a:spcAft>
                      </a:pPr>
                      <a:r>
                        <a:rPr lang="en-US" altLang="zh-CN" sz="1200" kern="100">
                          <a:effectLst/>
                        </a:rPr>
                        <a:t>0.840</a:t>
                      </a:r>
                    </a:p>
                  </a:txBody>
                  <a:tcPr marL="68580" marR="68580"/>
                </a:tc>
                <a:tc>
                  <a:txBody>
                    <a:bodyPr/>
                    <a:lstStyle/>
                    <a:p>
                      <a:pPr marL="0" marR="0" algn="ctr">
                        <a:spcBef>
                          <a:spcPts val="0"/>
                        </a:spcBef>
                        <a:spcAft>
                          <a:spcPts val="0"/>
                        </a:spcAft>
                      </a:pPr>
                      <a:r>
                        <a:rPr lang="en-US" altLang="zh-CN" sz="1200" kern="100" dirty="0">
                          <a:solidFill>
                            <a:srgbClr val="FF0000"/>
                          </a:solidFill>
                          <a:effectLst/>
                        </a:rPr>
                        <a:t>0.854</a:t>
                      </a:r>
                    </a:p>
                  </a:txBody>
                  <a:tcPr marL="68580" marR="68580"/>
                </a:tc>
                <a:extLst>
                  <a:ext uri="{0D108BD9-81ED-4DB2-BD59-A6C34878D82A}">
                    <a16:rowId xmlns:a16="http://schemas.microsoft.com/office/drawing/2014/main" val="10001"/>
                  </a:ext>
                </a:extLst>
              </a:tr>
            </a:tbl>
          </a:graphicData>
        </a:graphic>
      </p:graphicFrame>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6">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39/63</a:t>
            </a:r>
          </a:p>
        </p:txBody>
      </p:sp>
      <p:sp>
        <p:nvSpPr>
          <p:cNvPr id="14" name="文本框 13"/>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graphicFrame>
        <p:nvGraphicFramePr>
          <p:cNvPr id="5" name="表格 4"/>
          <p:cNvGraphicFramePr>
            <a:graphicFrameLocks noGrp="1"/>
          </p:cNvGraphicFramePr>
          <p:nvPr>
            <p:custDataLst>
              <p:tags r:id="rId3"/>
            </p:custDataLst>
            <p:extLst>
              <p:ext uri="{D42A27DB-BD31-4B8C-83A1-F6EECF244321}">
                <p14:modId xmlns:p14="http://schemas.microsoft.com/office/powerpoint/2010/main" val="3317980890"/>
              </p:ext>
            </p:extLst>
          </p:nvPr>
        </p:nvGraphicFramePr>
        <p:xfrm>
          <a:off x="4000176" y="4607578"/>
          <a:ext cx="3872865" cy="548640"/>
        </p:xfrm>
        <a:graphic>
          <a:graphicData uri="http://schemas.openxmlformats.org/drawingml/2006/table">
            <a:tbl>
              <a:tblPr>
                <a:tableStyleId>{8A107856-5554-42FB-B03E-39F5DBC370BA}</a:tableStyleId>
              </a:tblPr>
              <a:tblGrid>
                <a:gridCol w="794385">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97536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tblGrid>
              <a:tr h="274320">
                <a:tc>
                  <a:txBody>
                    <a:bodyPr/>
                    <a:lstStyle/>
                    <a:p>
                      <a:pPr marL="0" marR="0" algn="ctr">
                        <a:spcBef>
                          <a:spcPts val="0"/>
                        </a:spcBef>
                        <a:spcAft>
                          <a:spcPts val="0"/>
                        </a:spcAft>
                      </a:pPr>
                      <a:r>
                        <a:rPr lang="en-US" sz="1200" b="1" kern="100" dirty="0">
                          <a:effectLst/>
                        </a:rPr>
                        <a:t>Model</a:t>
                      </a:r>
                    </a:p>
                  </a:txBody>
                  <a:tcPr marL="68580" marR="68580" anchor="ctr"/>
                </a:tc>
                <a:tc>
                  <a:txBody>
                    <a:bodyPr/>
                    <a:lstStyle/>
                    <a:p>
                      <a:pPr marL="0" marR="0" algn="ctr">
                        <a:spcBef>
                          <a:spcPts val="0"/>
                        </a:spcBef>
                        <a:spcAft>
                          <a:spcPts val="0"/>
                        </a:spcAft>
                      </a:pPr>
                      <a:r>
                        <a:rPr lang="en-US" sz="1200" b="1" kern="100" dirty="0" err="1">
                          <a:effectLst/>
                        </a:rPr>
                        <a:t>Bert_base</a:t>
                      </a:r>
                    </a:p>
                  </a:txBody>
                  <a:tcPr marL="68580" marR="68580" anchor="ctr"/>
                </a:tc>
                <a:tc>
                  <a:txBody>
                    <a:bodyPr/>
                    <a:lstStyle/>
                    <a:p>
                      <a:pPr marL="0" marR="0" algn="ctr">
                        <a:spcBef>
                          <a:spcPts val="0"/>
                        </a:spcBef>
                        <a:spcAft>
                          <a:spcPts val="0"/>
                        </a:spcAft>
                      </a:pPr>
                      <a:r>
                        <a:rPr lang="en-US" sz="1200" b="1" kern="100" dirty="0">
                          <a:effectLst/>
                        </a:rPr>
                        <a:t>MTDNN</a:t>
                      </a:r>
                    </a:p>
                  </a:txBody>
                  <a:tcPr marL="68580" marR="68580"/>
                </a:tc>
                <a:tc>
                  <a:txBody>
                    <a:bodyPr/>
                    <a:lstStyle/>
                    <a:p>
                      <a:pPr marL="0" marR="0" algn="ctr">
                        <a:spcBef>
                          <a:spcPts val="0"/>
                        </a:spcBef>
                        <a:spcAft>
                          <a:spcPts val="0"/>
                        </a:spcAft>
                      </a:pPr>
                      <a:r>
                        <a:rPr lang="en-US" sz="1200" b="1" kern="100">
                          <a:effectLst/>
                        </a:rPr>
                        <a:t>MT-DNN</a:t>
                      </a:r>
                      <a:r>
                        <a:rPr lang="zh-CN" altLang="en-US" sz="1200" b="1" kern="100">
                          <a:effectLst/>
                        </a:rPr>
                        <a:t>集成</a:t>
                      </a:r>
                    </a:p>
                  </a:txBody>
                  <a:tcPr marL="68580" marR="6858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200" b="1" kern="100" dirty="0">
                          <a:effectLst/>
                        </a:rPr>
                        <a:t>Accuracy</a:t>
                      </a:r>
                    </a:p>
                  </a:txBody>
                  <a:tcPr marL="68580" marR="68580"/>
                </a:tc>
                <a:tc>
                  <a:txBody>
                    <a:bodyPr/>
                    <a:lstStyle/>
                    <a:p>
                      <a:pPr marL="0" marR="0" algn="ctr">
                        <a:spcBef>
                          <a:spcPts val="0"/>
                        </a:spcBef>
                        <a:spcAft>
                          <a:spcPts val="0"/>
                        </a:spcAft>
                      </a:pPr>
                      <a:r>
                        <a:rPr lang="en-US" altLang="zh-CN" sz="1200" kern="100" dirty="0">
                          <a:effectLst/>
                        </a:rPr>
                        <a:t>0.840</a:t>
                      </a:r>
                    </a:p>
                  </a:txBody>
                  <a:tcPr marL="68580" marR="68580"/>
                </a:tc>
                <a:tc>
                  <a:txBody>
                    <a:bodyPr/>
                    <a:lstStyle/>
                    <a:p>
                      <a:pPr marL="0" marR="0" algn="ctr">
                        <a:spcBef>
                          <a:spcPts val="0"/>
                        </a:spcBef>
                        <a:spcAft>
                          <a:spcPts val="0"/>
                        </a:spcAft>
                      </a:pPr>
                      <a:r>
                        <a:rPr lang="en-US" altLang="zh-CN" sz="1200" kern="100" dirty="0">
                          <a:effectLst/>
                        </a:rPr>
                        <a:t>0.854</a:t>
                      </a:r>
                    </a:p>
                  </a:txBody>
                  <a:tcPr marL="68580" marR="68580"/>
                </a:tc>
                <a:tc>
                  <a:txBody>
                    <a:bodyPr/>
                    <a:lstStyle/>
                    <a:p>
                      <a:pPr marL="0" marR="0" algn="ctr">
                        <a:spcBef>
                          <a:spcPts val="0"/>
                        </a:spcBef>
                        <a:spcAft>
                          <a:spcPts val="0"/>
                        </a:spcAft>
                      </a:pPr>
                      <a:r>
                        <a:rPr lang="en-US" altLang="zh-CN" sz="1200" kern="100" dirty="0">
                          <a:solidFill>
                            <a:srgbClr val="FF0000"/>
                          </a:solidFill>
                          <a:effectLst/>
                        </a:rPr>
                        <a:t>0.865</a:t>
                      </a:r>
                    </a:p>
                  </a:txBody>
                  <a:tcPr marL="68580" marR="68580"/>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8808" y="1089498"/>
            <a:ext cx="10974928" cy="5009297"/>
          </a:xfrm>
        </p:spPr>
        <p:txBody>
          <a:bodyPr>
            <a:noAutofit/>
          </a:bodyPr>
          <a:lstStyle/>
          <a:p>
            <a:pPr marL="0" indent="0">
              <a:buNone/>
            </a:pPr>
            <a:endParaRPr lang="en-US" altLang="zh-CN" sz="1800" kern="0" dirty="0">
              <a:solidFill>
                <a:srgbClr val="333333"/>
              </a:solidFill>
              <a:effectLst/>
              <a:ea typeface="仿宋" panose="02010609060101010101" pitchFamily="49" charset="-122"/>
              <a:cs typeface="+mn-lt"/>
            </a:endParaRPr>
          </a:p>
          <a:p>
            <a:r>
              <a:rPr lang="zh-CN" altLang="en-US" sz="1800" kern="0" dirty="0">
                <a:solidFill>
                  <a:srgbClr val="333333"/>
                </a:solidFill>
                <a:ea typeface="仿宋" panose="02010609060101010101" pitchFamily="49" charset="-122"/>
                <a:cs typeface="+mn-lt"/>
              </a:rPr>
              <a:t>双方沟通后的项目结题要求：</a:t>
            </a:r>
            <a:endParaRPr lang="en-US" altLang="zh-CN" sz="1800" kern="100" dirty="0">
              <a:solidFill>
                <a:srgbClr val="333333"/>
              </a:solidFill>
              <a:ea typeface="宋体" panose="02010600030101010101" pitchFamily="2" charset="-122"/>
              <a:cs typeface="+mn-lt"/>
            </a:endParaRPr>
          </a:p>
          <a:p>
            <a:pPr marL="0" lvl="1" indent="457200">
              <a:spcBef>
                <a:spcPts val="1000"/>
              </a:spcBef>
              <a:buNone/>
            </a:pPr>
            <a:r>
              <a:rPr lang="zh-CN" altLang="en-US" sz="1800" kern="0" dirty="0">
                <a:solidFill>
                  <a:srgbClr val="333333"/>
                </a:solidFill>
                <a:ea typeface="仿宋" panose="02010609060101010101" pitchFamily="49" charset="-122"/>
                <a:cs typeface="+mn-lt"/>
              </a:rPr>
              <a:t>经马上金融方与重师方多次沟通、商定后达成了一致的结题要求，具体如下：</a:t>
            </a:r>
            <a:endParaRPr lang="en-US" altLang="zh-CN" sz="1800" kern="0" dirty="0">
              <a:solidFill>
                <a:srgbClr val="333333"/>
              </a:solidFill>
              <a:ea typeface="仿宋" panose="02010609060101010101" pitchFamily="49" charset="-122"/>
              <a:cs typeface="+mn-lt"/>
            </a:endParaRPr>
          </a:p>
          <a:p>
            <a:pPr marL="0" lvl="1" indent="457200">
              <a:spcBef>
                <a:spcPts val="1000"/>
              </a:spcBef>
              <a:buNone/>
            </a:pPr>
            <a:r>
              <a:rPr lang="zh-CN" altLang="en-US" sz="1800" kern="0" dirty="0">
                <a:solidFill>
                  <a:srgbClr val="333333"/>
                </a:solidFill>
                <a:ea typeface="仿宋" panose="02010609060101010101" pitchFamily="49" charset="-122"/>
                <a:cs typeface="+mn-lt"/>
              </a:rPr>
              <a:t>（</a:t>
            </a:r>
            <a:r>
              <a:rPr lang="en-US" altLang="zh-CN" sz="1800" kern="0" dirty="0">
                <a:solidFill>
                  <a:srgbClr val="333333"/>
                </a:solidFill>
                <a:ea typeface="仿宋" panose="02010609060101010101" pitchFamily="49" charset="-122"/>
                <a:cs typeface="+mn-lt"/>
              </a:rPr>
              <a:t>1</a:t>
            </a:r>
            <a:r>
              <a:rPr lang="zh-CN" altLang="en-US" sz="1800" kern="0" dirty="0">
                <a:solidFill>
                  <a:srgbClr val="333333"/>
                </a:solidFill>
                <a:ea typeface="仿宋" panose="02010609060101010101" pitchFamily="49" charset="-122"/>
                <a:cs typeface="+mn-lt"/>
              </a:rPr>
              <a:t>）重师方的模型在小数据集、公开数据集、大数据集三个任务上的效果优于马上金融的模型在对应任务上的效果，即可视为达到项目指标要求。</a:t>
            </a:r>
            <a:endParaRPr lang="en-US" altLang="zh-CN" sz="1800" kern="0" dirty="0">
              <a:solidFill>
                <a:srgbClr val="333333"/>
              </a:solidFill>
              <a:ea typeface="仿宋" panose="02010609060101010101" pitchFamily="49" charset="-122"/>
              <a:cs typeface="+mn-lt"/>
            </a:endParaRPr>
          </a:p>
          <a:p>
            <a:pPr marL="0" lvl="1" indent="457200">
              <a:spcBef>
                <a:spcPts val="1000"/>
              </a:spcBef>
              <a:buNone/>
            </a:pPr>
            <a:r>
              <a:rPr lang="zh-CN" altLang="en-US" sz="1800" kern="0" dirty="0">
                <a:solidFill>
                  <a:srgbClr val="333333"/>
                </a:solidFill>
                <a:ea typeface="仿宋" panose="02010609060101010101" pitchFamily="49" charset="-122"/>
                <a:cs typeface="+mn-lt"/>
              </a:rPr>
              <a:t>（</a:t>
            </a:r>
            <a:r>
              <a:rPr lang="en-US" altLang="zh-CN" sz="1800" kern="0" dirty="0">
                <a:solidFill>
                  <a:srgbClr val="333333"/>
                </a:solidFill>
                <a:ea typeface="仿宋" panose="02010609060101010101" pitchFamily="49" charset="-122"/>
                <a:cs typeface="+mn-lt"/>
              </a:rPr>
              <a:t>2</a:t>
            </a:r>
            <a:r>
              <a:rPr lang="zh-CN" altLang="en-US" sz="1800" kern="0" dirty="0">
                <a:solidFill>
                  <a:srgbClr val="333333"/>
                </a:solidFill>
                <a:ea typeface="仿宋" panose="02010609060101010101" pitchFamily="49" charset="-122"/>
                <a:cs typeface="+mn-lt"/>
              </a:rPr>
              <a:t>）如果在某任务上，重师方模型的准确率较马上金融模型在该任务中的准确率低于</a:t>
            </a:r>
            <a:r>
              <a:rPr lang="en-US" altLang="zh-CN" sz="1800" kern="0" dirty="0">
                <a:solidFill>
                  <a:srgbClr val="333333"/>
                </a:solidFill>
                <a:effectLst/>
                <a:ea typeface="仿宋" panose="02010609060101010101" pitchFamily="49" charset="-122"/>
                <a:cs typeface="Times New Roman" panose="02020603050405020304" pitchFamily="18" charset="0"/>
              </a:rPr>
              <a:t>1%</a:t>
            </a:r>
            <a:r>
              <a:rPr lang="zh-CN" altLang="en-US" sz="1800" kern="0" dirty="0">
                <a:solidFill>
                  <a:srgbClr val="333333"/>
                </a:solidFill>
                <a:effectLst/>
                <a:ea typeface="仿宋" panose="02010609060101010101" pitchFamily="49" charset="-122"/>
                <a:cs typeface="Times New Roman" panose="02020603050405020304" pitchFamily="18" charset="0"/>
              </a:rPr>
              <a:t>以内，若重师方的解决方案与经验能为马上金融的相关研究提供一些建议和启发也可视为达到项目指标。</a:t>
            </a:r>
            <a:endParaRPr lang="en-US" altLang="zh-CN" sz="1800" kern="0" dirty="0">
              <a:solidFill>
                <a:srgbClr val="333333"/>
              </a:solidFill>
              <a:effectLst/>
              <a:ea typeface="仿宋" panose="02010609060101010101" pitchFamily="49" charset="-122"/>
              <a:cs typeface="Times New Roman" panose="02020603050405020304" pitchFamily="18" charset="0"/>
            </a:endParaRPr>
          </a:p>
          <a:p>
            <a:pPr marL="0" lvl="1" indent="457200">
              <a:spcBef>
                <a:spcPts val="1000"/>
              </a:spcBef>
              <a:buNone/>
            </a:pPr>
            <a:r>
              <a:rPr lang="zh-CN" altLang="en-US" sz="1800" b="1" kern="0" dirty="0">
                <a:solidFill>
                  <a:srgbClr val="333333"/>
                </a:solidFill>
                <a:ea typeface="仿宋" panose="02010609060101010101" pitchFamily="49" charset="-122"/>
                <a:cs typeface="Times New Roman" panose="02020603050405020304" pitchFamily="18" charset="0"/>
              </a:rPr>
              <a:t>重师方交付的模型只需满足（</a:t>
            </a:r>
            <a:r>
              <a:rPr lang="en-US" altLang="zh-CN" sz="1800" b="1" kern="0" dirty="0">
                <a:solidFill>
                  <a:srgbClr val="333333"/>
                </a:solidFill>
                <a:ea typeface="仿宋" panose="02010609060101010101" pitchFamily="49" charset="-122"/>
                <a:cs typeface="Times New Roman" panose="02020603050405020304" pitchFamily="18" charset="0"/>
              </a:rPr>
              <a:t>1</a:t>
            </a:r>
            <a:r>
              <a:rPr lang="zh-CN" altLang="en-US" sz="1800" b="1" kern="0" dirty="0">
                <a:solidFill>
                  <a:srgbClr val="333333"/>
                </a:solidFill>
                <a:ea typeface="仿宋" panose="02010609060101010101" pitchFamily="49" charset="-122"/>
                <a:cs typeface="Times New Roman" panose="02020603050405020304" pitchFamily="18" charset="0"/>
              </a:rPr>
              <a:t>）和（</a:t>
            </a:r>
            <a:r>
              <a:rPr lang="en-US" altLang="zh-CN" sz="1800" b="1" kern="0" dirty="0">
                <a:solidFill>
                  <a:srgbClr val="333333"/>
                </a:solidFill>
                <a:ea typeface="仿宋" panose="02010609060101010101" pitchFamily="49" charset="-122"/>
                <a:cs typeface="Times New Roman" panose="02020603050405020304" pitchFamily="18" charset="0"/>
              </a:rPr>
              <a:t>2</a:t>
            </a:r>
            <a:r>
              <a:rPr lang="zh-CN" altLang="en-US" sz="1800" b="1" kern="0" dirty="0">
                <a:solidFill>
                  <a:srgbClr val="333333"/>
                </a:solidFill>
                <a:ea typeface="仿宋" panose="02010609060101010101" pitchFamily="49" charset="-122"/>
                <a:cs typeface="Times New Roman" panose="02020603050405020304" pitchFamily="18" charset="0"/>
              </a:rPr>
              <a:t>）中任意一条，即可视为达到项目合同的指标要求，即可顺利结题。</a:t>
            </a:r>
            <a:endParaRPr lang="zh-CN" altLang="en-US" sz="1800" b="1" kern="0" dirty="0">
              <a:solidFill>
                <a:srgbClr val="333333"/>
              </a:solidFill>
              <a:effectLst/>
              <a:ea typeface="仿宋" panose="02010609060101010101" pitchFamily="49" charset="-122"/>
              <a:cs typeface="Times New Roman" panose="02020603050405020304" pitchFamily="18" charset="0"/>
            </a:endParaRPr>
          </a:p>
        </p:txBody>
      </p:sp>
      <p:sp>
        <p:nvSpPr>
          <p:cNvPr id="4" name="文本框 3"/>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项目简介</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形 4" descr="学位帽"/>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 y="306705"/>
            <a:ext cx="457200" cy="457200"/>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7" name="直接连接符 6"/>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4/63</a:t>
            </a:r>
          </a:p>
        </p:txBody>
      </p:sp>
      <p:sp>
        <p:nvSpPr>
          <p:cNvPr id="10" name="文本框 9"/>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8" name="文本框 7"/>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19247"/>
            <a:ext cx="10515600" cy="4993848"/>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方案一：MT-DNN模型实验</a:t>
            </a: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0" lvl="1" indent="457200" algn="just">
              <a:lnSpc>
                <a:spcPts val="2000"/>
              </a:lnSpc>
              <a:spcBef>
                <a:spcPts val="0"/>
              </a:spcBef>
              <a:spcAft>
                <a:spcPts val="0"/>
              </a:spcAft>
              <a:buClrTx/>
              <a:buSzTx/>
              <a:buNone/>
            </a:pPr>
            <a:r>
              <a:rPr lang="en-US" altLang="zh-CN" sz="1800" kern="0" dirty="0">
                <a:effectLst/>
                <a:ea typeface="仿宋" panose="02010609060101010101" pitchFamily="49" charset="-122"/>
                <a:cs typeface="+mn-lt"/>
              </a:rPr>
              <a:t>MT-DNN</a:t>
            </a:r>
            <a:r>
              <a:rPr lang="zh-CN" altLang="en-US" sz="1800" kern="0" dirty="0">
                <a:ea typeface="仿宋" panose="02010609060101010101" pitchFamily="49" charset="-122"/>
                <a:cs typeface="+mn-lt"/>
              </a:rPr>
              <a:t>方法在大数据集任务中，被证明是不可行的。实验中也发现</a:t>
            </a:r>
            <a:r>
              <a:rPr lang="en-US" altLang="zh-CN" sz="1800" kern="0" dirty="0">
                <a:ea typeface="仿宋" panose="02010609060101010101" pitchFamily="49" charset="-122"/>
                <a:cs typeface="+mn-lt"/>
              </a:rPr>
              <a:t>MT-DNN</a:t>
            </a:r>
            <a:r>
              <a:rPr lang="zh-CN" altLang="en-US" sz="1800" kern="0" dirty="0">
                <a:ea typeface="仿宋" panose="02010609060101010101" pitchFamily="49" charset="-122"/>
                <a:cs typeface="+mn-lt"/>
              </a:rPr>
              <a:t>在大数据集任务中存在两个的问题：</a:t>
            </a:r>
            <a:endParaRPr lang="en-US" altLang="zh-CN" sz="1800" kern="0" dirty="0">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ea typeface="仿宋" panose="02010609060101010101" pitchFamily="49" charset="-122"/>
                <a:cs typeface="+mn-lt"/>
              </a:rPr>
              <a:t>第一个问题是我们选用了</a:t>
            </a:r>
            <a:r>
              <a:rPr lang="en-US" altLang="zh-CN" sz="1800" kern="0" dirty="0">
                <a:ea typeface="仿宋" panose="02010609060101010101" pitchFamily="49" charset="-122"/>
                <a:cs typeface="+mn-lt"/>
              </a:rPr>
              <a:t>Bert-base-</a:t>
            </a:r>
            <a:r>
              <a:rPr lang="en-US" altLang="zh-CN" sz="1800" kern="0" dirty="0" err="1">
                <a:ea typeface="仿宋" panose="02010609060101010101" pitchFamily="49" charset="-122"/>
                <a:cs typeface="+mn-lt"/>
              </a:rPr>
              <a:t>chinese</a:t>
            </a:r>
            <a:r>
              <a:rPr lang="zh-CN" altLang="en-US" sz="1800" kern="0" dirty="0">
                <a:ea typeface="仿宋" panose="02010609060101010101" pitchFamily="49" charset="-122"/>
                <a:cs typeface="+mn-lt"/>
              </a:rPr>
              <a:t>作为预训练模型，而已经有很多种不同的预训练模型陆续推出，且在公开中文分类数据集中，一些效果较</a:t>
            </a:r>
            <a:r>
              <a:rPr lang="en-US" altLang="zh-CN" sz="1800" kern="0" dirty="0">
                <a:ea typeface="仿宋" panose="02010609060101010101" pitchFamily="49" charset="-122"/>
                <a:cs typeface="+mn-lt"/>
              </a:rPr>
              <a:t>Bert-base-</a:t>
            </a:r>
            <a:r>
              <a:rPr lang="en-US" altLang="zh-CN" sz="1800" kern="0" dirty="0" err="1">
                <a:ea typeface="仿宋" panose="02010609060101010101" pitchFamily="49" charset="-122"/>
                <a:cs typeface="+mn-lt"/>
              </a:rPr>
              <a:t>chinese</a:t>
            </a:r>
            <a:r>
              <a:rPr lang="zh-CN" altLang="en-US" sz="1800" kern="0" dirty="0">
                <a:ea typeface="仿宋" panose="02010609060101010101" pitchFamily="49" charset="-122"/>
                <a:cs typeface="+mn-lt"/>
              </a:rPr>
              <a:t>有较大提高，那这些更优的模型在大数据集任务中是否更有效呢？</a:t>
            </a:r>
            <a:endParaRPr lang="en-US" altLang="zh-CN" sz="1800" kern="0" dirty="0">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ea typeface="仿宋" panose="02010609060101010101" pitchFamily="49" charset="-122"/>
              <a:cs typeface="+mn-lt"/>
            </a:endParaRPr>
          </a:p>
          <a:p>
            <a:pPr marL="0" lvl="1" indent="457200" algn="just">
              <a:lnSpc>
                <a:spcPts val="2000"/>
              </a:lnSpc>
              <a:spcBef>
                <a:spcPts val="0"/>
              </a:spcBef>
              <a:buNone/>
            </a:pPr>
            <a:r>
              <a:rPr lang="zh-CN" altLang="en-US" sz="1800" kern="0" dirty="0">
                <a:effectLst/>
                <a:ea typeface="仿宋" panose="02010609060101010101" pitchFamily="49" charset="-122"/>
                <a:cs typeface="+mn-lt"/>
              </a:rPr>
              <a:t>第二个问题是</a:t>
            </a:r>
            <a:r>
              <a:rPr lang="en-US" altLang="zh-CN" sz="1800" kern="0" dirty="0">
                <a:effectLst/>
                <a:ea typeface="仿宋" panose="02010609060101010101" pitchFamily="49" charset="-122"/>
                <a:cs typeface="+mn-lt"/>
              </a:rPr>
              <a:t>MT-DNN</a:t>
            </a:r>
            <a:r>
              <a:rPr lang="zh-CN" altLang="en-US" sz="1800" kern="0" dirty="0">
                <a:effectLst/>
                <a:ea typeface="仿宋" panose="02010609060101010101" pitchFamily="49" charset="-122"/>
                <a:cs typeface="+mn-lt"/>
              </a:rPr>
              <a:t>在大数据集任务中因模型较大，</a:t>
            </a:r>
            <a:r>
              <a:rPr lang="zh-CN" altLang="en-US" sz="1800" kern="0" dirty="0">
                <a:solidFill>
                  <a:srgbClr val="333333"/>
                </a:solidFill>
                <a:effectLst/>
                <a:latin typeface="仿宋" panose="02010609060101010101" pitchFamily="49" charset="-122"/>
                <a:ea typeface="仿宋" panose="02010609060101010101" pitchFamily="49" charset="-122"/>
                <a:cs typeface="Times New Roman" panose="02020603050405020304" pitchFamily="18" charset="0"/>
              </a:rPr>
              <a:t>只能选择更小的</a:t>
            </a:r>
            <a:r>
              <a:rPr lang="en-US" altLang="zh-CN" sz="1800" kern="0" dirty="0">
                <a:solidFill>
                  <a:srgbClr val="333333"/>
                </a:solidFill>
                <a:effectLst/>
                <a:latin typeface="仿宋" panose="02010609060101010101" pitchFamily="49" charset="-122"/>
                <a:ea typeface="仿宋" panose="02010609060101010101" pitchFamily="49" charset="-122"/>
                <a:cs typeface="Times New Roman" panose="02020603050405020304" pitchFamily="18" charset="0"/>
              </a:rPr>
              <a:t>batch size</a:t>
            </a:r>
            <a:r>
              <a:rPr lang="zh-CN" altLang="en-US" sz="1800" kern="0" dirty="0">
                <a:solidFill>
                  <a:srgbClr val="333333"/>
                </a:solidFill>
                <a:effectLst/>
                <a:latin typeface="仿宋" panose="02010609060101010101" pitchFamily="49" charset="-122"/>
                <a:ea typeface="仿宋" panose="02010609060101010101" pitchFamily="49" charset="-122"/>
                <a:cs typeface="Times New Roman" panose="02020603050405020304" pitchFamily="18" charset="0"/>
              </a:rPr>
              <a:t>训练，从而进一步导致梯度不稳定影响性能，效率较低，影响模型进一步优化。</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lvl="1" indent="457200" algn="just">
              <a:lnSpc>
                <a:spcPts val="2000"/>
              </a:lnSpc>
              <a:spcBef>
                <a:spcPts val="0"/>
              </a:spcBef>
              <a:spcAft>
                <a:spcPts val="0"/>
              </a:spcAft>
              <a:buClrTx/>
              <a:buSzTx/>
              <a:buNone/>
            </a:pPr>
            <a:endParaRPr lang="zh-CN" altLang="en-US" sz="1800" kern="0" dirty="0">
              <a:solidFill>
                <a:srgbClr val="FF0000"/>
              </a:solidFill>
              <a:effectLst/>
              <a:ea typeface="仿宋" panose="02010609060101010101" pitchFamily="49" charset="-122"/>
              <a:cs typeface="+mn-lt"/>
            </a:endParaRPr>
          </a:p>
        </p:txBody>
      </p:sp>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40/63</a:t>
            </a:r>
          </a:p>
        </p:txBody>
      </p:sp>
      <p:sp>
        <p:nvSpPr>
          <p:cNvPr id="14" name="文本框 13"/>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192989"/>
            <a:ext cx="10926289" cy="4962956"/>
          </a:xfrm>
        </p:spPr>
        <p:txBody>
          <a:bodyPr>
            <a:normAutofit/>
          </a:bodyPr>
          <a:lstStyle/>
          <a:p>
            <a:pPr marL="0" marR="0" algn="just">
              <a:lnSpc>
                <a:spcPct val="90000"/>
              </a:lnSpc>
              <a:spcBef>
                <a:spcPts val="0"/>
              </a:spcBef>
              <a:spcAft>
                <a:spcPts val="0"/>
              </a:spcAft>
              <a:buClrTx/>
              <a:buSzTx/>
              <a:buNone/>
            </a:pPr>
            <a:r>
              <a:rPr lang="zh-CN" altLang="en-US" sz="1800" kern="100" dirty="0">
                <a:effectLst/>
                <a:ea typeface="黑体" panose="02010609060101010101" pitchFamily="49" charset="-122"/>
                <a:cs typeface="+mn-lt"/>
              </a:rPr>
              <a:t>方案二：单模型Fine Tune</a:t>
            </a:r>
          </a:p>
          <a:p>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BERT被提出后不久，便陆续推出了各种Bert模型的变种模型，如Albert，Electra，Roberta等。为找到较Bert更加适合大数据集任务的预训练模型，如下图所示，参考中文分类任务基准评测(CLUE)的排行榜[17]，以及通用语言理解评估(GLUE)排行[18]。</a:t>
            </a:r>
          </a:p>
          <a:p>
            <a:pPr marL="0" indent="0">
              <a:buNone/>
            </a:pPr>
            <a:endParaRPr lang="zh-CN" altLang="en-US" sz="1800" dirty="0">
              <a:cs typeface="+mn-lt"/>
            </a:endParaRPr>
          </a:p>
        </p:txBody>
      </p:sp>
      <p:pic>
        <p:nvPicPr>
          <p:cNvPr id="2" name="图片 1" descr="微信截图_20200811080358"/>
          <p:cNvPicPr>
            <a:picLocks noChangeAspect="1"/>
          </p:cNvPicPr>
          <p:nvPr/>
        </p:nvPicPr>
        <p:blipFill>
          <a:blip r:embed="rId2"/>
          <a:stretch>
            <a:fillRect/>
          </a:stretch>
        </p:blipFill>
        <p:spPr>
          <a:xfrm>
            <a:off x="1342239" y="2947107"/>
            <a:ext cx="4821027" cy="3090904"/>
          </a:xfrm>
          <a:prstGeom prst="rect">
            <a:avLst/>
          </a:prstGeom>
        </p:spPr>
      </p:pic>
      <p:pic>
        <p:nvPicPr>
          <p:cNvPr id="8" name="图片 7" descr="微信截图_20200811080536"/>
          <p:cNvPicPr>
            <a:picLocks noChangeAspect="1"/>
          </p:cNvPicPr>
          <p:nvPr/>
        </p:nvPicPr>
        <p:blipFill>
          <a:blip r:embed="rId3"/>
          <a:stretch>
            <a:fillRect/>
          </a:stretch>
        </p:blipFill>
        <p:spPr>
          <a:xfrm>
            <a:off x="6233020" y="3007314"/>
            <a:ext cx="4541240" cy="2997141"/>
          </a:xfrm>
          <a:prstGeom prst="rect">
            <a:avLst/>
          </a:prstGeom>
        </p:spPr>
      </p:pic>
      <p:sp>
        <p:nvSpPr>
          <p:cNvPr id="9" name="文本框 8"/>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0" name="图形 9"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11" name="图片 10"/>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2" name="直接连接符 11"/>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41/63</a:t>
            </a:r>
          </a:p>
        </p:txBody>
      </p:sp>
      <p:sp>
        <p:nvSpPr>
          <p:cNvPr id="16" name="文本框 15"/>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15" y="1193800"/>
            <a:ext cx="10962640" cy="4952365"/>
          </a:xfrm>
        </p:spPr>
        <p:txBody>
          <a:bodyPr>
            <a:normAutofit/>
          </a:bodyPr>
          <a:lstStyle/>
          <a:p>
            <a:pPr marL="0" marR="0" algn="just">
              <a:lnSpc>
                <a:spcPct val="90000"/>
              </a:lnSpc>
              <a:spcBef>
                <a:spcPts val="0"/>
              </a:spcBef>
              <a:spcAft>
                <a:spcPts val="0"/>
              </a:spcAft>
              <a:buClrTx/>
              <a:buSzTx/>
              <a:buNone/>
            </a:pPr>
            <a:r>
              <a:rPr lang="zh-CN" altLang="en-US" sz="1800" kern="100" dirty="0">
                <a:effectLst/>
                <a:ea typeface="黑体" panose="02010609060101010101" pitchFamily="49" charset="-122"/>
                <a:cs typeface="+mn-lt"/>
              </a:rPr>
              <a:t>方案二：单模型</a:t>
            </a:r>
            <a:r>
              <a:rPr lang="en-US" altLang="zh-CN" sz="1800" kern="100" dirty="0">
                <a:effectLst/>
                <a:ea typeface="黑体" panose="02010609060101010101" pitchFamily="49" charset="-122"/>
                <a:cs typeface="+mn-lt"/>
              </a:rPr>
              <a:t>f</a:t>
            </a:r>
            <a:r>
              <a:rPr lang="zh-CN" altLang="en-US" sz="1800" kern="100" dirty="0">
                <a:effectLst/>
                <a:ea typeface="黑体" panose="02010609060101010101" pitchFamily="49" charset="-122"/>
                <a:cs typeface="+mn-lt"/>
              </a:rPr>
              <a:t>ine Tune</a:t>
            </a:r>
          </a:p>
          <a:p>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为解决方案一存在的两个问题，方案二采用单模型</a:t>
            </a:r>
            <a:r>
              <a:rPr lang="en-US" altLang="zh-CN" sz="1800" kern="0" dirty="0">
                <a:solidFill>
                  <a:srgbClr val="333333"/>
                </a:solidFill>
                <a:effectLst/>
                <a:ea typeface="仿宋" panose="02010609060101010101" pitchFamily="49" charset="-122"/>
                <a:cs typeface="+mn-lt"/>
              </a:rPr>
              <a:t>fine tune</a:t>
            </a:r>
            <a:r>
              <a:rPr lang="zh-CN" altLang="en-US" sz="1800" kern="0" dirty="0">
                <a:solidFill>
                  <a:srgbClr val="333333"/>
                </a:solidFill>
                <a:effectLst/>
                <a:ea typeface="仿宋" panose="02010609060101010101" pitchFamily="49" charset="-122"/>
                <a:cs typeface="+mn-lt"/>
              </a:rPr>
              <a:t>的方式，综合选取性能优于Bert的多个模型，包括</a:t>
            </a:r>
            <a:r>
              <a:rPr lang="zh-CN" altLang="en-US" sz="1800" kern="0" dirty="0">
                <a:solidFill>
                  <a:srgbClr val="333333"/>
                </a:solidFill>
                <a:ea typeface="仿宋" panose="02010609060101010101" pitchFamily="49" charset="-122"/>
                <a:cs typeface="+mn-lt"/>
              </a:rPr>
              <a:t>：</a:t>
            </a: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Bert_base_chinese-wwm</a:t>
            </a:r>
            <a:r>
              <a:rPr lang="zh-CN" altLang="en-US" sz="1800" kern="0" dirty="0">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Ernie_base</a:t>
            </a:r>
            <a:r>
              <a:rPr lang="zh-CN" altLang="en-US" sz="1800" kern="0" dirty="0">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r>
              <a:rPr lang="en-US" altLang="zh-CN" sz="1800" kern="0" dirty="0">
                <a:solidFill>
                  <a:srgbClr val="333333"/>
                </a:solidFill>
                <a:effectLst/>
                <a:ea typeface="仿宋" panose="02010609060101010101" pitchFamily="49" charset="-122"/>
                <a:cs typeface="+mn-lt"/>
              </a:rPr>
              <a:t>                        Electra-base</a:t>
            </a:r>
            <a:r>
              <a:rPr lang="zh-CN" altLang="en-US" sz="1800" kern="0" dirty="0">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Albert_xxlarge</a:t>
            </a:r>
            <a:r>
              <a:rPr lang="zh-CN" altLang="en-US" sz="1800" kern="0" dirty="0">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XLNet_base_chinese</a:t>
            </a:r>
            <a:r>
              <a:rPr lang="zh-CN" altLang="en-US" sz="1800" kern="0" dirty="0">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Roberta_base-chinese</a:t>
            </a:r>
            <a:r>
              <a:rPr lang="zh-CN" altLang="en-US" sz="1800" kern="0" dirty="0" err="1">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en-US" altLang="zh-CN" sz="1800" kern="0" dirty="0">
              <a:solidFill>
                <a:srgbClr val="333333"/>
              </a:solidFill>
              <a:ea typeface="仿宋" panose="02010609060101010101" pitchFamily="49" charset="-122"/>
              <a:cs typeface="+mn-lt"/>
            </a:endParaRPr>
          </a:p>
          <a:p>
            <a:pPr marL="0" marR="0" indent="0" algn="just">
              <a:lnSpc>
                <a:spcPts val="2000"/>
              </a:lnSpc>
              <a:spcBef>
                <a:spcPts val="0"/>
              </a:spcBef>
              <a:spcAft>
                <a:spcPts val="0"/>
              </a:spcAft>
              <a:buNone/>
            </a:pPr>
            <a:r>
              <a:rPr lang="zh-CN" altLang="en-US" sz="1800" kern="0" dirty="0">
                <a:solidFill>
                  <a:srgbClr val="333333"/>
                </a:solidFill>
                <a:effectLst/>
                <a:ea typeface="仿宋" panose="02010609060101010101" pitchFamily="49" charset="-122"/>
                <a:cs typeface="+mn-lt"/>
              </a:rPr>
              <a:t>在大数据集任务中验证模型的效果，并进行选择。</a:t>
            </a:r>
            <a:endParaRPr lang="zh-CN" altLang="en-US" sz="1800" kern="100" dirty="0">
              <a:effectLst/>
              <a:ea typeface="宋体" panose="02010600030101010101" pitchFamily="2" charset="-122"/>
              <a:cs typeface="+mn-lt"/>
            </a:endParaRPr>
          </a:p>
        </p:txBody>
      </p:sp>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42/63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23456"/>
            <a:ext cx="10945744" cy="4980114"/>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方案二：单模型fine tune实验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数据集</a:t>
            </a:r>
          </a:p>
          <a:p>
            <a:pPr marL="457200" lvl="1" algn="just">
              <a:spcBef>
                <a:spcPts val="0"/>
              </a:spcBef>
              <a:buClrTx/>
              <a:buSzTx/>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将公司提供的132595条，325个类别的数据作为训练数据，公司提供的1000条测试数据作为验证数据。</a:t>
            </a:r>
          </a:p>
          <a:p>
            <a:pPr marL="228600" lvl="1" indent="0" algn="just">
              <a:spcBef>
                <a:spcPts val="0"/>
              </a:spcBef>
              <a:buNone/>
            </a:pPr>
            <a:endParaRPr lang="en-US" altLang="zh-CN" sz="1800" kern="100" dirty="0">
              <a:effectLst/>
              <a:ea typeface="宋体" panose="02010600030101010101" pitchFamily="2"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457200" lvl="1" algn="just">
              <a:spcBef>
                <a:spcPts val="0"/>
              </a:spcBef>
              <a:buClrTx/>
              <a:buSzTx/>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在以上数据集上，采用Bert等不同模型进行训练，比较模型效果，变量因素为模型及模型的参数。</a:t>
            </a: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参数设置</a:t>
            </a:r>
          </a:p>
          <a:p>
            <a:pPr marL="457200" lvl="1" algn="just">
              <a:spcBef>
                <a:spcPts val="0"/>
              </a:spcBef>
              <a:buClrTx/>
              <a:buSzTx/>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模型超参数设置与硬件配置如下表：</a:t>
            </a:r>
          </a:p>
          <a:p>
            <a:pPr marL="457200" lvl="1" algn="just">
              <a:spcBef>
                <a:spcPts val="0"/>
              </a:spcBef>
            </a:pPr>
            <a:endParaRPr lang="zh-CN" altLang="en-US" sz="1800" kern="100" dirty="0">
              <a:effectLst/>
              <a:ea typeface="宋体" panose="02010600030101010101" pitchFamily="2" charset="-122"/>
              <a:cs typeface="+mn-lt"/>
            </a:endParaRPr>
          </a:p>
        </p:txBody>
      </p:sp>
      <p:graphicFrame>
        <p:nvGraphicFramePr>
          <p:cNvPr id="2" name="表格 1"/>
          <p:cNvGraphicFramePr>
            <a:graphicFrameLocks noGrp="1"/>
          </p:cNvGraphicFramePr>
          <p:nvPr>
            <p:custDataLst>
              <p:tags r:id="rId1"/>
            </p:custDataLst>
          </p:nvPr>
        </p:nvGraphicFramePr>
        <p:xfrm>
          <a:off x="2375867" y="4716008"/>
          <a:ext cx="3634740" cy="1371600"/>
        </p:xfrm>
        <a:graphic>
          <a:graphicData uri="http://schemas.openxmlformats.org/drawingml/2006/table">
            <a:tbl>
              <a:tblPr>
                <a:tableStyleId>{69CF1AB2-1976-4502-BF36-3FF5EA218861}</a:tableStyleId>
              </a:tblPr>
              <a:tblGrid>
                <a:gridCol w="1493520">
                  <a:extLst>
                    <a:ext uri="{9D8B030D-6E8A-4147-A177-3AD203B41FA5}">
                      <a16:colId xmlns:a16="http://schemas.microsoft.com/office/drawing/2014/main" val="20000"/>
                    </a:ext>
                  </a:extLst>
                </a:gridCol>
                <a:gridCol w="2141220">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100">
                          <a:effectLst/>
                        </a:rPr>
                        <a:t>配置</a:t>
                      </a:r>
                    </a:p>
                  </a:txBody>
                  <a:tcPr marL="68580" marR="68580"/>
                </a:tc>
                <a:tc>
                  <a:txBody>
                    <a:bodyPr/>
                    <a:lstStyle/>
                    <a:p>
                      <a:pPr marL="0" marR="0" algn="just">
                        <a:spcBef>
                          <a:spcPts val="0"/>
                        </a:spcBef>
                        <a:spcAft>
                          <a:spcPts val="0"/>
                        </a:spcAft>
                      </a:pPr>
                      <a:r>
                        <a:rPr lang="zh-CN" altLang="en-US" sz="1200" b="1" kern="100">
                          <a:effectLst/>
                        </a:rPr>
                        <a:t>参数</a:t>
                      </a: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kern="0">
                          <a:effectLst/>
                        </a:rPr>
                        <a:t>CPU</a:t>
                      </a:r>
                    </a:p>
                  </a:txBody>
                  <a:tcPr marL="68580" marR="68580"/>
                </a:tc>
                <a:tc>
                  <a:txBody>
                    <a:bodyPr/>
                    <a:lstStyle/>
                    <a:p>
                      <a:pPr marL="0" marR="0" algn="just">
                        <a:spcBef>
                          <a:spcPts val="0"/>
                        </a:spcBef>
                        <a:spcAft>
                          <a:spcPts val="0"/>
                        </a:spcAft>
                      </a:pPr>
                      <a:r>
                        <a:rPr lang="en-US" sz="1200" kern="0">
                          <a:effectLst/>
                        </a:rPr>
                        <a:t>Intel Core i9-9820X</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kern="0">
                          <a:effectLst/>
                        </a:rPr>
                        <a:t>GPU</a:t>
                      </a:r>
                    </a:p>
                  </a:txBody>
                  <a:tcPr marL="68580" marR="68580"/>
                </a:tc>
                <a:tc>
                  <a:txBody>
                    <a:bodyPr/>
                    <a:lstStyle/>
                    <a:p>
                      <a:pPr marL="0" marR="0" algn="just">
                        <a:spcBef>
                          <a:spcPts val="0"/>
                        </a:spcBef>
                        <a:spcAft>
                          <a:spcPts val="0"/>
                        </a:spcAft>
                      </a:pPr>
                      <a:r>
                        <a:rPr lang="en-US" sz="1200" kern="0">
                          <a:effectLst/>
                        </a:rPr>
                        <a:t>2080Ti 12G</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zh-CN" altLang="en-US" sz="1200" kern="0">
                          <a:effectLst/>
                        </a:rPr>
                        <a:t>优化器</a:t>
                      </a:r>
                    </a:p>
                  </a:txBody>
                  <a:tcPr marL="68580" marR="68580"/>
                </a:tc>
                <a:tc>
                  <a:txBody>
                    <a:bodyPr/>
                    <a:lstStyle/>
                    <a:p>
                      <a:pPr marL="0" marR="0" algn="just">
                        <a:spcBef>
                          <a:spcPts val="0"/>
                        </a:spcBef>
                        <a:spcAft>
                          <a:spcPts val="0"/>
                        </a:spcAft>
                      </a:pPr>
                      <a:r>
                        <a:rPr lang="en-US" sz="1200" kern="0">
                          <a:effectLst/>
                        </a:rPr>
                        <a:t>Torch.AdamW</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zh-CN" altLang="en-US" sz="1200" kern="0">
                          <a:effectLst/>
                        </a:rPr>
                        <a:t>损失函数</a:t>
                      </a:r>
                    </a:p>
                  </a:txBody>
                  <a:tcPr marL="68580" marR="68580"/>
                </a:tc>
                <a:tc>
                  <a:txBody>
                    <a:bodyPr/>
                    <a:lstStyle/>
                    <a:p>
                      <a:pPr marL="0" marR="0" algn="just">
                        <a:spcBef>
                          <a:spcPts val="0"/>
                        </a:spcBef>
                        <a:spcAft>
                          <a:spcPts val="0"/>
                        </a:spcAft>
                      </a:pPr>
                      <a:r>
                        <a:rPr lang="en-US" sz="1200" kern="0" dirty="0" err="1">
                          <a:effectLst/>
                        </a:rPr>
                        <a:t>CrossEntropy</a:t>
                      </a:r>
                      <a:r>
                        <a:rPr lang="en-US" sz="1200" kern="0" dirty="0">
                          <a:effectLst/>
                        </a:rPr>
                        <a:t> Loss</a:t>
                      </a:r>
                    </a:p>
                  </a:txBody>
                  <a:tcPr marL="68580" marR="68580"/>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custDataLst>
              <p:tags r:id="rId2"/>
            </p:custDataLst>
          </p:nvPr>
        </p:nvGraphicFramePr>
        <p:xfrm>
          <a:off x="6230245" y="4715980"/>
          <a:ext cx="3657600" cy="1371600"/>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0">
                <a:tc>
                  <a:txBody>
                    <a:bodyPr/>
                    <a:lstStyle/>
                    <a:p>
                      <a:pPr marL="0" marR="0" algn="just">
                        <a:spcBef>
                          <a:spcPts val="0"/>
                        </a:spcBef>
                        <a:spcAft>
                          <a:spcPts val="0"/>
                        </a:spcAft>
                      </a:pPr>
                      <a:r>
                        <a:rPr lang="zh-CN" altLang="en-US" sz="1200" b="1" kern="0" dirty="0">
                          <a:effectLst/>
                        </a:rPr>
                        <a:t>模型参数</a:t>
                      </a:r>
                      <a:endParaRPr lang="en-US" sz="1200" b="1" kern="0" dirty="0">
                        <a:effectLst/>
                      </a:endParaRPr>
                    </a:p>
                  </a:txBody>
                  <a:tcPr marL="68580" marR="68580"/>
                </a:tc>
                <a:tc>
                  <a:txBody>
                    <a:bodyPr/>
                    <a:lstStyle/>
                    <a:p>
                      <a:pPr marL="0" marR="0" algn="just">
                        <a:spcBef>
                          <a:spcPts val="0"/>
                        </a:spcBef>
                        <a:spcAft>
                          <a:spcPts val="0"/>
                        </a:spcAft>
                      </a:pPr>
                      <a:r>
                        <a:rPr lang="zh-CN" altLang="en-US" sz="1200" b="1" kern="0" dirty="0">
                          <a:effectLst/>
                        </a:rPr>
                        <a:t>取值</a:t>
                      </a:r>
                      <a:endParaRPr lang="en-US" sz="1200" b="1" kern="0" dirty="0">
                        <a:effectLst/>
                      </a:endParaRP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kern="0" dirty="0">
                          <a:effectLst/>
                        </a:rPr>
                        <a:t>Epoch</a:t>
                      </a:r>
                    </a:p>
                  </a:txBody>
                  <a:tcPr marL="68580" marR="68580"/>
                </a:tc>
                <a:tc>
                  <a:txBody>
                    <a:bodyPr/>
                    <a:lstStyle/>
                    <a:p>
                      <a:pPr marL="0" marR="0" algn="just">
                        <a:spcBef>
                          <a:spcPts val="0"/>
                        </a:spcBef>
                        <a:spcAft>
                          <a:spcPts val="0"/>
                        </a:spcAft>
                      </a:pPr>
                      <a:r>
                        <a:rPr lang="en-US" altLang="zh-CN" sz="1200" kern="0" dirty="0">
                          <a:effectLst/>
                        </a:rPr>
                        <a:t>{10</a:t>
                      </a:r>
                      <a:r>
                        <a:rPr lang="zh-CN" altLang="en-US" sz="1200" kern="0" dirty="0">
                          <a:effectLst/>
                        </a:rPr>
                        <a:t>，</a:t>
                      </a:r>
                      <a:r>
                        <a:rPr lang="en-US" altLang="zh-CN" sz="1200" kern="0" dirty="0">
                          <a:effectLst/>
                        </a:rPr>
                        <a:t>20</a:t>
                      </a:r>
                      <a:r>
                        <a:rPr lang="zh-CN" altLang="en-US" sz="1200" kern="0" dirty="0">
                          <a:effectLst/>
                        </a:rPr>
                        <a:t>，</a:t>
                      </a:r>
                      <a:r>
                        <a:rPr lang="en-US" altLang="zh-CN" sz="1200" kern="0" dirty="0">
                          <a:effectLst/>
                        </a:rPr>
                        <a:t>25</a:t>
                      </a:r>
                      <a:r>
                        <a:rPr lang="zh-CN" altLang="en-US" sz="1200" kern="0" dirty="0">
                          <a:effectLst/>
                        </a:rPr>
                        <a:t>，</a:t>
                      </a:r>
                      <a:r>
                        <a:rPr lang="en-US" altLang="zh-CN" sz="1200" kern="0" dirty="0">
                          <a:effectLst/>
                        </a:rPr>
                        <a:t>30}</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kern="0" dirty="0">
                          <a:effectLst/>
                        </a:rPr>
                        <a:t>Lr</a:t>
                      </a:r>
                    </a:p>
                  </a:txBody>
                  <a:tcPr marL="68580" marR="68580"/>
                </a:tc>
                <a:tc>
                  <a:txBody>
                    <a:bodyPr/>
                    <a:lstStyle/>
                    <a:p>
                      <a:pPr marL="0" marR="0" algn="just">
                        <a:spcBef>
                          <a:spcPts val="0"/>
                        </a:spcBef>
                        <a:spcAft>
                          <a:spcPts val="0"/>
                        </a:spcAft>
                      </a:pPr>
                      <a:r>
                        <a:rPr lang="en-US" sz="1200" kern="0" dirty="0">
                          <a:effectLst/>
                        </a:rPr>
                        <a:t>{2e-4，2e-5，2e-6}</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1200" kern="0" dirty="0" err="1">
                          <a:effectLst/>
                        </a:rPr>
                        <a:t>Batchsize</a:t>
                      </a:r>
                    </a:p>
                  </a:txBody>
                  <a:tcPr marL="68580" marR="68580"/>
                </a:tc>
                <a:tc>
                  <a:txBody>
                    <a:bodyPr/>
                    <a:lstStyle/>
                    <a:p>
                      <a:pPr marL="0" marR="0" algn="just">
                        <a:spcBef>
                          <a:spcPts val="0"/>
                        </a:spcBef>
                        <a:spcAft>
                          <a:spcPts val="0"/>
                        </a:spcAft>
                      </a:pPr>
                      <a:r>
                        <a:rPr lang="en-US" altLang="zh-CN" sz="1200" kern="0" dirty="0">
                          <a:effectLst/>
                        </a:rPr>
                        <a:t>{64</a:t>
                      </a:r>
                      <a:r>
                        <a:rPr lang="zh-CN" altLang="en-US" sz="1200" kern="0" dirty="0">
                          <a:effectLst/>
                        </a:rPr>
                        <a:t>，</a:t>
                      </a:r>
                      <a:r>
                        <a:rPr lang="en-US" altLang="zh-CN" sz="1200" kern="0" dirty="0">
                          <a:effectLst/>
                        </a:rPr>
                        <a:t>128</a:t>
                      </a:r>
                      <a:r>
                        <a:rPr lang="zh-CN" altLang="en-US" sz="1200" kern="0" dirty="0">
                          <a:effectLst/>
                        </a:rPr>
                        <a:t>，</a:t>
                      </a:r>
                      <a:r>
                        <a:rPr lang="en-US" altLang="zh-CN" sz="1200" kern="0" dirty="0">
                          <a:effectLst/>
                        </a:rPr>
                        <a:t>256}</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en-US" sz="1200" kern="0" dirty="0" err="1">
                          <a:effectLst/>
                        </a:rPr>
                        <a:t>Max_length</a:t>
                      </a:r>
                    </a:p>
                  </a:txBody>
                  <a:tcPr marL="68580" marR="68580"/>
                </a:tc>
                <a:tc>
                  <a:txBody>
                    <a:bodyPr/>
                    <a:lstStyle/>
                    <a:p>
                      <a:pPr marL="0" marR="0" algn="just">
                        <a:spcBef>
                          <a:spcPts val="0"/>
                        </a:spcBef>
                        <a:spcAft>
                          <a:spcPts val="0"/>
                        </a:spcAft>
                      </a:pPr>
                      <a:r>
                        <a:rPr lang="en-US" altLang="zh-CN" sz="1200" kern="0" dirty="0">
                          <a:effectLst/>
                        </a:rPr>
                        <a:t>{30}</a:t>
                      </a:r>
                    </a:p>
                  </a:txBody>
                  <a:tcPr marL="68580" marR="68580"/>
                </a:tc>
                <a:extLst>
                  <a:ext uri="{0D108BD9-81ED-4DB2-BD59-A6C34878D82A}">
                    <a16:rowId xmlns:a16="http://schemas.microsoft.com/office/drawing/2014/main" val="10004"/>
                  </a:ext>
                </a:extLst>
              </a:tr>
            </a:tbl>
          </a:graphicData>
        </a:graphic>
      </p:graphicFrame>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43/63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222443"/>
            <a:ext cx="10926289" cy="5028752"/>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方案二：单模型fine tune实验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实验结果</a:t>
            </a:r>
          </a:p>
          <a:p>
            <a:pPr marL="457200" lvl="1" algn="just">
              <a:spcBef>
                <a:spcPts val="0"/>
              </a:spcBef>
            </a:pPr>
            <a:endParaRPr lang="en-US" altLang="zh-CN" sz="1800" b="1"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针对以上训练集和1000条的验证集，验证Bert、XLNet、Albert等模型的效果，效果对比如表所示。</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结论：存在以下规律，模型越大，模型的性能则越差。</a:t>
            </a:r>
          </a:p>
        </p:txBody>
      </p:sp>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44/63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graphicFrame>
        <p:nvGraphicFramePr>
          <p:cNvPr id="5" name="表格 4"/>
          <p:cNvGraphicFramePr>
            <a:graphicFrameLocks noGrp="1"/>
          </p:cNvGraphicFramePr>
          <p:nvPr>
            <p:custDataLst>
              <p:tags r:id="rId1"/>
            </p:custDataLst>
          </p:nvPr>
        </p:nvGraphicFramePr>
        <p:xfrm>
          <a:off x="3843973" y="2789412"/>
          <a:ext cx="4504055" cy="2194560"/>
        </p:xfrm>
        <a:graphic>
          <a:graphicData uri="http://schemas.openxmlformats.org/drawingml/2006/table">
            <a:tbl>
              <a:tblPr>
                <a:tableStyleId>{8A107856-5554-42FB-B03E-39F5DBC370BA}</a:tableStyleId>
              </a:tblPr>
              <a:tblGrid>
                <a:gridCol w="2117725">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tblGrid>
              <a:tr h="274320">
                <a:tc>
                  <a:txBody>
                    <a:bodyPr/>
                    <a:lstStyle/>
                    <a:p>
                      <a:pPr marL="0" marR="0" algn="just">
                        <a:spcBef>
                          <a:spcPts val="0"/>
                        </a:spcBef>
                        <a:spcAft>
                          <a:spcPts val="0"/>
                        </a:spcAft>
                      </a:pPr>
                      <a:r>
                        <a:rPr lang="zh-CN" altLang="en-US" sz="1200" b="1" kern="100" dirty="0">
                          <a:effectLst/>
                        </a:rPr>
                        <a:t>模型</a:t>
                      </a:r>
                      <a:r>
                        <a:rPr lang="en-US" sz="1200" b="1" kern="100" dirty="0">
                          <a:effectLst/>
                        </a:rPr>
                        <a:t> </a:t>
                      </a:r>
                    </a:p>
                  </a:txBody>
                  <a:tcPr marL="68580" marR="68580"/>
                </a:tc>
                <a:tc>
                  <a:txBody>
                    <a:bodyPr/>
                    <a:lstStyle/>
                    <a:p>
                      <a:pPr marL="0" marR="0" algn="ctr">
                        <a:spcBef>
                          <a:spcPts val="0"/>
                        </a:spcBef>
                        <a:spcAft>
                          <a:spcPts val="0"/>
                        </a:spcAft>
                      </a:pPr>
                      <a:r>
                        <a:rPr lang="zh-CN" altLang="en-US" sz="1200" b="1" kern="100" dirty="0">
                          <a:effectLst/>
                        </a:rPr>
                        <a:t>准确率</a:t>
                      </a:r>
                      <a:endParaRPr lang="en-US" sz="1200" b="1" kern="100" dirty="0">
                        <a:effectLst/>
                      </a:endParaRPr>
                    </a:p>
                  </a:txBody>
                  <a:tcPr marL="68580" marR="68580"/>
                </a:tc>
                <a:tc>
                  <a:txBody>
                    <a:bodyPr/>
                    <a:lstStyle/>
                    <a:p>
                      <a:pPr marL="0" marR="0" algn="ctr">
                        <a:spcBef>
                          <a:spcPts val="0"/>
                        </a:spcBef>
                        <a:spcAft>
                          <a:spcPts val="0"/>
                        </a:spcAft>
                      </a:pPr>
                      <a:r>
                        <a:rPr lang="zh-CN" altLang="en-US" sz="1200" b="1" kern="100">
                          <a:effectLst/>
                        </a:rPr>
                        <a:t>模型参数量</a:t>
                      </a:r>
                      <a:r>
                        <a:rPr lang="en-US" altLang="zh-CN" sz="1200" b="1" kern="100">
                          <a:effectLst/>
                        </a:rPr>
                        <a:t>(</a:t>
                      </a:r>
                      <a:r>
                        <a:rPr lang="en-US" sz="1200" b="1" kern="100">
                          <a:effectLst/>
                        </a:rPr>
                        <a:t>M)</a:t>
                      </a: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b="1" kern="100">
                          <a:effectLst/>
                        </a:rPr>
                        <a:t>Bert_base_chinese</a:t>
                      </a:r>
                    </a:p>
                  </a:txBody>
                  <a:tcPr marL="68580" marR="68580"/>
                </a:tc>
                <a:tc>
                  <a:txBody>
                    <a:bodyPr/>
                    <a:lstStyle/>
                    <a:p>
                      <a:pPr marL="0" marR="0" algn="ctr">
                        <a:spcBef>
                          <a:spcPts val="0"/>
                        </a:spcBef>
                        <a:spcAft>
                          <a:spcPts val="0"/>
                        </a:spcAft>
                      </a:pPr>
                      <a:r>
                        <a:rPr lang="en-US" altLang="zh-CN" sz="1200" kern="100">
                          <a:effectLst/>
                        </a:rPr>
                        <a:t>0.872</a:t>
                      </a:r>
                    </a:p>
                  </a:txBody>
                  <a:tcPr marL="68580" marR="68580"/>
                </a:tc>
                <a:tc>
                  <a:txBody>
                    <a:bodyPr/>
                    <a:lstStyle/>
                    <a:p>
                      <a:pPr marL="0" marR="0" algn="ctr">
                        <a:spcBef>
                          <a:spcPts val="0"/>
                        </a:spcBef>
                        <a:spcAft>
                          <a:spcPts val="0"/>
                        </a:spcAft>
                      </a:pPr>
                      <a:r>
                        <a:rPr lang="en-US" altLang="zh-CN" sz="1200" kern="100">
                          <a:effectLst/>
                        </a:rPr>
                        <a:t>108</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b="1" kern="100">
                          <a:effectLst/>
                        </a:rPr>
                        <a:t>Bert_base_chinese_wwm</a:t>
                      </a:r>
                    </a:p>
                  </a:txBody>
                  <a:tcPr marL="68580" marR="68580"/>
                </a:tc>
                <a:tc>
                  <a:txBody>
                    <a:bodyPr/>
                    <a:lstStyle/>
                    <a:p>
                      <a:pPr marL="0" marR="0" algn="ctr">
                        <a:spcBef>
                          <a:spcPts val="0"/>
                        </a:spcBef>
                        <a:spcAft>
                          <a:spcPts val="0"/>
                        </a:spcAft>
                      </a:pPr>
                      <a:r>
                        <a:rPr lang="en-US" altLang="zh-CN" sz="1200" kern="100">
                          <a:effectLst/>
                        </a:rPr>
                        <a:t>0.867</a:t>
                      </a:r>
                    </a:p>
                  </a:txBody>
                  <a:tcPr marL="68580" marR="68580"/>
                </a:tc>
                <a:tc>
                  <a:txBody>
                    <a:bodyPr/>
                    <a:lstStyle/>
                    <a:p>
                      <a:pPr marL="0" marR="0" algn="ctr">
                        <a:spcBef>
                          <a:spcPts val="0"/>
                        </a:spcBef>
                        <a:spcAft>
                          <a:spcPts val="0"/>
                        </a:spcAft>
                      </a:pPr>
                      <a:r>
                        <a:rPr lang="en-US" altLang="zh-CN" sz="1200" kern="100">
                          <a:effectLst/>
                        </a:rPr>
                        <a:t>108</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1200" b="1" kern="100">
                          <a:effectLst/>
                        </a:rPr>
                        <a:t>Ernie_base_chinese</a:t>
                      </a:r>
                    </a:p>
                  </a:txBody>
                  <a:tcPr marL="68580" marR="68580"/>
                </a:tc>
                <a:tc>
                  <a:txBody>
                    <a:bodyPr/>
                    <a:lstStyle/>
                    <a:p>
                      <a:pPr marL="0" marR="0" algn="ctr">
                        <a:spcBef>
                          <a:spcPts val="0"/>
                        </a:spcBef>
                        <a:spcAft>
                          <a:spcPts val="0"/>
                        </a:spcAft>
                      </a:pPr>
                      <a:r>
                        <a:rPr lang="en-US" altLang="zh-CN" sz="1200" kern="100">
                          <a:effectLst/>
                        </a:rPr>
                        <a:t>0.867</a:t>
                      </a:r>
                    </a:p>
                  </a:txBody>
                  <a:tcPr marL="68580" marR="68580"/>
                </a:tc>
                <a:tc>
                  <a:txBody>
                    <a:bodyPr/>
                    <a:lstStyle/>
                    <a:p>
                      <a:pPr marL="0" marR="0" algn="ctr">
                        <a:spcBef>
                          <a:spcPts val="0"/>
                        </a:spcBef>
                        <a:spcAft>
                          <a:spcPts val="0"/>
                        </a:spcAft>
                      </a:pPr>
                      <a:r>
                        <a:rPr lang="en-US" altLang="zh-CN" sz="1200" kern="100">
                          <a:effectLst/>
                        </a:rPr>
                        <a:t>108</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en-US" sz="1200" b="1" kern="100">
                          <a:effectLst/>
                        </a:rPr>
                        <a:t>Electra-base_chinese</a:t>
                      </a:r>
                    </a:p>
                  </a:txBody>
                  <a:tcPr marL="68580" marR="68580"/>
                </a:tc>
                <a:tc>
                  <a:txBody>
                    <a:bodyPr/>
                    <a:lstStyle/>
                    <a:p>
                      <a:pPr marL="0" marR="0" algn="ctr">
                        <a:spcBef>
                          <a:spcPts val="0"/>
                        </a:spcBef>
                        <a:spcAft>
                          <a:spcPts val="0"/>
                        </a:spcAft>
                      </a:pPr>
                      <a:r>
                        <a:rPr lang="en-US" altLang="zh-CN" sz="1200" kern="100">
                          <a:effectLst/>
                        </a:rPr>
                        <a:t>0.863</a:t>
                      </a:r>
                    </a:p>
                  </a:txBody>
                  <a:tcPr marL="68580" marR="68580"/>
                </a:tc>
                <a:tc>
                  <a:txBody>
                    <a:bodyPr/>
                    <a:lstStyle/>
                    <a:p>
                      <a:pPr marL="0" marR="0" algn="ctr">
                        <a:spcBef>
                          <a:spcPts val="0"/>
                        </a:spcBef>
                        <a:spcAft>
                          <a:spcPts val="0"/>
                        </a:spcAft>
                      </a:pPr>
                      <a:r>
                        <a:rPr lang="en-US" altLang="zh-CN" sz="1200" kern="100">
                          <a:effectLst/>
                        </a:rPr>
                        <a:t>102</a:t>
                      </a:r>
                    </a:p>
                  </a:txBody>
                  <a:tcPr marL="68580" marR="68580"/>
                </a:tc>
                <a:extLst>
                  <a:ext uri="{0D108BD9-81ED-4DB2-BD59-A6C34878D82A}">
                    <a16:rowId xmlns:a16="http://schemas.microsoft.com/office/drawing/2014/main" val="10004"/>
                  </a:ext>
                </a:extLst>
              </a:tr>
              <a:tr h="0">
                <a:tc>
                  <a:txBody>
                    <a:bodyPr/>
                    <a:lstStyle/>
                    <a:p>
                      <a:pPr marL="0" marR="0" algn="just">
                        <a:spcBef>
                          <a:spcPts val="0"/>
                        </a:spcBef>
                        <a:spcAft>
                          <a:spcPts val="0"/>
                        </a:spcAft>
                      </a:pPr>
                      <a:r>
                        <a:rPr lang="en-US" sz="1200" b="1" kern="100">
                          <a:effectLst/>
                        </a:rPr>
                        <a:t>Albert_xxlarge</a:t>
                      </a:r>
                    </a:p>
                  </a:txBody>
                  <a:tcPr marL="68580" marR="68580"/>
                </a:tc>
                <a:tc>
                  <a:txBody>
                    <a:bodyPr/>
                    <a:lstStyle/>
                    <a:p>
                      <a:pPr marL="0" marR="0" algn="ctr">
                        <a:spcBef>
                          <a:spcPts val="0"/>
                        </a:spcBef>
                        <a:spcAft>
                          <a:spcPts val="0"/>
                        </a:spcAft>
                      </a:pPr>
                      <a:r>
                        <a:rPr lang="en-US" altLang="zh-CN" sz="1200" kern="100">
                          <a:effectLst/>
                        </a:rPr>
                        <a:t>0.861</a:t>
                      </a:r>
                    </a:p>
                  </a:txBody>
                  <a:tcPr marL="68580" marR="68580"/>
                </a:tc>
                <a:tc>
                  <a:txBody>
                    <a:bodyPr/>
                    <a:lstStyle/>
                    <a:p>
                      <a:pPr marL="0" marR="0" algn="ctr">
                        <a:spcBef>
                          <a:spcPts val="0"/>
                        </a:spcBef>
                        <a:spcAft>
                          <a:spcPts val="0"/>
                        </a:spcAft>
                      </a:pPr>
                      <a:r>
                        <a:rPr lang="en-US" altLang="zh-CN" sz="1200" kern="100">
                          <a:effectLst/>
                        </a:rPr>
                        <a:t>235</a:t>
                      </a:r>
                    </a:p>
                  </a:txBody>
                  <a:tcPr marL="68580" marR="68580"/>
                </a:tc>
                <a:extLst>
                  <a:ext uri="{0D108BD9-81ED-4DB2-BD59-A6C34878D82A}">
                    <a16:rowId xmlns:a16="http://schemas.microsoft.com/office/drawing/2014/main" val="10005"/>
                  </a:ext>
                </a:extLst>
              </a:tr>
              <a:tr h="0">
                <a:tc>
                  <a:txBody>
                    <a:bodyPr/>
                    <a:lstStyle/>
                    <a:p>
                      <a:pPr marL="0" marR="0" algn="just">
                        <a:spcBef>
                          <a:spcPts val="0"/>
                        </a:spcBef>
                        <a:spcAft>
                          <a:spcPts val="0"/>
                        </a:spcAft>
                      </a:pPr>
                      <a:r>
                        <a:rPr lang="en-US" sz="1200" b="1" kern="100">
                          <a:effectLst/>
                        </a:rPr>
                        <a:t>XLNet_base_chinese</a:t>
                      </a:r>
                    </a:p>
                  </a:txBody>
                  <a:tcPr marL="68580" marR="68580"/>
                </a:tc>
                <a:tc>
                  <a:txBody>
                    <a:bodyPr/>
                    <a:lstStyle/>
                    <a:p>
                      <a:pPr marL="0" marR="0" algn="ctr">
                        <a:spcBef>
                          <a:spcPts val="0"/>
                        </a:spcBef>
                        <a:spcAft>
                          <a:spcPts val="0"/>
                        </a:spcAft>
                      </a:pPr>
                      <a:r>
                        <a:rPr lang="en-US" altLang="zh-CN" sz="1200" kern="100">
                          <a:effectLst/>
                        </a:rPr>
                        <a:t>0.858</a:t>
                      </a:r>
                    </a:p>
                  </a:txBody>
                  <a:tcPr marL="68580" marR="68580"/>
                </a:tc>
                <a:tc>
                  <a:txBody>
                    <a:bodyPr/>
                    <a:lstStyle/>
                    <a:p>
                      <a:pPr marL="0" marR="0" algn="ctr">
                        <a:spcBef>
                          <a:spcPts val="0"/>
                        </a:spcBef>
                        <a:spcAft>
                          <a:spcPts val="0"/>
                        </a:spcAft>
                      </a:pPr>
                      <a:r>
                        <a:rPr lang="en-US" altLang="zh-CN" sz="1200" kern="100">
                          <a:effectLst/>
                        </a:rPr>
                        <a:t>200</a:t>
                      </a:r>
                    </a:p>
                  </a:txBody>
                  <a:tcPr marL="68580" marR="68580"/>
                </a:tc>
                <a:extLst>
                  <a:ext uri="{0D108BD9-81ED-4DB2-BD59-A6C34878D82A}">
                    <a16:rowId xmlns:a16="http://schemas.microsoft.com/office/drawing/2014/main" val="10006"/>
                  </a:ext>
                </a:extLst>
              </a:tr>
              <a:tr h="0">
                <a:tc>
                  <a:txBody>
                    <a:bodyPr/>
                    <a:lstStyle/>
                    <a:p>
                      <a:pPr marL="0" marR="0" algn="just">
                        <a:spcBef>
                          <a:spcPts val="0"/>
                        </a:spcBef>
                        <a:spcAft>
                          <a:spcPts val="0"/>
                        </a:spcAft>
                      </a:pPr>
                      <a:r>
                        <a:rPr lang="en-US" sz="1200" b="1" kern="100">
                          <a:effectLst/>
                        </a:rPr>
                        <a:t>Roberta_base-chinese</a:t>
                      </a:r>
                    </a:p>
                  </a:txBody>
                  <a:tcPr marL="68580" marR="68580"/>
                </a:tc>
                <a:tc>
                  <a:txBody>
                    <a:bodyPr/>
                    <a:lstStyle/>
                    <a:p>
                      <a:pPr marL="0" marR="0" algn="ctr">
                        <a:spcBef>
                          <a:spcPts val="0"/>
                        </a:spcBef>
                        <a:spcAft>
                          <a:spcPts val="0"/>
                        </a:spcAft>
                      </a:pPr>
                      <a:r>
                        <a:rPr lang="en-US" altLang="zh-CN" sz="1200" kern="100">
                          <a:effectLst/>
                        </a:rPr>
                        <a:t>0.852</a:t>
                      </a:r>
                    </a:p>
                  </a:txBody>
                  <a:tcPr marL="68580" marR="68580"/>
                </a:tc>
                <a:tc>
                  <a:txBody>
                    <a:bodyPr/>
                    <a:lstStyle/>
                    <a:p>
                      <a:pPr marL="0" marR="0" algn="ctr">
                        <a:spcBef>
                          <a:spcPts val="0"/>
                        </a:spcBef>
                        <a:spcAft>
                          <a:spcPts val="0"/>
                        </a:spcAft>
                      </a:pPr>
                      <a:r>
                        <a:rPr lang="en-US" altLang="zh-CN" sz="1200" kern="100" dirty="0">
                          <a:effectLst/>
                        </a:rPr>
                        <a:t>110</a:t>
                      </a:r>
                    </a:p>
                  </a:txBody>
                  <a:tcPr marL="68580" marR="68580"/>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222443"/>
            <a:ext cx="10926289" cy="5028752"/>
          </a:xfrm>
        </p:spPr>
        <p:txBody>
          <a:bodyPr>
            <a:no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方案二：单模型fine tune实验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根据模型的分类结果，对训练数据进行分析发现</a:t>
            </a:r>
            <a:r>
              <a:rPr lang="zh-CN" altLang="en-US" sz="1800" b="1" kern="0" dirty="0">
                <a:solidFill>
                  <a:srgbClr val="FF0000"/>
                </a:solidFill>
                <a:effectLst/>
                <a:ea typeface="仿宋" panose="02010609060101010101" pitchFamily="49" charset="-122"/>
                <a:cs typeface="+mn-lt"/>
              </a:rPr>
              <a:t>训练数据中存在噪声</a:t>
            </a:r>
            <a:r>
              <a:rPr lang="zh-CN" altLang="en-US" sz="1800" kern="0" dirty="0">
                <a:solidFill>
                  <a:srgbClr val="333333"/>
                </a:solidFill>
                <a:effectLst/>
                <a:ea typeface="仿宋" panose="02010609060101010101" pitchFamily="49" charset="-122"/>
                <a:cs typeface="+mn-lt"/>
              </a:rPr>
              <a:t>，如图所示为一些噪声数据的示例，左侧为训练数据集中的句子，右侧为找到的类似表达且标签不同的句子。</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因数据存在以上噪音的问题，当模型越大，模型效果反而下降</a:t>
            </a:r>
            <a:r>
              <a:rPr lang="zh-CN" altLang="en-US" sz="1800" kern="0" dirty="0">
                <a:solidFill>
                  <a:srgbClr val="333333"/>
                </a:solidFill>
                <a:effectLst/>
                <a:ea typeface="仿宋" panose="02010609060101010101" pitchFamily="49" charset="-122"/>
                <a:cs typeface="+mn-lt"/>
              </a:rPr>
              <a:t>。模型越大，模型会很容易学到数据的分布，当数据包含大量噪声时，则模型会优先学得数据的噪声，从而影响了模型的性能，论文[19]也说明了这个现象。</a:t>
            </a: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p:txBody>
      </p:sp>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45/63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pic>
        <p:nvPicPr>
          <p:cNvPr id="3" name="图片 2" descr="图片1"/>
          <p:cNvPicPr>
            <a:picLocks noChangeAspect="1"/>
          </p:cNvPicPr>
          <p:nvPr/>
        </p:nvPicPr>
        <p:blipFill>
          <a:blip r:embed="rId4"/>
          <a:stretch>
            <a:fillRect/>
          </a:stretch>
        </p:blipFill>
        <p:spPr>
          <a:xfrm>
            <a:off x="3284760" y="2366564"/>
            <a:ext cx="5622481" cy="288411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6100" y="1197680"/>
            <a:ext cx="10906834" cy="5009297"/>
          </a:xfrm>
        </p:spPr>
        <p:txBody>
          <a:bodyPr>
            <a:normAutofit/>
          </a:bodyPr>
          <a:lstStyle/>
          <a:p>
            <a:pPr marL="0" marR="0" algn="just">
              <a:lnSpc>
                <a:spcPct val="90000"/>
              </a:lnSpc>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a:t>
            </a:r>
          </a:p>
          <a:p>
            <a:pPr marL="0" marR="0" indent="0" algn="just">
              <a:lnSpc>
                <a:spcPts val="2000"/>
              </a:lnSpc>
              <a:spcBef>
                <a:spcPts val="0"/>
              </a:spcBef>
              <a:spcAft>
                <a:spcPts val="0"/>
              </a:spcAft>
              <a:buNone/>
            </a:pPr>
            <a:endParaRPr lang="en-US" altLang="zh-CN" sz="1800" kern="0" dirty="0">
              <a:solidFill>
                <a:srgbClr val="333333"/>
              </a:solidFill>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a typeface="仿宋" panose="02010609060101010101" pitchFamily="49" charset="-122"/>
                <a:cs typeface="+mn-lt"/>
              </a:rPr>
              <a:t>由上一结论可知，</a:t>
            </a:r>
            <a:r>
              <a:rPr lang="zh-CN" altLang="en-US" sz="1800" kern="0" dirty="0">
                <a:solidFill>
                  <a:srgbClr val="333333"/>
                </a:solidFill>
                <a:effectLst/>
                <a:ea typeface="仿宋" panose="02010609060101010101" pitchFamily="49" charset="-122"/>
                <a:cs typeface="+mn-lt"/>
              </a:rPr>
              <a:t>当数据包含大量噪声时，则模型会优先学得数据的噪声，从而影响模型的性能。若模型的数据分布与训练数据的分布可以相对</a:t>
            </a:r>
            <a:r>
              <a:rPr lang="zh-CN" altLang="en-US" sz="1800" kern="0">
                <a:solidFill>
                  <a:srgbClr val="333333"/>
                </a:solidFill>
                <a:effectLst/>
                <a:ea typeface="仿宋" panose="02010609060101010101" pitchFamily="49" charset="-122"/>
                <a:cs typeface="+mn-lt"/>
              </a:rPr>
              <a:t>一致，噪声是一个奇异值，模型的分布会倾向于大部分的训练数据，而奇异值不会过大影响数据的分布，使得模型鲁棒性更好，从而</a:t>
            </a:r>
            <a:r>
              <a:rPr lang="zh-CN" altLang="en-US" sz="1800" kern="0" dirty="0">
                <a:solidFill>
                  <a:srgbClr val="333333"/>
                </a:solidFill>
                <a:effectLst/>
                <a:ea typeface="仿宋" panose="02010609060101010101" pitchFamily="49" charset="-122"/>
                <a:cs typeface="+mn-lt"/>
              </a:rPr>
              <a:t>进一步提升模型性能。</a:t>
            </a: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由于BERT是使用维基百科的语料训练的，其数据分布与大数据集任务的数据分布并不一致，如表所示。</a:t>
            </a:r>
            <a:r>
              <a:rPr lang="zh-CN" altLang="en-US" sz="1800" kern="0" dirty="0">
                <a:solidFill>
                  <a:srgbClr val="FF0000"/>
                </a:solidFill>
                <a:effectLst/>
                <a:ea typeface="仿宋" panose="02010609060101010101" pitchFamily="49" charset="-122"/>
                <a:cs typeface="+mn-lt"/>
              </a:rPr>
              <a:t>为了使BERT的数据分布更</a:t>
            </a:r>
            <a:r>
              <a:rPr lang="zh-CN" altLang="en-US" sz="1800" kern="0" dirty="0">
                <a:solidFill>
                  <a:srgbClr val="FF0000"/>
                </a:solidFill>
                <a:ea typeface="仿宋" panose="02010609060101010101" pitchFamily="49" charset="-122"/>
                <a:cs typeface="+mn-lt"/>
              </a:rPr>
              <a:t>符合大数据集的数据分布</a:t>
            </a:r>
            <a:r>
              <a:rPr lang="zh-CN" altLang="en-US" sz="1800" kern="0" dirty="0">
                <a:solidFill>
                  <a:srgbClr val="FF0000"/>
                </a:solidFill>
                <a:effectLst/>
                <a:ea typeface="仿宋" panose="02010609060101010101" pitchFamily="49" charset="-122"/>
                <a:cs typeface="+mn-lt"/>
              </a:rPr>
              <a:t>，本方案拟采用两阶段fine tune的方法对bert进行两阶段fine tune</a:t>
            </a:r>
            <a:r>
              <a:rPr lang="zh-CN" altLang="en-US" sz="1800" kern="0" dirty="0">
                <a:solidFill>
                  <a:srgbClr val="333333"/>
                </a:solidFill>
                <a:effectLst/>
                <a:ea typeface="仿宋" panose="02010609060101010101" pitchFamily="49" charset="-122"/>
                <a:cs typeface="+mn-lt"/>
              </a:rPr>
              <a:t>。</a:t>
            </a:r>
            <a:endParaRPr lang="zh-CN" altLang="en-US" sz="1800" kern="100" dirty="0">
              <a:effectLst/>
              <a:ea typeface="宋体" panose="02010600030101010101" pitchFamily="2" charset="-122"/>
              <a:cs typeface="+mn-lt"/>
            </a:endParaRPr>
          </a:p>
          <a:p>
            <a:pPr marL="0" indent="0">
              <a:buNone/>
            </a:pPr>
            <a:endParaRPr lang="zh-CN" altLang="en-US" sz="1800" dirty="0">
              <a:cs typeface="+mn-lt"/>
            </a:endParaRPr>
          </a:p>
        </p:txBody>
      </p:sp>
      <p:sp>
        <p:nvSpPr>
          <p:cNvPr id="9" name="文本框 8"/>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0" name="图形 9"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11" name="图片 10"/>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2" name="直接连接符 11"/>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46/63</a:t>
            </a:r>
          </a:p>
        </p:txBody>
      </p:sp>
      <p:sp>
        <p:nvSpPr>
          <p:cNvPr id="16" name="文本框 15"/>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graphicFrame>
        <p:nvGraphicFramePr>
          <p:cNvPr id="2" name="表格 1"/>
          <p:cNvGraphicFramePr>
            <a:graphicFrameLocks noGrp="1"/>
          </p:cNvGraphicFramePr>
          <p:nvPr>
            <p:custDataLst>
              <p:tags r:id="rId1"/>
            </p:custDataLst>
          </p:nvPr>
        </p:nvGraphicFramePr>
        <p:xfrm>
          <a:off x="3038793" y="3270885"/>
          <a:ext cx="6114415" cy="2069465"/>
        </p:xfrm>
        <a:graphic>
          <a:graphicData uri="http://schemas.openxmlformats.org/drawingml/2006/table">
            <a:tbl>
              <a:tblPr>
                <a:tableStyleId>{8A107856-5554-42FB-B03E-39F5DBC370BA}</a:tableStyleId>
              </a:tblPr>
              <a:tblGrid>
                <a:gridCol w="1452880">
                  <a:extLst>
                    <a:ext uri="{9D8B030D-6E8A-4147-A177-3AD203B41FA5}">
                      <a16:colId xmlns:a16="http://schemas.microsoft.com/office/drawing/2014/main" val="20000"/>
                    </a:ext>
                  </a:extLst>
                </a:gridCol>
                <a:gridCol w="4661535">
                  <a:extLst>
                    <a:ext uri="{9D8B030D-6E8A-4147-A177-3AD203B41FA5}">
                      <a16:colId xmlns:a16="http://schemas.microsoft.com/office/drawing/2014/main" val="20001"/>
                    </a:ext>
                  </a:extLst>
                </a:gridCol>
              </a:tblGrid>
              <a:tr h="397510">
                <a:tc>
                  <a:txBody>
                    <a:bodyPr/>
                    <a:lstStyle/>
                    <a:p>
                      <a:pPr marL="0" marR="0" algn="just">
                        <a:spcBef>
                          <a:spcPts val="0"/>
                        </a:spcBef>
                        <a:spcAft>
                          <a:spcPts val="0"/>
                        </a:spcAft>
                      </a:pPr>
                      <a:r>
                        <a:rPr lang="zh-CN" altLang="en-US" sz="900" b="1" kern="100">
                          <a:effectLst/>
                        </a:rPr>
                        <a:t>大数据集数据</a:t>
                      </a:r>
                    </a:p>
                  </a:txBody>
                  <a:tcPr marL="68580" marR="68580"/>
                </a:tc>
                <a:tc>
                  <a:txBody>
                    <a:bodyPr/>
                    <a:lstStyle/>
                    <a:p>
                      <a:pPr marL="0" marR="0" algn="just">
                        <a:spcBef>
                          <a:spcPts val="0"/>
                        </a:spcBef>
                        <a:spcAft>
                          <a:spcPts val="0"/>
                        </a:spcAft>
                      </a:pPr>
                      <a:r>
                        <a:rPr lang="zh-CN" altLang="en-US" sz="900" b="1" kern="100">
                          <a:effectLst/>
                        </a:rPr>
                        <a:t>百科数据</a:t>
                      </a:r>
                    </a:p>
                  </a:txBody>
                  <a:tcPr marL="68580" marR="68580"/>
                </a:tc>
                <a:extLst>
                  <a:ext uri="{0D108BD9-81ED-4DB2-BD59-A6C34878D82A}">
                    <a16:rowId xmlns:a16="http://schemas.microsoft.com/office/drawing/2014/main" val="10000"/>
                  </a:ext>
                </a:extLst>
              </a:tr>
              <a:tr h="570865">
                <a:tc>
                  <a:txBody>
                    <a:bodyPr/>
                    <a:lstStyle/>
                    <a:p>
                      <a:pPr marL="0" marR="0" algn="just" defTabSz="914400" rtl="0" eaLnBrk="1" latinLnBrk="0" hangingPunct="1">
                        <a:spcBef>
                          <a:spcPts val="0"/>
                        </a:spcBef>
                        <a:spcAft>
                          <a:spcPts val="0"/>
                        </a:spcAft>
                      </a:pPr>
                      <a:r>
                        <a:rPr lang="zh-CN" altLang="en-US" sz="900" kern="100" dirty="0">
                          <a:solidFill>
                            <a:schemeClr val="dk1"/>
                          </a:solidFill>
                          <a:effectLst/>
                          <a:latin typeface="+mn-lt"/>
                          <a:ea typeface="+mn-ea"/>
                          <a:cs typeface="+mn-cs"/>
                        </a:rPr>
                        <a:t>息费</a:t>
                      </a:r>
                    </a:p>
                  </a:txBody>
                  <a:tcPr/>
                </a:tc>
                <a:tc>
                  <a:txBody>
                    <a:bodyPr/>
                    <a:lstStyle/>
                    <a:p>
                      <a:pPr marL="0" marR="0" algn="just" defTabSz="914400" rtl="0" eaLnBrk="1" latinLnBrk="0" hangingPunct="1">
                        <a:spcBef>
                          <a:spcPts val="0"/>
                        </a:spcBef>
                        <a:spcAft>
                          <a:spcPts val="0"/>
                        </a:spcAft>
                      </a:pPr>
                      <a:r>
                        <a:rPr lang="zh-CN" altLang="en-US" sz="900" kern="100" dirty="0">
                          <a:solidFill>
                            <a:srgbClr val="FF0000"/>
                          </a:solidFill>
                          <a:effectLst/>
                          <a:latin typeface="+mn-lt"/>
                          <a:ea typeface="+mn-ea"/>
                          <a:cs typeface="+mn-cs"/>
                        </a:rPr>
                        <a:t>消费</a:t>
                      </a:r>
                      <a:r>
                        <a:rPr lang="zh-CN" altLang="en-US" sz="900" kern="100" dirty="0">
                          <a:solidFill>
                            <a:schemeClr val="dk1"/>
                          </a:solidFill>
                          <a:effectLst/>
                          <a:latin typeface="+mn-lt"/>
                          <a:ea typeface="+mn-ea"/>
                          <a:cs typeface="+mn-cs"/>
                        </a:rPr>
                        <a:t>（consumption）是社会再生产过程中的一个重要环节，也是最终环节。它是指利用社会产品来满足人们各种需要的过程。</a:t>
                      </a:r>
                      <a:r>
                        <a:rPr lang="zh-CN" altLang="en-US" sz="900" kern="100" dirty="0">
                          <a:solidFill>
                            <a:srgbClr val="FF0000"/>
                          </a:solidFill>
                          <a:effectLst/>
                          <a:latin typeface="+mn-lt"/>
                          <a:ea typeface="+mn-ea"/>
                          <a:cs typeface="+mn-cs"/>
                        </a:rPr>
                        <a:t>消费</a:t>
                      </a:r>
                      <a:r>
                        <a:rPr lang="zh-CN" altLang="en-US" sz="900" kern="100" dirty="0">
                          <a:solidFill>
                            <a:schemeClr val="dk1"/>
                          </a:solidFill>
                          <a:effectLst/>
                          <a:latin typeface="+mn-lt"/>
                          <a:ea typeface="+mn-ea"/>
                          <a:cs typeface="+mn-cs"/>
                        </a:rPr>
                        <a:t>又分为</a:t>
                      </a:r>
                      <a:r>
                        <a:rPr lang="zh-CN" altLang="en-US" sz="900" kern="100" dirty="0">
                          <a:solidFill>
                            <a:srgbClr val="FF0000"/>
                          </a:solidFill>
                          <a:effectLst/>
                          <a:latin typeface="+mn-lt"/>
                          <a:ea typeface="+mn-ea"/>
                          <a:cs typeface="+mn-cs"/>
                        </a:rPr>
                        <a:t>生产消费</a:t>
                      </a:r>
                      <a:r>
                        <a:rPr lang="zh-CN" altLang="en-US" sz="900" kern="100" dirty="0">
                          <a:solidFill>
                            <a:schemeClr val="dk1"/>
                          </a:solidFill>
                          <a:effectLst/>
                          <a:latin typeface="+mn-lt"/>
                          <a:ea typeface="+mn-ea"/>
                          <a:cs typeface="+mn-cs"/>
                        </a:rPr>
                        <a:t>和</a:t>
                      </a:r>
                      <a:r>
                        <a:rPr lang="zh-CN" altLang="en-US" sz="900" kern="100" dirty="0">
                          <a:solidFill>
                            <a:srgbClr val="FF0000"/>
                          </a:solidFill>
                          <a:effectLst/>
                          <a:latin typeface="+mn-lt"/>
                          <a:ea typeface="+mn-ea"/>
                          <a:cs typeface="+mn-cs"/>
                        </a:rPr>
                        <a:t>个人消费</a:t>
                      </a:r>
                      <a:r>
                        <a:rPr lang="zh-CN" altLang="en-US" sz="900" kern="100" dirty="0">
                          <a:solidFill>
                            <a:schemeClr val="dk1"/>
                          </a:solidFill>
                          <a:effectLst/>
                          <a:latin typeface="+mn-lt"/>
                          <a:ea typeface="+mn-ea"/>
                          <a:cs typeface="+mn-cs"/>
                        </a:rPr>
                        <a:t>。前者指物质资料生产过程中的生产资料和生活劳动的使用和消耗。</a:t>
                      </a:r>
                    </a:p>
                  </a:txBody>
                  <a:tcPr/>
                </a:tc>
                <a:extLst>
                  <a:ext uri="{0D108BD9-81ED-4DB2-BD59-A6C34878D82A}">
                    <a16:rowId xmlns:a16="http://schemas.microsoft.com/office/drawing/2014/main" val="10001"/>
                  </a:ext>
                </a:extLst>
              </a:tr>
              <a:tr h="570865">
                <a:tc>
                  <a:txBody>
                    <a:bodyPr/>
                    <a:lstStyle/>
                    <a:p>
                      <a:pPr marL="0" marR="0" algn="just" defTabSz="914400" rtl="0" eaLnBrk="1" latinLnBrk="0" hangingPunct="1">
                        <a:spcBef>
                          <a:spcPts val="0"/>
                        </a:spcBef>
                        <a:spcAft>
                          <a:spcPts val="0"/>
                        </a:spcAft>
                      </a:pPr>
                      <a:r>
                        <a:rPr lang="zh-CN" altLang="en-US" sz="900" dirty="0"/>
                        <a:t>寿限</a:t>
                      </a:r>
                      <a:endParaRPr lang="zh-CN" altLang="en-US" sz="900" kern="100" dirty="0">
                        <a:solidFill>
                          <a:schemeClr val="dk1"/>
                        </a:solidFill>
                        <a:effectLst/>
                        <a:latin typeface="+mn-lt"/>
                        <a:ea typeface="+mn-ea"/>
                        <a:cs typeface="+mn-cs"/>
                      </a:endParaRPr>
                    </a:p>
                  </a:txBody>
                  <a:tcPr/>
                </a:tc>
                <a:tc>
                  <a:txBody>
                    <a:bodyPr/>
                    <a:lstStyle/>
                    <a:p>
                      <a:pPr marL="0" marR="0" algn="just" defTabSz="914400" rtl="0" eaLnBrk="1" latinLnBrk="0" hangingPunct="1">
                        <a:spcBef>
                          <a:spcPts val="0"/>
                        </a:spcBef>
                        <a:spcAft>
                          <a:spcPts val="0"/>
                        </a:spcAft>
                      </a:pPr>
                      <a:r>
                        <a:rPr lang="zh-CN" altLang="en-US" sz="900" kern="100" dirty="0">
                          <a:solidFill>
                            <a:schemeClr val="dk1"/>
                          </a:solidFill>
                          <a:effectLst/>
                          <a:latin typeface="+mn-lt"/>
                          <a:ea typeface="+mn-ea"/>
                          <a:cs typeface="+mn-cs"/>
                        </a:rPr>
                        <a:t>唐·邵仲方 《冀王府典军邵才志墓志》：“岂期寿限将毕，大愿不从。”《说岳全传》第七五回：“ 牛通 道：‘老爷叫做金毛太岁，你撞着太岁爷，也是阎王注定你的</a:t>
                      </a:r>
                      <a:r>
                        <a:rPr lang="zh-CN" altLang="en-US" sz="900" kern="100" dirty="0">
                          <a:solidFill>
                            <a:srgbClr val="FF0000"/>
                          </a:solidFill>
                          <a:effectLst/>
                          <a:latin typeface="+mn-lt"/>
                          <a:ea typeface="+mn-ea"/>
                          <a:cs typeface="+mn-cs"/>
                        </a:rPr>
                        <a:t>寿限</a:t>
                      </a:r>
                      <a:r>
                        <a:rPr lang="zh-CN" altLang="en-US" sz="900" kern="100" dirty="0">
                          <a:solidFill>
                            <a:schemeClr val="dk1"/>
                          </a:solidFill>
                          <a:effectLst/>
                          <a:latin typeface="+mn-lt"/>
                          <a:ea typeface="+mn-ea"/>
                          <a:cs typeface="+mn-cs"/>
                        </a:rPr>
                        <a:t>了，且喫我一刀。</a:t>
                      </a:r>
                    </a:p>
                  </a:txBody>
                  <a:tcPr/>
                </a:tc>
                <a:extLst>
                  <a:ext uri="{0D108BD9-81ED-4DB2-BD59-A6C34878D82A}">
                    <a16:rowId xmlns:a16="http://schemas.microsoft.com/office/drawing/2014/main" val="10002"/>
                  </a:ext>
                </a:extLst>
              </a:tr>
              <a:tr h="530225">
                <a:tc>
                  <a:txBody>
                    <a:bodyPr/>
                    <a:lstStyle/>
                    <a:p>
                      <a:pPr marL="0" marR="0" algn="just" defTabSz="914400" rtl="0" eaLnBrk="1" latinLnBrk="0" hangingPunct="1">
                        <a:spcBef>
                          <a:spcPts val="0"/>
                        </a:spcBef>
                        <a:spcAft>
                          <a:spcPts val="0"/>
                        </a:spcAft>
                      </a:pPr>
                      <a:r>
                        <a:rPr lang="zh-CN" altLang="en-US" sz="900" kern="100" dirty="0">
                          <a:solidFill>
                            <a:schemeClr val="dk1"/>
                          </a:solidFill>
                          <a:effectLst/>
                          <a:latin typeface="+mn-lt"/>
                          <a:ea typeface="+mn-ea"/>
                          <a:cs typeface="+mn-cs"/>
                        </a:rPr>
                        <a:t>工客</a:t>
                      </a:r>
                    </a:p>
                  </a:txBody>
                  <a:tcPr/>
                </a:tc>
                <a:tc>
                  <a:txBody>
                    <a:bodyPr/>
                    <a:lstStyle/>
                    <a:p>
                      <a:pPr marL="0" marR="0" algn="just" defTabSz="914400" rtl="0" eaLnBrk="1" latinLnBrk="0" hangingPunct="1">
                        <a:spcBef>
                          <a:spcPts val="0"/>
                        </a:spcBef>
                        <a:spcAft>
                          <a:spcPts val="0"/>
                        </a:spcAft>
                      </a:pPr>
                      <a:r>
                        <a:rPr lang="zh-CN" altLang="en-US" sz="900" kern="100" dirty="0">
                          <a:solidFill>
                            <a:srgbClr val="FF0000"/>
                          </a:solidFill>
                          <a:effectLst/>
                          <a:latin typeface="+mn-lt"/>
                          <a:ea typeface="+mn-ea"/>
                          <a:cs typeface="+mn-cs"/>
                        </a:rPr>
                        <a:t>客服</a:t>
                      </a:r>
                      <a:r>
                        <a:rPr lang="zh-CN" altLang="en-US" sz="900" kern="100" dirty="0">
                          <a:solidFill>
                            <a:schemeClr val="dk1"/>
                          </a:solidFill>
                          <a:effectLst/>
                          <a:latin typeface="+mn-lt"/>
                          <a:ea typeface="+mn-ea"/>
                          <a:cs typeface="+mn-cs"/>
                        </a:rPr>
                        <a:t>基本可分为人工客服和电子客服，其中</a:t>
                      </a:r>
                      <a:r>
                        <a:rPr lang="zh-CN" altLang="en-US" sz="900" kern="100" dirty="0">
                          <a:solidFill>
                            <a:srgbClr val="FF0000"/>
                          </a:solidFill>
                          <a:effectLst/>
                          <a:latin typeface="+mn-lt"/>
                          <a:ea typeface="+mn-ea"/>
                          <a:cs typeface="+mn-cs"/>
                        </a:rPr>
                        <a:t>人工客服</a:t>
                      </a:r>
                      <a:r>
                        <a:rPr lang="zh-CN" altLang="en-US" sz="900" kern="100" dirty="0">
                          <a:solidFill>
                            <a:schemeClr val="dk1"/>
                          </a:solidFill>
                          <a:effectLst/>
                          <a:latin typeface="+mn-lt"/>
                          <a:ea typeface="+mn-ea"/>
                          <a:cs typeface="+mn-cs"/>
                        </a:rPr>
                        <a:t>又可细分为</a:t>
                      </a:r>
                      <a:r>
                        <a:rPr lang="zh-CN" altLang="en-US" sz="900" kern="100" dirty="0">
                          <a:solidFill>
                            <a:srgbClr val="FF0000"/>
                          </a:solidFill>
                          <a:effectLst/>
                          <a:latin typeface="+mn-lt"/>
                          <a:ea typeface="+mn-ea"/>
                          <a:cs typeface="+mn-cs"/>
                        </a:rPr>
                        <a:t>文字客服</a:t>
                      </a:r>
                      <a:r>
                        <a:rPr lang="zh-CN" altLang="en-US" sz="900" kern="100" dirty="0">
                          <a:solidFill>
                            <a:schemeClr val="dk1"/>
                          </a:solidFill>
                          <a:effectLst/>
                          <a:latin typeface="+mn-lt"/>
                          <a:ea typeface="+mn-ea"/>
                          <a:cs typeface="+mn-cs"/>
                        </a:rPr>
                        <a:t>、</a:t>
                      </a:r>
                      <a:r>
                        <a:rPr lang="zh-CN" altLang="en-US" sz="900" kern="100" dirty="0">
                          <a:solidFill>
                            <a:srgbClr val="FF0000"/>
                          </a:solidFill>
                          <a:effectLst/>
                          <a:latin typeface="+mn-lt"/>
                          <a:ea typeface="+mn-ea"/>
                          <a:cs typeface="+mn-cs"/>
                        </a:rPr>
                        <a:t>视频客服</a:t>
                      </a:r>
                      <a:r>
                        <a:rPr lang="zh-CN" altLang="en-US" sz="900" kern="100" dirty="0">
                          <a:solidFill>
                            <a:schemeClr val="dk1"/>
                          </a:solidFill>
                          <a:effectLst/>
                          <a:latin typeface="+mn-lt"/>
                          <a:ea typeface="+mn-ea"/>
                          <a:cs typeface="+mn-cs"/>
                        </a:rPr>
                        <a:t>和</a:t>
                      </a:r>
                      <a:r>
                        <a:rPr lang="zh-CN" altLang="en-US" sz="900" kern="100" dirty="0">
                          <a:solidFill>
                            <a:srgbClr val="FF0000"/>
                          </a:solidFill>
                          <a:effectLst/>
                          <a:latin typeface="+mn-lt"/>
                          <a:ea typeface="+mn-ea"/>
                          <a:cs typeface="+mn-cs"/>
                        </a:rPr>
                        <a:t>语音客服</a:t>
                      </a:r>
                      <a:r>
                        <a:rPr lang="zh-CN" altLang="en-US" sz="900" kern="100" dirty="0">
                          <a:solidFill>
                            <a:schemeClr val="dk1"/>
                          </a:solidFill>
                          <a:effectLst/>
                          <a:latin typeface="+mn-lt"/>
                          <a:ea typeface="+mn-ea"/>
                          <a:cs typeface="+mn-cs"/>
                        </a:rPr>
                        <a:t>三类。</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6100" y="1197680"/>
            <a:ext cx="10906834" cy="5009297"/>
          </a:xfrm>
        </p:spPr>
        <p:txBody>
          <a:bodyPr>
            <a:normAutofit/>
          </a:bodyPr>
          <a:lstStyle/>
          <a:p>
            <a:pPr marL="0" marR="0" algn="just">
              <a:lnSpc>
                <a:spcPct val="90000"/>
              </a:lnSpc>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a:t>
            </a:r>
          </a:p>
          <a:p>
            <a:pPr marL="0" marR="0" indent="0" algn="just">
              <a:lnSpc>
                <a:spcPts val="2000"/>
              </a:lnSpc>
              <a:spcBef>
                <a:spcPts val="0"/>
              </a:spcBef>
              <a:spcAft>
                <a:spcPts val="0"/>
              </a:spcAft>
              <a:buNone/>
            </a:pPr>
            <a:endParaRPr lang="en-US" altLang="zh-CN" sz="1800" kern="0" dirty="0">
              <a:solidFill>
                <a:srgbClr val="333333"/>
              </a:solidFill>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两阶段的fine tune的架构图如图所示，第一阶段是采用Mask Language Model对bert-base-chinese预训练模型进行fine tune；第二阶段是将第一阶段fine tune后的模型作为分类模型的输入，再次fine tune，从而提升模型的效果。</a:t>
            </a:r>
          </a:p>
          <a:p>
            <a:pPr marL="0" marR="0" indent="355600" algn="just">
              <a:lnSpc>
                <a:spcPts val="2000"/>
              </a:lnSpc>
              <a:spcBef>
                <a:spcPts val="0"/>
              </a:spcBef>
              <a:spcAft>
                <a:spcPts val="0"/>
              </a:spcAft>
            </a:pPr>
            <a:endParaRPr lang="zh-CN" altLang="en-US" sz="1800" kern="100" dirty="0">
              <a:effectLst/>
              <a:ea typeface="宋体" panose="02010600030101010101" pitchFamily="2" charset="-122"/>
              <a:cs typeface="+mn-lt"/>
            </a:endParaRPr>
          </a:p>
          <a:p>
            <a:pPr marL="0" indent="0">
              <a:buNone/>
            </a:pPr>
            <a:endParaRPr lang="zh-CN" altLang="en-US" sz="1800" dirty="0">
              <a:cs typeface="+mn-lt"/>
            </a:endParaRPr>
          </a:p>
        </p:txBody>
      </p:sp>
      <p:pic>
        <p:nvPicPr>
          <p:cNvPr id="2" name="图片 1" descr="图片34"/>
          <p:cNvPicPr>
            <a:picLocks noChangeAspect="1"/>
          </p:cNvPicPr>
          <p:nvPr/>
        </p:nvPicPr>
        <p:blipFill>
          <a:blip r:embed="rId2"/>
          <a:stretch>
            <a:fillRect/>
          </a:stretch>
        </p:blipFill>
        <p:spPr>
          <a:xfrm>
            <a:off x="4079140" y="2724761"/>
            <a:ext cx="3683671" cy="2795195"/>
          </a:xfrm>
          <a:prstGeom prst="rect">
            <a:avLst/>
          </a:prstGeom>
        </p:spPr>
      </p:pic>
      <p:sp>
        <p:nvSpPr>
          <p:cNvPr id="9" name="文本框 8"/>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0" name="图形 9"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11" name="图片 10"/>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2" name="直接连接符 11"/>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47/63</a:t>
            </a:r>
          </a:p>
        </p:txBody>
      </p:sp>
      <p:sp>
        <p:nvSpPr>
          <p:cNvPr id="16" name="文本框 15"/>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197680"/>
            <a:ext cx="10906834" cy="5009297"/>
          </a:xfrm>
        </p:spPr>
        <p:txBody>
          <a:bodyPr>
            <a:normAutofit/>
          </a:bodyPr>
          <a:lstStyle/>
          <a:p>
            <a:pPr marL="0" marR="0" algn="just">
              <a:lnSpc>
                <a:spcPct val="90000"/>
              </a:lnSpc>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a:t>
            </a: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为了进一步提升意图分类的效果，参考</a:t>
            </a:r>
            <a:r>
              <a:rPr lang="en-US" altLang="zh-CN" sz="1800" kern="0" dirty="0">
                <a:solidFill>
                  <a:srgbClr val="333333"/>
                </a:solidFill>
                <a:effectLst/>
                <a:ea typeface="仿宋" panose="02010609060101010101" pitchFamily="49" charset="-122"/>
                <a:cs typeface="+mn-lt"/>
              </a:rPr>
              <a:t>MT-DNN</a:t>
            </a:r>
            <a:r>
              <a:rPr lang="zh-CN" altLang="en-US" sz="1800" kern="0" dirty="0">
                <a:solidFill>
                  <a:srgbClr val="333333"/>
                </a:solidFill>
                <a:effectLst/>
                <a:ea typeface="仿宋" panose="02010609060101010101" pitchFamily="49" charset="-122"/>
                <a:cs typeface="+mn-lt"/>
              </a:rPr>
              <a:t>模型互补的思想，将两阶段fine tune后的BERT模型和其他BERT的变种模型进行集成，集成方式如右图所示。在集成模型中将每个模型的输出相加，最终选择得分最高的模型作为最后的预测结果。</a:t>
            </a:r>
          </a:p>
          <a:p>
            <a:pPr marL="0" indent="0">
              <a:buNone/>
            </a:pPr>
            <a:endParaRPr lang="zh-CN" altLang="en-US" sz="1800" dirty="0">
              <a:cs typeface="+mn-lt"/>
            </a:endParaRPr>
          </a:p>
        </p:txBody>
      </p:sp>
      <p:pic>
        <p:nvPicPr>
          <p:cNvPr id="8" name="图片 7"/>
          <p:cNvPicPr>
            <a:picLocks noChangeAspect="1"/>
          </p:cNvPicPr>
          <p:nvPr/>
        </p:nvPicPr>
        <p:blipFill>
          <a:blip r:embed="rId2"/>
          <a:stretch>
            <a:fillRect/>
          </a:stretch>
        </p:blipFill>
        <p:spPr>
          <a:xfrm>
            <a:off x="3895816" y="2544481"/>
            <a:ext cx="4400368" cy="2893278"/>
          </a:xfrm>
          <a:prstGeom prst="rect">
            <a:avLst/>
          </a:prstGeom>
          <a:noFill/>
          <a:ln>
            <a:noFill/>
          </a:ln>
        </p:spPr>
      </p:pic>
      <p:sp>
        <p:nvSpPr>
          <p:cNvPr id="9" name="文本框 8"/>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0" name="图形 9"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11" name="图片 10"/>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2" name="直接连接符 11"/>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48/63</a:t>
            </a:r>
          </a:p>
        </p:txBody>
      </p:sp>
      <p:sp>
        <p:nvSpPr>
          <p:cNvPr id="16" name="文本框 15"/>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223051"/>
            <a:ext cx="10936017" cy="4999569"/>
          </a:xfrm>
        </p:spPr>
        <p:txBody>
          <a:bodyPr>
            <a:no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tune与模型集成实验</a:t>
            </a: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数据集</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将公司提供的132595条，325个类别的数据作为训练数据，公司提供的1000条测试数据作为验证数据。</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第一部分因模型集成需不同的模型进行集成，故先训练好多个不同的模型，该实验中唯一的变量因素为模型。</a:t>
            </a: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第二部分为两阶段的fine tune，该部分实验是对Bert_base_chinese进行两阶段的fine tune，并将之前的bert_base_chinese的效果与经过两阶段fine tune的bert_base_chinese效果进行对比，该实验中唯一变量因素为是否经过两阶段的fine tune。</a:t>
            </a: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第三部分为将训练好的模型，进行集成，该组实验中唯一的变量因素为集成模型采用的子模型不同。</a:t>
            </a:r>
          </a:p>
        </p:txBody>
      </p:sp>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49/63</a:t>
            </a:r>
          </a:p>
        </p:txBody>
      </p:sp>
      <p:sp>
        <p:nvSpPr>
          <p:cNvPr id="3" name="文本框 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5" name="文本框 4"/>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441122"/>
            <a:ext cx="11013838" cy="4892565"/>
          </a:xfrm>
        </p:spPr>
        <p:txBody>
          <a:bodyPr>
            <a:normAutofit/>
          </a:bodyPr>
          <a:lstStyle/>
          <a:p>
            <a:pPr algn="l">
              <a:buClrTx/>
              <a:buSzTx/>
            </a:pPr>
            <a:r>
              <a:rPr lang="zh-CN" altLang="en-US" sz="1800" kern="0" dirty="0">
                <a:solidFill>
                  <a:srgbClr val="333333"/>
                </a:solidFill>
                <a:ea typeface="仿宋" panose="02010609060101010101" pitchFamily="49" charset="-122"/>
                <a:cs typeface="+mn-lt"/>
              </a:rPr>
              <a:t>BERT项目的主要工作包括:</a:t>
            </a:r>
          </a:p>
          <a:p>
            <a:pPr marL="0" indent="0">
              <a:buNone/>
            </a:pPr>
            <a:endParaRPr lang="en-US" altLang="zh-CN" sz="1800" kern="0" dirty="0">
              <a:solidFill>
                <a:srgbClr val="333333"/>
              </a:solidFill>
              <a:ea typeface="仿宋" panose="02010609060101010101" pitchFamily="49" charset="-122"/>
              <a:cs typeface="+mn-lt"/>
            </a:endParaRPr>
          </a:p>
          <a:p>
            <a:pPr lvl="1">
              <a:buFont typeface="Wingdings" panose="05000000000000000000" pitchFamily="2" charset="2"/>
              <a:buChar char="n"/>
            </a:pPr>
            <a:r>
              <a:rPr lang="zh-CN" altLang="en-US" sz="1800" dirty="0">
                <a:ea typeface="仿宋" panose="02010609060101010101" pitchFamily="49" charset="-122"/>
                <a:cs typeface="+mn-lt"/>
              </a:rPr>
              <a:t>小数据集</a:t>
            </a:r>
            <a:r>
              <a:rPr lang="en-US" altLang="zh-CN" sz="1800" dirty="0">
                <a:ea typeface="仿宋" panose="02010609060101010101" pitchFamily="49" charset="-122"/>
                <a:cs typeface="+mn-lt"/>
              </a:rPr>
              <a:t>fine tune </a:t>
            </a:r>
            <a:r>
              <a:rPr lang="zh-CN" altLang="en-US" sz="1800" dirty="0">
                <a:ea typeface="仿宋" panose="02010609060101010101" pitchFamily="49" charset="-122"/>
                <a:cs typeface="+mn-lt"/>
              </a:rPr>
              <a:t>模型</a:t>
            </a:r>
          </a:p>
          <a:p>
            <a:pPr lvl="1">
              <a:buFont typeface="Wingdings" panose="05000000000000000000" pitchFamily="2" charset="2"/>
              <a:buChar char="n"/>
            </a:pPr>
            <a:endParaRPr lang="en-US" altLang="zh-CN" sz="1800" dirty="0">
              <a:ea typeface="仿宋" panose="02010609060101010101" pitchFamily="49" charset="-122"/>
              <a:cs typeface="+mn-lt"/>
            </a:endParaRPr>
          </a:p>
          <a:p>
            <a:pPr lvl="1">
              <a:buFont typeface="Wingdings" panose="05000000000000000000" pitchFamily="2" charset="2"/>
              <a:buChar char="n"/>
            </a:pPr>
            <a:r>
              <a:rPr lang="zh-CN" altLang="en-US" sz="1800" dirty="0">
                <a:ea typeface="仿宋" panose="02010609060101010101" pitchFamily="49" charset="-122"/>
                <a:cs typeface="+mn-lt"/>
              </a:rPr>
              <a:t>公开数据集</a:t>
            </a:r>
            <a:r>
              <a:rPr lang="en-US" altLang="zh-CN" sz="1800" dirty="0">
                <a:ea typeface="仿宋" panose="02010609060101010101" pitchFamily="49" charset="-122"/>
                <a:cs typeface="+mn-lt"/>
              </a:rPr>
              <a:t>fine tune </a:t>
            </a:r>
            <a:r>
              <a:rPr lang="zh-CN" altLang="en-US" sz="1800" dirty="0">
                <a:ea typeface="仿宋" panose="02010609060101010101" pitchFamily="49" charset="-122"/>
                <a:cs typeface="+mn-lt"/>
              </a:rPr>
              <a:t>模型</a:t>
            </a:r>
          </a:p>
          <a:p>
            <a:pPr lvl="1">
              <a:buFont typeface="Wingdings" panose="05000000000000000000" pitchFamily="2" charset="2"/>
              <a:buChar char="n"/>
            </a:pPr>
            <a:endParaRPr lang="en-US" altLang="zh-CN" sz="1800" dirty="0">
              <a:ea typeface="仿宋" panose="02010609060101010101" pitchFamily="49" charset="-122"/>
              <a:cs typeface="+mn-lt"/>
            </a:endParaRPr>
          </a:p>
          <a:p>
            <a:pPr lvl="1">
              <a:buFont typeface="Wingdings" panose="05000000000000000000" pitchFamily="2" charset="2"/>
              <a:buChar char="n"/>
            </a:pPr>
            <a:r>
              <a:rPr lang="zh-CN" altLang="en-US" sz="1800" dirty="0">
                <a:ea typeface="仿宋" panose="02010609060101010101" pitchFamily="49" charset="-122"/>
                <a:cs typeface="+mn-lt"/>
              </a:rPr>
              <a:t>大数据集</a:t>
            </a:r>
            <a:r>
              <a:rPr lang="en-US" altLang="zh-CN" sz="1800" dirty="0">
                <a:ea typeface="仿宋" panose="02010609060101010101" pitchFamily="49" charset="-122"/>
                <a:cs typeface="+mn-lt"/>
              </a:rPr>
              <a:t>fine tune </a:t>
            </a:r>
            <a:r>
              <a:rPr lang="zh-CN" altLang="en-US" sz="1800" dirty="0">
                <a:ea typeface="仿宋" panose="02010609060101010101" pitchFamily="49" charset="-122"/>
                <a:cs typeface="+mn-lt"/>
              </a:rPr>
              <a:t>模型</a:t>
            </a:r>
          </a:p>
        </p:txBody>
      </p:sp>
      <p:sp>
        <p:nvSpPr>
          <p:cNvPr id="3" name="文本框 2"/>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形 4" descr="学位帽"/>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 y="306705"/>
            <a:ext cx="457200" cy="457200"/>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7" name="直接连接符 6"/>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5/63</a:t>
            </a:r>
          </a:p>
        </p:txBody>
      </p:sp>
      <p:sp>
        <p:nvSpPr>
          <p:cNvPr id="10" name="文本框 9"/>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8" name="文本框 7"/>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13120"/>
            <a:ext cx="10515600" cy="5019025"/>
          </a:xfrm>
        </p:spPr>
        <p:txBody>
          <a:bodyPr>
            <a:no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tune与模型集成实验</a:t>
            </a: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参数设置</a:t>
            </a:r>
          </a:p>
          <a:p>
            <a:pPr marL="457200" lvl="1" algn="just">
              <a:spcBef>
                <a:spcPts val="0"/>
              </a:spcBef>
            </a:pPr>
            <a:endParaRPr lang="en-US" altLang="zh-CN" sz="1800" b="1" kern="0" dirty="0">
              <a:solidFill>
                <a:srgbClr val="333333"/>
              </a:solidFill>
              <a:effectLst/>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模型超参数设置与硬件配置如下表：</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228600" lvl="1" indent="0" algn="just">
              <a:spcBef>
                <a:spcPts val="0"/>
              </a:spcBef>
              <a:buClrTx/>
              <a:buSzTx/>
              <a:buNone/>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实验结果</a:t>
            </a:r>
            <a:endParaRPr lang="en-US" altLang="zh-CN" sz="1800" b="1" kern="0" dirty="0">
              <a:solidFill>
                <a:srgbClr val="333333"/>
              </a:solidFill>
              <a:effectLst/>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两阶段的fine tune前后，效果对比如表所示。</a:t>
            </a:r>
          </a:p>
          <a:p>
            <a:pPr marL="457200" lvl="1" algn="just">
              <a:spcBef>
                <a:spcPts val="0"/>
              </a:spcBef>
            </a:pPr>
            <a:endParaRPr lang="en-US" altLang="zh-CN" sz="1800" b="1" kern="0" dirty="0">
              <a:solidFill>
                <a:srgbClr val="333333"/>
              </a:solidFill>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仿宋" panose="02010609060101010101" pitchFamily="49" charset="-122"/>
              <a:cs typeface="+mn-lt"/>
            </a:endParaRPr>
          </a:p>
          <a:p>
            <a:pPr marL="0" indent="0" algn="just">
              <a:lnSpc>
                <a:spcPts val="2000"/>
              </a:lnSpc>
              <a:spcBef>
                <a:spcPts val="0"/>
              </a:spcBef>
              <a:buNone/>
            </a:pPr>
            <a:endParaRPr lang="zh-CN" altLang="en-US"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b="1"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b="1" kern="0" dirty="0">
                <a:solidFill>
                  <a:srgbClr val="FF0000"/>
                </a:solidFill>
                <a:effectLst/>
                <a:ea typeface="仿宋" panose="02010609060101010101" pitchFamily="49" charset="-122"/>
                <a:cs typeface="+mn-lt"/>
              </a:rPr>
              <a:t>结论：第一阶段为Mask Language Model，可以让模型更好的拟合训练数据的分布，第二阶段的 Fine Tune可以进一步提升BERT模型在1000条样例测试数据上的预测准确率。</a:t>
            </a: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p:txBody>
      </p:sp>
      <p:graphicFrame>
        <p:nvGraphicFramePr>
          <p:cNvPr id="2" name="表格 1"/>
          <p:cNvGraphicFramePr>
            <a:graphicFrameLocks noGrp="1"/>
          </p:cNvGraphicFramePr>
          <p:nvPr>
            <p:custDataLst>
              <p:tags r:id="rId1"/>
            </p:custDataLst>
          </p:nvPr>
        </p:nvGraphicFramePr>
        <p:xfrm>
          <a:off x="2337383" y="2512017"/>
          <a:ext cx="3634740" cy="1371600"/>
        </p:xfrm>
        <a:graphic>
          <a:graphicData uri="http://schemas.openxmlformats.org/drawingml/2006/table">
            <a:tbl>
              <a:tblPr>
                <a:tableStyleId>{69CF1AB2-1976-4502-BF36-3FF5EA218861}</a:tableStyleId>
              </a:tblPr>
              <a:tblGrid>
                <a:gridCol w="1493520">
                  <a:extLst>
                    <a:ext uri="{9D8B030D-6E8A-4147-A177-3AD203B41FA5}">
                      <a16:colId xmlns:a16="http://schemas.microsoft.com/office/drawing/2014/main" val="20000"/>
                    </a:ext>
                  </a:extLst>
                </a:gridCol>
                <a:gridCol w="2141220">
                  <a:extLst>
                    <a:ext uri="{9D8B030D-6E8A-4147-A177-3AD203B41FA5}">
                      <a16:colId xmlns:a16="http://schemas.microsoft.com/office/drawing/2014/main" val="20001"/>
                    </a:ext>
                  </a:extLst>
                </a:gridCol>
              </a:tblGrid>
              <a:tr h="237609">
                <a:tc>
                  <a:txBody>
                    <a:bodyPr/>
                    <a:lstStyle/>
                    <a:p>
                      <a:pPr marL="0" marR="0" algn="just">
                        <a:spcBef>
                          <a:spcPts val="0"/>
                        </a:spcBef>
                        <a:spcAft>
                          <a:spcPts val="0"/>
                        </a:spcAft>
                      </a:pPr>
                      <a:r>
                        <a:rPr lang="zh-CN" altLang="en-US" sz="1200" b="1" kern="100">
                          <a:effectLst/>
                        </a:rPr>
                        <a:t>配置</a:t>
                      </a:r>
                    </a:p>
                  </a:txBody>
                  <a:tcPr marL="68580" marR="68580"/>
                </a:tc>
                <a:tc>
                  <a:txBody>
                    <a:bodyPr/>
                    <a:lstStyle/>
                    <a:p>
                      <a:pPr marL="0" marR="0" algn="just">
                        <a:spcBef>
                          <a:spcPts val="0"/>
                        </a:spcBef>
                        <a:spcAft>
                          <a:spcPts val="0"/>
                        </a:spcAft>
                      </a:pPr>
                      <a:r>
                        <a:rPr lang="zh-CN" altLang="en-US" sz="1200" b="1" kern="100" dirty="0">
                          <a:effectLst/>
                        </a:rPr>
                        <a:t>参数</a:t>
                      </a:r>
                    </a:p>
                  </a:txBody>
                  <a:tcPr marL="68580" marR="68580"/>
                </a:tc>
                <a:extLst>
                  <a:ext uri="{0D108BD9-81ED-4DB2-BD59-A6C34878D82A}">
                    <a16:rowId xmlns:a16="http://schemas.microsoft.com/office/drawing/2014/main" val="10000"/>
                  </a:ext>
                </a:extLst>
              </a:tr>
              <a:tr h="237609">
                <a:tc>
                  <a:txBody>
                    <a:bodyPr/>
                    <a:lstStyle/>
                    <a:p>
                      <a:pPr marL="0" marR="0" algn="just">
                        <a:spcBef>
                          <a:spcPts val="0"/>
                        </a:spcBef>
                        <a:spcAft>
                          <a:spcPts val="0"/>
                        </a:spcAft>
                      </a:pPr>
                      <a:r>
                        <a:rPr lang="en-US" sz="1200" kern="0" dirty="0">
                          <a:effectLst/>
                        </a:rPr>
                        <a:t>CPU</a:t>
                      </a:r>
                    </a:p>
                  </a:txBody>
                  <a:tcPr marL="68580" marR="68580"/>
                </a:tc>
                <a:tc>
                  <a:txBody>
                    <a:bodyPr/>
                    <a:lstStyle/>
                    <a:p>
                      <a:pPr marL="0" marR="0" algn="just">
                        <a:spcBef>
                          <a:spcPts val="0"/>
                        </a:spcBef>
                        <a:spcAft>
                          <a:spcPts val="0"/>
                        </a:spcAft>
                      </a:pPr>
                      <a:r>
                        <a:rPr lang="en-US" sz="1200" kern="0" dirty="0">
                          <a:effectLst/>
                        </a:rPr>
                        <a:t>Intel Core i9-9820X</a:t>
                      </a:r>
                    </a:p>
                  </a:txBody>
                  <a:tcPr marL="68580" marR="68580"/>
                </a:tc>
                <a:extLst>
                  <a:ext uri="{0D108BD9-81ED-4DB2-BD59-A6C34878D82A}">
                    <a16:rowId xmlns:a16="http://schemas.microsoft.com/office/drawing/2014/main" val="10001"/>
                  </a:ext>
                </a:extLst>
              </a:tr>
              <a:tr h="237609">
                <a:tc>
                  <a:txBody>
                    <a:bodyPr/>
                    <a:lstStyle/>
                    <a:p>
                      <a:pPr marL="0" marR="0" algn="just">
                        <a:spcBef>
                          <a:spcPts val="0"/>
                        </a:spcBef>
                        <a:spcAft>
                          <a:spcPts val="0"/>
                        </a:spcAft>
                      </a:pPr>
                      <a:r>
                        <a:rPr lang="en-US" sz="1200" kern="0" dirty="0">
                          <a:effectLst/>
                        </a:rPr>
                        <a:t>GPU</a:t>
                      </a:r>
                    </a:p>
                  </a:txBody>
                  <a:tcPr marL="68580" marR="68580"/>
                </a:tc>
                <a:tc>
                  <a:txBody>
                    <a:bodyPr/>
                    <a:lstStyle/>
                    <a:p>
                      <a:pPr marL="0" marR="0" algn="just">
                        <a:spcBef>
                          <a:spcPts val="0"/>
                        </a:spcBef>
                        <a:spcAft>
                          <a:spcPts val="0"/>
                        </a:spcAft>
                      </a:pPr>
                      <a:r>
                        <a:rPr lang="en-US" sz="1200" kern="0" dirty="0">
                          <a:effectLst/>
                        </a:rPr>
                        <a:t>2080Ti 12G</a:t>
                      </a:r>
                    </a:p>
                  </a:txBody>
                  <a:tcPr marL="68580" marR="68580"/>
                </a:tc>
                <a:extLst>
                  <a:ext uri="{0D108BD9-81ED-4DB2-BD59-A6C34878D82A}">
                    <a16:rowId xmlns:a16="http://schemas.microsoft.com/office/drawing/2014/main" val="10002"/>
                  </a:ext>
                </a:extLst>
              </a:tr>
              <a:tr h="237609">
                <a:tc>
                  <a:txBody>
                    <a:bodyPr/>
                    <a:lstStyle/>
                    <a:p>
                      <a:pPr marL="0" marR="0" algn="just">
                        <a:spcBef>
                          <a:spcPts val="0"/>
                        </a:spcBef>
                        <a:spcAft>
                          <a:spcPts val="0"/>
                        </a:spcAft>
                      </a:pPr>
                      <a:r>
                        <a:rPr lang="zh-CN" altLang="en-US" sz="1200" kern="0" dirty="0">
                          <a:effectLst/>
                        </a:rPr>
                        <a:t>优化器</a:t>
                      </a:r>
                    </a:p>
                  </a:txBody>
                  <a:tcPr marL="68580" marR="68580"/>
                </a:tc>
                <a:tc>
                  <a:txBody>
                    <a:bodyPr/>
                    <a:lstStyle/>
                    <a:p>
                      <a:pPr marL="0" marR="0" algn="just">
                        <a:spcBef>
                          <a:spcPts val="0"/>
                        </a:spcBef>
                        <a:spcAft>
                          <a:spcPts val="0"/>
                        </a:spcAft>
                      </a:pPr>
                      <a:r>
                        <a:rPr lang="en-US" sz="1200" kern="0" dirty="0">
                          <a:effectLst/>
                        </a:rPr>
                        <a:t>Lookahead</a:t>
                      </a:r>
                    </a:p>
                  </a:txBody>
                  <a:tcPr marL="68580" marR="68580"/>
                </a:tc>
                <a:extLst>
                  <a:ext uri="{0D108BD9-81ED-4DB2-BD59-A6C34878D82A}">
                    <a16:rowId xmlns:a16="http://schemas.microsoft.com/office/drawing/2014/main" val="10003"/>
                  </a:ext>
                </a:extLst>
              </a:tr>
              <a:tr h="237609">
                <a:tc>
                  <a:txBody>
                    <a:bodyPr/>
                    <a:lstStyle/>
                    <a:p>
                      <a:pPr marL="0" marR="0" algn="just">
                        <a:spcBef>
                          <a:spcPts val="0"/>
                        </a:spcBef>
                        <a:spcAft>
                          <a:spcPts val="0"/>
                        </a:spcAft>
                      </a:pPr>
                      <a:r>
                        <a:rPr lang="zh-CN" altLang="en-US" sz="1200" kern="0" dirty="0">
                          <a:effectLst/>
                        </a:rPr>
                        <a:t>损失函数</a:t>
                      </a:r>
                    </a:p>
                  </a:txBody>
                  <a:tcPr marL="68580" marR="68580"/>
                </a:tc>
                <a:tc>
                  <a:txBody>
                    <a:bodyPr/>
                    <a:lstStyle/>
                    <a:p>
                      <a:pPr marL="0" marR="0" algn="just">
                        <a:spcBef>
                          <a:spcPts val="0"/>
                        </a:spcBef>
                        <a:spcAft>
                          <a:spcPts val="0"/>
                        </a:spcAft>
                      </a:pPr>
                      <a:r>
                        <a:rPr lang="en-US" sz="1200" kern="0" dirty="0" err="1">
                          <a:effectLst/>
                        </a:rPr>
                        <a:t>CrossEntropy</a:t>
                      </a:r>
                      <a:r>
                        <a:rPr lang="en-US" sz="1200" kern="0" dirty="0">
                          <a:effectLst/>
                        </a:rPr>
                        <a:t> Loss</a:t>
                      </a:r>
                    </a:p>
                  </a:txBody>
                  <a:tcPr marL="68580" marR="68580"/>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custDataLst>
              <p:tags r:id="rId2"/>
            </p:custDataLst>
          </p:nvPr>
        </p:nvGraphicFramePr>
        <p:xfrm>
          <a:off x="6163112" y="2512017"/>
          <a:ext cx="3657600" cy="1371600"/>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0" dirty="0">
                          <a:effectLst/>
                        </a:rPr>
                        <a:t>模型参数</a:t>
                      </a:r>
                      <a:endParaRPr lang="en-US" sz="1200" b="1" kern="0" dirty="0">
                        <a:effectLst/>
                      </a:endParaRPr>
                    </a:p>
                  </a:txBody>
                  <a:tcPr marL="68580" marR="68580"/>
                </a:tc>
                <a:tc>
                  <a:txBody>
                    <a:bodyPr/>
                    <a:lstStyle/>
                    <a:p>
                      <a:pPr marL="0" marR="0" algn="just">
                        <a:spcBef>
                          <a:spcPts val="0"/>
                        </a:spcBef>
                        <a:spcAft>
                          <a:spcPts val="0"/>
                        </a:spcAft>
                      </a:pPr>
                      <a:r>
                        <a:rPr lang="zh-CN" altLang="en-US" sz="1200" b="1" kern="0" dirty="0">
                          <a:effectLst/>
                        </a:rPr>
                        <a:t>取值</a:t>
                      </a:r>
                      <a:endParaRPr lang="en-US" sz="1200" b="1" kern="0" dirty="0">
                        <a:effectLst/>
                      </a:endParaRP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kern="0">
                          <a:effectLst/>
                        </a:rPr>
                        <a:t>Epoch</a:t>
                      </a:r>
                    </a:p>
                  </a:txBody>
                  <a:tcPr marL="68580" marR="68580"/>
                </a:tc>
                <a:tc>
                  <a:txBody>
                    <a:bodyPr/>
                    <a:lstStyle/>
                    <a:p>
                      <a:pPr marL="0" marR="0" algn="just">
                        <a:spcBef>
                          <a:spcPts val="0"/>
                        </a:spcBef>
                        <a:spcAft>
                          <a:spcPts val="0"/>
                        </a:spcAft>
                      </a:pPr>
                      <a:r>
                        <a:rPr lang="en-US" altLang="zh-CN" sz="1200" kern="0">
                          <a:effectLst/>
                        </a:rPr>
                        <a:t>{10</a:t>
                      </a:r>
                      <a:r>
                        <a:rPr lang="zh-CN" altLang="en-US" sz="1200" kern="0">
                          <a:effectLst/>
                        </a:rPr>
                        <a:t>，</a:t>
                      </a:r>
                      <a:r>
                        <a:rPr lang="en-US" altLang="zh-CN" sz="1200" kern="0">
                          <a:effectLst/>
                        </a:rPr>
                        <a:t>20</a:t>
                      </a:r>
                      <a:r>
                        <a:rPr lang="zh-CN" altLang="en-US" sz="1200" kern="0">
                          <a:effectLst/>
                        </a:rPr>
                        <a:t>，</a:t>
                      </a:r>
                      <a:r>
                        <a:rPr lang="en-US" altLang="zh-CN" sz="1200" kern="0">
                          <a:effectLst/>
                        </a:rPr>
                        <a:t>25}</a:t>
                      </a:r>
                    </a:p>
                  </a:txBody>
                  <a:tcPr marL="68580" marR="6858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1200" kern="0">
                          <a:effectLst/>
                        </a:rPr>
                        <a:t>Lr</a:t>
                      </a:r>
                    </a:p>
                  </a:txBody>
                  <a:tcPr marL="68580" marR="68580"/>
                </a:tc>
                <a:tc>
                  <a:txBody>
                    <a:bodyPr/>
                    <a:lstStyle/>
                    <a:p>
                      <a:pPr marL="0" marR="0" algn="just">
                        <a:spcBef>
                          <a:spcPts val="0"/>
                        </a:spcBef>
                        <a:spcAft>
                          <a:spcPts val="0"/>
                        </a:spcAft>
                      </a:pPr>
                      <a:r>
                        <a:rPr lang="en-US" sz="1200" kern="0">
                          <a:effectLst/>
                        </a:rPr>
                        <a:t>{2e-4，2e-5，2e-6}</a:t>
                      </a:r>
                    </a:p>
                  </a:txBody>
                  <a:tcPr marL="68580" marR="6858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1200" kern="0">
                          <a:effectLst/>
                        </a:rPr>
                        <a:t>Batchsize</a:t>
                      </a:r>
                    </a:p>
                  </a:txBody>
                  <a:tcPr marL="68580" marR="68580"/>
                </a:tc>
                <a:tc>
                  <a:txBody>
                    <a:bodyPr/>
                    <a:lstStyle/>
                    <a:p>
                      <a:pPr marL="0" marR="0" algn="just">
                        <a:spcBef>
                          <a:spcPts val="0"/>
                        </a:spcBef>
                        <a:spcAft>
                          <a:spcPts val="0"/>
                        </a:spcAft>
                      </a:pPr>
                      <a:r>
                        <a:rPr lang="en-US" altLang="zh-CN" sz="1200" kern="0">
                          <a:effectLst/>
                        </a:rPr>
                        <a:t>{64}</a:t>
                      </a:r>
                    </a:p>
                  </a:txBody>
                  <a:tcPr marL="68580" marR="6858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en-US" sz="1200" kern="0">
                          <a:effectLst/>
                        </a:rPr>
                        <a:t>Max_length</a:t>
                      </a:r>
                    </a:p>
                  </a:txBody>
                  <a:tcPr marL="68580" marR="68580"/>
                </a:tc>
                <a:tc>
                  <a:txBody>
                    <a:bodyPr/>
                    <a:lstStyle/>
                    <a:p>
                      <a:pPr marL="0" marR="0" algn="just">
                        <a:spcBef>
                          <a:spcPts val="0"/>
                        </a:spcBef>
                        <a:spcAft>
                          <a:spcPts val="0"/>
                        </a:spcAft>
                      </a:pPr>
                      <a:r>
                        <a:rPr lang="en-US" altLang="zh-CN" sz="1200" kern="0" dirty="0">
                          <a:effectLst/>
                        </a:rPr>
                        <a:t>{30}</a:t>
                      </a:r>
                    </a:p>
                  </a:txBody>
                  <a:tcPr marL="68580" marR="68580"/>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custDataLst>
              <p:tags r:id="rId3"/>
            </p:custDataLst>
          </p:nvPr>
        </p:nvGraphicFramePr>
        <p:xfrm>
          <a:off x="4693920" y="4566053"/>
          <a:ext cx="2804160" cy="800100"/>
        </p:xfrm>
        <a:graphic>
          <a:graphicData uri="http://schemas.openxmlformats.org/drawingml/2006/table">
            <a:tbl>
              <a:tblPr>
                <a:tableStyleId>{8A107856-5554-42FB-B03E-39F5DBC370BA}</a:tableStyleId>
              </a:tblPr>
              <a:tblGrid>
                <a:gridCol w="1492885">
                  <a:extLst>
                    <a:ext uri="{9D8B030D-6E8A-4147-A177-3AD203B41FA5}">
                      <a16:colId xmlns:a16="http://schemas.microsoft.com/office/drawing/2014/main" val="20000"/>
                    </a:ext>
                  </a:extLst>
                </a:gridCol>
                <a:gridCol w="1311275">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100" dirty="0">
                          <a:effectLst/>
                        </a:rPr>
                        <a:t>模型</a:t>
                      </a:r>
                      <a:endParaRPr lang="en-US" sz="1200" b="1" kern="100" dirty="0">
                        <a:effectLst/>
                      </a:endParaRPr>
                    </a:p>
                  </a:txBody>
                  <a:tcPr marL="68580" marR="68580"/>
                </a:tc>
                <a:tc>
                  <a:txBody>
                    <a:bodyPr/>
                    <a:lstStyle/>
                    <a:p>
                      <a:pPr marL="0" marR="0" algn="just">
                        <a:spcBef>
                          <a:spcPts val="0"/>
                        </a:spcBef>
                        <a:spcAft>
                          <a:spcPts val="0"/>
                        </a:spcAft>
                      </a:pPr>
                      <a:r>
                        <a:rPr lang="zh-CN" altLang="en-US" sz="1200" b="1" kern="100" dirty="0">
                          <a:effectLst/>
                        </a:rPr>
                        <a:t>准确率</a:t>
                      </a:r>
                      <a:r>
                        <a:rPr lang="en-US" sz="1200" b="1" kern="100" dirty="0">
                          <a:effectLst/>
                        </a:rPr>
                        <a:t> </a:t>
                      </a:r>
                    </a:p>
                  </a:txBody>
                  <a:tcPr marL="68580" marR="6858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1200" b="1" kern="100">
                          <a:effectLst/>
                        </a:rPr>
                        <a:t>Bert_base_chinese</a:t>
                      </a:r>
                    </a:p>
                  </a:txBody>
                  <a:tcPr marL="68580" marR="68580"/>
                </a:tc>
                <a:tc>
                  <a:txBody>
                    <a:bodyPr/>
                    <a:lstStyle/>
                    <a:p>
                      <a:pPr marL="0" marR="0" algn="l">
                        <a:spcBef>
                          <a:spcPts val="0"/>
                        </a:spcBef>
                        <a:spcAft>
                          <a:spcPts val="0"/>
                        </a:spcAft>
                      </a:pPr>
                      <a:r>
                        <a:rPr lang="en-US" altLang="zh-CN" sz="1050" kern="0">
                          <a:effectLst/>
                        </a:rPr>
                        <a:t>0.8719 </a:t>
                      </a:r>
                    </a:p>
                  </a:txBody>
                  <a:tcPr marL="68580" marR="68580"/>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US" sz="1050" b="1" kern="0">
                          <a:solidFill>
                            <a:srgbClr val="FF0000"/>
                          </a:solidFill>
                          <a:effectLst/>
                        </a:rPr>
                        <a:t>MLM-Bert-base-chinese </a:t>
                      </a:r>
                    </a:p>
                  </a:txBody>
                  <a:tcPr marL="68580" marR="68580"/>
                </a:tc>
                <a:tc>
                  <a:txBody>
                    <a:bodyPr/>
                    <a:lstStyle/>
                    <a:p>
                      <a:pPr marL="0" marR="0" algn="l">
                        <a:spcBef>
                          <a:spcPts val="0"/>
                        </a:spcBef>
                        <a:spcAft>
                          <a:spcPts val="0"/>
                        </a:spcAft>
                      </a:pPr>
                      <a:r>
                        <a:rPr lang="en-US" altLang="zh-CN" sz="1050" kern="0" dirty="0">
                          <a:solidFill>
                            <a:srgbClr val="FF0000"/>
                          </a:solidFill>
                          <a:effectLst/>
                        </a:rPr>
                        <a:t>0.8739 </a:t>
                      </a:r>
                    </a:p>
                  </a:txBody>
                  <a:tcPr marL="68580" marR="68580"/>
                </a:tc>
                <a:extLst>
                  <a:ext uri="{0D108BD9-81ED-4DB2-BD59-A6C34878D82A}">
                    <a16:rowId xmlns:a16="http://schemas.microsoft.com/office/drawing/2014/main" val="10002"/>
                  </a:ext>
                </a:extLst>
              </a:tr>
            </a:tbl>
          </a:graphicData>
        </a:graphic>
      </p:graphicFrame>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6">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50/63</a:t>
            </a:r>
          </a:p>
        </p:txBody>
      </p:sp>
      <p:sp>
        <p:nvSpPr>
          <p:cNvPr id="14" name="文本框 13"/>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13728"/>
            <a:ext cx="10897106" cy="4989842"/>
          </a:xfrm>
        </p:spPr>
        <p:txBody>
          <a:bodyPr>
            <a:no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tune与模型集成实验</a:t>
            </a: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将三个模型的输出，直接相加后的输出，作为最终的预测。采用不同模型进行集成，具体结果如表所示。</a:t>
            </a: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228600" lvl="1" indent="457200" algn="just">
              <a:spcBef>
                <a:spcPts val="0"/>
              </a:spcBef>
              <a:buNone/>
            </a:pPr>
            <a:r>
              <a:rPr lang="zh-CN" altLang="en-US" sz="1800" b="1" kern="0" dirty="0">
                <a:solidFill>
                  <a:srgbClr val="FF0000"/>
                </a:solidFill>
                <a:ea typeface="仿宋" panose="02010609060101010101" pitchFamily="49" charset="-122"/>
                <a:cs typeface="+mn-lt"/>
              </a:rPr>
              <a:t>结论：</a:t>
            </a:r>
            <a:r>
              <a:rPr lang="en-US" altLang="zh-CN" sz="1800" b="1" kern="0" dirty="0" err="1">
                <a:solidFill>
                  <a:srgbClr val="FF0000"/>
                </a:solidFill>
                <a:ea typeface="仿宋" panose="02010609060101010101" pitchFamily="49" charset="-122"/>
                <a:cs typeface="+mn-lt"/>
              </a:rPr>
              <a:t>Bert_wwm</a:t>
            </a:r>
            <a:r>
              <a:rPr lang="en-US" altLang="zh-CN" sz="1800" b="1" kern="0" dirty="0">
                <a:solidFill>
                  <a:srgbClr val="FF0000"/>
                </a:solidFill>
                <a:ea typeface="仿宋" panose="02010609060101010101" pitchFamily="49" charset="-122"/>
                <a:cs typeface="+mn-lt"/>
              </a:rPr>
              <a:t> + Electra + MLM-Bert</a:t>
            </a:r>
            <a:r>
              <a:rPr lang="zh-CN" altLang="en-US" sz="1800" b="1" kern="0" dirty="0">
                <a:solidFill>
                  <a:srgbClr val="FF0000"/>
                </a:solidFill>
                <a:ea typeface="仿宋" panose="02010609060101010101" pitchFamily="49" charset="-122"/>
                <a:cs typeface="+mn-lt"/>
              </a:rPr>
              <a:t>集成模型在</a:t>
            </a:r>
            <a:r>
              <a:rPr lang="en-US" altLang="zh-CN" sz="1800" b="1" kern="0" dirty="0">
                <a:solidFill>
                  <a:srgbClr val="FF0000"/>
                </a:solidFill>
                <a:ea typeface="仿宋" panose="02010609060101010101" pitchFamily="49" charset="-122"/>
                <a:cs typeface="+mn-lt"/>
              </a:rPr>
              <a:t>1000</a:t>
            </a:r>
            <a:r>
              <a:rPr lang="zh-CN" altLang="en-US" sz="1800" b="1" kern="0" dirty="0">
                <a:solidFill>
                  <a:srgbClr val="FF0000"/>
                </a:solidFill>
                <a:ea typeface="仿宋" panose="02010609060101010101" pitchFamily="49" charset="-122"/>
                <a:cs typeface="+mn-lt"/>
              </a:rPr>
              <a:t>条的验证集上已经达到</a:t>
            </a:r>
            <a:r>
              <a:rPr lang="en-US" altLang="zh-CN" sz="1800" b="1" kern="0" dirty="0">
                <a:solidFill>
                  <a:srgbClr val="FF0000"/>
                </a:solidFill>
                <a:ea typeface="仿宋" panose="02010609060101010101" pitchFamily="49" charset="-122"/>
                <a:cs typeface="+mn-lt"/>
              </a:rPr>
              <a:t>88.59%</a:t>
            </a:r>
            <a:r>
              <a:rPr lang="zh-CN" altLang="en-US" sz="1800" b="1" kern="0" dirty="0">
                <a:solidFill>
                  <a:srgbClr val="FF0000"/>
                </a:solidFill>
                <a:ea typeface="仿宋" panose="02010609060101010101" pitchFamily="49" charset="-122"/>
                <a:cs typeface="+mn-lt"/>
              </a:rPr>
              <a:t>。</a:t>
            </a: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0" marR="0" indent="0" algn="just">
              <a:lnSpc>
                <a:spcPts val="2000"/>
              </a:lnSpc>
              <a:spcBef>
                <a:spcPts val="0"/>
              </a:spcBef>
              <a:spcAft>
                <a:spcPts val="0"/>
              </a:spcAft>
              <a:buNone/>
            </a:pPr>
            <a:r>
              <a:rPr lang="zh-CN" altLang="en-US" sz="1800" kern="0" dirty="0">
                <a:solidFill>
                  <a:srgbClr val="333333"/>
                </a:solidFill>
                <a:effectLst/>
                <a:ea typeface="仿宋" panose="02010609060101010101" pitchFamily="49" charset="-122"/>
                <a:cs typeface="+mn-lt"/>
              </a:rPr>
              <a:t>    </a:t>
            </a:r>
          </a:p>
          <a:p>
            <a:pPr marL="0" marR="0" indent="0" algn="just">
              <a:lnSpc>
                <a:spcPts val="2000"/>
              </a:lnSpc>
              <a:spcBef>
                <a:spcPts val="0"/>
              </a:spcBef>
              <a:spcAft>
                <a:spcPts val="0"/>
              </a:spcAft>
              <a:buNone/>
            </a:pPr>
            <a:endParaRPr lang="zh-CN" altLang="en-US" sz="1800" kern="0" dirty="0">
              <a:solidFill>
                <a:srgbClr val="333333"/>
              </a:solidFill>
              <a:effectLst/>
              <a:ea typeface="仿宋" panose="02010609060101010101" pitchFamily="49" charset="-122"/>
              <a:cs typeface="+mn-lt"/>
            </a:endParaRPr>
          </a:p>
        </p:txBody>
      </p:sp>
      <p:graphicFrame>
        <p:nvGraphicFramePr>
          <p:cNvPr id="3" name="表格 2"/>
          <p:cNvGraphicFramePr>
            <a:graphicFrameLocks noGrp="1"/>
          </p:cNvGraphicFramePr>
          <p:nvPr>
            <p:custDataLst>
              <p:tags r:id="rId1"/>
            </p:custDataLst>
          </p:nvPr>
        </p:nvGraphicFramePr>
        <p:xfrm>
          <a:off x="4357987" y="2515432"/>
          <a:ext cx="3476027" cy="3017520"/>
        </p:xfrm>
        <a:graphic>
          <a:graphicData uri="http://schemas.openxmlformats.org/drawingml/2006/table">
            <a:tbl>
              <a:tblPr>
                <a:tableStyleId>{8A107856-5554-42FB-B03E-39F5DBC370BA}</a:tableStyleId>
              </a:tblPr>
              <a:tblGrid>
                <a:gridCol w="2563404">
                  <a:extLst>
                    <a:ext uri="{9D8B030D-6E8A-4147-A177-3AD203B41FA5}">
                      <a16:colId xmlns:a16="http://schemas.microsoft.com/office/drawing/2014/main" val="20000"/>
                    </a:ext>
                  </a:extLst>
                </a:gridCol>
                <a:gridCol w="912623">
                  <a:extLst>
                    <a:ext uri="{9D8B030D-6E8A-4147-A177-3AD203B41FA5}">
                      <a16:colId xmlns:a16="http://schemas.microsoft.com/office/drawing/2014/main" val="20001"/>
                    </a:ext>
                  </a:extLst>
                </a:gridCol>
              </a:tblGrid>
              <a:tr h="261395">
                <a:tc>
                  <a:txBody>
                    <a:bodyPr/>
                    <a:lstStyle/>
                    <a:p>
                      <a:pPr marL="0" marR="0" algn="just">
                        <a:spcBef>
                          <a:spcPts val="0"/>
                        </a:spcBef>
                        <a:spcAft>
                          <a:spcPts val="0"/>
                        </a:spcAft>
                      </a:pPr>
                      <a:r>
                        <a:rPr lang="en-US" sz="1200" b="1" kern="100" dirty="0">
                          <a:effectLst/>
                        </a:rPr>
                        <a:t>Model</a:t>
                      </a:r>
                      <a:r>
                        <a:rPr lang="zh-CN" altLang="en-US" sz="1200" b="1" kern="100" dirty="0">
                          <a:effectLst/>
                        </a:rPr>
                        <a:t>集成方式</a:t>
                      </a:r>
                    </a:p>
                  </a:txBody>
                  <a:tcPr marL="68580" marR="68580"/>
                </a:tc>
                <a:tc>
                  <a:txBody>
                    <a:bodyPr/>
                    <a:lstStyle/>
                    <a:p>
                      <a:pPr marL="0" marR="0" algn="just">
                        <a:spcBef>
                          <a:spcPts val="0"/>
                        </a:spcBef>
                        <a:spcAft>
                          <a:spcPts val="0"/>
                        </a:spcAft>
                      </a:pPr>
                      <a:r>
                        <a:rPr lang="zh-CN" altLang="en-US" sz="1200" b="1" kern="100">
                          <a:effectLst/>
                        </a:rPr>
                        <a:t>准确率</a:t>
                      </a:r>
                    </a:p>
                  </a:txBody>
                  <a:tcPr marL="68580" marR="68580"/>
                </a:tc>
                <a:extLst>
                  <a:ext uri="{0D108BD9-81ED-4DB2-BD59-A6C34878D82A}">
                    <a16:rowId xmlns:a16="http://schemas.microsoft.com/office/drawing/2014/main" val="10000"/>
                  </a:ext>
                </a:extLst>
              </a:tr>
              <a:tr h="261395">
                <a:tc>
                  <a:txBody>
                    <a:bodyPr/>
                    <a:lstStyle/>
                    <a:p>
                      <a:pPr marL="0" marR="0" algn="just">
                        <a:spcBef>
                          <a:spcPts val="0"/>
                        </a:spcBef>
                        <a:spcAft>
                          <a:spcPts val="0"/>
                        </a:spcAft>
                      </a:pPr>
                      <a:r>
                        <a:rPr lang="en-US" sz="1200" kern="100" dirty="0" err="1">
                          <a:solidFill>
                            <a:srgbClr val="FF0000"/>
                          </a:solidFill>
                          <a:effectLst/>
                        </a:rPr>
                        <a:t>Bert_wwm</a:t>
                      </a:r>
                      <a:r>
                        <a:rPr lang="en-US" sz="1200" kern="100" dirty="0">
                          <a:solidFill>
                            <a:srgbClr val="FF0000"/>
                          </a:solidFill>
                          <a:effectLst/>
                        </a:rPr>
                        <a:t> + Electra + MLM-Bert</a:t>
                      </a:r>
                    </a:p>
                  </a:txBody>
                  <a:tcPr marL="68580" marR="68580"/>
                </a:tc>
                <a:tc>
                  <a:txBody>
                    <a:bodyPr/>
                    <a:lstStyle/>
                    <a:p>
                      <a:pPr marL="0" marR="0" algn="just">
                        <a:spcBef>
                          <a:spcPts val="0"/>
                        </a:spcBef>
                        <a:spcAft>
                          <a:spcPts val="0"/>
                        </a:spcAft>
                      </a:pPr>
                      <a:r>
                        <a:rPr lang="en-US" altLang="zh-CN" sz="1200" kern="100" dirty="0">
                          <a:solidFill>
                            <a:srgbClr val="FF0000"/>
                          </a:solidFill>
                          <a:effectLst/>
                        </a:rPr>
                        <a:t>0.8859</a:t>
                      </a:r>
                    </a:p>
                  </a:txBody>
                  <a:tcPr marL="68580" marR="68580"/>
                </a:tc>
                <a:extLst>
                  <a:ext uri="{0D108BD9-81ED-4DB2-BD59-A6C34878D82A}">
                    <a16:rowId xmlns:a16="http://schemas.microsoft.com/office/drawing/2014/main" val="10001"/>
                  </a:ext>
                </a:extLst>
              </a:tr>
              <a:tr h="261395">
                <a:tc>
                  <a:txBody>
                    <a:bodyPr/>
                    <a:lstStyle/>
                    <a:p>
                      <a:pPr marL="0" marR="0" algn="just">
                        <a:spcBef>
                          <a:spcPts val="0"/>
                        </a:spcBef>
                        <a:spcAft>
                          <a:spcPts val="0"/>
                        </a:spcAft>
                      </a:pPr>
                      <a:r>
                        <a:rPr lang="en-US" sz="1200" kern="100" dirty="0" err="1">
                          <a:effectLst/>
                        </a:rPr>
                        <a:t>Bert_wwm</a:t>
                      </a:r>
                      <a:r>
                        <a:rPr lang="en-US" sz="1200" kern="100" dirty="0">
                          <a:effectLst/>
                        </a:rPr>
                        <a:t> + Electra + Albert</a:t>
                      </a:r>
                    </a:p>
                  </a:txBody>
                  <a:tcPr marL="68580" marR="68580"/>
                </a:tc>
                <a:tc>
                  <a:txBody>
                    <a:bodyPr/>
                    <a:lstStyle/>
                    <a:p>
                      <a:pPr marL="0" marR="0" algn="just">
                        <a:spcBef>
                          <a:spcPts val="0"/>
                        </a:spcBef>
                        <a:spcAft>
                          <a:spcPts val="0"/>
                        </a:spcAft>
                      </a:pPr>
                      <a:r>
                        <a:rPr lang="en-US" altLang="zh-CN" sz="1200" kern="100" dirty="0">
                          <a:effectLst/>
                        </a:rPr>
                        <a:t>0.8789</a:t>
                      </a:r>
                    </a:p>
                  </a:txBody>
                  <a:tcPr marL="68580" marR="68580"/>
                </a:tc>
                <a:extLst>
                  <a:ext uri="{0D108BD9-81ED-4DB2-BD59-A6C34878D82A}">
                    <a16:rowId xmlns:a16="http://schemas.microsoft.com/office/drawing/2014/main" val="10002"/>
                  </a:ext>
                </a:extLst>
              </a:tr>
              <a:tr h="261395">
                <a:tc>
                  <a:txBody>
                    <a:bodyPr/>
                    <a:lstStyle/>
                    <a:p>
                      <a:pPr marL="0" marR="0" algn="just">
                        <a:spcBef>
                          <a:spcPts val="0"/>
                        </a:spcBef>
                        <a:spcAft>
                          <a:spcPts val="0"/>
                        </a:spcAft>
                      </a:pPr>
                      <a:r>
                        <a:rPr lang="pt-BR" sz="1200" kern="100" dirty="0">
                          <a:effectLst/>
                        </a:rPr>
                        <a:t>Bert_wwm + Electra + Bert_base</a:t>
                      </a:r>
                    </a:p>
                  </a:txBody>
                  <a:tcPr marL="68580" marR="68580"/>
                </a:tc>
                <a:tc>
                  <a:txBody>
                    <a:bodyPr/>
                    <a:lstStyle/>
                    <a:p>
                      <a:pPr marL="0" marR="0" algn="just">
                        <a:spcBef>
                          <a:spcPts val="0"/>
                        </a:spcBef>
                        <a:spcAft>
                          <a:spcPts val="0"/>
                        </a:spcAft>
                      </a:pPr>
                      <a:r>
                        <a:rPr lang="en-US" altLang="zh-CN" sz="1200" kern="100">
                          <a:effectLst/>
                        </a:rPr>
                        <a:t>0.8879</a:t>
                      </a:r>
                    </a:p>
                  </a:txBody>
                  <a:tcPr marL="68580" marR="68580"/>
                </a:tc>
                <a:extLst>
                  <a:ext uri="{0D108BD9-81ED-4DB2-BD59-A6C34878D82A}">
                    <a16:rowId xmlns:a16="http://schemas.microsoft.com/office/drawing/2014/main" val="10003"/>
                  </a:ext>
                </a:extLst>
              </a:tr>
              <a:tr h="261395">
                <a:tc>
                  <a:txBody>
                    <a:bodyPr/>
                    <a:lstStyle/>
                    <a:p>
                      <a:pPr marL="0" marR="0" algn="just">
                        <a:spcBef>
                          <a:spcPts val="0"/>
                        </a:spcBef>
                        <a:spcAft>
                          <a:spcPts val="0"/>
                        </a:spcAft>
                      </a:pPr>
                      <a:r>
                        <a:rPr lang="pt-BR" sz="1200" kern="100" dirty="0">
                          <a:effectLst/>
                        </a:rPr>
                        <a:t>1.3 * Bert_wwm + Electra + Albert</a:t>
                      </a:r>
                    </a:p>
                  </a:txBody>
                  <a:tcPr marL="68580" marR="68580"/>
                </a:tc>
                <a:tc>
                  <a:txBody>
                    <a:bodyPr/>
                    <a:lstStyle/>
                    <a:p>
                      <a:pPr marL="0" marR="0" algn="just">
                        <a:spcBef>
                          <a:spcPts val="0"/>
                        </a:spcBef>
                        <a:spcAft>
                          <a:spcPts val="0"/>
                        </a:spcAft>
                      </a:pPr>
                      <a:r>
                        <a:rPr lang="en-US" altLang="zh-CN" sz="1200" kern="100">
                          <a:effectLst/>
                        </a:rPr>
                        <a:t>0.8819</a:t>
                      </a:r>
                    </a:p>
                  </a:txBody>
                  <a:tcPr marL="68580" marR="68580"/>
                </a:tc>
                <a:extLst>
                  <a:ext uri="{0D108BD9-81ED-4DB2-BD59-A6C34878D82A}">
                    <a16:rowId xmlns:a16="http://schemas.microsoft.com/office/drawing/2014/main" val="10004"/>
                  </a:ext>
                </a:extLst>
              </a:tr>
              <a:tr h="261395">
                <a:tc>
                  <a:txBody>
                    <a:bodyPr/>
                    <a:lstStyle/>
                    <a:p>
                      <a:pPr marL="0" marR="0" algn="just">
                        <a:spcBef>
                          <a:spcPts val="0"/>
                        </a:spcBef>
                        <a:spcAft>
                          <a:spcPts val="0"/>
                        </a:spcAft>
                      </a:pPr>
                      <a:r>
                        <a:rPr lang="en-US" sz="1200" kern="100" dirty="0" err="1">
                          <a:effectLst/>
                        </a:rPr>
                        <a:t>Bert_base</a:t>
                      </a:r>
                      <a:r>
                        <a:rPr lang="en-US" sz="1200" kern="100" dirty="0">
                          <a:effectLst/>
                        </a:rPr>
                        <a:t> + Electra + Albert</a:t>
                      </a:r>
                    </a:p>
                  </a:txBody>
                  <a:tcPr marL="68580" marR="68580"/>
                </a:tc>
                <a:tc>
                  <a:txBody>
                    <a:bodyPr/>
                    <a:lstStyle/>
                    <a:p>
                      <a:pPr marL="0" marR="0" algn="just">
                        <a:spcBef>
                          <a:spcPts val="0"/>
                        </a:spcBef>
                        <a:spcAft>
                          <a:spcPts val="0"/>
                        </a:spcAft>
                      </a:pPr>
                      <a:r>
                        <a:rPr lang="en-US" altLang="zh-CN" sz="1200" kern="100">
                          <a:effectLst/>
                        </a:rPr>
                        <a:t>0.8759</a:t>
                      </a:r>
                    </a:p>
                  </a:txBody>
                  <a:tcPr marL="68580" marR="68580"/>
                </a:tc>
                <a:extLst>
                  <a:ext uri="{0D108BD9-81ED-4DB2-BD59-A6C34878D82A}">
                    <a16:rowId xmlns:a16="http://schemas.microsoft.com/office/drawing/2014/main" val="10005"/>
                  </a:ext>
                </a:extLst>
              </a:tr>
              <a:tr h="261395">
                <a:tc>
                  <a:txBody>
                    <a:bodyPr/>
                    <a:lstStyle/>
                    <a:p>
                      <a:pPr marL="0" marR="0" algn="just">
                        <a:spcBef>
                          <a:spcPts val="0"/>
                        </a:spcBef>
                        <a:spcAft>
                          <a:spcPts val="0"/>
                        </a:spcAft>
                      </a:pPr>
                      <a:r>
                        <a:rPr lang="en-US" sz="1200" kern="100" dirty="0" err="1">
                          <a:effectLst/>
                        </a:rPr>
                        <a:t>Bert_base</a:t>
                      </a:r>
                      <a:r>
                        <a:rPr lang="en-US" sz="1200" kern="100" dirty="0">
                          <a:effectLst/>
                        </a:rPr>
                        <a:t> + Electra + MLM-Bert</a:t>
                      </a:r>
                    </a:p>
                  </a:txBody>
                  <a:tcPr marL="68580" marR="68580"/>
                </a:tc>
                <a:tc>
                  <a:txBody>
                    <a:bodyPr/>
                    <a:lstStyle/>
                    <a:p>
                      <a:pPr marL="0" marR="0" algn="just">
                        <a:spcBef>
                          <a:spcPts val="0"/>
                        </a:spcBef>
                        <a:spcAft>
                          <a:spcPts val="0"/>
                        </a:spcAft>
                      </a:pPr>
                      <a:r>
                        <a:rPr lang="en-US" altLang="zh-CN" sz="1200" kern="100">
                          <a:effectLst/>
                        </a:rPr>
                        <a:t>0.8839</a:t>
                      </a:r>
                    </a:p>
                  </a:txBody>
                  <a:tcPr marL="68580" marR="68580"/>
                </a:tc>
                <a:extLst>
                  <a:ext uri="{0D108BD9-81ED-4DB2-BD59-A6C34878D82A}">
                    <a16:rowId xmlns:a16="http://schemas.microsoft.com/office/drawing/2014/main" val="10006"/>
                  </a:ext>
                </a:extLst>
              </a:tr>
              <a:tr h="261395">
                <a:tc>
                  <a:txBody>
                    <a:bodyPr/>
                    <a:lstStyle/>
                    <a:p>
                      <a:pPr marL="0" marR="0" algn="just">
                        <a:spcBef>
                          <a:spcPts val="0"/>
                        </a:spcBef>
                        <a:spcAft>
                          <a:spcPts val="0"/>
                        </a:spcAft>
                      </a:pPr>
                      <a:r>
                        <a:rPr lang="en-US" sz="1200" kern="100" dirty="0">
                          <a:effectLst/>
                        </a:rPr>
                        <a:t>1.3 * </a:t>
                      </a:r>
                      <a:r>
                        <a:rPr lang="en-US" sz="1200" kern="100" dirty="0" err="1">
                          <a:effectLst/>
                        </a:rPr>
                        <a:t>Bert_base</a:t>
                      </a:r>
                      <a:r>
                        <a:rPr lang="en-US" sz="1200" kern="100" dirty="0">
                          <a:effectLst/>
                        </a:rPr>
                        <a:t> + Electra + Albert</a:t>
                      </a:r>
                    </a:p>
                  </a:txBody>
                  <a:tcPr marL="68580" marR="68580"/>
                </a:tc>
                <a:tc>
                  <a:txBody>
                    <a:bodyPr/>
                    <a:lstStyle/>
                    <a:p>
                      <a:pPr marL="0" marR="0" algn="just">
                        <a:spcBef>
                          <a:spcPts val="0"/>
                        </a:spcBef>
                        <a:spcAft>
                          <a:spcPts val="0"/>
                        </a:spcAft>
                      </a:pPr>
                      <a:r>
                        <a:rPr lang="en-US" altLang="zh-CN" sz="1200" kern="100">
                          <a:effectLst/>
                        </a:rPr>
                        <a:t>0.8789</a:t>
                      </a:r>
                    </a:p>
                  </a:txBody>
                  <a:tcPr marL="68580" marR="68580"/>
                </a:tc>
                <a:extLst>
                  <a:ext uri="{0D108BD9-81ED-4DB2-BD59-A6C34878D82A}">
                    <a16:rowId xmlns:a16="http://schemas.microsoft.com/office/drawing/2014/main" val="10007"/>
                  </a:ext>
                </a:extLst>
              </a:tr>
              <a:tr h="261395">
                <a:tc>
                  <a:txBody>
                    <a:bodyPr/>
                    <a:lstStyle/>
                    <a:p>
                      <a:pPr marL="0" marR="0" algn="just">
                        <a:spcBef>
                          <a:spcPts val="0"/>
                        </a:spcBef>
                        <a:spcAft>
                          <a:spcPts val="0"/>
                        </a:spcAft>
                      </a:pPr>
                      <a:r>
                        <a:rPr lang="en-US" sz="1200" kern="100" dirty="0" err="1">
                          <a:effectLst/>
                        </a:rPr>
                        <a:t>Bert_wwm</a:t>
                      </a:r>
                      <a:r>
                        <a:rPr lang="en-US" sz="1200" kern="100" dirty="0">
                          <a:effectLst/>
                        </a:rPr>
                        <a:t> + Albert + MLM-Bert</a:t>
                      </a:r>
                    </a:p>
                  </a:txBody>
                  <a:tcPr marL="68580" marR="68580"/>
                </a:tc>
                <a:tc>
                  <a:txBody>
                    <a:bodyPr/>
                    <a:lstStyle/>
                    <a:p>
                      <a:pPr marL="0" marR="0" algn="just">
                        <a:spcBef>
                          <a:spcPts val="0"/>
                        </a:spcBef>
                        <a:spcAft>
                          <a:spcPts val="0"/>
                        </a:spcAft>
                      </a:pPr>
                      <a:r>
                        <a:rPr lang="en-US" altLang="zh-CN" sz="1200" kern="100">
                          <a:effectLst/>
                        </a:rPr>
                        <a:t>0.8758</a:t>
                      </a:r>
                    </a:p>
                  </a:txBody>
                  <a:tcPr marL="68580" marR="68580"/>
                </a:tc>
                <a:extLst>
                  <a:ext uri="{0D108BD9-81ED-4DB2-BD59-A6C34878D82A}">
                    <a16:rowId xmlns:a16="http://schemas.microsoft.com/office/drawing/2014/main" val="10008"/>
                  </a:ext>
                </a:extLst>
              </a:tr>
              <a:tr h="261395">
                <a:tc>
                  <a:txBody>
                    <a:bodyPr/>
                    <a:lstStyle/>
                    <a:p>
                      <a:pPr marL="0" marR="0" algn="just">
                        <a:spcBef>
                          <a:spcPts val="0"/>
                        </a:spcBef>
                        <a:spcAft>
                          <a:spcPts val="0"/>
                        </a:spcAft>
                      </a:pPr>
                      <a:r>
                        <a:rPr lang="en-US" sz="1200" kern="100" dirty="0" err="1">
                          <a:effectLst/>
                        </a:rPr>
                        <a:t>Bert_wwm</a:t>
                      </a:r>
                      <a:r>
                        <a:rPr lang="en-US" sz="1200" kern="100" dirty="0">
                          <a:effectLst/>
                        </a:rPr>
                        <a:t> + Ernie + MLM-Bert</a:t>
                      </a:r>
                    </a:p>
                  </a:txBody>
                  <a:tcPr marL="68580" marR="68580"/>
                </a:tc>
                <a:tc>
                  <a:txBody>
                    <a:bodyPr/>
                    <a:lstStyle/>
                    <a:p>
                      <a:pPr marL="0" marR="0" algn="just">
                        <a:spcBef>
                          <a:spcPts val="0"/>
                        </a:spcBef>
                        <a:spcAft>
                          <a:spcPts val="0"/>
                        </a:spcAft>
                      </a:pPr>
                      <a:r>
                        <a:rPr lang="en-US" altLang="zh-CN" sz="1200" kern="100" dirty="0">
                          <a:effectLst/>
                        </a:rPr>
                        <a:t>0.8719</a:t>
                      </a:r>
                    </a:p>
                  </a:txBody>
                  <a:tcPr marL="68580" marR="68580"/>
                </a:tc>
                <a:extLst>
                  <a:ext uri="{0D108BD9-81ED-4DB2-BD59-A6C34878D82A}">
                    <a16:rowId xmlns:a16="http://schemas.microsoft.com/office/drawing/2014/main" val="10009"/>
                  </a:ext>
                </a:extLst>
              </a:tr>
              <a:tr h="261395">
                <a:tc>
                  <a:txBody>
                    <a:bodyPr/>
                    <a:lstStyle/>
                    <a:p>
                      <a:pPr marL="0" marR="0" algn="just">
                        <a:spcBef>
                          <a:spcPts val="0"/>
                        </a:spcBef>
                        <a:spcAft>
                          <a:spcPts val="0"/>
                        </a:spcAft>
                      </a:pPr>
                      <a:r>
                        <a:rPr lang="en-US" sz="1200" kern="100" dirty="0" err="1">
                          <a:effectLst/>
                        </a:rPr>
                        <a:t>XLNet</a:t>
                      </a:r>
                      <a:r>
                        <a:rPr lang="en-US" sz="1200" kern="100" dirty="0">
                          <a:effectLst/>
                        </a:rPr>
                        <a:t> + Electra + MLM-Bert</a:t>
                      </a:r>
                    </a:p>
                  </a:txBody>
                  <a:tcPr marL="68580" marR="68580"/>
                </a:tc>
                <a:tc>
                  <a:txBody>
                    <a:bodyPr/>
                    <a:lstStyle/>
                    <a:p>
                      <a:pPr marL="0" marR="0" algn="just">
                        <a:spcBef>
                          <a:spcPts val="0"/>
                        </a:spcBef>
                        <a:spcAft>
                          <a:spcPts val="0"/>
                        </a:spcAft>
                      </a:pPr>
                      <a:r>
                        <a:rPr lang="en-US" altLang="zh-CN" sz="1200" kern="100" dirty="0">
                          <a:effectLst/>
                        </a:rPr>
                        <a:t>0.8668</a:t>
                      </a:r>
                    </a:p>
                  </a:txBody>
                  <a:tcPr marL="68580" marR="68580"/>
                </a:tc>
                <a:extLst>
                  <a:ext uri="{0D108BD9-81ED-4DB2-BD59-A6C34878D82A}">
                    <a16:rowId xmlns:a16="http://schemas.microsoft.com/office/drawing/2014/main" val="10010"/>
                  </a:ext>
                </a:extLst>
              </a:tr>
            </a:tbl>
          </a:graphicData>
        </a:graphic>
      </p:graphicFrame>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51/63</a:t>
            </a:r>
          </a:p>
        </p:txBody>
      </p:sp>
      <p:sp>
        <p:nvSpPr>
          <p:cNvPr id="14" name="文本框 13"/>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214741"/>
            <a:ext cx="10936017" cy="4941204"/>
          </a:xfrm>
        </p:spPr>
        <p:txBody>
          <a:bodyPr>
            <a:no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tune与模型集成实验</a:t>
            </a:r>
          </a:p>
          <a:p>
            <a:pPr marL="228600" lvl="1" indent="0" algn="just">
              <a:spcBef>
                <a:spcPts val="0"/>
              </a:spcBef>
              <a:buNone/>
            </a:pPr>
            <a:endParaRPr lang="zh-CN" altLang="en-US"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交付模型与公司模型效果对</a:t>
            </a:r>
            <a:r>
              <a:rPr lang="zh-CN" altLang="en-US" sz="1800" kern="0" dirty="0">
                <a:effectLst/>
                <a:ea typeface="仿宋" panose="02010609060101010101" pitchFamily="49" charset="-122"/>
                <a:cs typeface="+mn-lt"/>
              </a:rPr>
              <a:t>比如表所示。</a:t>
            </a: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ffectLst/>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ffectLst/>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zh-CN" altLang="en-US" sz="1800" kern="0" dirty="0">
              <a:solidFill>
                <a:srgbClr val="333333"/>
              </a:solidFill>
              <a:effectLst/>
              <a:ea typeface="仿宋" panose="02010609060101010101" pitchFamily="49" charset="-122"/>
              <a:cs typeface="+mn-lt"/>
            </a:endParaRPr>
          </a:p>
          <a:p>
            <a:pPr marL="228600" lvl="1" indent="0" algn="just">
              <a:spcBef>
                <a:spcPts val="0"/>
              </a:spcBef>
              <a:buNone/>
            </a:pPr>
            <a:endParaRPr lang="zh-CN" altLang="en-US"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重师模型在审核测试集1w和原始测试集1.4w上表现稍差于马上模型，在验证集3.3w上略优于马上模型</a:t>
            </a:r>
            <a:r>
              <a:rPr lang="zh-CN" altLang="en-US" sz="1800" kern="0" dirty="0">
                <a:solidFill>
                  <a:srgbClr val="333333"/>
                </a:solidFill>
                <a:ea typeface="仿宋" panose="02010609060101010101" pitchFamily="49" charset="-122"/>
                <a:cs typeface="+mn-lt"/>
              </a:rPr>
              <a:t>。</a:t>
            </a:r>
            <a:endParaRPr lang="en-US" altLang="zh-CN" sz="1800" b="1"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p:txBody>
      </p:sp>
      <p:graphicFrame>
        <p:nvGraphicFramePr>
          <p:cNvPr id="6" name="表格 5"/>
          <p:cNvGraphicFramePr>
            <a:graphicFrameLocks noGrp="1"/>
          </p:cNvGraphicFramePr>
          <p:nvPr>
            <p:custDataLst>
              <p:tags r:id="rId1"/>
            </p:custDataLst>
          </p:nvPr>
        </p:nvGraphicFramePr>
        <p:xfrm>
          <a:off x="3947020" y="2175982"/>
          <a:ext cx="4297960" cy="1575816"/>
        </p:xfrm>
        <a:graphic>
          <a:graphicData uri="http://schemas.openxmlformats.org/drawingml/2006/table">
            <a:tbl>
              <a:tblPr>
                <a:tableStyleId>{5C22544A-7EE6-4342-B048-85BDC9FD1C3A}</a:tableStyleId>
              </a:tblPr>
              <a:tblGrid>
                <a:gridCol w="840416">
                  <a:extLst>
                    <a:ext uri="{9D8B030D-6E8A-4147-A177-3AD203B41FA5}">
                      <a16:colId xmlns:a16="http://schemas.microsoft.com/office/drawing/2014/main" val="20000"/>
                    </a:ext>
                  </a:extLst>
                </a:gridCol>
                <a:gridCol w="840416">
                  <a:extLst>
                    <a:ext uri="{9D8B030D-6E8A-4147-A177-3AD203B41FA5}">
                      <a16:colId xmlns:a16="http://schemas.microsoft.com/office/drawing/2014/main" val="20001"/>
                    </a:ext>
                  </a:extLst>
                </a:gridCol>
                <a:gridCol w="611936">
                  <a:extLst>
                    <a:ext uri="{9D8B030D-6E8A-4147-A177-3AD203B41FA5}">
                      <a16:colId xmlns:a16="http://schemas.microsoft.com/office/drawing/2014/main" val="20002"/>
                    </a:ext>
                  </a:extLst>
                </a:gridCol>
                <a:gridCol w="721676">
                  <a:extLst>
                    <a:ext uri="{9D8B030D-6E8A-4147-A177-3AD203B41FA5}">
                      <a16:colId xmlns:a16="http://schemas.microsoft.com/office/drawing/2014/main" val="20003"/>
                    </a:ext>
                  </a:extLst>
                </a:gridCol>
                <a:gridCol w="612397">
                  <a:extLst>
                    <a:ext uri="{9D8B030D-6E8A-4147-A177-3AD203B41FA5}">
                      <a16:colId xmlns:a16="http://schemas.microsoft.com/office/drawing/2014/main" val="20004"/>
                    </a:ext>
                  </a:extLst>
                </a:gridCol>
                <a:gridCol w="671119">
                  <a:extLst>
                    <a:ext uri="{9D8B030D-6E8A-4147-A177-3AD203B41FA5}">
                      <a16:colId xmlns:a16="http://schemas.microsoft.com/office/drawing/2014/main" val="20005"/>
                    </a:ext>
                  </a:extLst>
                </a:gridCol>
              </a:tblGrid>
              <a:tr h="222827">
                <a:tc rowSpan="2">
                  <a:txBody>
                    <a:bodyPr/>
                    <a:lstStyle/>
                    <a:p>
                      <a:pPr marL="0" marR="0" algn="ctr">
                        <a:spcBef>
                          <a:spcPts val="0"/>
                        </a:spcBef>
                        <a:spcAft>
                          <a:spcPts val="0"/>
                        </a:spcAft>
                      </a:pPr>
                      <a:r>
                        <a:rPr lang="zh-CN" altLang="en-US" sz="1000" kern="100" dirty="0">
                          <a:effectLst/>
                        </a:rPr>
                        <a:t>场景</a:t>
                      </a:r>
                      <a:endParaRPr lang="zh-CN" altLang="en-US" sz="1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tc rowSpan="2">
                  <a:txBody>
                    <a:bodyPr/>
                    <a:lstStyle/>
                    <a:p>
                      <a:pPr marL="0" marR="0" algn="ctr">
                        <a:spcBef>
                          <a:spcPts val="0"/>
                        </a:spcBef>
                        <a:spcAft>
                          <a:spcPts val="0"/>
                        </a:spcAft>
                      </a:pPr>
                      <a:r>
                        <a:rPr lang="zh-CN" altLang="en-US" sz="1000" kern="100" dirty="0">
                          <a:effectLst/>
                        </a:rPr>
                        <a:t>数据量</a:t>
                      </a:r>
                      <a:endParaRPr lang="zh-CN" altLang="en-US" sz="1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tc gridSpan="2">
                  <a:txBody>
                    <a:bodyPr/>
                    <a:lstStyle/>
                    <a:p>
                      <a:pPr marL="0" marR="0" algn="ctr">
                        <a:spcBef>
                          <a:spcPts val="0"/>
                        </a:spcBef>
                        <a:spcAft>
                          <a:spcPts val="0"/>
                        </a:spcAft>
                        <a:buNone/>
                      </a:pPr>
                      <a:r>
                        <a:rPr lang="zh-CN" altLang="en-US" sz="1000"/>
                        <a:t>马上模型</a:t>
                      </a:r>
                      <a:endParaRPr lang="zh-CN" altLang="en-US"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tc hMerge="1">
                  <a:txBody>
                    <a:bodyPr/>
                    <a:lstStyle/>
                    <a:p>
                      <a:endParaRPr lang="zh-CN"/>
                    </a:p>
                  </a:txBody>
                  <a:tcPr marL="68580" marR="68580" anchor="ctr">
                    <a:solidFill>
                      <a:srgbClr val="92D050"/>
                    </a:solidFill>
                  </a:tcPr>
                </a:tc>
                <a:tc gridSpan="2">
                  <a:txBody>
                    <a:bodyPr/>
                    <a:lstStyle/>
                    <a:p>
                      <a:pPr marL="0" marR="0" algn="ctr">
                        <a:spcBef>
                          <a:spcPts val="0"/>
                        </a:spcBef>
                        <a:spcAft>
                          <a:spcPts val="0"/>
                        </a:spcAft>
                      </a:pPr>
                      <a:r>
                        <a:rPr lang="zh-CN" altLang="en-US" sz="1000" kern="100">
                          <a:effectLst/>
                        </a:rPr>
                        <a:t>重师模型</a:t>
                      </a:r>
                      <a:endParaRPr lang="zh-CN" altLang="en-US"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92D050"/>
                    </a:solidFill>
                  </a:tcPr>
                </a:tc>
                <a:tc hMerge="1">
                  <a:txBody>
                    <a:bodyPr/>
                    <a:lstStyle/>
                    <a:p>
                      <a:endParaRPr lang="zh-CN"/>
                    </a:p>
                  </a:txBody>
                  <a:tcPr/>
                </a:tc>
                <a:extLst>
                  <a:ext uri="{0D108BD9-81ED-4DB2-BD59-A6C34878D82A}">
                    <a16:rowId xmlns:a16="http://schemas.microsoft.com/office/drawing/2014/main" val="10000"/>
                  </a:ext>
                </a:extLst>
              </a:tr>
              <a:tr h="295656">
                <a:tc vMerge="1">
                  <a:txBody>
                    <a:bodyPr/>
                    <a:lstStyle/>
                    <a:p>
                      <a:endParaRPr lang="zh-CN"/>
                    </a:p>
                  </a:txBody>
                  <a:tcPr/>
                </a:tc>
                <a:tc vMerge="1">
                  <a:txBody>
                    <a:bodyPr/>
                    <a:lstStyle/>
                    <a:p>
                      <a:endParaRPr lang="zh-CN"/>
                    </a:p>
                  </a:txBody>
                  <a:tcPr/>
                </a:tc>
                <a:tc>
                  <a:txBody>
                    <a:bodyPr/>
                    <a:lstStyle/>
                    <a:p>
                      <a:pPr marL="0" marR="0" algn="just">
                        <a:spcBef>
                          <a:spcPts val="0"/>
                        </a:spcBef>
                        <a:spcAft>
                          <a:spcPts val="0"/>
                        </a:spcAft>
                      </a:pPr>
                      <a:r>
                        <a:rPr lang="zh-CN" altLang="en-US" sz="1000" kern="100" dirty="0">
                          <a:effectLst/>
                        </a:rPr>
                        <a:t>单模型</a:t>
                      </a:r>
                      <a:endParaRPr lang="zh-CN" altLang="en-US" sz="1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92D050"/>
                    </a:solidFill>
                  </a:tcPr>
                </a:tc>
                <a:tc>
                  <a:txBody>
                    <a:bodyPr/>
                    <a:lstStyle/>
                    <a:p>
                      <a:pPr marL="0" marR="0" algn="just">
                        <a:spcBef>
                          <a:spcPts val="0"/>
                        </a:spcBef>
                        <a:spcAft>
                          <a:spcPts val="0"/>
                        </a:spcAft>
                      </a:pPr>
                      <a:r>
                        <a:rPr lang="zh-CN" altLang="en-US" sz="1000" kern="100">
                          <a:effectLst/>
                        </a:rPr>
                        <a:t>集成模型</a:t>
                      </a:r>
                      <a:endParaRPr lang="zh-CN" altLang="en-US"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92D050"/>
                    </a:solidFill>
                  </a:tcPr>
                </a:tc>
                <a:tc>
                  <a:txBody>
                    <a:bodyPr/>
                    <a:lstStyle/>
                    <a:p>
                      <a:pPr marL="0" marR="0" algn="just">
                        <a:spcBef>
                          <a:spcPts val="0"/>
                        </a:spcBef>
                        <a:spcAft>
                          <a:spcPts val="0"/>
                        </a:spcAft>
                      </a:pPr>
                      <a:r>
                        <a:rPr lang="zh-CN" altLang="en-US" sz="1000" kern="100" dirty="0">
                          <a:effectLst/>
                        </a:rPr>
                        <a:t>单模型</a:t>
                      </a:r>
                    </a:p>
                  </a:txBody>
                  <a:tcPr marL="68580" marR="68580">
                    <a:solidFill>
                      <a:srgbClr val="92D050"/>
                    </a:solidFill>
                  </a:tcPr>
                </a:tc>
                <a:tc>
                  <a:txBody>
                    <a:bodyPr/>
                    <a:lstStyle/>
                    <a:p>
                      <a:pPr marL="0" marR="0" algn="just">
                        <a:spcBef>
                          <a:spcPts val="0"/>
                        </a:spcBef>
                        <a:spcAft>
                          <a:spcPts val="0"/>
                        </a:spcAft>
                      </a:pPr>
                      <a:r>
                        <a:rPr lang="zh-CN" altLang="en-US" sz="1000" kern="100" dirty="0">
                          <a:effectLst/>
                        </a:rPr>
                        <a:t>集成模型</a:t>
                      </a:r>
                      <a:endParaRPr lang="zh-CN" altLang="en-US" sz="1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92D050"/>
                    </a:solidFill>
                  </a:tcPr>
                </a:tc>
                <a:extLst>
                  <a:ext uri="{0D108BD9-81ED-4DB2-BD59-A6C34878D82A}">
                    <a16:rowId xmlns:a16="http://schemas.microsoft.com/office/drawing/2014/main" val="10001"/>
                  </a:ext>
                </a:extLst>
              </a:tr>
              <a:tr h="362093">
                <a:tc rowSpan="3">
                  <a:txBody>
                    <a:bodyPr/>
                    <a:lstStyle/>
                    <a:p>
                      <a:pPr marL="0" marR="0" algn="ctr">
                        <a:spcBef>
                          <a:spcPts val="0"/>
                        </a:spcBef>
                        <a:spcAft>
                          <a:spcPts val="0"/>
                        </a:spcAft>
                      </a:pPr>
                      <a:r>
                        <a:rPr lang="zh-CN" altLang="en-US" sz="1000" kern="100">
                          <a:effectLst/>
                        </a:rPr>
                        <a:t>大样本场景</a:t>
                      </a:r>
                      <a:endParaRPr lang="zh-CN" altLang="en-US"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just">
                        <a:spcBef>
                          <a:spcPts val="0"/>
                        </a:spcBef>
                        <a:spcAft>
                          <a:spcPts val="0"/>
                        </a:spcAft>
                      </a:pPr>
                      <a:r>
                        <a:rPr lang="zh-CN" altLang="en-US" sz="1000" kern="100">
                          <a:effectLst/>
                        </a:rPr>
                        <a:t>审核测试集</a:t>
                      </a:r>
                      <a:r>
                        <a:rPr lang="en-US" altLang="zh-CN" sz="1000" kern="100">
                          <a:effectLst/>
                        </a:rPr>
                        <a:t>:1</a:t>
                      </a:r>
                      <a:r>
                        <a:rPr lang="en-US" sz="1000" kern="100">
                          <a:effectLst/>
                        </a:rPr>
                        <a:t>w</a:t>
                      </a:r>
                      <a:endParaRPr lang="en-US"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00B0F0"/>
                    </a:solidFill>
                  </a:tcPr>
                </a:tc>
                <a:tc>
                  <a:txBody>
                    <a:bodyPr/>
                    <a:lstStyle/>
                    <a:p>
                      <a:pPr marL="0" marR="0" algn="ctr">
                        <a:spcBef>
                          <a:spcPts val="0"/>
                        </a:spcBef>
                        <a:spcAft>
                          <a:spcPts val="0"/>
                        </a:spcAft>
                      </a:pPr>
                      <a:r>
                        <a:rPr lang="en-US" altLang="zh-CN" sz="1000" kern="100" dirty="0">
                          <a:effectLst/>
                        </a:rPr>
                        <a:t>0.867</a:t>
                      </a:r>
                      <a:endParaRPr lang="en-US" altLang="zh-CN" sz="1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0.8804</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0.8697</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0.8781</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extLst>
                  <a:ext uri="{0D108BD9-81ED-4DB2-BD59-A6C34878D82A}">
                    <a16:rowId xmlns:a16="http://schemas.microsoft.com/office/drawing/2014/main" val="10002"/>
                  </a:ext>
                </a:extLst>
              </a:tr>
              <a:tr h="362093">
                <a:tc vMerge="1">
                  <a:txBody>
                    <a:bodyPr/>
                    <a:lstStyle/>
                    <a:p>
                      <a:endParaRPr lang="zh-CN"/>
                    </a:p>
                  </a:txBody>
                  <a:tcPr/>
                </a:tc>
                <a:tc>
                  <a:txBody>
                    <a:bodyPr/>
                    <a:lstStyle/>
                    <a:p>
                      <a:pPr marL="0" marR="0" algn="just">
                        <a:spcBef>
                          <a:spcPts val="0"/>
                        </a:spcBef>
                        <a:spcAft>
                          <a:spcPts val="0"/>
                        </a:spcAft>
                      </a:pPr>
                      <a:r>
                        <a:rPr lang="zh-CN" altLang="en-US" sz="1000" kern="100">
                          <a:effectLst/>
                        </a:rPr>
                        <a:t>原始测试集</a:t>
                      </a:r>
                      <a:r>
                        <a:rPr lang="en-US" altLang="zh-CN" sz="1000" kern="100">
                          <a:effectLst/>
                        </a:rPr>
                        <a:t>:1.4</a:t>
                      </a:r>
                      <a:r>
                        <a:rPr lang="en-US" sz="1000" kern="100">
                          <a:effectLst/>
                        </a:rPr>
                        <a:t>w</a:t>
                      </a:r>
                      <a:endParaRPr lang="en-US"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00B0F0"/>
                    </a:solidFill>
                  </a:tcPr>
                </a:tc>
                <a:tc>
                  <a:txBody>
                    <a:bodyPr/>
                    <a:lstStyle/>
                    <a:p>
                      <a:pPr marL="0" marR="0" algn="ctr">
                        <a:spcBef>
                          <a:spcPts val="0"/>
                        </a:spcBef>
                        <a:spcAft>
                          <a:spcPts val="0"/>
                        </a:spcAft>
                      </a:pPr>
                      <a:r>
                        <a:rPr lang="en-US" altLang="zh-CN" sz="1000" kern="100">
                          <a:effectLst/>
                        </a:rPr>
                        <a:t>-</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0.844</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0.8353</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0.8431</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extLst>
                  <a:ext uri="{0D108BD9-81ED-4DB2-BD59-A6C34878D82A}">
                    <a16:rowId xmlns:a16="http://schemas.microsoft.com/office/drawing/2014/main" val="10003"/>
                  </a:ext>
                </a:extLst>
              </a:tr>
              <a:tr h="222827">
                <a:tc vMerge="1">
                  <a:txBody>
                    <a:bodyPr/>
                    <a:lstStyle/>
                    <a:p>
                      <a:endParaRPr lang="zh-CN"/>
                    </a:p>
                  </a:txBody>
                  <a:tcPr/>
                </a:tc>
                <a:tc>
                  <a:txBody>
                    <a:bodyPr/>
                    <a:lstStyle/>
                    <a:p>
                      <a:pPr marL="0" marR="0" algn="just">
                        <a:spcBef>
                          <a:spcPts val="0"/>
                        </a:spcBef>
                        <a:spcAft>
                          <a:spcPts val="0"/>
                        </a:spcAft>
                      </a:pPr>
                      <a:r>
                        <a:rPr lang="zh-CN" altLang="en-US" sz="1000" kern="100">
                          <a:effectLst/>
                        </a:rPr>
                        <a:t>验证集</a:t>
                      </a:r>
                      <a:r>
                        <a:rPr lang="en-US" altLang="zh-CN" sz="1000" kern="100">
                          <a:effectLst/>
                        </a:rPr>
                        <a:t>:3.3</a:t>
                      </a:r>
                      <a:r>
                        <a:rPr lang="en-US" sz="1000" kern="100">
                          <a:effectLst/>
                        </a:rPr>
                        <a:t>w</a:t>
                      </a:r>
                      <a:endParaRPr lang="en-US"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solidFill>
                      <a:srgbClr val="00B0F0"/>
                    </a:solidFill>
                  </a:tcPr>
                </a:tc>
                <a:tc>
                  <a:txBody>
                    <a:bodyPr/>
                    <a:lstStyle/>
                    <a:p>
                      <a:pPr marL="0" marR="0" algn="ctr">
                        <a:spcBef>
                          <a:spcPts val="0"/>
                        </a:spcBef>
                        <a:spcAft>
                          <a:spcPts val="0"/>
                        </a:spcAft>
                      </a:pPr>
                      <a:r>
                        <a:rPr lang="en-US" altLang="zh-CN" sz="1000" kern="100">
                          <a:effectLst/>
                        </a:rPr>
                        <a:t>-</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0.808</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a:effectLst/>
                        </a:rPr>
                        <a:t>0.7961</a:t>
                      </a:r>
                      <a:endParaRPr lang="en-US" altLang="zh-CN" sz="1000" kern="10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tc>
                  <a:txBody>
                    <a:bodyPr/>
                    <a:lstStyle/>
                    <a:p>
                      <a:pPr marL="0" marR="0" algn="ctr">
                        <a:spcBef>
                          <a:spcPts val="0"/>
                        </a:spcBef>
                        <a:spcAft>
                          <a:spcPts val="0"/>
                        </a:spcAft>
                      </a:pPr>
                      <a:r>
                        <a:rPr lang="en-US" altLang="zh-CN" sz="1000" kern="100" dirty="0">
                          <a:effectLst/>
                        </a:rPr>
                        <a:t>0.8111</a:t>
                      </a:r>
                      <a:endParaRPr lang="en-US" altLang="zh-CN" sz="1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nchor="ctr">
                    <a:solidFill>
                      <a:srgbClr val="00B0F0"/>
                    </a:solid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52/63</a:t>
            </a:r>
          </a:p>
        </p:txBody>
      </p:sp>
      <p:sp>
        <p:nvSpPr>
          <p:cNvPr id="14" name="文本框 13"/>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214741"/>
            <a:ext cx="10936017" cy="4941204"/>
          </a:xfrm>
        </p:spPr>
        <p:txBody>
          <a:bodyPr>
            <a:no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tune与模型集成实验</a:t>
            </a: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457200" algn="just">
              <a:spcBef>
                <a:spcPts val="0"/>
              </a:spcBef>
              <a:buNone/>
            </a:pPr>
            <a:r>
              <a:rPr lang="zh-CN" altLang="en-US" sz="1800" kern="0" dirty="0">
                <a:solidFill>
                  <a:srgbClr val="333333"/>
                </a:solidFill>
                <a:ea typeface="仿宋" panose="02010609060101010101" pitchFamily="49" charset="-122"/>
                <a:cs typeface="+mn-lt"/>
              </a:rPr>
              <a:t>采用两阶段的</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ea typeface="仿宋" panose="02010609060101010101" pitchFamily="49" charset="-122"/>
                <a:cs typeface="+mn-lt"/>
              </a:rPr>
              <a:t>，在</a:t>
            </a:r>
            <a:r>
              <a:rPr lang="en-US" altLang="zh-CN" sz="1800" kern="0" dirty="0">
                <a:solidFill>
                  <a:srgbClr val="333333"/>
                </a:solidFill>
                <a:ea typeface="仿宋" panose="02010609060101010101" pitchFamily="49" charset="-122"/>
                <a:cs typeface="+mn-lt"/>
              </a:rPr>
              <a:t>13</a:t>
            </a:r>
            <a:r>
              <a:rPr lang="zh-CN" altLang="en-US" sz="1800" kern="0" dirty="0">
                <a:solidFill>
                  <a:srgbClr val="333333"/>
                </a:solidFill>
                <a:ea typeface="仿宋" panose="02010609060101010101" pitchFamily="49" charset="-122"/>
                <a:cs typeface="+mn-lt"/>
              </a:rPr>
              <a:t>万的训练集，</a:t>
            </a:r>
            <a:r>
              <a:rPr lang="en-US" altLang="zh-CN" sz="1800" kern="0" dirty="0">
                <a:solidFill>
                  <a:srgbClr val="333333"/>
                </a:solidFill>
                <a:ea typeface="仿宋" panose="02010609060101010101" pitchFamily="49" charset="-122"/>
                <a:cs typeface="+mn-lt"/>
              </a:rPr>
              <a:t>1000</a:t>
            </a:r>
            <a:r>
              <a:rPr lang="zh-CN" altLang="en-US" sz="1800" kern="0" dirty="0">
                <a:solidFill>
                  <a:srgbClr val="333333"/>
                </a:solidFill>
                <a:ea typeface="仿宋" panose="02010609060101010101" pitchFamily="49" charset="-122"/>
                <a:cs typeface="+mn-lt"/>
              </a:rPr>
              <a:t>条测试样例数据中，两阶段</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ea typeface="仿宋" panose="02010609060101010101" pitchFamily="49" charset="-122"/>
                <a:cs typeface="+mn-lt"/>
              </a:rPr>
              <a:t>较</a:t>
            </a:r>
            <a:r>
              <a:rPr lang="en-US" altLang="zh-CN" sz="1800" kern="0" dirty="0">
                <a:solidFill>
                  <a:srgbClr val="333333"/>
                </a:solidFill>
                <a:ea typeface="仿宋" panose="02010609060101010101" pitchFamily="49" charset="-122"/>
                <a:cs typeface="+mn-lt"/>
              </a:rPr>
              <a:t>BERT</a:t>
            </a:r>
            <a:r>
              <a:rPr lang="zh-CN" altLang="en-US" sz="1800" kern="0" dirty="0">
                <a:solidFill>
                  <a:srgbClr val="333333"/>
                </a:solidFill>
                <a:ea typeface="仿宋" panose="02010609060101010101" pitchFamily="49" charset="-122"/>
                <a:cs typeface="+mn-lt"/>
              </a:rPr>
              <a:t>可以有</a:t>
            </a:r>
            <a:r>
              <a:rPr lang="en-US" altLang="zh-CN" sz="1800" kern="0" dirty="0">
                <a:solidFill>
                  <a:srgbClr val="333333"/>
                </a:solidFill>
                <a:ea typeface="仿宋" panose="02010609060101010101" pitchFamily="49" charset="-122"/>
                <a:cs typeface="+mn-lt"/>
              </a:rPr>
              <a:t>0.2%</a:t>
            </a:r>
            <a:r>
              <a:rPr lang="zh-CN" altLang="en-US" sz="1800" kern="0" dirty="0">
                <a:solidFill>
                  <a:srgbClr val="333333"/>
                </a:solidFill>
                <a:ea typeface="仿宋" panose="02010609060101010101" pitchFamily="49" charset="-122"/>
                <a:cs typeface="+mn-lt"/>
              </a:rPr>
              <a:t>的提升，如左表所示，在审核测试集</a:t>
            </a:r>
            <a:r>
              <a:rPr lang="en-US" altLang="zh-CN" sz="1800" kern="0" dirty="0">
                <a:solidFill>
                  <a:srgbClr val="333333"/>
                </a:solidFill>
                <a:ea typeface="仿宋" panose="02010609060101010101" pitchFamily="49" charset="-122"/>
                <a:cs typeface="+mn-lt"/>
              </a:rPr>
              <a:t>:1w</a:t>
            </a:r>
            <a:r>
              <a:rPr lang="zh-CN" altLang="en-US" sz="1800" kern="0" dirty="0">
                <a:solidFill>
                  <a:srgbClr val="333333"/>
                </a:solidFill>
                <a:ea typeface="仿宋" panose="02010609060101010101" pitchFamily="49" charset="-122"/>
                <a:cs typeface="+mn-lt"/>
              </a:rPr>
              <a:t>中，两阶段</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ea typeface="仿宋" panose="02010609060101010101" pitchFamily="49" charset="-122"/>
                <a:cs typeface="+mn-lt"/>
              </a:rPr>
              <a:t>的效果反而要差。</a:t>
            </a: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kern="0" dirty="0">
              <a:solidFill>
                <a:srgbClr val="333333"/>
              </a:solidFill>
              <a:effectLst/>
              <a:ea typeface="仿宋" panose="02010609060101010101" pitchFamily="49" charset="-122"/>
              <a:cs typeface="+mn-lt"/>
            </a:endParaRPr>
          </a:p>
          <a:p>
            <a:pPr marL="228600" lvl="1" indent="45720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457200" algn="just">
              <a:spcBef>
                <a:spcPts val="0"/>
              </a:spcBef>
              <a:buNone/>
            </a:pPr>
            <a:r>
              <a:rPr lang="zh-CN" altLang="en-US" sz="1800" b="1" kern="0" dirty="0">
                <a:solidFill>
                  <a:srgbClr val="FF0000"/>
                </a:solidFill>
                <a:ea typeface="仿宋" panose="02010609060101010101" pitchFamily="49" charset="-122"/>
                <a:cs typeface="+mn-lt"/>
              </a:rPr>
              <a:t>MLM-Bert-base-chinese出现了较大幅度的下降，从而导致了集成模型整体效果的下降。第一阶段的fine tune使得模型所学数据分布更加符合训练数据的分布，而真实测试数据存在分布不一致，从而导致了效果变差。</a:t>
            </a: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228600" lvl="1" indent="0" algn="just">
              <a:spcBef>
                <a:spcPts val="0"/>
              </a:spcBef>
              <a:buNone/>
            </a:pPr>
            <a:endParaRPr lang="en-US" altLang="zh-CN" sz="1800" b="1"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p:txBody>
      </p:sp>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53/63</a:t>
            </a:r>
          </a:p>
        </p:txBody>
      </p:sp>
      <p:sp>
        <p:nvSpPr>
          <p:cNvPr id="14" name="文本框 13"/>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graphicFrame>
        <p:nvGraphicFramePr>
          <p:cNvPr id="3" name="表格 2"/>
          <p:cNvGraphicFramePr>
            <a:graphicFrameLocks noGrp="1"/>
          </p:cNvGraphicFramePr>
          <p:nvPr>
            <p:custDataLst>
              <p:tags r:id="rId1"/>
            </p:custDataLst>
          </p:nvPr>
        </p:nvGraphicFramePr>
        <p:xfrm>
          <a:off x="1165855" y="2401915"/>
          <a:ext cx="4930145" cy="2876902"/>
        </p:xfrm>
        <a:graphic>
          <a:graphicData uri="http://schemas.openxmlformats.org/drawingml/2006/table">
            <a:tbl>
              <a:tblPr>
                <a:tableStyleId>{8A107856-5554-42FB-B03E-39F5DBC370BA}</a:tableStyleId>
              </a:tblPr>
              <a:tblGrid>
                <a:gridCol w="1698384">
                  <a:extLst>
                    <a:ext uri="{9D8B030D-6E8A-4147-A177-3AD203B41FA5}">
                      <a16:colId xmlns:a16="http://schemas.microsoft.com/office/drawing/2014/main" val="20000"/>
                    </a:ext>
                  </a:extLst>
                </a:gridCol>
                <a:gridCol w="2592266">
                  <a:extLst>
                    <a:ext uri="{9D8B030D-6E8A-4147-A177-3AD203B41FA5}">
                      <a16:colId xmlns:a16="http://schemas.microsoft.com/office/drawing/2014/main" val="20001"/>
                    </a:ext>
                  </a:extLst>
                </a:gridCol>
                <a:gridCol w="639495">
                  <a:extLst>
                    <a:ext uri="{9D8B030D-6E8A-4147-A177-3AD203B41FA5}">
                      <a16:colId xmlns:a16="http://schemas.microsoft.com/office/drawing/2014/main" val="20002"/>
                    </a:ext>
                  </a:extLst>
                </a:gridCol>
              </a:tblGrid>
              <a:tr h="251462">
                <a:tc>
                  <a:txBody>
                    <a:bodyPr/>
                    <a:lstStyle/>
                    <a:p>
                      <a:pPr marL="0" marR="0" algn="just">
                        <a:spcBef>
                          <a:spcPts val="0"/>
                        </a:spcBef>
                        <a:spcAft>
                          <a:spcPts val="0"/>
                        </a:spcAft>
                      </a:pPr>
                      <a:r>
                        <a:rPr lang="zh-CN" altLang="en-US" sz="1200" b="1" kern="100" dirty="0">
                          <a:effectLst/>
                        </a:rPr>
                        <a:t>场景</a:t>
                      </a:r>
                    </a:p>
                  </a:txBody>
                  <a:tcPr marL="68580" marR="68580"/>
                </a:tc>
                <a:tc>
                  <a:txBody>
                    <a:bodyPr/>
                    <a:lstStyle/>
                    <a:p>
                      <a:pPr marL="0" marR="0" algn="just">
                        <a:spcBef>
                          <a:spcPts val="0"/>
                        </a:spcBef>
                        <a:spcAft>
                          <a:spcPts val="0"/>
                        </a:spcAft>
                      </a:pPr>
                      <a:r>
                        <a:rPr lang="zh-CN" altLang="en-US" sz="1200" b="1" kern="100" dirty="0">
                          <a:effectLst/>
                        </a:rPr>
                        <a:t>模型</a:t>
                      </a:r>
                      <a:endParaRPr lang="en-US" sz="1200" b="1" kern="100" dirty="0">
                        <a:effectLst/>
                      </a:endParaRPr>
                    </a:p>
                  </a:txBody>
                  <a:tcPr marL="68580" marR="68580"/>
                </a:tc>
                <a:tc>
                  <a:txBody>
                    <a:bodyPr/>
                    <a:lstStyle/>
                    <a:p>
                      <a:pPr marL="0" marR="0" algn="just">
                        <a:spcBef>
                          <a:spcPts val="0"/>
                        </a:spcBef>
                        <a:spcAft>
                          <a:spcPts val="0"/>
                        </a:spcAft>
                      </a:pPr>
                      <a:r>
                        <a:rPr lang="zh-CN" altLang="en-US" sz="1200" b="1" kern="100" dirty="0">
                          <a:effectLst/>
                        </a:rPr>
                        <a:t>准确率</a:t>
                      </a:r>
                      <a:r>
                        <a:rPr lang="en-US" sz="1200" b="1" kern="100" dirty="0">
                          <a:effectLst/>
                        </a:rPr>
                        <a:t> </a:t>
                      </a:r>
                    </a:p>
                  </a:txBody>
                  <a:tcPr marL="68580" marR="68580"/>
                </a:tc>
                <a:extLst>
                  <a:ext uri="{0D108BD9-81ED-4DB2-BD59-A6C34878D82A}">
                    <a16:rowId xmlns:a16="http://schemas.microsoft.com/office/drawing/2014/main" val="10000"/>
                  </a:ext>
                </a:extLst>
              </a:tr>
              <a:tr h="251462">
                <a:tc rowSpan="5">
                  <a:txBody>
                    <a:bodyPr/>
                    <a:lstStyle/>
                    <a:p>
                      <a:pPr marL="0" marR="0" algn="ctr">
                        <a:spcBef>
                          <a:spcPts val="0"/>
                        </a:spcBef>
                        <a:spcAft>
                          <a:spcPts val="0"/>
                        </a:spcAft>
                      </a:pPr>
                      <a:r>
                        <a:rPr lang="en-US" altLang="zh-CN" sz="1050" b="1" kern="0">
                          <a:effectLst/>
                        </a:rPr>
                        <a:t>1000</a:t>
                      </a:r>
                      <a:r>
                        <a:rPr lang="zh-CN" altLang="en-US" sz="1050" b="1" kern="0">
                          <a:effectLst/>
                        </a:rPr>
                        <a:t>条测试样例</a:t>
                      </a:r>
                    </a:p>
                  </a:txBody>
                  <a:tcPr marL="68580" marR="68580" anchor="ctr"/>
                </a:tc>
                <a:tc>
                  <a:txBody>
                    <a:bodyPr/>
                    <a:lstStyle/>
                    <a:p>
                      <a:pPr marL="0" marR="0" algn="just">
                        <a:spcBef>
                          <a:spcPts val="0"/>
                        </a:spcBef>
                        <a:spcAft>
                          <a:spcPts val="0"/>
                        </a:spcAft>
                      </a:pPr>
                      <a:r>
                        <a:rPr lang="en-US" sz="1200" kern="100">
                          <a:effectLst/>
                        </a:rPr>
                        <a:t>Bert_base_chinese</a:t>
                      </a:r>
                    </a:p>
                  </a:txBody>
                  <a:tcPr marL="68580" marR="68580"/>
                </a:tc>
                <a:tc>
                  <a:txBody>
                    <a:bodyPr/>
                    <a:lstStyle/>
                    <a:p>
                      <a:pPr marL="0" marR="0" algn="l">
                        <a:spcBef>
                          <a:spcPts val="0"/>
                        </a:spcBef>
                        <a:spcAft>
                          <a:spcPts val="0"/>
                        </a:spcAft>
                      </a:pPr>
                      <a:r>
                        <a:rPr lang="en-US" altLang="zh-CN" sz="1050" kern="0">
                          <a:effectLst/>
                        </a:rPr>
                        <a:t>0.8719 </a:t>
                      </a:r>
                    </a:p>
                  </a:txBody>
                  <a:tcPr marL="68580" marR="68580"/>
                </a:tc>
                <a:extLst>
                  <a:ext uri="{0D108BD9-81ED-4DB2-BD59-A6C34878D82A}">
                    <a16:rowId xmlns:a16="http://schemas.microsoft.com/office/drawing/2014/main" val="10001"/>
                  </a:ext>
                </a:extLst>
              </a:tr>
              <a:tr h="230507">
                <a:tc vMerge="1">
                  <a:txBody>
                    <a:bodyPr/>
                    <a:lstStyle/>
                    <a:p>
                      <a:endParaRPr lang="zh-CN"/>
                    </a:p>
                  </a:txBody>
                  <a:tcPr/>
                </a:tc>
                <a:tc>
                  <a:txBody>
                    <a:bodyPr/>
                    <a:lstStyle/>
                    <a:p>
                      <a:pPr marL="0" marR="0" algn="l">
                        <a:spcBef>
                          <a:spcPts val="0"/>
                        </a:spcBef>
                        <a:spcAft>
                          <a:spcPts val="0"/>
                        </a:spcAft>
                      </a:pPr>
                      <a:r>
                        <a:rPr lang="en-US" sz="1050" kern="0" dirty="0">
                          <a:solidFill>
                            <a:srgbClr val="FF0000"/>
                          </a:solidFill>
                          <a:effectLst/>
                        </a:rPr>
                        <a:t>MLM-Bert-base-</a:t>
                      </a:r>
                      <a:r>
                        <a:rPr lang="en-US" sz="1050" kern="0" dirty="0" err="1">
                          <a:solidFill>
                            <a:srgbClr val="FF0000"/>
                          </a:solidFill>
                          <a:effectLst/>
                        </a:rPr>
                        <a:t>chinese</a:t>
                      </a:r>
                      <a:r>
                        <a:rPr lang="en-US" sz="1050" kern="0" dirty="0">
                          <a:solidFill>
                            <a:srgbClr val="FF0000"/>
                          </a:solidFill>
                          <a:effectLst/>
                        </a:rPr>
                        <a:t> </a:t>
                      </a:r>
                    </a:p>
                  </a:txBody>
                  <a:tcPr marL="68580" marR="68580"/>
                </a:tc>
                <a:tc>
                  <a:txBody>
                    <a:bodyPr/>
                    <a:lstStyle/>
                    <a:p>
                      <a:pPr marL="0" marR="0" algn="l">
                        <a:spcBef>
                          <a:spcPts val="0"/>
                        </a:spcBef>
                        <a:spcAft>
                          <a:spcPts val="0"/>
                        </a:spcAft>
                      </a:pPr>
                      <a:r>
                        <a:rPr lang="en-US" altLang="zh-CN" sz="1050" kern="0" dirty="0">
                          <a:solidFill>
                            <a:srgbClr val="FF0000"/>
                          </a:solidFill>
                          <a:effectLst/>
                        </a:rPr>
                        <a:t>0.8739 </a:t>
                      </a:r>
                    </a:p>
                  </a:txBody>
                  <a:tcPr marL="68580" marR="68580"/>
                </a:tc>
                <a:extLst>
                  <a:ext uri="{0D108BD9-81ED-4DB2-BD59-A6C34878D82A}">
                    <a16:rowId xmlns:a16="http://schemas.microsoft.com/office/drawing/2014/main" val="10002"/>
                  </a:ext>
                </a:extLst>
              </a:tr>
              <a:tr h="230507">
                <a:tc vMerge="1">
                  <a:txBody>
                    <a:bodyPr/>
                    <a:lstStyle/>
                    <a:p>
                      <a:endParaRPr lang="zh-CN"/>
                    </a:p>
                  </a:txBody>
                  <a:tcPr/>
                </a:tc>
                <a:tc>
                  <a:txBody>
                    <a:bodyPr/>
                    <a:lstStyle/>
                    <a:p>
                      <a:pPr marL="0" marR="0" algn="l">
                        <a:spcBef>
                          <a:spcPts val="0"/>
                        </a:spcBef>
                        <a:spcAft>
                          <a:spcPts val="0"/>
                        </a:spcAft>
                      </a:pPr>
                      <a:r>
                        <a:rPr lang="en-US" sz="1050" kern="0">
                          <a:effectLst/>
                        </a:rPr>
                        <a:t>Bert_base_chinese_wwm</a:t>
                      </a:r>
                    </a:p>
                  </a:txBody>
                  <a:tcPr marL="68580" marR="68580"/>
                </a:tc>
                <a:tc>
                  <a:txBody>
                    <a:bodyPr/>
                    <a:lstStyle/>
                    <a:p>
                      <a:pPr marL="0" marR="0" algn="l">
                        <a:spcBef>
                          <a:spcPts val="0"/>
                        </a:spcBef>
                        <a:spcAft>
                          <a:spcPts val="0"/>
                        </a:spcAft>
                      </a:pPr>
                      <a:r>
                        <a:rPr lang="en-US" altLang="zh-CN" sz="1050" kern="0">
                          <a:effectLst/>
                        </a:rPr>
                        <a:t>0.867</a:t>
                      </a:r>
                    </a:p>
                  </a:txBody>
                  <a:tcPr marL="68580" marR="68580"/>
                </a:tc>
                <a:extLst>
                  <a:ext uri="{0D108BD9-81ED-4DB2-BD59-A6C34878D82A}">
                    <a16:rowId xmlns:a16="http://schemas.microsoft.com/office/drawing/2014/main" val="10003"/>
                  </a:ext>
                </a:extLst>
              </a:tr>
              <a:tr h="230507">
                <a:tc vMerge="1">
                  <a:txBody>
                    <a:bodyPr/>
                    <a:lstStyle/>
                    <a:p>
                      <a:endParaRPr lang="zh-CN"/>
                    </a:p>
                  </a:txBody>
                  <a:tcPr/>
                </a:tc>
                <a:tc>
                  <a:txBody>
                    <a:bodyPr/>
                    <a:lstStyle/>
                    <a:p>
                      <a:pPr marL="0" marR="0" algn="l">
                        <a:spcBef>
                          <a:spcPts val="0"/>
                        </a:spcBef>
                        <a:spcAft>
                          <a:spcPts val="0"/>
                        </a:spcAft>
                      </a:pPr>
                      <a:r>
                        <a:rPr lang="en-US" sz="1050" kern="0">
                          <a:effectLst/>
                        </a:rPr>
                        <a:t>Electra-base_chinese</a:t>
                      </a:r>
                    </a:p>
                  </a:txBody>
                  <a:tcPr marL="68580" marR="68580"/>
                </a:tc>
                <a:tc>
                  <a:txBody>
                    <a:bodyPr/>
                    <a:lstStyle/>
                    <a:p>
                      <a:pPr marL="0" marR="0" algn="l">
                        <a:spcBef>
                          <a:spcPts val="0"/>
                        </a:spcBef>
                        <a:spcAft>
                          <a:spcPts val="0"/>
                        </a:spcAft>
                      </a:pPr>
                      <a:r>
                        <a:rPr lang="en-US" altLang="zh-CN" sz="1050" kern="0" dirty="0">
                          <a:effectLst/>
                        </a:rPr>
                        <a:t>0.863</a:t>
                      </a:r>
                    </a:p>
                  </a:txBody>
                  <a:tcPr marL="68580" marR="68580"/>
                </a:tc>
                <a:extLst>
                  <a:ext uri="{0D108BD9-81ED-4DB2-BD59-A6C34878D82A}">
                    <a16:rowId xmlns:a16="http://schemas.microsoft.com/office/drawing/2014/main" val="10004"/>
                  </a:ext>
                </a:extLst>
              </a:tr>
              <a:tr h="272591">
                <a:tc vMerge="1">
                  <a:txBody>
                    <a:bodyPr/>
                    <a:lstStyle/>
                    <a:p>
                      <a:endParaRPr lang="zh-CN"/>
                    </a:p>
                  </a:txBody>
                  <a:tcPr/>
                </a:tc>
                <a:tc>
                  <a:txBody>
                    <a:bodyPr/>
                    <a:lstStyle/>
                    <a:p>
                      <a:pPr marL="0" marR="0" algn="l">
                        <a:spcBef>
                          <a:spcPts val="0"/>
                        </a:spcBef>
                        <a:spcAft>
                          <a:spcPts val="0"/>
                        </a:spcAft>
                      </a:pPr>
                      <a:r>
                        <a:rPr lang="zh-CN" altLang="en-US" sz="1050" kern="0">
                          <a:effectLst/>
                        </a:rPr>
                        <a:t>集成模型</a:t>
                      </a:r>
                      <a:r>
                        <a:rPr lang="en-US" altLang="zh-CN" sz="1050" kern="0">
                          <a:effectLst/>
                        </a:rPr>
                        <a:t>(</a:t>
                      </a:r>
                      <a:r>
                        <a:rPr lang="en-US" sz="1050" kern="0">
                          <a:effectLst/>
                        </a:rPr>
                        <a:t>Bert_wwm + Electra + MLM-Bert)</a:t>
                      </a:r>
                    </a:p>
                  </a:txBody>
                  <a:tcPr marL="68580" marR="68580"/>
                </a:tc>
                <a:tc>
                  <a:txBody>
                    <a:bodyPr/>
                    <a:lstStyle/>
                    <a:p>
                      <a:pPr marL="0" marR="0" algn="l">
                        <a:spcBef>
                          <a:spcPts val="0"/>
                        </a:spcBef>
                        <a:spcAft>
                          <a:spcPts val="0"/>
                        </a:spcAft>
                      </a:pPr>
                      <a:r>
                        <a:rPr lang="en-US" altLang="zh-CN" sz="1050" kern="0">
                          <a:effectLst/>
                        </a:rPr>
                        <a:t>0.8859</a:t>
                      </a:r>
                    </a:p>
                  </a:txBody>
                  <a:tcPr marL="68580" marR="68580"/>
                </a:tc>
                <a:extLst>
                  <a:ext uri="{0D108BD9-81ED-4DB2-BD59-A6C34878D82A}">
                    <a16:rowId xmlns:a16="http://schemas.microsoft.com/office/drawing/2014/main" val="10005"/>
                  </a:ext>
                </a:extLst>
              </a:tr>
              <a:tr h="251462">
                <a:tc rowSpan="5">
                  <a:txBody>
                    <a:bodyPr/>
                    <a:lstStyle/>
                    <a:p>
                      <a:pPr marL="0" marR="0" algn="ctr">
                        <a:spcBef>
                          <a:spcPts val="0"/>
                        </a:spcBef>
                        <a:spcAft>
                          <a:spcPts val="0"/>
                        </a:spcAft>
                      </a:pPr>
                      <a:r>
                        <a:rPr lang="zh-CN" altLang="en-US" sz="1050" b="1" kern="0" dirty="0">
                          <a:effectLst/>
                        </a:rPr>
                        <a:t>真实测试数据</a:t>
                      </a:r>
                      <a:r>
                        <a:rPr lang="en-US" altLang="zh-CN" sz="1050" b="1" kern="0" dirty="0">
                          <a:effectLst/>
                        </a:rPr>
                        <a:t>(1w)</a:t>
                      </a:r>
                    </a:p>
                  </a:txBody>
                  <a:tcPr marL="68580" marR="68580" anchor="ctr"/>
                </a:tc>
                <a:tc>
                  <a:txBody>
                    <a:bodyPr/>
                    <a:lstStyle/>
                    <a:p>
                      <a:pPr marL="0" marR="0" algn="just">
                        <a:spcBef>
                          <a:spcPts val="0"/>
                        </a:spcBef>
                        <a:spcAft>
                          <a:spcPts val="0"/>
                        </a:spcAft>
                      </a:pPr>
                      <a:r>
                        <a:rPr lang="en-US" sz="1200" kern="100">
                          <a:effectLst/>
                        </a:rPr>
                        <a:t>Bert_base_chinese</a:t>
                      </a:r>
                    </a:p>
                  </a:txBody>
                  <a:tcPr marL="68580" marR="68580"/>
                </a:tc>
                <a:tc>
                  <a:txBody>
                    <a:bodyPr/>
                    <a:lstStyle/>
                    <a:p>
                      <a:pPr marL="0" marR="0" algn="l">
                        <a:spcBef>
                          <a:spcPts val="0"/>
                        </a:spcBef>
                        <a:spcAft>
                          <a:spcPts val="0"/>
                        </a:spcAft>
                      </a:pPr>
                      <a:r>
                        <a:rPr lang="en-US" altLang="zh-CN" sz="1050" kern="0">
                          <a:effectLst/>
                        </a:rPr>
                        <a:t>0.8697</a:t>
                      </a:r>
                    </a:p>
                  </a:txBody>
                  <a:tcPr marL="68580" marR="68580"/>
                </a:tc>
                <a:extLst>
                  <a:ext uri="{0D108BD9-81ED-4DB2-BD59-A6C34878D82A}">
                    <a16:rowId xmlns:a16="http://schemas.microsoft.com/office/drawing/2014/main" val="10006"/>
                  </a:ext>
                </a:extLst>
              </a:tr>
              <a:tr h="230507">
                <a:tc vMerge="1">
                  <a:txBody>
                    <a:bodyPr/>
                    <a:lstStyle/>
                    <a:p>
                      <a:endParaRPr lang="zh-CN"/>
                    </a:p>
                  </a:txBody>
                  <a:tcPr/>
                </a:tc>
                <a:tc>
                  <a:txBody>
                    <a:bodyPr/>
                    <a:lstStyle/>
                    <a:p>
                      <a:pPr marL="0" marR="0" algn="l">
                        <a:spcBef>
                          <a:spcPts val="0"/>
                        </a:spcBef>
                        <a:spcAft>
                          <a:spcPts val="0"/>
                        </a:spcAft>
                      </a:pPr>
                      <a:r>
                        <a:rPr lang="en-US" sz="1050" kern="0" dirty="0">
                          <a:solidFill>
                            <a:srgbClr val="FF0000"/>
                          </a:solidFill>
                          <a:effectLst/>
                        </a:rPr>
                        <a:t>MLM-Bert-base-</a:t>
                      </a:r>
                      <a:r>
                        <a:rPr lang="en-US" sz="1050" kern="0" dirty="0" err="1">
                          <a:solidFill>
                            <a:srgbClr val="FF0000"/>
                          </a:solidFill>
                          <a:effectLst/>
                        </a:rPr>
                        <a:t>chinese</a:t>
                      </a:r>
                      <a:r>
                        <a:rPr lang="en-US" sz="1050" kern="0" dirty="0">
                          <a:solidFill>
                            <a:srgbClr val="FF0000"/>
                          </a:solidFill>
                          <a:effectLst/>
                        </a:rPr>
                        <a:t> </a:t>
                      </a:r>
                    </a:p>
                  </a:txBody>
                  <a:tcPr marL="68580" marR="68580"/>
                </a:tc>
                <a:tc>
                  <a:txBody>
                    <a:bodyPr/>
                    <a:lstStyle/>
                    <a:p>
                      <a:pPr marL="0" marR="0" algn="l">
                        <a:spcBef>
                          <a:spcPts val="0"/>
                        </a:spcBef>
                        <a:spcAft>
                          <a:spcPts val="0"/>
                        </a:spcAft>
                      </a:pPr>
                      <a:r>
                        <a:rPr lang="en-US" altLang="zh-CN" sz="1050" kern="0" dirty="0">
                          <a:solidFill>
                            <a:srgbClr val="FF0000"/>
                          </a:solidFill>
                          <a:effectLst/>
                        </a:rPr>
                        <a:t>0.868</a:t>
                      </a:r>
                    </a:p>
                  </a:txBody>
                  <a:tcPr marL="68580" marR="68580"/>
                </a:tc>
                <a:extLst>
                  <a:ext uri="{0D108BD9-81ED-4DB2-BD59-A6C34878D82A}">
                    <a16:rowId xmlns:a16="http://schemas.microsoft.com/office/drawing/2014/main" val="10007"/>
                  </a:ext>
                </a:extLst>
              </a:tr>
              <a:tr h="230507">
                <a:tc vMerge="1">
                  <a:txBody>
                    <a:bodyPr/>
                    <a:lstStyle/>
                    <a:p>
                      <a:endParaRPr lang="zh-CN"/>
                    </a:p>
                  </a:txBody>
                  <a:tcPr/>
                </a:tc>
                <a:tc>
                  <a:txBody>
                    <a:bodyPr/>
                    <a:lstStyle/>
                    <a:p>
                      <a:pPr marL="0" marR="0" algn="l">
                        <a:spcBef>
                          <a:spcPts val="0"/>
                        </a:spcBef>
                        <a:spcAft>
                          <a:spcPts val="0"/>
                        </a:spcAft>
                      </a:pPr>
                      <a:r>
                        <a:rPr lang="en-US" sz="1050" kern="0">
                          <a:effectLst/>
                        </a:rPr>
                        <a:t>Bert_base_chinese_wwm</a:t>
                      </a:r>
                    </a:p>
                  </a:txBody>
                  <a:tcPr marL="68580" marR="68580"/>
                </a:tc>
                <a:tc>
                  <a:txBody>
                    <a:bodyPr/>
                    <a:lstStyle/>
                    <a:p>
                      <a:pPr marL="0" marR="0" algn="l">
                        <a:spcBef>
                          <a:spcPts val="0"/>
                        </a:spcBef>
                        <a:spcAft>
                          <a:spcPts val="0"/>
                        </a:spcAft>
                      </a:pPr>
                      <a:r>
                        <a:rPr lang="en-US" altLang="zh-CN" sz="1050" kern="0">
                          <a:effectLst/>
                        </a:rPr>
                        <a:t>0.8666</a:t>
                      </a:r>
                    </a:p>
                  </a:txBody>
                  <a:tcPr marL="68580" marR="68580"/>
                </a:tc>
                <a:extLst>
                  <a:ext uri="{0D108BD9-81ED-4DB2-BD59-A6C34878D82A}">
                    <a16:rowId xmlns:a16="http://schemas.microsoft.com/office/drawing/2014/main" val="10008"/>
                  </a:ext>
                </a:extLst>
              </a:tr>
              <a:tr h="230507">
                <a:tc vMerge="1">
                  <a:txBody>
                    <a:bodyPr/>
                    <a:lstStyle/>
                    <a:p>
                      <a:endParaRPr lang="zh-CN"/>
                    </a:p>
                  </a:txBody>
                  <a:tcPr/>
                </a:tc>
                <a:tc>
                  <a:txBody>
                    <a:bodyPr/>
                    <a:lstStyle/>
                    <a:p>
                      <a:pPr marL="0" marR="0" algn="l">
                        <a:spcBef>
                          <a:spcPts val="0"/>
                        </a:spcBef>
                        <a:spcAft>
                          <a:spcPts val="0"/>
                        </a:spcAft>
                      </a:pPr>
                      <a:r>
                        <a:rPr lang="en-US" sz="1050" kern="0">
                          <a:effectLst/>
                        </a:rPr>
                        <a:t>Electra-base_chinese</a:t>
                      </a:r>
                    </a:p>
                  </a:txBody>
                  <a:tcPr marL="68580" marR="68580"/>
                </a:tc>
                <a:tc>
                  <a:txBody>
                    <a:bodyPr/>
                    <a:lstStyle/>
                    <a:p>
                      <a:pPr marL="0" marR="0" algn="l">
                        <a:spcBef>
                          <a:spcPts val="0"/>
                        </a:spcBef>
                        <a:spcAft>
                          <a:spcPts val="0"/>
                        </a:spcAft>
                      </a:pPr>
                      <a:r>
                        <a:rPr lang="en-US" altLang="zh-CN" sz="1050" kern="0">
                          <a:effectLst/>
                        </a:rPr>
                        <a:t>0.8634</a:t>
                      </a:r>
                    </a:p>
                  </a:txBody>
                  <a:tcPr marL="68580" marR="68580"/>
                </a:tc>
                <a:extLst>
                  <a:ext uri="{0D108BD9-81ED-4DB2-BD59-A6C34878D82A}">
                    <a16:rowId xmlns:a16="http://schemas.microsoft.com/office/drawing/2014/main" val="10009"/>
                  </a:ext>
                </a:extLst>
              </a:tr>
              <a:tr h="272591">
                <a:tc vMerge="1">
                  <a:txBody>
                    <a:bodyPr/>
                    <a:lstStyle/>
                    <a:p>
                      <a:endParaRPr lang="zh-CN"/>
                    </a:p>
                  </a:txBody>
                  <a:tcPr/>
                </a:tc>
                <a:tc>
                  <a:txBody>
                    <a:bodyPr/>
                    <a:lstStyle/>
                    <a:p>
                      <a:pPr marL="0" marR="0" algn="l">
                        <a:spcBef>
                          <a:spcPts val="0"/>
                        </a:spcBef>
                        <a:spcAft>
                          <a:spcPts val="0"/>
                        </a:spcAft>
                      </a:pPr>
                      <a:r>
                        <a:rPr lang="zh-CN" altLang="en-US" sz="1050" kern="0">
                          <a:effectLst/>
                        </a:rPr>
                        <a:t>集成模型</a:t>
                      </a:r>
                      <a:r>
                        <a:rPr lang="en-US" altLang="zh-CN" sz="1050" kern="0">
                          <a:effectLst/>
                        </a:rPr>
                        <a:t>(</a:t>
                      </a:r>
                      <a:r>
                        <a:rPr lang="en-US" sz="1050" kern="0">
                          <a:effectLst/>
                        </a:rPr>
                        <a:t>Bert_wwm + Electra + MLM-Bert)</a:t>
                      </a:r>
                    </a:p>
                  </a:txBody>
                  <a:tcPr marL="68580" marR="68580"/>
                </a:tc>
                <a:tc>
                  <a:txBody>
                    <a:bodyPr/>
                    <a:lstStyle/>
                    <a:p>
                      <a:pPr marL="0" marR="0" algn="l">
                        <a:spcBef>
                          <a:spcPts val="0"/>
                        </a:spcBef>
                        <a:spcAft>
                          <a:spcPts val="0"/>
                        </a:spcAft>
                      </a:pPr>
                      <a:r>
                        <a:rPr lang="en-US" altLang="zh-CN" sz="1050" kern="0" dirty="0">
                          <a:effectLst/>
                        </a:rPr>
                        <a:t>0.8781</a:t>
                      </a:r>
                    </a:p>
                  </a:txBody>
                  <a:tcPr marL="68580" marR="68580"/>
                </a:tc>
                <a:extLst>
                  <a:ext uri="{0D108BD9-81ED-4DB2-BD59-A6C34878D82A}">
                    <a16:rowId xmlns:a16="http://schemas.microsoft.com/office/drawing/2014/main" val="10010"/>
                  </a:ext>
                </a:extLst>
              </a:tr>
            </a:tbl>
          </a:graphicData>
        </a:graphic>
      </p:graphicFrame>
      <p:graphicFrame>
        <p:nvGraphicFramePr>
          <p:cNvPr id="16" name="表格 15"/>
          <p:cNvGraphicFramePr>
            <a:graphicFrameLocks noGrp="1"/>
          </p:cNvGraphicFramePr>
          <p:nvPr>
            <p:custDataLst>
              <p:tags r:id="rId2"/>
            </p:custDataLst>
          </p:nvPr>
        </p:nvGraphicFramePr>
        <p:xfrm>
          <a:off x="6210300" y="3950778"/>
          <a:ext cx="4928235" cy="1327150"/>
        </p:xfrm>
        <a:graphic>
          <a:graphicData uri="http://schemas.openxmlformats.org/drawingml/2006/table">
            <a:tbl>
              <a:tblPr>
                <a:tableStyleId>{8A107856-5554-42FB-B03E-39F5DBC370BA}</a:tableStyleId>
              </a:tblPr>
              <a:tblGrid>
                <a:gridCol w="1628775">
                  <a:extLst>
                    <a:ext uri="{9D8B030D-6E8A-4147-A177-3AD203B41FA5}">
                      <a16:colId xmlns:a16="http://schemas.microsoft.com/office/drawing/2014/main" val="20000"/>
                    </a:ext>
                  </a:extLst>
                </a:gridCol>
                <a:gridCol w="1292860">
                  <a:extLst>
                    <a:ext uri="{9D8B030D-6E8A-4147-A177-3AD203B41FA5}">
                      <a16:colId xmlns:a16="http://schemas.microsoft.com/office/drawing/2014/main" val="20001"/>
                    </a:ext>
                  </a:extLst>
                </a:gridCol>
                <a:gridCol w="13779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0">
                <a:tc>
                  <a:txBody>
                    <a:bodyPr/>
                    <a:lstStyle/>
                    <a:p>
                      <a:pPr marL="0" marR="0" algn="just">
                        <a:lnSpc>
                          <a:spcPts val="2000"/>
                        </a:lnSpc>
                        <a:spcBef>
                          <a:spcPts val="0"/>
                        </a:spcBef>
                        <a:spcAft>
                          <a:spcPts val="0"/>
                        </a:spcAft>
                      </a:pPr>
                      <a:r>
                        <a:rPr lang="zh-CN" altLang="en-US" sz="1200" b="1" kern="0" dirty="0">
                          <a:effectLst/>
                        </a:rPr>
                        <a:t>模型</a:t>
                      </a:r>
                      <a:endParaRPr lang="en-US" sz="1200" b="1" kern="0" dirty="0">
                        <a:effectLst/>
                      </a:endParaRPr>
                    </a:p>
                  </a:txBody>
                  <a:tcPr marL="68580" marR="68580"/>
                </a:tc>
                <a:tc>
                  <a:txBody>
                    <a:bodyPr/>
                    <a:lstStyle/>
                    <a:p>
                      <a:pPr marL="0" marR="0" algn="just">
                        <a:lnSpc>
                          <a:spcPts val="2000"/>
                        </a:lnSpc>
                        <a:spcBef>
                          <a:spcPts val="0"/>
                        </a:spcBef>
                        <a:spcAft>
                          <a:spcPts val="0"/>
                        </a:spcAft>
                      </a:pPr>
                      <a:r>
                        <a:rPr lang="en-US" altLang="zh-CN" sz="1200" b="1" kern="0">
                          <a:effectLst/>
                        </a:rPr>
                        <a:t>1000</a:t>
                      </a:r>
                      <a:r>
                        <a:rPr lang="zh-CN" altLang="en-US" sz="1200" b="1" kern="0">
                          <a:effectLst/>
                        </a:rPr>
                        <a:t>条测试样例</a:t>
                      </a:r>
                    </a:p>
                  </a:txBody>
                  <a:tcPr marL="68580" marR="68580"/>
                </a:tc>
                <a:tc>
                  <a:txBody>
                    <a:bodyPr/>
                    <a:lstStyle/>
                    <a:p>
                      <a:pPr marL="0" marR="0" algn="just">
                        <a:lnSpc>
                          <a:spcPts val="2000"/>
                        </a:lnSpc>
                        <a:spcBef>
                          <a:spcPts val="0"/>
                        </a:spcBef>
                        <a:spcAft>
                          <a:spcPts val="0"/>
                        </a:spcAft>
                      </a:pPr>
                      <a:r>
                        <a:rPr lang="zh-CN" altLang="en-US" sz="1200" b="1" kern="0" dirty="0">
                          <a:effectLst/>
                        </a:rPr>
                        <a:t>真实测试数据</a:t>
                      </a:r>
                      <a:r>
                        <a:rPr lang="en-US" altLang="zh-CN" sz="1200" b="1" kern="0" dirty="0">
                          <a:effectLst/>
                        </a:rPr>
                        <a:t>(1w)</a:t>
                      </a:r>
                    </a:p>
                  </a:txBody>
                  <a:tcPr marL="68580" marR="68580"/>
                </a:tc>
                <a:tc>
                  <a:txBody>
                    <a:bodyPr/>
                    <a:lstStyle/>
                    <a:p>
                      <a:pPr marL="0" marR="0" algn="just">
                        <a:lnSpc>
                          <a:spcPts val="2000"/>
                        </a:lnSpc>
                        <a:spcBef>
                          <a:spcPts val="0"/>
                        </a:spcBef>
                        <a:spcAft>
                          <a:spcPts val="0"/>
                        </a:spcAft>
                      </a:pPr>
                      <a:r>
                        <a:rPr lang="zh-CN" altLang="en-US" sz="1200" b="1" kern="0">
                          <a:effectLst/>
                        </a:rPr>
                        <a:t>误差</a:t>
                      </a:r>
                    </a:p>
                  </a:txBody>
                  <a:tcPr marL="68580" marR="68580"/>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US" sz="1050" kern="0" dirty="0" err="1">
                          <a:effectLst/>
                        </a:rPr>
                        <a:t>Bert_base_chinese</a:t>
                      </a:r>
                      <a:endParaRPr lang="en-US" sz="1050" kern="0" dirty="0">
                        <a:effectLst/>
                      </a:endParaRPr>
                    </a:p>
                  </a:txBody>
                  <a:tcPr marL="68580" marR="68580"/>
                </a:tc>
                <a:tc>
                  <a:txBody>
                    <a:bodyPr/>
                    <a:lstStyle/>
                    <a:p>
                      <a:pPr marL="0" marR="0" algn="l">
                        <a:spcBef>
                          <a:spcPts val="0"/>
                        </a:spcBef>
                        <a:spcAft>
                          <a:spcPts val="0"/>
                        </a:spcAft>
                      </a:pPr>
                      <a:r>
                        <a:rPr lang="en-US" altLang="zh-CN" sz="1050" kern="0">
                          <a:effectLst/>
                        </a:rPr>
                        <a:t>0.872</a:t>
                      </a:r>
                    </a:p>
                  </a:txBody>
                  <a:tcPr marL="68580" marR="68580"/>
                </a:tc>
                <a:tc>
                  <a:txBody>
                    <a:bodyPr/>
                    <a:lstStyle/>
                    <a:p>
                      <a:pPr marL="0" marR="0" algn="l">
                        <a:spcBef>
                          <a:spcPts val="0"/>
                        </a:spcBef>
                        <a:spcAft>
                          <a:spcPts val="0"/>
                        </a:spcAft>
                      </a:pPr>
                      <a:r>
                        <a:rPr lang="en-US" altLang="zh-CN" sz="1050" kern="0">
                          <a:effectLst/>
                        </a:rPr>
                        <a:t>0.870</a:t>
                      </a:r>
                    </a:p>
                  </a:txBody>
                  <a:tcPr marL="68580" marR="68580"/>
                </a:tc>
                <a:tc>
                  <a:txBody>
                    <a:bodyPr/>
                    <a:lstStyle/>
                    <a:p>
                      <a:pPr marL="0" marR="0" algn="l">
                        <a:spcBef>
                          <a:spcPts val="0"/>
                        </a:spcBef>
                        <a:spcAft>
                          <a:spcPts val="0"/>
                        </a:spcAft>
                      </a:pPr>
                      <a:r>
                        <a:rPr lang="en-US" altLang="zh-CN" sz="1050" kern="0">
                          <a:effectLst/>
                        </a:rPr>
                        <a:t>0.002</a:t>
                      </a:r>
                    </a:p>
                  </a:txBody>
                  <a:tcPr marL="68580" marR="68580"/>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US" sz="1050" kern="0" dirty="0">
                          <a:solidFill>
                            <a:srgbClr val="FF0000"/>
                          </a:solidFill>
                          <a:effectLst/>
                        </a:rPr>
                        <a:t>MLM-Bert-base-</a:t>
                      </a:r>
                      <a:r>
                        <a:rPr lang="en-US" sz="1050" kern="0" dirty="0" err="1">
                          <a:solidFill>
                            <a:srgbClr val="FF0000"/>
                          </a:solidFill>
                          <a:effectLst/>
                        </a:rPr>
                        <a:t>chinese</a:t>
                      </a:r>
                      <a:endParaRPr lang="en-US" sz="1050" kern="0" dirty="0">
                        <a:solidFill>
                          <a:srgbClr val="FF0000"/>
                        </a:solidFill>
                        <a:effectLst/>
                      </a:endParaRPr>
                    </a:p>
                  </a:txBody>
                  <a:tcPr marL="68580" marR="68580"/>
                </a:tc>
                <a:tc>
                  <a:txBody>
                    <a:bodyPr/>
                    <a:lstStyle/>
                    <a:p>
                      <a:pPr marL="0" marR="0" algn="l">
                        <a:spcBef>
                          <a:spcPts val="0"/>
                        </a:spcBef>
                        <a:spcAft>
                          <a:spcPts val="0"/>
                        </a:spcAft>
                      </a:pPr>
                      <a:r>
                        <a:rPr lang="en-US" altLang="zh-CN" sz="1050" kern="0">
                          <a:solidFill>
                            <a:srgbClr val="FF0000"/>
                          </a:solidFill>
                          <a:effectLst/>
                        </a:rPr>
                        <a:t>0.874</a:t>
                      </a:r>
                    </a:p>
                  </a:txBody>
                  <a:tcPr marL="68580" marR="68580"/>
                </a:tc>
                <a:tc>
                  <a:txBody>
                    <a:bodyPr/>
                    <a:lstStyle/>
                    <a:p>
                      <a:pPr marL="0" marR="0" algn="l">
                        <a:spcBef>
                          <a:spcPts val="0"/>
                        </a:spcBef>
                        <a:spcAft>
                          <a:spcPts val="0"/>
                        </a:spcAft>
                      </a:pPr>
                      <a:r>
                        <a:rPr lang="en-US" altLang="zh-CN" sz="1050" kern="0">
                          <a:solidFill>
                            <a:srgbClr val="FF0000"/>
                          </a:solidFill>
                          <a:effectLst/>
                        </a:rPr>
                        <a:t>0.868</a:t>
                      </a:r>
                    </a:p>
                  </a:txBody>
                  <a:tcPr marL="68580" marR="68580"/>
                </a:tc>
                <a:tc>
                  <a:txBody>
                    <a:bodyPr/>
                    <a:lstStyle/>
                    <a:p>
                      <a:pPr marL="0" marR="0" algn="l">
                        <a:spcBef>
                          <a:spcPts val="0"/>
                        </a:spcBef>
                        <a:spcAft>
                          <a:spcPts val="0"/>
                        </a:spcAft>
                      </a:pPr>
                      <a:r>
                        <a:rPr lang="en-US" altLang="zh-CN" sz="1050" kern="0" dirty="0">
                          <a:solidFill>
                            <a:srgbClr val="FF0000"/>
                          </a:solidFill>
                          <a:effectLst/>
                        </a:rPr>
                        <a:t>0.006</a:t>
                      </a:r>
                    </a:p>
                  </a:txBody>
                  <a:tcPr marL="68580" marR="68580"/>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US" sz="1050" kern="0">
                          <a:effectLst/>
                        </a:rPr>
                        <a:t>Bert_base_chinese_wwm</a:t>
                      </a:r>
                    </a:p>
                  </a:txBody>
                  <a:tcPr marL="68580" marR="68580"/>
                </a:tc>
                <a:tc>
                  <a:txBody>
                    <a:bodyPr/>
                    <a:lstStyle/>
                    <a:p>
                      <a:pPr marL="0" marR="0" algn="l">
                        <a:spcBef>
                          <a:spcPts val="0"/>
                        </a:spcBef>
                        <a:spcAft>
                          <a:spcPts val="0"/>
                        </a:spcAft>
                      </a:pPr>
                      <a:r>
                        <a:rPr lang="en-US" altLang="zh-CN" sz="1050" kern="0">
                          <a:effectLst/>
                        </a:rPr>
                        <a:t>0.867</a:t>
                      </a:r>
                    </a:p>
                  </a:txBody>
                  <a:tcPr marL="68580" marR="68580"/>
                </a:tc>
                <a:tc>
                  <a:txBody>
                    <a:bodyPr/>
                    <a:lstStyle/>
                    <a:p>
                      <a:pPr marL="0" marR="0" algn="l">
                        <a:spcBef>
                          <a:spcPts val="0"/>
                        </a:spcBef>
                        <a:spcAft>
                          <a:spcPts val="0"/>
                        </a:spcAft>
                      </a:pPr>
                      <a:r>
                        <a:rPr lang="en-US" altLang="zh-CN" sz="1050" kern="0">
                          <a:effectLst/>
                        </a:rPr>
                        <a:t>0.866</a:t>
                      </a:r>
                    </a:p>
                  </a:txBody>
                  <a:tcPr marL="68580" marR="68580"/>
                </a:tc>
                <a:tc>
                  <a:txBody>
                    <a:bodyPr/>
                    <a:lstStyle/>
                    <a:p>
                      <a:pPr marL="0" marR="0" algn="l">
                        <a:spcBef>
                          <a:spcPts val="0"/>
                        </a:spcBef>
                        <a:spcAft>
                          <a:spcPts val="0"/>
                        </a:spcAft>
                      </a:pPr>
                      <a:r>
                        <a:rPr lang="en-US" altLang="zh-CN" sz="1050" kern="0" dirty="0">
                          <a:effectLst/>
                        </a:rPr>
                        <a:t>0.001</a:t>
                      </a:r>
                    </a:p>
                  </a:txBody>
                  <a:tcPr marL="68580" marR="68580"/>
                </a:tc>
                <a:extLst>
                  <a:ext uri="{0D108BD9-81ED-4DB2-BD59-A6C34878D82A}">
                    <a16:rowId xmlns:a16="http://schemas.microsoft.com/office/drawing/2014/main" val="10003"/>
                  </a:ext>
                </a:extLst>
              </a:tr>
              <a:tr h="0">
                <a:tc>
                  <a:txBody>
                    <a:bodyPr/>
                    <a:lstStyle/>
                    <a:p>
                      <a:pPr marL="0" marR="0" algn="l">
                        <a:spcBef>
                          <a:spcPts val="0"/>
                        </a:spcBef>
                        <a:spcAft>
                          <a:spcPts val="0"/>
                        </a:spcAft>
                      </a:pPr>
                      <a:r>
                        <a:rPr lang="en-US" sz="1050" kern="0" dirty="0">
                          <a:effectLst/>
                        </a:rPr>
                        <a:t>Electra-</a:t>
                      </a:r>
                      <a:r>
                        <a:rPr lang="en-US" sz="1050" kern="0" dirty="0" err="1">
                          <a:effectLst/>
                        </a:rPr>
                        <a:t>base_chinese</a:t>
                      </a:r>
                      <a:endParaRPr lang="en-US" sz="1050" kern="0" dirty="0">
                        <a:effectLst/>
                      </a:endParaRPr>
                    </a:p>
                  </a:txBody>
                  <a:tcPr marL="68580" marR="68580"/>
                </a:tc>
                <a:tc>
                  <a:txBody>
                    <a:bodyPr/>
                    <a:lstStyle/>
                    <a:p>
                      <a:pPr marL="0" marR="0" algn="l">
                        <a:spcBef>
                          <a:spcPts val="0"/>
                        </a:spcBef>
                        <a:spcAft>
                          <a:spcPts val="0"/>
                        </a:spcAft>
                      </a:pPr>
                      <a:r>
                        <a:rPr lang="en-US" altLang="zh-CN" sz="1050" kern="0">
                          <a:effectLst/>
                        </a:rPr>
                        <a:t>0.863</a:t>
                      </a:r>
                    </a:p>
                  </a:txBody>
                  <a:tcPr marL="68580" marR="68580"/>
                </a:tc>
                <a:tc>
                  <a:txBody>
                    <a:bodyPr/>
                    <a:lstStyle/>
                    <a:p>
                      <a:pPr marL="0" marR="0" algn="l">
                        <a:spcBef>
                          <a:spcPts val="0"/>
                        </a:spcBef>
                        <a:spcAft>
                          <a:spcPts val="0"/>
                        </a:spcAft>
                      </a:pPr>
                      <a:r>
                        <a:rPr lang="en-US" altLang="zh-CN" sz="1050" kern="0">
                          <a:effectLst/>
                        </a:rPr>
                        <a:t>0.863</a:t>
                      </a:r>
                    </a:p>
                  </a:txBody>
                  <a:tcPr marL="68580" marR="68580"/>
                </a:tc>
                <a:tc>
                  <a:txBody>
                    <a:bodyPr/>
                    <a:lstStyle/>
                    <a:p>
                      <a:pPr marL="0" marR="0" algn="l">
                        <a:spcBef>
                          <a:spcPts val="0"/>
                        </a:spcBef>
                        <a:spcAft>
                          <a:spcPts val="0"/>
                        </a:spcAft>
                      </a:pPr>
                      <a:r>
                        <a:rPr lang="en-US" altLang="zh-CN" sz="1050" kern="0" dirty="0">
                          <a:effectLst/>
                        </a:rPr>
                        <a:t>0</a:t>
                      </a:r>
                    </a:p>
                  </a:txBody>
                  <a:tcPr marL="68580" marR="6858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222443"/>
            <a:ext cx="10926289" cy="5028752"/>
          </a:xfrm>
        </p:spPr>
        <p:txBody>
          <a:bodyPr>
            <a:norm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方案三：两阶段fine tune与模型集成实验</a:t>
            </a:r>
          </a:p>
          <a:p>
            <a:pPr marL="0" marR="0" algn="just">
              <a:spcBef>
                <a:spcPts val="0"/>
              </a:spcBef>
              <a:spcAft>
                <a:spcPts val="0"/>
              </a:spcAft>
            </a:pPr>
            <a:endParaRPr lang="en-US" altLang="zh-CN" sz="1800" kern="100" dirty="0">
              <a:solidFill>
                <a:srgbClr val="333333"/>
              </a:solidFill>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 </a:t>
            </a:r>
            <a:r>
              <a:rPr lang="zh-CN" altLang="en-US" sz="1800" b="1" kern="0" dirty="0">
                <a:solidFill>
                  <a:srgbClr val="FF0000"/>
                </a:solidFill>
                <a:effectLst/>
                <a:ea typeface="仿宋" panose="02010609060101010101" pitchFamily="49" charset="-122"/>
                <a:cs typeface="+mn-lt"/>
              </a:rPr>
              <a:t>训练数据与真实测试数据存在分布不一致的问题</a:t>
            </a:r>
            <a:r>
              <a:rPr lang="zh-CN" altLang="en-US" sz="1800" b="1" kern="0" dirty="0">
                <a:solidFill>
                  <a:srgbClr val="333333"/>
                </a:solidFill>
                <a:effectLst/>
                <a:ea typeface="仿宋" panose="02010609060101010101" pitchFamily="49" charset="-122"/>
                <a:cs typeface="+mn-lt"/>
              </a:rPr>
              <a:t>。</a:t>
            </a:r>
            <a:r>
              <a:rPr lang="zh-CN" altLang="en-US" sz="1800" kern="0" dirty="0">
                <a:solidFill>
                  <a:srgbClr val="333333"/>
                </a:solidFill>
                <a:effectLst/>
                <a:ea typeface="仿宋" panose="02010609060101010101" pitchFamily="49" charset="-122"/>
                <a:cs typeface="+mn-lt"/>
              </a:rPr>
              <a:t>将训练好的模型在1000条测试样例上测试，在167条预测错误数据中，存在较多训练数据与1000条样例数据不一致的情况，部分错误数据示例如表所示：</a:t>
            </a: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endParaRPr lang="en-US" altLang="zh-CN" sz="1800" kern="0" dirty="0">
              <a:solidFill>
                <a:srgbClr val="333333"/>
              </a:solidFill>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在1000条样例数据中，存在训练与样例数据不一致的情况，测试样例数据为真实测试集抽样所得，故真实的测试数据也存在此类数据分布不一致的问题。</a:t>
            </a:r>
          </a:p>
        </p:txBody>
      </p:sp>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54/63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graphicFrame>
        <p:nvGraphicFramePr>
          <p:cNvPr id="5" name="表格 4"/>
          <p:cNvGraphicFramePr>
            <a:graphicFrameLocks noGrp="1"/>
          </p:cNvGraphicFramePr>
          <p:nvPr>
            <p:custDataLst>
              <p:tags r:id="rId1"/>
            </p:custDataLst>
          </p:nvPr>
        </p:nvGraphicFramePr>
        <p:xfrm>
          <a:off x="3294077" y="2324076"/>
          <a:ext cx="5603847" cy="3200400"/>
        </p:xfrm>
        <a:graphic>
          <a:graphicData uri="http://schemas.openxmlformats.org/drawingml/2006/table">
            <a:tbl>
              <a:tblPr>
                <a:tableStyleId>{8A107856-5554-42FB-B03E-39F5DBC370BA}</a:tableStyleId>
              </a:tblPr>
              <a:tblGrid>
                <a:gridCol w="1677991">
                  <a:extLst>
                    <a:ext uri="{9D8B030D-6E8A-4147-A177-3AD203B41FA5}">
                      <a16:colId xmlns:a16="http://schemas.microsoft.com/office/drawing/2014/main" val="20000"/>
                    </a:ext>
                  </a:extLst>
                </a:gridCol>
                <a:gridCol w="1097149">
                  <a:extLst>
                    <a:ext uri="{9D8B030D-6E8A-4147-A177-3AD203B41FA5}">
                      <a16:colId xmlns:a16="http://schemas.microsoft.com/office/drawing/2014/main" val="20001"/>
                    </a:ext>
                  </a:extLst>
                </a:gridCol>
                <a:gridCol w="1171367">
                  <a:extLst>
                    <a:ext uri="{9D8B030D-6E8A-4147-A177-3AD203B41FA5}">
                      <a16:colId xmlns:a16="http://schemas.microsoft.com/office/drawing/2014/main" val="20002"/>
                    </a:ext>
                  </a:extLst>
                </a:gridCol>
                <a:gridCol w="1657340">
                  <a:extLst>
                    <a:ext uri="{9D8B030D-6E8A-4147-A177-3AD203B41FA5}">
                      <a16:colId xmlns:a16="http://schemas.microsoft.com/office/drawing/2014/main" val="20003"/>
                    </a:ext>
                  </a:extLst>
                </a:gridCol>
              </a:tblGrid>
              <a:tr h="219289">
                <a:tc>
                  <a:txBody>
                    <a:bodyPr/>
                    <a:lstStyle/>
                    <a:p>
                      <a:pPr marL="0" marR="0" algn="just">
                        <a:spcBef>
                          <a:spcPts val="0"/>
                        </a:spcBef>
                        <a:spcAft>
                          <a:spcPts val="0"/>
                        </a:spcAft>
                      </a:pPr>
                      <a:r>
                        <a:rPr lang="zh-CN" altLang="en-US" sz="900" b="1" kern="100">
                          <a:effectLst/>
                        </a:rPr>
                        <a:t>验证集原句</a:t>
                      </a:r>
                    </a:p>
                  </a:txBody>
                  <a:tcPr marL="68580" marR="68580"/>
                </a:tc>
                <a:tc>
                  <a:txBody>
                    <a:bodyPr/>
                    <a:lstStyle/>
                    <a:p>
                      <a:pPr marL="0" marR="0" algn="just">
                        <a:spcBef>
                          <a:spcPts val="0"/>
                        </a:spcBef>
                        <a:spcAft>
                          <a:spcPts val="0"/>
                        </a:spcAft>
                      </a:pPr>
                      <a:r>
                        <a:rPr lang="zh-CN" altLang="en-US" sz="900" b="1" kern="100" dirty="0">
                          <a:effectLst/>
                        </a:rPr>
                        <a:t>验证集原句标签</a:t>
                      </a:r>
                    </a:p>
                  </a:txBody>
                  <a:tcPr marL="68580" marR="68580"/>
                </a:tc>
                <a:tc>
                  <a:txBody>
                    <a:bodyPr/>
                    <a:lstStyle/>
                    <a:p>
                      <a:pPr marL="0" marR="0" algn="just">
                        <a:spcBef>
                          <a:spcPts val="0"/>
                        </a:spcBef>
                        <a:spcAft>
                          <a:spcPts val="0"/>
                        </a:spcAft>
                      </a:pPr>
                      <a:r>
                        <a:rPr lang="zh-CN" altLang="en-US" sz="900" b="1" kern="100">
                          <a:effectLst/>
                        </a:rPr>
                        <a:t>训练集原句标签</a:t>
                      </a:r>
                    </a:p>
                  </a:txBody>
                  <a:tcPr marL="68580" marR="68580"/>
                </a:tc>
                <a:tc>
                  <a:txBody>
                    <a:bodyPr/>
                    <a:lstStyle/>
                    <a:p>
                      <a:pPr marL="0" marR="0" algn="just">
                        <a:spcBef>
                          <a:spcPts val="0"/>
                        </a:spcBef>
                        <a:spcAft>
                          <a:spcPts val="0"/>
                        </a:spcAft>
                      </a:pPr>
                      <a:r>
                        <a:rPr lang="zh-CN" altLang="en-US" sz="900" b="1" kern="100">
                          <a:effectLst/>
                        </a:rPr>
                        <a:t>训练集原句</a:t>
                      </a:r>
                    </a:p>
                  </a:txBody>
                  <a:tcPr marL="68580" marR="68580"/>
                </a:tc>
                <a:extLst>
                  <a:ext uri="{0D108BD9-81ED-4DB2-BD59-A6C34878D82A}">
                    <a16:rowId xmlns:a16="http://schemas.microsoft.com/office/drawing/2014/main" val="10000"/>
                  </a:ext>
                </a:extLst>
              </a:tr>
              <a:tr h="219289">
                <a:tc>
                  <a:txBody>
                    <a:bodyPr/>
                    <a:lstStyle/>
                    <a:p>
                      <a:pPr marL="0" marR="0" algn="just">
                        <a:spcBef>
                          <a:spcPts val="0"/>
                        </a:spcBef>
                        <a:spcAft>
                          <a:spcPts val="0"/>
                        </a:spcAft>
                      </a:pPr>
                      <a:r>
                        <a:rPr lang="zh-CN" altLang="en-US" sz="900" kern="100">
                          <a:effectLst/>
                        </a:rPr>
                        <a:t>我买的东西什么时候发货</a:t>
                      </a:r>
                    </a:p>
                  </a:txBody>
                  <a:tcPr marL="68580" marR="68580"/>
                </a:tc>
                <a:tc>
                  <a:txBody>
                    <a:bodyPr/>
                    <a:lstStyle/>
                    <a:p>
                      <a:pPr marL="0" marR="0" algn="just">
                        <a:spcBef>
                          <a:spcPts val="0"/>
                        </a:spcBef>
                        <a:spcAft>
                          <a:spcPts val="0"/>
                        </a:spcAft>
                      </a:pPr>
                      <a:r>
                        <a:rPr lang="en-US" altLang="zh-CN" sz="900" kern="100">
                          <a:effectLst/>
                        </a:rPr>
                        <a:t>13</a:t>
                      </a:r>
                    </a:p>
                  </a:txBody>
                  <a:tcPr marL="68580" marR="68580"/>
                </a:tc>
                <a:tc>
                  <a:txBody>
                    <a:bodyPr/>
                    <a:lstStyle/>
                    <a:p>
                      <a:pPr marL="0" marR="0" algn="just">
                        <a:spcBef>
                          <a:spcPts val="0"/>
                        </a:spcBef>
                        <a:spcAft>
                          <a:spcPts val="0"/>
                        </a:spcAft>
                      </a:pPr>
                      <a:r>
                        <a:rPr lang="en-US" altLang="zh-CN" sz="900" kern="100">
                          <a:effectLst/>
                        </a:rPr>
                        <a:t>16</a:t>
                      </a:r>
                    </a:p>
                  </a:txBody>
                  <a:tcPr marL="68580" marR="68580"/>
                </a:tc>
                <a:tc>
                  <a:txBody>
                    <a:bodyPr/>
                    <a:lstStyle/>
                    <a:p>
                      <a:pPr marL="0" marR="0" algn="just">
                        <a:spcBef>
                          <a:spcPts val="0"/>
                        </a:spcBef>
                        <a:spcAft>
                          <a:spcPts val="0"/>
                        </a:spcAft>
                      </a:pPr>
                      <a:r>
                        <a:rPr lang="zh-CN" altLang="en-US" sz="900" kern="100">
                          <a:effectLst/>
                        </a:rPr>
                        <a:t>购买的东西什么时候发货</a:t>
                      </a:r>
                    </a:p>
                  </a:txBody>
                  <a:tcPr marL="68580" marR="68580"/>
                </a:tc>
                <a:extLst>
                  <a:ext uri="{0D108BD9-81ED-4DB2-BD59-A6C34878D82A}">
                    <a16:rowId xmlns:a16="http://schemas.microsoft.com/office/drawing/2014/main" val="10001"/>
                  </a:ext>
                </a:extLst>
              </a:tr>
              <a:tr h="219289">
                <a:tc>
                  <a:txBody>
                    <a:bodyPr/>
                    <a:lstStyle/>
                    <a:p>
                      <a:pPr marL="0" marR="0" algn="just">
                        <a:spcBef>
                          <a:spcPts val="0"/>
                        </a:spcBef>
                        <a:spcAft>
                          <a:spcPts val="0"/>
                        </a:spcAft>
                      </a:pPr>
                      <a:r>
                        <a:rPr lang="zh-CN" altLang="en-US" sz="900" kern="100">
                          <a:effectLst/>
                        </a:rPr>
                        <a:t>购物不发货</a:t>
                      </a:r>
                    </a:p>
                  </a:txBody>
                  <a:tcPr marL="68580" marR="68580"/>
                </a:tc>
                <a:tc>
                  <a:txBody>
                    <a:bodyPr/>
                    <a:lstStyle/>
                    <a:p>
                      <a:pPr marL="0" marR="0" algn="just">
                        <a:spcBef>
                          <a:spcPts val="0"/>
                        </a:spcBef>
                        <a:spcAft>
                          <a:spcPts val="0"/>
                        </a:spcAft>
                      </a:pPr>
                      <a:r>
                        <a:rPr lang="en-US" altLang="zh-CN" sz="900" kern="100">
                          <a:effectLst/>
                        </a:rPr>
                        <a:t>13</a:t>
                      </a:r>
                    </a:p>
                  </a:txBody>
                  <a:tcPr marL="68580" marR="68580"/>
                </a:tc>
                <a:tc>
                  <a:txBody>
                    <a:bodyPr/>
                    <a:lstStyle/>
                    <a:p>
                      <a:pPr marL="0" marR="0" algn="just">
                        <a:spcBef>
                          <a:spcPts val="0"/>
                        </a:spcBef>
                        <a:spcAft>
                          <a:spcPts val="0"/>
                        </a:spcAft>
                      </a:pPr>
                      <a:r>
                        <a:rPr lang="en-US" altLang="zh-CN" sz="900" kern="100">
                          <a:effectLst/>
                        </a:rPr>
                        <a:t>16</a:t>
                      </a:r>
                    </a:p>
                  </a:txBody>
                  <a:tcPr marL="68580" marR="68580"/>
                </a:tc>
                <a:tc>
                  <a:txBody>
                    <a:bodyPr/>
                    <a:lstStyle/>
                    <a:p>
                      <a:pPr marL="0" marR="0" algn="just">
                        <a:spcBef>
                          <a:spcPts val="0"/>
                        </a:spcBef>
                        <a:spcAft>
                          <a:spcPts val="0"/>
                        </a:spcAft>
                      </a:pPr>
                      <a:r>
                        <a:rPr lang="zh-CN" altLang="en-US" sz="900" kern="100">
                          <a:effectLst/>
                        </a:rPr>
                        <a:t>一直没有发货</a:t>
                      </a:r>
                    </a:p>
                  </a:txBody>
                  <a:tcPr marL="68580" marR="68580"/>
                </a:tc>
                <a:extLst>
                  <a:ext uri="{0D108BD9-81ED-4DB2-BD59-A6C34878D82A}">
                    <a16:rowId xmlns:a16="http://schemas.microsoft.com/office/drawing/2014/main" val="10002"/>
                  </a:ext>
                </a:extLst>
              </a:tr>
              <a:tr h="219289">
                <a:tc>
                  <a:txBody>
                    <a:bodyPr/>
                    <a:lstStyle/>
                    <a:p>
                      <a:pPr marL="0" marR="0" algn="just">
                        <a:spcBef>
                          <a:spcPts val="0"/>
                        </a:spcBef>
                        <a:spcAft>
                          <a:spcPts val="0"/>
                        </a:spcAft>
                      </a:pPr>
                      <a:r>
                        <a:rPr lang="zh-CN" altLang="en-US" sz="900" kern="100">
                          <a:effectLst/>
                        </a:rPr>
                        <a:t>怎么我的进不去</a:t>
                      </a:r>
                    </a:p>
                  </a:txBody>
                  <a:tcPr marL="68580" marR="68580"/>
                </a:tc>
                <a:tc>
                  <a:txBody>
                    <a:bodyPr/>
                    <a:lstStyle/>
                    <a:p>
                      <a:pPr marL="0" marR="0" algn="just">
                        <a:spcBef>
                          <a:spcPts val="0"/>
                        </a:spcBef>
                        <a:spcAft>
                          <a:spcPts val="0"/>
                        </a:spcAft>
                      </a:pPr>
                      <a:r>
                        <a:rPr lang="en-US" altLang="zh-CN" sz="900" kern="100">
                          <a:effectLst/>
                        </a:rPr>
                        <a:t>13</a:t>
                      </a:r>
                    </a:p>
                  </a:txBody>
                  <a:tcPr marL="68580" marR="68580"/>
                </a:tc>
                <a:tc>
                  <a:txBody>
                    <a:bodyPr/>
                    <a:lstStyle/>
                    <a:p>
                      <a:pPr marL="0" marR="0" algn="just">
                        <a:spcBef>
                          <a:spcPts val="0"/>
                        </a:spcBef>
                        <a:spcAft>
                          <a:spcPts val="0"/>
                        </a:spcAft>
                      </a:pPr>
                      <a:r>
                        <a:rPr lang="en-US" altLang="zh-CN" sz="900" kern="100" dirty="0">
                          <a:effectLst/>
                        </a:rPr>
                        <a:t>185</a:t>
                      </a:r>
                    </a:p>
                  </a:txBody>
                  <a:tcPr marL="68580" marR="68580"/>
                </a:tc>
                <a:tc>
                  <a:txBody>
                    <a:bodyPr/>
                    <a:lstStyle/>
                    <a:p>
                      <a:pPr marL="0" marR="0" algn="just">
                        <a:spcBef>
                          <a:spcPts val="0"/>
                        </a:spcBef>
                        <a:spcAft>
                          <a:spcPts val="0"/>
                        </a:spcAft>
                      </a:pPr>
                      <a:r>
                        <a:rPr lang="zh-CN" altLang="en-US" sz="900" kern="100">
                          <a:effectLst/>
                        </a:rPr>
                        <a:t>怎么进不去</a:t>
                      </a:r>
                      <a:r>
                        <a:rPr lang="en-US" altLang="zh-CN" sz="900" kern="100">
                          <a:effectLst/>
                        </a:rPr>
                        <a:t>?</a:t>
                      </a:r>
                    </a:p>
                  </a:txBody>
                  <a:tcPr marL="68580" marR="68580"/>
                </a:tc>
                <a:extLst>
                  <a:ext uri="{0D108BD9-81ED-4DB2-BD59-A6C34878D82A}">
                    <a16:rowId xmlns:a16="http://schemas.microsoft.com/office/drawing/2014/main" val="10003"/>
                  </a:ext>
                </a:extLst>
              </a:tr>
              <a:tr h="219289">
                <a:tc>
                  <a:txBody>
                    <a:bodyPr/>
                    <a:lstStyle/>
                    <a:p>
                      <a:pPr marL="0" marR="0" algn="just">
                        <a:spcBef>
                          <a:spcPts val="0"/>
                        </a:spcBef>
                        <a:spcAft>
                          <a:spcPts val="0"/>
                        </a:spcAft>
                      </a:pPr>
                      <a:r>
                        <a:rPr lang="zh-CN" altLang="en-US" sz="900" kern="100">
                          <a:effectLst/>
                        </a:rPr>
                        <a:t>不提供借款</a:t>
                      </a:r>
                    </a:p>
                  </a:txBody>
                  <a:tcPr marL="68580" marR="68580"/>
                </a:tc>
                <a:tc>
                  <a:txBody>
                    <a:bodyPr/>
                    <a:lstStyle/>
                    <a:p>
                      <a:pPr marL="0" marR="0" algn="just">
                        <a:spcBef>
                          <a:spcPts val="0"/>
                        </a:spcBef>
                        <a:spcAft>
                          <a:spcPts val="0"/>
                        </a:spcAft>
                      </a:pPr>
                      <a:r>
                        <a:rPr lang="en-US" altLang="zh-CN" sz="900" kern="100">
                          <a:effectLst/>
                        </a:rPr>
                        <a:t>13</a:t>
                      </a:r>
                    </a:p>
                  </a:txBody>
                  <a:tcPr marL="68580" marR="68580"/>
                </a:tc>
                <a:tc>
                  <a:txBody>
                    <a:bodyPr/>
                    <a:lstStyle/>
                    <a:p>
                      <a:pPr marL="0" marR="0" algn="just">
                        <a:spcBef>
                          <a:spcPts val="0"/>
                        </a:spcBef>
                        <a:spcAft>
                          <a:spcPts val="0"/>
                        </a:spcAft>
                      </a:pPr>
                      <a:r>
                        <a:rPr lang="en-US" altLang="zh-CN" sz="900" kern="100">
                          <a:effectLst/>
                        </a:rPr>
                        <a:t>229</a:t>
                      </a:r>
                    </a:p>
                  </a:txBody>
                  <a:tcPr marL="68580" marR="68580"/>
                </a:tc>
                <a:tc>
                  <a:txBody>
                    <a:bodyPr/>
                    <a:lstStyle/>
                    <a:p>
                      <a:pPr marL="0" marR="0" algn="just">
                        <a:spcBef>
                          <a:spcPts val="0"/>
                        </a:spcBef>
                        <a:spcAft>
                          <a:spcPts val="0"/>
                        </a:spcAft>
                      </a:pPr>
                      <a:r>
                        <a:rPr lang="zh-CN" altLang="en-US" sz="900" kern="100">
                          <a:effectLst/>
                        </a:rPr>
                        <a:t>不能借款嘛</a:t>
                      </a:r>
                      <a:r>
                        <a:rPr lang="en-US" altLang="zh-CN" sz="900" kern="100">
                          <a:effectLst/>
                        </a:rPr>
                        <a:t>?</a:t>
                      </a:r>
                    </a:p>
                  </a:txBody>
                  <a:tcPr marL="68580" marR="68580"/>
                </a:tc>
                <a:extLst>
                  <a:ext uri="{0D108BD9-81ED-4DB2-BD59-A6C34878D82A}">
                    <a16:rowId xmlns:a16="http://schemas.microsoft.com/office/drawing/2014/main" val="10004"/>
                  </a:ext>
                </a:extLst>
              </a:tr>
              <a:tr h="219289">
                <a:tc>
                  <a:txBody>
                    <a:bodyPr/>
                    <a:lstStyle/>
                    <a:p>
                      <a:pPr marL="0" marR="0" algn="just">
                        <a:spcBef>
                          <a:spcPts val="0"/>
                        </a:spcBef>
                        <a:spcAft>
                          <a:spcPts val="0"/>
                        </a:spcAft>
                      </a:pPr>
                      <a:r>
                        <a:rPr lang="zh-CN" altLang="en-US" sz="900" kern="100">
                          <a:effectLst/>
                        </a:rPr>
                        <a:t>借不</a:t>
                      </a:r>
                    </a:p>
                  </a:txBody>
                  <a:tcPr marL="68580" marR="68580"/>
                </a:tc>
                <a:tc>
                  <a:txBody>
                    <a:bodyPr/>
                    <a:lstStyle/>
                    <a:p>
                      <a:pPr marL="0" marR="0" algn="just">
                        <a:spcBef>
                          <a:spcPts val="0"/>
                        </a:spcBef>
                        <a:spcAft>
                          <a:spcPts val="0"/>
                        </a:spcAft>
                      </a:pPr>
                      <a:r>
                        <a:rPr lang="en-US" altLang="zh-CN" sz="900" kern="100">
                          <a:effectLst/>
                        </a:rPr>
                        <a:t>13</a:t>
                      </a:r>
                    </a:p>
                  </a:txBody>
                  <a:tcPr marL="68580" marR="68580"/>
                </a:tc>
                <a:tc>
                  <a:txBody>
                    <a:bodyPr/>
                    <a:lstStyle/>
                    <a:p>
                      <a:pPr marL="0" marR="0" algn="just">
                        <a:spcBef>
                          <a:spcPts val="0"/>
                        </a:spcBef>
                        <a:spcAft>
                          <a:spcPts val="0"/>
                        </a:spcAft>
                      </a:pPr>
                      <a:r>
                        <a:rPr lang="en-US" altLang="zh-CN" sz="900" kern="100" dirty="0">
                          <a:effectLst/>
                        </a:rPr>
                        <a:t>229</a:t>
                      </a:r>
                    </a:p>
                  </a:txBody>
                  <a:tcPr marL="68580" marR="68580"/>
                </a:tc>
                <a:tc>
                  <a:txBody>
                    <a:bodyPr/>
                    <a:lstStyle/>
                    <a:p>
                      <a:pPr marL="0" marR="0" algn="just">
                        <a:spcBef>
                          <a:spcPts val="0"/>
                        </a:spcBef>
                        <a:spcAft>
                          <a:spcPts val="0"/>
                        </a:spcAft>
                      </a:pPr>
                      <a:r>
                        <a:rPr lang="zh-CN" altLang="en-US" sz="900" kern="100">
                          <a:effectLst/>
                        </a:rPr>
                        <a:t>借款借不</a:t>
                      </a:r>
                      <a:r>
                        <a:rPr lang="en-US" altLang="zh-CN" sz="900" kern="100">
                          <a:effectLst/>
                        </a:rPr>
                        <a:t>?</a:t>
                      </a:r>
                    </a:p>
                  </a:txBody>
                  <a:tcPr marL="68580" marR="68580"/>
                </a:tc>
                <a:extLst>
                  <a:ext uri="{0D108BD9-81ED-4DB2-BD59-A6C34878D82A}">
                    <a16:rowId xmlns:a16="http://schemas.microsoft.com/office/drawing/2014/main" val="10005"/>
                  </a:ext>
                </a:extLst>
              </a:tr>
              <a:tr h="219289">
                <a:tc>
                  <a:txBody>
                    <a:bodyPr/>
                    <a:lstStyle/>
                    <a:p>
                      <a:pPr marL="0" marR="0" algn="just">
                        <a:spcBef>
                          <a:spcPts val="0"/>
                        </a:spcBef>
                        <a:spcAft>
                          <a:spcPts val="0"/>
                        </a:spcAft>
                      </a:pPr>
                      <a:r>
                        <a:rPr lang="zh-CN" altLang="en-US" sz="900" kern="100" dirty="0">
                          <a:effectLst/>
                        </a:rPr>
                        <a:t>哪里有分期门店</a:t>
                      </a:r>
                    </a:p>
                  </a:txBody>
                  <a:tcPr marL="68580" marR="68580"/>
                </a:tc>
                <a:tc>
                  <a:txBody>
                    <a:bodyPr/>
                    <a:lstStyle/>
                    <a:p>
                      <a:pPr marL="0" marR="0" algn="just">
                        <a:spcBef>
                          <a:spcPts val="0"/>
                        </a:spcBef>
                        <a:spcAft>
                          <a:spcPts val="0"/>
                        </a:spcAft>
                      </a:pPr>
                      <a:r>
                        <a:rPr lang="en-US" altLang="zh-CN" sz="900" kern="100">
                          <a:effectLst/>
                        </a:rPr>
                        <a:t>13</a:t>
                      </a:r>
                    </a:p>
                  </a:txBody>
                  <a:tcPr marL="68580" marR="68580"/>
                </a:tc>
                <a:tc>
                  <a:txBody>
                    <a:bodyPr/>
                    <a:lstStyle/>
                    <a:p>
                      <a:pPr marL="0" marR="0" algn="just">
                        <a:spcBef>
                          <a:spcPts val="0"/>
                        </a:spcBef>
                        <a:spcAft>
                          <a:spcPts val="0"/>
                        </a:spcAft>
                      </a:pPr>
                      <a:r>
                        <a:rPr lang="en-US" altLang="zh-CN" sz="900" kern="100">
                          <a:effectLst/>
                        </a:rPr>
                        <a:t>318</a:t>
                      </a:r>
                    </a:p>
                  </a:txBody>
                  <a:tcPr marL="68580" marR="68580"/>
                </a:tc>
                <a:tc>
                  <a:txBody>
                    <a:bodyPr/>
                    <a:lstStyle/>
                    <a:p>
                      <a:pPr marL="0" marR="0" algn="just">
                        <a:spcBef>
                          <a:spcPts val="0"/>
                        </a:spcBef>
                        <a:spcAft>
                          <a:spcPts val="0"/>
                        </a:spcAft>
                      </a:pPr>
                      <a:r>
                        <a:rPr lang="zh-CN" altLang="en-US" sz="900" kern="100">
                          <a:effectLst/>
                        </a:rPr>
                        <a:t>在哪里分期</a:t>
                      </a:r>
                    </a:p>
                  </a:txBody>
                  <a:tcPr marL="68580" marR="68580"/>
                </a:tc>
                <a:extLst>
                  <a:ext uri="{0D108BD9-81ED-4DB2-BD59-A6C34878D82A}">
                    <a16:rowId xmlns:a16="http://schemas.microsoft.com/office/drawing/2014/main" val="10006"/>
                  </a:ext>
                </a:extLst>
              </a:tr>
              <a:tr h="219289">
                <a:tc>
                  <a:txBody>
                    <a:bodyPr/>
                    <a:lstStyle/>
                    <a:p>
                      <a:pPr marL="0" marR="0" algn="just">
                        <a:spcBef>
                          <a:spcPts val="0"/>
                        </a:spcBef>
                        <a:spcAft>
                          <a:spcPts val="0"/>
                        </a:spcAft>
                      </a:pPr>
                      <a:r>
                        <a:rPr lang="zh-CN" altLang="en-US" sz="900" kern="100" dirty="0">
                          <a:effectLst/>
                        </a:rPr>
                        <a:t>现在借款怎么借不出来</a:t>
                      </a:r>
                      <a:r>
                        <a:rPr lang="en-US" altLang="zh-CN" sz="900" kern="100" dirty="0">
                          <a:effectLst/>
                        </a:rPr>
                        <a:t>?</a:t>
                      </a:r>
                    </a:p>
                  </a:txBody>
                  <a:tcPr marL="68580" marR="68580"/>
                </a:tc>
                <a:tc>
                  <a:txBody>
                    <a:bodyPr/>
                    <a:lstStyle/>
                    <a:p>
                      <a:pPr marL="0" marR="0" algn="just">
                        <a:spcBef>
                          <a:spcPts val="0"/>
                        </a:spcBef>
                        <a:spcAft>
                          <a:spcPts val="0"/>
                        </a:spcAft>
                      </a:pPr>
                      <a:r>
                        <a:rPr lang="en-US" altLang="zh-CN" sz="900" kern="100">
                          <a:effectLst/>
                        </a:rPr>
                        <a:t>21</a:t>
                      </a:r>
                    </a:p>
                  </a:txBody>
                  <a:tcPr marL="68580" marR="68580"/>
                </a:tc>
                <a:tc>
                  <a:txBody>
                    <a:bodyPr/>
                    <a:lstStyle/>
                    <a:p>
                      <a:pPr marL="0" marR="0" algn="just">
                        <a:spcBef>
                          <a:spcPts val="0"/>
                        </a:spcBef>
                        <a:spcAft>
                          <a:spcPts val="0"/>
                        </a:spcAft>
                      </a:pPr>
                      <a:r>
                        <a:rPr lang="en-US" altLang="zh-CN" sz="900" kern="100">
                          <a:effectLst/>
                        </a:rPr>
                        <a:t>229</a:t>
                      </a:r>
                    </a:p>
                  </a:txBody>
                  <a:tcPr marL="68580" marR="68580"/>
                </a:tc>
                <a:tc>
                  <a:txBody>
                    <a:bodyPr/>
                    <a:lstStyle/>
                    <a:p>
                      <a:pPr marL="0" marR="0" algn="just">
                        <a:spcBef>
                          <a:spcPts val="0"/>
                        </a:spcBef>
                        <a:spcAft>
                          <a:spcPts val="0"/>
                        </a:spcAft>
                      </a:pPr>
                      <a:r>
                        <a:rPr lang="zh-CN" altLang="en-US" sz="900" kern="100">
                          <a:effectLst/>
                        </a:rPr>
                        <a:t>为什么借款现在不行了</a:t>
                      </a:r>
                    </a:p>
                  </a:txBody>
                  <a:tcPr marL="68580" marR="68580"/>
                </a:tc>
                <a:extLst>
                  <a:ext uri="{0D108BD9-81ED-4DB2-BD59-A6C34878D82A}">
                    <a16:rowId xmlns:a16="http://schemas.microsoft.com/office/drawing/2014/main" val="10007"/>
                  </a:ext>
                </a:extLst>
              </a:tr>
              <a:tr h="219289">
                <a:tc>
                  <a:txBody>
                    <a:bodyPr/>
                    <a:lstStyle/>
                    <a:p>
                      <a:pPr marL="0" marR="0" algn="just">
                        <a:spcBef>
                          <a:spcPts val="0"/>
                        </a:spcBef>
                        <a:spcAft>
                          <a:spcPts val="0"/>
                        </a:spcAft>
                      </a:pPr>
                      <a:r>
                        <a:rPr lang="zh-CN" altLang="en-US" sz="900" kern="100">
                          <a:effectLst/>
                        </a:rPr>
                        <a:t>货款千不通过</a:t>
                      </a:r>
                      <a:r>
                        <a:rPr lang="en-US" altLang="zh-CN" sz="900" kern="100">
                          <a:effectLst/>
                        </a:rPr>
                        <a:t>,</a:t>
                      </a:r>
                      <a:r>
                        <a:rPr lang="zh-CN" altLang="en-US" sz="900" kern="100">
                          <a:effectLst/>
                        </a:rPr>
                        <a:t>明天来</a:t>
                      </a:r>
                    </a:p>
                  </a:txBody>
                  <a:tcPr marL="68580" marR="68580"/>
                </a:tc>
                <a:tc>
                  <a:txBody>
                    <a:bodyPr/>
                    <a:lstStyle/>
                    <a:p>
                      <a:pPr marL="0" marR="0" algn="just">
                        <a:spcBef>
                          <a:spcPts val="0"/>
                        </a:spcBef>
                        <a:spcAft>
                          <a:spcPts val="0"/>
                        </a:spcAft>
                      </a:pPr>
                      <a:r>
                        <a:rPr lang="en-US" altLang="zh-CN" sz="900" kern="100" dirty="0">
                          <a:effectLst/>
                        </a:rPr>
                        <a:t>21</a:t>
                      </a:r>
                    </a:p>
                  </a:txBody>
                  <a:tcPr marL="68580" marR="68580"/>
                </a:tc>
                <a:tc>
                  <a:txBody>
                    <a:bodyPr/>
                    <a:lstStyle/>
                    <a:p>
                      <a:pPr marL="0" marR="0" algn="just">
                        <a:spcBef>
                          <a:spcPts val="0"/>
                        </a:spcBef>
                        <a:spcAft>
                          <a:spcPts val="0"/>
                        </a:spcAft>
                      </a:pPr>
                      <a:r>
                        <a:rPr lang="en-US" altLang="zh-CN" sz="900" kern="100">
                          <a:effectLst/>
                        </a:rPr>
                        <a:t>229</a:t>
                      </a:r>
                    </a:p>
                  </a:txBody>
                  <a:tcPr marL="68580" marR="68580"/>
                </a:tc>
                <a:tc>
                  <a:txBody>
                    <a:bodyPr/>
                    <a:lstStyle/>
                    <a:p>
                      <a:pPr marL="0" marR="0" algn="just">
                        <a:spcBef>
                          <a:spcPts val="0"/>
                        </a:spcBef>
                        <a:spcAft>
                          <a:spcPts val="0"/>
                        </a:spcAft>
                      </a:pPr>
                      <a:r>
                        <a:rPr lang="zh-CN" altLang="en-US" sz="900" kern="100">
                          <a:effectLst/>
                        </a:rPr>
                        <a:t>货款为什么老是不通过</a:t>
                      </a:r>
                      <a:r>
                        <a:rPr lang="en-US" altLang="zh-CN" sz="900" kern="100">
                          <a:effectLst/>
                        </a:rPr>
                        <a:t>?</a:t>
                      </a:r>
                    </a:p>
                  </a:txBody>
                  <a:tcPr marL="68580" marR="68580"/>
                </a:tc>
                <a:extLst>
                  <a:ext uri="{0D108BD9-81ED-4DB2-BD59-A6C34878D82A}">
                    <a16:rowId xmlns:a16="http://schemas.microsoft.com/office/drawing/2014/main" val="10008"/>
                  </a:ext>
                </a:extLst>
              </a:tr>
              <a:tr h="219289">
                <a:tc>
                  <a:txBody>
                    <a:bodyPr/>
                    <a:lstStyle/>
                    <a:p>
                      <a:pPr marL="0" marR="0" algn="just">
                        <a:spcBef>
                          <a:spcPts val="0"/>
                        </a:spcBef>
                        <a:spcAft>
                          <a:spcPts val="0"/>
                        </a:spcAft>
                      </a:pPr>
                      <a:r>
                        <a:rPr lang="zh-CN" altLang="en-US" sz="900" kern="100">
                          <a:effectLst/>
                        </a:rPr>
                        <a:t>为什么老借不到</a:t>
                      </a:r>
                    </a:p>
                  </a:txBody>
                  <a:tcPr marL="68580" marR="68580"/>
                </a:tc>
                <a:tc>
                  <a:txBody>
                    <a:bodyPr/>
                    <a:lstStyle/>
                    <a:p>
                      <a:pPr marL="0" marR="0" algn="just">
                        <a:spcBef>
                          <a:spcPts val="0"/>
                        </a:spcBef>
                        <a:spcAft>
                          <a:spcPts val="0"/>
                        </a:spcAft>
                      </a:pPr>
                      <a:r>
                        <a:rPr lang="en-US" altLang="zh-CN" sz="900" kern="100">
                          <a:effectLst/>
                        </a:rPr>
                        <a:t>21</a:t>
                      </a:r>
                    </a:p>
                  </a:txBody>
                  <a:tcPr marL="68580" marR="68580"/>
                </a:tc>
                <a:tc>
                  <a:txBody>
                    <a:bodyPr/>
                    <a:lstStyle/>
                    <a:p>
                      <a:pPr marL="0" marR="0" algn="just">
                        <a:spcBef>
                          <a:spcPts val="0"/>
                        </a:spcBef>
                        <a:spcAft>
                          <a:spcPts val="0"/>
                        </a:spcAft>
                      </a:pPr>
                      <a:r>
                        <a:rPr lang="en-US" altLang="zh-CN" sz="900" kern="100">
                          <a:effectLst/>
                        </a:rPr>
                        <a:t>229</a:t>
                      </a:r>
                    </a:p>
                  </a:txBody>
                  <a:tcPr marL="68580" marR="68580"/>
                </a:tc>
                <a:tc>
                  <a:txBody>
                    <a:bodyPr/>
                    <a:lstStyle/>
                    <a:p>
                      <a:pPr marL="0" marR="0" algn="just">
                        <a:spcBef>
                          <a:spcPts val="0"/>
                        </a:spcBef>
                        <a:spcAft>
                          <a:spcPts val="0"/>
                        </a:spcAft>
                      </a:pPr>
                      <a:r>
                        <a:rPr lang="zh-CN" altLang="en-US" sz="900" kern="100">
                          <a:effectLst/>
                        </a:rPr>
                        <a:t>为啥总借不出来钱</a:t>
                      </a:r>
                    </a:p>
                  </a:txBody>
                  <a:tcPr marL="68580" marR="68580"/>
                </a:tc>
                <a:extLst>
                  <a:ext uri="{0D108BD9-81ED-4DB2-BD59-A6C34878D82A}">
                    <a16:rowId xmlns:a16="http://schemas.microsoft.com/office/drawing/2014/main" val="10009"/>
                  </a:ext>
                </a:extLst>
              </a:tr>
              <a:tr h="219289">
                <a:tc>
                  <a:txBody>
                    <a:bodyPr/>
                    <a:lstStyle/>
                    <a:p>
                      <a:pPr marL="0" marR="0" algn="just">
                        <a:spcBef>
                          <a:spcPts val="0"/>
                        </a:spcBef>
                        <a:spcAft>
                          <a:spcPts val="0"/>
                        </a:spcAft>
                      </a:pPr>
                      <a:r>
                        <a:rPr lang="zh-CN" altLang="en-US" sz="900" kern="100">
                          <a:effectLst/>
                        </a:rPr>
                        <a:t>电话</a:t>
                      </a:r>
                    </a:p>
                  </a:txBody>
                  <a:tcPr marL="68580" marR="68580"/>
                </a:tc>
                <a:tc>
                  <a:txBody>
                    <a:bodyPr/>
                    <a:lstStyle/>
                    <a:p>
                      <a:pPr marL="0" marR="0" algn="just">
                        <a:spcBef>
                          <a:spcPts val="0"/>
                        </a:spcBef>
                        <a:spcAft>
                          <a:spcPts val="0"/>
                        </a:spcAft>
                      </a:pPr>
                      <a:r>
                        <a:rPr lang="en-US" altLang="zh-CN" sz="900" kern="100">
                          <a:effectLst/>
                        </a:rPr>
                        <a:t>222</a:t>
                      </a:r>
                    </a:p>
                  </a:txBody>
                  <a:tcPr marL="68580" marR="68580"/>
                </a:tc>
                <a:tc>
                  <a:txBody>
                    <a:bodyPr/>
                    <a:lstStyle/>
                    <a:p>
                      <a:pPr marL="0" marR="0" algn="just">
                        <a:spcBef>
                          <a:spcPts val="0"/>
                        </a:spcBef>
                        <a:spcAft>
                          <a:spcPts val="0"/>
                        </a:spcAft>
                      </a:pPr>
                      <a:r>
                        <a:rPr lang="en-US" altLang="zh-CN" sz="900" kern="100">
                          <a:effectLst/>
                        </a:rPr>
                        <a:t>121</a:t>
                      </a:r>
                    </a:p>
                  </a:txBody>
                  <a:tcPr marL="68580" marR="68580"/>
                </a:tc>
                <a:tc>
                  <a:txBody>
                    <a:bodyPr/>
                    <a:lstStyle/>
                    <a:p>
                      <a:pPr marL="0" marR="0" algn="just">
                        <a:spcBef>
                          <a:spcPts val="0"/>
                        </a:spcBef>
                        <a:spcAft>
                          <a:spcPts val="0"/>
                        </a:spcAft>
                      </a:pPr>
                      <a:r>
                        <a:rPr lang="zh-CN" altLang="en-US" sz="900" kern="100">
                          <a:effectLst/>
                        </a:rPr>
                        <a:t>电话</a:t>
                      </a:r>
                    </a:p>
                  </a:txBody>
                  <a:tcPr marL="68580" marR="68580"/>
                </a:tc>
                <a:extLst>
                  <a:ext uri="{0D108BD9-81ED-4DB2-BD59-A6C34878D82A}">
                    <a16:rowId xmlns:a16="http://schemas.microsoft.com/office/drawing/2014/main" val="10010"/>
                  </a:ext>
                </a:extLst>
              </a:tr>
              <a:tr h="219289">
                <a:tc>
                  <a:txBody>
                    <a:bodyPr/>
                    <a:lstStyle/>
                    <a:p>
                      <a:pPr marL="0" marR="0" algn="just">
                        <a:spcBef>
                          <a:spcPts val="0"/>
                        </a:spcBef>
                        <a:spcAft>
                          <a:spcPts val="0"/>
                        </a:spcAft>
                      </a:pPr>
                      <a:r>
                        <a:rPr lang="zh-CN" altLang="en-US" sz="900" kern="100">
                          <a:effectLst/>
                        </a:rPr>
                        <a:t>微支付付款有利息吗</a:t>
                      </a:r>
                    </a:p>
                  </a:txBody>
                  <a:tcPr marL="68580" marR="68580"/>
                </a:tc>
                <a:tc>
                  <a:txBody>
                    <a:bodyPr/>
                    <a:lstStyle/>
                    <a:p>
                      <a:pPr marL="0" marR="0" algn="just">
                        <a:spcBef>
                          <a:spcPts val="0"/>
                        </a:spcBef>
                        <a:spcAft>
                          <a:spcPts val="0"/>
                        </a:spcAft>
                      </a:pPr>
                      <a:r>
                        <a:rPr lang="en-US" altLang="zh-CN" sz="900" kern="100">
                          <a:effectLst/>
                        </a:rPr>
                        <a:t>147</a:t>
                      </a:r>
                    </a:p>
                  </a:txBody>
                  <a:tcPr marL="68580" marR="68580"/>
                </a:tc>
                <a:tc>
                  <a:txBody>
                    <a:bodyPr/>
                    <a:lstStyle/>
                    <a:p>
                      <a:pPr marL="0" marR="0" algn="just">
                        <a:spcBef>
                          <a:spcPts val="0"/>
                        </a:spcBef>
                        <a:spcAft>
                          <a:spcPts val="0"/>
                        </a:spcAft>
                      </a:pPr>
                      <a:r>
                        <a:rPr lang="en-US" altLang="zh-CN" sz="900" kern="100">
                          <a:effectLst/>
                        </a:rPr>
                        <a:t>164</a:t>
                      </a:r>
                    </a:p>
                  </a:txBody>
                  <a:tcPr marL="68580" marR="68580"/>
                </a:tc>
                <a:tc>
                  <a:txBody>
                    <a:bodyPr/>
                    <a:lstStyle/>
                    <a:p>
                      <a:pPr marL="0" marR="0" algn="just">
                        <a:spcBef>
                          <a:spcPts val="0"/>
                        </a:spcBef>
                        <a:spcAft>
                          <a:spcPts val="0"/>
                        </a:spcAft>
                      </a:pPr>
                      <a:r>
                        <a:rPr lang="zh-CN" altLang="en-US" sz="900" kern="100">
                          <a:effectLst/>
                        </a:rPr>
                        <a:t>用微支付用不用利息</a:t>
                      </a:r>
                    </a:p>
                  </a:txBody>
                  <a:tcPr marL="68580" marR="68580"/>
                </a:tc>
                <a:extLst>
                  <a:ext uri="{0D108BD9-81ED-4DB2-BD59-A6C34878D82A}">
                    <a16:rowId xmlns:a16="http://schemas.microsoft.com/office/drawing/2014/main" val="10011"/>
                  </a:ext>
                </a:extLst>
              </a:tr>
              <a:tr h="219289">
                <a:tc>
                  <a:txBody>
                    <a:bodyPr/>
                    <a:lstStyle/>
                    <a:p>
                      <a:pPr marL="0" marR="0" algn="just">
                        <a:spcBef>
                          <a:spcPts val="0"/>
                        </a:spcBef>
                        <a:spcAft>
                          <a:spcPts val="0"/>
                        </a:spcAft>
                      </a:pPr>
                      <a:r>
                        <a:rPr lang="zh-CN" altLang="en-US" sz="900" kern="100">
                          <a:effectLst/>
                        </a:rPr>
                        <a:t>微支付利息是多少</a:t>
                      </a:r>
                    </a:p>
                  </a:txBody>
                  <a:tcPr marL="68580" marR="68580"/>
                </a:tc>
                <a:tc>
                  <a:txBody>
                    <a:bodyPr/>
                    <a:lstStyle/>
                    <a:p>
                      <a:pPr marL="0" marR="0" algn="just">
                        <a:spcBef>
                          <a:spcPts val="0"/>
                        </a:spcBef>
                        <a:spcAft>
                          <a:spcPts val="0"/>
                        </a:spcAft>
                      </a:pPr>
                      <a:r>
                        <a:rPr lang="en-US" altLang="zh-CN" sz="900" kern="100">
                          <a:effectLst/>
                        </a:rPr>
                        <a:t>147</a:t>
                      </a:r>
                    </a:p>
                  </a:txBody>
                  <a:tcPr marL="68580" marR="68580"/>
                </a:tc>
                <a:tc>
                  <a:txBody>
                    <a:bodyPr/>
                    <a:lstStyle/>
                    <a:p>
                      <a:pPr marL="0" marR="0" algn="just">
                        <a:spcBef>
                          <a:spcPts val="0"/>
                        </a:spcBef>
                        <a:spcAft>
                          <a:spcPts val="0"/>
                        </a:spcAft>
                      </a:pPr>
                      <a:r>
                        <a:rPr lang="en-US" altLang="zh-CN" sz="900" kern="100">
                          <a:effectLst/>
                        </a:rPr>
                        <a:t>164</a:t>
                      </a:r>
                    </a:p>
                  </a:txBody>
                  <a:tcPr marL="68580" marR="68580"/>
                </a:tc>
                <a:tc>
                  <a:txBody>
                    <a:bodyPr/>
                    <a:lstStyle/>
                    <a:p>
                      <a:pPr marL="0" marR="0" algn="just">
                        <a:spcBef>
                          <a:spcPts val="0"/>
                        </a:spcBef>
                        <a:spcAft>
                          <a:spcPts val="0"/>
                        </a:spcAft>
                      </a:pPr>
                      <a:r>
                        <a:rPr lang="zh-CN" altLang="en-US" sz="900" kern="100">
                          <a:effectLst/>
                        </a:rPr>
                        <a:t>微支付怎么计息</a:t>
                      </a:r>
                    </a:p>
                  </a:txBody>
                  <a:tcPr marL="68580" marR="68580"/>
                </a:tc>
                <a:extLst>
                  <a:ext uri="{0D108BD9-81ED-4DB2-BD59-A6C34878D82A}">
                    <a16:rowId xmlns:a16="http://schemas.microsoft.com/office/drawing/2014/main" val="10012"/>
                  </a:ext>
                </a:extLst>
              </a:tr>
              <a:tr h="0">
                <a:tc>
                  <a:txBody>
                    <a:bodyPr/>
                    <a:lstStyle/>
                    <a:p>
                      <a:pPr marL="0" marR="0" algn="just">
                        <a:spcBef>
                          <a:spcPts val="0"/>
                        </a:spcBef>
                        <a:spcAft>
                          <a:spcPts val="0"/>
                        </a:spcAft>
                      </a:pPr>
                      <a:r>
                        <a:rPr lang="zh-CN" altLang="en-US" sz="900" kern="100" dirty="0">
                          <a:effectLst/>
                        </a:rPr>
                        <a:t>微支付的利息怎么算</a:t>
                      </a:r>
                    </a:p>
                  </a:txBody>
                  <a:tcPr marL="68580" marR="68580"/>
                </a:tc>
                <a:tc>
                  <a:txBody>
                    <a:bodyPr/>
                    <a:lstStyle/>
                    <a:p>
                      <a:pPr marL="0" marR="0" algn="just">
                        <a:spcBef>
                          <a:spcPts val="0"/>
                        </a:spcBef>
                        <a:spcAft>
                          <a:spcPts val="0"/>
                        </a:spcAft>
                      </a:pPr>
                      <a:r>
                        <a:rPr lang="en-US" altLang="zh-CN" sz="900" kern="100">
                          <a:effectLst/>
                        </a:rPr>
                        <a:t>147</a:t>
                      </a:r>
                    </a:p>
                  </a:txBody>
                  <a:tcPr marL="68580" marR="68580"/>
                </a:tc>
                <a:tc>
                  <a:txBody>
                    <a:bodyPr/>
                    <a:lstStyle/>
                    <a:p>
                      <a:pPr marL="0" marR="0" algn="just">
                        <a:spcBef>
                          <a:spcPts val="0"/>
                        </a:spcBef>
                        <a:spcAft>
                          <a:spcPts val="0"/>
                        </a:spcAft>
                      </a:pPr>
                      <a:r>
                        <a:rPr lang="en-US" altLang="zh-CN" sz="900" kern="100">
                          <a:effectLst/>
                        </a:rPr>
                        <a:t>164</a:t>
                      </a:r>
                    </a:p>
                  </a:txBody>
                  <a:tcPr marL="68580" marR="68580"/>
                </a:tc>
                <a:tc>
                  <a:txBody>
                    <a:bodyPr/>
                    <a:lstStyle/>
                    <a:p>
                      <a:pPr marL="0" marR="0" algn="just">
                        <a:spcBef>
                          <a:spcPts val="0"/>
                        </a:spcBef>
                        <a:spcAft>
                          <a:spcPts val="0"/>
                        </a:spcAft>
                      </a:pPr>
                      <a:r>
                        <a:rPr lang="zh-CN" altLang="en-US" sz="900" kern="100" dirty="0">
                          <a:effectLst/>
                        </a:rPr>
                        <a:t>微支付消费怎么算</a:t>
                      </a:r>
                    </a:p>
                  </a:txBody>
                  <a:tcPr marL="68580" marR="68580"/>
                </a:tc>
                <a:extLst>
                  <a:ext uri="{0D108BD9-81ED-4DB2-BD59-A6C34878D82A}">
                    <a16:rowId xmlns:a16="http://schemas.microsoft.com/office/drawing/2014/main" val="1001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139" y="1196989"/>
            <a:ext cx="10906834" cy="4970386"/>
          </a:xfrm>
        </p:spPr>
        <p:txBody>
          <a:bodyPr>
            <a:normAutofit/>
          </a:bodyPr>
          <a:lstStyle/>
          <a:p>
            <a:pPr marL="0" marR="0" algn="just">
              <a:lnSpc>
                <a:spcPct val="90000"/>
              </a:lnSpc>
              <a:spcBef>
                <a:spcPts val="0"/>
              </a:spcBef>
              <a:spcAft>
                <a:spcPts val="0"/>
              </a:spcAft>
              <a:buClrTx/>
              <a:buSzTx/>
              <a:buNone/>
            </a:pPr>
            <a:r>
              <a:rPr lang="zh-CN" altLang="en-US" sz="1800" kern="100" dirty="0">
                <a:effectLst/>
                <a:ea typeface="黑体" panose="02010609060101010101" pitchFamily="49" charset="-122"/>
                <a:cs typeface="+mn-lt"/>
              </a:rPr>
              <a:t>方案四：apex训练加速</a:t>
            </a:r>
          </a:p>
          <a:p>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训练大数据集时存在训练模型效率较低的问题，该问题一方面是由于</a:t>
            </a:r>
            <a:r>
              <a:rPr lang="zh-CN" altLang="en-US" sz="1800" kern="0" dirty="0">
                <a:solidFill>
                  <a:srgbClr val="FF0000"/>
                </a:solidFill>
                <a:effectLst/>
                <a:ea typeface="仿宋" panose="02010609060101010101" pitchFamily="49" charset="-122"/>
                <a:cs typeface="+mn-lt"/>
              </a:rPr>
              <a:t>训练模型的数据规模较大</a:t>
            </a:r>
            <a:r>
              <a:rPr lang="zh-CN" altLang="en-US" sz="1800" kern="0" dirty="0">
                <a:solidFill>
                  <a:srgbClr val="333333"/>
                </a:solidFill>
                <a:effectLst/>
                <a:ea typeface="仿宋" panose="02010609060101010101" pitchFamily="49" charset="-122"/>
                <a:cs typeface="+mn-lt"/>
              </a:rPr>
              <a:t>，而另一方面则是由于一些模型的参数规模大于BERT。同时参数规模过大的模型会导致</a:t>
            </a:r>
            <a:r>
              <a:rPr lang="zh-CN" altLang="en-US" sz="1800" kern="0" dirty="0">
                <a:effectLst/>
                <a:ea typeface="仿宋" panose="02010609060101010101" pitchFamily="49" charset="-122"/>
                <a:cs typeface="+mn-lt"/>
              </a:rPr>
              <a:t>模型的显存占用率变高</a:t>
            </a:r>
            <a:r>
              <a:rPr lang="zh-CN" altLang="en-US" sz="1800" kern="0" dirty="0">
                <a:solidFill>
                  <a:srgbClr val="333333"/>
                </a:solidFill>
                <a:effectLst/>
                <a:ea typeface="仿宋" panose="02010609060101010101" pitchFamily="49" charset="-122"/>
                <a:cs typeface="+mn-lt"/>
              </a:rPr>
              <a:t>，只能</a:t>
            </a:r>
            <a:r>
              <a:rPr lang="zh-CN" altLang="en-US" sz="1800" kern="0" dirty="0">
                <a:solidFill>
                  <a:srgbClr val="FF0000"/>
                </a:solidFill>
                <a:effectLst/>
                <a:ea typeface="仿宋" panose="02010609060101010101" pitchFamily="49" charset="-122"/>
                <a:cs typeface="+mn-lt"/>
              </a:rPr>
              <a:t>选择更小的batch size训练</a:t>
            </a:r>
            <a:r>
              <a:rPr lang="zh-CN" altLang="en-US" sz="1800" kern="0" dirty="0">
                <a:solidFill>
                  <a:srgbClr val="333333"/>
                </a:solidFill>
                <a:effectLst/>
                <a:ea typeface="仿宋" panose="02010609060101010101" pitchFamily="49" charset="-122"/>
                <a:cs typeface="+mn-lt"/>
              </a:rPr>
              <a:t>，从而进一步导致梯度不稳定影响性能。为解决该问题，本方案采用apex[14]对模型的训练进行加速。</a:t>
            </a:r>
          </a:p>
          <a:p>
            <a:pPr marL="0" marR="0" indent="355600" algn="just">
              <a:lnSpc>
                <a:spcPts val="2000"/>
              </a:lnSpc>
              <a:spcBef>
                <a:spcPts val="0"/>
              </a:spcBef>
              <a:spcAft>
                <a:spcPts val="0"/>
              </a:spcAft>
            </a:pPr>
            <a:endParaRPr lang="zh-CN" altLang="en-US" sz="1800" kern="100" dirty="0">
              <a:effectLst/>
              <a:ea typeface="宋体" panose="02010600030101010101" pitchFamily="2"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apex是由NVIDIA提出的可以完美支持Pytorch，将模型的大部分操作改用Float16执行，Float16可以有效的</a:t>
            </a:r>
            <a:r>
              <a:rPr lang="zh-CN" altLang="en-US" sz="1800" kern="0" dirty="0">
                <a:solidFill>
                  <a:srgbClr val="FF0000"/>
                </a:solidFill>
                <a:effectLst/>
                <a:ea typeface="仿宋" panose="02010609060101010101" pitchFamily="49" charset="-122"/>
                <a:cs typeface="+mn-lt"/>
              </a:rPr>
              <a:t>减少模型的显存占用率并提高GPU的推理速度，进而提升训练模型的效率</a:t>
            </a:r>
            <a:r>
              <a:rPr lang="zh-CN" altLang="en-US" sz="1800" kern="0" dirty="0">
                <a:solidFill>
                  <a:srgbClr val="333333"/>
                </a:solidFill>
                <a:effectLst/>
                <a:ea typeface="仿宋" panose="02010609060101010101" pitchFamily="49" charset="-122"/>
                <a:cs typeface="+mn-lt"/>
              </a:rPr>
              <a:t>。</a:t>
            </a:r>
          </a:p>
          <a:p>
            <a:pPr marL="0" marR="0" indent="355600" algn="just">
              <a:lnSpc>
                <a:spcPts val="2000"/>
              </a:lnSpc>
              <a:spcBef>
                <a:spcPts val="0"/>
              </a:spcBef>
              <a:spcAft>
                <a:spcPts val="0"/>
              </a:spcAft>
            </a:pPr>
            <a:endParaRPr lang="zh-CN" altLang="en-US" sz="1800" kern="100" dirty="0">
              <a:effectLst/>
              <a:ea typeface="宋体" panose="02010600030101010101" pitchFamily="2"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由于apex采用了Float16的方案，其对模型推理的精度影响未知，因此本方案拟对各个BERT模型在使用apex前后的性能、显存占用率，训练效率进行对比。</a:t>
            </a:r>
          </a:p>
          <a:p>
            <a:pPr marL="0" indent="0" algn="just">
              <a:buNone/>
            </a:pPr>
            <a:endParaRPr lang="zh-CN" altLang="en-US" sz="1800" dirty="0">
              <a:cs typeface="+mn-lt"/>
            </a:endParaRPr>
          </a:p>
        </p:txBody>
      </p:sp>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55/63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23051"/>
            <a:ext cx="10945744" cy="4999569"/>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方案四：apex训练加速实验</a:t>
            </a:r>
          </a:p>
          <a:p>
            <a:pPr marL="0" marR="0" indent="0" algn="just">
              <a:spcBef>
                <a:spcPts val="0"/>
              </a:spcBef>
              <a:spcAft>
                <a:spcPts val="0"/>
              </a:spcAft>
              <a:buNone/>
            </a:pPr>
            <a:endParaRPr lang="en-US" altLang="zh-CN" sz="1800" kern="10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数据集</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为节省实验验证时间，将公司提供的132595条，325个类别的训练数据，按每个类别的10%数据抽样得到训练数据集，同样将公司提供的1000条测试数据作为验证数据集。</a:t>
            </a:r>
          </a:p>
          <a:p>
            <a:pPr marL="38100" indent="0" algn="just">
              <a:spcBef>
                <a:spcPts val="0"/>
              </a:spcBef>
              <a:buNone/>
            </a:pPr>
            <a:r>
              <a:rPr lang="zh-CN" altLang="en-US" sz="1800" b="1" kern="0" dirty="0">
                <a:solidFill>
                  <a:srgbClr val="333333"/>
                </a:solidFill>
                <a:effectLst/>
                <a:ea typeface="仿宋" panose="02010609060101010101" pitchFamily="49" charset="-122"/>
                <a:cs typeface="+mn-lt"/>
              </a:rPr>
              <a:t>    </a:t>
            </a:r>
            <a:endParaRPr lang="en-US" altLang="zh-CN" sz="1800" b="1" kern="0" dirty="0">
              <a:solidFill>
                <a:srgbClr val="333333"/>
              </a:solidFill>
              <a:effectLst/>
              <a:ea typeface="仿宋"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b="1" kern="0" dirty="0">
                <a:solidFill>
                  <a:srgbClr val="333333"/>
                </a:solidFill>
                <a:effectLst/>
                <a:ea typeface="仿宋" panose="02010609060101010101" pitchFamily="49" charset="-122"/>
                <a:cs typeface="+mn-lt"/>
              </a:rPr>
              <a:t>注：</a:t>
            </a:r>
            <a:r>
              <a:rPr lang="zh-CN" altLang="en-US" sz="1800" kern="0" dirty="0">
                <a:solidFill>
                  <a:srgbClr val="333333"/>
                </a:solidFill>
                <a:effectLst/>
                <a:ea typeface="仿宋" panose="02010609060101010101" pitchFamily="49" charset="-122"/>
                <a:cs typeface="+mn-lt"/>
              </a:rPr>
              <a:t>前期交付的模型在1000条上的测试效果与在公司测试集上的测试效果保持一致性，故后续实验依然以1000条数据集上的测试效果作为参考标准。</a:t>
            </a: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实验设计</a:t>
            </a:r>
          </a:p>
          <a:p>
            <a:pPr marL="228600" lvl="1" indent="0" algn="just">
              <a:spcBef>
                <a:spcPts val="0"/>
              </a:spcBef>
              <a:buNone/>
            </a:pPr>
            <a:endParaRPr lang="en-US" altLang="zh-CN" sz="1800" kern="0" dirty="0">
              <a:solidFill>
                <a:srgbClr val="333333"/>
              </a:solidFill>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该组实验分为两部分，第一部分将Albert系列模型与其他模型进行对比，验证效果，该部分实验中唯一的变量因素为模型及其训练参数的不同。</a:t>
            </a:r>
          </a:p>
          <a:p>
            <a:pPr marL="0" marR="0" lvl="1" indent="457200" algn="just">
              <a:lnSpc>
                <a:spcPts val="2000"/>
              </a:lnSpc>
              <a:spcBef>
                <a:spcPts val="0"/>
              </a:spcBef>
              <a:spcAft>
                <a:spcPts val="0"/>
              </a:spcAft>
              <a:buClrTx/>
              <a:buSzTx/>
              <a:buNone/>
            </a:pPr>
            <a:endParaRPr lang="zh-CN" altLang="en-US"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第二部分实验将Albert系列模型与Bert_base采用apex训练，并将模型效果与未使用apex的效果进行对比，该部分实验的唯一变量因素为是否使用apex。</a:t>
            </a:r>
          </a:p>
        </p:txBody>
      </p:sp>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56/63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21415"/>
            <a:ext cx="10515600" cy="5029780"/>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方案四：apex训练加速实验</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参数设置</a:t>
            </a:r>
          </a:p>
          <a:p>
            <a:pPr marL="457200" lvl="1" algn="just">
              <a:spcBef>
                <a:spcPts val="0"/>
              </a:spcBef>
            </a:pPr>
            <a:endParaRPr lang="en-US" altLang="zh-CN" sz="1800" b="1" kern="0" dirty="0">
              <a:solidFill>
                <a:srgbClr val="333333"/>
              </a:solidFill>
              <a:effectLst/>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模型超参数设置与硬件配置如下表：</a:t>
            </a: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228600" lvl="1" indent="0" algn="just">
              <a:spcBef>
                <a:spcPts val="0"/>
              </a:spcBef>
              <a:buNone/>
            </a:pPr>
            <a:endParaRPr lang="en-US" altLang="zh-CN" sz="1800" b="1" kern="0" dirty="0">
              <a:solidFill>
                <a:srgbClr val="333333"/>
              </a:solidFill>
              <a:ea typeface="黑体" panose="02010609060101010101" pitchFamily="49" charset="-122"/>
              <a:cs typeface="+mn-lt"/>
            </a:endParaRP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pPr>
            <a:endParaRPr lang="en-US" altLang="zh-CN" sz="1800" b="1" kern="0" dirty="0">
              <a:solidFill>
                <a:srgbClr val="333333"/>
              </a:solidFill>
              <a:effectLst/>
              <a:ea typeface="黑体" panose="02010609060101010101" pitchFamily="49" charset="-122"/>
              <a:cs typeface="+mn-lt"/>
            </a:endParaRPr>
          </a:p>
          <a:p>
            <a:pPr marL="457200" lvl="1" algn="just">
              <a:spcBef>
                <a:spcPts val="0"/>
              </a:spcBef>
            </a:pPr>
            <a:endParaRPr lang="en-US" altLang="zh-CN" sz="1800" b="1" kern="0" dirty="0">
              <a:solidFill>
                <a:srgbClr val="333333"/>
              </a:solidFill>
              <a:ea typeface="黑体" panose="02010609060101010101" pitchFamily="49" charset="-122"/>
              <a:cs typeface="+mn-lt"/>
            </a:endParaRPr>
          </a:p>
          <a:p>
            <a:pPr marL="457200" lvl="1" algn="just">
              <a:spcBef>
                <a:spcPts val="0"/>
              </a:spcBef>
              <a:buClrTx/>
              <a:buSzTx/>
            </a:pPr>
            <a:r>
              <a:rPr lang="zh-CN" altLang="en-US" sz="1800" kern="0" dirty="0">
                <a:solidFill>
                  <a:srgbClr val="333333"/>
                </a:solidFill>
                <a:effectLst/>
                <a:latin typeface="黑体" panose="02010609060101010101" pitchFamily="49" charset="-122"/>
                <a:ea typeface="黑体" panose="02010609060101010101" pitchFamily="49" charset="-122"/>
                <a:cs typeface="+mn-lt"/>
              </a:rPr>
              <a:t>实验结果</a:t>
            </a:r>
          </a:p>
          <a:p>
            <a:pPr marL="457200" lvl="1" algn="just">
              <a:spcBef>
                <a:spcPts val="0"/>
              </a:spcBef>
              <a:buClrTx/>
              <a:buSzTx/>
            </a:pPr>
            <a:endParaRPr lang="zh-CN" altLang="en-US" sz="1800" kern="0" dirty="0">
              <a:solidFill>
                <a:srgbClr val="333333"/>
              </a:solidFill>
              <a:effectLst/>
              <a:latin typeface="黑体" panose="02010609060101010101" pitchFamily="49" charset="-122"/>
              <a:ea typeface="黑体" panose="02010609060101010101" pitchFamily="49" charset="-122"/>
              <a:cs typeface="+mn-lt"/>
            </a:endParaRPr>
          </a:p>
          <a:p>
            <a:pPr marL="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采用apex前后的训练测试时间，及所占用</a:t>
            </a:r>
            <a:r>
              <a:rPr lang="zh-CN" altLang="en-US" sz="1800" kern="0" dirty="0">
                <a:solidFill>
                  <a:schemeClr val="tx1"/>
                </a:solidFill>
                <a:effectLst/>
                <a:ea typeface="仿宋" panose="02010609060101010101" pitchFamily="49" charset="-122"/>
                <a:cs typeface="+mn-lt"/>
              </a:rPr>
              <a:t>GPU内存对比如表所示。</a:t>
            </a:r>
            <a:endParaRPr lang="zh-CN" altLang="en-US" sz="1800" kern="0" dirty="0">
              <a:solidFill>
                <a:srgbClr val="FF0000"/>
              </a:solidFill>
              <a:effectLst/>
              <a:ea typeface="仿宋" panose="02010609060101010101" pitchFamily="49" charset="-122"/>
              <a:cs typeface="+mn-lt"/>
            </a:endParaRPr>
          </a:p>
          <a:p>
            <a:pPr marL="457200" lvl="1" algn="just">
              <a:spcBef>
                <a:spcPts val="0"/>
              </a:spcBef>
            </a:pPr>
            <a:endParaRPr lang="en-US" altLang="zh-CN" sz="1800" b="1" kern="0" dirty="0">
              <a:solidFill>
                <a:srgbClr val="333333"/>
              </a:solidFill>
              <a:effectLst/>
              <a:ea typeface="黑体" panose="02010609060101010101" pitchFamily="49" charset="-122"/>
              <a:cs typeface="+mn-lt"/>
            </a:endParaRPr>
          </a:p>
          <a:p>
            <a:pPr marL="457200" lvl="1" algn="just">
              <a:spcBef>
                <a:spcPts val="0"/>
              </a:spcBef>
            </a:pPr>
            <a:endParaRPr lang="en-US" altLang="zh-CN" sz="1800" b="1" kern="0" dirty="0">
              <a:solidFill>
                <a:srgbClr val="333333"/>
              </a:solidFill>
              <a:effectLst/>
              <a:ea typeface="黑体" panose="02010609060101010101" pitchFamily="49" charset="-122"/>
              <a:cs typeface="+mn-lt"/>
            </a:endParaRPr>
          </a:p>
          <a:p>
            <a:pPr marL="228600" lvl="1" indent="0" algn="just">
              <a:spcBef>
                <a:spcPts val="0"/>
              </a:spcBef>
              <a:buNone/>
            </a:pPr>
            <a:endParaRPr lang="zh-CN" altLang="en-US" sz="1200" b="1" kern="0" dirty="0">
              <a:solidFill>
                <a:schemeClr val="dk1"/>
              </a:solidFill>
              <a:effectLs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zh-CN" altLang="en-US" sz="1800" kern="100" dirty="0">
              <a:effectLst/>
              <a:ea typeface="宋体" panose="02010600030101010101" pitchFamily="2" charset="-122"/>
              <a:cs typeface="+mn-lt"/>
            </a:endParaRPr>
          </a:p>
          <a:p>
            <a:pPr marL="228600" lvl="1" indent="0" algn="just">
              <a:spcBef>
                <a:spcPts val="0"/>
              </a:spcBef>
              <a:buNone/>
            </a:pPr>
            <a:endParaRPr lang="en-US" altLang="zh-CN" sz="1800" b="1"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p:txBody>
      </p:sp>
      <p:graphicFrame>
        <p:nvGraphicFramePr>
          <p:cNvPr id="2" name="表格 1"/>
          <p:cNvGraphicFramePr>
            <a:graphicFrameLocks noGrp="1"/>
          </p:cNvGraphicFramePr>
          <p:nvPr>
            <p:custDataLst>
              <p:tags r:id="rId1"/>
            </p:custDataLst>
          </p:nvPr>
        </p:nvGraphicFramePr>
        <p:xfrm>
          <a:off x="4063883" y="2584240"/>
          <a:ext cx="3449541" cy="1371600"/>
        </p:xfrm>
        <a:graphic>
          <a:graphicData uri="http://schemas.openxmlformats.org/drawingml/2006/table">
            <a:tbl>
              <a:tblPr>
                <a:tableStyleId>{69CF1AB2-1976-4502-BF36-3FF5EA218861}</a:tableStyleId>
              </a:tblPr>
              <a:tblGrid>
                <a:gridCol w="1437309">
                  <a:extLst>
                    <a:ext uri="{9D8B030D-6E8A-4147-A177-3AD203B41FA5}">
                      <a16:colId xmlns:a16="http://schemas.microsoft.com/office/drawing/2014/main" val="20000"/>
                    </a:ext>
                  </a:extLst>
                </a:gridCol>
                <a:gridCol w="2012232">
                  <a:extLst>
                    <a:ext uri="{9D8B030D-6E8A-4147-A177-3AD203B41FA5}">
                      <a16:colId xmlns:a16="http://schemas.microsoft.com/office/drawing/2014/main" val="20001"/>
                    </a:ext>
                  </a:extLst>
                </a:gridCol>
              </a:tblGrid>
              <a:tr h="274320">
                <a:tc>
                  <a:txBody>
                    <a:bodyPr/>
                    <a:lstStyle/>
                    <a:p>
                      <a:pPr marL="0" marR="0" algn="just">
                        <a:spcBef>
                          <a:spcPts val="0"/>
                        </a:spcBef>
                        <a:spcAft>
                          <a:spcPts val="0"/>
                        </a:spcAft>
                      </a:pPr>
                      <a:r>
                        <a:rPr lang="zh-CN" altLang="en-US" sz="1200" b="1" kern="0" dirty="0">
                          <a:effectLst/>
                        </a:rPr>
                        <a:t>模型参数</a:t>
                      </a:r>
                    </a:p>
                  </a:txBody>
                  <a:tcPr marL="68580" marR="68580"/>
                </a:tc>
                <a:tc>
                  <a:txBody>
                    <a:bodyPr/>
                    <a:lstStyle/>
                    <a:p>
                      <a:pPr marL="0" marR="0" algn="just">
                        <a:spcBef>
                          <a:spcPts val="0"/>
                        </a:spcBef>
                        <a:spcAft>
                          <a:spcPts val="0"/>
                        </a:spcAft>
                      </a:pPr>
                      <a:r>
                        <a:rPr lang="zh-CN" altLang="en-US" sz="1200" b="1" kern="0">
                          <a:effectLst/>
                        </a:rPr>
                        <a:t>取值</a:t>
                      </a:r>
                    </a:p>
                  </a:txBody>
                  <a:tcPr marL="68580" marR="68580"/>
                </a:tc>
                <a:extLst>
                  <a:ext uri="{0D108BD9-81ED-4DB2-BD59-A6C34878D82A}">
                    <a16:rowId xmlns:a16="http://schemas.microsoft.com/office/drawing/2014/main" val="10000"/>
                  </a:ext>
                </a:extLst>
              </a:tr>
              <a:tr h="256032">
                <a:tc>
                  <a:txBody>
                    <a:bodyPr/>
                    <a:lstStyle/>
                    <a:p>
                      <a:pPr marL="0" marR="0" algn="just">
                        <a:spcBef>
                          <a:spcPts val="0"/>
                        </a:spcBef>
                        <a:spcAft>
                          <a:spcPts val="0"/>
                        </a:spcAft>
                      </a:pPr>
                      <a:r>
                        <a:rPr lang="en-US" sz="1200" kern="0">
                          <a:effectLst/>
                        </a:rPr>
                        <a:t>Epoch</a:t>
                      </a:r>
                    </a:p>
                  </a:txBody>
                  <a:tcPr marL="68580" marR="68580"/>
                </a:tc>
                <a:tc>
                  <a:txBody>
                    <a:bodyPr/>
                    <a:lstStyle/>
                    <a:p>
                      <a:pPr marL="0" marR="0" algn="just">
                        <a:spcBef>
                          <a:spcPts val="0"/>
                        </a:spcBef>
                        <a:spcAft>
                          <a:spcPts val="0"/>
                        </a:spcAft>
                      </a:pPr>
                      <a:r>
                        <a:rPr lang="en-US" altLang="zh-CN" sz="1200" kern="0">
                          <a:effectLst/>
                        </a:rPr>
                        <a:t>{10</a:t>
                      </a:r>
                      <a:r>
                        <a:rPr lang="zh-CN" altLang="en-US" sz="1200" kern="0">
                          <a:effectLst/>
                        </a:rPr>
                        <a:t>，</a:t>
                      </a:r>
                      <a:r>
                        <a:rPr lang="en-US" altLang="zh-CN" sz="1200" kern="0">
                          <a:effectLst/>
                        </a:rPr>
                        <a:t>20</a:t>
                      </a:r>
                      <a:r>
                        <a:rPr lang="zh-CN" altLang="en-US" sz="1200" kern="0">
                          <a:effectLst/>
                        </a:rPr>
                        <a:t>，</a:t>
                      </a:r>
                      <a:r>
                        <a:rPr lang="en-US" altLang="zh-CN" sz="1200" kern="0">
                          <a:effectLst/>
                        </a:rPr>
                        <a:t>25}</a:t>
                      </a:r>
                    </a:p>
                  </a:txBody>
                  <a:tcPr marL="68580" marR="68580"/>
                </a:tc>
                <a:extLst>
                  <a:ext uri="{0D108BD9-81ED-4DB2-BD59-A6C34878D82A}">
                    <a16:rowId xmlns:a16="http://schemas.microsoft.com/office/drawing/2014/main" val="10001"/>
                  </a:ext>
                </a:extLst>
              </a:tr>
              <a:tr h="256032">
                <a:tc>
                  <a:txBody>
                    <a:bodyPr/>
                    <a:lstStyle/>
                    <a:p>
                      <a:pPr marL="0" marR="0" algn="just">
                        <a:spcBef>
                          <a:spcPts val="0"/>
                        </a:spcBef>
                        <a:spcAft>
                          <a:spcPts val="0"/>
                        </a:spcAft>
                      </a:pPr>
                      <a:r>
                        <a:rPr lang="en-US" sz="1200" kern="0">
                          <a:effectLst/>
                        </a:rPr>
                        <a:t>Lr</a:t>
                      </a:r>
                    </a:p>
                  </a:txBody>
                  <a:tcPr marL="68580" marR="68580"/>
                </a:tc>
                <a:tc>
                  <a:txBody>
                    <a:bodyPr/>
                    <a:lstStyle/>
                    <a:p>
                      <a:pPr marL="0" marR="0" algn="just">
                        <a:spcBef>
                          <a:spcPts val="0"/>
                        </a:spcBef>
                        <a:spcAft>
                          <a:spcPts val="0"/>
                        </a:spcAft>
                      </a:pPr>
                      <a:r>
                        <a:rPr lang="en-US" sz="1200" kern="0" dirty="0">
                          <a:effectLst/>
                        </a:rPr>
                        <a:t>{2e-4，2e-5，2e-6}</a:t>
                      </a:r>
                    </a:p>
                  </a:txBody>
                  <a:tcPr marL="68580" marR="68580"/>
                </a:tc>
                <a:extLst>
                  <a:ext uri="{0D108BD9-81ED-4DB2-BD59-A6C34878D82A}">
                    <a16:rowId xmlns:a16="http://schemas.microsoft.com/office/drawing/2014/main" val="10002"/>
                  </a:ext>
                </a:extLst>
              </a:tr>
              <a:tr h="256032">
                <a:tc>
                  <a:txBody>
                    <a:bodyPr/>
                    <a:lstStyle/>
                    <a:p>
                      <a:pPr marL="0" marR="0" algn="just">
                        <a:spcBef>
                          <a:spcPts val="0"/>
                        </a:spcBef>
                        <a:spcAft>
                          <a:spcPts val="0"/>
                        </a:spcAft>
                      </a:pPr>
                      <a:r>
                        <a:rPr lang="en-US" sz="1200" kern="0">
                          <a:effectLst/>
                        </a:rPr>
                        <a:t>Batchsize</a:t>
                      </a:r>
                    </a:p>
                  </a:txBody>
                  <a:tcPr marL="68580" marR="68580"/>
                </a:tc>
                <a:tc>
                  <a:txBody>
                    <a:bodyPr/>
                    <a:lstStyle/>
                    <a:p>
                      <a:pPr marL="0" marR="0" algn="just">
                        <a:spcBef>
                          <a:spcPts val="0"/>
                        </a:spcBef>
                        <a:spcAft>
                          <a:spcPts val="0"/>
                        </a:spcAft>
                      </a:pPr>
                      <a:r>
                        <a:rPr lang="en-US" altLang="zh-CN" sz="1200" kern="0">
                          <a:effectLst/>
                        </a:rPr>
                        <a:t>{64</a:t>
                      </a:r>
                      <a:r>
                        <a:rPr lang="zh-CN" altLang="en-US" sz="1200" kern="0">
                          <a:effectLst/>
                        </a:rPr>
                        <a:t>，</a:t>
                      </a:r>
                      <a:r>
                        <a:rPr lang="en-US" altLang="zh-CN" sz="1200" kern="0">
                          <a:effectLst/>
                        </a:rPr>
                        <a:t>128</a:t>
                      </a:r>
                      <a:r>
                        <a:rPr lang="zh-CN" altLang="en-US" sz="1200" kern="0">
                          <a:effectLst/>
                        </a:rPr>
                        <a:t>，</a:t>
                      </a:r>
                      <a:r>
                        <a:rPr lang="en-US" altLang="zh-CN" sz="1200" kern="0">
                          <a:effectLst/>
                        </a:rPr>
                        <a:t>256}</a:t>
                      </a:r>
                    </a:p>
                  </a:txBody>
                  <a:tcPr marL="68580" marR="68580"/>
                </a:tc>
                <a:extLst>
                  <a:ext uri="{0D108BD9-81ED-4DB2-BD59-A6C34878D82A}">
                    <a16:rowId xmlns:a16="http://schemas.microsoft.com/office/drawing/2014/main" val="10003"/>
                  </a:ext>
                </a:extLst>
              </a:tr>
              <a:tr h="256032">
                <a:tc>
                  <a:txBody>
                    <a:bodyPr/>
                    <a:lstStyle/>
                    <a:p>
                      <a:pPr marL="0" marR="0" algn="just">
                        <a:spcBef>
                          <a:spcPts val="0"/>
                        </a:spcBef>
                        <a:spcAft>
                          <a:spcPts val="0"/>
                        </a:spcAft>
                      </a:pPr>
                      <a:r>
                        <a:rPr lang="en-US" sz="1200" kern="0">
                          <a:effectLst/>
                        </a:rPr>
                        <a:t>Max_length</a:t>
                      </a:r>
                    </a:p>
                  </a:txBody>
                  <a:tcPr marL="68580" marR="68580"/>
                </a:tc>
                <a:tc>
                  <a:txBody>
                    <a:bodyPr/>
                    <a:lstStyle/>
                    <a:p>
                      <a:pPr marL="0" marR="0" algn="just">
                        <a:spcBef>
                          <a:spcPts val="0"/>
                        </a:spcBef>
                        <a:spcAft>
                          <a:spcPts val="0"/>
                        </a:spcAft>
                      </a:pPr>
                      <a:r>
                        <a:rPr lang="en-US" altLang="zh-CN" sz="1200" kern="0" dirty="0">
                          <a:effectLst/>
                        </a:rPr>
                        <a:t>{30}</a:t>
                      </a:r>
                    </a:p>
                  </a:txBody>
                  <a:tcPr marL="68580" marR="68580"/>
                </a:tc>
                <a:extLst>
                  <a:ext uri="{0D108BD9-81ED-4DB2-BD59-A6C34878D82A}">
                    <a16:rowId xmlns:a16="http://schemas.microsoft.com/office/drawing/2014/main" val="10004"/>
                  </a:ext>
                </a:extLst>
              </a:tr>
            </a:tbl>
          </a:graphicData>
        </a:graphic>
      </p:graphicFrame>
      <p:graphicFrame>
        <p:nvGraphicFramePr>
          <p:cNvPr id="3" name="表格 2"/>
          <p:cNvGraphicFramePr>
            <a:graphicFrameLocks noGrp="1"/>
          </p:cNvGraphicFramePr>
          <p:nvPr>
            <p:custDataLst>
              <p:tags r:id="rId2"/>
            </p:custDataLst>
          </p:nvPr>
        </p:nvGraphicFramePr>
        <p:xfrm>
          <a:off x="3150228" y="4814825"/>
          <a:ext cx="5276850" cy="1233805"/>
        </p:xfrm>
        <a:graphic>
          <a:graphicData uri="http://schemas.openxmlformats.org/drawingml/2006/table">
            <a:tbl>
              <a:tblPr>
                <a:tableStyleId>{8A107856-5554-42FB-B03E-39F5DBC370BA}</a:tableStyleId>
              </a:tblPr>
              <a:tblGrid>
                <a:gridCol w="1509395">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518795">
                  <a:extLst>
                    <a:ext uri="{9D8B030D-6E8A-4147-A177-3AD203B41FA5}">
                      <a16:colId xmlns:a16="http://schemas.microsoft.com/office/drawing/2014/main" val="20002"/>
                    </a:ext>
                  </a:extLst>
                </a:gridCol>
                <a:gridCol w="770255">
                  <a:extLst>
                    <a:ext uri="{9D8B030D-6E8A-4147-A177-3AD203B41FA5}">
                      <a16:colId xmlns:a16="http://schemas.microsoft.com/office/drawing/2014/main" val="20003"/>
                    </a:ext>
                  </a:extLst>
                </a:gridCol>
                <a:gridCol w="485140">
                  <a:extLst>
                    <a:ext uri="{9D8B030D-6E8A-4147-A177-3AD203B41FA5}">
                      <a16:colId xmlns:a16="http://schemas.microsoft.com/office/drawing/2014/main" val="20004"/>
                    </a:ext>
                  </a:extLst>
                </a:gridCol>
                <a:gridCol w="494665">
                  <a:extLst>
                    <a:ext uri="{9D8B030D-6E8A-4147-A177-3AD203B41FA5}">
                      <a16:colId xmlns:a16="http://schemas.microsoft.com/office/drawing/2014/main" val="20005"/>
                    </a:ext>
                  </a:extLst>
                </a:gridCol>
                <a:gridCol w="930275">
                  <a:extLst>
                    <a:ext uri="{9D8B030D-6E8A-4147-A177-3AD203B41FA5}">
                      <a16:colId xmlns:a16="http://schemas.microsoft.com/office/drawing/2014/main" val="20006"/>
                    </a:ext>
                  </a:extLst>
                </a:gridCol>
              </a:tblGrid>
              <a:tr h="318770">
                <a:tc rowSpan="2">
                  <a:txBody>
                    <a:bodyPr/>
                    <a:lstStyle/>
                    <a:p>
                      <a:pPr marL="0" marR="0" algn="ctr">
                        <a:spcBef>
                          <a:spcPts val="0"/>
                        </a:spcBef>
                        <a:spcAft>
                          <a:spcPts val="0"/>
                        </a:spcAft>
                      </a:pPr>
                      <a:r>
                        <a:rPr lang="zh-CN" altLang="en-US" sz="1200" b="1" kern="0">
                          <a:effectLst/>
                        </a:rPr>
                        <a:t>模型</a:t>
                      </a:r>
                    </a:p>
                  </a:txBody>
                  <a:tcPr marL="68580" marR="68580" anchor="ctr"/>
                </a:tc>
                <a:tc gridSpan="3">
                  <a:txBody>
                    <a:bodyPr/>
                    <a:lstStyle/>
                    <a:p>
                      <a:pPr marL="0" marR="0" algn="ctr">
                        <a:spcBef>
                          <a:spcPts val="0"/>
                        </a:spcBef>
                        <a:spcAft>
                          <a:spcPts val="0"/>
                        </a:spcAft>
                        <a:buNone/>
                      </a:pPr>
                      <a:r>
                        <a:rPr lang="zh-CN" altLang="en-US" sz="1200" b="1" dirty="0"/>
                        <a:t>时间</a:t>
                      </a:r>
                      <a:r>
                        <a:rPr lang="en-US" altLang="zh-CN" sz="1200" b="1" dirty="0"/>
                        <a:t>(s)</a:t>
                      </a:r>
                      <a:endParaRPr lang="en-US" altLang="en-US" sz="1200" b="1" kern="0" dirty="0">
                        <a:effectLst/>
                      </a:endParaRPr>
                    </a:p>
                  </a:txBody>
                  <a:tcPr marL="68580" marR="68580" anchor="ctr"/>
                </a:tc>
                <a:tc hMerge="1">
                  <a:txBody>
                    <a:bodyPr/>
                    <a:lstStyle/>
                    <a:p>
                      <a:endParaRPr lang="zh-CN"/>
                    </a:p>
                  </a:txBody>
                  <a:tcPr marL="68580" marR="68580" anchor="ctr"/>
                </a:tc>
                <a:tc hMerge="1">
                  <a:txBody>
                    <a:bodyPr/>
                    <a:lstStyle/>
                    <a:p>
                      <a:endParaRPr lang="zh-CN"/>
                    </a:p>
                  </a:txBody>
                  <a:tcPr/>
                </a:tc>
                <a:tc gridSpan="3">
                  <a:txBody>
                    <a:bodyPr/>
                    <a:lstStyle/>
                    <a:p>
                      <a:pPr marL="0" marR="0" algn="ctr">
                        <a:spcBef>
                          <a:spcPts val="0"/>
                        </a:spcBef>
                        <a:spcAft>
                          <a:spcPts val="0"/>
                        </a:spcAft>
                        <a:buNone/>
                      </a:pPr>
                      <a:r>
                        <a:rPr lang="zh-CN" altLang="en-US" sz="1200" b="1" dirty="0"/>
                        <a:t>显存</a:t>
                      </a:r>
                      <a:r>
                        <a:rPr lang="en-US" altLang="zh-CN" sz="1200" b="1" dirty="0"/>
                        <a:t>(M)</a:t>
                      </a:r>
                      <a:endParaRPr lang="en-US" altLang="en-US" sz="1200" b="1" kern="0" dirty="0">
                        <a:effectLst/>
                      </a:endParaRPr>
                    </a:p>
                  </a:txBody>
                  <a:tcPr/>
                </a:tc>
                <a:tc hMerge="1">
                  <a:txBody>
                    <a:bodyPr/>
                    <a:lstStyle/>
                    <a:p>
                      <a:endParaRPr lang="zh-CN"/>
                    </a:p>
                  </a:txBody>
                  <a:tcPr marL="68580" marR="68580" anchor="ctr"/>
                </a:tc>
                <a:tc hMerge="1">
                  <a:txBody>
                    <a:bodyPr/>
                    <a:lstStyle/>
                    <a:p>
                      <a:endParaRPr lang="zh-CN"/>
                    </a:p>
                  </a:txBody>
                  <a:tcPr/>
                </a:tc>
                <a:extLst>
                  <a:ext uri="{0D108BD9-81ED-4DB2-BD59-A6C34878D82A}">
                    <a16:rowId xmlns:a16="http://schemas.microsoft.com/office/drawing/2014/main" val="10000"/>
                  </a:ext>
                </a:extLst>
              </a:tr>
              <a:tr h="276860">
                <a:tc vMerge="1">
                  <a:txBody>
                    <a:bodyPr/>
                    <a:lstStyle/>
                    <a:p>
                      <a:endParaRPr lang="zh-CN"/>
                    </a:p>
                  </a:txBody>
                  <a:tcPr/>
                </a:tc>
                <a:tc>
                  <a:txBody>
                    <a:bodyPr/>
                    <a:lstStyle/>
                    <a:p>
                      <a:pPr marL="0" marR="0" algn="ctr">
                        <a:spcBef>
                          <a:spcPts val="0"/>
                        </a:spcBef>
                        <a:spcAft>
                          <a:spcPts val="0"/>
                        </a:spcAft>
                      </a:pPr>
                      <a:r>
                        <a:rPr lang="zh-CN" altLang="en-US" sz="1200" b="1" kern="0" dirty="0">
                          <a:effectLst/>
                        </a:rPr>
                        <a:t>未用</a:t>
                      </a:r>
                    </a:p>
                  </a:txBody>
                  <a:tcPr marL="68580" marR="68580"/>
                </a:tc>
                <a:tc>
                  <a:txBody>
                    <a:bodyPr/>
                    <a:lstStyle/>
                    <a:p>
                      <a:pPr marL="0" marR="0" algn="ctr">
                        <a:spcBef>
                          <a:spcPts val="0"/>
                        </a:spcBef>
                        <a:spcAft>
                          <a:spcPts val="0"/>
                        </a:spcAft>
                      </a:pPr>
                      <a:r>
                        <a:rPr lang="zh-CN" altLang="en-US" sz="1200" b="1" kern="0">
                          <a:effectLst/>
                        </a:rPr>
                        <a:t>使用</a:t>
                      </a:r>
                    </a:p>
                  </a:txBody>
                  <a:tcPr marL="68580" marR="68580"/>
                </a:tc>
                <a:tc>
                  <a:txBody>
                    <a:bodyPr/>
                    <a:lstStyle/>
                    <a:p>
                      <a:pPr marL="0" marR="0" algn="ctr">
                        <a:spcBef>
                          <a:spcPts val="0"/>
                        </a:spcBef>
                        <a:spcAft>
                          <a:spcPts val="0"/>
                        </a:spcAft>
                      </a:pPr>
                      <a:r>
                        <a:rPr lang="zh-CN" altLang="en-US" sz="1200" b="1" kern="0">
                          <a:effectLst/>
                        </a:rPr>
                        <a:t>时间节省</a:t>
                      </a:r>
                    </a:p>
                  </a:txBody>
                  <a:tcPr marL="68580" marR="68580" anchor="ctr"/>
                </a:tc>
                <a:tc>
                  <a:txBody>
                    <a:bodyPr/>
                    <a:lstStyle/>
                    <a:p>
                      <a:pPr marL="0" marR="0" algn="ctr">
                        <a:spcBef>
                          <a:spcPts val="0"/>
                        </a:spcBef>
                        <a:spcAft>
                          <a:spcPts val="0"/>
                        </a:spcAft>
                      </a:pPr>
                      <a:r>
                        <a:rPr lang="zh-CN" altLang="en-US" sz="1200" b="1" kern="0">
                          <a:effectLst/>
                        </a:rPr>
                        <a:t>未用</a:t>
                      </a:r>
                    </a:p>
                  </a:txBody>
                  <a:tcPr marL="68580" marR="68580"/>
                </a:tc>
                <a:tc>
                  <a:txBody>
                    <a:bodyPr/>
                    <a:lstStyle/>
                    <a:p>
                      <a:pPr marL="0" marR="0" algn="ctr">
                        <a:spcBef>
                          <a:spcPts val="0"/>
                        </a:spcBef>
                        <a:spcAft>
                          <a:spcPts val="0"/>
                        </a:spcAft>
                      </a:pPr>
                      <a:r>
                        <a:rPr lang="zh-CN" altLang="en-US" sz="1200" b="1" kern="0">
                          <a:effectLst/>
                        </a:rPr>
                        <a:t>使用</a:t>
                      </a:r>
                    </a:p>
                  </a:txBody>
                  <a:tcPr marL="68580" marR="68580"/>
                </a:tc>
                <a:tc>
                  <a:txBody>
                    <a:bodyPr/>
                    <a:lstStyle/>
                    <a:p>
                      <a:pPr marL="0" marR="0" algn="ctr">
                        <a:spcBef>
                          <a:spcPts val="0"/>
                        </a:spcBef>
                        <a:spcAft>
                          <a:spcPts val="0"/>
                        </a:spcAft>
                      </a:pPr>
                      <a:r>
                        <a:rPr lang="zh-CN" altLang="en-US" sz="1200" b="1" kern="0">
                          <a:effectLst/>
                        </a:rPr>
                        <a:t>显存节省</a:t>
                      </a:r>
                    </a:p>
                  </a:txBody>
                  <a:tcPr marL="68580" marR="68580" anchor="ctr"/>
                </a:tc>
                <a:extLst>
                  <a:ext uri="{0D108BD9-81ED-4DB2-BD59-A6C34878D82A}">
                    <a16:rowId xmlns:a16="http://schemas.microsoft.com/office/drawing/2014/main" val="10001"/>
                  </a:ext>
                </a:extLst>
              </a:tr>
              <a:tr h="319405">
                <a:tc>
                  <a:txBody>
                    <a:bodyPr/>
                    <a:lstStyle/>
                    <a:p>
                      <a:pPr marL="0" marR="0" algn="just">
                        <a:spcBef>
                          <a:spcPts val="0"/>
                        </a:spcBef>
                        <a:spcAft>
                          <a:spcPts val="0"/>
                        </a:spcAft>
                      </a:pPr>
                      <a:r>
                        <a:rPr lang="en-US" sz="1200" b="1" kern="0">
                          <a:effectLst/>
                        </a:rPr>
                        <a:t>Albert-base</a:t>
                      </a:r>
                    </a:p>
                  </a:txBody>
                  <a:tcPr marL="68580" marR="68580"/>
                </a:tc>
                <a:tc>
                  <a:txBody>
                    <a:bodyPr/>
                    <a:lstStyle/>
                    <a:p>
                      <a:pPr marL="0" marR="0" algn="ctr">
                        <a:spcBef>
                          <a:spcPts val="0"/>
                        </a:spcBef>
                        <a:spcAft>
                          <a:spcPts val="0"/>
                        </a:spcAft>
                      </a:pPr>
                      <a:r>
                        <a:rPr lang="en-US" altLang="zh-CN" sz="1200" kern="0" dirty="0">
                          <a:effectLst/>
                        </a:rPr>
                        <a:t>22</a:t>
                      </a:r>
                    </a:p>
                  </a:txBody>
                  <a:tcPr marL="68580" marR="68580"/>
                </a:tc>
                <a:tc>
                  <a:txBody>
                    <a:bodyPr/>
                    <a:lstStyle/>
                    <a:p>
                      <a:pPr marL="0" marR="0" algn="ctr">
                        <a:spcBef>
                          <a:spcPts val="0"/>
                        </a:spcBef>
                        <a:spcAft>
                          <a:spcPts val="0"/>
                        </a:spcAft>
                      </a:pPr>
                      <a:r>
                        <a:rPr lang="en-US" altLang="zh-CN" sz="1200" kern="0" dirty="0">
                          <a:solidFill>
                            <a:srgbClr val="FF0000"/>
                          </a:solidFill>
                          <a:effectLst/>
                        </a:rPr>
                        <a:t>12</a:t>
                      </a:r>
                    </a:p>
                  </a:txBody>
                  <a:tcPr marL="68580" marR="68580"/>
                </a:tc>
                <a:tc>
                  <a:txBody>
                    <a:bodyPr/>
                    <a:lstStyle/>
                    <a:p>
                      <a:pPr marL="0" marR="0" algn="ctr">
                        <a:spcBef>
                          <a:spcPts val="0"/>
                        </a:spcBef>
                        <a:spcAft>
                          <a:spcPts val="0"/>
                        </a:spcAft>
                      </a:pPr>
                      <a:r>
                        <a:rPr lang="en-US" altLang="zh-CN" sz="1200" kern="0" dirty="0">
                          <a:solidFill>
                            <a:srgbClr val="FF0000"/>
                          </a:solidFill>
                          <a:effectLst/>
                        </a:rPr>
                        <a:t>46%</a:t>
                      </a:r>
                    </a:p>
                  </a:txBody>
                  <a:tcPr marL="68580" marR="68580"/>
                </a:tc>
                <a:tc>
                  <a:txBody>
                    <a:bodyPr/>
                    <a:lstStyle/>
                    <a:p>
                      <a:pPr marL="0" marR="0" algn="ctr">
                        <a:spcBef>
                          <a:spcPts val="0"/>
                        </a:spcBef>
                        <a:spcAft>
                          <a:spcPts val="0"/>
                        </a:spcAft>
                      </a:pPr>
                      <a:r>
                        <a:rPr lang="en-US" altLang="zh-CN" sz="1200" kern="0">
                          <a:effectLst/>
                        </a:rPr>
                        <a:t>2343</a:t>
                      </a:r>
                    </a:p>
                  </a:txBody>
                  <a:tcPr marL="68580" marR="68580"/>
                </a:tc>
                <a:tc>
                  <a:txBody>
                    <a:bodyPr/>
                    <a:lstStyle/>
                    <a:p>
                      <a:pPr marL="0" marR="0" algn="ctr">
                        <a:spcBef>
                          <a:spcPts val="0"/>
                        </a:spcBef>
                        <a:spcAft>
                          <a:spcPts val="0"/>
                        </a:spcAft>
                      </a:pPr>
                      <a:r>
                        <a:rPr lang="en-US" altLang="zh-CN" sz="1200" kern="0" dirty="0">
                          <a:solidFill>
                            <a:srgbClr val="FF0000"/>
                          </a:solidFill>
                          <a:effectLst/>
                        </a:rPr>
                        <a:t>1917</a:t>
                      </a:r>
                    </a:p>
                  </a:txBody>
                  <a:tcPr marL="68580" marR="68580"/>
                </a:tc>
                <a:tc>
                  <a:txBody>
                    <a:bodyPr/>
                    <a:lstStyle/>
                    <a:p>
                      <a:pPr marL="0" marR="0" algn="ctr">
                        <a:spcBef>
                          <a:spcPts val="0"/>
                        </a:spcBef>
                        <a:spcAft>
                          <a:spcPts val="0"/>
                        </a:spcAft>
                      </a:pPr>
                      <a:r>
                        <a:rPr lang="en-US" altLang="zh-CN" sz="1200" kern="0" dirty="0">
                          <a:solidFill>
                            <a:srgbClr val="FF0000"/>
                          </a:solidFill>
                          <a:effectLst/>
                        </a:rPr>
                        <a:t>19%</a:t>
                      </a:r>
                    </a:p>
                  </a:txBody>
                  <a:tcPr marL="68580" marR="68580"/>
                </a:tc>
                <a:extLst>
                  <a:ext uri="{0D108BD9-81ED-4DB2-BD59-A6C34878D82A}">
                    <a16:rowId xmlns:a16="http://schemas.microsoft.com/office/drawing/2014/main" val="10002"/>
                  </a:ext>
                </a:extLst>
              </a:tr>
              <a:tr h="318770">
                <a:tc>
                  <a:txBody>
                    <a:bodyPr/>
                    <a:lstStyle/>
                    <a:p>
                      <a:pPr marL="0" marR="0" algn="just">
                        <a:spcBef>
                          <a:spcPts val="0"/>
                        </a:spcBef>
                        <a:spcAft>
                          <a:spcPts val="0"/>
                        </a:spcAft>
                      </a:pPr>
                      <a:r>
                        <a:rPr lang="en-US" sz="1200" b="1" kern="0">
                          <a:effectLst/>
                        </a:rPr>
                        <a:t>Bert-base-chinese</a:t>
                      </a:r>
                    </a:p>
                  </a:txBody>
                  <a:tcPr marL="68580" marR="68580"/>
                </a:tc>
                <a:tc>
                  <a:txBody>
                    <a:bodyPr/>
                    <a:lstStyle/>
                    <a:p>
                      <a:pPr marL="0" marR="0" algn="ctr">
                        <a:spcBef>
                          <a:spcPts val="0"/>
                        </a:spcBef>
                        <a:spcAft>
                          <a:spcPts val="0"/>
                        </a:spcAft>
                      </a:pPr>
                      <a:r>
                        <a:rPr lang="en-US" altLang="zh-CN" sz="1200" kern="0" dirty="0">
                          <a:effectLst/>
                        </a:rPr>
                        <a:t>27</a:t>
                      </a:r>
                    </a:p>
                  </a:txBody>
                  <a:tcPr marL="68580" marR="68580"/>
                </a:tc>
                <a:tc>
                  <a:txBody>
                    <a:bodyPr/>
                    <a:lstStyle/>
                    <a:p>
                      <a:pPr marL="0" marR="0" algn="ctr">
                        <a:spcBef>
                          <a:spcPts val="0"/>
                        </a:spcBef>
                        <a:spcAft>
                          <a:spcPts val="0"/>
                        </a:spcAft>
                      </a:pPr>
                      <a:r>
                        <a:rPr lang="en-US" altLang="zh-CN" sz="1200" kern="0" dirty="0">
                          <a:solidFill>
                            <a:srgbClr val="FF0000"/>
                          </a:solidFill>
                          <a:effectLst/>
                        </a:rPr>
                        <a:t>19</a:t>
                      </a:r>
                    </a:p>
                  </a:txBody>
                  <a:tcPr marL="68580" marR="68580"/>
                </a:tc>
                <a:tc>
                  <a:txBody>
                    <a:bodyPr/>
                    <a:lstStyle/>
                    <a:p>
                      <a:pPr marL="0" marR="0" algn="ctr">
                        <a:spcBef>
                          <a:spcPts val="0"/>
                        </a:spcBef>
                        <a:spcAft>
                          <a:spcPts val="0"/>
                        </a:spcAft>
                      </a:pPr>
                      <a:r>
                        <a:rPr lang="en-US" altLang="zh-CN" sz="1200" kern="0" dirty="0">
                          <a:solidFill>
                            <a:srgbClr val="FF0000"/>
                          </a:solidFill>
                          <a:effectLst/>
                        </a:rPr>
                        <a:t>30%</a:t>
                      </a:r>
                    </a:p>
                  </a:txBody>
                  <a:tcPr marL="68580" marR="68580"/>
                </a:tc>
                <a:tc>
                  <a:txBody>
                    <a:bodyPr/>
                    <a:lstStyle/>
                    <a:p>
                      <a:pPr marL="0" marR="0" algn="ctr">
                        <a:spcBef>
                          <a:spcPts val="0"/>
                        </a:spcBef>
                        <a:spcAft>
                          <a:spcPts val="0"/>
                        </a:spcAft>
                      </a:pPr>
                      <a:r>
                        <a:rPr lang="en-US" altLang="zh-CN" sz="1200" kern="0">
                          <a:effectLst/>
                        </a:rPr>
                        <a:t>3867</a:t>
                      </a:r>
                    </a:p>
                  </a:txBody>
                  <a:tcPr marL="68580" marR="68580"/>
                </a:tc>
                <a:tc>
                  <a:txBody>
                    <a:bodyPr/>
                    <a:lstStyle/>
                    <a:p>
                      <a:pPr marL="0" marR="0" algn="ctr">
                        <a:spcBef>
                          <a:spcPts val="0"/>
                        </a:spcBef>
                        <a:spcAft>
                          <a:spcPts val="0"/>
                        </a:spcAft>
                      </a:pPr>
                      <a:r>
                        <a:rPr lang="en-US" altLang="zh-CN" sz="1200" kern="0" dirty="0">
                          <a:solidFill>
                            <a:srgbClr val="FF0000"/>
                          </a:solidFill>
                          <a:effectLst/>
                        </a:rPr>
                        <a:t>3803</a:t>
                      </a:r>
                    </a:p>
                  </a:txBody>
                  <a:tcPr marL="68580" marR="68580"/>
                </a:tc>
                <a:tc>
                  <a:txBody>
                    <a:bodyPr/>
                    <a:lstStyle/>
                    <a:p>
                      <a:pPr marL="0" marR="0" algn="ctr">
                        <a:spcBef>
                          <a:spcPts val="0"/>
                        </a:spcBef>
                        <a:spcAft>
                          <a:spcPts val="0"/>
                        </a:spcAft>
                      </a:pPr>
                      <a:r>
                        <a:rPr lang="en-US" altLang="zh-CN" sz="1200" kern="0" dirty="0">
                          <a:solidFill>
                            <a:srgbClr val="FF0000"/>
                          </a:solidFill>
                          <a:effectLst/>
                        </a:rPr>
                        <a:t>2%</a:t>
                      </a:r>
                    </a:p>
                  </a:txBody>
                  <a:tcPr marL="68580" marR="68580"/>
                </a:tc>
                <a:extLst>
                  <a:ext uri="{0D108BD9-81ED-4DB2-BD59-A6C34878D82A}">
                    <a16:rowId xmlns:a16="http://schemas.microsoft.com/office/drawing/2014/main" val="10003"/>
                  </a:ext>
                </a:extLst>
              </a:tr>
            </a:tbl>
          </a:graphicData>
        </a:graphic>
      </p:graphicFrame>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57/63</a:t>
            </a:r>
          </a:p>
        </p:txBody>
      </p:sp>
      <p:sp>
        <p:nvSpPr>
          <p:cNvPr id="12" name="文本框 11"/>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225532"/>
            <a:ext cx="10887378" cy="5025663"/>
          </a:xfrm>
        </p:spPr>
        <p:txBody>
          <a:bodyPr>
            <a:no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rPr>
              <a:t>方案四：apex训练加速实验</a:t>
            </a:r>
          </a:p>
          <a:p>
            <a:pPr marL="228600" lvl="1" indent="0" algn="just">
              <a:spcBef>
                <a:spcPts val="0"/>
              </a:spcBef>
              <a:buNone/>
            </a:pPr>
            <a:endParaRPr lang="en-US" altLang="zh-CN" sz="1800" b="1" kern="0" dirty="0">
              <a:solidFill>
                <a:srgbClr val="333333"/>
              </a:solidFill>
              <a:effectLst/>
              <a:ea typeface="黑体"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effectLst/>
                <a:ea typeface="仿宋" panose="02010609060101010101" pitchFamily="49" charset="-122"/>
                <a:cs typeface="+mn-lt"/>
              </a:rPr>
              <a:t>采用apex前后的模型准确率对比如表所示。</a:t>
            </a: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a typeface="仿宋" panose="02010609060101010101" pitchFamily="49" charset="-122"/>
              <a:cs typeface="+mn-lt"/>
            </a:endParaRPr>
          </a:p>
          <a:p>
            <a:pPr marL="0" marR="0" indent="355600" algn="just">
              <a:lnSpc>
                <a:spcPts val="2000"/>
              </a:lnSpc>
              <a:spcBef>
                <a:spcPts val="0"/>
              </a:spcBef>
              <a:spcAft>
                <a:spcPts val="0"/>
              </a:spcAft>
            </a:pPr>
            <a:endParaRPr lang="en-US" altLang="zh-CN" sz="1800"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en-US" altLang="zh-CN" sz="1800" kern="0" dirty="0">
              <a:solidFill>
                <a:srgbClr val="333333"/>
              </a:solidFill>
              <a:ea typeface="仿宋" panose="02010609060101010101" pitchFamily="49" charset="-122"/>
              <a:cs typeface="+mn-lt"/>
            </a:endParaRPr>
          </a:p>
          <a:p>
            <a:pPr marL="0" indent="0" algn="just">
              <a:lnSpc>
                <a:spcPts val="2000"/>
              </a:lnSpc>
              <a:spcBef>
                <a:spcPts val="0"/>
              </a:spcBef>
              <a:buNone/>
            </a:pPr>
            <a:endParaRPr lang="zh-CN" altLang="en-US"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b="1" kern="0" dirty="0">
              <a:solidFill>
                <a:srgbClr val="FF0000"/>
              </a:solidFill>
              <a:effectLst/>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ffectLst/>
                <a:ea typeface="仿宋" panose="02010609060101010101" pitchFamily="49" charset="-122"/>
                <a:cs typeface="+mn-lt"/>
              </a:rPr>
              <a:t>结论：apex可以节省运算时间，同时节省GPU内存；apex可以进一步提升模型的准确率。</a:t>
            </a:r>
            <a:r>
              <a:rPr lang="zh-CN" altLang="en-US" sz="1800" b="1" kern="0" dirty="0">
                <a:solidFill>
                  <a:srgbClr val="333333"/>
                </a:solidFill>
                <a:effectLst/>
                <a:ea typeface="仿宋" panose="02010609060101010101" pitchFamily="49" charset="-122"/>
                <a:cs typeface="+mn-lt"/>
              </a:rPr>
              <a:t>         </a:t>
            </a: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r>
              <a:rPr lang="zh-CN" altLang="en-US" sz="1800" kern="0" dirty="0">
                <a:solidFill>
                  <a:srgbClr val="333333"/>
                </a:solidFill>
                <a:effectLst/>
                <a:ea typeface="仿宋" panose="02010609060101010101" pitchFamily="49" charset="-122"/>
                <a:cs typeface="+mn-lt"/>
              </a:rPr>
              <a:t>注：方案二和方案三中的模型训练时都已采用</a:t>
            </a:r>
            <a:r>
              <a:rPr lang="en-US" altLang="zh-CN" sz="1800" kern="0" dirty="0">
                <a:solidFill>
                  <a:srgbClr val="333333"/>
                </a:solidFill>
                <a:effectLst/>
                <a:ea typeface="仿宋" panose="02010609060101010101" pitchFamily="49" charset="-122"/>
                <a:cs typeface="+mn-lt"/>
              </a:rPr>
              <a:t>apex</a:t>
            </a:r>
            <a:r>
              <a:rPr lang="zh-CN" altLang="en-US" sz="1800" kern="0" dirty="0">
                <a:solidFill>
                  <a:srgbClr val="333333"/>
                </a:solidFill>
                <a:effectLst/>
                <a:ea typeface="仿宋" panose="02010609060101010101" pitchFamily="49" charset="-122"/>
                <a:cs typeface="+mn-lt"/>
              </a:rPr>
              <a:t>进行加速。</a:t>
            </a: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kern="0" dirty="0">
              <a:solidFill>
                <a:srgbClr val="333333"/>
              </a:solidFill>
              <a:effectLst/>
              <a:ea typeface="仿宋" panose="02010609060101010101" pitchFamily="49" charset="-122"/>
              <a:cs typeface="+mn-lt"/>
            </a:endParaRPr>
          </a:p>
          <a:p>
            <a:pPr marL="0" marR="0" lvl="1" indent="457200" algn="just">
              <a:lnSpc>
                <a:spcPts val="2000"/>
              </a:lnSpc>
              <a:spcBef>
                <a:spcPts val="0"/>
              </a:spcBef>
              <a:spcAft>
                <a:spcPts val="0"/>
              </a:spcAft>
              <a:buClrTx/>
              <a:buSzTx/>
              <a:buNone/>
            </a:pPr>
            <a:r>
              <a:rPr lang="zh-CN" altLang="en-US" sz="1800" kern="0" dirty="0">
                <a:solidFill>
                  <a:srgbClr val="333333"/>
                </a:solidFill>
                <a:effectLst/>
                <a:ea typeface="仿宋" panose="02010609060101010101" pitchFamily="49" charset="-122"/>
                <a:cs typeface="+mn-lt"/>
              </a:rPr>
              <a:t>对方案三中的集成模型的最优组合计算该集成模型的响应时间，具体如下：</a:t>
            </a:r>
          </a:p>
          <a:p>
            <a:pPr marL="0" marR="0" indent="0" algn="l">
              <a:lnSpc>
                <a:spcPts val="2000"/>
              </a:lnSpc>
              <a:spcBef>
                <a:spcPts val="0"/>
              </a:spcBef>
              <a:spcAft>
                <a:spcPts val="0"/>
              </a:spcAft>
              <a:buNone/>
            </a:pPr>
            <a:r>
              <a:rPr lang="zh-CN" altLang="en-US" sz="1800" kern="0" dirty="0">
                <a:solidFill>
                  <a:srgbClr val="333333"/>
                </a:solidFill>
                <a:effectLst/>
                <a:ea typeface="仿宋" panose="02010609060101010101" pitchFamily="49" charset="-122"/>
                <a:cs typeface="+mn-lt"/>
              </a:rPr>
              <a:t>                 （</a:t>
            </a:r>
            <a:r>
              <a:rPr lang="en-US" altLang="zh-CN" sz="1800" kern="0" dirty="0">
                <a:solidFill>
                  <a:srgbClr val="333333"/>
                </a:solidFill>
                <a:effectLst/>
                <a:ea typeface="仿宋" panose="02010609060101010101" pitchFamily="49" charset="-122"/>
                <a:cs typeface="+mn-lt"/>
              </a:rPr>
              <a:t>1</a:t>
            </a:r>
            <a:r>
              <a:rPr lang="zh-CN" altLang="en-US" sz="1800" kern="0" dirty="0">
                <a:solidFill>
                  <a:srgbClr val="333333"/>
                </a:solidFill>
                <a:effectLst/>
                <a:ea typeface="仿宋" panose="02010609060101010101" pitchFamily="49" charset="-122"/>
                <a:cs typeface="+mn-lt"/>
              </a:rPr>
              <a:t>）</a:t>
            </a:r>
            <a:r>
              <a:rPr lang="en-US" altLang="zh-CN" sz="1800" kern="0" dirty="0" err="1">
                <a:solidFill>
                  <a:srgbClr val="333333"/>
                </a:solidFill>
                <a:effectLst/>
                <a:ea typeface="仿宋" panose="02010609060101010101" pitchFamily="49" charset="-122"/>
                <a:cs typeface="+mn-lt"/>
              </a:rPr>
              <a:t>Bert_wwm</a:t>
            </a:r>
            <a:r>
              <a:rPr lang="en-US" altLang="zh-CN" sz="1800" kern="0" dirty="0">
                <a:solidFill>
                  <a:srgbClr val="333333"/>
                </a:solidFill>
                <a:effectLst/>
                <a:ea typeface="仿宋" panose="02010609060101010101" pitchFamily="49" charset="-122"/>
                <a:cs typeface="+mn-lt"/>
              </a:rPr>
              <a:t> + Electra + MLM-Bert</a:t>
            </a:r>
            <a:r>
              <a:rPr lang="zh-CN" altLang="en-US" sz="1800" kern="0" dirty="0">
                <a:solidFill>
                  <a:srgbClr val="333333"/>
                </a:solidFill>
                <a:effectLst/>
                <a:ea typeface="仿宋" panose="02010609060101010101" pitchFamily="49" charset="-122"/>
                <a:cs typeface="+mn-lt"/>
              </a:rPr>
              <a:t>在</a:t>
            </a:r>
            <a:r>
              <a:rPr lang="en-US" altLang="zh-CN" sz="1800" kern="0" dirty="0">
                <a:solidFill>
                  <a:srgbClr val="333333"/>
                </a:solidFill>
                <a:effectLst/>
                <a:ea typeface="仿宋" panose="02010609060101010101" pitchFamily="49" charset="-122"/>
                <a:cs typeface="+mn-lt"/>
              </a:rPr>
              <a:t>GPU</a:t>
            </a:r>
            <a:r>
              <a:rPr lang="zh-CN" altLang="en-US" sz="1800" kern="0" dirty="0">
                <a:solidFill>
                  <a:srgbClr val="333333"/>
                </a:solidFill>
                <a:effectLst/>
                <a:ea typeface="仿宋" panose="02010609060101010101" pitchFamily="49" charset="-122"/>
                <a:cs typeface="+mn-lt"/>
              </a:rPr>
              <a:t>上单条数据的响应时间为</a:t>
            </a:r>
            <a:r>
              <a:rPr lang="en-US" altLang="zh-CN" sz="1800" b="1" kern="0" dirty="0">
                <a:solidFill>
                  <a:srgbClr val="333333"/>
                </a:solidFill>
                <a:effectLst/>
                <a:ea typeface="仿宋" panose="02010609060101010101" pitchFamily="49" charset="-122"/>
                <a:cs typeface="+mn-lt"/>
              </a:rPr>
              <a:t>30</a:t>
            </a:r>
            <a:r>
              <a:rPr lang="zh-CN" altLang="en-US" sz="1800" b="1" kern="0" dirty="0">
                <a:solidFill>
                  <a:srgbClr val="333333"/>
                </a:solidFill>
                <a:effectLst/>
                <a:ea typeface="仿宋" panose="02010609060101010101" pitchFamily="49" charset="-122"/>
                <a:cs typeface="+mn-lt"/>
              </a:rPr>
              <a:t>毫秒</a:t>
            </a:r>
            <a:r>
              <a:rPr lang="zh-CN" altLang="en-US" sz="1800" kern="0" dirty="0">
                <a:solidFill>
                  <a:srgbClr val="333333"/>
                </a:solidFill>
                <a:effectLst/>
                <a:ea typeface="仿宋" panose="02010609060101010101" pitchFamily="49" charset="-122"/>
                <a:cs typeface="+mn-lt"/>
              </a:rPr>
              <a:t>；</a:t>
            </a:r>
            <a:endParaRPr lang="zh-CN" altLang="en-US" sz="1800" kern="100" dirty="0">
              <a:effectLst/>
              <a:ea typeface="宋体" panose="02010600030101010101" pitchFamily="2" charset="-122"/>
              <a:cs typeface="+mn-lt"/>
            </a:endParaRPr>
          </a:p>
          <a:p>
            <a:pPr marL="0" marR="0" indent="0" algn="l">
              <a:lnSpc>
                <a:spcPts val="2000"/>
              </a:lnSpc>
              <a:spcBef>
                <a:spcPts val="0"/>
              </a:spcBef>
              <a:spcAft>
                <a:spcPts val="0"/>
              </a:spcAft>
              <a:buNone/>
            </a:pPr>
            <a:r>
              <a:rPr lang="zh-CN" altLang="en-US" sz="1800" kern="0" dirty="0">
                <a:solidFill>
                  <a:srgbClr val="333333"/>
                </a:solidFill>
                <a:effectLst/>
                <a:ea typeface="仿宋" panose="02010609060101010101" pitchFamily="49" charset="-122"/>
                <a:cs typeface="+mn-lt"/>
              </a:rPr>
              <a:t>                 （</a:t>
            </a:r>
            <a:r>
              <a:rPr lang="en-US" altLang="zh-CN" sz="1800" kern="0" dirty="0">
                <a:solidFill>
                  <a:srgbClr val="333333"/>
                </a:solidFill>
                <a:effectLst/>
                <a:ea typeface="仿宋" panose="02010609060101010101" pitchFamily="49" charset="-122"/>
                <a:cs typeface="+mn-lt"/>
              </a:rPr>
              <a:t>2</a:t>
            </a:r>
            <a:r>
              <a:rPr lang="zh-CN" altLang="en-US" sz="1800" kern="0" dirty="0">
                <a:solidFill>
                  <a:srgbClr val="333333"/>
                </a:solidFill>
                <a:effectLst/>
                <a:ea typeface="仿宋" panose="02010609060101010101" pitchFamily="49" charset="-122"/>
                <a:cs typeface="+mn-lt"/>
              </a:rPr>
              <a:t>）</a:t>
            </a:r>
            <a:r>
              <a:rPr lang="en-US" altLang="zh-CN" sz="1800" kern="0" dirty="0" err="1">
                <a:solidFill>
                  <a:srgbClr val="333333"/>
                </a:solidFill>
                <a:effectLst/>
                <a:ea typeface="仿宋" panose="02010609060101010101" pitchFamily="49" charset="-122"/>
                <a:cs typeface="+mn-lt"/>
              </a:rPr>
              <a:t>Bert_wwm</a:t>
            </a:r>
            <a:r>
              <a:rPr lang="en-US" altLang="zh-CN" sz="1800" kern="0" dirty="0">
                <a:solidFill>
                  <a:srgbClr val="333333"/>
                </a:solidFill>
                <a:effectLst/>
                <a:ea typeface="仿宋" panose="02010609060101010101" pitchFamily="49" charset="-122"/>
                <a:cs typeface="+mn-lt"/>
              </a:rPr>
              <a:t> + Electra + MLM-Bert</a:t>
            </a:r>
            <a:r>
              <a:rPr lang="zh-CN" altLang="en-US" sz="1800" kern="0" dirty="0">
                <a:solidFill>
                  <a:srgbClr val="333333"/>
                </a:solidFill>
                <a:effectLst/>
                <a:ea typeface="仿宋" panose="02010609060101010101" pitchFamily="49" charset="-122"/>
                <a:cs typeface="+mn-lt"/>
              </a:rPr>
              <a:t>在</a:t>
            </a:r>
            <a:r>
              <a:rPr lang="en-US" altLang="zh-CN" sz="1800" kern="0" dirty="0">
                <a:solidFill>
                  <a:srgbClr val="333333"/>
                </a:solidFill>
                <a:effectLst/>
                <a:ea typeface="仿宋" panose="02010609060101010101" pitchFamily="49" charset="-122"/>
                <a:cs typeface="+mn-lt"/>
              </a:rPr>
              <a:t>CPU</a:t>
            </a:r>
            <a:r>
              <a:rPr lang="zh-CN" altLang="en-US" sz="1800" kern="0" dirty="0">
                <a:solidFill>
                  <a:srgbClr val="333333"/>
                </a:solidFill>
                <a:effectLst/>
                <a:ea typeface="仿宋" panose="02010609060101010101" pitchFamily="49" charset="-122"/>
                <a:cs typeface="+mn-lt"/>
              </a:rPr>
              <a:t>上单条数据的响应时间为</a:t>
            </a:r>
            <a:r>
              <a:rPr lang="en-US" altLang="zh-CN" sz="1800" b="1" kern="0" dirty="0">
                <a:solidFill>
                  <a:srgbClr val="333333"/>
                </a:solidFill>
                <a:effectLst/>
                <a:ea typeface="仿宋" panose="02010609060101010101" pitchFamily="49" charset="-122"/>
                <a:cs typeface="+mn-lt"/>
              </a:rPr>
              <a:t>142</a:t>
            </a:r>
            <a:r>
              <a:rPr lang="zh-CN" altLang="en-US" sz="1800" b="1" kern="0" dirty="0">
                <a:solidFill>
                  <a:srgbClr val="333333"/>
                </a:solidFill>
                <a:effectLst/>
                <a:ea typeface="仿宋" panose="02010609060101010101" pitchFamily="49" charset="-122"/>
                <a:cs typeface="+mn-lt"/>
              </a:rPr>
              <a:t>毫秒</a:t>
            </a:r>
            <a:r>
              <a:rPr lang="zh-CN" altLang="en-US" sz="1800" kern="0" dirty="0">
                <a:solidFill>
                  <a:srgbClr val="333333"/>
                </a:solidFill>
                <a:effectLst/>
                <a:ea typeface="仿宋" panose="02010609060101010101" pitchFamily="49" charset="-122"/>
                <a:cs typeface="+mn-lt"/>
              </a:rPr>
              <a:t>。</a:t>
            </a:r>
            <a:endParaRPr lang="en-US" altLang="zh-CN"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en-US" altLang="zh-CN" sz="1800" b="1" kern="0" dirty="0">
              <a:solidFill>
                <a:srgbClr val="FF0000"/>
              </a:solidFill>
              <a:ea typeface="仿宋" panose="02010609060101010101" pitchFamily="49" charset="-122"/>
              <a:cs typeface="+mn-lt"/>
            </a:endParaRPr>
          </a:p>
          <a:p>
            <a:pPr marL="0" lvl="1" indent="457200" algn="just">
              <a:lnSpc>
                <a:spcPts val="2000"/>
              </a:lnSpc>
              <a:spcBef>
                <a:spcPts val="0"/>
              </a:spcBef>
              <a:buNone/>
            </a:pPr>
            <a:r>
              <a:rPr lang="zh-CN" altLang="en-US" sz="1800" b="1" kern="0" dirty="0">
                <a:solidFill>
                  <a:srgbClr val="FF0000"/>
                </a:solidFill>
                <a:ea typeface="仿宋" panose="02010609060101010101" pitchFamily="49" charset="-122"/>
                <a:cs typeface="+mn-lt"/>
              </a:rPr>
              <a:t>结论： 采用apex后，集成模型的单条数据的响应时间较快，能够达到项目要求。</a:t>
            </a:r>
            <a:endParaRPr lang="zh-CN" altLang="en-US" sz="1800"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zh-CN" altLang="en-US" sz="1800" b="1" kern="0" dirty="0">
              <a:solidFill>
                <a:srgbClr val="FF0000"/>
              </a:solidFill>
              <a:ea typeface="仿宋" panose="02010609060101010101" pitchFamily="49" charset="-122"/>
              <a:cs typeface="+mn-lt"/>
            </a:endParaRPr>
          </a:p>
          <a:p>
            <a:pPr marL="0" marR="0" indent="0" algn="l">
              <a:lnSpc>
                <a:spcPts val="2000"/>
              </a:lnSpc>
              <a:spcBef>
                <a:spcPts val="0"/>
              </a:spcBef>
              <a:spcAft>
                <a:spcPts val="0"/>
              </a:spcAft>
              <a:buNone/>
            </a:pPr>
            <a:endParaRPr lang="en-US" altLang="zh-CN" sz="1800" b="1" kern="0" dirty="0">
              <a:solidFill>
                <a:srgbClr val="333333"/>
              </a:solidFill>
              <a:effectLst/>
              <a:ea typeface="仿宋" panose="02010609060101010101" pitchFamily="49" charset="-122"/>
              <a:cs typeface="+mn-lt"/>
            </a:endParaRPr>
          </a:p>
          <a:p>
            <a:pPr marL="0" lvl="1" indent="457200" algn="just">
              <a:lnSpc>
                <a:spcPts val="2000"/>
              </a:lnSpc>
              <a:spcBef>
                <a:spcPts val="0"/>
              </a:spcBef>
              <a:buNone/>
            </a:pPr>
            <a:endParaRPr lang="zh-CN" altLang="en-US" sz="1800" kern="100" dirty="0">
              <a:effectLst/>
              <a:ea typeface="宋体" panose="02010600030101010101" pitchFamily="2" charset="-122"/>
              <a:cs typeface="+mn-lt"/>
            </a:endParaRPr>
          </a:p>
          <a:p>
            <a:pPr marL="0" marR="0" indent="355600" algn="just">
              <a:lnSpc>
                <a:spcPts val="2000"/>
              </a:lnSpc>
              <a:spcBef>
                <a:spcPts val="0"/>
              </a:spcBef>
              <a:spcAft>
                <a:spcPts val="0"/>
              </a:spcAft>
            </a:pPr>
            <a:endParaRPr lang="zh-CN" altLang="en-US" sz="1800" kern="100" dirty="0">
              <a:effectLst/>
              <a:ea typeface="宋体" panose="02010600030101010101" pitchFamily="2" charset="-122"/>
              <a:cs typeface="+mn-lt"/>
            </a:endParaRPr>
          </a:p>
          <a:p>
            <a:pPr marL="228600" lvl="1" indent="0" algn="just">
              <a:spcBef>
                <a:spcPts val="0"/>
              </a:spcBef>
              <a:buNone/>
            </a:pPr>
            <a:endParaRPr lang="en-US" altLang="zh-CN" sz="1800" b="1" kern="0" dirty="0">
              <a:solidFill>
                <a:srgbClr val="333333"/>
              </a:solidFill>
              <a:effectLst/>
              <a:ea typeface="仿宋" panose="02010609060101010101" pitchFamily="49" charset="-122"/>
              <a:cs typeface="+mn-lt"/>
            </a:endParaRP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p:txBody>
      </p:sp>
      <p:graphicFrame>
        <p:nvGraphicFramePr>
          <p:cNvPr id="5" name="表格 4"/>
          <p:cNvGraphicFramePr>
            <a:graphicFrameLocks noGrp="1"/>
          </p:cNvGraphicFramePr>
          <p:nvPr>
            <p:custDataLst>
              <p:tags r:id="rId1"/>
            </p:custDataLst>
          </p:nvPr>
        </p:nvGraphicFramePr>
        <p:xfrm>
          <a:off x="4277431" y="2127698"/>
          <a:ext cx="3637139" cy="1097280"/>
        </p:xfrm>
        <a:graphic>
          <a:graphicData uri="http://schemas.openxmlformats.org/drawingml/2006/table">
            <a:tbl>
              <a:tblPr>
                <a:tableStyleId>{8A107856-5554-42FB-B03E-39F5DBC370BA}</a:tableStyleId>
              </a:tblPr>
              <a:tblGrid>
                <a:gridCol w="1638723">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1055441">
                  <a:extLst>
                    <a:ext uri="{9D8B030D-6E8A-4147-A177-3AD203B41FA5}">
                      <a16:colId xmlns:a16="http://schemas.microsoft.com/office/drawing/2014/main" val="20002"/>
                    </a:ext>
                  </a:extLst>
                </a:gridCol>
              </a:tblGrid>
              <a:tr h="222090">
                <a:tc rowSpan="2">
                  <a:txBody>
                    <a:bodyPr/>
                    <a:lstStyle/>
                    <a:p>
                      <a:pPr marL="0" marR="0" algn="ctr">
                        <a:spcBef>
                          <a:spcPts val="0"/>
                        </a:spcBef>
                        <a:spcAft>
                          <a:spcPts val="0"/>
                        </a:spcAft>
                      </a:pPr>
                      <a:r>
                        <a:rPr lang="zh-CN" altLang="en-US" sz="1200" b="1" kern="0" dirty="0">
                          <a:effectLst/>
                        </a:rPr>
                        <a:t>模型</a:t>
                      </a:r>
                    </a:p>
                  </a:txBody>
                  <a:tcPr marL="68580" marR="68580" anchor="ctr"/>
                </a:tc>
                <a:tc gridSpan="2">
                  <a:txBody>
                    <a:bodyPr/>
                    <a:lstStyle/>
                    <a:p>
                      <a:pPr marL="0" marR="0" algn="ctr">
                        <a:spcBef>
                          <a:spcPts val="0"/>
                        </a:spcBef>
                        <a:spcAft>
                          <a:spcPts val="0"/>
                        </a:spcAft>
                        <a:buNone/>
                      </a:pPr>
                      <a:r>
                        <a:rPr lang="zh-CN" altLang="en-US" sz="1200" b="1"/>
                        <a:t>准确率</a:t>
                      </a:r>
                      <a:endParaRPr lang="zh-CN" altLang="en-US" sz="1200" b="1" kern="0">
                        <a:effectLst/>
                      </a:endParaRPr>
                    </a:p>
                  </a:txBody>
                  <a:tcPr marL="68580" marR="68580" anchor="ctr"/>
                </a:tc>
                <a:tc hMerge="1">
                  <a:txBody>
                    <a:bodyPr/>
                    <a:lstStyle/>
                    <a:p>
                      <a:endParaRPr lang="zh-CN"/>
                    </a:p>
                  </a:txBody>
                  <a:tcPr marL="68580" marR="68580" anchor="ctr"/>
                </a:tc>
                <a:extLst>
                  <a:ext uri="{0D108BD9-81ED-4DB2-BD59-A6C34878D82A}">
                    <a16:rowId xmlns:a16="http://schemas.microsoft.com/office/drawing/2014/main" val="10000"/>
                  </a:ext>
                </a:extLst>
              </a:tr>
              <a:tr h="222090">
                <a:tc vMerge="1">
                  <a:txBody>
                    <a:bodyPr/>
                    <a:lstStyle/>
                    <a:p>
                      <a:endParaRPr lang="zh-CN"/>
                    </a:p>
                  </a:txBody>
                  <a:tcPr/>
                </a:tc>
                <a:tc>
                  <a:txBody>
                    <a:bodyPr/>
                    <a:lstStyle/>
                    <a:p>
                      <a:pPr marL="0" marR="0" algn="ctr">
                        <a:spcBef>
                          <a:spcPts val="0"/>
                        </a:spcBef>
                        <a:spcAft>
                          <a:spcPts val="0"/>
                        </a:spcAft>
                      </a:pPr>
                      <a:r>
                        <a:rPr lang="zh-CN" altLang="en-US" sz="1200" b="1" kern="0">
                          <a:effectLst/>
                        </a:rPr>
                        <a:t>未用</a:t>
                      </a:r>
                    </a:p>
                  </a:txBody>
                  <a:tcPr marL="68580" marR="68580"/>
                </a:tc>
                <a:tc>
                  <a:txBody>
                    <a:bodyPr/>
                    <a:lstStyle/>
                    <a:p>
                      <a:pPr marL="0" marR="0" algn="ctr">
                        <a:spcBef>
                          <a:spcPts val="0"/>
                        </a:spcBef>
                        <a:spcAft>
                          <a:spcPts val="0"/>
                        </a:spcAft>
                      </a:pPr>
                      <a:r>
                        <a:rPr lang="zh-CN" altLang="en-US" sz="1200" b="1" kern="0">
                          <a:effectLst/>
                        </a:rPr>
                        <a:t>使用</a:t>
                      </a:r>
                    </a:p>
                  </a:txBody>
                  <a:tcPr marL="68580" marR="68580"/>
                </a:tc>
                <a:extLst>
                  <a:ext uri="{0D108BD9-81ED-4DB2-BD59-A6C34878D82A}">
                    <a16:rowId xmlns:a16="http://schemas.microsoft.com/office/drawing/2014/main" val="10001"/>
                  </a:ext>
                </a:extLst>
              </a:tr>
              <a:tr h="222090">
                <a:tc>
                  <a:txBody>
                    <a:bodyPr/>
                    <a:lstStyle/>
                    <a:p>
                      <a:pPr marL="0" marR="0" algn="just">
                        <a:spcBef>
                          <a:spcPts val="0"/>
                        </a:spcBef>
                        <a:spcAft>
                          <a:spcPts val="0"/>
                        </a:spcAft>
                      </a:pPr>
                      <a:r>
                        <a:rPr lang="en-US" sz="1200" b="1" kern="0">
                          <a:effectLst/>
                        </a:rPr>
                        <a:t>Albert-base</a:t>
                      </a:r>
                    </a:p>
                  </a:txBody>
                  <a:tcPr marL="68580" marR="68580"/>
                </a:tc>
                <a:tc>
                  <a:txBody>
                    <a:bodyPr/>
                    <a:lstStyle/>
                    <a:p>
                      <a:pPr marL="0" marR="0" algn="ctr">
                        <a:spcBef>
                          <a:spcPts val="0"/>
                        </a:spcBef>
                        <a:spcAft>
                          <a:spcPts val="0"/>
                        </a:spcAft>
                      </a:pPr>
                      <a:r>
                        <a:rPr lang="en-US" altLang="zh-CN" sz="1200" kern="0">
                          <a:effectLst/>
                        </a:rPr>
                        <a:t>0.608</a:t>
                      </a:r>
                    </a:p>
                  </a:txBody>
                  <a:tcPr marL="68580" marR="68580"/>
                </a:tc>
                <a:tc>
                  <a:txBody>
                    <a:bodyPr/>
                    <a:lstStyle/>
                    <a:p>
                      <a:pPr marL="0" marR="0" algn="ctr">
                        <a:spcBef>
                          <a:spcPts val="0"/>
                        </a:spcBef>
                        <a:spcAft>
                          <a:spcPts val="0"/>
                        </a:spcAft>
                      </a:pPr>
                      <a:r>
                        <a:rPr lang="en-US" altLang="zh-CN" sz="1200" kern="0" dirty="0">
                          <a:solidFill>
                            <a:srgbClr val="FF0000"/>
                          </a:solidFill>
                          <a:effectLst/>
                        </a:rPr>
                        <a:t>0.731</a:t>
                      </a:r>
                    </a:p>
                  </a:txBody>
                  <a:tcPr marL="68580" marR="68580"/>
                </a:tc>
                <a:extLst>
                  <a:ext uri="{0D108BD9-81ED-4DB2-BD59-A6C34878D82A}">
                    <a16:rowId xmlns:a16="http://schemas.microsoft.com/office/drawing/2014/main" val="10002"/>
                  </a:ext>
                </a:extLst>
              </a:tr>
              <a:tr h="222090">
                <a:tc>
                  <a:txBody>
                    <a:bodyPr/>
                    <a:lstStyle/>
                    <a:p>
                      <a:pPr marL="0" marR="0" algn="just">
                        <a:spcBef>
                          <a:spcPts val="0"/>
                        </a:spcBef>
                        <a:spcAft>
                          <a:spcPts val="0"/>
                        </a:spcAft>
                      </a:pPr>
                      <a:r>
                        <a:rPr lang="en-US" sz="1200" b="1" kern="0">
                          <a:effectLst/>
                        </a:rPr>
                        <a:t>Bert-base-chinese</a:t>
                      </a:r>
                    </a:p>
                  </a:txBody>
                  <a:tcPr marL="68580" marR="68580"/>
                </a:tc>
                <a:tc>
                  <a:txBody>
                    <a:bodyPr/>
                    <a:lstStyle/>
                    <a:p>
                      <a:pPr marL="0" marR="0" algn="ctr">
                        <a:spcBef>
                          <a:spcPts val="0"/>
                        </a:spcBef>
                        <a:spcAft>
                          <a:spcPts val="0"/>
                        </a:spcAft>
                      </a:pPr>
                      <a:r>
                        <a:rPr lang="en-US" altLang="zh-CN" sz="1200" kern="0" dirty="0">
                          <a:effectLst/>
                        </a:rPr>
                        <a:t>0.749</a:t>
                      </a:r>
                    </a:p>
                  </a:txBody>
                  <a:tcPr marL="68580" marR="68580"/>
                </a:tc>
                <a:tc>
                  <a:txBody>
                    <a:bodyPr/>
                    <a:lstStyle/>
                    <a:p>
                      <a:pPr marL="0" marR="0" algn="ctr">
                        <a:spcBef>
                          <a:spcPts val="0"/>
                        </a:spcBef>
                        <a:spcAft>
                          <a:spcPts val="0"/>
                        </a:spcAft>
                      </a:pPr>
                      <a:r>
                        <a:rPr lang="en-US" altLang="zh-CN" sz="1200" kern="0" dirty="0">
                          <a:solidFill>
                            <a:srgbClr val="FF0000"/>
                          </a:solidFill>
                          <a:effectLst/>
                        </a:rPr>
                        <a:t>0.756</a:t>
                      </a:r>
                    </a:p>
                  </a:txBody>
                  <a:tcPr marL="68580" marR="68580"/>
                </a:tc>
                <a:extLst>
                  <a:ext uri="{0D108BD9-81ED-4DB2-BD59-A6C34878D82A}">
                    <a16:rowId xmlns:a16="http://schemas.microsoft.com/office/drawing/2014/main" val="10003"/>
                  </a:ext>
                </a:extLst>
              </a:tr>
            </a:tbl>
          </a:graphicData>
        </a:graphic>
      </p:graphicFrame>
      <p:sp>
        <p:nvSpPr>
          <p:cNvPr id="7" name="文本框 6"/>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8" name="图形 7"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10" name="直接连接符 9"/>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58/63</a:t>
            </a:r>
          </a:p>
        </p:txBody>
      </p:sp>
      <p:sp>
        <p:nvSpPr>
          <p:cNvPr id="14" name="文本框 13"/>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070043"/>
            <a:ext cx="10897106" cy="5028752"/>
          </a:xfrm>
        </p:spPr>
        <p:txBody>
          <a:bodyPr>
            <a:noAutofit/>
          </a:bodyPr>
          <a:lstStyle/>
          <a:p>
            <a:pPr marL="0" marR="0" indent="355600" algn="just">
              <a:lnSpc>
                <a:spcPts val="2000"/>
              </a:lnSpc>
              <a:spcBef>
                <a:spcPts val="0"/>
              </a:spcBef>
              <a:spcAft>
                <a:spcPts val="0"/>
              </a:spcAft>
            </a:pPr>
            <a:r>
              <a:rPr lang="zh-CN" altLang="en-US" sz="1800" kern="0" dirty="0">
                <a:solidFill>
                  <a:srgbClr val="333333"/>
                </a:solidFill>
                <a:effectLst/>
                <a:latin typeface="仿宋" panose="02010609060101010101" pitchFamily="49" charset="-122"/>
                <a:ea typeface="仿宋" panose="02010609060101010101" pitchFamily="49" charset="-122"/>
                <a:cs typeface="+mn-lt"/>
              </a:rPr>
              <a:t>目前</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本项目已交付内容的清单如下</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endParaRPr lang="zh-CN" altLang="en-US" sz="1800" kern="100" dirty="0">
              <a:effectLst/>
              <a:latin typeface="仿宋" panose="02010609060101010101" pitchFamily="49" charset="-122"/>
              <a:ea typeface="仿宋" panose="02010609060101010101" pitchFamily="49" charset="-122"/>
              <a:cs typeface="+mn-lt"/>
            </a:endParaRPr>
          </a:p>
        </p:txBody>
      </p:sp>
      <p:sp>
        <p:nvSpPr>
          <p:cNvPr id="6" name="文本框 5"/>
          <p:cNvSpPr txBox="1"/>
          <p:nvPr/>
        </p:nvSpPr>
        <p:spPr>
          <a:xfrm>
            <a:off x="800100" y="281241"/>
            <a:ext cx="2271776"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项目交付情况</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59/63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graphicFrame>
        <p:nvGraphicFramePr>
          <p:cNvPr id="2" name="表格 1"/>
          <p:cNvGraphicFramePr>
            <a:graphicFrameLocks noGrp="1"/>
          </p:cNvGraphicFramePr>
          <p:nvPr>
            <p:custDataLst>
              <p:tags r:id="rId1"/>
            </p:custDataLst>
          </p:nvPr>
        </p:nvGraphicFramePr>
        <p:xfrm>
          <a:off x="3607054" y="2190584"/>
          <a:ext cx="4977892" cy="2758665"/>
        </p:xfrm>
        <a:graphic>
          <a:graphicData uri="http://schemas.openxmlformats.org/drawingml/2006/table">
            <a:tbl>
              <a:tblPr>
                <a:tableStyleId>{8A107856-5554-42FB-B03E-39F5DBC370BA}</a:tableStyleId>
              </a:tblPr>
              <a:tblGrid>
                <a:gridCol w="645309">
                  <a:extLst>
                    <a:ext uri="{9D8B030D-6E8A-4147-A177-3AD203B41FA5}">
                      <a16:colId xmlns:a16="http://schemas.microsoft.com/office/drawing/2014/main" val="20000"/>
                    </a:ext>
                  </a:extLst>
                </a:gridCol>
                <a:gridCol w="4332583">
                  <a:extLst>
                    <a:ext uri="{9D8B030D-6E8A-4147-A177-3AD203B41FA5}">
                      <a16:colId xmlns:a16="http://schemas.microsoft.com/office/drawing/2014/main" val="20001"/>
                    </a:ext>
                  </a:extLst>
                </a:gridCol>
              </a:tblGrid>
              <a:tr h="306495">
                <a:tc>
                  <a:txBody>
                    <a:bodyPr/>
                    <a:lstStyle/>
                    <a:p>
                      <a:pPr marL="0" marR="0" algn="just">
                        <a:spcBef>
                          <a:spcPts val="0"/>
                        </a:spcBef>
                        <a:spcAft>
                          <a:spcPts val="0"/>
                        </a:spcAft>
                      </a:pPr>
                      <a:r>
                        <a:rPr lang="zh-CN" altLang="en-US" sz="1200" b="1" kern="100">
                          <a:effectLst/>
                        </a:rPr>
                        <a:t>序号</a:t>
                      </a:r>
                    </a:p>
                  </a:txBody>
                  <a:tcPr marL="68580" marR="68580"/>
                </a:tc>
                <a:tc>
                  <a:txBody>
                    <a:bodyPr/>
                    <a:lstStyle/>
                    <a:p>
                      <a:pPr marL="0" marR="0" algn="just">
                        <a:spcBef>
                          <a:spcPts val="0"/>
                        </a:spcBef>
                        <a:spcAft>
                          <a:spcPts val="0"/>
                        </a:spcAft>
                      </a:pPr>
                      <a:r>
                        <a:rPr lang="zh-CN" altLang="en-US" sz="1200" b="1" kern="100" dirty="0">
                          <a:effectLst/>
                        </a:rPr>
                        <a:t>交付内容</a:t>
                      </a:r>
                    </a:p>
                  </a:txBody>
                  <a:tcPr marL="68580" marR="68580"/>
                </a:tc>
                <a:extLst>
                  <a:ext uri="{0D108BD9-81ED-4DB2-BD59-A6C34878D82A}">
                    <a16:rowId xmlns:a16="http://schemas.microsoft.com/office/drawing/2014/main" val="10000"/>
                  </a:ext>
                </a:extLst>
              </a:tr>
              <a:tr h="306495">
                <a:tc>
                  <a:txBody>
                    <a:bodyPr/>
                    <a:lstStyle/>
                    <a:p>
                      <a:pPr marL="0" marR="0" algn="just">
                        <a:spcBef>
                          <a:spcPts val="0"/>
                        </a:spcBef>
                        <a:spcAft>
                          <a:spcPts val="0"/>
                        </a:spcAft>
                      </a:pPr>
                      <a:r>
                        <a:rPr lang="en-US" altLang="zh-CN" sz="1200" kern="100">
                          <a:effectLst/>
                        </a:rPr>
                        <a:t>1</a:t>
                      </a:r>
                    </a:p>
                  </a:txBody>
                  <a:tcPr marL="68580" marR="68580"/>
                </a:tc>
                <a:tc>
                  <a:txBody>
                    <a:bodyPr/>
                    <a:lstStyle/>
                    <a:p>
                      <a:pPr marL="0" marR="0" algn="just">
                        <a:spcBef>
                          <a:spcPts val="0"/>
                        </a:spcBef>
                        <a:spcAft>
                          <a:spcPts val="0"/>
                        </a:spcAft>
                      </a:pPr>
                      <a:r>
                        <a:rPr lang="zh-CN" altLang="en-US" sz="1200" kern="100">
                          <a:effectLst/>
                        </a:rPr>
                        <a:t>小数据集模型，并完成测试</a:t>
                      </a:r>
                    </a:p>
                  </a:txBody>
                  <a:tcPr marL="68580" marR="68580"/>
                </a:tc>
                <a:extLst>
                  <a:ext uri="{0D108BD9-81ED-4DB2-BD59-A6C34878D82A}">
                    <a16:rowId xmlns:a16="http://schemas.microsoft.com/office/drawing/2014/main" val="10001"/>
                  </a:ext>
                </a:extLst>
              </a:tr>
              <a:tr h="306495">
                <a:tc>
                  <a:txBody>
                    <a:bodyPr/>
                    <a:lstStyle/>
                    <a:p>
                      <a:pPr marL="0" marR="0" algn="just">
                        <a:spcBef>
                          <a:spcPts val="0"/>
                        </a:spcBef>
                        <a:spcAft>
                          <a:spcPts val="0"/>
                        </a:spcAft>
                      </a:pPr>
                      <a:r>
                        <a:rPr lang="en-US" altLang="zh-CN" sz="1200" kern="100">
                          <a:effectLst/>
                        </a:rPr>
                        <a:t>2</a:t>
                      </a:r>
                    </a:p>
                  </a:txBody>
                  <a:tcPr marL="68580" marR="68580"/>
                </a:tc>
                <a:tc>
                  <a:txBody>
                    <a:bodyPr/>
                    <a:lstStyle/>
                    <a:p>
                      <a:pPr marL="0" marR="0" algn="just">
                        <a:spcBef>
                          <a:spcPts val="0"/>
                        </a:spcBef>
                        <a:spcAft>
                          <a:spcPts val="0"/>
                        </a:spcAft>
                      </a:pPr>
                      <a:r>
                        <a:rPr lang="zh-CN" altLang="en-US" sz="1200" kern="100">
                          <a:effectLst/>
                        </a:rPr>
                        <a:t>公开意图识别评测集模型，并完成测试</a:t>
                      </a:r>
                    </a:p>
                  </a:txBody>
                  <a:tcPr marL="68580" marR="68580"/>
                </a:tc>
                <a:extLst>
                  <a:ext uri="{0D108BD9-81ED-4DB2-BD59-A6C34878D82A}">
                    <a16:rowId xmlns:a16="http://schemas.microsoft.com/office/drawing/2014/main" val="10002"/>
                  </a:ext>
                </a:extLst>
              </a:tr>
              <a:tr h="306705">
                <a:tc>
                  <a:txBody>
                    <a:bodyPr/>
                    <a:lstStyle/>
                    <a:p>
                      <a:pPr marL="0" marR="0" algn="just">
                        <a:spcBef>
                          <a:spcPts val="0"/>
                        </a:spcBef>
                        <a:spcAft>
                          <a:spcPts val="0"/>
                        </a:spcAft>
                      </a:pPr>
                      <a:r>
                        <a:rPr lang="en-US" altLang="zh-CN" sz="1200" kern="100">
                          <a:effectLst/>
                        </a:rPr>
                        <a:t>3</a:t>
                      </a:r>
                    </a:p>
                  </a:txBody>
                  <a:tcPr marL="68580" marR="68580"/>
                </a:tc>
                <a:tc>
                  <a:txBody>
                    <a:bodyPr/>
                    <a:lstStyle/>
                    <a:p>
                      <a:pPr marL="0" marR="0" algn="just">
                        <a:spcBef>
                          <a:spcPts val="0"/>
                        </a:spcBef>
                        <a:spcAft>
                          <a:spcPts val="0"/>
                        </a:spcAft>
                      </a:pPr>
                      <a:r>
                        <a:rPr lang="zh-CN" altLang="en-US" sz="1200" kern="100">
                          <a:effectLst/>
                        </a:rPr>
                        <a:t>大数据集模型，并完成测试</a:t>
                      </a:r>
                    </a:p>
                  </a:txBody>
                  <a:tcPr marL="68580" marR="68580"/>
                </a:tc>
                <a:extLst>
                  <a:ext uri="{0D108BD9-81ED-4DB2-BD59-A6C34878D82A}">
                    <a16:rowId xmlns:a16="http://schemas.microsoft.com/office/drawing/2014/main" val="10003"/>
                  </a:ext>
                </a:extLst>
              </a:tr>
              <a:tr h="306495">
                <a:tc>
                  <a:txBody>
                    <a:bodyPr/>
                    <a:lstStyle/>
                    <a:p>
                      <a:pPr marL="0" marR="0" algn="just">
                        <a:spcBef>
                          <a:spcPts val="0"/>
                        </a:spcBef>
                        <a:spcAft>
                          <a:spcPts val="0"/>
                        </a:spcAft>
                      </a:pPr>
                      <a:r>
                        <a:rPr lang="en-US" altLang="zh-CN" sz="1200" kern="100">
                          <a:effectLst/>
                        </a:rPr>
                        <a:t>4</a:t>
                      </a:r>
                    </a:p>
                  </a:txBody>
                  <a:tcPr marL="68580" marR="68580"/>
                </a:tc>
                <a:tc>
                  <a:txBody>
                    <a:bodyPr/>
                    <a:lstStyle/>
                    <a:p>
                      <a:pPr marL="0" marR="0" algn="just">
                        <a:spcBef>
                          <a:spcPts val="0"/>
                        </a:spcBef>
                        <a:spcAft>
                          <a:spcPts val="0"/>
                        </a:spcAft>
                      </a:pPr>
                      <a:r>
                        <a:rPr lang="zh-CN" altLang="en-US" sz="1200" kern="100">
                          <a:effectLst/>
                        </a:rPr>
                        <a:t>小数据集，公开意图识别数据集任务工程源码</a:t>
                      </a:r>
                    </a:p>
                  </a:txBody>
                  <a:tcPr marL="68580" marR="68580"/>
                </a:tc>
                <a:extLst>
                  <a:ext uri="{0D108BD9-81ED-4DB2-BD59-A6C34878D82A}">
                    <a16:rowId xmlns:a16="http://schemas.microsoft.com/office/drawing/2014/main" val="10004"/>
                  </a:ext>
                </a:extLst>
              </a:tr>
              <a:tr h="306495">
                <a:tc>
                  <a:txBody>
                    <a:bodyPr/>
                    <a:lstStyle/>
                    <a:p>
                      <a:pPr marL="0" marR="0" algn="just">
                        <a:spcBef>
                          <a:spcPts val="0"/>
                        </a:spcBef>
                        <a:spcAft>
                          <a:spcPts val="0"/>
                        </a:spcAft>
                      </a:pPr>
                      <a:r>
                        <a:rPr lang="en-US" altLang="zh-CN" sz="1200" kern="100">
                          <a:effectLst/>
                        </a:rPr>
                        <a:t>5</a:t>
                      </a:r>
                    </a:p>
                  </a:txBody>
                  <a:tcPr marL="68580" marR="68580"/>
                </a:tc>
                <a:tc>
                  <a:txBody>
                    <a:bodyPr/>
                    <a:lstStyle/>
                    <a:p>
                      <a:pPr marL="0" marR="0" algn="just">
                        <a:spcBef>
                          <a:spcPts val="0"/>
                        </a:spcBef>
                        <a:spcAft>
                          <a:spcPts val="0"/>
                        </a:spcAft>
                      </a:pPr>
                      <a:r>
                        <a:rPr lang="zh-CN" altLang="en-US" sz="1200" kern="100">
                          <a:effectLst/>
                        </a:rPr>
                        <a:t>大数据集任务工程源码</a:t>
                      </a:r>
                    </a:p>
                  </a:txBody>
                  <a:tcPr marL="68580" marR="68580"/>
                </a:tc>
                <a:extLst>
                  <a:ext uri="{0D108BD9-81ED-4DB2-BD59-A6C34878D82A}">
                    <a16:rowId xmlns:a16="http://schemas.microsoft.com/office/drawing/2014/main" val="10005"/>
                  </a:ext>
                </a:extLst>
              </a:tr>
              <a:tr h="306495">
                <a:tc>
                  <a:txBody>
                    <a:bodyPr/>
                    <a:lstStyle/>
                    <a:p>
                      <a:pPr marL="0" marR="0" algn="just">
                        <a:spcBef>
                          <a:spcPts val="0"/>
                        </a:spcBef>
                        <a:spcAft>
                          <a:spcPts val="0"/>
                        </a:spcAft>
                      </a:pPr>
                      <a:r>
                        <a:rPr lang="en-US" altLang="zh-CN" sz="1200" kern="100">
                          <a:effectLst/>
                        </a:rPr>
                        <a:t>6</a:t>
                      </a:r>
                    </a:p>
                  </a:txBody>
                  <a:tcPr marL="68580" marR="68580"/>
                </a:tc>
                <a:tc>
                  <a:txBody>
                    <a:bodyPr/>
                    <a:lstStyle/>
                    <a:p>
                      <a:pPr marL="0" marR="0" algn="just">
                        <a:spcBef>
                          <a:spcPts val="0"/>
                        </a:spcBef>
                        <a:spcAft>
                          <a:spcPts val="0"/>
                        </a:spcAft>
                      </a:pPr>
                      <a:r>
                        <a:rPr lang="zh-CN" altLang="en-US" sz="1200" kern="100">
                          <a:effectLst/>
                        </a:rPr>
                        <a:t>小，公开意图识别数据集任务实验环境</a:t>
                      </a:r>
                      <a:r>
                        <a:rPr lang="en-US" altLang="zh-CN" sz="1200" kern="100">
                          <a:effectLst/>
                        </a:rPr>
                        <a:t>Docker</a:t>
                      </a:r>
                    </a:p>
                  </a:txBody>
                  <a:tcPr marL="68580" marR="68580"/>
                </a:tc>
                <a:extLst>
                  <a:ext uri="{0D108BD9-81ED-4DB2-BD59-A6C34878D82A}">
                    <a16:rowId xmlns:a16="http://schemas.microsoft.com/office/drawing/2014/main" val="10006"/>
                  </a:ext>
                </a:extLst>
              </a:tr>
              <a:tr h="306495">
                <a:tc>
                  <a:txBody>
                    <a:bodyPr/>
                    <a:lstStyle/>
                    <a:p>
                      <a:pPr marL="0" marR="0" algn="just">
                        <a:spcBef>
                          <a:spcPts val="0"/>
                        </a:spcBef>
                        <a:spcAft>
                          <a:spcPts val="0"/>
                        </a:spcAft>
                      </a:pPr>
                      <a:r>
                        <a:rPr lang="en-US" altLang="zh-CN" sz="1200" kern="100">
                          <a:effectLst/>
                        </a:rPr>
                        <a:t>7</a:t>
                      </a:r>
                    </a:p>
                  </a:txBody>
                  <a:tcPr marL="68580" marR="68580"/>
                </a:tc>
                <a:tc>
                  <a:txBody>
                    <a:bodyPr/>
                    <a:lstStyle/>
                    <a:p>
                      <a:pPr marL="0" marR="0" algn="just">
                        <a:spcBef>
                          <a:spcPts val="0"/>
                        </a:spcBef>
                        <a:spcAft>
                          <a:spcPts val="0"/>
                        </a:spcAft>
                      </a:pPr>
                      <a:r>
                        <a:rPr lang="zh-CN" altLang="en-US" sz="1200" kern="100">
                          <a:effectLst/>
                        </a:rPr>
                        <a:t>大数据集任务实验环境</a:t>
                      </a:r>
                      <a:r>
                        <a:rPr lang="en-US" altLang="zh-CN" sz="1200" kern="100">
                          <a:effectLst/>
                        </a:rPr>
                        <a:t>Docker</a:t>
                      </a:r>
                    </a:p>
                  </a:txBody>
                  <a:tcPr marL="68580" marR="68580"/>
                </a:tc>
                <a:extLst>
                  <a:ext uri="{0D108BD9-81ED-4DB2-BD59-A6C34878D82A}">
                    <a16:rowId xmlns:a16="http://schemas.microsoft.com/office/drawing/2014/main" val="10007"/>
                  </a:ext>
                </a:extLst>
              </a:tr>
              <a:tr h="306495">
                <a:tc>
                  <a:txBody>
                    <a:bodyPr/>
                    <a:lstStyle/>
                    <a:p>
                      <a:pPr marL="0" marR="0" algn="just">
                        <a:spcBef>
                          <a:spcPts val="0"/>
                        </a:spcBef>
                        <a:spcAft>
                          <a:spcPts val="0"/>
                        </a:spcAft>
                      </a:pPr>
                      <a:r>
                        <a:rPr lang="en-US" altLang="zh-CN" sz="1200" kern="100">
                          <a:effectLst/>
                        </a:rPr>
                        <a:t>8</a:t>
                      </a:r>
                    </a:p>
                  </a:txBody>
                  <a:tcPr marL="68580" marR="68580"/>
                </a:tc>
                <a:tc>
                  <a:txBody>
                    <a:bodyPr/>
                    <a:lstStyle/>
                    <a:p>
                      <a:pPr marL="0" marR="0" algn="just">
                        <a:spcBef>
                          <a:spcPts val="0"/>
                        </a:spcBef>
                        <a:spcAft>
                          <a:spcPts val="0"/>
                        </a:spcAft>
                      </a:pPr>
                      <a:r>
                        <a:rPr lang="zh-CN" altLang="en-US" sz="1200" kern="100" dirty="0">
                          <a:effectLst/>
                        </a:rPr>
                        <a:t>项目进展报告两份</a:t>
                      </a:r>
                    </a:p>
                  </a:txBody>
                  <a:tcPr marL="68580" marR="68580"/>
                </a:tc>
                <a:extLst>
                  <a:ext uri="{0D108BD9-81ED-4DB2-BD59-A6C34878D82A}">
                    <a16:rowId xmlns:a16="http://schemas.microsoft.com/office/drawing/2014/main" val="10008"/>
                  </a:ext>
                </a:extLst>
              </a:tr>
            </a:tbl>
          </a:graphicData>
        </a:graphic>
      </p:graphicFrame>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87157" y="167711"/>
            <a:ext cx="2582724" cy="569524"/>
          </a:xfrm>
          <a:prstGeom prst="rect">
            <a:avLst/>
          </a:prstGeom>
        </p:spPr>
      </p:pic>
      <p:pic>
        <p:nvPicPr>
          <p:cNvPr id="17" name="图片 16"/>
          <p:cNvPicPr>
            <a:picLocks noChangeAspect="1"/>
          </p:cNvPicPr>
          <p:nvPr/>
        </p:nvPicPr>
        <p:blipFill>
          <a:blip r:embed="rId3"/>
          <a:stretch>
            <a:fillRect/>
          </a:stretch>
        </p:blipFill>
        <p:spPr>
          <a:xfrm>
            <a:off x="0" y="5772150"/>
            <a:ext cx="12192000" cy="1085850"/>
          </a:xfrm>
          <a:prstGeom prst="rect">
            <a:avLst/>
          </a:prstGeom>
        </p:spPr>
      </p:pic>
      <p:sp>
        <p:nvSpPr>
          <p:cNvPr id="19" name="波形 18"/>
          <p:cNvSpPr/>
          <p:nvPr/>
        </p:nvSpPr>
        <p:spPr>
          <a:xfrm rot="665120">
            <a:off x="3680121" y="1260381"/>
            <a:ext cx="4284217" cy="3056042"/>
          </a:xfrm>
          <a:prstGeom prst="wave">
            <a:avLst/>
          </a:prstGeom>
          <a:blipFill dpi="0" rotWithShape="1">
            <a:blip r:embed="rId4">
              <a:alphaModFix amt="9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12" name="文本框 11"/>
          <p:cNvSpPr txBox="1"/>
          <p:nvPr/>
        </p:nvSpPr>
        <p:spPr>
          <a:xfrm>
            <a:off x="3901440" y="2434136"/>
            <a:ext cx="4389120" cy="553085"/>
          </a:xfrm>
          <a:prstGeom prst="rect">
            <a:avLst/>
          </a:prstGeom>
          <a:noFill/>
        </p:spPr>
        <p:txBody>
          <a:bodyPr wrap="square" rtlCol="0">
            <a:spAutoFit/>
          </a:bodyPr>
          <a:lstStyle/>
          <a:p>
            <a:r>
              <a:rPr lang="zh-CN" altLang="en-US" sz="3000" dirty="0">
                <a:solidFill>
                  <a:schemeClr val="bg2">
                    <a:lumMod val="50000"/>
                  </a:schemeClr>
                </a:solidFill>
              </a:rPr>
              <a:t>小数据集</a:t>
            </a:r>
            <a:r>
              <a:rPr lang="en-US" altLang="zh-CN" sz="3000" dirty="0">
                <a:solidFill>
                  <a:schemeClr val="bg2">
                    <a:lumMod val="50000"/>
                  </a:schemeClr>
                </a:solidFill>
              </a:rPr>
              <a:t>fine tune </a:t>
            </a:r>
            <a:r>
              <a:rPr lang="zh-CN" altLang="en-US" sz="3000" dirty="0">
                <a:solidFill>
                  <a:schemeClr val="bg2">
                    <a:lumMod val="50000"/>
                  </a:schemeClr>
                </a:solidFill>
              </a:rPr>
              <a:t>模型</a:t>
            </a:r>
          </a:p>
        </p:txBody>
      </p:sp>
      <p:grpSp>
        <p:nvGrpSpPr>
          <p:cNvPr id="9" name="组合 8"/>
          <p:cNvGrpSpPr/>
          <p:nvPr/>
        </p:nvGrpSpPr>
        <p:grpSpPr>
          <a:xfrm>
            <a:off x="9105900" y="296862"/>
            <a:ext cx="2344255" cy="457200"/>
            <a:chOff x="17430750" y="517524"/>
            <a:chExt cx="4688510" cy="914400"/>
          </a:xfrm>
        </p:grpSpPr>
        <p:pic>
          <p:nvPicPr>
            <p:cNvPr id="10" name="图形 9" descr="学位帽"/>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430750" y="517524"/>
              <a:ext cx="914400" cy="914400"/>
            </a:xfrm>
            <a:prstGeom prst="rect">
              <a:avLst/>
            </a:prstGeom>
          </p:spPr>
        </p:pic>
        <p:sp>
          <p:nvSpPr>
            <p:cNvPr id="11" name="文本框 10"/>
            <p:cNvSpPr txBox="1"/>
            <p:nvPr/>
          </p:nvSpPr>
          <p:spPr>
            <a:xfrm>
              <a:off x="18345150" y="532110"/>
              <a:ext cx="3774110" cy="861774"/>
            </a:xfrm>
            <a:prstGeom prst="rect">
              <a:avLst/>
            </a:prstGeom>
            <a:noFill/>
          </p:spPr>
          <p:txBody>
            <a:bodyPr wrap="none" rtlCol="0" anchor="t">
              <a:spAutoFit/>
            </a:bodyPr>
            <a:lstStyle/>
            <a:p>
              <a:r>
                <a:rPr lang="zh-CN" altLang="en-US" sz="2200" b="1" dirty="0">
                  <a:latin typeface="黑体" panose="02010609060101010101" pitchFamily="49" charset="-122"/>
                  <a:ea typeface="黑体" panose="02010609060101010101" pitchFamily="49" charset="-122"/>
                  <a:cs typeface="黑体" panose="02010609060101010101" pitchFamily="49" charset="-122"/>
                  <a:sym typeface="+mn-ea"/>
                </a:rPr>
                <a:t>项目结题报告</a:t>
              </a:r>
            </a:p>
          </p:txBody>
        </p:sp>
      </p:gr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070043"/>
            <a:ext cx="10897106" cy="5028752"/>
          </a:xfrm>
        </p:spPr>
        <p:txBody>
          <a:bodyPr>
            <a:noAutofit/>
          </a:bodyPr>
          <a:lstStyle/>
          <a:p>
            <a:pPr marL="0" marR="0" indent="355600" algn="just">
              <a:lnSpc>
                <a:spcPts val="2000"/>
              </a:lnSpc>
              <a:spcBef>
                <a:spcPts val="0"/>
              </a:spcBef>
              <a:spcAft>
                <a:spcPts val="0"/>
              </a:spcAft>
            </a:pPr>
            <a:r>
              <a:rPr lang="zh-CN" altLang="en-US" sz="1800" kern="0" dirty="0">
                <a:solidFill>
                  <a:srgbClr val="333333"/>
                </a:solidFill>
                <a:effectLst/>
                <a:latin typeface="仿宋" panose="02010609060101010101" pitchFamily="49" charset="-122"/>
                <a:ea typeface="仿宋" panose="02010609060101010101" pitchFamily="49" charset="-122"/>
                <a:cs typeface="+mn-lt"/>
              </a:rPr>
              <a:t>按合同要求，本项目原计划于</a:t>
            </a:r>
            <a:r>
              <a:rPr lang="en-US" altLang="zh-CN" sz="1800" kern="0" dirty="0">
                <a:solidFill>
                  <a:srgbClr val="333333"/>
                </a:solidFill>
                <a:effectLst/>
                <a:latin typeface="仿宋" panose="02010609060101010101" pitchFamily="49" charset="-122"/>
                <a:ea typeface="仿宋" panose="02010609060101010101" pitchFamily="49" charset="-122"/>
                <a:cs typeface="+mn-lt"/>
              </a:rPr>
              <a:t>2020</a:t>
            </a:r>
            <a:r>
              <a:rPr lang="zh-CN" altLang="en-US" sz="1800" kern="0" dirty="0">
                <a:solidFill>
                  <a:srgbClr val="333333"/>
                </a:solidFill>
                <a:effectLst/>
                <a:latin typeface="仿宋" panose="02010609060101010101" pitchFamily="49" charset="-122"/>
                <a:ea typeface="仿宋" panose="02010609060101010101" pitchFamily="49" charset="-122"/>
                <a:cs typeface="+mn-lt"/>
              </a:rPr>
              <a:t>年</a:t>
            </a:r>
            <a:r>
              <a:rPr lang="en-US" altLang="zh-CN" sz="1800" kern="0" dirty="0">
                <a:solidFill>
                  <a:srgbClr val="333333"/>
                </a:solidFill>
                <a:effectLst/>
                <a:latin typeface="仿宋" panose="02010609060101010101" pitchFamily="49" charset="-122"/>
                <a:ea typeface="仿宋" panose="02010609060101010101" pitchFamily="49" charset="-122"/>
                <a:cs typeface="+mn-lt"/>
              </a:rPr>
              <a:t>2</a:t>
            </a:r>
            <a:r>
              <a:rPr lang="zh-CN" altLang="en-US" sz="1800" kern="0" dirty="0">
                <a:solidFill>
                  <a:srgbClr val="333333"/>
                </a:solidFill>
                <a:effectLst/>
                <a:latin typeface="仿宋" panose="02010609060101010101" pitchFamily="49" charset="-122"/>
                <a:ea typeface="仿宋" panose="02010609060101010101" pitchFamily="49" charset="-122"/>
                <a:cs typeface="+mn-lt"/>
              </a:rPr>
              <a:t>月</a:t>
            </a:r>
            <a:r>
              <a:rPr lang="en-US" altLang="zh-CN" sz="1800" kern="0" dirty="0">
                <a:solidFill>
                  <a:srgbClr val="333333"/>
                </a:solidFill>
                <a:effectLst/>
                <a:latin typeface="仿宋" panose="02010609060101010101" pitchFamily="49" charset="-122"/>
                <a:ea typeface="仿宋" panose="02010609060101010101" pitchFamily="49" charset="-122"/>
                <a:cs typeface="+mn-lt"/>
              </a:rPr>
              <a:t>9</a:t>
            </a:r>
            <a:r>
              <a:rPr lang="zh-CN" altLang="en-US" sz="1800" kern="0" dirty="0">
                <a:solidFill>
                  <a:srgbClr val="333333"/>
                </a:solidFill>
                <a:effectLst/>
                <a:latin typeface="仿宋" panose="02010609060101010101" pitchFamily="49" charset="-122"/>
                <a:ea typeface="仿宋" panose="02010609060101010101" pitchFamily="49" charset="-122"/>
                <a:cs typeface="+mn-lt"/>
              </a:rPr>
              <a:t>日完成结题，但因疫情影响</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不可抗力</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，参与该项目的师生于</a:t>
            </a:r>
            <a:r>
              <a:rPr lang="en-US" altLang="zh-CN" sz="1800" kern="0" dirty="0">
                <a:solidFill>
                  <a:srgbClr val="333333"/>
                </a:solidFill>
                <a:effectLst/>
                <a:latin typeface="仿宋" panose="02010609060101010101" pitchFamily="49" charset="-122"/>
                <a:ea typeface="仿宋" panose="02010609060101010101" pitchFamily="49" charset="-122"/>
                <a:cs typeface="+mn-lt"/>
              </a:rPr>
              <a:t>2020</a:t>
            </a:r>
            <a:r>
              <a:rPr lang="zh-CN" altLang="en-US" sz="1800" kern="0" dirty="0">
                <a:solidFill>
                  <a:srgbClr val="333333"/>
                </a:solidFill>
                <a:effectLst/>
                <a:latin typeface="仿宋" panose="02010609060101010101" pitchFamily="49" charset="-122"/>
                <a:ea typeface="仿宋" panose="02010609060101010101" pitchFamily="49" charset="-122"/>
                <a:cs typeface="+mn-lt"/>
              </a:rPr>
              <a:t>年</a:t>
            </a:r>
            <a:r>
              <a:rPr lang="en-US" altLang="zh-CN" sz="1800" kern="0" dirty="0">
                <a:solidFill>
                  <a:srgbClr val="333333"/>
                </a:solidFill>
                <a:effectLst/>
                <a:latin typeface="仿宋" panose="02010609060101010101" pitchFamily="49" charset="-122"/>
                <a:ea typeface="仿宋" panose="02010609060101010101" pitchFamily="49" charset="-122"/>
                <a:cs typeface="+mn-lt"/>
              </a:rPr>
              <a:t>6</a:t>
            </a:r>
            <a:r>
              <a:rPr lang="zh-CN" altLang="en-US" sz="1800" kern="0" dirty="0">
                <a:solidFill>
                  <a:srgbClr val="333333"/>
                </a:solidFill>
                <a:effectLst/>
                <a:latin typeface="仿宋" panose="02010609060101010101" pitchFamily="49" charset="-122"/>
                <a:ea typeface="仿宋" panose="02010609060101010101" pitchFamily="49" charset="-122"/>
                <a:cs typeface="+mn-lt"/>
              </a:rPr>
              <a:t>月</a:t>
            </a:r>
            <a:r>
              <a:rPr lang="en-US" altLang="zh-CN" sz="1800" kern="0" dirty="0">
                <a:solidFill>
                  <a:srgbClr val="333333"/>
                </a:solidFill>
                <a:effectLst/>
                <a:latin typeface="仿宋" panose="02010609060101010101" pitchFamily="49" charset="-122"/>
                <a:ea typeface="仿宋" panose="02010609060101010101" pitchFamily="49" charset="-122"/>
                <a:cs typeface="+mn-lt"/>
              </a:rPr>
              <a:t>20</a:t>
            </a:r>
            <a:r>
              <a:rPr lang="zh-CN" altLang="en-US" sz="1800" kern="0" dirty="0">
                <a:solidFill>
                  <a:srgbClr val="333333"/>
                </a:solidFill>
                <a:effectLst/>
                <a:latin typeface="仿宋" panose="02010609060101010101" pitchFamily="49" charset="-122"/>
                <a:ea typeface="仿宋" panose="02010609060101010101" pitchFamily="49" charset="-122"/>
                <a:cs typeface="+mn-lt"/>
              </a:rPr>
              <a:t>日后才继续返校工作，经双方</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甲方</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马上金融，乙方</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重师方</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r>
              <a:rPr lang="zh-CN" altLang="en-US" sz="1800" kern="0" dirty="0">
                <a:solidFill>
                  <a:srgbClr val="333333"/>
                </a:solidFill>
                <a:effectLst/>
                <a:latin typeface="仿宋" panose="02010609060101010101" pitchFamily="49" charset="-122"/>
                <a:ea typeface="仿宋" panose="02010609060101010101" pitchFamily="49" charset="-122"/>
                <a:cs typeface="+mn-lt"/>
              </a:rPr>
              <a:t>商定，将结题时间顺延至今，在此，进行说明。</a:t>
            </a:r>
            <a:endParaRPr lang="zh-CN" altLang="en-US" sz="1800" kern="100" dirty="0">
              <a:effectLst/>
              <a:latin typeface="仿宋" panose="02010609060101010101" pitchFamily="49" charset="-122"/>
              <a:ea typeface="仿宋" panose="02010609060101010101" pitchFamily="49" charset="-122"/>
              <a:cs typeface="+mn-lt"/>
            </a:endParaRPr>
          </a:p>
        </p:txBody>
      </p:sp>
      <p:sp>
        <p:nvSpPr>
          <p:cNvPr id="6" name="文本框 5"/>
          <p:cNvSpPr txBox="1"/>
          <p:nvPr/>
        </p:nvSpPr>
        <p:spPr>
          <a:xfrm>
            <a:off x="800100" y="281241"/>
            <a:ext cx="2271776"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结题时间说明</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60/63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15" y="1069975"/>
            <a:ext cx="10897235" cy="5202555"/>
          </a:xfrm>
        </p:spPr>
        <p:txBody>
          <a:bodyPr>
            <a:noAutofit/>
          </a:bodyPr>
          <a:lstStyle/>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Devlin J, Chang M W, Lee K, et al. BERT: Pre-training of Deep Bidirectional Transformers for Language Understanding[C]. 2019.</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Yang Z, Dai Z, Yang Y, et al. </a:t>
            </a:r>
            <a:r>
              <a:rPr lang="en-US" altLang="zh-CN" sz="1800" kern="0" dirty="0" err="1">
                <a:solidFill>
                  <a:srgbClr val="333333"/>
                </a:solidFill>
                <a:effectLst/>
                <a:ea typeface="仿宋" panose="02010609060101010101" pitchFamily="49" charset="-122"/>
                <a:cs typeface="+mn-lt"/>
              </a:rPr>
              <a:t>XLNet</a:t>
            </a:r>
            <a:r>
              <a:rPr lang="en-US" altLang="zh-CN" sz="1800" kern="0" dirty="0">
                <a:solidFill>
                  <a:srgbClr val="333333"/>
                </a:solidFill>
                <a:effectLst/>
                <a:ea typeface="仿宋" panose="02010609060101010101" pitchFamily="49" charset="-122"/>
                <a:cs typeface="+mn-lt"/>
              </a:rPr>
              <a:t>: Generalized Autoregressive Pretraining for Language Understanding[C]. 2019.</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Liu Y, Ott M, Goyal N, et al. </a:t>
            </a:r>
            <a:r>
              <a:rPr lang="en-US" altLang="zh-CN" sz="1800" kern="0" dirty="0" err="1">
                <a:solidFill>
                  <a:srgbClr val="333333"/>
                </a:solidFill>
                <a:effectLst/>
                <a:ea typeface="仿宋" panose="02010609060101010101" pitchFamily="49" charset="-122"/>
                <a:cs typeface="+mn-lt"/>
              </a:rPr>
              <a:t>RoBERTa</a:t>
            </a:r>
            <a:r>
              <a:rPr lang="en-US" altLang="zh-CN" sz="1800" kern="0" dirty="0">
                <a:solidFill>
                  <a:srgbClr val="333333"/>
                </a:solidFill>
                <a:effectLst/>
                <a:ea typeface="仿宋" panose="02010609060101010101" pitchFamily="49" charset="-122"/>
                <a:cs typeface="+mn-lt"/>
              </a:rPr>
              <a:t>: A Robustly Optimized BERT Pretraining Approach[J].2019.</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Lan Z, Chen M, Goodman S, et al. ALBERT: A Lite BERT for Self-supervised Learning of Language Representations[C]. 2020.</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Clark K, Luong M T, Le Q V, et al. ELECTRA: Pre-training Text Encoders as Discriminators Rather Than Generators[C]. 2020.</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Sun C, </a:t>
            </a:r>
            <a:r>
              <a:rPr lang="en-US" altLang="zh-CN" sz="1800" kern="0" dirty="0" err="1">
                <a:solidFill>
                  <a:srgbClr val="333333"/>
                </a:solidFill>
                <a:effectLst/>
                <a:ea typeface="仿宋" panose="02010609060101010101" pitchFamily="49" charset="-122"/>
                <a:cs typeface="+mn-lt"/>
              </a:rPr>
              <a:t>Qiu</a:t>
            </a:r>
            <a:r>
              <a:rPr lang="en-US" altLang="zh-CN" sz="1800" kern="0" dirty="0">
                <a:solidFill>
                  <a:srgbClr val="333333"/>
                </a:solidFill>
                <a:effectLst/>
                <a:ea typeface="仿宋" panose="02010609060101010101" pitchFamily="49" charset="-122"/>
                <a:cs typeface="+mn-lt"/>
              </a:rPr>
              <a:t> X, Xu Y, et al. How to Fine-Tune BERT for Text Classification?[C]. 2019.</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He T, Zhang Z, Zhang H, et al. Bag of Tricks for Image Classification with Convolutional Neural Networks[C]. 2019.</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Lin T Y, Goyal P, </a:t>
            </a:r>
            <a:r>
              <a:rPr lang="en-US" altLang="zh-CN" sz="1800" kern="0" dirty="0" err="1">
                <a:solidFill>
                  <a:srgbClr val="333333"/>
                </a:solidFill>
                <a:effectLst/>
                <a:ea typeface="仿宋" panose="02010609060101010101" pitchFamily="49" charset="-122"/>
                <a:cs typeface="+mn-lt"/>
              </a:rPr>
              <a:t>Girshick</a:t>
            </a:r>
            <a:r>
              <a:rPr lang="en-US" altLang="zh-CN" sz="1800" kern="0" dirty="0">
                <a:solidFill>
                  <a:srgbClr val="333333"/>
                </a:solidFill>
                <a:effectLst/>
                <a:ea typeface="仿宋" panose="02010609060101010101" pitchFamily="49" charset="-122"/>
                <a:cs typeface="+mn-lt"/>
              </a:rPr>
              <a:t> R, et al. Focal Loss for Dense Object Detection[J]. 2017.</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err="1">
                <a:solidFill>
                  <a:srgbClr val="333333"/>
                </a:solidFill>
                <a:effectLst/>
                <a:ea typeface="仿宋" panose="02010609060101010101" pitchFamily="49" charset="-122"/>
                <a:cs typeface="+mn-lt"/>
              </a:rPr>
              <a:t>Mikolov</a:t>
            </a:r>
            <a:r>
              <a:rPr lang="en-US" altLang="zh-CN" sz="1800" kern="0" dirty="0">
                <a:solidFill>
                  <a:srgbClr val="333333"/>
                </a:solidFill>
                <a:effectLst/>
                <a:ea typeface="仿宋" panose="02010609060101010101" pitchFamily="49" charset="-122"/>
                <a:cs typeface="+mn-lt"/>
              </a:rPr>
              <a:t> T, Chen K, </a:t>
            </a:r>
            <a:r>
              <a:rPr lang="en-US" altLang="zh-CN" sz="1800" kern="0" dirty="0" err="1">
                <a:solidFill>
                  <a:srgbClr val="333333"/>
                </a:solidFill>
                <a:effectLst/>
                <a:ea typeface="仿宋" panose="02010609060101010101" pitchFamily="49" charset="-122"/>
                <a:cs typeface="+mn-lt"/>
              </a:rPr>
              <a:t>Corrado</a:t>
            </a: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G,et</a:t>
            </a:r>
            <a:r>
              <a:rPr lang="en-US" altLang="zh-CN" sz="1800" kern="0" dirty="0">
                <a:solidFill>
                  <a:srgbClr val="333333"/>
                </a:solidFill>
                <a:effectLst/>
                <a:ea typeface="仿宋" panose="02010609060101010101" pitchFamily="49" charset="-122"/>
                <a:cs typeface="+mn-lt"/>
              </a:rPr>
              <a:t> al. Efficient Estimation of Word Representations in Vector Space[C]. 2013.</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err="1">
                <a:solidFill>
                  <a:srgbClr val="333333"/>
                </a:solidFill>
                <a:effectLst/>
                <a:ea typeface="仿宋" panose="02010609060101010101" pitchFamily="49" charset="-122"/>
                <a:cs typeface="+mn-lt"/>
              </a:rPr>
              <a:t>Xiaodong</a:t>
            </a: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L,Yu</a:t>
            </a: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W,Jianshu</a:t>
            </a: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J,et</a:t>
            </a:r>
            <a:r>
              <a:rPr lang="en-US" altLang="zh-CN" sz="1800" kern="0" dirty="0">
                <a:solidFill>
                  <a:srgbClr val="333333"/>
                </a:solidFill>
                <a:effectLst/>
                <a:ea typeface="仿宋" panose="02010609060101010101" pitchFamily="49" charset="-122"/>
                <a:cs typeface="+mn-lt"/>
              </a:rPr>
              <a:t> </a:t>
            </a:r>
            <a:r>
              <a:rPr lang="en-US" altLang="zh-CN" sz="1800" kern="0" dirty="0" err="1">
                <a:solidFill>
                  <a:srgbClr val="333333"/>
                </a:solidFill>
                <a:effectLst/>
                <a:ea typeface="仿宋" panose="02010609060101010101" pitchFamily="49" charset="-122"/>
                <a:cs typeface="+mn-lt"/>
              </a:rPr>
              <a:t>al.The</a:t>
            </a:r>
            <a:r>
              <a:rPr lang="en-US" altLang="zh-CN" sz="1800" kern="0" dirty="0">
                <a:solidFill>
                  <a:srgbClr val="333333"/>
                </a:solidFill>
                <a:effectLst/>
                <a:ea typeface="仿宋" panose="02010609060101010101" pitchFamily="49" charset="-122"/>
                <a:cs typeface="+mn-lt"/>
              </a:rPr>
              <a:t> Microsoft Toolkit of Multi-Task Deep Neural Networks for Natural Language Understanding[C]. 2020.</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r>
              <a:rPr lang="en-US" altLang="zh-CN" sz="1800" kern="0" dirty="0">
                <a:solidFill>
                  <a:srgbClr val="333333"/>
                </a:solidFill>
                <a:effectLst/>
                <a:ea typeface="仿宋" panose="02010609060101010101" pitchFamily="49" charset="-122"/>
                <a:cs typeface="+mn-lt"/>
              </a:rPr>
              <a:t>Kim Y. Convolutional Neural Networks for Sentence Classification[C]. 2014.</a:t>
            </a:r>
          </a:p>
          <a:p>
            <a:pPr marL="342900" marR="0" lvl="0" indent="-342900" algn="just">
              <a:spcBef>
                <a:spcPts val="0"/>
              </a:spcBef>
              <a:spcAft>
                <a:spcPts val="0"/>
              </a:spcAft>
              <a:buFont typeface="+mj-lt"/>
              <a:buAutoNum type="arabicPeriod" startAt="12"/>
            </a:pPr>
            <a:r>
              <a:rPr lang="en-US" altLang="zh-CN" sz="1800" kern="0" dirty="0">
                <a:solidFill>
                  <a:srgbClr val="333333"/>
                </a:solidFill>
                <a:effectLst/>
                <a:ea typeface="仿宋" panose="02010609060101010101" pitchFamily="49" charset="-122"/>
                <a:cs typeface="+mn-lt"/>
                <a:sym typeface="+mn-ea"/>
              </a:rPr>
              <a:t>Liu P, </a:t>
            </a:r>
            <a:r>
              <a:rPr lang="en-US" altLang="zh-CN" sz="1800" kern="0" dirty="0" err="1">
                <a:solidFill>
                  <a:srgbClr val="333333"/>
                </a:solidFill>
                <a:effectLst/>
                <a:ea typeface="仿宋" panose="02010609060101010101" pitchFamily="49" charset="-122"/>
                <a:cs typeface="+mn-lt"/>
                <a:sym typeface="+mn-ea"/>
              </a:rPr>
              <a:t>Qiu</a:t>
            </a:r>
            <a:r>
              <a:rPr lang="en-US" altLang="zh-CN" sz="1800" kern="0" dirty="0">
                <a:solidFill>
                  <a:srgbClr val="333333"/>
                </a:solidFill>
                <a:effectLst/>
                <a:ea typeface="仿宋" panose="02010609060101010101" pitchFamily="49" charset="-122"/>
                <a:cs typeface="+mn-lt"/>
                <a:sym typeface="+mn-ea"/>
              </a:rPr>
              <a:t> X, Huang X. Recurrent Neural Network for Text Classification with Multi-Task Learning[C]. 2016.</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2"/>
            </a:pPr>
            <a:r>
              <a:rPr lang="en-US" altLang="zh-CN" sz="1800" kern="0" dirty="0" err="1">
                <a:solidFill>
                  <a:srgbClr val="333333"/>
                </a:solidFill>
                <a:effectLst/>
                <a:ea typeface="仿宋" panose="02010609060101010101" pitchFamily="49" charset="-122"/>
                <a:cs typeface="+mn-lt"/>
                <a:sym typeface="+mn-ea"/>
              </a:rPr>
              <a:t>Girshick</a:t>
            </a:r>
            <a:r>
              <a:rPr lang="en-US" altLang="zh-CN" sz="1800" kern="0" dirty="0">
                <a:solidFill>
                  <a:srgbClr val="333333"/>
                </a:solidFill>
                <a:effectLst/>
                <a:ea typeface="仿宋" panose="02010609060101010101" pitchFamily="49" charset="-122"/>
                <a:cs typeface="+mn-lt"/>
                <a:sym typeface="+mn-ea"/>
              </a:rPr>
              <a:t> R, Donahue J, Darrell T, et </a:t>
            </a:r>
            <a:r>
              <a:rPr lang="en-US" altLang="zh-CN" sz="1800" kern="0" dirty="0" err="1">
                <a:solidFill>
                  <a:srgbClr val="333333"/>
                </a:solidFill>
                <a:effectLst/>
                <a:ea typeface="仿宋" panose="02010609060101010101" pitchFamily="49" charset="-122"/>
                <a:cs typeface="+mn-lt"/>
                <a:sym typeface="+mn-ea"/>
              </a:rPr>
              <a:t>al.Rich</a:t>
            </a:r>
            <a:r>
              <a:rPr lang="en-US" altLang="zh-CN" sz="1800" kern="0" dirty="0">
                <a:solidFill>
                  <a:srgbClr val="333333"/>
                </a:solidFill>
                <a:effectLst/>
                <a:ea typeface="仿宋" panose="02010609060101010101" pitchFamily="49" charset="-122"/>
                <a:cs typeface="+mn-lt"/>
                <a:sym typeface="+mn-ea"/>
              </a:rPr>
              <a:t> Feature Hierarchies for Accurate Object Detection and Semantic Segmentation[C]. 2014.</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a:pPr>
            <a:endParaRPr lang="zh-CN" altLang="en-US" sz="1800" kern="100" dirty="0">
              <a:effectLst/>
              <a:ea typeface="宋体" panose="02010600030101010101" pitchFamily="2" charset="-122"/>
              <a:cs typeface="+mn-lt"/>
            </a:endParaRPr>
          </a:p>
        </p:txBody>
      </p:sp>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参考文献</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61/63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070043"/>
            <a:ext cx="10897106" cy="5028752"/>
          </a:xfrm>
        </p:spPr>
        <p:txBody>
          <a:bodyPr>
            <a:noAutofit/>
          </a:bodyPr>
          <a:lstStyle/>
          <a:p>
            <a:pPr marL="342900" marR="0" lvl="0" indent="-342900" algn="just">
              <a:spcBef>
                <a:spcPts val="0"/>
              </a:spcBef>
              <a:spcAft>
                <a:spcPts val="0"/>
              </a:spcAft>
              <a:buFont typeface="+mj-lt"/>
              <a:buAutoNum type="arabicPeriod" startAt="14"/>
            </a:pPr>
            <a:r>
              <a:rPr lang="en-US" altLang="zh-CN" sz="1800" kern="0" dirty="0">
                <a:solidFill>
                  <a:srgbClr val="333333"/>
                </a:solidFill>
                <a:effectLst/>
                <a:ea typeface="仿宋" panose="02010609060101010101" pitchFamily="49" charset="-122"/>
                <a:cs typeface="+mn-lt"/>
                <a:hlinkClick r:id="rId2"/>
              </a:rPr>
              <a:t>https://github.com/NVIDIA/apex.</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4"/>
            </a:pPr>
            <a:r>
              <a:rPr lang="en-US" altLang="zh-CN" sz="1800" kern="0" dirty="0">
                <a:solidFill>
                  <a:srgbClr val="333333"/>
                </a:solidFill>
                <a:effectLst/>
                <a:ea typeface="仿宋" panose="02010609060101010101" pitchFamily="49" charset="-122"/>
                <a:cs typeface="+mn-lt"/>
              </a:rPr>
              <a:t>Vaswani A , </a:t>
            </a:r>
            <a:r>
              <a:rPr lang="en-US" altLang="zh-CN" sz="1800" kern="0" dirty="0" err="1">
                <a:solidFill>
                  <a:srgbClr val="333333"/>
                </a:solidFill>
                <a:effectLst/>
                <a:ea typeface="仿宋" panose="02010609060101010101" pitchFamily="49" charset="-122"/>
                <a:cs typeface="+mn-lt"/>
              </a:rPr>
              <a:t>Shazeer</a:t>
            </a:r>
            <a:r>
              <a:rPr lang="en-US" altLang="zh-CN" sz="1800" kern="0" dirty="0">
                <a:solidFill>
                  <a:srgbClr val="333333"/>
                </a:solidFill>
                <a:effectLst/>
                <a:ea typeface="仿宋" panose="02010609060101010101" pitchFamily="49" charset="-122"/>
                <a:cs typeface="+mn-lt"/>
              </a:rPr>
              <a:t> N , Parmar N , et al. Attention Is All You Need[C]. 2017.</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4"/>
            </a:pPr>
            <a:r>
              <a:rPr lang="en-US" altLang="zh-CN" sz="1800" u="sng" kern="0" dirty="0">
                <a:solidFill>
                  <a:srgbClr val="333333"/>
                </a:solidFill>
                <a:effectLst/>
                <a:ea typeface="仿宋" panose="02010609060101010101" pitchFamily="49" charset="-122"/>
                <a:cs typeface="+mn-lt"/>
                <a:hlinkClick r:id="rId3"/>
              </a:rPr>
              <a:t>https://www.cluebenchmarks.com/classification.html.</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4"/>
            </a:pPr>
            <a:r>
              <a:rPr lang="en-US" altLang="zh-CN" sz="1800" u="sng" kern="0" dirty="0">
                <a:solidFill>
                  <a:srgbClr val="333333"/>
                </a:solidFill>
                <a:effectLst/>
                <a:ea typeface="仿宋" panose="02010609060101010101" pitchFamily="49" charset="-122"/>
                <a:cs typeface="+mn-lt"/>
                <a:hlinkClick r:id="rId4"/>
              </a:rPr>
              <a:t>https://github.com/CLUEbenchmark/CLUE</a:t>
            </a:r>
            <a:r>
              <a:rPr lang="en-US" altLang="zh-CN" sz="1800" kern="0" dirty="0">
                <a:solidFill>
                  <a:srgbClr val="333333"/>
                </a:solidFill>
                <a:effectLst/>
                <a:ea typeface="仿宋" panose="02010609060101010101" pitchFamily="49" charset="-122"/>
                <a:cs typeface="+mn-lt"/>
              </a:rPr>
              <a:t>.</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4"/>
            </a:pPr>
            <a:r>
              <a:rPr lang="en-US" altLang="zh-CN" sz="1800" u="sng" kern="0" dirty="0">
                <a:solidFill>
                  <a:srgbClr val="333333"/>
                </a:solidFill>
                <a:effectLst/>
                <a:ea typeface="仿宋" panose="02010609060101010101" pitchFamily="49" charset="-122"/>
                <a:cs typeface="+mn-lt"/>
                <a:hlinkClick r:id="rId5"/>
              </a:rPr>
              <a:t>https://gluebenchmark.com/leaderboard</a:t>
            </a:r>
            <a:r>
              <a:rPr lang="en-US" altLang="zh-CN" sz="1800" kern="0" dirty="0">
                <a:solidFill>
                  <a:srgbClr val="333333"/>
                </a:solidFill>
                <a:effectLst/>
                <a:ea typeface="仿宋" panose="02010609060101010101" pitchFamily="49" charset="-122"/>
                <a:cs typeface="+mn-lt"/>
              </a:rPr>
              <a:t>.</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4"/>
            </a:pPr>
            <a:r>
              <a:rPr lang="en-US" altLang="zh-CN" sz="1800" kern="0" dirty="0">
                <a:solidFill>
                  <a:srgbClr val="333333"/>
                </a:solidFill>
                <a:effectLst/>
                <a:ea typeface="仿宋" panose="02010609060101010101" pitchFamily="49" charset="-122"/>
                <a:cs typeface="+mn-lt"/>
              </a:rPr>
              <a:t>Han B, Yao Q, Yu X , et al. Co-teaching: Robust Training of Deep Neural Networks with Extremely Noisy Labels[C]. 2018.</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4"/>
            </a:pPr>
            <a:r>
              <a:rPr lang="en-US" altLang="zh-CN" sz="1800" kern="0" dirty="0">
                <a:solidFill>
                  <a:srgbClr val="333333"/>
                </a:solidFill>
                <a:effectLst/>
                <a:ea typeface="仿宋" panose="02010609060101010101" pitchFamily="49" charset="-122"/>
                <a:cs typeface="+mn-lt"/>
              </a:rPr>
              <a:t>Li X , Meng Y , Sun X , et al. Is Word Segmentation Necessary for Deep Learning of Chinese Representations?[C]. 2019.</a:t>
            </a:r>
            <a:endParaRPr lang="en-US" altLang="zh-CN" sz="1800" kern="100" dirty="0">
              <a:effectLst/>
              <a:ea typeface="宋体" panose="02010600030101010101" pitchFamily="2" charset="-122"/>
              <a:cs typeface="+mn-lt"/>
            </a:endParaRPr>
          </a:p>
          <a:p>
            <a:pPr marL="342900" marR="0" lvl="0" indent="-342900" algn="just">
              <a:spcBef>
                <a:spcPts val="0"/>
              </a:spcBef>
              <a:spcAft>
                <a:spcPts val="0"/>
              </a:spcAft>
              <a:buFont typeface="Times New Roman" panose="02020603050405020304" pitchFamily="18" charset="0"/>
              <a:buAutoNum type="arabicPeriod" startAt="14"/>
            </a:pPr>
            <a:r>
              <a:rPr lang="en-US" altLang="zh-CN" sz="1800" kern="0" dirty="0">
                <a:solidFill>
                  <a:srgbClr val="333333"/>
                </a:solidFill>
                <a:effectLst/>
                <a:ea typeface="仿宋" panose="02010609060101010101" pitchFamily="49" charset="-122"/>
                <a:cs typeface="+mn-lt"/>
              </a:rPr>
              <a:t>https://github.com/huggingface/transformers</a:t>
            </a:r>
            <a:r>
              <a:rPr lang="en-US" altLang="zh-CN" sz="1800" kern="0" dirty="0">
                <a:solidFill>
                  <a:srgbClr val="333333"/>
                </a:solidFill>
                <a:ea typeface="仿宋" panose="02010609060101010101" pitchFamily="49" charset="-122"/>
                <a:cs typeface="+mn-lt"/>
              </a:rPr>
              <a:t>.</a:t>
            </a:r>
            <a:endParaRPr lang="en-US" altLang="zh-CN" sz="1800" kern="100" dirty="0">
              <a:effectLst/>
              <a:ea typeface="宋体" panose="02010600030101010101" pitchFamily="2" charset="-122"/>
              <a:cs typeface="+mn-lt"/>
            </a:endParaRPr>
          </a:p>
          <a:p>
            <a:pPr marL="0" marR="0" indent="0" algn="just">
              <a:lnSpc>
                <a:spcPts val="2000"/>
              </a:lnSpc>
              <a:spcBef>
                <a:spcPts val="0"/>
              </a:spcBef>
              <a:spcAft>
                <a:spcPts val="0"/>
              </a:spcAft>
              <a:buNone/>
            </a:pPr>
            <a:endParaRPr lang="zh-CN" altLang="en-US" sz="1800" kern="100" dirty="0">
              <a:effectLst/>
              <a:ea typeface="宋体" panose="02010600030101010101" pitchFamily="2" charset="-122"/>
              <a:cs typeface="+mn-lt"/>
            </a:endParaRPr>
          </a:p>
        </p:txBody>
      </p:sp>
      <p:sp>
        <p:nvSpPr>
          <p:cNvPr id="6" name="文本框 5"/>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参考文献</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7" name="图形 6" descr="学位帽"/>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2900" y="306705"/>
            <a:ext cx="457200" cy="457200"/>
          </a:xfrm>
          <a:prstGeom prst="rect">
            <a:avLst/>
          </a:prstGeom>
        </p:spPr>
      </p:pic>
      <p:pic>
        <p:nvPicPr>
          <p:cNvPr id="8" name="图片 7"/>
          <p:cNvPicPr>
            <a:picLocks noChangeAspect="1"/>
          </p:cNvPicPr>
          <p:nvPr/>
        </p:nvPicPr>
        <p:blipFill>
          <a:blip r:embed="rId7">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9" name="直接连接符 8"/>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62/63</a:t>
            </a:r>
          </a:p>
        </p:txBody>
      </p:sp>
      <p:sp>
        <p:nvSpPr>
          <p:cNvPr id="13" name="文本框 12"/>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2" name="文本框 1"/>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87157" y="167711"/>
            <a:ext cx="2582724" cy="569524"/>
          </a:xfrm>
          <a:prstGeom prst="rect">
            <a:avLst/>
          </a:prstGeom>
        </p:spPr>
      </p:pic>
      <p:pic>
        <p:nvPicPr>
          <p:cNvPr id="9" name="图片 8"/>
          <p:cNvPicPr>
            <a:picLocks noChangeAspect="1"/>
          </p:cNvPicPr>
          <p:nvPr/>
        </p:nvPicPr>
        <p:blipFill>
          <a:blip r:embed="rId3"/>
          <a:stretch>
            <a:fillRect/>
          </a:stretch>
        </p:blipFill>
        <p:spPr>
          <a:xfrm>
            <a:off x="0" y="5772150"/>
            <a:ext cx="12192000" cy="1085850"/>
          </a:xfrm>
          <a:prstGeom prst="rect">
            <a:avLst/>
          </a:prstGeom>
        </p:spPr>
      </p:pic>
      <p:sp>
        <p:nvSpPr>
          <p:cNvPr id="12" name="文本框 11"/>
          <p:cNvSpPr txBox="1"/>
          <p:nvPr/>
        </p:nvSpPr>
        <p:spPr>
          <a:xfrm>
            <a:off x="3854951" y="2721114"/>
            <a:ext cx="4810760" cy="707886"/>
          </a:xfrm>
          <a:prstGeom prst="rect">
            <a:avLst/>
          </a:prstGeom>
          <a:noFill/>
        </p:spPr>
        <p:txBody>
          <a:bodyPr wrap="square" rtlCol="0" anchor="t">
            <a:spAutoFit/>
          </a:bodyPr>
          <a:lstStyle/>
          <a:p>
            <a:pPr algn="ctr"/>
            <a:r>
              <a:rPr lang="zh-CN" altLang="en-US" sz="4000" b="1" dirty="0">
                <a:latin typeface="华文楷体" panose="02010600040101010101" charset="-122"/>
                <a:ea typeface="华文楷体" panose="02010600040101010101" charset="-122"/>
                <a:cs typeface="黑体" panose="02010609060101010101" pitchFamily="49" charset="-122"/>
                <a:sym typeface="+mn-ea"/>
              </a:rPr>
              <a:t>谢谢！</a:t>
            </a:r>
          </a:p>
        </p:txBody>
      </p:sp>
      <p:grpSp>
        <p:nvGrpSpPr>
          <p:cNvPr id="8" name="组合 7"/>
          <p:cNvGrpSpPr/>
          <p:nvPr/>
        </p:nvGrpSpPr>
        <p:grpSpPr>
          <a:xfrm>
            <a:off x="9105900" y="296862"/>
            <a:ext cx="2344255" cy="457200"/>
            <a:chOff x="17430750" y="517524"/>
            <a:chExt cx="4688510" cy="914400"/>
          </a:xfrm>
        </p:grpSpPr>
        <p:pic>
          <p:nvPicPr>
            <p:cNvPr id="10" name="图形 9" descr="学位帽"/>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30750" y="517524"/>
              <a:ext cx="914400" cy="914400"/>
            </a:xfrm>
            <a:prstGeom prst="rect">
              <a:avLst/>
            </a:prstGeom>
          </p:spPr>
        </p:pic>
        <p:sp>
          <p:nvSpPr>
            <p:cNvPr id="11" name="文本框 10"/>
            <p:cNvSpPr txBox="1"/>
            <p:nvPr/>
          </p:nvSpPr>
          <p:spPr>
            <a:xfrm>
              <a:off x="18345150" y="532110"/>
              <a:ext cx="3774110" cy="861774"/>
            </a:xfrm>
            <a:prstGeom prst="rect">
              <a:avLst/>
            </a:prstGeom>
            <a:noFill/>
          </p:spPr>
          <p:txBody>
            <a:bodyPr wrap="none" rtlCol="0" anchor="t">
              <a:spAutoFit/>
            </a:bodyPr>
            <a:lstStyle/>
            <a:p>
              <a:r>
                <a:rPr lang="zh-CN" altLang="en-US" sz="2200" b="1" dirty="0">
                  <a:latin typeface="黑体" panose="02010609060101010101" pitchFamily="49" charset="-122"/>
                  <a:ea typeface="黑体" panose="02010609060101010101" pitchFamily="49" charset="-122"/>
                  <a:cs typeface="黑体" panose="02010609060101010101" pitchFamily="49" charset="-122"/>
                  <a:sym typeface="+mn-ea"/>
                </a:rPr>
                <a:t>项目结题报告</a:t>
              </a:r>
            </a:p>
          </p:txBody>
        </p:sp>
      </p:grpSp>
      <p:sp>
        <p:nvSpPr>
          <p:cNvPr id="3" name="文本框 2"/>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9" y="1195129"/>
            <a:ext cx="10906834" cy="4903666"/>
          </a:xfrm>
        </p:spPr>
        <p:txBody>
          <a:bodyPr>
            <a:normAutofit/>
          </a:bodyPr>
          <a:lstStyle/>
          <a:p>
            <a:pPr marL="0" algn="just">
              <a:spcBef>
                <a:spcPts val="0"/>
              </a:spcBef>
              <a:spcAft>
                <a:spcPts val="0"/>
              </a:spcAft>
              <a:buClrTx/>
              <a:buSzTx/>
              <a:buNone/>
            </a:pPr>
            <a:r>
              <a:rPr lang="zh-CN" altLang="en-US" sz="1800" kern="100" dirty="0">
                <a:effectLst/>
                <a:ea typeface="黑体" panose="02010609060101010101" pitchFamily="49" charset="-122"/>
                <a:cs typeface="+mn-lt"/>
              </a:rPr>
              <a:t>方案设计</a:t>
            </a:r>
          </a:p>
          <a:p>
            <a:endParaRPr lang="en-US" altLang="zh-CN"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kern="0" dirty="0">
                <a:solidFill>
                  <a:srgbClr val="333333"/>
                </a:solidFill>
                <a:effectLst/>
                <a:latin typeface="仿宋" panose="02010609060101010101" pitchFamily="49" charset="-122"/>
                <a:ea typeface="仿宋" panose="02010609060101010101" pitchFamily="49" charset="-122"/>
                <a:cs typeface="+mn-lt"/>
              </a:rPr>
              <a:t>在小数据集场景下，随着项目研究开展的逐步深入，为解决任务中模型，</a:t>
            </a:r>
            <a:r>
              <a:rPr lang="en-US" altLang="zh-CN" sz="1800" kern="0" dirty="0">
                <a:solidFill>
                  <a:schemeClr val="tx1"/>
                </a:solidFill>
                <a:effectLst/>
                <a:latin typeface="仿宋" panose="02010609060101010101" pitchFamily="49" charset="-122"/>
                <a:ea typeface="仿宋" panose="02010609060101010101" pitchFamily="49" charset="-122"/>
                <a:cs typeface="+mn-lt"/>
              </a:rPr>
              <a:t>数据等方面的问题，共制定三套解决方案：</a:t>
            </a:r>
          </a:p>
          <a:p>
            <a:endParaRPr lang="en-US" altLang="zh-CN" sz="1800" kern="0" dirty="0">
              <a:solidFill>
                <a:schemeClr val="tx1"/>
              </a:solidFill>
              <a:effectLst/>
              <a:ea typeface="仿宋" panose="02010609060101010101" pitchFamily="49" charset="-122"/>
              <a:cs typeface="+mn-lt"/>
            </a:endParaRPr>
          </a:p>
          <a:p>
            <a:pPr lvl="1">
              <a:buFont typeface="Wingdings" panose="05000000000000000000" pitchFamily="2" charset="2"/>
              <a:buChar char="n"/>
            </a:pPr>
            <a:r>
              <a:rPr lang="zh-CN" altLang="en-US" sz="1800" kern="0" dirty="0">
                <a:solidFill>
                  <a:srgbClr val="333333"/>
                </a:solidFill>
                <a:ea typeface="仿宋" panose="02010609060101010101" pitchFamily="49" charset="-122"/>
                <a:cs typeface="+mn-lt"/>
              </a:rPr>
              <a:t>方案一：单模型 </a:t>
            </a:r>
            <a:r>
              <a:rPr lang="en-US" altLang="zh-CN" sz="1800" kern="0" dirty="0">
                <a:solidFill>
                  <a:srgbClr val="333333"/>
                </a:solidFill>
                <a:ea typeface="仿宋" panose="02010609060101010101" pitchFamily="49" charset="-122"/>
                <a:cs typeface="+mn-lt"/>
              </a:rPr>
              <a:t>fine tune</a:t>
            </a:r>
          </a:p>
          <a:p>
            <a:pPr lvl="1">
              <a:buFont typeface="Wingdings" panose="05000000000000000000" pitchFamily="2" charset="2"/>
              <a:buChar char="n"/>
            </a:pPr>
            <a:endParaRPr lang="en-US" altLang="zh-CN" sz="1800" kern="0" dirty="0">
              <a:solidFill>
                <a:srgbClr val="333333"/>
              </a:solidFill>
              <a:ea typeface="仿宋" panose="02010609060101010101" pitchFamily="49" charset="-122"/>
              <a:cs typeface="+mn-lt"/>
            </a:endParaRPr>
          </a:p>
          <a:p>
            <a:pPr lvl="1">
              <a:buFont typeface="Wingdings" panose="05000000000000000000" pitchFamily="2" charset="2"/>
              <a:buChar char="n"/>
            </a:pPr>
            <a:r>
              <a:rPr lang="zh-CN" altLang="en-US" sz="1800" kern="0" dirty="0">
                <a:solidFill>
                  <a:srgbClr val="333333"/>
                </a:solidFill>
                <a:ea typeface="仿宋" panose="02010609060101010101" pitchFamily="49" charset="-122"/>
                <a:cs typeface="+mn-lt"/>
              </a:rPr>
              <a:t>方案二：数据增强</a:t>
            </a:r>
          </a:p>
          <a:p>
            <a:pPr lvl="1">
              <a:buFont typeface="Wingdings" panose="05000000000000000000" pitchFamily="2" charset="2"/>
              <a:buChar char="n"/>
            </a:pPr>
            <a:endParaRPr lang="en-US" altLang="zh-CN" sz="1800" kern="0" dirty="0">
              <a:solidFill>
                <a:srgbClr val="333333"/>
              </a:solidFill>
              <a:ea typeface="仿宋" panose="02010609060101010101" pitchFamily="49" charset="-122"/>
              <a:cs typeface="+mn-lt"/>
            </a:endParaRPr>
          </a:p>
          <a:p>
            <a:pPr lvl="1">
              <a:buFont typeface="Wingdings" panose="05000000000000000000" pitchFamily="2" charset="2"/>
              <a:buChar char="n"/>
            </a:pPr>
            <a:r>
              <a:rPr lang="zh-CN" altLang="en-US" sz="1800" kern="0" dirty="0">
                <a:solidFill>
                  <a:srgbClr val="333333"/>
                </a:solidFill>
                <a:ea typeface="仿宋" panose="02010609060101010101" pitchFamily="49" charset="-122"/>
                <a:cs typeface="+mn-lt"/>
              </a:rPr>
              <a:t>方案三：</a:t>
            </a:r>
            <a:r>
              <a:rPr lang="en-US" altLang="zh-CN" sz="1800" kern="0" dirty="0">
                <a:solidFill>
                  <a:srgbClr val="333333"/>
                </a:solidFill>
                <a:ea typeface="仿宋" panose="02010609060101010101" pitchFamily="49" charset="-122"/>
                <a:cs typeface="+mn-lt"/>
              </a:rPr>
              <a:t>MT-DNN</a:t>
            </a:r>
            <a:r>
              <a:rPr lang="zh-CN" altLang="en-US" sz="1800" kern="0" dirty="0">
                <a:solidFill>
                  <a:srgbClr val="333333"/>
                </a:solidFill>
                <a:ea typeface="仿宋" panose="02010609060101010101" pitchFamily="49" charset="-122"/>
                <a:cs typeface="+mn-lt"/>
              </a:rPr>
              <a:t>模型</a:t>
            </a:r>
          </a:p>
          <a:p>
            <a:endParaRPr lang="zh-CN" altLang="en-US" sz="1800" dirty="0">
              <a:cs typeface="+mn-lt"/>
            </a:endParaRPr>
          </a:p>
        </p:txBody>
      </p:sp>
      <p:sp>
        <p:nvSpPr>
          <p:cNvPr id="3" name="文本框 2"/>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形 4" descr="学位帽"/>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900" y="306705"/>
            <a:ext cx="457200" cy="457200"/>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7" name="直接连接符 6"/>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7/63</a:t>
            </a:r>
          </a:p>
        </p:txBody>
      </p:sp>
      <p:sp>
        <p:nvSpPr>
          <p:cNvPr id="10" name="文本框 9"/>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8" name="文本框 7"/>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196097"/>
            <a:ext cx="10974927" cy="4921748"/>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方案一：单模型fine tune</a:t>
            </a:r>
            <a:endParaRPr lang="zh-CN" altLang="en-US" sz="1800" kern="100" dirty="0">
              <a:effectLst/>
              <a:ea typeface="黑体" panose="02010609060101010101" pitchFamily="49" charset="-122"/>
              <a:cs typeface="+mn-lt"/>
            </a:endParaRPr>
          </a:p>
          <a:p>
            <a:pPr marL="0" marR="0" indent="0" algn="just">
              <a:spcBef>
                <a:spcPts val="0"/>
              </a:spcBef>
              <a:spcAft>
                <a:spcPts val="0"/>
              </a:spcAft>
              <a:buNone/>
            </a:pPr>
            <a:endParaRPr lang="en-US" altLang="zh-CN" sz="1800" kern="100" dirty="0">
              <a:solidFill>
                <a:srgbClr val="333333"/>
              </a:solidFill>
              <a:ea typeface="黑体" panose="02010609060101010101" pitchFamily="49" charset="-122"/>
              <a:cs typeface="+mn-lt"/>
            </a:endParaRPr>
          </a:p>
          <a:p>
            <a:pPr marL="0" lvl="1" indent="457200" algn="just">
              <a:spcBef>
                <a:spcPts val="0"/>
              </a:spcBef>
              <a:spcAft>
                <a:spcPts val="0"/>
              </a:spcAft>
              <a:buClrTx/>
              <a:buSzTx/>
              <a:buNone/>
            </a:pPr>
            <a:r>
              <a:rPr lang="en-US" altLang="zh-CN" sz="1800" kern="0" dirty="0" err="1">
                <a:solidFill>
                  <a:srgbClr val="333333"/>
                </a:solidFill>
                <a:effectLst/>
                <a:latin typeface="仿宋" panose="02010609060101010101" pitchFamily="49" charset="-122"/>
                <a:ea typeface="仿宋" panose="02010609060101010101" pitchFamily="49" charset="-122"/>
                <a:cs typeface="+mn-lt"/>
              </a:rPr>
              <a:t>文本分类中</a:t>
            </a:r>
            <a:r>
              <a:rPr lang="en-US" altLang="zh-CN" sz="1800" kern="0" dirty="0" err="1">
                <a:solidFill>
                  <a:srgbClr val="333333"/>
                </a:solidFill>
                <a:effectLst/>
                <a:ea typeface="仿宋" panose="02010609060101010101" pitchFamily="49" charset="-122"/>
                <a:cs typeface="+mn-lt"/>
              </a:rPr>
              <a:t>BERT</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将最后一层的</a:t>
            </a:r>
            <a:r>
              <a:rPr lang="en-US" altLang="zh-CN" sz="1800" kern="0" dirty="0">
                <a:solidFill>
                  <a:srgbClr val="333333"/>
                </a:solidFill>
                <a:ea typeface="仿宋" panose="02010609060101010101" pitchFamily="49" charset="-122"/>
                <a:cs typeface="+mn-lt"/>
              </a:rPr>
              <a:t>[CLS]</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作为输出，来表达句子含义，并通过</a:t>
            </a:r>
            <a:r>
              <a:rPr lang="en-US" altLang="zh-CN" sz="1800" kern="0" dirty="0" err="1">
                <a:solidFill>
                  <a:srgbClr val="333333"/>
                </a:solidFill>
                <a:ea typeface="仿宋" panose="02010609060101010101" pitchFamily="49" charset="-122"/>
                <a:cs typeface="+mn-lt"/>
              </a:rPr>
              <a:t>Softmax</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对句子的意图进行分类</a:t>
            </a:r>
            <a:r>
              <a:rPr lang="en-US" altLang="zh-CN" sz="1800" kern="0" dirty="0">
                <a:solidFill>
                  <a:srgbClr val="333333"/>
                </a:solidFill>
                <a:effectLst/>
                <a:ea typeface="仿宋" panose="02010609060101010101" pitchFamily="49" charset="-122"/>
                <a:cs typeface="+mn-lt"/>
              </a:rPr>
              <a:t>[1]</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p:txBody>
      </p:sp>
      <p:pic>
        <p:nvPicPr>
          <p:cNvPr id="2" name="图片 1"/>
          <p:cNvPicPr>
            <a:picLocks noChangeAspect="1"/>
          </p:cNvPicPr>
          <p:nvPr/>
        </p:nvPicPr>
        <p:blipFill>
          <a:blip r:embed="rId2"/>
          <a:stretch>
            <a:fillRect/>
          </a:stretch>
        </p:blipFill>
        <p:spPr>
          <a:xfrm>
            <a:off x="2512961" y="2519108"/>
            <a:ext cx="7166078" cy="2918654"/>
          </a:xfrm>
          <a:prstGeom prst="rect">
            <a:avLst/>
          </a:prstGeom>
          <a:noFill/>
          <a:ln>
            <a:noFill/>
          </a:ln>
        </p:spPr>
      </p:pic>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8/63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8808" y="1195736"/>
            <a:ext cx="10926289" cy="4874483"/>
          </a:xfrm>
        </p:spPr>
        <p:txBody>
          <a:bodyPr>
            <a:normAutofit/>
          </a:bodyPr>
          <a:lstStyle/>
          <a:p>
            <a:pPr marL="0" marR="0" algn="just">
              <a:spcBef>
                <a:spcPts val="0"/>
              </a:spcBef>
              <a:spcAft>
                <a:spcPts val="0"/>
              </a:spcAft>
              <a:buClrTx/>
              <a:buSzTx/>
              <a:buNone/>
            </a:pPr>
            <a:r>
              <a:rPr lang="zh-CN" altLang="en-US" sz="1800" kern="100" dirty="0">
                <a:effectLst/>
                <a:ea typeface="黑体" panose="02010609060101010101" pitchFamily="49" charset="-122"/>
                <a:cs typeface="+mn-lt"/>
                <a:sym typeface="+mn-ea"/>
              </a:rPr>
              <a:t>方案一：单模型fine tune</a:t>
            </a:r>
            <a:endParaRPr lang="zh-CN" altLang="en-US" sz="1800" kern="100" dirty="0">
              <a:effectLst/>
              <a:ea typeface="黑体" panose="02010609060101010101" pitchFamily="49" charset="-122"/>
              <a:cs typeface="+mn-lt"/>
            </a:endParaRPr>
          </a:p>
          <a:p>
            <a:pPr marL="0" marR="0" indent="0" algn="just">
              <a:spcBef>
                <a:spcPts val="0"/>
              </a:spcBef>
              <a:spcAft>
                <a:spcPts val="0"/>
              </a:spcAft>
              <a:buNone/>
            </a:pPr>
            <a:endParaRPr lang="en-US" altLang="zh-CN" sz="1800" kern="0" dirty="0">
              <a:solidFill>
                <a:srgbClr val="333333"/>
              </a:solidFill>
              <a:effectLst/>
              <a:ea typeface="仿宋" panose="02010609060101010101" pitchFamily="49" charset="-122"/>
              <a:cs typeface="+mn-lt"/>
            </a:endParaRPr>
          </a:p>
          <a:p>
            <a:pPr marL="0" marR="0" lvl="1" indent="457200" algn="just" fontAlgn="auto">
              <a:spcBef>
                <a:spcPts val="0"/>
              </a:spcBef>
              <a:buNone/>
            </a:pPr>
            <a:r>
              <a:rPr lang="en-US" altLang="zh-CN" sz="1800" kern="0" dirty="0">
                <a:solidFill>
                  <a:srgbClr val="333333"/>
                </a:solidFill>
                <a:ea typeface="仿宋" panose="02010609060101010101" pitchFamily="49" charset="-122"/>
                <a:cs typeface="+mn-lt"/>
              </a:rPr>
              <a:t>Chi Sun[6]</a:t>
            </a:r>
            <a:r>
              <a:rPr lang="zh-CN" altLang="en-US" sz="1800" kern="0" dirty="0">
                <a:solidFill>
                  <a:srgbClr val="333333"/>
                </a:solidFill>
                <a:latin typeface="仿宋" panose="02010609060101010101" pitchFamily="49" charset="-122"/>
                <a:ea typeface="仿宋" panose="02010609060101010101" pitchFamily="49" charset="-122"/>
                <a:cs typeface="+mn-lt"/>
              </a:rPr>
              <a:t>等人提出多种</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latin typeface="仿宋" panose="02010609060101010101" pitchFamily="49" charset="-122"/>
                <a:ea typeface="仿宋" panose="02010609060101010101" pitchFamily="49" charset="-122"/>
                <a:cs typeface="+mn-lt"/>
              </a:rPr>
              <a:t>方法，如表所示，该工作展示了不同的</a:t>
            </a:r>
            <a:r>
              <a:rPr lang="en-US" altLang="zh-CN" sz="1800" kern="0" dirty="0">
                <a:solidFill>
                  <a:srgbClr val="333333"/>
                </a:solidFill>
                <a:ea typeface="仿宋" panose="02010609060101010101" pitchFamily="49" charset="-122"/>
                <a:cs typeface="+mn-lt"/>
              </a:rPr>
              <a:t>fine tune</a:t>
            </a:r>
            <a:r>
              <a:rPr lang="zh-CN" altLang="en-US" sz="1800" kern="0" dirty="0">
                <a:solidFill>
                  <a:srgbClr val="333333"/>
                </a:solidFill>
                <a:latin typeface="仿宋" panose="02010609060101010101" pitchFamily="49" charset="-122"/>
                <a:ea typeface="仿宋" panose="02010609060101010101" pitchFamily="49" charset="-122"/>
                <a:cs typeface="+mn-lt"/>
              </a:rPr>
              <a:t>方法在中文和英文数据集上进行文本分类的性能变化。</a:t>
            </a:r>
            <a:endParaRPr lang="en-US" altLang="zh-CN" sz="1800" kern="0" dirty="0">
              <a:solidFill>
                <a:srgbClr val="333333"/>
              </a:solidFill>
              <a:latin typeface="仿宋" panose="02010609060101010101" pitchFamily="49" charset="-122"/>
              <a:ea typeface="仿宋" panose="02010609060101010101" pitchFamily="49" charset="-122"/>
              <a:cs typeface="+mn-lt"/>
            </a:endParaRPr>
          </a:p>
          <a:p>
            <a:pPr lvl="1"/>
            <a:endParaRPr lang="en-US" altLang="zh-CN" sz="1800" kern="0" dirty="0">
              <a:solidFill>
                <a:srgbClr val="333333"/>
              </a:solidFill>
              <a:ea typeface="仿宋" panose="02010609060101010101" pitchFamily="49" charset="-122"/>
              <a:cs typeface="+mn-lt"/>
            </a:endParaRPr>
          </a:p>
          <a:p>
            <a:pPr lvl="1"/>
            <a:endParaRPr lang="en-US" altLang="zh-CN" sz="1800" kern="0" dirty="0">
              <a:solidFill>
                <a:srgbClr val="333333"/>
              </a:solidFill>
              <a:effectLst/>
              <a:ea typeface="仿宋" panose="02010609060101010101" pitchFamily="49" charset="-122"/>
              <a:cs typeface="+mn-lt"/>
            </a:endParaRPr>
          </a:p>
          <a:p>
            <a:pPr lvl="1"/>
            <a:endParaRPr lang="en-US" altLang="zh-CN" sz="1800" kern="0" dirty="0">
              <a:solidFill>
                <a:srgbClr val="333333"/>
              </a:solidFill>
              <a:ea typeface="仿宋" panose="02010609060101010101" pitchFamily="49" charset="-122"/>
              <a:cs typeface="+mn-lt"/>
            </a:endParaRPr>
          </a:p>
          <a:p>
            <a:pPr lvl="1"/>
            <a:endParaRPr lang="en-US" altLang="zh-CN" sz="1800" kern="0" dirty="0">
              <a:solidFill>
                <a:srgbClr val="333333"/>
              </a:solidFill>
              <a:effectLst/>
              <a:ea typeface="仿宋" panose="02010609060101010101" pitchFamily="49" charset="-122"/>
              <a:cs typeface="+mn-lt"/>
            </a:endParaRPr>
          </a:p>
          <a:p>
            <a:pPr lvl="1"/>
            <a:endParaRPr lang="en-US" altLang="zh-CN" sz="1800" kern="0" dirty="0">
              <a:solidFill>
                <a:srgbClr val="333333"/>
              </a:solidFill>
              <a:ea typeface="仿宋" panose="02010609060101010101" pitchFamily="49" charset="-122"/>
              <a:cs typeface="+mn-lt"/>
            </a:endParaRPr>
          </a:p>
          <a:p>
            <a:pPr lvl="1"/>
            <a:endParaRPr lang="en-US" altLang="zh-CN" sz="1800" kern="0" dirty="0">
              <a:solidFill>
                <a:srgbClr val="333333"/>
              </a:solidFill>
              <a:effectLst/>
              <a:ea typeface="仿宋" panose="02010609060101010101" pitchFamily="49" charset="-122"/>
              <a:cs typeface="+mn-lt"/>
            </a:endParaRPr>
          </a:p>
          <a:p>
            <a:pPr lvl="1"/>
            <a:endParaRPr lang="en-US" altLang="zh-CN" sz="1800" kern="0" dirty="0">
              <a:solidFill>
                <a:srgbClr val="333333"/>
              </a:solidFill>
              <a:ea typeface="仿宋" panose="02010609060101010101" pitchFamily="49" charset="-122"/>
              <a:cs typeface="+mn-lt"/>
            </a:endParaRPr>
          </a:p>
          <a:p>
            <a:pPr lvl="1"/>
            <a:endParaRPr lang="en-US" altLang="zh-CN" sz="1800" kern="0" dirty="0">
              <a:solidFill>
                <a:srgbClr val="333333"/>
              </a:solidFill>
              <a:effectLst/>
              <a:ea typeface="仿宋" panose="02010609060101010101" pitchFamily="49" charset="-122"/>
              <a:cs typeface="+mn-lt"/>
            </a:endParaRPr>
          </a:p>
          <a:p>
            <a:pPr marL="457200" lvl="1" indent="0">
              <a:buNone/>
            </a:pPr>
            <a:endParaRPr lang="en-US" altLang="zh-CN" sz="1800" kern="0" dirty="0">
              <a:solidFill>
                <a:srgbClr val="333333"/>
              </a:solidFill>
              <a:effectLst/>
              <a:ea typeface="仿宋" panose="02010609060101010101" pitchFamily="49" charset="-122"/>
              <a:cs typeface="+mn-lt"/>
            </a:endParaRPr>
          </a:p>
          <a:p>
            <a:pPr lvl="1"/>
            <a:endParaRPr lang="zh-CN" altLang="en-US" sz="1800" kern="0" dirty="0">
              <a:solidFill>
                <a:srgbClr val="333333"/>
              </a:solidFill>
              <a:effectLst/>
              <a:ea typeface="仿宋" panose="02010609060101010101" pitchFamily="49" charset="-122"/>
              <a:cs typeface="+mn-lt"/>
            </a:endParaRPr>
          </a:p>
          <a:p>
            <a:pPr marL="0" lvl="1" indent="457200" algn="just">
              <a:spcBef>
                <a:spcPts val="0"/>
              </a:spcBef>
              <a:spcAft>
                <a:spcPts val="0"/>
              </a:spcAft>
              <a:buClrTx/>
              <a:buSzTx/>
              <a:buNone/>
            </a:pPr>
            <a:r>
              <a:rPr lang="en-US" altLang="zh-CN" sz="1800" kern="0" dirty="0" err="1">
                <a:solidFill>
                  <a:srgbClr val="333333"/>
                </a:solidFill>
                <a:effectLst/>
                <a:latin typeface="仿宋" panose="02010609060101010101" pitchFamily="49" charset="-122"/>
                <a:ea typeface="仿宋" panose="02010609060101010101" pitchFamily="49" charset="-122"/>
                <a:cs typeface="+mn-lt"/>
              </a:rPr>
              <a:t>根据实验结果可知,通过拼接</a:t>
            </a:r>
            <a:r>
              <a:rPr lang="en-US" altLang="zh-CN" sz="1800" kern="0" dirty="0" err="1">
                <a:solidFill>
                  <a:srgbClr val="333333"/>
                </a:solidFill>
                <a:ea typeface="仿宋" panose="02010609060101010101" pitchFamily="49" charset="-122"/>
                <a:cs typeface="+mn-lt"/>
              </a:rPr>
              <a:t>head</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和</a:t>
            </a:r>
            <a:r>
              <a:rPr lang="en-US" altLang="zh-CN" sz="1800" kern="0" dirty="0" err="1">
                <a:solidFill>
                  <a:srgbClr val="333333"/>
                </a:solidFill>
                <a:ea typeface="仿宋" panose="02010609060101010101" pitchFamily="49" charset="-122"/>
                <a:cs typeface="+mn-lt"/>
              </a:rPr>
              <a:t>tail</a:t>
            </a:r>
            <a:r>
              <a:rPr lang="en-US" altLang="zh-CN" sz="1800" kern="0" dirty="0" err="1">
                <a:solidFill>
                  <a:srgbClr val="333333"/>
                </a:solidFill>
                <a:effectLst/>
                <a:latin typeface="仿宋" panose="02010609060101010101" pitchFamily="49" charset="-122"/>
                <a:ea typeface="仿宋" panose="02010609060101010101" pitchFamily="49" charset="-122"/>
                <a:cs typeface="+mn-lt"/>
              </a:rPr>
              <a:t>组成新向量后可以提升文本分类的效果</a:t>
            </a:r>
            <a:r>
              <a:rPr lang="en-US" altLang="zh-CN" sz="1800" kern="0" dirty="0">
                <a:solidFill>
                  <a:srgbClr val="333333"/>
                </a:solidFill>
                <a:effectLst/>
                <a:latin typeface="仿宋" panose="02010609060101010101" pitchFamily="49" charset="-122"/>
                <a:ea typeface="仿宋" panose="02010609060101010101" pitchFamily="49" charset="-122"/>
                <a:cs typeface="+mn-lt"/>
              </a:rPr>
              <a:t>。</a:t>
            </a:r>
          </a:p>
        </p:txBody>
      </p:sp>
      <p:graphicFrame>
        <p:nvGraphicFramePr>
          <p:cNvPr id="3" name="表格 2"/>
          <p:cNvGraphicFramePr>
            <a:graphicFrameLocks noGrp="1"/>
          </p:cNvGraphicFramePr>
          <p:nvPr>
            <p:custDataLst>
              <p:tags r:id="rId1"/>
            </p:custDataLst>
          </p:nvPr>
        </p:nvGraphicFramePr>
        <p:xfrm>
          <a:off x="4018905" y="2520623"/>
          <a:ext cx="4154190" cy="2481339"/>
        </p:xfrm>
        <a:graphic>
          <a:graphicData uri="http://schemas.openxmlformats.org/drawingml/2006/table">
            <a:tbl>
              <a:tblPr>
                <a:tableStyleId>{775DCB02-9BB8-47FD-8907-85C794F793BA}</a:tableStyleId>
              </a:tblPr>
              <a:tblGrid>
                <a:gridCol w="2051812">
                  <a:extLst>
                    <a:ext uri="{9D8B030D-6E8A-4147-A177-3AD203B41FA5}">
                      <a16:colId xmlns:a16="http://schemas.microsoft.com/office/drawing/2014/main" val="20000"/>
                    </a:ext>
                  </a:extLst>
                </a:gridCol>
                <a:gridCol w="991365">
                  <a:extLst>
                    <a:ext uri="{9D8B030D-6E8A-4147-A177-3AD203B41FA5}">
                      <a16:colId xmlns:a16="http://schemas.microsoft.com/office/drawing/2014/main" val="20001"/>
                    </a:ext>
                  </a:extLst>
                </a:gridCol>
                <a:gridCol w="1111013">
                  <a:extLst>
                    <a:ext uri="{9D8B030D-6E8A-4147-A177-3AD203B41FA5}">
                      <a16:colId xmlns:a16="http://schemas.microsoft.com/office/drawing/2014/main" val="20002"/>
                    </a:ext>
                  </a:extLst>
                </a:gridCol>
              </a:tblGrid>
              <a:tr h="354477">
                <a:tc>
                  <a:txBody>
                    <a:bodyPr/>
                    <a:lstStyle/>
                    <a:p>
                      <a:pPr marL="0" marR="0" algn="l">
                        <a:lnSpc>
                          <a:spcPts val="2000"/>
                        </a:lnSpc>
                        <a:spcBef>
                          <a:spcPts val="0"/>
                        </a:spcBef>
                        <a:spcAft>
                          <a:spcPts val="0"/>
                        </a:spcAft>
                      </a:pPr>
                      <a:r>
                        <a:rPr lang="en-US" sz="1400" b="1" kern="0" dirty="0">
                          <a:effectLst/>
                        </a:rPr>
                        <a:t>Method</a:t>
                      </a:r>
                    </a:p>
                  </a:txBody>
                  <a:tcPr marL="68580" marR="68580"/>
                </a:tc>
                <a:tc>
                  <a:txBody>
                    <a:bodyPr/>
                    <a:lstStyle/>
                    <a:p>
                      <a:pPr marL="0" marR="0" algn="l">
                        <a:lnSpc>
                          <a:spcPts val="2000"/>
                        </a:lnSpc>
                        <a:spcBef>
                          <a:spcPts val="0"/>
                        </a:spcBef>
                        <a:spcAft>
                          <a:spcPts val="0"/>
                        </a:spcAft>
                      </a:pPr>
                      <a:r>
                        <a:rPr lang="en-US" sz="1400" b="1" kern="0" dirty="0">
                          <a:effectLst/>
                        </a:rPr>
                        <a:t>IMDB</a:t>
                      </a:r>
                    </a:p>
                  </a:txBody>
                  <a:tcPr marL="68580" marR="68580"/>
                </a:tc>
                <a:tc>
                  <a:txBody>
                    <a:bodyPr/>
                    <a:lstStyle/>
                    <a:p>
                      <a:pPr marL="0" marR="0" algn="l">
                        <a:lnSpc>
                          <a:spcPts val="2000"/>
                        </a:lnSpc>
                        <a:spcBef>
                          <a:spcPts val="0"/>
                        </a:spcBef>
                        <a:spcAft>
                          <a:spcPts val="0"/>
                        </a:spcAft>
                      </a:pPr>
                      <a:r>
                        <a:rPr lang="en-US" sz="1400" b="1" kern="0" dirty="0" err="1">
                          <a:effectLst/>
                        </a:rPr>
                        <a:t>Sougou</a:t>
                      </a:r>
                    </a:p>
                  </a:txBody>
                  <a:tcPr marL="68580" marR="68580"/>
                </a:tc>
                <a:extLst>
                  <a:ext uri="{0D108BD9-81ED-4DB2-BD59-A6C34878D82A}">
                    <a16:rowId xmlns:a16="http://schemas.microsoft.com/office/drawing/2014/main" val="10000"/>
                  </a:ext>
                </a:extLst>
              </a:tr>
              <a:tr h="354477">
                <a:tc>
                  <a:txBody>
                    <a:bodyPr/>
                    <a:lstStyle/>
                    <a:p>
                      <a:pPr marL="0" marR="0" algn="l">
                        <a:lnSpc>
                          <a:spcPts val="2000"/>
                        </a:lnSpc>
                        <a:spcBef>
                          <a:spcPts val="0"/>
                        </a:spcBef>
                        <a:spcAft>
                          <a:spcPts val="0"/>
                        </a:spcAft>
                      </a:pPr>
                      <a:r>
                        <a:rPr lang="en-US" sz="1400" kern="0" dirty="0">
                          <a:effectLst/>
                        </a:rPr>
                        <a:t>head-only</a:t>
                      </a:r>
                    </a:p>
                  </a:txBody>
                  <a:tcPr marL="68580" marR="68580"/>
                </a:tc>
                <a:tc>
                  <a:txBody>
                    <a:bodyPr/>
                    <a:lstStyle/>
                    <a:p>
                      <a:pPr marL="0" marR="0" algn="l">
                        <a:lnSpc>
                          <a:spcPts val="2000"/>
                        </a:lnSpc>
                        <a:spcBef>
                          <a:spcPts val="0"/>
                        </a:spcBef>
                        <a:spcAft>
                          <a:spcPts val="0"/>
                        </a:spcAft>
                      </a:pPr>
                      <a:r>
                        <a:rPr lang="en-US" altLang="zh-CN" sz="1400" kern="0">
                          <a:effectLst/>
                        </a:rPr>
                        <a:t>5.63</a:t>
                      </a:r>
                    </a:p>
                  </a:txBody>
                  <a:tcPr marL="68580" marR="68580"/>
                </a:tc>
                <a:tc>
                  <a:txBody>
                    <a:bodyPr/>
                    <a:lstStyle/>
                    <a:p>
                      <a:pPr marL="0" marR="0" algn="l">
                        <a:lnSpc>
                          <a:spcPts val="2000"/>
                        </a:lnSpc>
                        <a:spcBef>
                          <a:spcPts val="0"/>
                        </a:spcBef>
                        <a:spcAft>
                          <a:spcPts val="0"/>
                        </a:spcAft>
                      </a:pPr>
                      <a:r>
                        <a:rPr lang="en-US" altLang="zh-CN" sz="1400" kern="0">
                          <a:effectLst/>
                        </a:rPr>
                        <a:t>2.58</a:t>
                      </a:r>
                    </a:p>
                  </a:txBody>
                  <a:tcPr marL="68580" marR="68580"/>
                </a:tc>
                <a:extLst>
                  <a:ext uri="{0D108BD9-81ED-4DB2-BD59-A6C34878D82A}">
                    <a16:rowId xmlns:a16="http://schemas.microsoft.com/office/drawing/2014/main" val="10001"/>
                  </a:ext>
                </a:extLst>
              </a:tr>
              <a:tr h="354477">
                <a:tc>
                  <a:txBody>
                    <a:bodyPr/>
                    <a:lstStyle/>
                    <a:p>
                      <a:pPr marL="0" marR="0" algn="l">
                        <a:lnSpc>
                          <a:spcPts val="2000"/>
                        </a:lnSpc>
                        <a:spcBef>
                          <a:spcPts val="0"/>
                        </a:spcBef>
                        <a:spcAft>
                          <a:spcPts val="0"/>
                        </a:spcAft>
                      </a:pPr>
                      <a:r>
                        <a:rPr lang="en-US" sz="1400" kern="0" dirty="0">
                          <a:effectLst/>
                        </a:rPr>
                        <a:t>tail-only</a:t>
                      </a:r>
                    </a:p>
                  </a:txBody>
                  <a:tcPr marL="68580" marR="68580"/>
                </a:tc>
                <a:tc>
                  <a:txBody>
                    <a:bodyPr/>
                    <a:lstStyle/>
                    <a:p>
                      <a:pPr marL="0" marR="0" algn="l">
                        <a:lnSpc>
                          <a:spcPts val="2000"/>
                        </a:lnSpc>
                        <a:spcBef>
                          <a:spcPts val="0"/>
                        </a:spcBef>
                        <a:spcAft>
                          <a:spcPts val="0"/>
                        </a:spcAft>
                      </a:pPr>
                      <a:r>
                        <a:rPr lang="en-US" altLang="zh-CN" sz="1400" kern="0" dirty="0">
                          <a:effectLst/>
                        </a:rPr>
                        <a:t>5.44</a:t>
                      </a:r>
                    </a:p>
                  </a:txBody>
                  <a:tcPr marL="68580" marR="68580"/>
                </a:tc>
                <a:tc>
                  <a:txBody>
                    <a:bodyPr/>
                    <a:lstStyle/>
                    <a:p>
                      <a:pPr marL="0" marR="0" algn="l">
                        <a:lnSpc>
                          <a:spcPts val="2000"/>
                        </a:lnSpc>
                        <a:spcBef>
                          <a:spcPts val="0"/>
                        </a:spcBef>
                        <a:spcAft>
                          <a:spcPts val="0"/>
                        </a:spcAft>
                      </a:pPr>
                      <a:r>
                        <a:rPr lang="en-US" altLang="zh-CN" sz="1400" kern="0">
                          <a:effectLst/>
                        </a:rPr>
                        <a:t>3.17</a:t>
                      </a:r>
                    </a:p>
                  </a:txBody>
                  <a:tcPr marL="68580" marR="68580"/>
                </a:tc>
                <a:extLst>
                  <a:ext uri="{0D108BD9-81ED-4DB2-BD59-A6C34878D82A}">
                    <a16:rowId xmlns:a16="http://schemas.microsoft.com/office/drawing/2014/main" val="10002"/>
                  </a:ext>
                </a:extLst>
              </a:tr>
              <a:tr h="354477">
                <a:tc>
                  <a:txBody>
                    <a:bodyPr/>
                    <a:lstStyle/>
                    <a:p>
                      <a:pPr marL="0" marR="0" algn="l">
                        <a:lnSpc>
                          <a:spcPts val="2000"/>
                        </a:lnSpc>
                        <a:spcBef>
                          <a:spcPts val="0"/>
                        </a:spcBef>
                        <a:spcAft>
                          <a:spcPts val="0"/>
                        </a:spcAft>
                      </a:pPr>
                      <a:r>
                        <a:rPr lang="en-US" sz="1400" kern="0">
                          <a:effectLst/>
                        </a:rPr>
                        <a:t>haed+tail</a:t>
                      </a:r>
                    </a:p>
                  </a:txBody>
                  <a:tcPr marL="68580" marR="68580"/>
                </a:tc>
                <a:tc>
                  <a:txBody>
                    <a:bodyPr/>
                    <a:lstStyle/>
                    <a:p>
                      <a:pPr marL="0" marR="0" algn="l">
                        <a:lnSpc>
                          <a:spcPts val="2000"/>
                        </a:lnSpc>
                        <a:spcBef>
                          <a:spcPts val="0"/>
                        </a:spcBef>
                        <a:spcAft>
                          <a:spcPts val="0"/>
                        </a:spcAft>
                      </a:pPr>
                      <a:r>
                        <a:rPr lang="en-US" altLang="zh-CN" sz="1400" kern="0" dirty="0">
                          <a:effectLst/>
                        </a:rPr>
                        <a:t>5.42</a:t>
                      </a:r>
                    </a:p>
                  </a:txBody>
                  <a:tcPr marL="68580" marR="68580"/>
                </a:tc>
                <a:tc>
                  <a:txBody>
                    <a:bodyPr/>
                    <a:lstStyle/>
                    <a:p>
                      <a:pPr marL="0" marR="0" algn="l">
                        <a:lnSpc>
                          <a:spcPts val="2000"/>
                        </a:lnSpc>
                        <a:spcBef>
                          <a:spcPts val="0"/>
                        </a:spcBef>
                        <a:spcAft>
                          <a:spcPts val="0"/>
                        </a:spcAft>
                      </a:pPr>
                      <a:r>
                        <a:rPr lang="en-US" altLang="zh-CN" sz="1400" kern="0" dirty="0">
                          <a:effectLst/>
                        </a:rPr>
                        <a:t>2.43</a:t>
                      </a:r>
                    </a:p>
                  </a:txBody>
                  <a:tcPr marL="68580" marR="68580"/>
                </a:tc>
                <a:extLst>
                  <a:ext uri="{0D108BD9-81ED-4DB2-BD59-A6C34878D82A}">
                    <a16:rowId xmlns:a16="http://schemas.microsoft.com/office/drawing/2014/main" val="10003"/>
                  </a:ext>
                </a:extLst>
              </a:tr>
              <a:tr h="354477">
                <a:tc>
                  <a:txBody>
                    <a:bodyPr/>
                    <a:lstStyle/>
                    <a:p>
                      <a:pPr marL="0" marR="0" algn="l">
                        <a:lnSpc>
                          <a:spcPts val="2000"/>
                        </a:lnSpc>
                        <a:spcBef>
                          <a:spcPts val="0"/>
                        </a:spcBef>
                        <a:spcAft>
                          <a:spcPts val="0"/>
                        </a:spcAft>
                      </a:pPr>
                      <a:r>
                        <a:rPr lang="en-US" sz="1400" kern="0">
                          <a:effectLst/>
                        </a:rPr>
                        <a:t>hier.mean</a:t>
                      </a:r>
                    </a:p>
                  </a:txBody>
                  <a:tcPr marL="68580" marR="68580"/>
                </a:tc>
                <a:tc>
                  <a:txBody>
                    <a:bodyPr/>
                    <a:lstStyle/>
                    <a:p>
                      <a:pPr marL="0" marR="0" algn="l">
                        <a:lnSpc>
                          <a:spcPts val="2000"/>
                        </a:lnSpc>
                        <a:spcBef>
                          <a:spcPts val="0"/>
                        </a:spcBef>
                        <a:spcAft>
                          <a:spcPts val="0"/>
                        </a:spcAft>
                      </a:pPr>
                      <a:r>
                        <a:rPr lang="en-US" altLang="zh-CN" sz="1400" kern="0" dirty="0">
                          <a:effectLst/>
                        </a:rPr>
                        <a:t>5.89</a:t>
                      </a:r>
                    </a:p>
                  </a:txBody>
                  <a:tcPr marL="68580" marR="68580"/>
                </a:tc>
                <a:tc>
                  <a:txBody>
                    <a:bodyPr/>
                    <a:lstStyle/>
                    <a:p>
                      <a:pPr marL="0" marR="0" algn="l">
                        <a:lnSpc>
                          <a:spcPts val="2000"/>
                        </a:lnSpc>
                        <a:spcBef>
                          <a:spcPts val="0"/>
                        </a:spcBef>
                        <a:spcAft>
                          <a:spcPts val="0"/>
                        </a:spcAft>
                      </a:pPr>
                      <a:r>
                        <a:rPr lang="en-US" altLang="zh-CN" sz="1400" kern="0" dirty="0">
                          <a:effectLst/>
                        </a:rPr>
                        <a:t>2.83</a:t>
                      </a:r>
                    </a:p>
                  </a:txBody>
                  <a:tcPr marL="68580" marR="68580"/>
                </a:tc>
                <a:extLst>
                  <a:ext uri="{0D108BD9-81ED-4DB2-BD59-A6C34878D82A}">
                    <a16:rowId xmlns:a16="http://schemas.microsoft.com/office/drawing/2014/main" val="10004"/>
                  </a:ext>
                </a:extLst>
              </a:tr>
              <a:tr h="354477">
                <a:tc>
                  <a:txBody>
                    <a:bodyPr/>
                    <a:lstStyle/>
                    <a:p>
                      <a:pPr marL="0" marR="0" algn="l">
                        <a:lnSpc>
                          <a:spcPts val="2000"/>
                        </a:lnSpc>
                        <a:spcBef>
                          <a:spcPts val="0"/>
                        </a:spcBef>
                        <a:spcAft>
                          <a:spcPts val="0"/>
                        </a:spcAft>
                      </a:pPr>
                      <a:r>
                        <a:rPr lang="en-US" sz="1400" kern="0">
                          <a:effectLst/>
                        </a:rPr>
                        <a:t>hier.max</a:t>
                      </a:r>
                    </a:p>
                  </a:txBody>
                  <a:tcPr marL="68580" marR="68580"/>
                </a:tc>
                <a:tc>
                  <a:txBody>
                    <a:bodyPr/>
                    <a:lstStyle/>
                    <a:p>
                      <a:pPr marL="0" marR="0" algn="l">
                        <a:lnSpc>
                          <a:spcPts val="2000"/>
                        </a:lnSpc>
                        <a:spcBef>
                          <a:spcPts val="0"/>
                        </a:spcBef>
                        <a:spcAft>
                          <a:spcPts val="0"/>
                        </a:spcAft>
                      </a:pPr>
                      <a:r>
                        <a:rPr lang="en-US" altLang="zh-CN" sz="1400" kern="0" dirty="0">
                          <a:effectLst/>
                        </a:rPr>
                        <a:t>5.71</a:t>
                      </a:r>
                    </a:p>
                  </a:txBody>
                  <a:tcPr marL="68580" marR="68580"/>
                </a:tc>
                <a:tc>
                  <a:txBody>
                    <a:bodyPr/>
                    <a:lstStyle/>
                    <a:p>
                      <a:pPr marL="0" marR="0" algn="l">
                        <a:lnSpc>
                          <a:spcPts val="2000"/>
                        </a:lnSpc>
                        <a:spcBef>
                          <a:spcPts val="0"/>
                        </a:spcBef>
                        <a:spcAft>
                          <a:spcPts val="0"/>
                        </a:spcAft>
                      </a:pPr>
                      <a:r>
                        <a:rPr lang="en-US" altLang="zh-CN" sz="1400" kern="0" dirty="0">
                          <a:effectLst/>
                        </a:rPr>
                        <a:t>2.47</a:t>
                      </a:r>
                    </a:p>
                  </a:txBody>
                  <a:tcPr marL="68580" marR="68580"/>
                </a:tc>
                <a:extLst>
                  <a:ext uri="{0D108BD9-81ED-4DB2-BD59-A6C34878D82A}">
                    <a16:rowId xmlns:a16="http://schemas.microsoft.com/office/drawing/2014/main" val="10005"/>
                  </a:ext>
                </a:extLst>
              </a:tr>
              <a:tr h="354477">
                <a:tc>
                  <a:txBody>
                    <a:bodyPr/>
                    <a:lstStyle/>
                    <a:p>
                      <a:pPr marL="0" marR="0" algn="l">
                        <a:lnSpc>
                          <a:spcPts val="2000"/>
                        </a:lnSpc>
                        <a:spcBef>
                          <a:spcPts val="0"/>
                        </a:spcBef>
                        <a:spcAft>
                          <a:spcPts val="0"/>
                        </a:spcAft>
                      </a:pPr>
                      <a:r>
                        <a:rPr lang="en-US" sz="1400" kern="0" dirty="0" err="1">
                          <a:effectLst/>
                        </a:rPr>
                        <a:t>hier.self</a:t>
                      </a:r>
                      <a:r>
                        <a:rPr lang="en-US" sz="1400" kern="0" dirty="0">
                          <a:effectLst/>
                        </a:rPr>
                        <a:t>-attention</a:t>
                      </a:r>
                    </a:p>
                  </a:txBody>
                  <a:tcPr marL="68580" marR="68580"/>
                </a:tc>
                <a:tc>
                  <a:txBody>
                    <a:bodyPr/>
                    <a:lstStyle/>
                    <a:p>
                      <a:pPr marL="0" marR="0" algn="l">
                        <a:lnSpc>
                          <a:spcPts val="2000"/>
                        </a:lnSpc>
                        <a:spcBef>
                          <a:spcPts val="0"/>
                        </a:spcBef>
                        <a:spcAft>
                          <a:spcPts val="0"/>
                        </a:spcAft>
                      </a:pPr>
                      <a:r>
                        <a:rPr lang="en-US" altLang="zh-CN" sz="1400" kern="0">
                          <a:effectLst/>
                        </a:rPr>
                        <a:t>5.49</a:t>
                      </a:r>
                    </a:p>
                  </a:txBody>
                  <a:tcPr marL="68580" marR="68580"/>
                </a:tc>
                <a:tc>
                  <a:txBody>
                    <a:bodyPr/>
                    <a:lstStyle/>
                    <a:p>
                      <a:pPr marL="0" marR="0" algn="l">
                        <a:lnSpc>
                          <a:spcPts val="2000"/>
                        </a:lnSpc>
                        <a:spcBef>
                          <a:spcPts val="0"/>
                        </a:spcBef>
                        <a:spcAft>
                          <a:spcPts val="0"/>
                        </a:spcAft>
                      </a:pPr>
                      <a:r>
                        <a:rPr lang="en-US" altLang="zh-CN" sz="1400" kern="0" dirty="0">
                          <a:effectLst/>
                        </a:rPr>
                        <a:t>2.61</a:t>
                      </a:r>
                    </a:p>
                  </a:txBody>
                  <a:tcPr marL="68580" marR="68580"/>
                </a:tc>
                <a:extLst>
                  <a:ext uri="{0D108BD9-81ED-4DB2-BD59-A6C34878D82A}">
                    <a16:rowId xmlns:a16="http://schemas.microsoft.com/office/drawing/2014/main" val="10006"/>
                  </a:ext>
                </a:extLst>
              </a:tr>
            </a:tbl>
          </a:graphicData>
        </a:graphic>
      </p:graphicFrame>
      <p:sp>
        <p:nvSpPr>
          <p:cNvPr id="5" name="文本框 4"/>
          <p:cNvSpPr txBox="1"/>
          <p:nvPr/>
        </p:nvSpPr>
        <p:spPr>
          <a:xfrm>
            <a:off x="800100" y="281241"/>
            <a:ext cx="1576072" cy="507831"/>
          </a:xfrm>
          <a:prstGeom prst="rect">
            <a:avLst/>
          </a:prstGeom>
          <a:noFill/>
        </p:spPr>
        <p:txBody>
          <a:bodyPr wrap="none" rtlCol="0" anchor="t">
            <a:spAutoFit/>
          </a:bodyPr>
          <a:lstStyle/>
          <a:p>
            <a:r>
              <a:rPr lang="zh-CN" altLang="en-US" sz="2700" b="1" dirty="0">
                <a:latin typeface="黑体" panose="02010609060101010101" pitchFamily="49" charset="-122"/>
                <a:ea typeface="黑体" panose="02010609060101010101" pitchFamily="49" charset="-122"/>
                <a:cs typeface="黑体" panose="02010609060101010101" pitchFamily="49" charset="-122"/>
                <a:sym typeface="+mn-ea"/>
              </a:rPr>
              <a:t>主要工作</a:t>
            </a:r>
            <a:endParaRPr lang="zh-CN" altLang="zh-CN" sz="2700" b="1" dirty="0">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6" name="图形 5" descr="学位帽"/>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900" y="306705"/>
            <a:ext cx="457200" cy="457200"/>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9557459" y="249555"/>
            <a:ext cx="2332518" cy="514350"/>
          </a:xfrm>
          <a:prstGeom prst="rect">
            <a:avLst/>
          </a:prstGeom>
        </p:spPr>
      </p:pic>
      <p:cxnSp>
        <p:nvCxnSpPr>
          <p:cNvPr id="8" name="直接连接符 7"/>
          <p:cNvCxnSpPr/>
          <p:nvPr/>
        </p:nvCxnSpPr>
        <p:spPr>
          <a:xfrm>
            <a:off x="361950" y="834346"/>
            <a:ext cx="11528027" cy="6672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38535" y="6238558"/>
            <a:ext cx="1053465" cy="430887"/>
          </a:xfrm>
          <a:prstGeom prst="rect">
            <a:avLst/>
          </a:prstGeom>
          <a:noFill/>
        </p:spPr>
        <p:txBody>
          <a:bodyPr wrap="square" rtlCol="0">
            <a:spAutoFit/>
          </a:bodyPr>
          <a:lstStyle/>
          <a:p>
            <a:r>
              <a:rPr lang="en-US" altLang="zh-CN" sz="2200" dirty="0">
                <a:solidFill>
                  <a:schemeClr val="bg1">
                    <a:lumMod val="65000"/>
                  </a:schemeClr>
                </a:solidFill>
              </a:rPr>
              <a:t>9/63</a:t>
            </a:r>
          </a:p>
        </p:txBody>
      </p:sp>
      <p:sp>
        <p:nvSpPr>
          <p:cNvPr id="11" name="文本框 10"/>
          <p:cNvSpPr txBox="1"/>
          <p:nvPr/>
        </p:nvSpPr>
        <p:spPr>
          <a:xfrm>
            <a:off x="576072" y="6272784"/>
            <a:ext cx="2734056" cy="369332"/>
          </a:xfrm>
          <a:prstGeom prst="rect">
            <a:avLst/>
          </a:prstGeom>
          <a:noFill/>
        </p:spPr>
        <p:txBody>
          <a:bodyPr wrap="square" rtlCol="0">
            <a:spAutoFit/>
          </a:bodyPr>
          <a:lstStyle/>
          <a:p>
            <a:r>
              <a:rPr lang="zh-CN" altLang="en-US" dirty="0">
                <a:solidFill>
                  <a:schemeClr val="bg1">
                    <a:lumMod val="65000"/>
                  </a:schemeClr>
                </a:solidFill>
              </a:rPr>
              <a:t>厚德笃学    励志创新</a:t>
            </a:r>
          </a:p>
        </p:txBody>
      </p:sp>
      <p:sp>
        <p:nvSpPr>
          <p:cNvPr id="9" name="文本框 8"/>
          <p:cNvSpPr txBox="1"/>
          <p:nvPr/>
        </p:nvSpPr>
        <p:spPr>
          <a:xfrm>
            <a:off x="3880125" y="365710"/>
            <a:ext cx="3926048" cy="369332"/>
          </a:xfrm>
          <a:prstGeom prst="rect">
            <a:avLst/>
          </a:prstGeom>
          <a:noFill/>
        </p:spPr>
        <p:txBody>
          <a:bodyPr wrap="square" rtlCol="0">
            <a:spAutoFit/>
          </a:bodyPr>
          <a:lstStyle/>
          <a:p>
            <a:r>
              <a:rPr lang="zh-CN" altLang="en-US" dirty="0"/>
              <a:t>重庆市智慧金融与大数据分析实验室</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aaa2ac8-af99-4359-8b61-727f6367c898}"/>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b83ceed7-1596-4707-8b64-8c0d8ffef72d}"/>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94df83a6-3d7c-46b5-9503-7dc163b841e5}"/>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bc33a802-8855-4e6a-8b20-f0faa4cd1388}"/>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546b11e6-6e2b-44fc-83c9-31c766e3631c}"/>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2d75fada-ffa5-4d33-93e4-b0ab0c91cd09}"/>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d80c077c-0bad-405e-a070-bed28b844e62}"/>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a2d5fee3-4b0d-4a8a-9b7e-805ebf0252f1}"/>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ecdb48fb-1df7-4f3e-b38a-d8e612ec7cf3}"/>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0ade7a93-5855-4486-8d26-e94b387ce64a}"/>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7cf1e935-7257-4edf-ae86-8bcc407fa49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607042e-588d-4001-8388-40c4a7adea6c}"/>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fbb837b6-edd5-4ec1-983a-0feac34831e8}"/>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34a2e70d-ca3e-415a-b4ef-8e75969a3f53}"/>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07a8896c-b366-490e-b1dc-cdfb8b3502a9}"/>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029a200b-36cc-4ee4-adb2-2d2bde41b98d}"/>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c58ec035-7f82-42be-923d-182e75f5a4d0}"/>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32c16661-8395-4daa-bb7a-2dac77fefd1c}"/>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806b52b0-0f73-4fc9-ac9b-1e5711e2bef9}"/>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0f1029b0-5f2f-4970-94ac-8763ad3fa837}"/>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ac54d3f4-b032-464e-9b25-c64f632159d3}"/>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34a2e70d-ca3e-415a-b4ef-8e75969a3f5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8073d722-e296-4033-af1c-d623ac6e88ba}"/>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af8ffe49-1f65-4009-b81b-92176e6b16c4}"/>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9d2a021b-a2d5-4710-8842-d8c61878bdd2}"/>
</p:tagLst>
</file>

<file path=ppt/tags/tag32.xml><?xml version="1.0" encoding="utf-8"?>
<p:tagLst xmlns:a="http://schemas.openxmlformats.org/drawingml/2006/main" xmlns:r="http://schemas.openxmlformats.org/officeDocument/2006/relationships" xmlns:p="http://schemas.openxmlformats.org/presentationml/2006/main">
  <p:tag name="KSO_WM_UNIT_TABLE_BEAUTIFY" val="smartTable{535406d3-59e1-47b8-bd14-e72da84aad2b}"/>
</p:tagLst>
</file>

<file path=ppt/tags/tag33.xml><?xml version="1.0" encoding="utf-8"?>
<p:tagLst xmlns:a="http://schemas.openxmlformats.org/drawingml/2006/main" xmlns:r="http://schemas.openxmlformats.org/officeDocument/2006/relationships" xmlns:p="http://schemas.openxmlformats.org/presentationml/2006/main">
  <p:tag name="KSO_WM_UNIT_TABLE_BEAUTIFY" val="smartTable{5729bab8-7388-4a10-a2c2-50061755c03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cf55b0f-44c1-4683-8f4a-addd77a02e72}"/>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13e207e9-2dd8-4122-9754-f67822f7d423}"/>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771c32d-9427-490e-b52c-b3cc1298d1e9}"/>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00cd706-3256-4dda-85de-22b7bc7183e5}"/>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89f2fc93-8070-4a78-bcce-c72c68a8aa17}"/>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05f045d9-4ade-4669-8f47-5dfa2f913b3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7380</Words>
  <Application>Microsoft Office PowerPoint</Application>
  <PresentationFormat>宽屏</PresentationFormat>
  <Paragraphs>1380</Paragraphs>
  <Slides>63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仿宋</vt:lpstr>
      <vt:lpstr>黑体</vt:lpstr>
      <vt:lpstr>华文楷体</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BERT预训练模型对问答机器人的效果提升 项目结题答辩</dc:title>
  <dc:creator>duan</dc:creator>
  <cp:lastModifiedBy>duan xx</cp:lastModifiedBy>
  <cp:revision>191</cp:revision>
  <dcterms:created xsi:type="dcterms:W3CDTF">2020-08-17T13:06:00Z</dcterms:created>
  <dcterms:modified xsi:type="dcterms:W3CDTF">2020-08-21T03:32:51Z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