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3"/>
    <p:sldId id="257" r:id="rId4"/>
    <p:sldId id="313" r:id="rId5"/>
    <p:sldId id="537" r:id="rId6"/>
    <p:sldId id="536" r:id="rId7"/>
    <p:sldId id="538" r:id="rId8"/>
    <p:sldId id="539" r:id="rId9"/>
    <p:sldId id="540" r:id="rId10"/>
    <p:sldId id="542" r:id="rId11"/>
    <p:sldId id="541" r:id="rId12"/>
    <p:sldId id="543" r:id="rId13"/>
    <p:sldId id="544" r:id="rId14"/>
  </p:sldIdLst>
  <p:sldSz cx="13716000" cy="77216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514" y="67"/>
      </p:cViewPr>
      <p:guideLst>
        <p:guide orient="horz" pos="2508"/>
        <p:guide pos="4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263698"/>
            <a:ext cx="10287000" cy="2688261"/>
          </a:xfrm>
        </p:spPr>
        <p:txBody>
          <a:bodyPr anchor="b"/>
          <a:lstStyle>
            <a:lvl1pPr algn="ctr">
              <a:defRPr sz="6750"/>
            </a:lvl1pPr>
          </a:lstStyle>
          <a:p>
            <a:r>
              <a:rPr lang="en-US"/>
              <a:t>Click to edit Master title style</a:t>
            </a:r>
            <a:endParaRPr lang="en-US"/>
          </a:p>
        </p:txBody>
      </p:sp>
      <p:sp>
        <p:nvSpPr>
          <p:cNvPr id="3" name="Subtitle 2"/>
          <p:cNvSpPr>
            <a:spLocks noGrp="1"/>
          </p:cNvSpPr>
          <p:nvPr>
            <p:ph type="subTitle" idx="1"/>
          </p:nvPr>
        </p:nvSpPr>
        <p:spPr>
          <a:xfrm>
            <a:off x="1714500" y="4055628"/>
            <a:ext cx="10287000" cy="1864265"/>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09563"/>
            <a:ext cx="3086100" cy="65881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309563"/>
            <a:ext cx="9079396" cy="6588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1" y="1925038"/>
            <a:ext cx="11830050" cy="3211971"/>
          </a:xfrm>
        </p:spPr>
        <p:txBody>
          <a:bodyPr anchor="b"/>
          <a:lstStyle>
            <a:lvl1pPr>
              <a:defRPr sz="6750"/>
            </a:lvl1pPr>
          </a:lstStyle>
          <a:p>
            <a:r>
              <a:rPr lang="en-US"/>
              <a:t>Click to edit Master title style</a:t>
            </a:r>
            <a:endParaRPr lang="en-US"/>
          </a:p>
        </p:txBody>
      </p:sp>
      <p:sp>
        <p:nvSpPr>
          <p:cNvPr id="3" name="Text Placeholder 2"/>
          <p:cNvSpPr>
            <a:spLocks noGrp="1"/>
          </p:cNvSpPr>
          <p:nvPr>
            <p:ph type="body" idx="1"/>
          </p:nvPr>
        </p:nvSpPr>
        <p:spPr>
          <a:xfrm>
            <a:off x="935831" y="5167395"/>
            <a:ext cx="11830050" cy="1689099"/>
          </a:xfrm>
        </p:spPr>
        <p:txBody>
          <a:bodyPr/>
          <a:lstStyle>
            <a:lvl1pPr marL="0" indent="0">
              <a:buNone/>
              <a:defRPr sz="2700">
                <a:solidFill>
                  <a:schemeClr val="tx1">
                    <a:tint val="75000"/>
                  </a:schemeClr>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801813"/>
            <a:ext cx="6048756" cy="50958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981444" y="1801813"/>
            <a:ext cx="6048756" cy="50958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411104"/>
            <a:ext cx="11830050" cy="1492486"/>
          </a:xfrm>
        </p:spPr>
        <p:txBody>
          <a:bodyPr/>
          <a:lstStyle/>
          <a:p>
            <a:r>
              <a:rPr lang="en-US"/>
              <a:t>Click to edit Master title style</a:t>
            </a:r>
            <a:endParaRPr lang="en-US"/>
          </a:p>
        </p:txBody>
      </p:sp>
      <p:sp>
        <p:nvSpPr>
          <p:cNvPr id="3" name="Text Placeholder 2"/>
          <p:cNvSpPr>
            <a:spLocks noGrp="1"/>
          </p:cNvSpPr>
          <p:nvPr>
            <p:ph type="body" idx="1"/>
          </p:nvPr>
        </p:nvSpPr>
        <p:spPr>
          <a:xfrm>
            <a:off x="944762" y="1892865"/>
            <a:ext cx="5802510" cy="92766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endParaRPr lang="en-US"/>
          </a:p>
        </p:txBody>
      </p:sp>
      <p:sp>
        <p:nvSpPr>
          <p:cNvPr id="4" name="Content Placeholder 3"/>
          <p:cNvSpPr>
            <a:spLocks noGrp="1"/>
          </p:cNvSpPr>
          <p:nvPr>
            <p:ph sz="half" idx="2"/>
          </p:nvPr>
        </p:nvSpPr>
        <p:spPr>
          <a:xfrm>
            <a:off x="944762" y="2820529"/>
            <a:ext cx="5802510" cy="41485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943725" y="1892865"/>
            <a:ext cx="5831087" cy="92766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endParaRPr lang="en-US"/>
          </a:p>
        </p:txBody>
      </p:sp>
      <p:sp>
        <p:nvSpPr>
          <p:cNvPr id="6" name="Content Placeholder 5"/>
          <p:cNvSpPr>
            <a:spLocks noGrp="1"/>
          </p:cNvSpPr>
          <p:nvPr>
            <p:ph sz="quarter" idx="4"/>
          </p:nvPr>
        </p:nvSpPr>
        <p:spPr>
          <a:xfrm>
            <a:off x="6943725" y="2820529"/>
            <a:ext cx="5831087" cy="41485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14773"/>
            <a:ext cx="4423767" cy="1801707"/>
          </a:xfrm>
        </p:spPr>
        <p:txBody>
          <a:bodyPr anchor="b"/>
          <a:lstStyle>
            <a:lvl1pPr>
              <a:defRPr sz="3600"/>
            </a:lvl1pPr>
          </a:lstStyle>
          <a:p>
            <a:r>
              <a:rPr lang="en-US"/>
              <a:t>Click to edit Master title style</a:t>
            </a:r>
            <a:endParaRPr lang="en-US"/>
          </a:p>
        </p:txBody>
      </p:sp>
      <p:sp>
        <p:nvSpPr>
          <p:cNvPr id="3" name="Content Placeholder 2"/>
          <p:cNvSpPr>
            <a:spLocks noGrp="1"/>
          </p:cNvSpPr>
          <p:nvPr>
            <p:ph idx="1"/>
          </p:nvPr>
        </p:nvSpPr>
        <p:spPr>
          <a:xfrm>
            <a:off x="5831087" y="1111767"/>
            <a:ext cx="6943725" cy="5487341"/>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944762" y="2316480"/>
            <a:ext cx="4423767" cy="429156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14773"/>
            <a:ext cx="4423767" cy="1801707"/>
          </a:xfrm>
        </p:spPr>
        <p:txBody>
          <a:bodyPr anchor="b"/>
          <a:lstStyle>
            <a:lvl1pPr>
              <a:defRPr sz="3600"/>
            </a:lvl1pPr>
          </a:lstStyle>
          <a:p>
            <a:r>
              <a:rPr lang="en-US"/>
              <a:t>Click to edit Master title style</a:t>
            </a:r>
            <a:endParaRPr lang="en-US"/>
          </a:p>
        </p:txBody>
      </p:sp>
      <p:sp>
        <p:nvSpPr>
          <p:cNvPr id="3" name="Picture Placeholder 2"/>
          <p:cNvSpPr>
            <a:spLocks noGrp="1"/>
          </p:cNvSpPr>
          <p:nvPr>
            <p:ph type="pic" idx="1"/>
          </p:nvPr>
        </p:nvSpPr>
        <p:spPr>
          <a:xfrm>
            <a:off x="5831087" y="1111767"/>
            <a:ext cx="6943725" cy="5487341"/>
          </a:xfrm>
        </p:spPr>
        <p:txBody>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endParaRPr lang="en-US"/>
          </a:p>
        </p:txBody>
      </p:sp>
      <p:sp>
        <p:nvSpPr>
          <p:cNvPr id="4" name="Text Placeholder 3"/>
          <p:cNvSpPr>
            <a:spLocks noGrp="1"/>
          </p:cNvSpPr>
          <p:nvPr>
            <p:ph type="body" sz="half" idx="2"/>
          </p:nvPr>
        </p:nvSpPr>
        <p:spPr>
          <a:xfrm>
            <a:off x="944762" y="2316480"/>
            <a:ext cx="4423767" cy="429156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85800" y="309563"/>
            <a:ext cx="12344400" cy="1285875"/>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Text Placeholder 1026"/>
          <p:cNvSpPr>
            <a:spLocks noGrp="1"/>
          </p:cNvSpPr>
          <p:nvPr>
            <p:ph type="body" idx="1"/>
          </p:nvPr>
        </p:nvSpPr>
        <p:spPr>
          <a:xfrm>
            <a:off x="685800" y="1801813"/>
            <a:ext cx="12344400" cy="50958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Date Placeholder 1027"/>
          <p:cNvSpPr>
            <a:spLocks noGrp="1"/>
          </p:cNvSpPr>
          <p:nvPr>
            <p:ph type="dt" sz="half" idx="2"/>
          </p:nvPr>
        </p:nvSpPr>
        <p:spPr>
          <a:xfrm>
            <a:off x="685800" y="7031038"/>
            <a:ext cx="3200400" cy="536575"/>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Footer Placeholder 1028"/>
          <p:cNvSpPr>
            <a:spLocks noGrp="1"/>
          </p:cNvSpPr>
          <p:nvPr>
            <p:ph type="ftr" sz="quarter" idx="3"/>
          </p:nvPr>
        </p:nvSpPr>
        <p:spPr>
          <a:xfrm>
            <a:off x="4686300" y="7031038"/>
            <a:ext cx="4343400" cy="536575"/>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Slide Number Placeholder 1029"/>
          <p:cNvSpPr>
            <a:spLocks noGrp="1"/>
          </p:cNvSpPr>
          <p:nvPr>
            <p:ph type="sldNum" sz="quarter" idx="4"/>
          </p:nvPr>
        </p:nvSpPr>
        <p:spPr>
          <a:xfrm>
            <a:off x="9829800" y="7031038"/>
            <a:ext cx="3200400" cy="536575"/>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image" Target="../media/image39.wmf"/><Relationship Id="rId4" Type="http://schemas.openxmlformats.org/officeDocument/2006/relationships/oleObject" Target="../embeddings/oleObject5.bin"/><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wmf"/><Relationship Id="rId3" Type="http://schemas.openxmlformats.org/officeDocument/2006/relationships/oleObject" Target="../embeddings/oleObject1.bin"/><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 Id="rId3" Type="http://schemas.openxmlformats.org/officeDocument/2006/relationships/oleObject" Target="../embeddings/oleObject2.bin"/><Relationship Id="rId2" Type="http://schemas.openxmlformats.org/officeDocument/2006/relationships/image" Target="../media/image24.png"/><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7.xml"/><Relationship Id="rId7" Type="http://schemas.openxmlformats.org/officeDocument/2006/relationships/image" Target="../media/image35.wmf"/><Relationship Id="rId6" Type="http://schemas.openxmlformats.org/officeDocument/2006/relationships/oleObject" Target="../embeddings/oleObject4.bin"/><Relationship Id="rId5" Type="http://schemas.openxmlformats.org/officeDocument/2006/relationships/image" Target="../media/image34.wmf"/><Relationship Id="rId4" Type="http://schemas.openxmlformats.org/officeDocument/2006/relationships/oleObject" Target="../embeddings/oleObject3.bin"/><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097" descr="act"/>
          <p:cNvPicPr>
            <a:picLocks noChangeAspect="1"/>
          </p:cNvPicPr>
          <p:nvPr/>
        </p:nvPicPr>
        <p:blipFill>
          <a:blip r:embed="rId1"/>
          <a:stretch>
            <a:fillRect/>
          </a:stretch>
        </p:blipFill>
        <p:spPr>
          <a:xfrm>
            <a:off x="0" y="0"/>
            <a:ext cx="13716000" cy="7708900"/>
          </a:xfrm>
          <a:prstGeom prst="rect">
            <a:avLst/>
          </a:prstGeom>
          <a:noFill/>
          <a:ln w="9525">
            <a:noFill/>
          </a:ln>
        </p:spPr>
      </p:pic>
      <p:pic>
        <p:nvPicPr>
          <p:cNvPr id="4099" name="Picture 4098" descr="act"/>
          <p:cNvPicPr>
            <a:picLocks noChangeAspect="1"/>
          </p:cNvPicPr>
          <p:nvPr/>
        </p:nvPicPr>
        <p:blipFill>
          <a:blip r:embed="rId2"/>
          <a:stretch>
            <a:fillRect/>
          </a:stretch>
        </p:blipFill>
        <p:spPr>
          <a:xfrm>
            <a:off x="4508500" y="0"/>
            <a:ext cx="127000" cy="7708900"/>
          </a:xfrm>
          <a:prstGeom prst="rect">
            <a:avLst/>
          </a:prstGeom>
          <a:noFill/>
          <a:ln w="9525">
            <a:noFill/>
          </a:ln>
        </p:spPr>
      </p:pic>
      <p:pic>
        <p:nvPicPr>
          <p:cNvPr id="4100" name="Picture 4099" descr="act"/>
          <p:cNvPicPr>
            <a:picLocks noChangeAspect="1"/>
          </p:cNvPicPr>
          <p:nvPr/>
        </p:nvPicPr>
        <p:blipFill>
          <a:blip r:embed="rId3"/>
          <a:stretch>
            <a:fillRect/>
          </a:stretch>
        </p:blipFill>
        <p:spPr>
          <a:xfrm>
            <a:off x="4762500" y="0"/>
            <a:ext cx="8953500" cy="7708900"/>
          </a:xfrm>
          <a:prstGeom prst="rect">
            <a:avLst/>
          </a:prstGeom>
          <a:noFill/>
          <a:ln w="9525">
            <a:noFill/>
          </a:ln>
        </p:spPr>
      </p:pic>
      <p:sp>
        <p:nvSpPr>
          <p:cNvPr id="4104" name="Text Box 4103"/>
          <p:cNvSpPr txBox="1"/>
          <p:nvPr/>
        </p:nvSpPr>
        <p:spPr>
          <a:xfrm>
            <a:off x="5753100" y="2794000"/>
            <a:ext cx="254000" cy="304800"/>
          </a:xfrm>
          <a:prstGeom prst="rect">
            <a:avLst/>
          </a:prstGeom>
          <a:noFill/>
          <a:ln w="9525">
            <a:noFill/>
          </a:ln>
        </p:spPr>
        <p:txBody>
          <a:bodyPr wrap="none" lIns="0" tIns="0" rIns="0" bIns="0" anchor="ctr"/>
          <a:lstStyle/>
          <a:p>
            <a:endParaRPr lang="en-US" altLang="zh-CN" sz="2200" dirty="0">
              <a:solidFill>
                <a:srgbClr val="585858"/>
              </a:solidFill>
              <a:latin typeface="Wingdings" panose="05000000000000000000" pitchFamily="2" charset="2"/>
            </a:endParaRPr>
          </a:p>
        </p:txBody>
      </p:sp>
      <p:sp>
        <p:nvSpPr>
          <p:cNvPr id="4106" name="Text Box 4105"/>
          <p:cNvSpPr txBox="1"/>
          <p:nvPr/>
        </p:nvSpPr>
        <p:spPr>
          <a:xfrm>
            <a:off x="5753100" y="3289300"/>
            <a:ext cx="254000" cy="304800"/>
          </a:xfrm>
          <a:prstGeom prst="rect">
            <a:avLst/>
          </a:prstGeom>
          <a:noFill/>
          <a:ln w="9525">
            <a:noFill/>
          </a:ln>
        </p:spPr>
        <p:txBody>
          <a:bodyPr wrap="none" lIns="0" tIns="0" rIns="0" bIns="0" anchor="ctr"/>
          <a:lstStyle/>
          <a:p>
            <a:endParaRPr lang="en-US" altLang="zh-CN" sz="2200" dirty="0">
              <a:solidFill>
                <a:srgbClr val="585858"/>
              </a:solidFill>
              <a:latin typeface="Wingdings" panose="05000000000000000000" pitchFamily="2" charset="2"/>
            </a:endParaRPr>
          </a:p>
        </p:txBody>
      </p:sp>
      <p:sp>
        <p:nvSpPr>
          <p:cNvPr id="2056" name="Text Box 2055"/>
          <p:cNvSpPr txBox="1"/>
          <p:nvPr/>
        </p:nvSpPr>
        <p:spPr>
          <a:xfrm>
            <a:off x="323850" y="2957195"/>
            <a:ext cx="4438650" cy="2218055"/>
          </a:xfrm>
          <a:prstGeom prst="rect">
            <a:avLst/>
          </a:prstGeom>
          <a:noFill/>
          <a:ln w="9525">
            <a:noFill/>
          </a:ln>
        </p:spPr>
        <p:txBody>
          <a:bodyPr wrap="none" lIns="0" tIns="0" rIns="0" bIns="0" anchor="ctr"/>
          <a:lstStyle/>
          <a:p>
            <a:pPr algn="l"/>
            <a:r>
              <a:rPr lang="zh-CN" altLang="en-US" sz="3200" b="1" dirty="0">
                <a:solidFill>
                  <a:srgbClr val="F1F1F1"/>
                </a:solidFill>
                <a:latin typeface="Arial" panose="020B0604020202020204" pitchFamily="34" charset="0"/>
                <a:ea typeface="微软雅黑" panose="020B0503020204020204" pitchFamily="34" charset="-122"/>
              </a:rPr>
              <a:t>智慧金融</a:t>
            </a:r>
            <a:endParaRPr lang="zh-CN" altLang="en-US" sz="3200" b="1" dirty="0">
              <a:solidFill>
                <a:srgbClr val="F1F1F1"/>
              </a:solidFill>
              <a:latin typeface="Arial" panose="020B0604020202020204" pitchFamily="34" charset="0"/>
              <a:ea typeface="微软雅黑" panose="020B0503020204020204" pitchFamily="34" charset="-122"/>
            </a:endParaRPr>
          </a:p>
          <a:p>
            <a:pPr algn="l"/>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与大数据分析</a:t>
            </a:r>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a:t>
            </a:r>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实验室</a:t>
            </a:r>
            <a:endParaRPr lang="zh-CN" altLang="en-US" sz="3200" b="1" dirty="0">
              <a:solidFill>
                <a:srgbClr val="F1F1F1"/>
              </a:solidFill>
              <a:latin typeface="Arial" panose="020B0604020202020204" pitchFamily="34" charset="0"/>
              <a:ea typeface="微软雅黑" panose="020B0503020204020204" pitchFamily="34" charset="-122"/>
            </a:endParaRPr>
          </a:p>
        </p:txBody>
      </p:sp>
      <p:sp>
        <p:nvSpPr>
          <p:cNvPr id="2070" name="Text Box 2069"/>
          <p:cNvSpPr txBox="1"/>
          <p:nvPr/>
        </p:nvSpPr>
        <p:spPr>
          <a:xfrm>
            <a:off x="6007100" y="2520950"/>
            <a:ext cx="4720590" cy="1193800"/>
          </a:xfrm>
          <a:prstGeom prst="rect">
            <a:avLst/>
          </a:prstGeom>
          <a:noFill/>
          <a:ln w="9525">
            <a:noFill/>
          </a:ln>
        </p:spPr>
        <p:txBody>
          <a:bodyPr wrap="none" lIns="0" tIns="0" rIns="0" bIns="0" anchor="ctr"/>
          <a:lstStyle/>
          <a:p>
            <a:r>
              <a:rPr lang="en-US" altLang="zh-CN" sz="7200" b="1" i="1" dirty="0">
                <a:solidFill>
                  <a:srgbClr val="0070C0"/>
                </a:solidFill>
                <a:latin typeface="Arial" panose="020B0604020202020204" pitchFamily="34" charset="0"/>
                <a:ea typeface="微软雅黑" panose="020B0503020204020204" pitchFamily="34" charset="-122"/>
              </a:rPr>
              <a:t>Focal Loss</a:t>
            </a:r>
            <a:endParaRPr lang="en-US" altLang="zh-CN" sz="7200" b="1" i="1" dirty="0">
              <a:solidFill>
                <a:srgbClr val="0070C0"/>
              </a:solidFill>
              <a:latin typeface="Arial" panose="020B0604020202020204" pitchFamily="34" charset="0"/>
              <a:ea typeface="微软雅黑" panose="020B0503020204020204" pitchFamily="34" charset="-122"/>
            </a:endParaRPr>
          </a:p>
        </p:txBody>
      </p:sp>
      <p:sp>
        <p:nvSpPr>
          <p:cNvPr id="7" name="Text Box 6"/>
          <p:cNvSpPr txBox="1"/>
          <p:nvPr/>
        </p:nvSpPr>
        <p:spPr>
          <a:xfrm>
            <a:off x="5852160" y="7247890"/>
            <a:ext cx="918210" cy="317500"/>
          </a:xfrm>
          <a:prstGeom prst="rect">
            <a:avLst/>
          </a:prstGeom>
          <a:noFill/>
          <a:ln w="9525">
            <a:noFill/>
          </a:ln>
        </p:spPr>
        <p:txBody>
          <a:bodyPr wrap="none" lIns="0" tIns="0" rIns="0" bIns="0" anchor="ctr"/>
          <a:lstStyle/>
          <a:p>
            <a:r>
              <a:rPr lang="zh-CN" altLang="en-US" sz="3200" b="1" dirty="0">
                <a:solidFill>
                  <a:srgbClr val="0070C0"/>
                </a:solidFill>
                <a:latin typeface="Arial" panose="020B0604020202020204" pitchFamily="34" charset="0"/>
              </a:rPr>
              <a:t>段旭祥</a:t>
            </a:r>
            <a:endParaRPr lang="zh-CN" altLang="en-US" sz="3200" b="1" dirty="0">
              <a:solidFill>
                <a:srgbClr val="0070C0"/>
              </a:solidFill>
              <a:latin typeface="Arial" panose="020B0604020202020204" pitchFamily="34" charset="0"/>
            </a:endParaRPr>
          </a:p>
        </p:txBody>
      </p:sp>
      <p:sp>
        <p:nvSpPr>
          <p:cNvPr id="12" name="Text Box 11"/>
          <p:cNvSpPr txBox="1"/>
          <p:nvPr/>
        </p:nvSpPr>
        <p:spPr>
          <a:xfrm>
            <a:off x="11315700" y="7247890"/>
            <a:ext cx="2056765" cy="317500"/>
          </a:xfrm>
          <a:prstGeom prst="rect">
            <a:avLst/>
          </a:prstGeom>
          <a:noFill/>
          <a:ln w="9525">
            <a:noFill/>
          </a:ln>
        </p:spPr>
        <p:txBody>
          <a:bodyPr wrap="none" lIns="0" tIns="0" rIns="0" bIns="0" anchor="ctr"/>
          <a:lstStyle/>
          <a:p>
            <a:r>
              <a:rPr lang="en-US" altLang="zh-CN" sz="3200" dirty="0">
                <a:solidFill>
                  <a:srgbClr val="0070C0"/>
                </a:solidFill>
                <a:latin typeface="Arial" panose="020B0604020202020204" pitchFamily="34" charset="0"/>
              </a:rPr>
              <a:t>2019.06.23</a:t>
            </a:r>
            <a:endParaRPr lang="en-US" altLang="zh-CN" sz="3200" dirty="0">
              <a:solidFill>
                <a:srgbClr val="0070C0"/>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971530" cy="6065520"/>
          </a:xfrm>
          <a:prstGeom prst="rect">
            <a:avLst/>
          </a:prstGeom>
          <a:noFill/>
        </p:spPr>
        <p:txBody>
          <a:bodyPr wrap="square" rtlCol="0">
            <a:spAutoFit/>
          </a:bodyPr>
          <a:lstStyle/>
          <a:p>
            <a:r>
              <a:rPr lang="en-US" sz="2800" b="1">
                <a:sym typeface="+mn-ea"/>
              </a:rPr>
              <a:t>1. Focal Loss</a:t>
            </a:r>
            <a:endParaRPr lang="en-US" sz="2800" b="1">
              <a:sym typeface="+mn-ea"/>
            </a:endParaRPr>
          </a:p>
          <a:p>
            <a:endParaRPr lang="zh-CN" altLang="en-US" sz="2800" b="1">
              <a:sym typeface="+mn-ea"/>
            </a:endParaRPr>
          </a:p>
          <a:p>
            <a:r>
              <a:rPr lang="zh-CN" altLang="en-US" sz="2800" b="1">
                <a:sym typeface="+mn-ea"/>
              </a:rPr>
              <a:t>    </a:t>
            </a:r>
            <a:r>
              <a:rPr lang="en-US" sz="2800" b="1">
                <a:sym typeface="+mn-ea"/>
              </a:rPr>
              <a:t>Focal Loss</a:t>
            </a:r>
            <a:endParaRPr lang="en-US" sz="2800" b="1">
              <a:sym typeface="+mn-ea"/>
            </a:endParaRPr>
          </a:p>
          <a:p>
            <a:endParaRPr lang="en-US" altLang="en-US" sz="2800" b="1">
              <a:sym typeface="+mn-ea"/>
            </a:endParaRPr>
          </a:p>
          <a:p>
            <a:endParaRPr lang="en-US" altLang="en-US" sz="2800" b="1">
              <a:sym typeface="+mn-ea"/>
            </a:endParaRPr>
          </a:p>
          <a:p>
            <a:endParaRPr lang="en-US" altLang="en-US" sz="2800" b="1">
              <a:sym typeface="+mn-ea"/>
            </a:endParaRPr>
          </a:p>
          <a:p>
            <a:endParaRPr lang="en-US" altLang="en-US" sz="2800" b="1">
              <a:sym typeface="+mn-ea"/>
            </a:endParaRPr>
          </a:p>
          <a:p>
            <a:endParaRPr lang="en-US" altLang="en-US" sz="2800" b="1">
              <a:sym typeface="+mn-ea"/>
            </a:endParaRPr>
          </a:p>
          <a:p>
            <a:r>
              <a:rPr lang="zh-CN" altLang="en-US" sz="2400" b="1">
                <a:sym typeface="+mn-ea"/>
              </a:rPr>
              <a:t>（</a:t>
            </a:r>
            <a:r>
              <a:rPr lang="en-US" altLang="zh-CN" sz="2400" b="1">
                <a:sym typeface="+mn-ea"/>
              </a:rPr>
              <a:t>1</a:t>
            </a:r>
            <a:r>
              <a:rPr lang="zh-CN" altLang="en-US" sz="2400" b="1">
                <a:sym typeface="+mn-ea"/>
              </a:rPr>
              <a:t>）</a:t>
            </a:r>
            <a:r>
              <a:rPr lang="en-US" altLang="en-US" sz="2400" b="1">
                <a:sym typeface="+mn-ea"/>
              </a:rPr>
              <a:t>样本被分错时，pt</a:t>
            </a:r>
            <a:r>
              <a:rPr lang="zh-CN" altLang="en-US" sz="2400" b="1">
                <a:sym typeface="+mn-ea"/>
              </a:rPr>
              <a:t>趋于</a:t>
            </a:r>
            <a:r>
              <a:rPr lang="en-US" altLang="zh-CN" sz="2400" b="1">
                <a:sym typeface="+mn-ea"/>
              </a:rPr>
              <a:t>0</a:t>
            </a:r>
            <a:r>
              <a:rPr lang="en-US" altLang="en-US" sz="2400" b="1">
                <a:sym typeface="+mn-ea"/>
              </a:rPr>
              <a:t>，调制系数趋于1</a:t>
            </a:r>
            <a:r>
              <a:rPr lang="zh-CN" altLang="en-US" sz="2400" b="1">
                <a:sym typeface="+mn-ea"/>
              </a:rPr>
              <a:t>；</a:t>
            </a:r>
            <a:endParaRPr lang="zh-CN" altLang="en-US" sz="2400" b="1">
              <a:sym typeface="+mn-ea"/>
            </a:endParaRPr>
          </a:p>
          <a:p>
            <a:r>
              <a:rPr lang="zh-CN" altLang="en-US" sz="2400" b="1">
                <a:sym typeface="+mn-ea"/>
              </a:rPr>
              <a:t>         若未被错分时，</a:t>
            </a:r>
            <a:r>
              <a:rPr lang="en-US" altLang="en-US" sz="2400" b="1">
                <a:sym typeface="+mn-ea"/>
              </a:rPr>
              <a:t>pt趋于1， 调制系数趋于0</a:t>
            </a:r>
            <a:r>
              <a:rPr lang="zh-CN" altLang="en-US" sz="2400" b="1">
                <a:sym typeface="+mn-ea"/>
              </a:rPr>
              <a:t>；</a:t>
            </a:r>
            <a:endParaRPr lang="zh-CN" altLang="en-US" sz="2400" b="1">
              <a:sym typeface="+mn-ea"/>
            </a:endParaRPr>
          </a:p>
          <a:p>
            <a:endParaRPr lang="zh-CN" altLang="en-US" sz="2400" b="1">
              <a:sym typeface="+mn-ea"/>
            </a:endParaRPr>
          </a:p>
          <a:p>
            <a:r>
              <a:rPr lang="zh-CN" altLang="en-US" sz="2400" b="1">
                <a:sym typeface="+mn-ea"/>
              </a:rPr>
              <a:t>（</a:t>
            </a:r>
            <a:r>
              <a:rPr lang="en-US" altLang="zh-CN" sz="2400" b="1">
                <a:sym typeface="+mn-ea"/>
              </a:rPr>
              <a:t>2</a:t>
            </a:r>
            <a:r>
              <a:rPr lang="zh-CN" altLang="en-US" sz="2400" b="1">
                <a:sym typeface="+mn-ea"/>
              </a:rPr>
              <a:t>）</a:t>
            </a:r>
            <a:r>
              <a:rPr lang="en-US" altLang="en-US" sz="2400" b="1">
                <a:sym typeface="+mn-ea"/>
              </a:rPr>
              <a:t>           </a:t>
            </a:r>
            <a:r>
              <a:rPr lang="zh-CN" altLang="en-US" sz="2400" b="1">
                <a:sym typeface="+mn-ea"/>
              </a:rPr>
              <a:t>， </a:t>
            </a:r>
            <a:r>
              <a:rPr lang="en-US" altLang="en-US" sz="2400" b="1">
                <a:sym typeface="+mn-ea"/>
              </a:rPr>
              <a:t>focal loss就是传统的交叉熵损失</a:t>
            </a:r>
            <a:r>
              <a:rPr lang="zh-CN" altLang="en-US" sz="2400" b="1">
                <a:sym typeface="+mn-ea"/>
              </a:rPr>
              <a:t>；</a:t>
            </a:r>
            <a:endParaRPr lang="zh-CN" altLang="en-US" sz="2400" b="1">
              <a:sym typeface="+mn-ea"/>
            </a:endParaRPr>
          </a:p>
          <a:p>
            <a:r>
              <a:rPr lang="zh-CN" altLang="en-US" sz="2400" b="1">
                <a:sym typeface="+mn-ea"/>
              </a:rPr>
              <a:t>          </a:t>
            </a:r>
            <a:r>
              <a:rPr lang="en-US" altLang="en-US" sz="2400" b="1">
                <a:sym typeface="+mn-ea"/>
              </a:rPr>
              <a:t>当增加的时候，调制系数也会增加。 </a:t>
            </a:r>
            <a:endParaRPr lang="en-US" altLang="en-US" sz="2400" b="1">
              <a:sym typeface="+mn-ea"/>
            </a:endParaRPr>
          </a:p>
          <a:p>
            <a:endParaRPr lang="en-US" altLang="en-US" sz="2400" b="1">
              <a:sym typeface="+mn-ea"/>
            </a:endParaRPr>
          </a:p>
          <a:p>
            <a:r>
              <a:rPr lang="en-US" altLang="en-US" sz="2400" b="1">
                <a:sym typeface="+mn-ea"/>
              </a:rPr>
              <a:t>其实就是用一个合适的函数去度量难分类和易分类样本对总的损失的贡献</a:t>
            </a:r>
            <a:r>
              <a:rPr lang="zh-CN" altLang="en-US" sz="2400" b="1">
                <a:sym typeface="+mn-ea"/>
              </a:rPr>
              <a:t>；</a:t>
            </a:r>
            <a:endParaRPr lang="zh-CN" altLang="en-US" sz="2400" b="1">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9/10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4064635" y="2159635"/>
            <a:ext cx="6749415" cy="2259330"/>
          </a:xfrm>
          <a:prstGeom prst="rect">
            <a:avLst/>
          </a:prstGeom>
        </p:spPr>
      </p:pic>
      <p:graphicFrame>
        <p:nvGraphicFramePr>
          <p:cNvPr id="8" name="对象 7">
            <a:hlinkClick r:id="" action="ppaction://ole?verb="/>
          </p:cNvPr>
          <p:cNvGraphicFramePr>
            <a:graphicFrameLocks noChangeAspect="1"/>
          </p:cNvGraphicFramePr>
          <p:nvPr/>
        </p:nvGraphicFramePr>
        <p:xfrm>
          <a:off x="1772920" y="5574665"/>
          <a:ext cx="833755" cy="546100"/>
        </p:xfrm>
        <a:graphic>
          <a:graphicData uri="http://schemas.openxmlformats.org/presentationml/2006/ole">
            <mc:AlternateContent xmlns:mc="http://schemas.openxmlformats.org/markup-compatibility/2006">
              <mc:Choice xmlns:v="urn:schemas-microsoft-com:vml" Requires="v">
                <p:oleObj spid="_x0000_s3074" name="" r:id="rId4" imgW="355600" imgH="203200" progId="Equation.KSEE3">
                  <p:embed/>
                </p:oleObj>
              </mc:Choice>
              <mc:Fallback>
                <p:oleObj name="" r:id="rId4" imgW="355600" imgH="203200" progId="Equation.KSEE3">
                  <p:embed/>
                  <p:pic>
                    <p:nvPicPr>
                      <p:cNvPr id="0" name="图片 3073"/>
                      <p:cNvPicPr/>
                      <p:nvPr/>
                    </p:nvPicPr>
                    <p:blipFill>
                      <a:blip r:embed="rId5"/>
                      <a:stretch>
                        <a:fillRect/>
                      </a:stretch>
                    </p:blipFill>
                    <p:spPr>
                      <a:xfrm>
                        <a:off x="1772920" y="5574665"/>
                        <a:ext cx="833755" cy="5461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971530" cy="5212080"/>
          </a:xfrm>
          <a:prstGeom prst="rect">
            <a:avLst/>
          </a:prstGeom>
          <a:noFill/>
        </p:spPr>
        <p:txBody>
          <a:bodyPr wrap="square" rtlCol="0">
            <a:spAutoFit/>
          </a:bodyPr>
          <a:lstStyle/>
          <a:p>
            <a:r>
              <a:rPr lang="en-US" sz="2800" b="1">
                <a:sym typeface="+mn-ea"/>
              </a:rPr>
              <a:t>1. Focal Loss</a:t>
            </a:r>
            <a:endParaRPr lang="en-US" sz="2800" b="1">
              <a:sym typeface="+mn-ea"/>
            </a:endParaRPr>
          </a:p>
          <a:p>
            <a:endParaRPr lang="zh-CN" altLang="en-US" sz="2800" b="1">
              <a:sym typeface="+mn-ea"/>
            </a:endParaRPr>
          </a:p>
          <a:p>
            <a:r>
              <a:rPr lang="zh-CN" altLang="en-US" sz="2800" b="1">
                <a:sym typeface="+mn-ea"/>
              </a:rPr>
              <a:t>    </a:t>
            </a:r>
            <a:r>
              <a:rPr lang="en-US" sz="2800" b="1">
                <a:sym typeface="+mn-ea"/>
              </a:rPr>
              <a:t>Focal Loss</a:t>
            </a:r>
            <a:endParaRPr lang="en-US" sz="2800" b="1">
              <a:sym typeface="+mn-ea"/>
            </a:endParaRPr>
          </a:p>
          <a:p>
            <a:endParaRPr lang="en-US" sz="2800" b="1">
              <a:sym typeface="+mn-ea"/>
            </a:endParaRPr>
          </a:p>
          <a:p>
            <a:r>
              <a:rPr lang="en-US" sz="2800" b="1">
                <a:sym typeface="+mn-ea"/>
              </a:rPr>
              <a:t>    </a:t>
            </a:r>
            <a:r>
              <a:rPr lang="zh-CN" altLang="en-US" sz="2800" b="1">
                <a:sym typeface="+mn-ea"/>
              </a:rPr>
              <a:t>最后将两者结合，</a:t>
            </a:r>
            <a:r>
              <a:rPr lang="en-US" sz="2800" b="1">
                <a:sym typeface="+mn-ea"/>
              </a:rPr>
              <a:t>既能调整正负样本的权重，又能控制难易分类样本的权重</a:t>
            </a:r>
            <a:r>
              <a:rPr lang="zh-CN" altLang="en-US" sz="2800" b="1">
                <a:sym typeface="+mn-ea"/>
              </a:rPr>
              <a:t>：</a:t>
            </a:r>
            <a:endParaRPr lang="zh-CN" altLang="en-US" sz="2800" b="1">
              <a:sym typeface="+mn-ea"/>
            </a:endParaRPr>
          </a:p>
          <a:p>
            <a:endParaRPr lang="en-US" altLang="en-US" sz="2800" b="1">
              <a:sym typeface="+mn-ea"/>
            </a:endParaRPr>
          </a:p>
          <a:p>
            <a:endParaRPr lang="en-US" altLang="en-US" sz="2800" b="1">
              <a:sym typeface="+mn-ea"/>
            </a:endParaRPr>
          </a:p>
          <a:p>
            <a:endParaRPr lang="en-US" altLang="en-US" sz="2800" b="1">
              <a:sym typeface="+mn-ea"/>
            </a:endParaRPr>
          </a:p>
          <a:p>
            <a:endParaRPr lang="en-US" altLang="en-US" sz="2800" b="1">
              <a:sym typeface="+mn-ea"/>
            </a:endParaRPr>
          </a:p>
          <a:p>
            <a:endParaRPr lang="en-US" altLang="en-US" sz="2800" b="1">
              <a:sym typeface="+mn-ea"/>
            </a:endParaRPr>
          </a:p>
          <a:p>
            <a:endParaRPr lang="zh-CN" altLang="en-US" sz="2800" b="1">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2037715" cy="457200"/>
          </a:xfrm>
          <a:prstGeom prst="rect">
            <a:avLst/>
          </a:prstGeom>
          <a:noFill/>
        </p:spPr>
        <p:txBody>
          <a:bodyPr wrap="square" rtlCol="0">
            <a:spAutoFit/>
          </a:bodyPr>
          <a:lstStyle/>
          <a:p>
            <a:r>
              <a:rPr lang="en-US" altLang="zh-CN" sz="2400">
                <a:solidFill>
                  <a:schemeClr val="bg1"/>
                </a:solidFill>
                <a:uFillTx/>
              </a:rPr>
              <a:t>Page	10/10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descr="TIM截图20190623171148"/>
          <p:cNvPicPr>
            <a:picLocks noChangeAspect="1"/>
          </p:cNvPicPr>
          <p:nvPr/>
        </p:nvPicPr>
        <p:blipFill>
          <a:blip r:embed="rId3"/>
          <a:stretch>
            <a:fillRect/>
          </a:stretch>
        </p:blipFill>
        <p:spPr>
          <a:xfrm>
            <a:off x="4006850" y="3488690"/>
            <a:ext cx="6359525" cy="3661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097" descr="act"/>
          <p:cNvPicPr>
            <a:picLocks noChangeAspect="1"/>
          </p:cNvPicPr>
          <p:nvPr/>
        </p:nvPicPr>
        <p:blipFill>
          <a:blip r:embed="rId1"/>
          <a:stretch>
            <a:fillRect/>
          </a:stretch>
        </p:blipFill>
        <p:spPr>
          <a:xfrm>
            <a:off x="0" y="0"/>
            <a:ext cx="13716000" cy="7708900"/>
          </a:xfrm>
          <a:prstGeom prst="rect">
            <a:avLst/>
          </a:prstGeom>
          <a:noFill/>
          <a:ln w="9525">
            <a:noFill/>
          </a:ln>
        </p:spPr>
      </p:pic>
      <p:pic>
        <p:nvPicPr>
          <p:cNvPr id="4099" name="Picture 4098" descr="act"/>
          <p:cNvPicPr>
            <a:picLocks noChangeAspect="1"/>
          </p:cNvPicPr>
          <p:nvPr/>
        </p:nvPicPr>
        <p:blipFill>
          <a:blip r:embed="rId2"/>
          <a:stretch>
            <a:fillRect/>
          </a:stretch>
        </p:blipFill>
        <p:spPr>
          <a:xfrm>
            <a:off x="4508500" y="0"/>
            <a:ext cx="127000" cy="7708900"/>
          </a:xfrm>
          <a:prstGeom prst="rect">
            <a:avLst/>
          </a:prstGeom>
          <a:noFill/>
          <a:ln w="9525">
            <a:noFill/>
          </a:ln>
        </p:spPr>
      </p:pic>
      <p:pic>
        <p:nvPicPr>
          <p:cNvPr id="4100" name="Picture 4099" descr="act"/>
          <p:cNvPicPr>
            <a:picLocks noChangeAspect="1"/>
          </p:cNvPicPr>
          <p:nvPr/>
        </p:nvPicPr>
        <p:blipFill>
          <a:blip r:embed="rId3"/>
          <a:stretch>
            <a:fillRect/>
          </a:stretch>
        </p:blipFill>
        <p:spPr>
          <a:xfrm>
            <a:off x="4762500" y="6350"/>
            <a:ext cx="8953500" cy="7708900"/>
          </a:xfrm>
          <a:prstGeom prst="rect">
            <a:avLst/>
          </a:prstGeom>
          <a:noFill/>
          <a:ln w="9525">
            <a:noFill/>
          </a:ln>
        </p:spPr>
      </p:pic>
      <p:sp>
        <p:nvSpPr>
          <p:cNvPr id="4104" name="Text Box 4103"/>
          <p:cNvSpPr txBox="1"/>
          <p:nvPr/>
        </p:nvSpPr>
        <p:spPr>
          <a:xfrm>
            <a:off x="5753100" y="2794000"/>
            <a:ext cx="254000" cy="304800"/>
          </a:xfrm>
          <a:prstGeom prst="rect">
            <a:avLst/>
          </a:prstGeom>
          <a:noFill/>
          <a:ln w="9525">
            <a:noFill/>
          </a:ln>
        </p:spPr>
        <p:txBody>
          <a:bodyPr wrap="none" lIns="0" tIns="0" rIns="0" bIns="0" anchor="ctr"/>
          <a:lstStyle/>
          <a:p>
            <a:endParaRPr lang="en-US" altLang="zh-CN" sz="2200" dirty="0">
              <a:solidFill>
                <a:srgbClr val="585858"/>
              </a:solidFill>
              <a:latin typeface="Wingdings" panose="05000000000000000000" pitchFamily="2" charset="2"/>
            </a:endParaRPr>
          </a:p>
        </p:txBody>
      </p:sp>
      <p:sp>
        <p:nvSpPr>
          <p:cNvPr id="4106" name="Text Box 4105"/>
          <p:cNvSpPr txBox="1"/>
          <p:nvPr/>
        </p:nvSpPr>
        <p:spPr>
          <a:xfrm>
            <a:off x="5753100" y="3289300"/>
            <a:ext cx="254000" cy="304800"/>
          </a:xfrm>
          <a:prstGeom prst="rect">
            <a:avLst/>
          </a:prstGeom>
          <a:noFill/>
          <a:ln w="9525">
            <a:noFill/>
          </a:ln>
        </p:spPr>
        <p:txBody>
          <a:bodyPr wrap="none" lIns="0" tIns="0" rIns="0" bIns="0" anchor="ctr"/>
          <a:lstStyle/>
          <a:p>
            <a:endParaRPr lang="en-US" altLang="zh-CN" sz="2200" dirty="0">
              <a:solidFill>
                <a:srgbClr val="585858"/>
              </a:solidFill>
              <a:latin typeface="Wingdings" panose="05000000000000000000" pitchFamily="2" charset="2"/>
            </a:endParaRPr>
          </a:p>
        </p:txBody>
      </p:sp>
      <p:sp>
        <p:nvSpPr>
          <p:cNvPr id="2056" name="Text Box 2055"/>
          <p:cNvSpPr txBox="1"/>
          <p:nvPr/>
        </p:nvSpPr>
        <p:spPr>
          <a:xfrm>
            <a:off x="323850" y="2941320"/>
            <a:ext cx="4438650" cy="2218055"/>
          </a:xfrm>
          <a:prstGeom prst="rect">
            <a:avLst/>
          </a:prstGeom>
          <a:noFill/>
          <a:ln w="9525">
            <a:noFill/>
          </a:ln>
        </p:spPr>
        <p:txBody>
          <a:bodyPr wrap="none" lIns="0" tIns="0" rIns="0" bIns="0" anchor="ctr"/>
          <a:lstStyle/>
          <a:p>
            <a:pPr algn="l"/>
            <a:r>
              <a:rPr lang="zh-CN" altLang="en-US" sz="3200" b="1" dirty="0">
                <a:solidFill>
                  <a:srgbClr val="F1F1F1"/>
                </a:solidFill>
                <a:latin typeface="Arial" panose="020B0604020202020204" pitchFamily="34" charset="0"/>
                <a:ea typeface="微软雅黑" panose="020B0503020204020204" pitchFamily="34" charset="-122"/>
              </a:rPr>
              <a:t>智慧金融</a:t>
            </a:r>
            <a:endParaRPr lang="zh-CN" altLang="en-US" sz="3200" b="1" dirty="0">
              <a:solidFill>
                <a:srgbClr val="F1F1F1"/>
              </a:solidFill>
              <a:latin typeface="Arial" panose="020B0604020202020204" pitchFamily="34" charset="0"/>
              <a:ea typeface="微软雅黑" panose="020B0503020204020204" pitchFamily="34" charset="-122"/>
            </a:endParaRPr>
          </a:p>
          <a:p>
            <a:pPr algn="l"/>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与大数据分析</a:t>
            </a:r>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a:t>
            </a:r>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实验室</a:t>
            </a:r>
            <a:endParaRPr lang="zh-CN" altLang="en-US" sz="3200" b="1" dirty="0">
              <a:solidFill>
                <a:srgbClr val="F1F1F1"/>
              </a:solidFill>
              <a:latin typeface="Arial" panose="020B0604020202020204" pitchFamily="34" charset="0"/>
              <a:ea typeface="微软雅黑" panose="020B0503020204020204" pitchFamily="34" charset="-122"/>
            </a:endParaRPr>
          </a:p>
        </p:txBody>
      </p:sp>
      <p:sp>
        <p:nvSpPr>
          <p:cNvPr id="2070" name="Text Box 2069"/>
          <p:cNvSpPr txBox="1"/>
          <p:nvPr/>
        </p:nvSpPr>
        <p:spPr>
          <a:xfrm>
            <a:off x="8022590" y="2794000"/>
            <a:ext cx="1929765" cy="1193800"/>
          </a:xfrm>
          <a:prstGeom prst="rect">
            <a:avLst/>
          </a:prstGeom>
          <a:noFill/>
          <a:ln w="9525">
            <a:noFill/>
          </a:ln>
        </p:spPr>
        <p:txBody>
          <a:bodyPr wrap="none" lIns="0" tIns="0" rIns="0" bIns="0" anchor="ctr"/>
          <a:lstStyle/>
          <a:p>
            <a:r>
              <a:rPr lang="zh-CN" altLang="en-US" sz="7200" b="1" dirty="0">
                <a:solidFill>
                  <a:srgbClr val="0070C0"/>
                </a:solidFill>
                <a:latin typeface="Arial" panose="020B0604020202020204" pitchFamily="34" charset="0"/>
                <a:ea typeface="微软雅黑" panose="020B0503020204020204" pitchFamily="34" charset="-122"/>
              </a:rPr>
              <a:t>谢谢</a:t>
            </a:r>
            <a:endParaRPr lang="zh-CN" altLang="en-US" sz="7200" b="1" dirty="0">
              <a:solidFill>
                <a:srgbClr val="0070C0"/>
              </a:solidFill>
              <a:latin typeface="Arial" panose="020B0604020202020204" pitchFamily="34" charset="0"/>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073" descr="act"/>
          <p:cNvPicPr>
            <a:picLocks noChangeAspect="1"/>
          </p:cNvPicPr>
          <p:nvPr/>
        </p:nvPicPr>
        <p:blipFill>
          <a:blip r:embed="rId1"/>
          <a:stretch>
            <a:fillRect/>
          </a:stretch>
        </p:blipFill>
        <p:spPr>
          <a:xfrm>
            <a:off x="0" y="-125730"/>
            <a:ext cx="13716000" cy="7721600"/>
          </a:xfrm>
          <a:prstGeom prst="rect">
            <a:avLst/>
          </a:prstGeom>
          <a:noFill/>
          <a:ln w="9525">
            <a:noFill/>
          </a:ln>
        </p:spPr>
      </p:pic>
      <p:pic>
        <p:nvPicPr>
          <p:cNvPr id="3077" name="Picture 3076" descr="act"/>
          <p:cNvPicPr>
            <a:picLocks noChangeAspect="1"/>
          </p:cNvPicPr>
          <p:nvPr/>
        </p:nvPicPr>
        <p:blipFill>
          <a:blip r:embed="rId2"/>
          <a:stretch>
            <a:fillRect/>
          </a:stretch>
        </p:blipFill>
        <p:spPr>
          <a:xfrm>
            <a:off x="6594475" y="2616200"/>
            <a:ext cx="3759200" cy="558800"/>
          </a:xfrm>
          <a:prstGeom prst="rect">
            <a:avLst/>
          </a:prstGeom>
          <a:noFill/>
          <a:ln w="9525">
            <a:noFill/>
          </a:ln>
        </p:spPr>
      </p:pic>
      <p:pic>
        <p:nvPicPr>
          <p:cNvPr id="3078" name="Picture 3077" descr="act"/>
          <p:cNvPicPr>
            <a:picLocks noChangeAspect="1"/>
          </p:cNvPicPr>
          <p:nvPr/>
        </p:nvPicPr>
        <p:blipFill>
          <a:blip r:embed="rId3"/>
          <a:stretch>
            <a:fillRect/>
          </a:stretch>
        </p:blipFill>
        <p:spPr>
          <a:xfrm>
            <a:off x="7391400" y="3455670"/>
            <a:ext cx="3746500" cy="558800"/>
          </a:xfrm>
          <a:prstGeom prst="rect">
            <a:avLst/>
          </a:prstGeom>
          <a:noFill/>
          <a:ln w="9525">
            <a:noFill/>
          </a:ln>
        </p:spPr>
      </p:pic>
      <p:pic>
        <p:nvPicPr>
          <p:cNvPr id="3080" name="Picture 3079" descr="act"/>
          <p:cNvPicPr>
            <a:picLocks noChangeAspect="1"/>
          </p:cNvPicPr>
          <p:nvPr/>
        </p:nvPicPr>
        <p:blipFill>
          <a:blip r:embed="rId4"/>
          <a:stretch>
            <a:fillRect/>
          </a:stretch>
        </p:blipFill>
        <p:spPr>
          <a:xfrm>
            <a:off x="8231505" y="4305300"/>
            <a:ext cx="5151120" cy="558800"/>
          </a:xfrm>
          <a:prstGeom prst="rect">
            <a:avLst/>
          </a:prstGeom>
          <a:noFill/>
          <a:ln w="9525">
            <a:noFill/>
          </a:ln>
        </p:spPr>
      </p:pic>
      <p:pic>
        <p:nvPicPr>
          <p:cNvPr id="3081" name="Picture 3080" descr="act"/>
          <p:cNvPicPr>
            <a:picLocks noChangeAspect="1"/>
          </p:cNvPicPr>
          <p:nvPr/>
        </p:nvPicPr>
        <p:blipFill>
          <a:blip r:embed="rId5"/>
          <a:stretch>
            <a:fillRect/>
          </a:stretch>
        </p:blipFill>
        <p:spPr>
          <a:xfrm>
            <a:off x="0" y="-125730"/>
            <a:ext cx="13716000" cy="457835"/>
          </a:xfrm>
          <a:prstGeom prst="rect">
            <a:avLst/>
          </a:prstGeom>
          <a:noFill/>
          <a:ln w="9525">
            <a:noFill/>
          </a:ln>
        </p:spPr>
      </p:pic>
      <p:sp>
        <p:nvSpPr>
          <p:cNvPr id="3084" name="Text Box 3083"/>
          <p:cNvSpPr txBox="1"/>
          <p:nvPr/>
        </p:nvSpPr>
        <p:spPr>
          <a:xfrm>
            <a:off x="6134100" y="208280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1</a:t>
            </a:r>
            <a:endParaRPr lang="en-US" altLang="zh-CN" sz="2700" dirty="0">
              <a:solidFill>
                <a:srgbClr val="FFFFFF"/>
              </a:solidFill>
              <a:latin typeface="Arial" panose="020B0604020202020204" pitchFamily="34" charset="0"/>
            </a:endParaRPr>
          </a:p>
        </p:txBody>
      </p:sp>
      <p:sp>
        <p:nvSpPr>
          <p:cNvPr id="3085" name="Text Box 3084"/>
          <p:cNvSpPr txBox="1"/>
          <p:nvPr/>
        </p:nvSpPr>
        <p:spPr>
          <a:xfrm>
            <a:off x="7391400" y="2070100"/>
            <a:ext cx="1371600" cy="444500"/>
          </a:xfrm>
          <a:prstGeom prst="rect">
            <a:avLst/>
          </a:prstGeom>
          <a:noFill/>
          <a:ln w="9525">
            <a:noFill/>
          </a:ln>
        </p:spPr>
        <p:txBody>
          <a:bodyPr wrap="none" lIns="0" tIns="0" rIns="0" bIns="0" anchor="ctr"/>
          <a:lstStyle/>
          <a:p>
            <a:r>
              <a:rPr lang="zh-CN" altLang="en-US" sz="2700" dirty="0">
                <a:solidFill>
                  <a:srgbClr val="FFFFFF"/>
                </a:solidFill>
                <a:latin typeface="Arial" panose="020B0604020202020204" pitchFamily="34" charset="0"/>
                <a:ea typeface="微软雅黑" panose="020B0503020204020204" pitchFamily="34" charset="-122"/>
              </a:rPr>
              <a:t>语义小组</a:t>
            </a:r>
            <a:endParaRPr lang="zh-CN" altLang="en-US" sz="2700" dirty="0">
              <a:solidFill>
                <a:srgbClr val="FFFFFF"/>
              </a:solidFill>
              <a:latin typeface="Arial" panose="020B0604020202020204" pitchFamily="34" charset="0"/>
              <a:ea typeface="微软雅黑" panose="020B0503020204020204" pitchFamily="34" charset="-122"/>
            </a:endParaRPr>
          </a:p>
        </p:txBody>
      </p:sp>
      <p:sp>
        <p:nvSpPr>
          <p:cNvPr id="3086" name="Text Box 3085"/>
          <p:cNvSpPr txBox="1"/>
          <p:nvPr/>
        </p:nvSpPr>
        <p:spPr>
          <a:xfrm>
            <a:off x="6871970" y="267335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1</a:t>
            </a:r>
            <a:endParaRPr lang="en-US" altLang="zh-CN" sz="2700" dirty="0">
              <a:solidFill>
                <a:srgbClr val="FFFFFF"/>
              </a:solidFill>
              <a:latin typeface="Arial" panose="020B0604020202020204" pitchFamily="34" charset="0"/>
            </a:endParaRPr>
          </a:p>
        </p:txBody>
      </p:sp>
      <p:sp>
        <p:nvSpPr>
          <p:cNvPr id="3088" name="Text Box 3087"/>
          <p:cNvSpPr txBox="1"/>
          <p:nvPr/>
        </p:nvSpPr>
        <p:spPr>
          <a:xfrm>
            <a:off x="8489950" y="436245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3</a:t>
            </a:r>
            <a:endParaRPr lang="en-US" altLang="zh-CN" sz="2700" dirty="0">
              <a:solidFill>
                <a:srgbClr val="FFFFFF"/>
              </a:solidFill>
              <a:latin typeface="Arial" panose="020B0604020202020204" pitchFamily="34" charset="0"/>
            </a:endParaRPr>
          </a:p>
        </p:txBody>
      </p:sp>
      <p:sp>
        <p:nvSpPr>
          <p:cNvPr id="3089" name="Text Box 3088"/>
          <p:cNvSpPr txBox="1"/>
          <p:nvPr/>
        </p:nvSpPr>
        <p:spPr>
          <a:xfrm>
            <a:off x="8013700" y="2673350"/>
            <a:ext cx="13716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ea typeface="微软雅黑" panose="020B0503020204020204" pitchFamily="34" charset="-122"/>
              </a:rPr>
              <a:t>Introduction</a:t>
            </a:r>
            <a:endParaRPr lang="en-US" altLang="zh-CN" sz="2700" dirty="0">
              <a:solidFill>
                <a:srgbClr val="FFFFFF"/>
              </a:solidFill>
              <a:latin typeface="Arial" panose="020B0604020202020204" pitchFamily="34" charset="0"/>
              <a:ea typeface="微软雅黑" panose="020B0503020204020204" pitchFamily="34" charset="-122"/>
            </a:endParaRPr>
          </a:p>
        </p:txBody>
      </p:sp>
      <p:sp>
        <p:nvSpPr>
          <p:cNvPr id="3087" name="Text Box 3086"/>
          <p:cNvSpPr txBox="1"/>
          <p:nvPr/>
        </p:nvSpPr>
        <p:spPr>
          <a:xfrm>
            <a:off x="7638415" y="351282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2</a:t>
            </a:r>
            <a:endParaRPr lang="en-US" altLang="zh-CN" sz="2700" dirty="0">
              <a:solidFill>
                <a:srgbClr val="FFFFFF"/>
              </a:solidFill>
              <a:latin typeface="Arial" panose="020B0604020202020204" pitchFamily="34" charset="0"/>
            </a:endParaRPr>
          </a:p>
        </p:txBody>
      </p:sp>
      <p:sp>
        <p:nvSpPr>
          <p:cNvPr id="3090" name="Text Box 3089"/>
          <p:cNvSpPr txBox="1"/>
          <p:nvPr/>
        </p:nvSpPr>
        <p:spPr>
          <a:xfrm>
            <a:off x="8680450" y="3512820"/>
            <a:ext cx="13716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ea typeface="微软雅黑" panose="020B0503020204020204" pitchFamily="34" charset="-122"/>
              </a:rPr>
              <a:t>Cross Entropy</a:t>
            </a:r>
            <a:endParaRPr lang="en-US" altLang="zh-CN" sz="2700" dirty="0">
              <a:solidFill>
                <a:srgbClr val="FFFFFF"/>
              </a:solidFill>
              <a:latin typeface="Arial" panose="020B0604020202020204" pitchFamily="34" charset="0"/>
              <a:ea typeface="微软雅黑" panose="020B0503020204020204" pitchFamily="34" charset="-122"/>
            </a:endParaRPr>
          </a:p>
        </p:txBody>
      </p:sp>
      <p:sp>
        <p:nvSpPr>
          <p:cNvPr id="3091" name="Text Box 3090"/>
          <p:cNvSpPr txBox="1"/>
          <p:nvPr/>
        </p:nvSpPr>
        <p:spPr>
          <a:xfrm>
            <a:off x="9311640" y="4362450"/>
            <a:ext cx="1751330" cy="444500"/>
          </a:xfrm>
          <a:prstGeom prst="rect">
            <a:avLst/>
          </a:prstGeom>
          <a:noFill/>
          <a:ln w="9525">
            <a:noFill/>
          </a:ln>
        </p:spPr>
        <p:txBody>
          <a:bodyPr wrap="none" lIns="0" tIns="0" rIns="0" bIns="0" anchor="ctr"/>
          <a:lstStyle/>
          <a:p>
            <a:pPr algn="l"/>
            <a:r>
              <a:rPr lang="en-US" altLang="zh-CN" sz="2700" dirty="0">
                <a:solidFill>
                  <a:srgbClr val="FFFFFF"/>
                </a:solidFill>
                <a:ea typeface="微软雅黑" panose="020B0503020204020204" pitchFamily="34" charset="-122"/>
                <a:sym typeface="+mn-ea"/>
              </a:rPr>
              <a:t>Balanced Cross Entropy</a:t>
            </a:r>
            <a:endParaRPr lang="en-US" altLang="zh-CN" sz="2700" dirty="0">
              <a:solidFill>
                <a:srgbClr val="FFFFFF"/>
              </a:solidFill>
              <a:latin typeface="Arial" panose="020B0604020202020204" pitchFamily="34" charset="0"/>
              <a:ea typeface="微软雅黑" panose="020B0503020204020204" pitchFamily="34" charset="-122"/>
            </a:endParaRPr>
          </a:p>
        </p:txBody>
      </p:sp>
      <p:sp>
        <p:nvSpPr>
          <p:cNvPr id="3092" name="Text Box 3091"/>
          <p:cNvSpPr txBox="1"/>
          <p:nvPr/>
        </p:nvSpPr>
        <p:spPr>
          <a:xfrm>
            <a:off x="381000" y="3657600"/>
            <a:ext cx="3352800" cy="647700"/>
          </a:xfrm>
          <a:prstGeom prst="rect">
            <a:avLst/>
          </a:prstGeom>
          <a:noFill/>
          <a:ln w="9525">
            <a:noFill/>
          </a:ln>
        </p:spPr>
        <p:txBody>
          <a:bodyPr wrap="none" lIns="0" tIns="0" rIns="0" bIns="0" anchor="ctr"/>
          <a:lstStyle/>
          <a:p>
            <a:r>
              <a:rPr lang="en-US" altLang="zh-CN" sz="4800" b="1" dirty="0">
                <a:solidFill>
                  <a:srgbClr val="A6A6A6"/>
                </a:solidFill>
                <a:latin typeface="Arial" panose="020B0604020202020204" pitchFamily="34" charset="0"/>
              </a:rPr>
              <a:t>CONTENTS</a:t>
            </a:r>
            <a:endParaRPr lang="en-US" altLang="zh-CN" sz="4800" b="1" dirty="0">
              <a:solidFill>
                <a:srgbClr val="A6A6A6"/>
              </a:solidFill>
              <a:latin typeface="Arial" panose="020B0604020202020204" pitchFamily="34" charset="0"/>
            </a:endParaRPr>
          </a:p>
        </p:txBody>
      </p:sp>
      <p:sp>
        <p:nvSpPr>
          <p:cNvPr id="3093" name="Text Box 3092"/>
          <p:cNvSpPr txBox="1"/>
          <p:nvPr/>
        </p:nvSpPr>
        <p:spPr>
          <a:xfrm>
            <a:off x="1530350" y="2908300"/>
            <a:ext cx="1054100" cy="685800"/>
          </a:xfrm>
          <a:prstGeom prst="rect">
            <a:avLst/>
          </a:prstGeom>
          <a:noFill/>
          <a:ln w="9525">
            <a:noFill/>
          </a:ln>
        </p:spPr>
        <p:txBody>
          <a:bodyPr wrap="none" lIns="0" tIns="0" rIns="0" bIns="0" anchor="ctr"/>
          <a:lstStyle/>
          <a:p>
            <a:r>
              <a:rPr lang="zh-CN" altLang="en-US" sz="4100" b="1" dirty="0">
                <a:solidFill>
                  <a:srgbClr val="006FC0"/>
                </a:solidFill>
                <a:latin typeface="Arial" panose="020B0604020202020204" pitchFamily="34" charset="0"/>
                <a:ea typeface="微软雅黑" panose="020B0503020204020204" pitchFamily="34" charset="-122"/>
              </a:rPr>
              <a:t>目录</a:t>
            </a:r>
            <a:endParaRPr lang="zh-CN" altLang="en-US" sz="4100" b="1" dirty="0">
              <a:solidFill>
                <a:srgbClr val="006FC0"/>
              </a:solidFill>
              <a:latin typeface="Arial" panose="020B0604020202020204" pitchFamily="34" charset="0"/>
              <a:ea typeface="微软雅黑" panose="020B0503020204020204" pitchFamily="34" charset="-122"/>
            </a:endParaRPr>
          </a:p>
        </p:txBody>
      </p:sp>
      <p:sp>
        <p:nvSpPr>
          <p:cNvPr id="3095" name="Text Box 3094"/>
          <p:cNvSpPr txBox="1"/>
          <p:nvPr/>
        </p:nvSpPr>
        <p:spPr>
          <a:xfrm>
            <a:off x="9271000" y="622300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6</a:t>
            </a:r>
            <a:endParaRPr lang="en-US" altLang="zh-CN" sz="2700" dirty="0">
              <a:solidFill>
                <a:srgbClr val="FFFFFF"/>
              </a:solidFill>
              <a:latin typeface="Arial" panose="020B0604020202020204" pitchFamily="34" charset="0"/>
            </a:endParaRPr>
          </a:p>
        </p:txBody>
      </p:sp>
      <p:sp>
        <p:nvSpPr>
          <p:cNvPr id="3096" name="Text Box 3095"/>
          <p:cNvSpPr txBox="1"/>
          <p:nvPr/>
        </p:nvSpPr>
        <p:spPr>
          <a:xfrm>
            <a:off x="9893300" y="5384800"/>
            <a:ext cx="1371600" cy="444500"/>
          </a:xfrm>
          <a:prstGeom prst="rect">
            <a:avLst/>
          </a:prstGeom>
          <a:noFill/>
          <a:ln w="9525">
            <a:noFill/>
          </a:ln>
        </p:spPr>
        <p:txBody>
          <a:bodyPr wrap="none" lIns="0" tIns="0" rIns="0" bIns="0" anchor="ctr"/>
          <a:lstStyle/>
          <a:p>
            <a:r>
              <a:rPr lang="zh-CN" altLang="en-US" sz="2700" dirty="0">
                <a:solidFill>
                  <a:srgbClr val="FFFFFF"/>
                </a:solidFill>
                <a:latin typeface="Arial" panose="020B0604020202020204" pitchFamily="34" charset="0"/>
                <a:ea typeface="微软雅黑" panose="020B0503020204020204" pitchFamily="34" charset="-122"/>
              </a:rPr>
              <a:t>下周计划</a:t>
            </a:r>
            <a:endParaRPr lang="zh-CN" altLang="en-US" sz="2700" dirty="0">
              <a:solidFill>
                <a:srgbClr val="FFFFFF"/>
              </a:solidFill>
              <a:latin typeface="Arial" panose="020B0604020202020204" pitchFamily="34" charset="0"/>
              <a:ea typeface="微软雅黑" panose="020B0503020204020204" pitchFamily="34" charset="-122"/>
            </a:endParaRPr>
          </a:p>
        </p:txBody>
      </p:sp>
      <p:sp>
        <p:nvSpPr>
          <p:cNvPr id="3097" name="Text Box 3096"/>
          <p:cNvSpPr txBox="1"/>
          <p:nvPr/>
        </p:nvSpPr>
        <p:spPr>
          <a:xfrm>
            <a:off x="10528300" y="6210300"/>
            <a:ext cx="1371600" cy="444500"/>
          </a:xfrm>
          <a:prstGeom prst="rect">
            <a:avLst/>
          </a:prstGeom>
          <a:noFill/>
          <a:ln w="9525">
            <a:noFill/>
          </a:ln>
        </p:spPr>
        <p:txBody>
          <a:bodyPr wrap="none" lIns="0" tIns="0" rIns="0" bIns="0" anchor="ctr"/>
          <a:lstStyle/>
          <a:p>
            <a:r>
              <a:rPr lang="zh-CN" altLang="en-US" sz="2700" dirty="0">
                <a:solidFill>
                  <a:srgbClr val="FFFFFF"/>
                </a:solidFill>
                <a:latin typeface="Arial" panose="020B0604020202020204" pitchFamily="34" charset="0"/>
                <a:ea typeface="微软雅黑" panose="020B0503020204020204" pitchFamily="34" charset="-122"/>
              </a:rPr>
              <a:t>参考文献</a:t>
            </a:r>
            <a:endParaRPr lang="zh-CN" altLang="en-US" sz="2700" dirty="0">
              <a:solidFill>
                <a:srgbClr val="FFFFFF"/>
              </a:solidFill>
              <a:latin typeface="Arial" panose="020B0604020202020204" pitchFamily="34" charset="0"/>
              <a:ea typeface="微软雅黑" panose="020B0503020204020204" pitchFamily="34" charset="-122"/>
            </a:endParaRPr>
          </a:p>
        </p:txBody>
      </p:sp>
      <p:grpSp>
        <p:nvGrpSpPr>
          <p:cNvPr id="15" name="Group 14"/>
          <p:cNvGrpSpPr/>
          <p:nvPr/>
        </p:nvGrpSpPr>
        <p:grpSpPr>
          <a:xfrm>
            <a:off x="0" y="7250430"/>
            <a:ext cx="13716000" cy="471170"/>
            <a:chOff x="18" y="11418"/>
            <a:chExt cx="21600" cy="742"/>
          </a:xfrm>
        </p:grpSpPr>
        <p:pic>
          <p:nvPicPr>
            <p:cNvPr id="2" name="Picture 1" descr="act"/>
            <p:cNvPicPr>
              <a:picLocks noChangeAspect="1"/>
            </p:cNvPicPr>
            <p:nvPr/>
          </p:nvPicPr>
          <p:blipFill>
            <a:blip r:embed="rId6"/>
            <a:stretch>
              <a:fillRect/>
            </a:stretch>
          </p:blipFill>
          <p:spPr>
            <a:xfrm>
              <a:off x="18" y="11418"/>
              <a:ext cx="21600" cy="742"/>
            </a:xfrm>
            <a:prstGeom prst="rect">
              <a:avLst/>
            </a:prstGeom>
            <a:noFill/>
            <a:ln w="9525">
              <a:noFill/>
            </a:ln>
          </p:spPr>
        </p:pic>
        <p:sp>
          <p:nvSpPr>
            <p:cNvPr id="3" name="Text Box 2"/>
            <p:cNvSpPr txBox="1"/>
            <p:nvPr/>
          </p:nvSpPr>
          <p:spPr>
            <a:xfrm>
              <a:off x="411" y="11435"/>
              <a:ext cx="6587" cy="72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4" name="Text Box 3"/>
            <p:cNvSpPr txBox="1"/>
            <p:nvPr/>
          </p:nvSpPr>
          <p:spPr>
            <a:xfrm>
              <a:off x="18410" y="11435"/>
              <a:ext cx="2822" cy="720"/>
            </a:xfrm>
            <a:prstGeom prst="rect">
              <a:avLst/>
            </a:prstGeom>
            <a:noFill/>
          </p:spPr>
          <p:txBody>
            <a:bodyPr wrap="square" rtlCol="0">
              <a:spAutoFit/>
            </a:bodyPr>
            <a:lstStyle/>
            <a:p>
              <a:r>
                <a:rPr lang="en-US" altLang="zh-CN" sz="2400">
                  <a:solidFill>
                    <a:schemeClr val="bg1"/>
                  </a:solidFill>
                  <a:uFillTx/>
                  <a:sym typeface="+mn-ea"/>
                </a:rPr>
                <a:t>Page	1/10</a:t>
              </a:r>
              <a:endParaRPr lang="en-US" altLang="zh-CN" sz="2400">
                <a:solidFill>
                  <a:schemeClr val="bg1"/>
                </a:solidFill>
                <a:uFillTx/>
              </a:endParaRPr>
            </a:p>
          </p:txBody>
        </p:sp>
        <p:sp>
          <p:nvSpPr>
            <p:cNvPr id="5" name="Text Box 4"/>
            <p:cNvSpPr txBox="1"/>
            <p:nvPr/>
          </p:nvSpPr>
          <p:spPr>
            <a:xfrm>
              <a:off x="10551" y="11435"/>
              <a:ext cx="1796" cy="72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grpSp>
      <p:pic>
        <p:nvPicPr>
          <p:cNvPr id="6" name="Picture 3079" descr="act"/>
          <p:cNvPicPr>
            <a:picLocks noChangeAspect="1"/>
          </p:cNvPicPr>
          <p:nvPr/>
        </p:nvPicPr>
        <p:blipFill>
          <a:blip r:embed="rId7"/>
          <a:stretch>
            <a:fillRect/>
          </a:stretch>
        </p:blipFill>
        <p:spPr>
          <a:xfrm>
            <a:off x="9051925" y="5103495"/>
            <a:ext cx="3805555" cy="558800"/>
          </a:xfrm>
          <a:prstGeom prst="rect">
            <a:avLst/>
          </a:prstGeom>
          <a:noFill/>
          <a:ln w="9525">
            <a:noFill/>
          </a:ln>
        </p:spPr>
      </p:pic>
      <p:sp>
        <p:nvSpPr>
          <p:cNvPr id="7" name="Text Box 3090"/>
          <p:cNvSpPr txBox="1"/>
          <p:nvPr/>
        </p:nvSpPr>
        <p:spPr>
          <a:xfrm>
            <a:off x="10079355" y="5160645"/>
            <a:ext cx="1751330" cy="444500"/>
          </a:xfrm>
          <a:prstGeom prst="rect">
            <a:avLst/>
          </a:prstGeom>
          <a:noFill/>
          <a:ln w="9525">
            <a:noFill/>
          </a:ln>
        </p:spPr>
        <p:txBody>
          <a:bodyPr wrap="none" lIns="0" tIns="0" rIns="0" bIns="0" anchor="ctr"/>
          <a:p>
            <a:r>
              <a:rPr lang="en-US" altLang="zh-CN" sz="2700" dirty="0">
                <a:solidFill>
                  <a:srgbClr val="FFFFFF"/>
                </a:solidFill>
                <a:latin typeface="Arial" panose="020B0604020202020204" pitchFamily="34" charset="0"/>
                <a:ea typeface="微软雅黑" panose="020B0503020204020204" pitchFamily="34" charset="-122"/>
              </a:rPr>
              <a:t>Focal Loss</a:t>
            </a:r>
            <a:endParaRPr lang="en-US" altLang="zh-CN" sz="2700" dirty="0">
              <a:solidFill>
                <a:srgbClr val="FFFFFF"/>
              </a:solidFill>
              <a:latin typeface="Arial" panose="020B0604020202020204" pitchFamily="34" charset="0"/>
              <a:ea typeface="微软雅黑" panose="020B0503020204020204" pitchFamily="34" charset="-122"/>
            </a:endParaRPr>
          </a:p>
        </p:txBody>
      </p:sp>
      <p:sp>
        <p:nvSpPr>
          <p:cNvPr id="8" name="Text Box 3087"/>
          <p:cNvSpPr txBox="1"/>
          <p:nvPr/>
        </p:nvSpPr>
        <p:spPr>
          <a:xfrm>
            <a:off x="9311640" y="5160645"/>
            <a:ext cx="190500" cy="444500"/>
          </a:xfrm>
          <a:prstGeom prst="rect">
            <a:avLst/>
          </a:prstGeom>
          <a:noFill/>
          <a:ln w="9525">
            <a:noFill/>
          </a:ln>
        </p:spPr>
        <p:txBody>
          <a:bodyPr wrap="none" lIns="0" tIns="0" rIns="0" bIns="0" anchor="ctr"/>
          <a:p>
            <a:r>
              <a:rPr lang="en-US" altLang="zh-CN" sz="2700" dirty="0">
                <a:solidFill>
                  <a:srgbClr val="FFFFFF"/>
                </a:solidFill>
                <a:latin typeface="Arial" panose="020B0604020202020204" pitchFamily="34" charset="0"/>
              </a:rPr>
              <a:t>4</a:t>
            </a:r>
            <a:endParaRPr lang="en-US" altLang="zh-CN" sz="2700" dirty="0">
              <a:solidFill>
                <a:srgbClr val="FFFFFF"/>
              </a:solidFill>
              <a:latin typeface="Arial" panose="020B0604020202020204" pitchFamily="34" charset="0"/>
            </a:endParaRPr>
          </a:p>
        </p:txBody>
      </p:sp>
      <p:sp>
        <p:nvSpPr>
          <p:cNvPr id="10" name="Text Box 3090"/>
          <p:cNvSpPr txBox="1"/>
          <p:nvPr/>
        </p:nvSpPr>
        <p:spPr>
          <a:xfrm>
            <a:off x="10760710" y="5995035"/>
            <a:ext cx="1751330" cy="444500"/>
          </a:xfrm>
          <a:prstGeom prst="rect">
            <a:avLst/>
          </a:prstGeom>
          <a:noFill/>
          <a:ln w="9525">
            <a:noFill/>
          </a:ln>
        </p:spPr>
        <p:txBody>
          <a:bodyPr wrap="none" lIns="0" tIns="0" rIns="0" bIns="0" anchor="ctr"/>
          <a:p>
            <a:r>
              <a:rPr lang="en-US" altLang="zh-CN" sz="2700" dirty="0">
                <a:solidFill>
                  <a:srgbClr val="FFFFFF"/>
                </a:solidFill>
                <a:latin typeface="Arial" panose="020B0604020202020204" pitchFamily="34" charset="0"/>
                <a:ea typeface="微软雅黑" panose="020B0503020204020204" pitchFamily="34" charset="-122"/>
              </a:rPr>
              <a:t>Word2vec</a:t>
            </a:r>
            <a:endParaRPr lang="en-US" altLang="zh-CN" sz="2700" dirty="0">
              <a:solidFill>
                <a:srgbClr val="FFFFFF"/>
              </a:solidFill>
              <a:latin typeface="Arial" panose="020B0604020202020204" pitchFamily="34" charset="0"/>
              <a:ea typeface="微软雅黑" panose="020B0503020204020204" pitchFamily="34" charset="-122"/>
            </a:endParaRPr>
          </a:p>
        </p:txBody>
      </p:sp>
      <p:sp>
        <p:nvSpPr>
          <p:cNvPr id="11" name="Text Box 3087"/>
          <p:cNvSpPr txBox="1"/>
          <p:nvPr/>
        </p:nvSpPr>
        <p:spPr>
          <a:xfrm>
            <a:off x="9888855" y="5995035"/>
            <a:ext cx="190500" cy="444500"/>
          </a:xfrm>
          <a:prstGeom prst="rect">
            <a:avLst/>
          </a:prstGeom>
          <a:noFill/>
          <a:ln w="9525">
            <a:noFill/>
          </a:ln>
        </p:spPr>
        <p:txBody>
          <a:bodyPr wrap="none" lIns="0" tIns="0" rIns="0" bIns="0" anchor="ctr"/>
          <a:p>
            <a:r>
              <a:rPr lang="en-US" altLang="zh-CN" sz="2700" dirty="0">
                <a:solidFill>
                  <a:srgbClr val="FFFFFF"/>
                </a:solidFill>
                <a:latin typeface="Arial" panose="020B0604020202020204" pitchFamily="34" charset="0"/>
              </a:rPr>
              <a:t>5</a:t>
            </a:r>
            <a:endParaRPr lang="en-US" altLang="zh-CN" sz="2700" dirty="0">
              <a:solidFill>
                <a:srgbClr val="FFFFF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971530" cy="5212080"/>
          </a:xfrm>
          <a:prstGeom prst="rect">
            <a:avLst/>
          </a:prstGeom>
          <a:noFill/>
        </p:spPr>
        <p:txBody>
          <a:bodyPr wrap="square" rtlCol="0">
            <a:spAutoFit/>
          </a:bodyPr>
          <a:lstStyle/>
          <a:p>
            <a:r>
              <a:rPr lang="en-US" sz="2800" b="1">
                <a:sym typeface="+mn-ea"/>
              </a:rPr>
              <a:t>1. Focal Loss</a:t>
            </a:r>
            <a:endParaRPr lang="en-US" sz="2800" b="1">
              <a:sym typeface="+mn-ea"/>
            </a:endParaRPr>
          </a:p>
          <a:p>
            <a:endParaRPr lang="zh-CN" altLang="en-US" sz="2800" b="1">
              <a:sym typeface="+mn-ea"/>
            </a:endParaRPr>
          </a:p>
          <a:p>
            <a:r>
              <a:rPr lang="en-US" altLang="zh-CN" sz="2800" b="1">
                <a:sym typeface="+mn-ea"/>
              </a:rPr>
              <a:t>   Introduction</a:t>
            </a:r>
            <a:endParaRPr lang="en-US" altLang="zh-CN" sz="2800" b="1">
              <a:sym typeface="+mn-ea"/>
            </a:endParaRPr>
          </a:p>
          <a:p>
            <a:r>
              <a:rPr lang="zh-CN" altLang="en-US" sz="2800" b="1">
                <a:sym typeface="+mn-ea"/>
              </a:rPr>
              <a:t>    </a:t>
            </a:r>
            <a:endParaRPr lang="zh-CN" altLang="en-US" sz="2800" b="1">
              <a:sym typeface="+mn-ea"/>
            </a:endParaRPr>
          </a:p>
          <a:p>
            <a:r>
              <a:rPr lang="zh-CN" altLang="en-US" sz="2800" b="1">
                <a:sym typeface="+mn-ea"/>
              </a:rPr>
              <a:t>（</a:t>
            </a:r>
            <a:r>
              <a:rPr lang="en-US" altLang="zh-CN" sz="2800" b="1">
                <a:sym typeface="+mn-ea"/>
              </a:rPr>
              <a:t>1</a:t>
            </a:r>
            <a:r>
              <a:rPr lang="zh-CN" altLang="en-US" sz="2800" b="1">
                <a:sym typeface="+mn-ea"/>
              </a:rPr>
              <a:t>）</a:t>
            </a:r>
            <a:r>
              <a:rPr lang="en-US" sz="2800" b="1">
                <a:sym typeface="+mn-ea"/>
              </a:rPr>
              <a:t>Focal Loss</a:t>
            </a:r>
            <a:r>
              <a:rPr lang="zh-CN" altLang="en-US" sz="2800" b="1">
                <a:sym typeface="+mn-ea"/>
              </a:rPr>
              <a:t>是什么？</a:t>
            </a:r>
            <a:endParaRPr lang="zh-CN" altLang="en-US" sz="2800" b="1">
              <a:sym typeface="+mn-ea"/>
            </a:endParaRPr>
          </a:p>
          <a:p>
            <a:endParaRPr lang="zh-CN" altLang="en-US" sz="2800" b="1">
              <a:sym typeface="+mn-ea"/>
            </a:endParaRPr>
          </a:p>
          <a:p>
            <a:r>
              <a:rPr lang="zh-CN" altLang="en-US" sz="2400" b="1">
                <a:sym typeface="+mn-ea"/>
              </a:rPr>
              <a:t>         </a:t>
            </a:r>
            <a:r>
              <a:rPr lang="zh-CN" altLang="en-US" sz="2400">
                <a:sym typeface="+mn-ea"/>
              </a:rPr>
              <a:t>解决分类问题中类别不平衡、分类难度差异的一个 loss；</a:t>
            </a:r>
            <a:endParaRPr lang="zh-CN" altLang="en-US" sz="2400">
              <a:sym typeface="+mn-ea"/>
            </a:endParaRPr>
          </a:p>
          <a:p>
            <a:endParaRPr lang="zh-CN" altLang="en-US" sz="2400" b="1">
              <a:sym typeface="+mn-ea"/>
            </a:endParaRPr>
          </a:p>
          <a:p>
            <a:r>
              <a:rPr lang="zh-CN" altLang="en-US" sz="2400" b="1">
                <a:sym typeface="+mn-ea"/>
              </a:rPr>
              <a:t>（</a:t>
            </a:r>
            <a:r>
              <a:rPr lang="en-US" altLang="zh-CN" sz="2400" b="1">
                <a:sym typeface="+mn-ea"/>
              </a:rPr>
              <a:t>2</a:t>
            </a:r>
            <a:r>
              <a:rPr lang="zh-CN" altLang="en-US" sz="2400" b="1">
                <a:sym typeface="+mn-ea"/>
              </a:rPr>
              <a:t>）</a:t>
            </a:r>
            <a:r>
              <a:rPr lang="zh-CN" altLang="en-US" sz="2400" b="1">
                <a:sym typeface="+mn-ea"/>
              </a:rPr>
              <a:t>什么是类别不平衡，类别不平衡训练会有什么问题</a:t>
            </a:r>
            <a:r>
              <a:rPr lang="en-US" altLang="zh-CN" sz="2400" b="1">
                <a:sym typeface="+mn-ea"/>
              </a:rPr>
              <a:t>?</a:t>
            </a:r>
            <a:endParaRPr lang="en-US" altLang="zh-CN" sz="2400" b="1">
              <a:sym typeface="+mn-ea"/>
            </a:endParaRPr>
          </a:p>
          <a:p>
            <a:endParaRPr lang="zh-CN" altLang="en-US" sz="2400" b="1">
              <a:sym typeface="+mn-ea"/>
            </a:endParaRPr>
          </a:p>
          <a:p>
            <a:r>
              <a:rPr lang="zh-CN" altLang="en-US" sz="2400" b="1">
                <a:sym typeface="+mn-ea"/>
              </a:rPr>
              <a:t>        </a:t>
            </a:r>
            <a:r>
              <a:rPr lang="zh-CN" altLang="en-US" sz="2400">
                <a:sym typeface="+mn-ea"/>
              </a:rPr>
              <a:t>类别不平衡：负例远多于正例；</a:t>
            </a:r>
            <a:endParaRPr lang="zh-CN" altLang="en-US" sz="2400">
              <a:sym typeface="+mn-ea"/>
            </a:endParaRPr>
          </a:p>
          <a:p>
            <a:r>
              <a:rPr lang="zh-CN" altLang="en-US" sz="2400">
                <a:sym typeface="+mn-ea"/>
              </a:rPr>
              <a:t>        训练的问题：负样本数量太大，占总的loss的大部分，且易分类，因此使得模型的优化方向并不是我们所希望的那样。</a:t>
            </a:r>
            <a:endParaRPr lang="zh-CN" altLang="en-US" sz="24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2/10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971530" cy="4419600"/>
          </a:xfrm>
          <a:prstGeom prst="rect">
            <a:avLst/>
          </a:prstGeom>
          <a:noFill/>
        </p:spPr>
        <p:txBody>
          <a:bodyPr wrap="square" rtlCol="0">
            <a:spAutoFit/>
          </a:bodyPr>
          <a:lstStyle/>
          <a:p>
            <a:r>
              <a:rPr lang="en-US" sz="2800" b="1">
                <a:sym typeface="+mn-ea"/>
              </a:rPr>
              <a:t>1. Focal Loss</a:t>
            </a:r>
            <a:endParaRPr lang="en-US" sz="2800" b="1">
              <a:sym typeface="+mn-ea"/>
            </a:endParaRPr>
          </a:p>
          <a:p>
            <a:endParaRPr lang="zh-CN" altLang="en-US" sz="2800" b="1">
              <a:sym typeface="+mn-ea"/>
            </a:endParaRPr>
          </a:p>
          <a:p>
            <a:r>
              <a:rPr lang="zh-CN" altLang="en-US" sz="2800" b="1">
                <a:sym typeface="+mn-ea"/>
              </a:rPr>
              <a:t>    </a:t>
            </a:r>
            <a:r>
              <a:rPr lang="en-US" altLang="zh-CN" sz="2800" b="1">
                <a:sym typeface="+mn-ea"/>
              </a:rPr>
              <a:t>Introduction</a:t>
            </a:r>
            <a:endParaRPr lang="en-US" altLang="zh-CN" sz="2800" b="1">
              <a:sym typeface="+mn-ea"/>
            </a:endParaRPr>
          </a:p>
          <a:p>
            <a:endParaRPr lang="en-US" altLang="zh-CN" sz="2800" b="1">
              <a:sym typeface="+mn-ea"/>
            </a:endParaRPr>
          </a:p>
          <a:p>
            <a:endParaRPr lang="en-US" altLang="zh-CN" sz="2800" b="1">
              <a:sym typeface="+mn-ea"/>
            </a:endParaRPr>
          </a:p>
          <a:p>
            <a:r>
              <a:rPr lang="zh-CN" altLang="en-US" sz="2400">
                <a:sym typeface="+mn-ea"/>
              </a:rPr>
              <a:t>（</a:t>
            </a:r>
            <a:r>
              <a:rPr lang="en-US" altLang="zh-CN" sz="2400">
                <a:sym typeface="+mn-ea"/>
              </a:rPr>
              <a:t>1</a:t>
            </a:r>
            <a:r>
              <a:rPr lang="zh-CN" altLang="en-US" sz="2400">
                <a:sym typeface="+mn-ea"/>
              </a:rPr>
              <a:t>）</a:t>
            </a:r>
            <a:r>
              <a:rPr lang="zh-CN" altLang="en-US" sz="2400">
                <a:sym typeface="+mn-ea"/>
              </a:rPr>
              <a:t>针对类别不均衡问题，何恺明老师</a:t>
            </a:r>
            <a:r>
              <a:rPr lang="zh-CN" altLang="en-US" sz="2400">
                <a:sym typeface="+mn-ea"/>
              </a:rPr>
              <a:t>提出一种新的损失函数：focal loss；</a:t>
            </a:r>
            <a:endParaRPr lang="zh-CN" altLang="en-US" sz="2400">
              <a:sym typeface="+mn-ea"/>
            </a:endParaRPr>
          </a:p>
          <a:p>
            <a:endParaRPr lang="zh-CN" altLang="en-US" sz="2400">
              <a:sym typeface="+mn-ea"/>
            </a:endParaRPr>
          </a:p>
          <a:p>
            <a:r>
              <a:rPr lang="zh-CN" altLang="en-US" sz="2400">
                <a:sym typeface="+mn-ea"/>
              </a:rPr>
              <a:t>（</a:t>
            </a:r>
            <a:r>
              <a:rPr lang="en-US" altLang="zh-CN" sz="2400">
                <a:sym typeface="+mn-ea"/>
              </a:rPr>
              <a:t>2</a:t>
            </a:r>
            <a:r>
              <a:rPr lang="zh-CN" altLang="en-US" sz="2400">
                <a:sym typeface="+mn-ea"/>
              </a:rPr>
              <a:t>）该</a:t>
            </a:r>
            <a:r>
              <a:rPr lang="zh-CN" altLang="en-US" sz="2400">
                <a:sym typeface="+mn-ea"/>
              </a:rPr>
              <a:t>损失函数是在标准交叉熵损失基础上修改得到的；</a:t>
            </a:r>
            <a:endParaRPr lang="zh-CN" altLang="en-US" sz="2400">
              <a:sym typeface="+mn-ea"/>
            </a:endParaRPr>
          </a:p>
          <a:p>
            <a:endParaRPr lang="zh-CN" altLang="en-US" sz="2400">
              <a:sym typeface="+mn-ea"/>
            </a:endParaRPr>
          </a:p>
          <a:p>
            <a:r>
              <a:rPr lang="zh-CN" altLang="en-US" sz="2400">
                <a:sym typeface="+mn-ea"/>
              </a:rPr>
              <a:t>（</a:t>
            </a:r>
            <a:r>
              <a:rPr lang="en-US" altLang="zh-CN" sz="2400">
                <a:sym typeface="+mn-ea"/>
              </a:rPr>
              <a:t>3</a:t>
            </a:r>
            <a:r>
              <a:rPr lang="zh-CN" altLang="en-US" sz="2400">
                <a:sym typeface="+mn-ea"/>
              </a:rPr>
              <a:t>）</a:t>
            </a:r>
            <a:r>
              <a:rPr lang="zh-CN" altLang="en-US" sz="2400">
                <a:sym typeface="+mn-ea"/>
              </a:rPr>
              <a:t>该损失函数</a:t>
            </a:r>
            <a:r>
              <a:rPr lang="zh-CN" altLang="en-US" sz="2400">
                <a:sym typeface="+mn-ea"/>
              </a:rPr>
              <a:t>可以通过减少易分类样本的权重，使得模型在训练时更专注于难分类的样本；</a:t>
            </a:r>
            <a:endParaRPr lang="zh-CN" altLang="en-US" sz="24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3/10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971530" cy="1371600"/>
          </a:xfrm>
          <a:prstGeom prst="rect">
            <a:avLst/>
          </a:prstGeom>
          <a:noFill/>
        </p:spPr>
        <p:txBody>
          <a:bodyPr wrap="square" rtlCol="0">
            <a:spAutoFit/>
          </a:bodyPr>
          <a:lstStyle/>
          <a:p>
            <a:r>
              <a:rPr lang="en-US" sz="2800" b="1">
                <a:sym typeface="+mn-ea"/>
              </a:rPr>
              <a:t>1. Focal Loss</a:t>
            </a:r>
            <a:endParaRPr lang="en-US" sz="2800" b="1">
              <a:sym typeface="+mn-ea"/>
            </a:endParaRPr>
          </a:p>
          <a:p>
            <a:endParaRPr lang="zh-CN" altLang="en-US" sz="2800" b="1">
              <a:sym typeface="+mn-ea"/>
            </a:endParaRPr>
          </a:p>
          <a:p>
            <a:r>
              <a:rPr lang="zh-CN" altLang="en-US" sz="2800" b="1">
                <a:sym typeface="+mn-ea"/>
              </a:rPr>
              <a:t>    Cross Entropy</a:t>
            </a:r>
            <a:endParaRPr lang="en-US" altLang="zh-CN" sz="2800" b="1">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4/10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8" name="图片 7"/>
          <p:cNvPicPr>
            <a:picLocks noChangeAspect="1"/>
          </p:cNvPicPr>
          <p:nvPr/>
        </p:nvPicPr>
        <p:blipFill>
          <a:blip r:embed="rId3"/>
          <a:stretch>
            <a:fillRect/>
          </a:stretch>
        </p:blipFill>
        <p:spPr>
          <a:xfrm>
            <a:off x="3176905" y="2765425"/>
            <a:ext cx="6955790" cy="4384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971530" cy="4724400"/>
          </a:xfrm>
          <a:prstGeom prst="rect">
            <a:avLst/>
          </a:prstGeom>
          <a:noFill/>
        </p:spPr>
        <p:txBody>
          <a:bodyPr wrap="square" rtlCol="0">
            <a:spAutoFit/>
          </a:bodyPr>
          <a:lstStyle/>
          <a:p>
            <a:r>
              <a:rPr lang="en-US" sz="2800" b="1">
                <a:sym typeface="+mn-ea"/>
              </a:rPr>
              <a:t>1. Focal Loss</a:t>
            </a:r>
            <a:endParaRPr lang="en-US" sz="2800" b="1">
              <a:sym typeface="+mn-ea"/>
            </a:endParaRPr>
          </a:p>
          <a:p>
            <a:endParaRPr lang="zh-CN" altLang="en-US" sz="2800" b="1">
              <a:sym typeface="+mn-ea"/>
            </a:endParaRPr>
          </a:p>
          <a:p>
            <a:r>
              <a:rPr lang="zh-CN" altLang="en-US" sz="2800" b="1">
                <a:sym typeface="+mn-ea"/>
              </a:rPr>
              <a:t>    Cross Entropy</a:t>
            </a:r>
            <a:endParaRPr lang="zh-CN" altLang="en-US" sz="2800" b="1">
              <a:sym typeface="+mn-ea"/>
            </a:endParaRPr>
          </a:p>
          <a:p>
            <a:endParaRPr lang="en-US" altLang="zh-CN" sz="2800" b="1">
              <a:sym typeface="+mn-ea"/>
            </a:endParaRPr>
          </a:p>
          <a:p>
            <a:r>
              <a:rPr lang="zh-CN" altLang="en-US" sz="2800" b="1">
                <a:sym typeface="+mn-ea"/>
              </a:rPr>
              <a:t>    </a:t>
            </a:r>
            <a:r>
              <a:rPr lang="zh-CN" altLang="en-US" sz="2400">
                <a:sym typeface="+mn-ea"/>
              </a:rPr>
              <a:t>当            时</a:t>
            </a:r>
            <a:r>
              <a:rPr lang="zh-CN" altLang="en-US" sz="2400" b="1">
                <a:sym typeface="+mn-ea"/>
              </a:rPr>
              <a:t>，</a:t>
            </a:r>
            <a:endParaRPr lang="zh-CN" altLang="en-US" sz="2400" b="1">
              <a:sym typeface="+mn-ea"/>
            </a:endParaRPr>
          </a:p>
          <a:p>
            <a:endParaRPr lang="zh-CN" altLang="en-US" sz="2400" b="1">
              <a:sym typeface="+mn-ea"/>
            </a:endParaRPr>
          </a:p>
          <a:p>
            <a:endParaRPr lang="zh-CN" altLang="en-US" sz="2800" b="1">
              <a:sym typeface="+mn-ea"/>
            </a:endParaRPr>
          </a:p>
          <a:p>
            <a:endParaRPr lang="zh-CN" altLang="en-US" sz="2800" b="1">
              <a:sym typeface="+mn-ea"/>
            </a:endParaRPr>
          </a:p>
          <a:p>
            <a:endParaRPr lang="zh-CN" altLang="en-US" sz="2800" b="1">
              <a:sym typeface="+mn-ea"/>
            </a:endParaRPr>
          </a:p>
          <a:p>
            <a:r>
              <a:rPr lang="zh-CN" altLang="en-US" sz="2800" b="1">
                <a:sym typeface="+mn-ea"/>
              </a:rPr>
              <a:t>    </a:t>
            </a:r>
            <a:endParaRPr lang="zh-CN" altLang="en-US" sz="2800" b="1">
              <a:sym typeface="+mn-ea"/>
            </a:endParaRPr>
          </a:p>
          <a:p>
            <a:r>
              <a:rPr lang="zh-CN" altLang="en-US" sz="2800" b="1">
                <a:sym typeface="+mn-ea"/>
              </a:rPr>
              <a:t>    </a:t>
            </a:r>
            <a:r>
              <a:rPr lang="zh-CN" altLang="en-US" sz="2400">
                <a:sym typeface="+mn-ea"/>
              </a:rPr>
              <a:t>L与预测输出的关系如右图所示：</a:t>
            </a:r>
            <a:endParaRPr lang="zh-CN" altLang="en-US" sz="24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5/10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graphicFrame>
        <p:nvGraphicFramePr>
          <p:cNvPr id="4" name="对象 3">
            <a:hlinkClick r:id="" action="ppaction://ole?verb="/>
          </p:cNvPr>
          <p:cNvGraphicFramePr>
            <a:graphicFrameLocks noChangeAspect="1"/>
          </p:cNvGraphicFramePr>
          <p:nvPr/>
        </p:nvGraphicFramePr>
        <p:xfrm>
          <a:off x="1664335" y="2846705"/>
          <a:ext cx="948690" cy="448945"/>
        </p:xfrm>
        <a:graphic>
          <a:graphicData uri="http://schemas.openxmlformats.org/presentationml/2006/ole">
            <mc:AlternateContent xmlns:mc="http://schemas.openxmlformats.org/markup-compatibility/2006">
              <mc:Choice xmlns:v="urn:schemas-microsoft-com:vml" Requires="v">
                <p:oleObj spid="_x0000_s1025" name="" r:id="rId3" imgW="330200" imgH="203200" progId="Equation.KSEE3">
                  <p:embed/>
                </p:oleObj>
              </mc:Choice>
              <mc:Fallback>
                <p:oleObj name="" r:id="rId3" imgW="330200" imgH="203200" progId="Equation.KSEE3">
                  <p:embed/>
                  <p:pic>
                    <p:nvPicPr>
                      <p:cNvPr id="0" name="图片 1024"/>
                      <p:cNvPicPr/>
                      <p:nvPr/>
                    </p:nvPicPr>
                    <p:blipFill>
                      <a:blip r:embed="rId4"/>
                      <a:stretch>
                        <a:fillRect/>
                      </a:stretch>
                    </p:blipFill>
                    <p:spPr>
                      <a:xfrm>
                        <a:off x="1664335" y="2846705"/>
                        <a:ext cx="948690" cy="448945"/>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2101215" y="3863340"/>
            <a:ext cx="3500755" cy="869950"/>
          </a:xfrm>
          <a:prstGeom prst="rect">
            <a:avLst/>
          </a:prstGeom>
        </p:spPr>
      </p:pic>
      <p:pic>
        <p:nvPicPr>
          <p:cNvPr id="9" name="图片 8"/>
          <p:cNvPicPr>
            <a:picLocks noChangeAspect="1"/>
          </p:cNvPicPr>
          <p:nvPr/>
        </p:nvPicPr>
        <p:blipFill>
          <a:blip r:embed="rId6"/>
          <a:stretch>
            <a:fillRect/>
          </a:stretch>
        </p:blipFill>
        <p:spPr>
          <a:xfrm>
            <a:off x="7444740" y="1645285"/>
            <a:ext cx="5895975" cy="44310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971530" cy="4724400"/>
          </a:xfrm>
          <a:prstGeom prst="rect">
            <a:avLst/>
          </a:prstGeom>
          <a:noFill/>
        </p:spPr>
        <p:txBody>
          <a:bodyPr wrap="square" rtlCol="0">
            <a:spAutoFit/>
          </a:bodyPr>
          <a:lstStyle/>
          <a:p>
            <a:r>
              <a:rPr lang="en-US" sz="2800" b="1">
                <a:sym typeface="+mn-ea"/>
              </a:rPr>
              <a:t>1. Focal Loss</a:t>
            </a:r>
            <a:endParaRPr lang="en-US" sz="2800" b="1">
              <a:sym typeface="+mn-ea"/>
            </a:endParaRPr>
          </a:p>
          <a:p>
            <a:endParaRPr lang="zh-CN" altLang="en-US" sz="2800" b="1">
              <a:sym typeface="+mn-ea"/>
            </a:endParaRPr>
          </a:p>
          <a:p>
            <a:r>
              <a:rPr lang="zh-CN" altLang="en-US" sz="2800" b="1">
                <a:sym typeface="+mn-ea"/>
              </a:rPr>
              <a:t>    Cross Entropy</a:t>
            </a:r>
            <a:endParaRPr lang="zh-CN" altLang="en-US" sz="2800" b="1">
              <a:sym typeface="+mn-ea"/>
            </a:endParaRPr>
          </a:p>
          <a:p>
            <a:endParaRPr lang="en-US" altLang="zh-CN" sz="2800" b="1">
              <a:sym typeface="+mn-ea"/>
            </a:endParaRPr>
          </a:p>
          <a:p>
            <a:r>
              <a:rPr lang="zh-CN" altLang="en-US" sz="2800" b="1">
                <a:sym typeface="+mn-ea"/>
              </a:rPr>
              <a:t>    </a:t>
            </a:r>
            <a:r>
              <a:rPr lang="zh-CN" altLang="en-US" sz="2400">
                <a:sym typeface="+mn-ea"/>
              </a:rPr>
              <a:t>当            时，</a:t>
            </a:r>
            <a:endParaRPr lang="zh-CN" altLang="en-US" sz="2400">
              <a:sym typeface="+mn-ea"/>
            </a:endParaRPr>
          </a:p>
          <a:p>
            <a:endParaRPr lang="zh-CN" altLang="en-US" sz="2400">
              <a:sym typeface="+mn-ea"/>
            </a:endParaRPr>
          </a:p>
          <a:p>
            <a:endParaRPr lang="zh-CN" altLang="en-US" sz="2800" b="1">
              <a:sym typeface="+mn-ea"/>
            </a:endParaRPr>
          </a:p>
          <a:p>
            <a:endParaRPr lang="zh-CN" altLang="en-US" sz="2800" b="1">
              <a:sym typeface="+mn-ea"/>
            </a:endParaRPr>
          </a:p>
          <a:p>
            <a:endParaRPr lang="zh-CN" altLang="en-US" sz="2800" b="1">
              <a:sym typeface="+mn-ea"/>
            </a:endParaRPr>
          </a:p>
          <a:p>
            <a:r>
              <a:rPr lang="zh-CN" altLang="en-US" sz="2800" b="1">
                <a:sym typeface="+mn-ea"/>
              </a:rPr>
              <a:t>    </a:t>
            </a:r>
            <a:endParaRPr lang="zh-CN" altLang="en-US" sz="2800" b="1">
              <a:sym typeface="+mn-ea"/>
            </a:endParaRPr>
          </a:p>
          <a:p>
            <a:r>
              <a:rPr lang="zh-CN" altLang="en-US" sz="2800" b="1">
                <a:sym typeface="+mn-ea"/>
              </a:rPr>
              <a:t>    </a:t>
            </a:r>
            <a:r>
              <a:rPr lang="zh-CN" altLang="en-US" sz="2400">
                <a:sym typeface="+mn-ea"/>
              </a:rPr>
              <a:t>L与预测输出的关系如又</a:t>
            </a:r>
            <a:r>
              <a:rPr lang="zh-CN" altLang="en-US" sz="2400">
                <a:sym typeface="+mn-ea"/>
              </a:rPr>
              <a:t>图所示：</a:t>
            </a:r>
            <a:endParaRPr lang="zh-CN" altLang="en-US" sz="24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6/10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graphicFrame>
        <p:nvGraphicFramePr>
          <p:cNvPr id="4" name="对象 3">
            <a:hlinkClick r:id="" action="ppaction://ole?verb="/>
          </p:cNvPr>
          <p:cNvGraphicFramePr>
            <a:graphicFrameLocks noChangeAspect="1"/>
          </p:cNvGraphicFramePr>
          <p:nvPr/>
        </p:nvGraphicFramePr>
        <p:xfrm>
          <a:off x="1627823" y="2846705"/>
          <a:ext cx="1021715" cy="448945"/>
        </p:xfrm>
        <a:graphic>
          <a:graphicData uri="http://schemas.openxmlformats.org/presentationml/2006/ole">
            <mc:AlternateContent xmlns:mc="http://schemas.openxmlformats.org/markup-compatibility/2006">
              <mc:Choice xmlns:v="urn:schemas-microsoft-com:vml" Requires="v">
                <p:oleObj spid="_x0000_s1025" name="" r:id="rId3" imgW="355600" imgH="203200" progId="Equation.KSEE3">
                  <p:embed/>
                </p:oleObj>
              </mc:Choice>
              <mc:Fallback>
                <p:oleObj name="" r:id="rId3" imgW="355600" imgH="203200" progId="Equation.KSEE3">
                  <p:embed/>
                  <p:pic>
                    <p:nvPicPr>
                      <p:cNvPr id="0" name="图片 1024"/>
                      <p:cNvPicPr/>
                      <p:nvPr/>
                    </p:nvPicPr>
                    <p:blipFill>
                      <a:blip r:embed="rId4"/>
                      <a:stretch>
                        <a:fillRect/>
                      </a:stretch>
                    </p:blipFill>
                    <p:spPr>
                      <a:xfrm>
                        <a:off x="1627823" y="2846705"/>
                        <a:ext cx="1021715" cy="448945"/>
                      </a:xfrm>
                      <a:prstGeom prst="rect">
                        <a:avLst/>
                      </a:prstGeom>
                    </p:spPr>
                  </p:pic>
                </p:oleObj>
              </mc:Fallback>
            </mc:AlternateContent>
          </a:graphicData>
        </a:graphic>
      </p:graphicFrame>
      <p:pic>
        <p:nvPicPr>
          <p:cNvPr id="8" name="图片 7"/>
          <p:cNvPicPr>
            <a:picLocks noChangeAspect="1"/>
          </p:cNvPicPr>
          <p:nvPr/>
        </p:nvPicPr>
        <p:blipFill>
          <a:blip r:embed="rId5"/>
          <a:stretch>
            <a:fillRect/>
          </a:stretch>
        </p:blipFill>
        <p:spPr>
          <a:xfrm>
            <a:off x="2588260" y="3809365"/>
            <a:ext cx="3070860" cy="977265"/>
          </a:xfrm>
          <a:prstGeom prst="rect">
            <a:avLst/>
          </a:prstGeom>
        </p:spPr>
      </p:pic>
      <p:pic>
        <p:nvPicPr>
          <p:cNvPr id="10" name="图片 9"/>
          <p:cNvPicPr>
            <a:picLocks noChangeAspect="1"/>
          </p:cNvPicPr>
          <p:nvPr/>
        </p:nvPicPr>
        <p:blipFill>
          <a:blip r:embed="rId6"/>
          <a:stretch>
            <a:fillRect/>
          </a:stretch>
        </p:blipFill>
        <p:spPr>
          <a:xfrm>
            <a:off x="7633335" y="1663065"/>
            <a:ext cx="5467350" cy="42284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971530" cy="3017520"/>
          </a:xfrm>
          <a:prstGeom prst="rect">
            <a:avLst/>
          </a:prstGeom>
          <a:noFill/>
        </p:spPr>
        <p:txBody>
          <a:bodyPr wrap="square" rtlCol="0">
            <a:spAutoFit/>
          </a:bodyPr>
          <a:lstStyle/>
          <a:p>
            <a:r>
              <a:rPr lang="en-US" sz="2800" b="1">
                <a:sym typeface="+mn-ea"/>
              </a:rPr>
              <a:t>1. Focal Loss</a:t>
            </a:r>
            <a:endParaRPr lang="en-US" sz="2800" b="1">
              <a:sym typeface="+mn-ea"/>
            </a:endParaRPr>
          </a:p>
          <a:p>
            <a:endParaRPr lang="zh-CN" altLang="en-US" sz="2800" b="1">
              <a:sym typeface="+mn-ea"/>
            </a:endParaRPr>
          </a:p>
          <a:p>
            <a:r>
              <a:rPr lang="zh-CN" altLang="en-US" sz="2800" b="1">
                <a:sym typeface="+mn-ea"/>
              </a:rPr>
              <a:t>    Cross Entropy</a:t>
            </a:r>
            <a:endParaRPr lang="zh-CN" altLang="en-US" sz="2800" b="1">
              <a:sym typeface="+mn-ea"/>
            </a:endParaRPr>
          </a:p>
          <a:p>
            <a:endParaRPr lang="zh-CN" altLang="en-US" sz="2800" b="1">
              <a:sym typeface="+mn-ea"/>
            </a:endParaRPr>
          </a:p>
          <a:p>
            <a:r>
              <a:rPr lang="zh-CN" altLang="en-US" sz="2800" b="1">
                <a:sym typeface="+mn-ea"/>
              </a:rPr>
              <a:t>    </a:t>
            </a:r>
            <a:r>
              <a:rPr lang="zh-CN" altLang="en-US" sz="2400">
                <a:sym typeface="+mn-ea"/>
              </a:rPr>
              <a:t>换个记法</a:t>
            </a:r>
            <a:endParaRPr lang="zh-CN" altLang="en-US" sz="2400">
              <a:sym typeface="+mn-ea"/>
            </a:endParaRPr>
          </a:p>
          <a:p>
            <a:endParaRPr lang="zh-CN" altLang="en-US" sz="2400">
              <a:sym typeface="+mn-ea"/>
            </a:endParaRPr>
          </a:p>
          <a:p>
            <a:endParaRPr lang="zh-CN" altLang="en-US" sz="2800" b="1">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7/10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11" name="图片 10"/>
          <p:cNvPicPr>
            <a:picLocks noChangeAspect="1"/>
          </p:cNvPicPr>
          <p:nvPr/>
        </p:nvPicPr>
        <p:blipFill>
          <a:blip r:embed="rId3"/>
          <a:stretch>
            <a:fillRect/>
          </a:stretch>
        </p:blipFill>
        <p:spPr>
          <a:xfrm>
            <a:off x="3554095" y="3712845"/>
            <a:ext cx="6170930" cy="25088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971530" cy="6492240"/>
          </a:xfrm>
          <a:prstGeom prst="rect">
            <a:avLst/>
          </a:prstGeom>
          <a:noFill/>
        </p:spPr>
        <p:txBody>
          <a:bodyPr wrap="square" rtlCol="0">
            <a:spAutoFit/>
          </a:bodyPr>
          <a:lstStyle/>
          <a:p>
            <a:r>
              <a:rPr lang="en-US" sz="2800" b="1">
                <a:sym typeface="+mn-ea"/>
              </a:rPr>
              <a:t>1. Focal Loss</a:t>
            </a:r>
            <a:endParaRPr lang="en-US" sz="2800" b="1">
              <a:sym typeface="+mn-ea"/>
            </a:endParaRPr>
          </a:p>
          <a:p>
            <a:endParaRPr lang="zh-CN" altLang="en-US" sz="2800" b="1">
              <a:sym typeface="+mn-ea"/>
            </a:endParaRPr>
          </a:p>
          <a:p>
            <a:r>
              <a:rPr lang="zh-CN" altLang="en-US" sz="2800" b="1">
                <a:sym typeface="+mn-ea"/>
              </a:rPr>
              <a:t>    Balanced Cross Entropy</a:t>
            </a:r>
            <a:endParaRPr lang="zh-CN" altLang="en-US" sz="2800" b="1">
              <a:sym typeface="+mn-ea"/>
            </a:endParaRPr>
          </a:p>
          <a:p>
            <a:endParaRPr lang="zh-CN" altLang="en-US" sz="2800" b="1">
              <a:sym typeface="+mn-ea"/>
            </a:endParaRPr>
          </a:p>
          <a:p>
            <a:endParaRPr lang="zh-CN" altLang="en-US" sz="2800" b="1">
              <a:sym typeface="+mn-ea"/>
            </a:endParaRPr>
          </a:p>
          <a:p>
            <a:endParaRPr lang="zh-CN" altLang="en-US" sz="2800" b="1">
              <a:sym typeface="+mn-ea"/>
            </a:endParaRPr>
          </a:p>
          <a:p>
            <a:r>
              <a:rPr lang="zh-CN" altLang="en-US" sz="2400">
                <a:sym typeface="+mn-ea"/>
              </a:rPr>
              <a:t>较之前，增加了一个     ：</a:t>
            </a:r>
            <a:endParaRPr lang="zh-CN" altLang="en-US" sz="2400">
              <a:sym typeface="+mn-ea"/>
            </a:endParaRPr>
          </a:p>
          <a:p>
            <a:endParaRPr lang="zh-CN" altLang="en-US" sz="2400">
              <a:sym typeface="+mn-ea"/>
            </a:endParaRPr>
          </a:p>
          <a:p>
            <a:endParaRPr lang="zh-CN" altLang="en-US" sz="2800" b="1">
              <a:sym typeface="+mn-ea"/>
            </a:endParaRPr>
          </a:p>
          <a:p>
            <a:endParaRPr lang="zh-CN" altLang="en-US" sz="2800" b="1">
              <a:sym typeface="+mn-ea"/>
            </a:endParaRPr>
          </a:p>
          <a:p>
            <a:endParaRPr lang="zh-CN" altLang="en-US" sz="2800" b="1">
              <a:sym typeface="+mn-ea"/>
            </a:endParaRPr>
          </a:p>
          <a:p>
            <a:endParaRPr lang="zh-CN" altLang="en-US" sz="2400" b="1">
              <a:sym typeface="+mn-ea"/>
            </a:endParaRPr>
          </a:p>
          <a:p>
            <a:r>
              <a:rPr lang="zh-CN" altLang="en-US" sz="2400" b="1">
                <a:sym typeface="+mn-ea"/>
              </a:rPr>
              <a:t>以上公式虽然可以控制正负样本的权重，但是没法控制容易分类和难分类样本的权重。</a:t>
            </a:r>
            <a:endParaRPr lang="zh-CN" altLang="en-US" sz="2400" b="1">
              <a:sym typeface="+mn-ea"/>
            </a:endParaRPr>
          </a:p>
          <a:p>
            <a:endParaRPr lang="en-US" altLang="zh-CN" sz="2400" b="1">
              <a:sym typeface="+mn-ea"/>
            </a:endParaRPr>
          </a:p>
          <a:p>
            <a:endParaRPr lang="zh-CN" altLang="en-US" sz="2400" b="1">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8/10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4030345" y="2526030"/>
            <a:ext cx="6897370" cy="1148715"/>
          </a:xfrm>
          <a:prstGeom prst="rect">
            <a:avLst/>
          </a:prstGeom>
        </p:spPr>
      </p:pic>
      <p:graphicFrame>
        <p:nvGraphicFramePr>
          <p:cNvPr id="7" name="对象 6">
            <a:hlinkClick r:id="" action="ppaction://ole?verb="/>
          </p:cNvPr>
          <p:cNvGraphicFramePr>
            <a:graphicFrameLocks noChangeAspect="1"/>
          </p:cNvGraphicFramePr>
          <p:nvPr/>
        </p:nvGraphicFramePr>
        <p:xfrm>
          <a:off x="3602355" y="3539490"/>
          <a:ext cx="427990" cy="642620"/>
        </p:xfrm>
        <a:graphic>
          <a:graphicData uri="http://schemas.openxmlformats.org/presentationml/2006/ole">
            <mc:AlternateContent xmlns:mc="http://schemas.openxmlformats.org/markup-compatibility/2006">
              <mc:Choice xmlns:v="urn:schemas-microsoft-com:vml" Requires="v">
                <p:oleObj spid="_x0000_s2049" name="" r:id="rId4" imgW="152400" imgH="228600" progId="Equation.KSEE3">
                  <p:embed/>
                </p:oleObj>
              </mc:Choice>
              <mc:Fallback>
                <p:oleObj name="" r:id="rId4" imgW="152400" imgH="228600" progId="Equation.KSEE3">
                  <p:embed/>
                  <p:pic>
                    <p:nvPicPr>
                      <p:cNvPr id="0" name="图片 2048"/>
                      <p:cNvPicPr/>
                      <p:nvPr/>
                    </p:nvPicPr>
                    <p:blipFill>
                      <a:blip r:embed="rId5"/>
                      <a:stretch>
                        <a:fillRect/>
                      </a:stretch>
                    </p:blipFill>
                    <p:spPr>
                      <a:xfrm>
                        <a:off x="3602355" y="3539490"/>
                        <a:ext cx="427990" cy="64262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308475" y="4472305"/>
          <a:ext cx="4489450" cy="1215390"/>
        </p:xfrm>
        <a:graphic>
          <a:graphicData uri="http://schemas.openxmlformats.org/presentationml/2006/ole">
            <mc:AlternateContent xmlns:mc="http://schemas.openxmlformats.org/markup-compatibility/2006">
              <mc:Choice xmlns:v="urn:schemas-microsoft-com:vml" Requires="v">
                <p:oleObj spid="_x0000_s2050" name="" r:id="rId6" imgW="2082800" imgH="457200" progId="Equation.KSEE3">
                  <p:embed/>
                </p:oleObj>
              </mc:Choice>
              <mc:Fallback>
                <p:oleObj name="" r:id="rId6" imgW="2082800" imgH="457200" progId="Equation.KSEE3">
                  <p:embed/>
                  <p:pic>
                    <p:nvPicPr>
                      <p:cNvPr id="0" name="图片 2049"/>
                      <p:cNvPicPr/>
                      <p:nvPr/>
                    </p:nvPicPr>
                    <p:blipFill>
                      <a:blip r:embed="rId7"/>
                      <a:stretch>
                        <a:fillRect/>
                      </a:stretch>
                    </p:blipFill>
                    <p:spPr>
                      <a:xfrm>
                        <a:off x="4308475" y="4472305"/>
                        <a:ext cx="4489450" cy="121539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1369</Words>
  <Application>WPS 演示</Application>
  <PresentationFormat>自定义</PresentationFormat>
  <Paragraphs>218</Paragraphs>
  <Slides>12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5</vt:i4>
      </vt:variant>
      <vt:variant>
        <vt:lpstr>幻灯片标题</vt:lpstr>
      </vt:variant>
      <vt:variant>
        <vt:i4>12</vt:i4>
      </vt:variant>
    </vt:vector>
  </HeadingPairs>
  <TitlesOfParts>
    <vt:vector size="23" baseType="lpstr">
      <vt:lpstr>Arial</vt:lpstr>
      <vt:lpstr>宋体</vt:lpstr>
      <vt:lpstr>Wingdings</vt:lpstr>
      <vt:lpstr>微软雅黑</vt:lpstr>
      <vt:lpstr>Calibri</vt:lpstr>
      <vt:lpstr>默认设计模板</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dc:creator>
  <cp:lastModifiedBy>asus</cp:lastModifiedBy>
  <cp:revision>25</cp:revision>
  <dcterms:created xsi:type="dcterms:W3CDTF">2018-11-09T03:42:00Z</dcterms:created>
  <dcterms:modified xsi:type="dcterms:W3CDTF">2019-06-23T09:29:32Z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