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sldIdLst>
    <p:sldId id="289" r:id="rId4"/>
    <p:sldId id="257" r:id="rId5"/>
    <p:sldId id="313" r:id="rId6"/>
    <p:sldId id="315" r:id="rId7"/>
    <p:sldId id="325" r:id="rId8"/>
    <p:sldId id="326" r:id="rId9"/>
    <p:sldId id="327" r:id="rId10"/>
    <p:sldId id="328" r:id="rId11"/>
    <p:sldId id="330" r:id="rId12"/>
    <p:sldId id="331" r:id="rId13"/>
    <p:sldId id="329" r:id="rId14"/>
    <p:sldId id="332" r:id="rId15"/>
    <p:sldId id="333" r:id="rId16"/>
    <p:sldId id="316" r:id="rId17"/>
    <p:sldId id="318" r:id="rId18"/>
    <p:sldId id="320" r:id="rId19"/>
    <p:sldId id="321" r:id="rId20"/>
    <p:sldId id="323" r:id="rId21"/>
    <p:sldId id="324" r:id="rId22"/>
    <p:sldId id="322" r:id="rId23"/>
    <p:sldId id="396" r:id="rId24"/>
    <p:sldId id="335" r:id="rId25"/>
    <p:sldId id="336" r:id="rId26"/>
    <p:sldId id="337" r:id="rId27"/>
    <p:sldId id="338" r:id="rId28"/>
    <p:sldId id="351" r:id="rId29"/>
    <p:sldId id="353" r:id="rId30"/>
    <p:sldId id="352" r:id="rId31"/>
    <p:sldId id="349" r:id="rId32"/>
    <p:sldId id="350" r:id="rId33"/>
    <p:sldId id="354" r:id="rId34"/>
    <p:sldId id="355" r:id="rId35"/>
    <p:sldId id="356" r:id="rId36"/>
    <p:sldId id="357" r:id="rId37"/>
    <p:sldId id="358" r:id="rId38"/>
    <p:sldId id="359" r:id="rId39"/>
    <p:sldId id="361" r:id="rId40"/>
    <p:sldId id="398" r:id="rId41"/>
    <p:sldId id="363" r:id="rId42"/>
    <p:sldId id="364" r:id="rId43"/>
    <p:sldId id="360" r:id="rId44"/>
    <p:sldId id="362" r:id="rId45"/>
    <p:sldId id="365" r:id="rId46"/>
    <p:sldId id="366" r:id="rId47"/>
    <p:sldId id="367" r:id="rId48"/>
    <p:sldId id="368" r:id="rId49"/>
    <p:sldId id="369" r:id="rId50"/>
    <p:sldId id="370" r:id="rId51"/>
    <p:sldId id="371" r:id="rId52"/>
    <p:sldId id="372" r:id="rId53"/>
    <p:sldId id="373" r:id="rId54"/>
    <p:sldId id="374" r:id="rId55"/>
    <p:sldId id="375" r:id="rId56"/>
    <p:sldId id="376" r:id="rId57"/>
    <p:sldId id="377" r:id="rId58"/>
    <p:sldId id="379" r:id="rId59"/>
    <p:sldId id="378"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290" r:id="rId73"/>
  </p:sldIdLst>
  <p:sldSz cx="13716000" cy="77216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7" d="100"/>
          <a:sy n="77" d="100"/>
        </p:scale>
        <p:origin x="514" y="43"/>
      </p:cViewPr>
      <p:guideLst>
        <p:guide orient="horz" pos="2432"/>
        <p:guide pos="438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411104"/>
            <a:ext cx="11830050" cy="1492486"/>
          </a:xfrm>
        </p:spPr>
        <p:txBody>
          <a:bodyPr/>
          <a:lstStyle/>
          <a:p>
            <a:r>
              <a:rPr lang="en-US"/>
              <a:t>Click to edit Master title style</a:t>
            </a:r>
            <a:endParaRPr lang="en-US"/>
          </a:p>
        </p:txBody>
      </p:sp>
      <p:sp>
        <p:nvSpPr>
          <p:cNvPr id="3" name="Text Placeholder 2"/>
          <p:cNvSpPr>
            <a:spLocks noGrp="1"/>
          </p:cNvSpPr>
          <p:nvPr>
            <p:ph type="body" idx="1"/>
          </p:nvPr>
        </p:nvSpPr>
        <p:spPr>
          <a:xfrm>
            <a:off x="944762" y="1892865"/>
            <a:ext cx="5802510" cy="92766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endParaRPr lang="en-US"/>
          </a:p>
        </p:txBody>
      </p:sp>
      <p:sp>
        <p:nvSpPr>
          <p:cNvPr id="4" name="Content Placeholder 3"/>
          <p:cNvSpPr>
            <a:spLocks noGrp="1"/>
          </p:cNvSpPr>
          <p:nvPr>
            <p:ph sz="half" idx="2"/>
          </p:nvPr>
        </p:nvSpPr>
        <p:spPr>
          <a:xfrm>
            <a:off x="944762" y="2820529"/>
            <a:ext cx="5802510" cy="41485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943725" y="1892865"/>
            <a:ext cx="5831087" cy="92766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endParaRPr lang="en-US"/>
          </a:p>
        </p:txBody>
      </p:sp>
      <p:sp>
        <p:nvSpPr>
          <p:cNvPr id="6" name="Content Placeholder 5"/>
          <p:cNvSpPr>
            <a:spLocks noGrp="1"/>
          </p:cNvSpPr>
          <p:nvPr>
            <p:ph sz="quarter" idx="4"/>
          </p:nvPr>
        </p:nvSpPr>
        <p:spPr>
          <a:xfrm>
            <a:off x="6943725" y="2820529"/>
            <a:ext cx="5831087" cy="41485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1" y="1925038"/>
            <a:ext cx="11830050" cy="3211971"/>
          </a:xfrm>
        </p:spPr>
        <p:txBody>
          <a:bodyPr anchor="b"/>
          <a:lstStyle>
            <a:lvl1pPr>
              <a:defRPr sz="6750"/>
            </a:lvl1pPr>
          </a:lstStyle>
          <a:p>
            <a:r>
              <a:rPr lang="en-US"/>
              <a:t>Click to edit Master title style</a:t>
            </a:r>
            <a:endParaRPr lang="en-US"/>
          </a:p>
        </p:txBody>
      </p:sp>
      <p:sp>
        <p:nvSpPr>
          <p:cNvPr id="3" name="Text Placeholder 2"/>
          <p:cNvSpPr>
            <a:spLocks noGrp="1"/>
          </p:cNvSpPr>
          <p:nvPr>
            <p:ph type="body" idx="1"/>
          </p:nvPr>
        </p:nvSpPr>
        <p:spPr>
          <a:xfrm>
            <a:off x="935831" y="5167395"/>
            <a:ext cx="11830050" cy="1689099"/>
          </a:xfrm>
        </p:spPr>
        <p:txBody>
          <a:bodyPr/>
          <a:lstStyle>
            <a:lvl1pPr marL="0" indent="0">
              <a:buNone/>
              <a:defRPr sz="2700">
                <a:solidFill>
                  <a:schemeClr val="tx1">
                    <a:tint val="75000"/>
                  </a:schemeClr>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801813"/>
            <a:ext cx="6048756" cy="50958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981444" y="1801813"/>
            <a:ext cx="6048756" cy="50958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411104"/>
            <a:ext cx="11830050" cy="1492486"/>
          </a:xfrm>
        </p:spPr>
        <p:txBody>
          <a:bodyPr/>
          <a:lstStyle/>
          <a:p>
            <a:r>
              <a:rPr lang="en-US"/>
              <a:t>Click to edit Master title style</a:t>
            </a:r>
            <a:endParaRPr lang="en-US"/>
          </a:p>
        </p:txBody>
      </p:sp>
      <p:sp>
        <p:nvSpPr>
          <p:cNvPr id="3" name="Text Placeholder 2"/>
          <p:cNvSpPr>
            <a:spLocks noGrp="1"/>
          </p:cNvSpPr>
          <p:nvPr>
            <p:ph type="body" idx="1"/>
          </p:nvPr>
        </p:nvSpPr>
        <p:spPr>
          <a:xfrm>
            <a:off x="944762" y="1892865"/>
            <a:ext cx="5802510" cy="92766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endParaRPr lang="en-US"/>
          </a:p>
        </p:txBody>
      </p:sp>
      <p:sp>
        <p:nvSpPr>
          <p:cNvPr id="4" name="Content Placeholder 3"/>
          <p:cNvSpPr>
            <a:spLocks noGrp="1"/>
          </p:cNvSpPr>
          <p:nvPr>
            <p:ph sz="half" idx="2"/>
          </p:nvPr>
        </p:nvSpPr>
        <p:spPr>
          <a:xfrm>
            <a:off x="944762" y="2820529"/>
            <a:ext cx="5802510" cy="41485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943725" y="1892865"/>
            <a:ext cx="5831087" cy="92766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endParaRPr lang="en-US"/>
          </a:p>
        </p:txBody>
      </p:sp>
      <p:sp>
        <p:nvSpPr>
          <p:cNvPr id="6" name="Content Placeholder 5"/>
          <p:cNvSpPr>
            <a:spLocks noGrp="1"/>
          </p:cNvSpPr>
          <p:nvPr>
            <p:ph sz="quarter" idx="4"/>
          </p:nvPr>
        </p:nvSpPr>
        <p:spPr>
          <a:xfrm>
            <a:off x="6943725" y="2820529"/>
            <a:ext cx="5831087" cy="41485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14773"/>
            <a:ext cx="4423767" cy="1801707"/>
          </a:xfrm>
        </p:spPr>
        <p:txBody>
          <a:bodyPr anchor="b"/>
          <a:lstStyle>
            <a:lvl1pPr>
              <a:defRPr sz="3600"/>
            </a:lvl1pPr>
          </a:lstStyle>
          <a:p>
            <a:r>
              <a:rPr lang="en-US"/>
              <a:t>Click to edit Master title style</a:t>
            </a:r>
            <a:endParaRPr lang="en-US"/>
          </a:p>
        </p:txBody>
      </p:sp>
      <p:sp>
        <p:nvSpPr>
          <p:cNvPr id="3" name="Content Placeholder 2"/>
          <p:cNvSpPr>
            <a:spLocks noGrp="1"/>
          </p:cNvSpPr>
          <p:nvPr>
            <p:ph idx="1"/>
          </p:nvPr>
        </p:nvSpPr>
        <p:spPr>
          <a:xfrm>
            <a:off x="5831087" y="1111767"/>
            <a:ext cx="6943725" cy="5487341"/>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944762" y="2316480"/>
            <a:ext cx="4423767" cy="429156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14773"/>
            <a:ext cx="4423767" cy="1801707"/>
          </a:xfrm>
        </p:spPr>
        <p:txBody>
          <a:bodyPr anchor="b"/>
          <a:lstStyle>
            <a:lvl1pPr>
              <a:defRPr sz="3600"/>
            </a:lvl1pPr>
          </a:lstStyle>
          <a:p>
            <a:r>
              <a:rPr lang="en-US"/>
              <a:t>Click to edit Master title style</a:t>
            </a:r>
            <a:endParaRPr lang="en-US"/>
          </a:p>
        </p:txBody>
      </p:sp>
      <p:sp>
        <p:nvSpPr>
          <p:cNvPr id="3" name="Picture Placeholder 2"/>
          <p:cNvSpPr>
            <a:spLocks noGrp="1"/>
          </p:cNvSpPr>
          <p:nvPr>
            <p:ph type="pic" idx="1"/>
          </p:nvPr>
        </p:nvSpPr>
        <p:spPr>
          <a:xfrm>
            <a:off x="5831087" y="1111767"/>
            <a:ext cx="6943725" cy="5487341"/>
          </a:xfrm>
        </p:spPr>
        <p:txBody>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endParaRPr lang="en-US"/>
          </a:p>
        </p:txBody>
      </p:sp>
      <p:sp>
        <p:nvSpPr>
          <p:cNvPr id="4" name="Text Placeholder 3"/>
          <p:cNvSpPr>
            <a:spLocks noGrp="1"/>
          </p:cNvSpPr>
          <p:nvPr>
            <p:ph type="body" sz="half" idx="2"/>
          </p:nvPr>
        </p:nvSpPr>
        <p:spPr>
          <a:xfrm>
            <a:off x="944762" y="2316480"/>
            <a:ext cx="4423767" cy="429156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09563"/>
            <a:ext cx="3086100" cy="65881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309563"/>
            <a:ext cx="9079396" cy="6588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14773"/>
            <a:ext cx="4423767" cy="1801707"/>
          </a:xfrm>
        </p:spPr>
        <p:txBody>
          <a:bodyPr anchor="b"/>
          <a:lstStyle>
            <a:lvl1pPr>
              <a:defRPr sz="3600"/>
            </a:lvl1pPr>
          </a:lstStyle>
          <a:p>
            <a:r>
              <a:rPr lang="en-US"/>
              <a:t>Click to edit Master title style</a:t>
            </a:r>
            <a:endParaRPr lang="en-US"/>
          </a:p>
        </p:txBody>
      </p:sp>
      <p:sp>
        <p:nvSpPr>
          <p:cNvPr id="3" name="Content Placeholder 2"/>
          <p:cNvSpPr>
            <a:spLocks noGrp="1"/>
          </p:cNvSpPr>
          <p:nvPr>
            <p:ph idx="1"/>
          </p:nvPr>
        </p:nvSpPr>
        <p:spPr>
          <a:xfrm>
            <a:off x="5831087" y="1111767"/>
            <a:ext cx="6943725" cy="5487341"/>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944762" y="2316480"/>
            <a:ext cx="4423767" cy="429156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514773"/>
            <a:ext cx="4423767" cy="1801707"/>
          </a:xfrm>
        </p:spPr>
        <p:txBody>
          <a:bodyPr anchor="b"/>
          <a:lstStyle>
            <a:lvl1pPr>
              <a:defRPr sz="3600"/>
            </a:lvl1pPr>
          </a:lstStyle>
          <a:p>
            <a:r>
              <a:rPr lang="en-US"/>
              <a:t>Click to edit Master title style</a:t>
            </a:r>
            <a:endParaRPr lang="en-US"/>
          </a:p>
        </p:txBody>
      </p:sp>
      <p:sp>
        <p:nvSpPr>
          <p:cNvPr id="3" name="Picture Placeholder 2"/>
          <p:cNvSpPr>
            <a:spLocks noGrp="1"/>
          </p:cNvSpPr>
          <p:nvPr>
            <p:ph type="pic" idx="1"/>
          </p:nvPr>
        </p:nvSpPr>
        <p:spPr>
          <a:xfrm>
            <a:off x="5831087" y="1111767"/>
            <a:ext cx="6943725" cy="5487341"/>
          </a:xfrm>
        </p:spPr>
        <p:txBody>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endParaRPr lang="en-US"/>
          </a:p>
        </p:txBody>
      </p:sp>
      <p:sp>
        <p:nvSpPr>
          <p:cNvPr id="4" name="Text Placeholder 3"/>
          <p:cNvSpPr>
            <a:spLocks noGrp="1"/>
          </p:cNvSpPr>
          <p:nvPr>
            <p:ph type="body" sz="half" idx="2"/>
          </p:nvPr>
        </p:nvSpPr>
        <p:spPr>
          <a:xfrm>
            <a:off x="944762" y="2316480"/>
            <a:ext cx="4423767" cy="4291566"/>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09563"/>
            <a:ext cx="3086100" cy="65881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309563"/>
            <a:ext cx="9079396" cy="6588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263698"/>
            <a:ext cx="10287000" cy="2688261"/>
          </a:xfrm>
        </p:spPr>
        <p:txBody>
          <a:bodyPr anchor="b"/>
          <a:lstStyle>
            <a:lvl1pPr algn="ctr">
              <a:defRPr sz="6750"/>
            </a:lvl1pPr>
          </a:lstStyle>
          <a:p>
            <a:r>
              <a:rPr lang="en-US"/>
              <a:t>Click to edit Master title style</a:t>
            </a:r>
            <a:endParaRPr lang="en-US"/>
          </a:p>
        </p:txBody>
      </p:sp>
      <p:sp>
        <p:nvSpPr>
          <p:cNvPr id="3" name="Subtitle 2"/>
          <p:cNvSpPr>
            <a:spLocks noGrp="1"/>
          </p:cNvSpPr>
          <p:nvPr>
            <p:ph type="subTitle" idx="1"/>
          </p:nvPr>
        </p:nvSpPr>
        <p:spPr>
          <a:xfrm>
            <a:off x="1714500" y="4055628"/>
            <a:ext cx="10287000" cy="1864265"/>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2" Type="http://schemas.openxmlformats.org/officeDocument/2006/relationships/theme" Target="../theme/theme2.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85800" y="309563"/>
            <a:ext cx="12344400" cy="1285875"/>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Text Placeholder 1026"/>
          <p:cNvSpPr>
            <a:spLocks noGrp="1"/>
          </p:cNvSpPr>
          <p:nvPr>
            <p:ph type="body" idx="1"/>
          </p:nvPr>
        </p:nvSpPr>
        <p:spPr>
          <a:xfrm>
            <a:off x="685800" y="1801813"/>
            <a:ext cx="12344400" cy="50958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Date Placeholder 1027"/>
          <p:cNvSpPr>
            <a:spLocks noGrp="1"/>
          </p:cNvSpPr>
          <p:nvPr>
            <p:ph type="dt" sz="half" idx="2"/>
          </p:nvPr>
        </p:nvSpPr>
        <p:spPr>
          <a:xfrm>
            <a:off x="685800" y="7031038"/>
            <a:ext cx="3200400" cy="536575"/>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Footer Placeholder 1028"/>
          <p:cNvSpPr>
            <a:spLocks noGrp="1"/>
          </p:cNvSpPr>
          <p:nvPr>
            <p:ph type="ftr" sz="quarter" idx="3"/>
          </p:nvPr>
        </p:nvSpPr>
        <p:spPr>
          <a:xfrm>
            <a:off x="4686300" y="7031038"/>
            <a:ext cx="4343400" cy="536575"/>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Slide Number Placeholder 1029"/>
          <p:cNvSpPr>
            <a:spLocks noGrp="1"/>
          </p:cNvSpPr>
          <p:nvPr>
            <p:ph type="sldNum" sz="quarter" idx="4"/>
          </p:nvPr>
        </p:nvSpPr>
        <p:spPr>
          <a:xfrm>
            <a:off x="9829800" y="7031038"/>
            <a:ext cx="3200400" cy="536575"/>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85800" y="309563"/>
            <a:ext cx="12344400" cy="1285875"/>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Text Placeholder 1026"/>
          <p:cNvSpPr>
            <a:spLocks noGrp="1"/>
          </p:cNvSpPr>
          <p:nvPr>
            <p:ph type="body" idx="1"/>
          </p:nvPr>
        </p:nvSpPr>
        <p:spPr>
          <a:xfrm>
            <a:off x="685800" y="1801813"/>
            <a:ext cx="12344400" cy="50958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Date Placeholder 1027"/>
          <p:cNvSpPr>
            <a:spLocks noGrp="1"/>
          </p:cNvSpPr>
          <p:nvPr>
            <p:ph type="dt" sz="half" idx="2"/>
          </p:nvPr>
        </p:nvSpPr>
        <p:spPr>
          <a:xfrm>
            <a:off x="685800" y="7031038"/>
            <a:ext cx="3200400" cy="536575"/>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Footer Placeholder 1028"/>
          <p:cNvSpPr>
            <a:spLocks noGrp="1"/>
          </p:cNvSpPr>
          <p:nvPr>
            <p:ph type="ftr" sz="quarter" idx="3"/>
          </p:nvPr>
        </p:nvSpPr>
        <p:spPr>
          <a:xfrm>
            <a:off x="4686300" y="7031038"/>
            <a:ext cx="4343400" cy="536575"/>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Slide Number Placeholder 1029"/>
          <p:cNvSpPr>
            <a:spLocks noGrp="1"/>
          </p:cNvSpPr>
          <p:nvPr>
            <p:ph type="sldNum" sz="quarter" idx="4"/>
          </p:nvPr>
        </p:nvSpPr>
        <p:spPr>
          <a:xfrm>
            <a:off x="9829800" y="7031038"/>
            <a:ext cx="3200400" cy="536575"/>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hyperlink" Target="https://www.zhihu.com/question/38499534?sort=created" TargetMode="External"/><Relationship Id="rId5" Type="http://schemas.openxmlformats.org/officeDocument/2006/relationships/hyperlink" Target="https://www.sohu.com/a/220228574_717210" TargetMode="External"/><Relationship Id="rId4" Type="http://schemas.openxmlformats.org/officeDocument/2006/relationships/hyperlink" Target="http://jalammar.github.io/illustrated-transformer/" TargetMode="External"/><Relationship Id="rId3" Type="http://schemas.openxmlformats.org/officeDocument/2006/relationships/hyperlink" Target="http://nlp.seas.harvard.edu/2018/04/03/attention.html" TargetMode="External"/><Relationship Id="rId2" Type="http://schemas.openxmlformats.org/officeDocument/2006/relationships/image" Target="../media/image9.png"/><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8.png"/><Relationship Id="rId1"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0.png"/><Relationship Id="rId1"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2.png"/><Relationship Id="rId1"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4.png"/><Relationship Id="rId1"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6.png"/><Relationship Id="rId1"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8.png"/><Relationship Id="rId1" Type="http://schemas.openxmlformats.org/officeDocument/2006/relationships/image" Target="../media/image67.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0.png"/><Relationship Id="rId1" Type="http://schemas.openxmlformats.org/officeDocument/2006/relationships/image" Target="../media/image69.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9.png"/><Relationship Id="rId1" Type="http://schemas.openxmlformats.org/officeDocument/2006/relationships/image" Target="../media/image78.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80.png"/></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86.png"/><Relationship Id="rId3" Type="http://schemas.openxmlformats.org/officeDocument/2006/relationships/image" Target="../media/image85.jpeg"/><Relationship Id="rId2" Type="http://schemas.openxmlformats.org/officeDocument/2006/relationships/image" Target="../media/image84.png"/><Relationship Id="rId1" Type="http://schemas.openxmlformats.org/officeDocument/2006/relationships/image" Target="../media/image83.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8.png"/><Relationship Id="rId1" Type="http://schemas.openxmlformats.org/officeDocument/2006/relationships/image" Target="../media/image8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92.png"/><Relationship Id="rId3" Type="http://schemas.openxmlformats.org/officeDocument/2006/relationships/image" Target="../media/image91.jpeg"/><Relationship Id="rId2" Type="http://schemas.openxmlformats.org/officeDocument/2006/relationships/image" Target="../media/image90.png"/><Relationship Id="rId1" Type="http://schemas.openxmlformats.org/officeDocument/2006/relationships/image" Target="../media/image89.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4.png"/><Relationship Id="rId1" Type="http://schemas.openxmlformats.org/officeDocument/2006/relationships/image" Target="../media/image93.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7.jpeg"/><Relationship Id="rId2" Type="http://schemas.openxmlformats.org/officeDocument/2006/relationships/image" Target="../media/image96.png"/><Relationship Id="rId1" Type="http://schemas.openxmlformats.org/officeDocument/2006/relationships/image" Target="../media/image95.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image" Target="../media/image98.pn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image" Target="../media/image101.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image" Target="../media/image104.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8.png"/><Relationship Id="rId1" Type="http://schemas.openxmlformats.org/officeDocument/2006/relationships/image" Target="../media/image107.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image" Target="../media/image109.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2.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image" Target="../media/image11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image" Target="../media/image118.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2.png"/><Relationship Id="rId1" Type="http://schemas.openxmlformats.org/officeDocument/2006/relationships/image" Target="../media/image121.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image" Target="../media/image123.pn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image" Target="../media/image126.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image" Target="../media/image129.png"/></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36.png"/><Relationship Id="rId4" Type="http://schemas.openxmlformats.org/officeDocument/2006/relationships/image" Target="../media/image135.png"/><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image" Target="../media/image132.png"/></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40.png"/><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image" Target="../media/image137.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image" Target="../media/image141.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5.png"/><Relationship Id="rId1" Type="http://schemas.openxmlformats.org/officeDocument/2006/relationships/image" Target="../media/image144.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image" Target="../media/image14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image" Target="../media/image8.png"/></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097" descr="act"/>
          <p:cNvPicPr>
            <a:picLocks noChangeAspect="1"/>
          </p:cNvPicPr>
          <p:nvPr/>
        </p:nvPicPr>
        <p:blipFill>
          <a:blip r:embed="rId1"/>
          <a:stretch>
            <a:fillRect/>
          </a:stretch>
        </p:blipFill>
        <p:spPr>
          <a:xfrm>
            <a:off x="0" y="0"/>
            <a:ext cx="13716000" cy="7708900"/>
          </a:xfrm>
          <a:prstGeom prst="rect">
            <a:avLst/>
          </a:prstGeom>
          <a:noFill/>
          <a:ln w="9525">
            <a:noFill/>
          </a:ln>
        </p:spPr>
      </p:pic>
      <p:pic>
        <p:nvPicPr>
          <p:cNvPr id="4099" name="Picture 4098" descr="act"/>
          <p:cNvPicPr>
            <a:picLocks noChangeAspect="1"/>
          </p:cNvPicPr>
          <p:nvPr/>
        </p:nvPicPr>
        <p:blipFill>
          <a:blip r:embed="rId2"/>
          <a:stretch>
            <a:fillRect/>
          </a:stretch>
        </p:blipFill>
        <p:spPr>
          <a:xfrm>
            <a:off x="4508500" y="0"/>
            <a:ext cx="127000" cy="7708900"/>
          </a:xfrm>
          <a:prstGeom prst="rect">
            <a:avLst/>
          </a:prstGeom>
          <a:noFill/>
          <a:ln w="9525">
            <a:noFill/>
          </a:ln>
        </p:spPr>
      </p:pic>
      <p:pic>
        <p:nvPicPr>
          <p:cNvPr id="4100" name="Picture 4099" descr="act"/>
          <p:cNvPicPr>
            <a:picLocks noChangeAspect="1"/>
          </p:cNvPicPr>
          <p:nvPr/>
        </p:nvPicPr>
        <p:blipFill>
          <a:blip r:embed="rId3"/>
          <a:stretch>
            <a:fillRect/>
          </a:stretch>
        </p:blipFill>
        <p:spPr>
          <a:xfrm>
            <a:off x="4762500" y="6350"/>
            <a:ext cx="8953500" cy="7708900"/>
          </a:xfrm>
          <a:prstGeom prst="rect">
            <a:avLst/>
          </a:prstGeom>
          <a:noFill/>
          <a:ln w="9525">
            <a:noFill/>
          </a:ln>
        </p:spPr>
      </p:pic>
      <p:sp>
        <p:nvSpPr>
          <p:cNvPr id="4104" name="Text Box 4103"/>
          <p:cNvSpPr txBox="1"/>
          <p:nvPr/>
        </p:nvSpPr>
        <p:spPr>
          <a:xfrm>
            <a:off x="5753100" y="2794000"/>
            <a:ext cx="254000" cy="304800"/>
          </a:xfrm>
          <a:prstGeom prst="rect">
            <a:avLst/>
          </a:prstGeom>
          <a:noFill/>
          <a:ln w="9525">
            <a:noFill/>
          </a:ln>
        </p:spPr>
        <p:txBody>
          <a:bodyPr wrap="none" lIns="0" tIns="0" rIns="0" bIns="0" anchor="ctr"/>
          <a:lstStyle/>
          <a:p>
            <a:endParaRPr lang="en-US" altLang="zh-CN" sz="2200" dirty="0">
              <a:solidFill>
                <a:srgbClr val="585858"/>
              </a:solidFill>
              <a:latin typeface="Wingdings" panose="05000000000000000000" pitchFamily="2" charset="2"/>
            </a:endParaRPr>
          </a:p>
        </p:txBody>
      </p:sp>
      <p:sp>
        <p:nvSpPr>
          <p:cNvPr id="4106" name="Text Box 4105"/>
          <p:cNvSpPr txBox="1"/>
          <p:nvPr/>
        </p:nvSpPr>
        <p:spPr>
          <a:xfrm>
            <a:off x="5753100" y="3289300"/>
            <a:ext cx="254000" cy="304800"/>
          </a:xfrm>
          <a:prstGeom prst="rect">
            <a:avLst/>
          </a:prstGeom>
          <a:noFill/>
          <a:ln w="9525">
            <a:noFill/>
          </a:ln>
        </p:spPr>
        <p:txBody>
          <a:bodyPr wrap="none" lIns="0" tIns="0" rIns="0" bIns="0" anchor="ctr"/>
          <a:lstStyle/>
          <a:p>
            <a:endParaRPr lang="en-US" altLang="zh-CN" sz="2200" dirty="0">
              <a:solidFill>
                <a:srgbClr val="585858"/>
              </a:solidFill>
              <a:latin typeface="Wingdings" panose="05000000000000000000" pitchFamily="2" charset="2"/>
            </a:endParaRPr>
          </a:p>
        </p:txBody>
      </p:sp>
      <p:sp>
        <p:nvSpPr>
          <p:cNvPr id="2056" name="Text Box 2055"/>
          <p:cNvSpPr txBox="1"/>
          <p:nvPr/>
        </p:nvSpPr>
        <p:spPr>
          <a:xfrm>
            <a:off x="323850" y="2957195"/>
            <a:ext cx="4438650" cy="2218055"/>
          </a:xfrm>
          <a:prstGeom prst="rect">
            <a:avLst/>
          </a:prstGeom>
          <a:noFill/>
          <a:ln w="9525">
            <a:noFill/>
          </a:ln>
        </p:spPr>
        <p:txBody>
          <a:bodyPr wrap="none" lIns="0" tIns="0" rIns="0" bIns="0" anchor="ctr"/>
          <a:lstStyle/>
          <a:p>
            <a:pPr algn="l"/>
            <a:r>
              <a:rPr lang="zh-CN" altLang="en-US" sz="3200" b="1" dirty="0">
                <a:solidFill>
                  <a:srgbClr val="F1F1F1"/>
                </a:solidFill>
                <a:latin typeface="Arial" panose="020B0604020202020204" pitchFamily="34" charset="0"/>
                <a:ea typeface="微软雅黑" panose="020B0503020204020204" pitchFamily="34" charset="-122"/>
              </a:rPr>
              <a:t>智慧金融</a:t>
            </a:r>
            <a:endParaRPr lang="zh-CN" altLang="en-US" sz="3200" b="1" dirty="0">
              <a:solidFill>
                <a:srgbClr val="F1F1F1"/>
              </a:solidFill>
              <a:latin typeface="Arial" panose="020B0604020202020204" pitchFamily="34" charset="0"/>
              <a:ea typeface="微软雅黑" panose="020B0503020204020204" pitchFamily="34" charset="-122"/>
            </a:endParaRPr>
          </a:p>
          <a:p>
            <a:pPr algn="l"/>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与大数据分析</a:t>
            </a:r>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a:t>
            </a:r>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实验室</a:t>
            </a:r>
            <a:endParaRPr lang="zh-CN" altLang="en-US" sz="3200" b="1" dirty="0">
              <a:solidFill>
                <a:srgbClr val="F1F1F1"/>
              </a:solidFill>
              <a:latin typeface="Arial" panose="020B0604020202020204" pitchFamily="34" charset="0"/>
              <a:ea typeface="微软雅黑" panose="020B0503020204020204" pitchFamily="34" charset="-122"/>
            </a:endParaRPr>
          </a:p>
        </p:txBody>
      </p:sp>
      <p:sp>
        <p:nvSpPr>
          <p:cNvPr id="2070" name="Text Box 2069"/>
          <p:cNvSpPr txBox="1"/>
          <p:nvPr/>
        </p:nvSpPr>
        <p:spPr>
          <a:xfrm>
            <a:off x="6007100" y="2520950"/>
            <a:ext cx="4720590" cy="1193800"/>
          </a:xfrm>
          <a:prstGeom prst="rect">
            <a:avLst/>
          </a:prstGeom>
          <a:noFill/>
          <a:ln w="9525">
            <a:noFill/>
          </a:ln>
        </p:spPr>
        <p:txBody>
          <a:bodyPr wrap="none" lIns="0" tIns="0" rIns="0" bIns="0" anchor="ctr"/>
          <a:lstStyle/>
          <a:p>
            <a:r>
              <a:rPr lang="en-US" altLang="zh-CN" sz="7200" b="1" i="1" dirty="0">
                <a:solidFill>
                  <a:srgbClr val="0070C0"/>
                </a:solidFill>
                <a:latin typeface="Arial" panose="020B0604020202020204" pitchFamily="34" charset="0"/>
                <a:ea typeface="微软雅黑" panose="020B0503020204020204" pitchFamily="34" charset="-122"/>
              </a:rPr>
              <a:t>Transformer</a:t>
            </a:r>
            <a:endParaRPr lang="en-US" altLang="zh-CN" sz="7200" b="1" i="1" dirty="0">
              <a:solidFill>
                <a:srgbClr val="0070C0"/>
              </a:solidFill>
              <a:latin typeface="Arial" panose="020B0604020202020204" pitchFamily="34" charset="0"/>
              <a:ea typeface="微软雅黑" panose="020B0503020204020204" pitchFamily="34" charset="-122"/>
            </a:endParaRPr>
          </a:p>
        </p:txBody>
      </p:sp>
      <p:sp>
        <p:nvSpPr>
          <p:cNvPr id="7" name="Text Box 6"/>
          <p:cNvSpPr txBox="1"/>
          <p:nvPr/>
        </p:nvSpPr>
        <p:spPr>
          <a:xfrm>
            <a:off x="5852160" y="7247890"/>
            <a:ext cx="918210" cy="317500"/>
          </a:xfrm>
          <a:prstGeom prst="rect">
            <a:avLst/>
          </a:prstGeom>
          <a:noFill/>
          <a:ln w="9525">
            <a:noFill/>
          </a:ln>
        </p:spPr>
        <p:txBody>
          <a:bodyPr wrap="none" lIns="0" tIns="0" rIns="0" bIns="0" anchor="ctr"/>
          <a:lstStyle/>
          <a:p>
            <a:r>
              <a:rPr lang="zh-CN" altLang="en-US" sz="3200" b="1" dirty="0">
                <a:solidFill>
                  <a:srgbClr val="0070C0"/>
                </a:solidFill>
                <a:latin typeface="Arial" panose="020B0604020202020204" pitchFamily="34" charset="0"/>
              </a:rPr>
              <a:t>段旭祥</a:t>
            </a:r>
            <a:endParaRPr lang="zh-CN" altLang="en-US" sz="3200" b="1" dirty="0">
              <a:solidFill>
                <a:srgbClr val="0070C0"/>
              </a:solidFill>
              <a:latin typeface="Arial" panose="020B0604020202020204" pitchFamily="34" charset="0"/>
            </a:endParaRPr>
          </a:p>
        </p:txBody>
      </p:sp>
      <p:sp>
        <p:nvSpPr>
          <p:cNvPr id="12" name="Text Box 11"/>
          <p:cNvSpPr txBox="1"/>
          <p:nvPr/>
        </p:nvSpPr>
        <p:spPr>
          <a:xfrm>
            <a:off x="11315700" y="7247890"/>
            <a:ext cx="2056765" cy="317500"/>
          </a:xfrm>
          <a:prstGeom prst="rect">
            <a:avLst/>
          </a:prstGeom>
          <a:noFill/>
          <a:ln w="9525">
            <a:noFill/>
          </a:ln>
        </p:spPr>
        <p:txBody>
          <a:bodyPr wrap="none" lIns="0" tIns="0" rIns="0" bIns="0" anchor="ctr"/>
          <a:lstStyle/>
          <a:p>
            <a:r>
              <a:rPr lang="en-US" altLang="zh-CN" sz="3200" dirty="0">
                <a:solidFill>
                  <a:srgbClr val="0070C0"/>
                </a:solidFill>
                <a:latin typeface="Arial" panose="020B0604020202020204" pitchFamily="34" charset="0"/>
              </a:rPr>
              <a:t>2019.05.27</a:t>
            </a:r>
            <a:endParaRPr lang="en-US" altLang="zh-CN" sz="3200" dirty="0">
              <a:solidFill>
                <a:srgbClr val="0070C0"/>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307848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altLang="en-US" sz="2800" b="1" dirty="0">
              <a:sym typeface="+mn-ea"/>
            </a:endParaRPr>
          </a:p>
          <a:p>
            <a:endParaRPr lang="en-US" altLang="en-US" sz="2800" b="1" dirty="0">
              <a:sym typeface="+mn-ea"/>
            </a:endParaRPr>
          </a:p>
          <a:p>
            <a:r>
              <a:rPr lang="zh-CN" altLang="en-US" sz="2800" dirty="0">
                <a:sym typeface="+mn-ea"/>
              </a:rPr>
              <a:t>（</a:t>
            </a:r>
            <a:r>
              <a:rPr lang="en-US" altLang="zh-CN" sz="2800" dirty="0">
                <a:sym typeface="+mn-ea"/>
              </a:rPr>
              <a:t>1</a:t>
            </a:r>
            <a:r>
              <a:rPr lang="zh-CN" altLang="en-US" sz="2800" dirty="0">
                <a:sym typeface="+mn-ea"/>
              </a:rPr>
              <a:t>）</a:t>
            </a:r>
            <a:r>
              <a:rPr lang="zh-CN" altLang="en-US" sz="2800" dirty="0">
                <a:sym typeface="+mn-ea"/>
              </a:rPr>
              <a:t>所有的</a:t>
            </a:r>
            <a:r>
              <a:rPr lang="en-US" altLang="zh-CN" sz="2800" dirty="0">
                <a:sym typeface="+mn-ea"/>
              </a:rPr>
              <a:t>Encoder</a:t>
            </a:r>
            <a:r>
              <a:rPr lang="zh-CN" altLang="en-US" sz="2800" dirty="0">
                <a:sym typeface="+mn-ea"/>
              </a:rPr>
              <a:t>结构相同，但权值不共享。</a:t>
            </a:r>
            <a:endParaRPr lang="zh-CN" altLang="en-US" sz="2800" dirty="0">
              <a:sym typeface="+mn-ea"/>
            </a:endParaRPr>
          </a:p>
          <a:p>
            <a:endParaRPr lang="zh-CN" altLang="en-US" sz="2800" dirty="0">
              <a:sym typeface="+mn-ea"/>
            </a:endParaRPr>
          </a:p>
          <a:p>
            <a:r>
              <a:rPr lang="zh-CN" sz="2800" dirty="0">
                <a:sym typeface="+mn-ea"/>
              </a:rPr>
              <a:t>（</a:t>
            </a:r>
            <a:r>
              <a:rPr lang="en-US" altLang="zh-CN" sz="2800" dirty="0">
                <a:sym typeface="+mn-ea"/>
              </a:rPr>
              <a:t>2</a:t>
            </a:r>
            <a:r>
              <a:rPr lang="zh-CN" altLang="en-US" sz="2800" dirty="0">
                <a:sym typeface="+mn-ea"/>
              </a:rPr>
              <a:t>）</a:t>
            </a:r>
            <a:r>
              <a:rPr sz="2800" dirty="0">
                <a:sym typeface="+mn-ea"/>
              </a:rPr>
              <a:t>Self-Attention层中的输入和输出是存在依赖关系的，而前馈层则没有依赖，所以在前馈层，我们可以用到并行化来提升速率。</a:t>
            </a:r>
            <a:endParaRPr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10/70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307848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altLang="en-US" sz="2800" b="1" dirty="0">
              <a:sym typeface="+mn-ea"/>
            </a:endParaRPr>
          </a:p>
          <a:p>
            <a:endParaRPr lang="en-US" altLang="en-US" sz="2800" b="1" dirty="0">
              <a:sym typeface="+mn-ea"/>
            </a:endParaRPr>
          </a:p>
          <a:p>
            <a:r>
              <a:rPr lang="zh-CN" sz="2800" dirty="0">
                <a:sym typeface="+mn-ea"/>
              </a:rPr>
              <a:t>（</a:t>
            </a:r>
            <a:r>
              <a:rPr lang="en-US" altLang="zh-CN" sz="2800" dirty="0">
                <a:sym typeface="+mn-ea"/>
              </a:rPr>
              <a:t>1</a:t>
            </a:r>
            <a:r>
              <a:rPr lang="zh-CN" altLang="en-US" sz="2800" dirty="0">
                <a:sym typeface="+mn-ea"/>
              </a:rPr>
              <a:t>）</a:t>
            </a:r>
            <a:r>
              <a:rPr sz="2800" dirty="0">
                <a:sym typeface="+mn-ea"/>
              </a:rPr>
              <a:t>Decoder也同样具有这样的层级结构，但是在这之间有一个Attention层</a:t>
            </a:r>
            <a:r>
              <a:rPr lang="zh-CN" sz="2800" dirty="0">
                <a:sym typeface="+mn-ea"/>
              </a:rPr>
              <a:t>。</a:t>
            </a:r>
            <a:endParaRPr lang="zh-CN" sz="2800" dirty="0">
              <a:sym typeface="+mn-ea"/>
            </a:endParaRPr>
          </a:p>
          <a:p>
            <a:endParaRPr sz="2800" dirty="0">
              <a:sym typeface="+mn-ea"/>
            </a:endParaRPr>
          </a:p>
          <a:p>
            <a:r>
              <a:rPr lang="zh-CN" sz="2800" dirty="0">
                <a:sym typeface="+mn-ea"/>
              </a:rPr>
              <a:t>（</a:t>
            </a:r>
            <a:r>
              <a:rPr lang="en-US" altLang="zh-CN" sz="2800" dirty="0">
                <a:sym typeface="+mn-ea"/>
              </a:rPr>
              <a:t>2</a:t>
            </a:r>
            <a:r>
              <a:rPr lang="zh-CN" altLang="en-US" sz="2800" dirty="0">
                <a:sym typeface="+mn-ea"/>
              </a:rPr>
              <a:t>）</a:t>
            </a:r>
            <a:r>
              <a:rPr sz="2800" dirty="0">
                <a:sym typeface="+mn-ea"/>
              </a:rPr>
              <a:t>Decoder</a:t>
            </a:r>
            <a:r>
              <a:rPr lang="zh-CN" altLang="en-US" sz="2800" dirty="0">
                <a:sym typeface="+mn-ea"/>
              </a:rPr>
              <a:t>构成如下：</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4135120" y="4213860"/>
            <a:ext cx="4578350" cy="2514600"/>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p>
            <a:r>
              <a:rPr lang="en-US" altLang="zh-CN" sz="2400">
                <a:solidFill>
                  <a:schemeClr val="bg1"/>
                </a:solidFill>
                <a:uFillTx/>
              </a:rPr>
              <a:t>Page	11/70</a:t>
            </a:r>
            <a:endParaRPr lang="en-US" altLang="zh-CN" sz="2400">
              <a:solidFill>
                <a:schemeClr val="bg1"/>
              </a:solidFill>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1476355" cy="521208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self-attention</a:t>
            </a:r>
            <a:endParaRPr lang="en-US" altLang="zh-CN" sz="2800" b="1" dirty="0">
              <a:sym typeface="+mn-ea"/>
            </a:endParaRPr>
          </a:p>
          <a:p>
            <a:endParaRPr lang="zh-CN" altLang="en-US" sz="2800" b="1" dirty="0">
              <a:sym typeface="+mn-ea"/>
            </a:endParaRPr>
          </a:p>
          <a:p>
            <a:r>
              <a:rPr lang="zh-CN" altLang="en-US" sz="2800" dirty="0">
                <a:sym typeface="+mn-ea"/>
              </a:rPr>
              <a:t>    输入：</a:t>
            </a:r>
            <a:r>
              <a:rPr lang="en-US" altLang="zh-CN" sz="2800" dirty="0">
                <a:sym typeface="+mn-ea"/>
              </a:rPr>
              <a:t>”The animal didn't cross the street because it was too tired”</a:t>
            </a:r>
            <a:endParaRPr lang="en-US" altLang="zh-CN" sz="2800" dirty="0">
              <a:sym typeface="+mn-ea"/>
            </a:endParaRPr>
          </a:p>
          <a:p>
            <a:endParaRPr lang="en-US" altLang="zh-CN" sz="2800" dirty="0">
              <a:sym typeface="+mn-ea"/>
            </a:endParaRPr>
          </a:p>
          <a:p>
            <a:r>
              <a:rPr lang="en-US" altLang="zh-CN" sz="2800" dirty="0">
                <a:sym typeface="+mn-ea"/>
              </a:rPr>
              <a:t>    </a:t>
            </a:r>
            <a:r>
              <a:rPr lang="zh-CN" altLang="en-US" sz="2800" dirty="0">
                <a:sym typeface="+mn-ea"/>
              </a:rPr>
              <a:t>（</a:t>
            </a:r>
            <a:r>
              <a:rPr lang="en-US" altLang="zh-CN" sz="2800" dirty="0">
                <a:sym typeface="+mn-ea"/>
              </a:rPr>
              <a:t>1</a:t>
            </a:r>
            <a:r>
              <a:rPr lang="zh-CN" altLang="en-US" sz="2800" dirty="0">
                <a:sym typeface="+mn-ea"/>
              </a:rPr>
              <a:t>）</a:t>
            </a:r>
            <a:r>
              <a:rPr lang="en-US" altLang="zh-CN" sz="2800" dirty="0">
                <a:sym typeface="+mn-ea"/>
              </a:rPr>
              <a:t>attention</a:t>
            </a:r>
            <a:r>
              <a:rPr lang="zh-CN" altLang="en-US" sz="2800" dirty="0">
                <a:sym typeface="+mn-ea"/>
              </a:rPr>
              <a:t>的思想类似于</a:t>
            </a:r>
            <a:r>
              <a:rPr lang="en-US" altLang="zh-CN" sz="2800" dirty="0">
                <a:sym typeface="+mn-ea"/>
              </a:rPr>
              <a:t>seq2seq</a:t>
            </a:r>
            <a:r>
              <a:rPr lang="zh-CN" altLang="en-US" sz="2800" dirty="0">
                <a:sym typeface="+mn-ea"/>
              </a:rPr>
              <a:t>；</a:t>
            </a:r>
            <a:endParaRPr lang="zh-CN" altLang="en-US" sz="2800" dirty="0">
              <a:sym typeface="+mn-ea"/>
            </a:endParaRPr>
          </a:p>
          <a:p>
            <a:r>
              <a:rPr lang="zh-CN" altLang="en-US" sz="2800" dirty="0">
                <a:sym typeface="+mn-ea"/>
              </a:rPr>
              <a:t>    </a:t>
            </a:r>
            <a:endParaRPr lang="zh-CN" altLang="en-US" sz="2800" dirty="0">
              <a:sym typeface="+mn-ea"/>
            </a:endParaRPr>
          </a:p>
          <a:p>
            <a:r>
              <a:rPr lang="zh-CN" altLang="en-US" sz="2800" dirty="0">
                <a:sym typeface="+mn-ea"/>
              </a:rPr>
              <a:t>    （</a:t>
            </a:r>
            <a:r>
              <a:rPr lang="en-US" altLang="zh-CN" sz="2800" dirty="0">
                <a:sym typeface="+mn-ea"/>
              </a:rPr>
              <a:t>2</a:t>
            </a:r>
            <a:r>
              <a:rPr lang="zh-CN" altLang="en-US" sz="2800" dirty="0">
                <a:sym typeface="+mn-ea"/>
              </a:rPr>
              <a:t>）</a:t>
            </a:r>
            <a:r>
              <a:rPr lang="zh-CN" altLang="en-US" sz="2800" dirty="0">
                <a:sym typeface="+mn-ea"/>
              </a:rPr>
              <a:t>但</a:t>
            </a:r>
            <a:r>
              <a:rPr lang="en-US" altLang="zh-CN" sz="2800" dirty="0">
                <a:sym typeface="+mn-ea"/>
              </a:rPr>
              <a:t>seq2seq</a:t>
            </a:r>
            <a:r>
              <a:rPr lang="zh-CN" altLang="en-US" sz="2800" dirty="0">
                <a:sym typeface="+mn-ea"/>
              </a:rPr>
              <a:t>中</a:t>
            </a:r>
            <a:r>
              <a:rPr lang="en-US" altLang="zh-CN" sz="2800" dirty="0">
                <a:sym typeface="+mn-ea"/>
              </a:rPr>
              <a:t>Encoder,Decoder</a:t>
            </a:r>
            <a:r>
              <a:rPr lang="zh-CN" altLang="en-US" sz="2800" dirty="0">
                <a:sym typeface="+mn-ea"/>
              </a:rPr>
              <a:t>都是</a:t>
            </a:r>
            <a:r>
              <a:rPr lang="en-US" altLang="zh-CN" sz="2800" dirty="0">
                <a:sym typeface="+mn-ea"/>
              </a:rPr>
              <a:t>RNN</a:t>
            </a:r>
            <a:r>
              <a:rPr lang="zh-CN" altLang="en-US" sz="2800" dirty="0">
                <a:sym typeface="+mn-ea"/>
              </a:rPr>
              <a:t>，</a:t>
            </a:r>
            <a:r>
              <a:rPr lang="en-US" altLang="zh-CN" sz="2800" dirty="0">
                <a:sym typeface="+mn-ea"/>
              </a:rPr>
              <a:t>RNN</a:t>
            </a:r>
            <a:r>
              <a:rPr lang="zh-CN" altLang="en-US" sz="2800" dirty="0">
                <a:sym typeface="+mn-ea"/>
              </a:rPr>
              <a:t>当前状态的更新需在前一状态更新完毕后；</a:t>
            </a:r>
            <a:endParaRPr lang="zh-CN" altLang="en-US" sz="2800" dirty="0">
              <a:sym typeface="+mn-ea"/>
            </a:endParaRPr>
          </a:p>
          <a:p>
            <a:endParaRPr lang="zh-CN" altLang="en-US" sz="2800" dirty="0">
              <a:sym typeface="+mn-ea"/>
            </a:endParaRPr>
          </a:p>
          <a:p>
            <a:r>
              <a:rPr lang="zh-CN" altLang="en-US" sz="2800" dirty="0">
                <a:sym typeface="+mn-ea"/>
              </a:rPr>
              <a:t>    （</a:t>
            </a:r>
            <a:r>
              <a:rPr lang="en-US" altLang="zh-CN" sz="2800" dirty="0">
                <a:sym typeface="+mn-ea"/>
              </a:rPr>
              <a:t>3</a:t>
            </a:r>
            <a:r>
              <a:rPr lang="zh-CN" altLang="en-US" sz="2800" dirty="0">
                <a:sym typeface="+mn-ea"/>
              </a:rPr>
              <a:t>）</a:t>
            </a:r>
            <a:r>
              <a:rPr lang="zh-CN" altLang="en-US" sz="2800" dirty="0">
                <a:sym typeface="+mn-ea"/>
              </a:rPr>
              <a:t>而</a:t>
            </a:r>
            <a:r>
              <a:rPr lang="en-US" sz="2800" dirty="0">
                <a:sym typeface="+mn-ea"/>
              </a:rPr>
              <a:t>Transformer</a:t>
            </a:r>
            <a:r>
              <a:rPr lang="zh-CN" altLang="en-US" sz="2800" dirty="0">
                <a:sym typeface="+mn-ea"/>
              </a:rPr>
              <a:t>没有序列化的要求，具有更好的并行性；</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12/70</a:t>
            </a:r>
            <a:endParaRPr lang="en-US" altLang="zh-CN" sz="2400">
              <a:solidFill>
                <a:schemeClr val="bg1"/>
              </a:solidFill>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self-attention</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4170680" y="2366645"/>
            <a:ext cx="5114925" cy="4677410"/>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13/70</a:t>
            </a:r>
            <a:endParaRPr lang="en-US" altLang="zh-CN" sz="2400">
              <a:solidFill>
                <a:schemeClr val="bg1"/>
              </a:solidFill>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521208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self-attention</a:t>
            </a:r>
            <a:endParaRPr lang="en-US" altLang="zh-CN" sz="2800" b="1" dirty="0">
              <a:sym typeface="+mn-ea"/>
            </a:endParaRPr>
          </a:p>
          <a:p>
            <a:endParaRPr lang="zh-CN" altLang="en-US" sz="2800" b="1" dirty="0">
              <a:sym typeface="+mn-ea"/>
            </a:endParaRPr>
          </a:p>
          <a:p>
            <a:r>
              <a:rPr lang="zh-CN" sz="2800" dirty="0">
                <a:sym typeface="+mn-ea"/>
              </a:rPr>
              <a:t>（</a:t>
            </a:r>
            <a:r>
              <a:rPr lang="en-US" altLang="zh-CN" sz="2800" dirty="0">
                <a:sym typeface="+mn-ea"/>
              </a:rPr>
              <a:t>1</a:t>
            </a:r>
            <a:r>
              <a:rPr lang="zh-CN" altLang="en-US" sz="2800" dirty="0">
                <a:sym typeface="+mn-ea"/>
              </a:rPr>
              <a:t>）</a:t>
            </a:r>
            <a:r>
              <a:rPr sz="2800" dirty="0">
                <a:sym typeface="+mn-ea"/>
              </a:rPr>
              <a:t>端到端的记忆网络是基于一个重复的注意机制，而不是顺序一致的重复，并且在简单语言问题解答和语言建模任务上表现良好</a:t>
            </a:r>
            <a:r>
              <a:rPr lang="zh-CN" sz="2800" dirty="0">
                <a:sym typeface="+mn-ea"/>
              </a:rPr>
              <a:t>；</a:t>
            </a:r>
            <a:r>
              <a:rPr sz="2800" dirty="0">
                <a:sym typeface="+mn-ea"/>
              </a:rPr>
              <a:t> </a:t>
            </a:r>
            <a:endParaRPr sz="2800" dirty="0">
              <a:sym typeface="+mn-ea"/>
            </a:endParaRPr>
          </a:p>
          <a:p>
            <a:endParaRPr sz="2800" dirty="0">
              <a:sym typeface="+mn-ea"/>
            </a:endParaRPr>
          </a:p>
          <a:p>
            <a:r>
              <a:rPr lang="zh-CN" altLang="en-US" sz="2800" dirty="0">
                <a:sym typeface="+mn-ea"/>
              </a:rPr>
              <a:t>（</a:t>
            </a:r>
            <a:r>
              <a:rPr lang="en-US" altLang="zh-CN" sz="2800" dirty="0">
                <a:sym typeface="+mn-ea"/>
              </a:rPr>
              <a:t>2</a:t>
            </a:r>
            <a:r>
              <a:rPr lang="zh-CN" altLang="en-US" sz="2800" dirty="0">
                <a:sym typeface="+mn-ea"/>
              </a:rPr>
              <a:t>）</a:t>
            </a:r>
            <a:r>
              <a:rPr lang="en-US" altLang="zh-CN" sz="2800" dirty="0">
                <a:sym typeface="+mn-ea"/>
              </a:rPr>
              <a:t>CNN</a:t>
            </a:r>
            <a:r>
              <a:rPr lang="zh-CN" altLang="en-US" sz="2800" dirty="0">
                <a:sym typeface="+mn-ea"/>
              </a:rPr>
              <a:t>可以实现并行计算，但无法考虑到时序性，对于</a:t>
            </a:r>
            <a:r>
              <a:rPr lang="en-US" altLang="zh-CN" sz="2800" dirty="0">
                <a:sym typeface="+mn-ea"/>
              </a:rPr>
              <a:t>NLP</a:t>
            </a:r>
            <a:r>
              <a:rPr lang="zh-CN" altLang="en-US" sz="2800" dirty="0">
                <a:sym typeface="+mn-ea"/>
              </a:rPr>
              <a:t>任务不太适用，并且对于学习远距离的依赖性代价也较大；</a:t>
            </a:r>
            <a:endParaRPr lang="zh-CN" altLang="en-US" sz="2800" dirty="0">
              <a:sym typeface="+mn-ea"/>
            </a:endParaRPr>
          </a:p>
          <a:p>
            <a:endParaRPr lang="zh-CN" altLang="en-US" sz="2800" dirty="0">
              <a:sym typeface="+mn-ea"/>
            </a:endParaRPr>
          </a:p>
          <a:p>
            <a:r>
              <a:rPr lang="zh-CN" altLang="en-US" sz="2800" dirty="0">
                <a:sym typeface="+mn-ea"/>
              </a:rPr>
              <a:t>（</a:t>
            </a:r>
            <a:r>
              <a:rPr lang="en-US" altLang="zh-CN" sz="2800" dirty="0">
                <a:sym typeface="+mn-ea"/>
              </a:rPr>
              <a:t>3</a:t>
            </a:r>
            <a:r>
              <a:rPr lang="zh-CN" altLang="en-US" sz="2800" dirty="0">
                <a:sym typeface="+mn-ea"/>
              </a:rPr>
              <a:t>）</a:t>
            </a:r>
            <a:r>
              <a:rPr lang="en-US" altLang="zh-CN" sz="2800" dirty="0">
                <a:sym typeface="+mn-ea"/>
              </a:rPr>
              <a:t>Transformer</a:t>
            </a:r>
            <a:r>
              <a:rPr lang="zh-CN" altLang="en-US" sz="2800" dirty="0">
                <a:sym typeface="+mn-ea"/>
              </a:rPr>
              <a:t>可以将长期依赖的操作数减少到一个恒定值（多头注意力）；</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14/70</a:t>
            </a:r>
            <a:endParaRPr lang="en-US" altLang="zh-CN" sz="2400">
              <a:solidFill>
                <a:schemeClr val="bg1"/>
              </a:solidFill>
              <a:uFillTx/>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47853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self-attention</a:t>
            </a:r>
            <a:endParaRPr lang="en-US" altLang="zh-CN" sz="2800" b="1" dirty="0">
              <a:sym typeface="+mn-ea"/>
            </a:endParaRPr>
          </a:p>
          <a:p>
            <a:endParaRPr lang="zh-CN" altLang="en-US" sz="2800" b="1" dirty="0">
              <a:sym typeface="+mn-ea"/>
            </a:endParaRPr>
          </a:p>
          <a:p>
            <a:r>
              <a:rPr lang="en-US" sz="2800" dirty="0">
                <a:sym typeface="+mn-ea"/>
              </a:rPr>
              <a:t>Transformer</a:t>
            </a:r>
            <a:r>
              <a:rPr lang="zh-CN" altLang="en-US" sz="2800" dirty="0">
                <a:sym typeface="+mn-ea"/>
              </a:rPr>
              <a:t>是第一个完全依赖于</a:t>
            </a:r>
            <a:r>
              <a:rPr lang="en-US" altLang="zh-CN" sz="2800" dirty="0">
                <a:sym typeface="+mn-ea"/>
              </a:rPr>
              <a:t>self-attention</a:t>
            </a:r>
            <a:r>
              <a:rPr lang="zh-CN" altLang="en-US" sz="2800" dirty="0">
                <a:sym typeface="+mn-ea"/>
              </a:rPr>
              <a:t>来计算其输入和输出表示的转导模型。</a:t>
            </a:r>
            <a:endParaRPr lang="zh-CN" altLang="en-US" sz="2800" dirty="0">
              <a:sym typeface="+mn-ea"/>
            </a:endParaRPr>
          </a:p>
          <a:p>
            <a:endParaRPr lang="zh-CN" altLang="en-US" sz="2800" dirty="0">
              <a:sym typeface="+mn-ea"/>
            </a:endParaRPr>
          </a:p>
          <a:p>
            <a:r>
              <a:rPr lang="zh-CN" altLang="en-US" sz="2800" dirty="0">
                <a:sym typeface="+mn-ea"/>
              </a:rPr>
              <a:t>大多数神经序列传导模型都采用</a:t>
            </a:r>
            <a:r>
              <a:rPr lang="en-US" altLang="zh-CN" sz="2800" dirty="0">
                <a:sym typeface="+mn-ea"/>
              </a:rPr>
              <a:t>Encoder-Decoder</a:t>
            </a:r>
            <a:r>
              <a:rPr lang="zh-CN" altLang="en-US" sz="2800" dirty="0">
                <a:sym typeface="+mn-ea"/>
              </a:rPr>
              <a:t>的结构，模型会将前一次的输出作为下一次的一个附加输入。</a:t>
            </a:r>
            <a:endParaRPr lang="zh-CN" altLang="en-US" sz="2800" dirty="0">
              <a:sym typeface="+mn-ea"/>
            </a:endParaRPr>
          </a:p>
          <a:p>
            <a:endParaRPr lang="zh-CN" altLang="en-US" sz="2800" dirty="0">
              <a:sym typeface="+mn-ea"/>
            </a:endParaRPr>
          </a:p>
          <a:p>
            <a:r>
              <a:rPr lang="en-US" altLang="zh-CN" sz="2800" dirty="0">
                <a:sym typeface="+mn-ea"/>
              </a:rPr>
              <a:t>self-attention</a:t>
            </a:r>
            <a:r>
              <a:rPr lang="zh-CN" altLang="en-US" sz="2800" dirty="0">
                <a:sym typeface="+mn-ea"/>
              </a:rPr>
              <a:t>用于解决当前语义信息与之前的语义信息的联系问题。</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15/70</a:t>
            </a:r>
            <a:endParaRPr lang="en-US" altLang="zh-CN" sz="2400">
              <a:solidFill>
                <a:schemeClr val="bg1"/>
              </a:solidFill>
              <a:uFillTx/>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47853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self-attention</a:t>
            </a:r>
            <a:endParaRPr lang="en-US" altLang="zh-CN" sz="2800" b="1" dirty="0">
              <a:sym typeface="+mn-ea"/>
            </a:endParaRPr>
          </a:p>
          <a:p>
            <a:endParaRPr lang="zh-CN" altLang="en-US" sz="2800" b="1" dirty="0">
              <a:sym typeface="+mn-ea"/>
            </a:endParaRPr>
          </a:p>
          <a:p>
            <a:r>
              <a:rPr lang="en-US" altLang="zh-CN" sz="2800" b="1" dirty="0">
                <a:sym typeface="+mn-ea"/>
              </a:rPr>
              <a:t>    Step1</a:t>
            </a:r>
            <a:r>
              <a:rPr lang="zh-CN" altLang="en-US" sz="2800" b="1" dirty="0">
                <a:sym typeface="+mn-ea"/>
              </a:rPr>
              <a:t>：</a:t>
            </a:r>
            <a:r>
              <a:rPr lang="zh-CN" altLang="en-US" sz="2800" dirty="0">
                <a:sym typeface="+mn-ea"/>
              </a:rPr>
              <a:t>每个输入向量创建三个向量</a:t>
            </a:r>
            <a:r>
              <a:rPr lang="en-US" altLang="zh-CN" sz="2800" dirty="0">
                <a:sym typeface="+mn-ea"/>
              </a:rPr>
              <a:t>(query ,key value)</a:t>
            </a:r>
            <a:r>
              <a:rPr lang="zh-CN" altLang="en-US" sz="2800" dirty="0">
                <a:sym typeface="+mn-ea"/>
              </a:rPr>
              <a:t>；</a:t>
            </a:r>
            <a:endParaRPr lang="zh-CN" altLang="en-US" sz="2800" dirty="0">
              <a:sym typeface="+mn-ea"/>
            </a:endParaRPr>
          </a:p>
          <a:p>
            <a:r>
              <a:rPr lang="en-US" altLang="zh-CN" sz="2800" b="1" dirty="0">
                <a:sym typeface="+mn-ea"/>
              </a:rPr>
              <a:t>    Step2</a:t>
            </a:r>
            <a:r>
              <a:rPr lang="zh-CN" altLang="en-US" sz="2800" b="1" dirty="0">
                <a:sym typeface="+mn-ea"/>
              </a:rPr>
              <a:t>：</a:t>
            </a:r>
            <a:r>
              <a:rPr lang="zh-CN" altLang="en-US" sz="2800" dirty="0">
                <a:sym typeface="+mn-ea"/>
              </a:rPr>
              <a:t>计算得分；</a:t>
            </a:r>
            <a:endParaRPr lang="zh-CN" altLang="en-US" sz="2800" dirty="0">
              <a:sym typeface="+mn-ea"/>
            </a:endParaRPr>
          </a:p>
          <a:p>
            <a:r>
              <a:rPr lang="en-US" altLang="zh-CN" sz="2800" b="1" dirty="0">
                <a:sym typeface="+mn-ea"/>
              </a:rPr>
              <a:t>    Step3</a:t>
            </a:r>
            <a:r>
              <a:rPr lang="zh-CN" altLang="en-US" sz="2800" b="1" dirty="0">
                <a:sym typeface="+mn-ea"/>
              </a:rPr>
              <a:t>：</a:t>
            </a:r>
            <a:r>
              <a:rPr lang="zh-CN" altLang="en-US" sz="2800" dirty="0">
                <a:sym typeface="+mn-ea"/>
              </a:rPr>
              <a:t>将得分除以</a:t>
            </a:r>
            <a:r>
              <a:rPr lang="en-US" altLang="zh-CN" sz="2800" dirty="0">
                <a:sym typeface="+mn-ea"/>
              </a:rPr>
              <a:t>key</a:t>
            </a:r>
            <a:r>
              <a:rPr lang="zh-CN" altLang="en-US" sz="2800" dirty="0">
                <a:sym typeface="+mn-ea"/>
              </a:rPr>
              <a:t>向量维数的算术平方根，获得更加很稳定的梯度；</a:t>
            </a:r>
            <a:endParaRPr lang="zh-CN" altLang="en-US" sz="2800" dirty="0">
              <a:sym typeface="+mn-ea"/>
            </a:endParaRPr>
          </a:p>
          <a:p>
            <a:r>
              <a:rPr lang="en-US" altLang="zh-CN" sz="2800" b="1" dirty="0">
                <a:sym typeface="+mn-ea"/>
              </a:rPr>
              <a:t>    Step4</a:t>
            </a:r>
            <a:r>
              <a:rPr lang="zh-CN" altLang="en-US" sz="2800" b="1" dirty="0">
                <a:sym typeface="+mn-ea"/>
              </a:rPr>
              <a:t>：</a:t>
            </a:r>
            <a:r>
              <a:rPr lang="en-US" altLang="zh-CN" sz="2800" dirty="0">
                <a:sym typeface="+mn-ea"/>
              </a:rPr>
              <a:t>softmax</a:t>
            </a:r>
            <a:r>
              <a:rPr lang="zh-CN" altLang="en-US" sz="2800" dirty="0">
                <a:sym typeface="+mn-ea"/>
              </a:rPr>
              <a:t>将得分进行标准化；</a:t>
            </a:r>
            <a:endParaRPr lang="zh-CN" altLang="en-US" sz="2800" dirty="0">
              <a:sym typeface="+mn-ea"/>
            </a:endParaRPr>
          </a:p>
          <a:p>
            <a:r>
              <a:rPr lang="en-US" altLang="zh-CN" sz="2800" b="1" dirty="0">
                <a:sym typeface="+mn-ea"/>
              </a:rPr>
              <a:t>    Step5</a:t>
            </a:r>
            <a:r>
              <a:rPr lang="zh-CN" altLang="en-US" sz="2800" b="1" dirty="0">
                <a:sym typeface="+mn-ea"/>
              </a:rPr>
              <a:t>：</a:t>
            </a:r>
            <a:r>
              <a:rPr lang="zh-CN" altLang="en-US" sz="2800" dirty="0">
                <a:sym typeface="+mn-ea"/>
              </a:rPr>
              <a:t>将每个</a:t>
            </a:r>
            <a:r>
              <a:rPr lang="en-US" altLang="zh-CN" sz="2800" dirty="0">
                <a:sym typeface="+mn-ea"/>
              </a:rPr>
              <a:t>value vector </a:t>
            </a:r>
            <a:r>
              <a:rPr lang="zh-CN" altLang="en-US" sz="2800" dirty="0">
                <a:sym typeface="+mn-ea"/>
              </a:rPr>
              <a:t>乘以上一步的结果；</a:t>
            </a:r>
            <a:endParaRPr lang="zh-CN" altLang="en-US" sz="2800" dirty="0">
              <a:sym typeface="+mn-ea"/>
            </a:endParaRPr>
          </a:p>
          <a:p>
            <a:r>
              <a:rPr lang="en-US" altLang="zh-CN" sz="2800" b="1" dirty="0">
                <a:sym typeface="+mn-ea"/>
              </a:rPr>
              <a:t>    Step6</a:t>
            </a:r>
            <a:r>
              <a:rPr lang="zh-CN" altLang="en-US" sz="2800" b="1" dirty="0">
                <a:sym typeface="+mn-ea"/>
              </a:rPr>
              <a:t>：</a:t>
            </a:r>
            <a:r>
              <a:rPr lang="zh-CN" altLang="en-US" sz="2800" dirty="0">
                <a:sym typeface="+mn-ea"/>
              </a:rPr>
              <a:t>对向量（上一步的输出）加权求和，得到输出；</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16/70</a:t>
            </a:r>
            <a:endParaRPr lang="en-US" altLang="zh-CN" sz="2400">
              <a:solidFill>
                <a:schemeClr val="bg1"/>
              </a:solidFill>
              <a:uFillTx/>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1383665"/>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self-attention</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4786630" y="2192655"/>
            <a:ext cx="3936365" cy="4669155"/>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17/70</a:t>
            </a:r>
            <a:endParaRPr lang="en-US" altLang="zh-CN" sz="2400">
              <a:solidFill>
                <a:schemeClr val="bg1"/>
              </a:solidFill>
              <a:uFillTx/>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1556365" cy="435864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self-attention</a:t>
            </a:r>
            <a:endParaRPr lang="en-US" altLang="zh-CN" sz="2800" b="1" dirty="0">
              <a:sym typeface="+mn-ea"/>
            </a:endParaRPr>
          </a:p>
          <a:p>
            <a:endParaRPr lang="zh-CN" altLang="en-US" sz="2800" b="1" dirty="0">
              <a:sym typeface="+mn-ea"/>
            </a:endParaRPr>
          </a:p>
          <a:p>
            <a:endParaRPr lang="zh-CN" altLang="en-US" sz="2800" b="1" dirty="0">
              <a:sym typeface="+mn-ea"/>
            </a:endParaRPr>
          </a:p>
          <a:p>
            <a:r>
              <a:rPr lang="zh-CN" altLang="en-US" sz="2800" b="1" dirty="0">
                <a:sym typeface="+mn-ea"/>
              </a:rPr>
              <a:t> </a:t>
            </a:r>
            <a:r>
              <a:rPr lang="zh-CN" altLang="en-US" sz="2800" dirty="0">
                <a:sym typeface="+mn-ea"/>
              </a:rPr>
              <a:t>（</a:t>
            </a:r>
            <a:r>
              <a:rPr lang="en-US" altLang="zh-CN" sz="2800" dirty="0">
                <a:sym typeface="+mn-ea"/>
              </a:rPr>
              <a:t>1</a:t>
            </a:r>
            <a:r>
              <a:rPr lang="zh-CN" altLang="en-US" sz="2800" dirty="0">
                <a:sym typeface="+mn-ea"/>
              </a:rPr>
              <a:t>）以上例子只针对一个</a:t>
            </a:r>
            <a:r>
              <a:rPr lang="en-US" altLang="zh-CN" sz="2800" dirty="0">
                <a:sym typeface="+mn-ea"/>
              </a:rPr>
              <a:t>token</a:t>
            </a:r>
            <a:r>
              <a:rPr lang="zh-CN" altLang="en-US" sz="2800" dirty="0">
                <a:sym typeface="+mn-ea"/>
              </a:rPr>
              <a:t>的输入，而实际中，是输入一个序列；</a:t>
            </a:r>
            <a:endParaRPr lang="zh-CN" altLang="en-US" sz="2800" dirty="0">
              <a:sym typeface="+mn-ea"/>
            </a:endParaRPr>
          </a:p>
          <a:p>
            <a:endParaRPr lang="zh-CN" altLang="en-US" sz="2800" dirty="0">
              <a:sym typeface="+mn-ea"/>
            </a:endParaRPr>
          </a:p>
          <a:p>
            <a:r>
              <a:rPr lang="zh-CN" altLang="en-US" sz="2800" dirty="0">
                <a:sym typeface="+mn-ea"/>
              </a:rPr>
              <a:t> （</a:t>
            </a:r>
            <a:r>
              <a:rPr lang="en-US" altLang="zh-CN" sz="2800" dirty="0">
                <a:sym typeface="+mn-ea"/>
              </a:rPr>
              <a:t>2</a:t>
            </a:r>
            <a:r>
              <a:rPr lang="zh-CN" altLang="en-US" sz="2800" dirty="0">
                <a:sym typeface="+mn-ea"/>
              </a:rPr>
              <a:t>）所以初始的不再是一个向量，而是一个矩阵；</a:t>
            </a:r>
            <a:endParaRPr lang="zh-CN" altLang="en-US" sz="2800" dirty="0">
              <a:sym typeface="+mn-ea"/>
            </a:endParaRPr>
          </a:p>
          <a:p>
            <a:endParaRPr lang="zh-CN" altLang="en-US" sz="2800" dirty="0">
              <a:sym typeface="+mn-ea"/>
            </a:endParaRPr>
          </a:p>
          <a:p>
            <a:r>
              <a:rPr lang="zh-CN" altLang="en-US" sz="2800" dirty="0">
                <a:sym typeface="+mn-ea"/>
              </a:rPr>
              <a:t> （</a:t>
            </a:r>
            <a:r>
              <a:rPr lang="en-US" altLang="zh-CN" sz="2800" dirty="0">
                <a:sym typeface="+mn-ea"/>
              </a:rPr>
              <a:t>3</a:t>
            </a:r>
            <a:r>
              <a:rPr lang="zh-CN" altLang="en-US" sz="2800" dirty="0">
                <a:sym typeface="+mn-ea"/>
              </a:rPr>
              <a:t>）对应的三个权重不再是向量，而是三个权重矩阵；</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18/70</a:t>
            </a:r>
            <a:endParaRPr lang="en-US" altLang="zh-CN" sz="2400">
              <a:solidFill>
                <a:schemeClr val="bg1"/>
              </a:solidFill>
              <a:uFillTx/>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1383665"/>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self-attention</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4832985" y="2418080"/>
            <a:ext cx="4050030" cy="4589780"/>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19/70</a:t>
            </a:r>
            <a:endParaRPr lang="en-US" altLang="zh-CN" sz="2400">
              <a:solidFill>
                <a:schemeClr val="bg1"/>
              </a:solidFill>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073" descr="act"/>
          <p:cNvPicPr>
            <a:picLocks noChangeAspect="1"/>
          </p:cNvPicPr>
          <p:nvPr/>
        </p:nvPicPr>
        <p:blipFill>
          <a:blip r:embed="rId1"/>
          <a:stretch>
            <a:fillRect/>
          </a:stretch>
        </p:blipFill>
        <p:spPr>
          <a:xfrm>
            <a:off x="0" y="-125730"/>
            <a:ext cx="13716000" cy="7721600"/>
          </a:xfrm>
          <a:prstGeom prst="rect">
            <a:avLst/>
          </a:prstGeom>
          <a:noFill/>
          <a:ln w="9525">
            <a:noFill/>
          </a:ln>
        </p:spPr>
      </p:pic>
      <p:pic>
        <p:nvPicPr>
          <p:cNvPr id="3077" name="Picture 3076" descr="act"/>
          <p:cNvPicPr>
            <a:picLocks noChangeAspect="1"/>
          </p:cNvPicPr>
          <p:nvPr/>
        </p:nvPicPr>
        <p:blipFill>
          <a:blip r:embed="rId2"/>
          <a:stretch>
            <a:fillRect/>
          </a:stretch>
        </p:blipFill>
        <p:spPr>
          <a:xfrm>
            <a:off x="6594475" y="2616200"/>
            <a:ext cx="3759200" cy="558800"/>
          </a:xfrm>
          <a:prstGeom prst="rect">
            <a:avLst/>
          </a:prstGeom>
          <a:noFill/>
          <a:ln w="9525">
            <a:noFill/>
          </a:ln>
        </p:spPr>
      </p:pic>
      <p:pic>
        <p:nvPicPr>
          <p:cNvPr id="3078" name="Picture 3077" descr="act"/>
          <p:cNvPicPr>
            <a:picLocks noChangeAspect="1"/>
          </p:cNvPicPr>
          <p:nvPr/>
        </p:nvPicPr>
        <p:blipFill>
          <a:blip r:embed="rId3"/>
          <a:stretch>
            <a:fillRect/>
          </a:stretch>
        </p:blipFill>
        <p:spPr>
          <a:xfrm>
            <a:off x="8153400" y="4826000"/>
            <a:ext cx="4056380" cy="558800"/>
          </a:xfrm>
          <a:prstGeom prst="rect">
            <a:avLst/>
          </a:prstGeom>
          <a:noFill/>
          <a:ln w="9525">
            <a:noFill/>
          </a:ln>
        </p:spPr>
      </p:pic>
      <p:pic>
        <p:nvPicPr>
          <p:cNvPr id="3081" name="Picture 3080" descr="act"/>
          <p:cNvPicPr>
            <a:picLocks noChangeAspect="1"/>
          </p:cNvPicPr>
          <p:nvPr/>
        </p:nvPicPr>
        <p:blipFill>
          <a:blip r:embed="rId4"/>
          <a:stretch>
            <a:fillRect/>
          </a:stretch>
        </p:blipFill>
        <p:spPr>
          <a:xfrm>
            <a:off x="0" y="-125730"/>
            <a:ext cx="13716000" cy="457835"/>
          </a:xfrm>
          <a:prstGeom prst="rect">
            <a:avLst/>
          </a:prstGeom>
          <a:noFill/>
          <a:ln w="9525">
            <a:noFill/>
          </a:ln>
        </p:spPr>
      </p:pic>
      <p:sp>
        <p:nvSpPr>
          <p:cNvPr id="3084" name="Text Box 3083"/>
          <p:cNvSpPr txBox="1"/>
          <p:nvPr/>
        </p:nvSpPr>
        <p:spPr>
          <a:xfrm>
            <a:off x="6134100" y="208280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1</a:t>
            </a:r>
            <a:endParaRPr lang="en-US" altLang="zh-CN" sz="2700" dirty="0">
              <a:solidFill>
                <a:srgbClr val="FFFFFF"/>
              </a:solidFill>
              <a:latin typeface="Arial" panose="020B0604020202020204" pitchFamily="34" charset="0"/>
            </a:endParaRPr>
          </a:p>
        </p:txBody>
      </p:sp>
      <p:sp>
        <p:nvSpPr>
          <p:cNvPr id="3085" name="Text Box 3084"/>
          <p:cNvSpPr txBox="1"/>
          <p:nvPr/>
        </p:nvSpPr>
        <p:spPr>
          <a:xfrm>
            <a:off x="7391400" y="2070100"/>
            <a:ext cx="1371600" cy="444500"/>
          </a:xfrm>
          <a:prstGeom prst="rect">
            <a:avLst/>
          </a:prstGeom>
          <a:noFill/>
          <a:ln w="9525">
            <a:noFill/>
          </a:ln>
        </p:spPr>
        <p:txBody>
          <a:bodyPr wrap="none" lIns="0" tIns="0" rIns="0" bIns="0" anchor="ctr"/>
          <a:lstStyle/>
          <a:p>
            <a:r>
              <a:rPr lang="zh-CN" altLang="en-US" sz="2700" dirty="0">
                <a:solidFill>
                  <a:srgbClr val="FFFFFF"/>
                </a:solidFill>
                <a:latin typeface="Arial" panose="020B0604020202020204" pitchFamily="34" charset="0"/>
                <a:ea typeface="微软雅黑" panose="020B0503020204020204" pitchFamily="34" charset="-122"/>
              </a:rPr>
              <a:t>语义小组</a:t>
            </a:r>
            <a:endParaRPr lang="zh-CN" altLang="en-US" sz="2700" dirty="0">
              <a:solidFill>
                <a:srgbClr val="FFFFFF"/>
              </a:solidFill>
              <a:latin typeface="Arial" panose="020B0604020202020204" pitchFamily="34" charset="0"/>
              <a:ea typeface="微软雅黑" panose="020B0503020204020204" pitchFamily="34" charset="-122"/>
            </a:endParaRPr>
          </a:p>
        </p:txBody>
      </p:sp>
      <p:sp>
        <p:nvSpPr>
          <p:cNvPr id="3086" name="Text Box 3085"/>
          <p:cNvSpPr txBox="1"/>
          <p:nvPr/>
        </p:nvSpPr>
        <p:spPr>
          <a:xfrm>
            <a:off x="6871970" y="267335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1</a:t>
            </a:r>
            <a:endParaRPr lang="en-US" altLang="zh-CN" sz="2700" dirty="0">
              <a:solidFill>
                <a:srgbClr val="FFFFFF"/>
              </a:solidFill>
              <a:latin typeface="Arial" panose="020B0604020202020204" pitchFamily="34" charset="0"/>
            </a:endParaRPr>
          </a:p>
        </p:txBody>
      </p:sp>
      <p:sp>
        <p:nvSpPr>
          <p:cNvPr id="3088" name="Text Box 3087"/>
          <p:cNvSpPr txBox="1"/>
          <p:nvPr/>
        </p:nvSpPr>
        <p:spPr>
          <a:xfrm>
            <a:off x="8489950" y="436245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3</a:t>
            </a:r>
            <a:endParaRPr lang="en-US" altLang="zh-CN" sz="2700" dirty="0">
              <a:solidFill>
                <a:srgbClr val="FFFFFF"/>
              </a:solidFill>
              <a:latin typeface="Arial" panose="020B0604020202020204" pitchFamily="34" charset="0"/>
            </a:endParaRPr>
          </a:p>
        </p:txBody>
      </p:sp>
      <p:sp>
        <p:nvSpPr>
          <p:cNvPr id="3089" name="Text Box 3088"/>
          <p:cNvSpPr txBox="1"/>
          <p:nvPr/>
        </p:nvSpPr>
        <p:spPr>
          <a:xfrm>
            <a:off x="8013700" y="2673350"/>
            <a:ext cx="13716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ea typeface="微软雅黑" panose="020B0503020204020204" pitchFamily="34" charset="-122"/>
              </a:rPr>
              <a:t>Transformer</a:t>
            </a:r>
            <a:endParaRPr lang="en-US" altLang="zh-CN" sz="2700" dirty="0">
              <a:solidFill>
                <a:srgbClr val="FFFFFF"/>
              </a:solidFill>
              <a:latin typeface="Arial" panose="020B0604020202020204" pitchFamily="34" charset="0"/>
              <a:ea typeface="微软雅黑" panose="020B0503020204020204" pitchFamily="34" charset="-122"/>
            </a:endParaRPr>
          </a:p>
        </p:txBody>
      </p:sp>
      <p:sp>
        <p:nvSpPr>
          <p:cNvPr id="3087" name="Text Box 3086"/>
          <p:cNvSpPr txBox="1"/>
          <p:nvPr/>
        </p:nvSpPr>
        <p:spPr>
          <a:xfrm>
            <a:off x="7638415" y="351282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2</a:t>
            </a:r>
            <a:endParaRPr lang="en-US" altLang="zh-CN" sz="2700" dirty="0">
              <a:solidFill>
                <a:srgbClr val="FFFFFF"/>
              </a:solidFill>
              <a:latin typeface="Arial" panose="020B0604020202020204" pitchFamily="34" charset="0"/>
            </a:endParaRPr>
          </a:p>
        </p:txBody>
      </p:sp>
      <p:sp>
        <p:nvSpPr>
          <p:cNvPr id="3090" name="Text Box 3089"/>
          <p:cNvSpPr txBox="1"/>
          <p:nvPr/>
        </p:nvSpPr>
        <p:spPr>
          <a:xfrm>
            <a:off x="9071610" y="4883150"/>
            <a:ext cx="13716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ea typeface="微软雅黑" panose="020B0503020204020204" pitchFamily="34" charset="-122"/>
              </a:rPr>
              <a:t>Transformer Codes</a:t>
            </a:r>
            <a:endParaRPr lang="en-US" altLang="zh-CN" sz="2700" dirty="0">
              <a:solidFill>
                <a:srgbClr val="FFFFFF"/>
              </a:solidFill>
              <a:latin typeface="Arial" panose="020B0604020202020204" pitchFamily="34" charset="0"/>
              <a:ea typeface="微软雅黑" panose="020B0503020204020204" pitchFamily="34" charset="-122"/>
            </a:endParaRPr>
          </a:p>
        </p:txBody>
      </p:sp>
      <p:sp>
        <p:nvSpPr>
          <p:cNvPr id="3092" name="Text Box 3091"/>
          <p:cNvSpPr txBox="1"/>
          <p:nvPr/>
        </p:nvSpPr>
        <p:spPr>
          <a:xfrm>
            <a:off x="381000" y="3657600"/>
            <a:ext cx="3352800" cy="647700"/>
          </a:xfrm>
          <a:prstGeom prst="rect">
            <a:avLst/>
          </a:prstGeom>
          <a:noFill/>
          <a:ln w="9525">
            <a:noFill/>
          </a:ln>
        </p:spPr>
        <p:txBody>
          <a:bodyPr wrap="none" lIns="0" tIns="0" rIns="0" bIns="0" anchor="ctr"/>
          <a:lstStyle/>
          <a:p>
            <a:r>
              <a:rPr lang="en-US" altLang="zh-CN" sz="4800" b="1" dirty="0">
                <a:solidFill>
                  <a:srgbClr val="A6A6A6"/>
                </a:solidFill>
                <a:latin typeface="Arial" panose="020B0604020202020204" pitchFamily="34" charset="0"/>
              </a:rPr>
              <a:t>CONTENTS</a:t>
            </a:r>
            <a:endParaRPr lang="en-US" altLang="zh-CN" sz="4800" b="1" dirty="0">
              <a:solidFill>
                <a:srgbClr val="A6A6A6"/>
              </a:solidFill>
              <a:latin typeface="Arial" panose="020B0604020202020204" pitchFamily="34" charset="0"/>
            </a:endParaRPr>
          </a:p>
        </p:txBody>
      </p:sp>
      <p:sp>
        <p:nvSpPr>
          <p:cNvPr id="3093" name="Text Box 3092"/>
          <p:cNvSpPr txBox="1"/>
          <p:nvPr/>
        </p:nvSpPr>
        <p:spPr>
          <a:xfrm>
            <a:off x="1530350" y="2908300"/>
            <a:ext cx="1054100" cy="685800"/>
          </a:xfrm>
          <a:prstGeom prst="rect">
            <a:avLst/>
          </a:prstGeom>
          <a:noFill/>
          <a:ln w="9525">
            <a:noFill/>
          </a:ln>
        </p:spPr>
        <p:txBody>
          <a:bodyPr wrap="none" lIns="0" tIns="0" rIns="0" bIns="0" anchor="ctr"/>
          <a:lstStyle/>
          <a:p>
            <a:r>
              <a:rPr lang="zh-CN" altLang="en-US" sz="4100" b="1" dirty="0">
                <a:solidFill>
                  <a:srgbClr val="006FC0"/>
                </a:solidFill>
                <a:latin typeface="Arial" panose="020B0604020202020204" pitchFamily="34" charset="0"/>
                <a:ea typeface="微软雅黑" panose="020B0503020204020204" pitchFamily="34" charset="-122"/>
              </a:rPr>
              <a:t>目录</a:t>
            </a:r>
            <a:endParaRPr lang="zh-CN" altLang="en-US" sz="4100" b="1" dirty="0">
              <a:solidFill>
                <a:srgbClr val="006FC0"/>
              </a:solidFill>
              <a:latin typeface="Arial" panose="020B0604020202020204" pitchFamily="34" charset="0"/>
              <a:ea typeface="微软雅黑" panose="020B0503020204020204" pitchFamily="34" charset="-122"/>
            </a:endParaRPr>
          </a:p>
        </p:txBody>
      </p:sp>
      <p:sp>
        <p:nvSpPr>
          <p:cNvPr id="3095" name="Text Box 3094"/>
          <p:cNvSpPr txBox="1"/>
          <p:nvPr/>
        </p:nvSpPr>
        <p:spPr>
          <a:xfrm>
            <a:off x="9271000" y="6223000"/>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6</a:t>
            </a:r>
            <a:endParaRPr lang="en-US" altLang="zh-CN" sz="2700" dirty="0">
              <a:solidFill>
                <a:srgbClr val="FFFFFF"/>
              </a:solidFill>
              <a:latin typeface="Arial" panose="020B0604020202020204" pitchFamily="34" charset="0"/>
            </a:endParaRPr>
          </a:p>
        </p:txBody>
      </p:sp>
      <p:sp>
        <p:nvSpPr>
          <p:cNvPr id="3096" name="Text Box 3095"/>
          <p:cNvSpPr txBox="1"/>
          <p:nvPr/>
        </p:nvSpPr>
        <p:spPr>
          <a:xfrm>
            <a:off x="9893300" y="5384800"/>
            <a:ext cx="1371600" cy="444500"/>
          </a:xfrm>
          <a:prstGeom prst="rect">
            <a:avLst/>
          </a:prstGeom>
          <a:noFill/>
          <a:ln w="9525">
            <a:noFill/>
          </a:ln>
        </p:spPr>
        <p:txBody>
          <a:bodyPr wrap="none" lIns="0" tIns="0" rIns="0" bIns="0" anchor="ctr"/>
          <a:lstStyle/>
          <a:p>
            <a:r>
              <a:rPr lang="zh-CN" altLang="en-US" sz="2700" dirty="0">
                <a:solidFill>
                  <a:srgbClr val="FFFFFF"/>
                </a:solidFill>
                <a:latin typeface="Arial" panose="020B0604020202020204" pitchFamily="34" charset="0"/>
                <a:ea typeface="微软雅黑" panose="020B0503020204020204" pitchFamily="34" charset="-122"/>
              </a:rPr>
              <a:t>下周计划</a:t>
            </a:r>
            <a:endParaRPr lang="zh-CN" altLang="en-US" sz="2700" dirty="0">
              <a:solidFill>
                <a:srgbClr val="FFFFFF"/>
              </a:solidFill>
              <a:latin typeface="Arial" panose="020B0604020202020204" pitchFamily="34" charset="0"/>
              <a:ea typeface="微软雅黑" panose="020B0503020204020204" pitchFamily="34" charset="-122"/>
            </a:endParaRPr>
          </a:p>
        </p:txBody>
      </p:sp>
      <p:sp>
        <p:nvSpPr>
          <p:cNvPr id="3097" name="Text Box 3096"/>
          <p:cNvSpPr txBox="1"/>
          <p:nvPr/>
        </p:nvSpPr>
        <p:spPr>
          <a:xfrm>
            <a:off x="10528300" y="6210300"/>
            <a:ext cx="1371600" cy="444500"/>
          </a:xfrm>
          <a:prstGeom prst="rect">
            <a:avLst/>
          </a:prstGeom>
          <a:noFill/>
          <a:ln w="9525">
            <a:noFill/>
          </a:ln>
        </p:spPr>
        <p:txBody>
          <a:bodyPr wrap="none" lIns="0" tIns="0" rIns="0" bIns="0" anchor="ctr"/>
          <a:lstStyle/>
          <a:p>
            <a:r>
              <a:rPr lang="zh-CN" altLang="en-US" sz="2700" dirty="0">
                <a:solidFill>
                  <a:srgbClr val="FFFFFF"/>
                </a:solidFill>
                <a:latin typeface="Arial" panose="020B0604020202020204" pitchFamily="34" charset="0"/>
                <a:ea typeface="微软雅黑" panose="020B0503020204020204" pitchFamily="34" charset="-122"/>
              </a:rPr>
              <a:t>参考文献</a:t>
            </a:r>
            <a:endParaRPr lang="zh-CN" altLang="en-US" sz="2700" dirty="0">
              <a:solidFill>
                <a:srgbClr val="FFFFFF"/>
              </a:solidFill>
              <a:latin typeface="Arial" panose="020B0604020202020204" pitchFamily="34" charset="0"/>
              <a:ea typeface="微软雅黑" panose="020B0503020204020204" pitchFamily="34" charset="-122"/>
            </a:endParaRPr>
          </a:p>
        </p:txBody>
      </p:sp>
      <p:grpSp>
        <p:nvGrpSpPr>
          <p:cNvPr id="15" name="Group 14"/>
          <p:cNvGrpSpPr/>
          <p:nvPr/>
        </p:nvGrpSpPr>
        <p:grpSpPr>
          <a:xfrm>
            <a:off x="0" y="7250430"/>
            <a:ext cx="13716000" cy="471170"/>
            <a:chOff x="18" y="11418"/>
            <a:chExt cx="21600" cy="742"/>
          </a:xfrm>
        </p:grpSpPr>
        <p:pic>
          <p:nvPicPr>
            <p:cNvPr id="2" name="Picture 1" descr="act"/>
            <p:cNvPicPr>
              <a:picLocks noChangeAspect="1"/>
            </p:cNvPicPr>
            <p:nvPr/>
          </p:nvPicPr>
          <p:blipFill>
            <a:blip r:embed="rId5"/>
            <a:stretch>
              <a:fillRect/>
            </a:stretch>
          </p:blipFill>
          <p:spPr>
            <a:xfrm>
              <a:off x="18" y="11418"/>
              <a:ext cx="21600" cy="742"/>
            </a:xfrm>
            <a:prstGeom prst="rect">
              <a:avLst/>
            </a:prstGeom>
            <a:noFill/>
            <a:ln w="9525">
              <a:noFill/>
            </a:ln>
          </p:spPr>
        </p:pic>
        <p:sp>
          <p:nvSpPr>
            <p:cNvPr id="3" name="Text Box 2"/>
            <p:cNvSpPr txBox="1"/>
            <p:nvPr/>
          </p:nvSpPr>
          <p:spPr>
            <a:xfrm>
              <a:off x="411" y="11435"/>
              <a:ext cx="6587" cy="72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4" name="Text Box 3"/>
            <p:cNvSpPr txBox="1"/>
            <p:nvPr/>
          </p:nvSpPr>
          <p:spPr>
            <a:xfrm>
              <a:off x="18410" y="11435"/>
              <a:ext cx="2822" cy="720"/>
            </a:xfrm>
            <a:prstGeom prst="rect">
              <a:avLst/>
            </a:prstGeom>
            <a:noFill/>
          </p:spPr>
          <p:txBody>
            <a:bodyPr wrap="square" rtlCol="0">
              <a:spAutoFit/>
            </a:bodyPr>
            <a:lstStyle/>
            <a:p>
              <a:r>
                <a:rPr lang="en-US" altLang="zh-CN" sz="2400">
                  <a:solidFill>
                    <a:schemeClr val="bg1"/>
                  </a:solidFill>
                  <a:uFillTx/>
                  <a:sym typeface="+mn-ea"/>
                </a:rPr>
                <a:t>Page	1/70</a:t>
              </a:r>
              <a:endParaRPr lang="en-US" altLang="zh-CN" sz="2400">
                <a:solidFill>
                  <a:schemeClr val="bg1"/>
                </a:solidFill>
                <a:uFillTx/>
              </a:endParaRPr>
            </a:p>
          </p:txBody>
        </p:sp>
        <p:sp>
          <p:nvSpPr>
            <p:cNvPr id="5" name="Text Box 4"/>
            <p:cNvSpPr txBox="1"/>
            <p:nvPr/>
          </p:nvSpPr>
          <p:spPr>
            <a:xfrm>
              <a:off x="10551" y="11435"/>
              <a:ext cx="1796" cy="72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grpSp>
      <p:sp>
        <p:nvSpPr>
          <p:cNvPr id="8" name="Text Box 3087"/>
          <p:cNvSpPr txBox="1"/>
          <p:nvPr/>
        </p:nvSpPr>
        <p:spPr>
          <a:xfrm>
            <a:off x="9311640" y="5160645"/>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4</a:t>
            </a:r>
            <a:endParaRPr lang="en-US" altLang="zh-CN" sz="2700" dirty="0">
              <a:solidFill>
                <a:srgbClr val="FFFFFF"/>
              </a:solidFill>
              <a:latin typeface="Arial" panose="020B0604020202020204" pitchFamily="34" charset="0"/>
            </a:endParaRPr>
          </a:p>
        </p:txBody>
      </p:sp>
      <p:sp>
        <p:nvSpPr>
          <p:cNvPr id="10" name="Text Box 3090"/>
          <p:cNvSpPr txBox="1"/>
          <p:nvPr/>
        </p:nvSpPr>
        <p:spPr>
          <a:xfrm>
            <a:off x="10760710" y="5995035"/>
            <a:ext cx="175133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ea typeface="微软雅黑" panose="020B0503020204020204" pitchFamily="34" charset="-122"/>
              </a:rPr>
              <a:t>Word2vec</a:t>
            </a:r>
            <a:endParaRPr lang="en-US" altLang="zh-CN" sz="2700" dirty="0">
              <a:solidFill>
                <a:srgbClr val="FFFFFF"/>
              </a:solidFill>
              <a:latin typeface="Arial" panose="020B0604020202020204" pitchFamily="34" charset="0"/>
              <a:ea typeface="微软雅黑" panose="020B0503020204020204" pitchFamily="34" charset="-122"/>
            </a:endParaRPr>
          </a:p>
        </p:txBody>
      </p:sp>
      <p:sp>
        <p:nvSpPr>
          <p:cNvPr id="11" name="Text Box 3087"/>
          <p:cNvSpPr txBox="1"/>
          <p:nvPr/>
        </p:nvSpPr>
        <p:spPr>
          <a:xfrm>
            <a:off x="9888855" y="5995035"/>
            <a:ext cx="190500" cy="444500"/>
          </a:xfrm>
          <a:prstGeom prst="rect">
            <a:avLst/>
          </a:prstGeom>
          <a:noFill/>
          <a:ln w="9525">
            <a:noFill/>
          </a:ln>
        </p:spPr>
        <p:txBody>
          <a:bodyPr wrap="none" lIns="0" tIns="0" rIns="0" bIns="0" anchor="ctr"/>
          <a:lstStyle/>
          <a:p>
            <a:r>
              <a:rPr lang="en-US" altLang="zh-CN" sz="2700" dirty="0">
                <a:solidFill>
                  <a:srgbClr val="FFFFFF"/>
                </a:solidFill>
                <a:latin typeface="Arial" panose="020B0604020202020204" pitchFamily="34" charset="0"/>
              </a:rPr>
              <a:t>5</a:t>
            </a:r>
            <a:endParaRPr lang="en-US" altLang="zh-CN" sz="2700" dirty="0">
              <a:solidFill>
                <a:srgbClr val="FFFFFF"/>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1913235" cy="47853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multi-headed-attention</a:t>
            </a:r>
            <a:endParaRPr lang="en-US" altLang="zh-CN" sz="2800" b="1" dirty="0">
              <a:sym typeface="+mn-ea"/>
            </a:endParaRPr>
          </a:p>
          <a:p>
            <a:endParaRPr lang="en-US" altLang="zh-CN" sz="2800" b="1" dirty="0">
              <a:sym typeface="+mn-ea"/>
            </a:endParaRPr>
          </a:p>
          <a:p>
            <a:r>
              <a:rPr lang="en-US" altLang="zh-CN" sz="2800" b="1" dirty="0">
                <a:sym typeface="+mn-ea"/>
              </a:rPr>
              <a:t>    Step0</a:t>
            </a:r>
            <a:r>
              <a:rPr lang="zh-CN" altLang="en-US" sz="2800" b="1" dirty="0">
                <a:sym typeface="+mn-ea"/>
              </a:rPr>
              <a:t>：</a:t>
            </a:r>
            <a:r>
              <a:rPr lang="zh-CN" altLang="en-US" sz="2800" dirty="0">
                <a:sym typeface="+mn-ea"/>
              </a:rPr>
              <a:t>初始化multi-head，即初始化多组权重矩阵</a:t>
            </a:r>
            <a:r>
              <a:rPr lang="en-US" altLang="zh-CN" sz="2800" dirty="0">
                <a:sym typeface="+mn-ea"/>
              </a:rPr>
              <a:t>(query ,key value)</a:t>
            </a:r>
            <a:r>
              <a:rPr lang="zh-CN" altLang="en-US" sz="2800" dirty="0">
                <a:sym typeface="+mn-ea"/>
              </a:rPr>
              <a:t>；</a:t>
            </a:r>
            <a:endParaRPr lang="zh-CN" altLang="en-US" sz="2800" dirty="0">
              <a:sym typeface="+mn-ea"/>
            </a:endParaRPr>
          </a:p>
          <a:p>
            <a:r>
              <a:rPr lang="en-US" altLang="zh-CN" sz="2800" b="1" dirty="0">
                <a:sym typeface="+mn-ea"/>
              </a:rPr>
              <a:t>    Step1</a:t>
            </a:r>
            <a:r>
              <a:rPr lang="zh-CN" altLang="en-US" sz="2800" b="1" dirty="0">
                <a:sym typeface="+mn-ea"/>
              </a:rPr>
              <a:t>：</a:t>
            </a:r>
            <a:r>
              <a:rPr lang="zh-CN" altLang="en-US" sz="2800" dirty="0">
                <a:sym typeface="+mn-ea"/>
              </a:rPr>
              <a:t>每个输入矩阵创建三个矩阵</a:t>
            </a:r>
            <a:r>
              <a:rPr lang="en-US" altLang="zh-CN" sz="2800" dirty="0">
                <a:sym typeface="+mn-ea"/>
              </a:rPr>
              <a:t>(query ,key value)</a:t>
            </a:r>
            <a:r>
              <a:rPr lang="zh-CN" altLang="en-US" sz="2800" dirty="0">
                <a:sym typeface="+mn-ea"/>
              </a:rPr>
              <a:t>；</a:t>
            </a:r>
            <a:endParaRPr lang="zh-CN" altLang="en-US" sz="2800" dirty="0">
              <a:sym typeface="+mn-ea"/>
            </a:endParaRPr>
          </a:p>
          <a:p>
            <a:r>
              <a:rPr lang="en-US" altLang="zh-CN" sz="2800" b="1" dirty="0">
                <a:sym typeface="+mn-ea"/>
              </a:rPr>
              <a:t>    Step2</a:t>
            </a:r>
            <a:r>
              <a:rPr lang="zh-CN" altLang="en-US" sz="2800" b="1" dirty="0">
                <a:sym typeface="+mn-ea"/>
              </a:rPr>
              <a:t>：</a:t>
            </a:r>
            <a:r>
              <a:rPr lang="zh-CN" altLang="en-US" sz="2800" dirty="0">
                <a:sym typeface="+mn-ea"/>
              </a:rPr>
              <a:t>雷同于</a:t>
            </a:r>
            <a:r>
              <a:rPr lang="en-US" altLang="zh-CN" sz="2800" dirty="0">
                <a:sym typeface="+mn-ea"/>
              </a:rPr>
              <a:t>self-attention</a:t>
            </a:r>
            <a:r>
              <a:rPr lang="zh-CN" altLang="en-US" sz="2800" dirty="0">
                <a:sym typeface="+mn-ea"/>
              </a:rPr>
              <a:t>，计算得到最后的输出矩阵；</a:t>
            </a:r>
            <a:endParaRPr lang="zh-CN" altLang="en-US" sz="2800" dirty="0">
              <a:sym typeface="+mn-ea"/>
            </a:endParaRPr>
          </a:p>
          <a:p>
            <a:r>
              <a:rPr lang="en-US" altLang="zh-CN" sz="2800" b="1" dirty="0">
                <a:sym typeface="+mn-ea"/>
              </a:rPr>
              <a:t>    Step3</a:t>
            </a:r>
            <a:r>
              <a:rPr lang="zh-CN" altLang="en-US" sz="2800" b="1" dirty="0">
                <a:sym typeface="+mn-ea"/>
              </a:rPr>
              <a:t>：</a:t>
            </a:r>
            <a:r>
              <a:rPr lang="zh-CN" altLang="en-US" sz="2800" dirty="0">
                <a:sym typeface="+mn-ea"/>
              </a:rPr>
              <a:t>将多个输出矩阵乘以权重矩阵，加权求和，得到最终的输出；</a:t>
            </a:r>
            <a:endParaRPr lang="zh-CN" altLang="en-US" sz="2800" dirty="0">
              <a:sym typeface="+mn-ea"/>
            </a:endParaRPr>
          </a:p>
          <a:p>
            <a:endParaRPr lang="zh-CN" altLang="en-US" sz="2800" dirty="0">
              <a:sym typeface="+mn-ea"/>
            </a:endParaRPr>
          </a:p>
          <a:p>
            <a:r>
              <a:rPr lang="zh-CN" altLang="en-US" sz="2800" b="1" dirty="0">
                <a:sym typeface="+mn-ea"/>
              </a:rPr>
              <a:t>   注意：初始嵌入就是上一个</a:t>
            </a:r>
            <a:r>
              <a:rPr lang="en-US" altLang="zh-CN" sz="2800" b="1" dirty="0">
                <a:sym typeface="+mn-ea"/>
              </a:rPr>
              <a:t>encoder</a:t>
            </a:r>
            <a:r>
              <a:rPr lang="zh-CN" altLang="en-US" sz="2800" b="1" dirty="0">
                <a:sym typeface="+mn-ea"/>
              </a:rPr>
              <a:t>的输出，第一个</a:t>
            </a:r>
            <a:r>
              <a:rPr lang="en-US" altLang="zh-CN" sz="2800" b="1" dirty="0">
                <a:sym typeface="+mn-ea"/>
              </a:rPr>
              <a:t>encoder</a:t>
            </a:r>
            <a:r>
              <a:rPr lang="zh-CN" altLang="en-US" sz="2800" b="1" dirty="0">
                <a:sym typeface="+mn-ea"/>
              </a:rPr>
              <a:t>除外。</a:t>
            </a:r>
            <a:endParaRPr lang="zh-CN" altLang="en-US" sz="2800" b="1" dirty="0">
              <a:sym typeface="+mn-ea"/>
            </a:endParaRPr>
          </a:p>
          <a:p>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20/70</a:t>
            </a:r>
            <a:endParaRPr lang="en-US" altLang="zh-CN" sz="2400">
              <a:solidFill>
                <a:schemeClr val="bg1"/>
              </a:solidFill>
              <a:uFillTx/>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multi-headed-attention</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3199765" y="3047365"/>
            <a:ext cx="6286500" cy="333692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21/70</a:t>
            </a:r>
            <a:endParaRPr lang="en-US" altLang="zh-CN" sz="2400">
              <a:solidFill>
                <a:schemeClr val="bg1"/>
              </a:solidFill>
              <a:uFillTx/>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35052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Positional Encoding</a:t>
            </a:r>
            <a:endParaRPr lang="en-US" altLang="zh-CN" sz="2800" b="1" dirty="0">
              <a:sym typeface="+mn-ea"/>
            </a:endParaRPr>
          </a:p>
          <a:p>
            <a:endParaRPr lang="en-US" altLang="zh-CN" sz="2800" b="1" dirty="0">
              <a:sym typeface="+mn-ea"/>
            </a:endParaRPr>
          </a:p>
          <a:p>
            <a:endParaRPr lang="en-US" altLang="zh-CN" sz="2800" b="1" dirty="0">
              <a:sym typeface="+mn-ea"/>
            </a:endParaRPr>
          </a:p>
          <a:p>
            <a:r>
              <a:rPr lang="zh-CN" altLang="en-US" sz="2800" b="1" dirty="0">
                <a:sym typeface="+mn-ea"/>
              </a:rPr>
              <a:t>   如何</a:t>
            </a:r>
            <a:r>
              <a:rPr lang="en-US" altLang="zh-CN" sz="2800" b="1" dirty="0">
                <a:sym typeface="+mn-ea"/>
              </a:rPr>
              <a:t>考虑输入序列中单词</a:t>
            </a:r>
            <a:r>
              <a:rPr lang="zh-CN" altLang="en-US" sz="2800" b="1" dirty="0">
                <a:sym typeface="+mn-ea"/>
              </a:rPr>
              <a:t>的顺序？</a:t>
            </a:r>
            <a:endParaRPr lang="zh-CN" altLang="en-US" sz="2800" b="1" dirty="0">
              <a:sym typeface="+mn-ea"/>
            </a:endParaRPr>
          </a:p>
          <a:p>
            <a:endParaRPr lang="en-US" altLang="zh-CN" sz="2800" b="1" dirty="0">
              <a:sym typeface="+mn-ea"/>
            </a:endParaRPr>
          </a:p>
          <a:p>
            <a:r>
              <a:rPr lang="zh-CN" altLang="en-US" sz="2800" b="1" dirty="0">
                <a:sym typeface="+mn-ea"/>
              </a:rPr>
              <a:t>  </a:t>
            </a:r>
            <a:r>
              <a:rPr lang="zh-CN" altLang="en-US" sz="2800" dirty="0">
                <a:sym typeface="+mn-ea"/>
              </a:rPr>
              <a:t> 在每个输入</a:t>
            </a:r>
            <a:r>
              <a:rPr lang="en-US" altLang="zh-CN" sz="2800" dirty="0">
                <a:sym typeface="+mn-ea"/>
              </a:rPr>
              <a:t>embedding</a:t>
            </a:r>
            <a:r>
              <a:rPr lang="zh-CN" altLang="en-US" sz="2800" dirty="0">
                <a:sym typeface="+mn-ea"/>
              </a:rPr>
              <a:t>后，添加一个向量（位置向量）；</a:t>
            </a:r>
            <a:endParaRPr lang="en-US" altLang="zh-CN"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22/70</a:t>
            </a:r>
            <a:endParaRPr lang="en-US" altLang="zh-CN" sz="2400">
              <a:solidFill>
                <a:schemeClr val="bg1"/>
              </a:solidFill>
              <a:uFillTx/>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Positional Encoding</a:t>
            </a:r>
            <a:endParaRPr lang="en-US" altLang="zh-CN"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4054475" y="3228975"/>
            <a:ext cx="5114925" cy="3495040"/>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23/70</a:t>
            </a:r>
            <a:endParaRPr lang="en-US" altLang="zh-CN" sz="2400">
              <a:solidFill>
                <a:schemeClr val="bg1"/>
              </a:solidFill>
              <a:uFillTx/>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26517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Positional Encoding</a:t>
            </a:r>
            <a:endParaRPr lang="en-US" altLang="zh-CN" sz="2800" b="1" dirty="0">
              <a:sym typeface="+mn-ea"/>
            </a:endParaRPr>
          </a:p>
          <a:p>
            <a:endParaRPr lang="en-US" altLang="zh-CN" sz="2800" b="1" dirty="0">
              <a:sym typeface="+mn-ea"/>
            </a:endParaRPr>
          </a:p>
          <a:p>
            <a:r>
              <a:rPr lang="en-US" altLang="zh-CN" sz="2800" dirty="0">
                <a:sym typeface="+mn-ea"/>
              </a:rPr>
              <a:t>    我们添加位置编码向量信息（POSITIONAL ENCODING）-位置编码向量不需要训练，它有一个规则的产生方式。</a:t>
            </a:r>
            <a:endParaRPr lang="en-US" altLang="zh-CN"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2966720" y="4091940"/>
            <a:ext cx="7979410" cy="2343150"/>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24/70</a:t>
            </a:r>
            <a:endParaRPr lang="en-US" altLang="zh-CN" sz="2400">
              <a:solidFill>
                <a:schemeClr val="bg1"/>
              </a:solidFill>
              <a:uFillTx/>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35052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altLang="zh-CN" sz="2800" b="1" dirty="0">
                <a:sym typeface="+mn-ea"/>
              </a:rPr>
              <a:t>Positional Encoding</a:t>
            </a:r>
            <a:endParaRPr lang="en-US" altLang="zh-CN" sz="2800" b="1" dirty="0">
              <a:sym typeface="+mn-ea"/>
            </a:endParaRPr>
          </a:p>
          <a:p>
            <a:endParaRPr lang="en-US" altLang="zh-CN" sz="2800" b="1" dirty="0">
              <a:sym typeface="+mn-ea"/>
            </a:endParaRPr>
          </a:p>
          <a:p>
            <a:r>
              <a:rPr lang="zh-CN" altLang="en-US" sz="2800" dirty="0">
                <a:sym typeface="+mn-ea"/>
              </a:rPr>
              <a:t>  （</a:t>
            </a:r>
            <a:r>
              <a:rPr lang="en-US" altLang="zh-CN" sz="2800" dirty="0">
                <a:sym typeface="+mn-ea"/>
              </a:rPr>
              <a:t>1</a:t>
            </a:r>
            <a:r>
              <a:rPr lang="zh-CN" altLang="en-US" sz="2800" dirty="0">
                <a:sym typeface="+mn-ea"/>
              </a:rPr>
              <a:t>）</a:t>
            </a:r>
            <a:r>
              <a:rPr lang="en-US" altLang="zh-CN" sz="2800" dirty="0">
                <a:sym typeface="+mn-ea"/>
              </a:rPr>
              <a:t>位置编码向量不需要训练，它有一个规则的产生方式</a:t>
            </a:r>
            <a:r>
              <a:rPr lang="zh-CN" altLang="en-US" sz="2800" dirty="0">
                <a:sym typeface="+mn-ea"/>
              </a:rPr>
              <a:t>；</a:t>
            </a:r>
            <a:endParaRPr lang="zh-CN" altLang="en-US" sz="2800" dirty="0">
              <a:sym typeface="+mn-ea"/>
            </a:endParaRPr>
          </a:p>
          <a:p>
            <a:endParaRPr lang="zh-CN" altLang="en-US" sz="2800" dirty="0">
              <a:sym typeface="+mn-ea"/>
            </a:endParaRPr>
          </a:p>
          <a:p>
            <a:r>
              <a:rPr lang="zh-CN" altLang="en-US" sz="2800" dirty="0">
                <a:sym typeface="+mn-ea"/>
              </a:rPr>
              <a:t> （</a:t>
            </a:r>
            <a:r>
              <a:rPr lang="en-US" altLang="zh-CN" sz="2800" dirty="0">
                <a:sym typeface="+mn-ea"/>
              </a:rPr>
              <a:t>2</a:t>
            </a:r>
            <a:r>
              <a:rPr lang="zh-CN" altLang="en-US" sz="2800" dirty="0">
                <a:sym typeface="+mn-ea"/>
              </a:rPr>
              <a:t>）</a:t>
            </a:r>
            <a:r>
              <a:rPr lang="en-US" altLang="zh-CN" sz="2800" dirty="0">
                <a:sym typeface="+mn-ea"/>
              </a:rPr>
              <a:t>它具有能够扩展到看不见的序列长度的优点（例如，如果我们训练的模型被要求翻译的句子比我们训练集中的任何句子都长）</a:t>
            </a:r>
            <a:r>
              <a:rPr lang="zh-CN" altLang="en-US" sz="2800" dirty="0">
                <a:sym typeface="+mn-ea"/>
              </a:rPr>
              <a:t>；</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25/70</a:t>
            </a:r>
            <a:endParaRPr lang="en-US" altLang="zh-CN" sz="2400">
              <a:solidFill>
                <a:schemeClr val="bg1"/>
              </a:solidFill>
              <a:uFillTx/>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606552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en-US" sz="2800" b="1" dirty="0">
              <a:sym typeface="+mn-ea"/>
            </a:endParaRPr>
          </a:p>
          <a:p>
            <a:endParaRPr lang="zh-CN" altLang="en-US" sz="2800" b="1" dirty="0">
              <a:sym typeface="+mn-ea"/>
            </a:endParaRPr>
          </a:p>
          <a:p>
            <a:r>
              <a:rPr lang="zh-CN" altLang="en-US" sz="2800" b="1" dirty="0">
                <a:sym typeface="+mn-ea"/>
              </a:rPr>
              <a:t>（</a:t>
            </a:r>
            <a:r>
              <a:rPr lang="en-US" altLang="zh-CN" sz="2800" b="1" dirty="0">
                <a:sym typeface="+mn-ea"/>
              </a:rPr>
              <a:t>1</a:t>
            </a:r>
            <a:r>
              <a:rPr lang="zh-CN" altLang="en-US" sz="2800" b="1" dirty="0">
                <a:sym typeface="+mn-ea"/>
              </a:rPr>
              <a:t>）</a:t>
            </a:r>
            <a:r>
              <a:rPr lang="zh-CN" sz="2800" b="1" dirty="0">
                <a:sym typeface="+mn-ea"/>
              </a:rPr>
              <a:t>为何叫残差网络？</a:t>
            </a:r>
            <a:endParaRPr lang="zh-CN" sz="2800" b="1" dirty="0">
              <a:sym typeface="+mn-ea"/>
            </a:endParaRPr>
          </a:p>
          <a:p>
            <a:r>
              <a:rPr lang="en-US" altLang="zh-CN" sz="2800" b="1" dirty="0">
                <a:sym typeface="+mn-ea"/>
              </a:rPr>
              <a:t>	</a:t>
            </a:r>
            <a:r>
              <a:rPr lang="zh-CN" altLang="en-US" sz="2800" dirty="0">
                <a:sym typeface="+mn-ea"/>
              </a:rPr>
              <a:t>残差：观察值与估计值的差；</a:t>
            </a:r>
            <a:endParaRPr lang="zh-CN" altLang="en-US" sz="2800" dirty="0">
              <a:sym typeface="+mn-ea"/>
            </a:endParaRPr>
          </a:p>
          <a:p>
            <a:endParaRPr lang="zh-CN" altLang="en-US" sz="2800" dirty="0">
              <a:sym typeface="+mn-ea"/>
            </a:endParaRPr>
          </a:p>
          <a:p>
            <a:r>
              <a:rPr lang="zh-CN" altLang="en-US" sz="2800" b="1" dirty="0">
                <a:sym typeface="+mn-ea"/>
              </a:rPr>
              <a:t>（</a:t>
            </a:r>
            <a:r>
              <a:rPr lang="en-US" altLang="zh-CN" sz="2800" b="1" dirty="0">
                <a:sym typeface="+mn-ea"/>
              </a:rPr>
              <a:t>2</a:t>
            </a:r>
            <a:r>
              <a:rPr lang="zh-CN" altLang="en-US" sz="2800" b="1" dirty="0">
                <a:sym typeface="+mn-ea"/>
              </a:rPr>
              <a:t>）残差网络优势？</a:t>
            </a:r>
            <a:endParaRPr lang="zh-CN" altLang="en-US" sz="2800" b="1" dirty="0">
              <a:sym typeface="+mn-ea"/>
            </a:endParaRPr>
          </a:p>
          <a:p>
            <a:endParaRPr lang="zh-CN" altLang="en-US" sz="2800" b="1" dirty="0">
              <a:sym typeface="+mn-ea"/>
            </a:endParaRPr>
          </a:p>
          <a:p>
            <a:r>
              <a:rPr lang="zh-CN" altLang="en-US" sz="2800" dirty="0">
                <a:sym typeface="+mn-ea"/>
              </a:rPr>
              <a:t>       残差网络可以让网络设置的更深，网络越深，获得的不同层次的信息</a:t>
            </a:r>
            <a:endParaRPr lang="zh-CN" altLang="en-US" sz="2800" dirty="0">
              <a:sym typeface="+mn-ea"/>
            </a:endParaRPr>
          </a:p>
          <a:p>
            <a:r>
              <a:rPr lang="zh-CN" altLang="en-US" sz="2800" dirty="0">
                <a:sym typeface="+mn-ea"/>
              </a:rPr>
              <a:t>更多；</a:t>
            </a:r>
            <a:endParaRPr lang="zh-CN" altLang="en-US" sz="2800" dirty="0">
              <a:sym typeface="+mn-ea"/>
            </a:endParaRPr>
          </a:p>
          <a:p>
            <a:r>
              <a:rPr lang="zh-CN" altLang="en-US" sz="2800" dirty="0">
                <a:sym typeface="+mn-ea"/>
              </a:rPr>
              <a:t>    </a:t>
            </a:r>
            <a:endParaRPr lang="zh-CN" altLang="en-US" sz="2800" dirty="0">
              <a:sym typeface="+mn-ea"/>
            </a:endParaRPr>
          </a:p>
          <a:p>
            <a:r>
              <a:rPr lang="zh-CN" altLang="en-US" sz="2800" dirty="0">
                <a:sym typeface="+mn-ea"/>
              </a:rPr>
              <a:t>       残差网络可以解决深层网络的训练问题，以及梯度消失，梯度爆炸</a:t>
            </a:r>
            <a:endParaRPr lang="zh-CN" altLang="en-US" sz="2800" dirty="0">
              <a:sym typeface="+mn-ea"/>
            </a:endParaRPr>
          </a:p>
          <a:p>
            <a:r>
              <a:rPr lang="zh-CN" altLang="en-US" sz="2800" dirty="0">
                <a:sym typeface="+mn-ea"/>
              </a:rPr>
              <a:t>问题；</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26/70</a:t>
            </a:r>
            <a:endParaRPr lang="en-US" altLang="zh-CN" sz="2400">
              <a:solidFill>
                <a:schemeClr val="bg1"/>
              </a:solidFill>
              <a:uFillTx/>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222504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en-US" sz="2800" b="1" dirty="0">
              <a:sym typeface="+mn-ea"/>
            </a:endParaRPr>
          </a:p>
          <a:p>
            <a:endParaRPr lang="zh-CN" altLang="en-US" sz="2800" b="1" dirty="0">
              <a:sym typeface="+mn-ea"/>
            </a:endParaRPr>
          </a:p>
          <a:p>
            <a:r>
              <a:rPr lang="zh-CN" altLang="en-US" sz="2800" b="1" dirty="0">
                <a:sym typeface="+mn-ea"/>
              </a:rPr>
              <a:t>没有残差网络时</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descr="20170914183540027"/>
          <p:cNvPicPr>
            <a:picLocks noChangeAspect="1"/>
          </p:cNvPicPr>
          <p:nvPr/>
        </p:nvPicPr>
        <p:blipFill>
          <a:blip r:embed="rId3"/>
          <a:stretch>
            <a:fillRect/>
          </a:stretch>
        </p:blipFill>
        <p:spPr>
          <a:xfrm>
            <a:off x="3049905" y="3832225"/>
            <a:ext cx="7833995" cy="2917190"/>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27/70</a:t>
            </a:r>
            <a:endParaRPr lang="en-US" altLang="zh-CN" sz="2400">
              <a:solidFill>
                <a:schemeClr val="bg1"/>
              </a:solidFill>
              <a:uFillTx/>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79832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en-US" sz="2800" b="1" dirty="0">
              <a:sym typeface="+mn-ea"/>
            </a:endParaRPr>
          </a:p>
          <a:p>
            <a:r>
              <a:rPr lang="zh-CN" altLang="en-US" sz="2800" b="1" dirty="0">
                <a:sym typeface="+mn-ea"/>
              </a:rPr>
              <a:t>    </a:t>
            </a:r>
            <a:r>
              <a:rPr lang="zh-CN" altLang="en-US" sz="2800" dirty="0">
                <a:sym typeface="+mn-ea"/>
              </a:rPr>
              <a:t>一些</a:t>
            </a:r>
            <a:r>
              <a:rPr lang="zh-CN" altLang="en-US" sz="2800" dirty="0">
                <a:sym typeface="+mn-ea"/>
              </a:rPr>
              <a:t>较为经典的卷积神经网络模型：</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descr="111336_Bnob_876354[1]"/>
          <p:cNvPicPr>
            <a:picLocks noChangeAspect="1"/>
          </p:cNvPicPr>
          <p:nvPr/>
        </p:nvPicPr>
        <p:blipFill>
          <a:blip r:embed="rId3"/>
          <a:stretch>
            <a:fillRect/>
          </a:stretch>
        </p:blipFill>
        <p:spPr>
          <a:xfrm>
            <a:off x="3669030" y="3219450"/>
            <a:ext cx="6378575" cy="3858895"/>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28/70</a:t>
            </a:r>
            <a:endParaRPr lang="en-US" altLang="zh-CN" sz="2400">
              <a:solidFill>
                <a:schemeClr val="bg1"/>
              </a:solidFill>
              <a:uFillTx/>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79832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zh-CN" altLang="en-US" sz="2800" b="1" dirty="0">
              <a:sym typeface="+mn-ea"/>
            </a:endParaRPr>
          </a:p>
          <a:p>
            <a:r>
              <a:rPr lang="zh-CN" altLang="en-US" sz="2800" b="1" dirty="0">
                <a:sym typeface="+mn-ea"/>
              </a:rPr>
              <a:t>    </a:t>
            </a:r>
            <a:r>
              <a:rPr lang="zh-CN" altLang="en-US" sz="2800" dirty="0">
                <a:sym typeface="+mn-ea"/>
              </a:rPr>
              <a:t>网络越深，效果不一定就越好（网络越深，训练越困难）</a:t>
            </a:r>
            <a:r>
              <a:rPr lang="en-US" altLang="zh-CN" sz="2800" b="1" dirty="0">
                <a:sym typeface="+mn-ea"/>
              </a:rPr>
              <a:t>	</a:t>
            </a:r>
            <a:endParaRPr lang="en-US" altLang="zh-CN"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3649345" y="3423285"/>
            <a:ext cx="6909435" cy="3564890"/>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29/70</a:t>
            </a:r>
            <a:endParaRPr lang="en-US" altLang="zh-CN" sz="2400">
              <a:solidFill>
                <a:schemeClr val="bg1"/>
              </a:solidFill>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4419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学习教程</a:t>
            </a:r>
            <a:endParaRPr lang="zh-CN" altLang="en-US" sz="2800" b="1" dirty="0">
              <a:sym typeface="+mn-ea"/>
            </a:endParaRPr>
          </a:p>
          <a:p>
            <a:endParaRPr lang="zh-CN" altLang="en-US" sz="2800" b="1" dirty="0">
              <a:sym typeface="+mn-ea"/>
            </a:endParaRPr>
          </a:p>
          <a:p>
            <a:r>
              <a:rPr lang="en-US" altLang="zh-CN" dirty="0"/>
              <a:t>	</a:t>
            </a:r>
            <a:endParaRPr lang="en-US" altLang="zh-CN" dirty="0"/>
          </a:p>
          <a:p>
            <a:r>
              <a:rPr lang="en-US" altLang="zh-CN" dirty="0"/>
              <a:t>	</a:t>
            </a:r>
            <a:r>
              <a:rPr lang="en-US" altLang="zh-CN" dirty="0">
                <a:hlinkClick r:id="rId3"/>
              </a:rPr>
              <a:t>http://nlp.seas.harvard.edu/2018/04/03/attention.html</a:t>
            </a:r>
            <a:endParaRPr lang="zh-CN" altLang="zh-CN" dirty="0"/>
          </a:p>
          <a:p>
            <a:r>
              <a:rPr lang="zh-CN" altLang="zh-CN" dirty="0"/>
              <a:t> </a:t>
            </a:r>
            <a:endParaRPr lang="zh-CN" altLang="zh-CN" dirty="0"/>
          </a:p>
          <a:p>
            <a:r>
              <a:rPr lang="en-US" altLang="zh-CN" dirty="0"/>
              <a:t>	</a:t>
            </a:r>
            <a:r>
              <a:rPr lang="en-US" altLang="zh-CN" dirty="0">
                <a:hlinkClick r:id="rId4"/>
              </a:rPr>
              <a:t>http://jalammar.github.io/illustrated-transformer/</a:t>
            </a:r>
            <a:endParaRPr lang="zh-CN" altLang="zh-CN" dirty="0"/>
          </a:p>
          <a:p>
            <a:r>
              <a:rPr lang="zh-CN" altLang="zh-CN" dirty="0"/>
              <a:t> </a:t>
            </a:r>
            <a:endParaRPr lang="zh-CN" altLang="zh-CN" dirty="0"/>
          </a:p>
          <a:p>
            <a:r>
              <a:rPr lang="en-US" altLang="zh-CN" dirty="0"/>
              <a:t>	</a:t>
            </a:r>
            <a:r>
              <a:rPr lang="en-US" altLang="zh-CN" dirty="0">
                <a:hlinkClick r:id="rId5"/>
              </a:rPr>
              <a:t>https://www.sohu.com/a/220228574_717210</a:t>
            </a:r>
            <a:endParaRPr lang="zh-CN" altLang="zh-CN" dirty="0"/>
          </a:p>
          <a:p>
            <a:r>
              <a:rPr lang="zh-CN" altLang="zh-CN" dirty="0"/>
              <a:t> </a:t>
            </a:r>
            <a:endParaRPr lang="zh-CN" altLang="zh-CN" dirty="0"/>
          </a:p>
          <a:p>
            <a:r>
              <a:rPr lang="en-US" altLang="zh-CN" dirty="0"/>
              <a:t>	</a:t>
            </a:r>
            <a:r>
              <a:rPr lang="en-US" altLang="zh-CN" dirty="0">
                <a:hlinkClick r:id="rId6"/>
              </a:rPr>
              <a:t>https://www.zhihu.com/question/38499534?sort=created</a:t>
            </a:r>
            <a:endParaRPr lang="zh-CN" altLang="zh-CN" dirty="0"/>
          </a:p>
          <a:p>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2/70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26517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en-US" sz="2800" b="1" dirty="0">
              <a:sym typeface="+mn-ea"/>
            </a:endParaRPr>
          </a:p>
          <a:p>
            <a:r>
              <a:rPr lang="zh-CN" altLang="en-US" sz="2800" b="1" dirty="0">
                <a:sym typeface="+mn-ea"/>
              </a:rPr>
              <a:t>    </a:t>
            </a:r>
            <a:r>
              <a:rPr lang="zh-CN" altLang="en-US" sz="2800" dirty="0">
                <a:sym typeface="+mn-ea"/>
              </a:rPr>
              <a:t>对于非常深的神经网络，训练非常困难，通常会导致性能的退化，以及梯 度消失，梯度爆炸的问题。</a:t>
            </a:r>
            <a:endParaRPr lang="zh-CN" altLang="en-US" sz="2800" dirty="0">
              <a:sym typeface="+mn-ea"/>
            </a:endParaRPr>
          </a:p>
          <a:p>
            <a:r>
              <a:rPr lang="zh-CN" altLang="en-US" sz="2800" dirty="0">
                <a:sym typeface="+mn-ea"/>
              </a:rPr>
              <a:t>    残差网络如何搞定？</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descr="TIM截图20190623055306"/>
          <p:cNvPicPr>
            <a:picLocks noChangeAspect="1"/>
          </p:cNvPicPr>
          <p:nvPr/>
        </p:nvPicPr>
        <p:blipFill>
          <a:blip r:embed="rId3"/>
          <a:stretch>
            <a:fillRect/>
          </a:stretch>
        </p:blipFill>
        <p:spPr>
          <a:xfrm>
            <a:off x="4513580" y="3884295"/>
            <a:ext cx="5211445" cy="2823210"/>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30/70</a:t>
            </a:r>
            <a:endParaRPr lang="en-US" altLang="zh-CN" sz="2400">
              <a:solidFill>
                <a:schemeClr val="bg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descr="20170914183540949"/>
          <p:cNvPicPr>
            <a:picLocks noChangeAspect="1"/>
          </p:cNvPicPr>
          <p:nvPr/>
        </p:nvPicPr>
        <p:blipFill>
          <a:blip r:embed="rId3"/>
          <a:stretch>
            <a:fillRect/>
          </a:stretch>
        </p:blipFill>
        <p:spPr>
          <a:xfrm>
            <a:off x="2641600" y="2773045"/>
            <a:ext cx="8649970" cy="3204210"/>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31/70</a:t>
            </a:r>
            <a:endParaRPr lang="en-US" altLang="zh-CN" sz="2400">
              <a:solidFill>
                <a:schemeClr val="bg1"/>
              </a:solidFill>
              <a:uFillTx/>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26517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en-US" sz="2800" b="1" dirty="0">
              <a:sym typeface="+mn-ea"/>
            </a:endParaRPr>
          </a:p>
          <a:p>
            <a:r>
              <a:rPr lang="en-US" sz="2800" dirty="0">
                <a:sym typeface="+mn-ea"/>
              </a:rPr>
              <a:t>    残差元的主要有两个，快捷连接和恒等映射，快捷连接使得残差变得可能，恒等映射使得网络变深，恒等映射主要有两个：快捷连接为恒等映射和相加后的激活函数</a:t>
            </a:r>
            <a:r>
              <a:rPr lang="zh-CN" altLang="en-US" sz="2800" dirty="0">
                <a:sym typeface="+mn-ea"/>
              </a:rPr>
              <a:t>。</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descr="20170914183541404"/>
          <p:cNvPicPr>
            <a:picLocks noChangeAspect="1"/>
          </p:cNvPicPr>
          <p:nvPr/>
        </p:nvPicPr>
        <p:blipFill>
          <a:blip r:embed="rId3"/>
          <a:stretch>
            <a:fillRect/>
          </a:stretch>
        </p:blipFill>
        <p:spPr>
          <a:xfrm>
            <a:off x="3163570" y="3757295"/>
            <a:ext cx="7606665" cy="324548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32/70</a:t>
            </a:r>
            <a:endParaRPr lang="en-US" altLang="zh-CN" sz="2400">
              <a:solidFill>
                <a:schemeClr val="bg1"/>
              </a:solidFill>
              <a:uFillTx/>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222504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en-US" sz="2800" b="1" dirty="0">
              <a:sym typeface="+mn-ea"/>
            </a:endParaRPr>
          </a:p>
          <a:p>
            <a:r>
              <a:rPr sz="2800" dirty="0">
                <a:sym typeface="+mn-ea"/>
              </a:rPr>
              <a:t>    这样设计的主要思想：去构造映射H(x)，与构造残差映射F(x）是等价的，此外残差映射也更容易优化。</a:t>
            </a:r>
            <a:endParaRPr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descr="20170914183541989"/>
          <p:cNvPicPr>
            <a:picLocks noChangeAspect="1"/>
          </p:cNvPicPr>
          <p:nvPr/>
        </p:nvPicPr>
        <p:blipFill>
          <a:blip r:embed="rId3"/>
          <a:stretch>
            <a:fillRect/>
          </a:stretch>
        </p:blipFill>
        <p:spPr>
          <a:xfrm>
            <a:off x="3070860" y="3675380"/>
            <a:ext cx="7791450" cy="2979420"/>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33/70</a:t>
            </a:r>
            <a:endParaRPr lang="en-US" altLang="zh-CN" sz="2400">
              <a:solidFill>
                <a:schemeClr val="bg1"/>
              </a:solidFill>
              <a:uFillTx/>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79832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en-US" sz="2800" b="1" dirty="0">
              <a:sym typeface="+mn-ea"/>
            </a:endParaRPr>
          </a:p>
          <a:p>
            <a:r>
              <a:rPr lang="zh-CN" sz="2800" b="1" dirty="0">
                <a:sym typeface="+mn-ea"/>
              </a:rPr>
              <a:t>    </a:t>
            </a:r>
            <a:r>
              <a:rPr lang="zh-CN" sz="2800" dirty="0">
                <a:sym typeface="+mn-ea"/>
              </a:rPr>
              <a:t>残差网络与普通网络区别</a:t>
            </a:r>
            <a:r>
              <a:rPr lang="en-US" altLang="zh-CN" sz="2800" dirty="0">
                <a:sym typeface="+mn-ea"/>
              </a:rPr>
              <a:t>:</a:t>
            </a:r>
            <a:endParaRPr lang="en-US" altLang="zh-CN"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descr="20170914183543111"/>
          <p:cNvPicPr>
            <a:picLocks noChangeAspect="1"/>
          </p:cNvPicPr>
          <p:nvPr/>
        </p:nvPicPr>
        <p:blipFill>
          <a:blip r:embed="rId3"/>
          <a:stretch>
            <a:fillRect/>
          </a:stretch>
        </p:blipFill>
        <p:spPr>
          <a:xfrm>
            <a:off x="3358515" y="3055620"/>
            <a:ext cx="7912100" cy="322770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34/70</a:t>
            </a:r>
            <a:endParaRPr lang="en-US" altLang="zh-CN" sz="2400">
              <a:solidFill>
                <a:schemeClr val="bg1"/>
              </a:solidFill>
              <a:uFillTx/>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79832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en-US" sz="2800" b="1" dirty="0">
              <a:sym typeface="+mn-ea"/>
            </a:endParaRPr>
          </a:p>
          <a:p>
            <a:r>
              <a:rPr lang="zh-CN" sz="2800" b="1" dirty="0">
                <a:sym typeface="+mn-ea"/>
              </a:rPr>
              <a:t>    </a:t>
            </a:r>
            <a:r>
              <a:rPr lang="zh-CN" sz="2800" dirty="0">
                <a:sym typeface="+mn-ea"/>
              </a:rPr>
              <a:t>残差网络与普通网络反向求导区别</a:t>
            </a:r>
            <a:r>
              <a:rPr lang="en-US" altLang="zh-CN" sz="2800" dirty="0">
                <a:sym typeface="+mn-ea"/>
              </a:rPr>
              <a:t>:</a:t>
            </a:r>
            <a:endParaRPr lang="en-US" altLang="zh-CN"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descr="TIM截图20190623061316"/>
          <p:cNvPicPr>
            <a:picLocks noChangeAspect="1"/>
          </p:cNvPicPr>
          <p:nvPr/>
        </p:nvPicPr>
        <p:blipFill>
          <a:blip r:embed="rId3"/>
          <a:stretch>
            <a:fillRect/>
          </a:stretch>
        </p:blipFill>
        <p:spPr>
          <a:xfrm>
            <a:off x="806450" y="2839085"/>
            <a:ext cx="4779645" cy="3815715"/>
          </a:xfrm>
          <a:prstGeom prst="rect">
            <a:avLst/>
          </a:prstGeom>
        </p:spPr>
      </p:pic>
      <p:pic>
        <p:nvPicPr>
          <p:cNvPr id="8" name="图片 7" descr="20170914183543834"/>
          <p:cNvPicPr>
            <a:picLocks noChangeAspect="1"/>
          </p:cNvPicPr>
          <p:nvPr/>
        </p:nvPicPr>
        <p:blipFill>
          <a:blip r:embed="rId4"/>
          <a:stretch>
            <a:fillRect/>
          </a:stretch>
        </p:blipFill>
        <p:spPr>
          <a:xfrm>
            <a:off x="6298565" y="2839085"/>
            <a:ext cx="6989445" cy="3815715"/>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35/70</a:t>
            </a:r>
            <a:endParaRPr lang="en-US" altLang="zh-CN" sz="2400">
              <a:solidFill>
                <a:schemeClr val="bg1"/>
              </a:solidFill>
              <a:uFillTx/>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79832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ResNet</a:t>
            </a:r>
            <a:endParaRPr lang="en-US" sz="2800" b="1" dirty="0">
              <a:sym typeface="+mn-ea"/>
            </a:endParaRPr>
          </a:p>
          <a:p>
            <a:r>
              <a:rPr lang="zh-CN" sz="2800" b="1" dirty="0">
                <a:sym typeface="+mn-ea"/>
              </a:rPr>
              <a:t>    </a:t>
            </a:r>
            <a:r>
              <a:rPr lang="zh-CN" sz="2800" dirty="0">
                <a:sym typeface="+mn-ea"/>
              </a:rPr>
              <a:t>常见残差单元：</a:t>
            </a:r>
            <a:endParaRPr lang="zh-CN"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9" name="图片 8"/>
          <p:cNvPicPr>
            <a:picLocks noChangeAspect="1"/>
          </p:cNvPicPr>
          <p:nvPr/>
        </p:nvPicPr>
        <p:blipFill>
          <a:blip r:embed="rId3"/>
          <a:stretch>
            <a:fillRect/>
          </a:stretch>
        </p:blipFill>
        <p:spPr>
          <a:xfrm>
            <a:off x="2662555" y="2832100"/>
            <a:ext cx="8608695" cy="413194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36/70</a:t>
            </a:r>
            <a:endParaRPr lang="en-US" altLang="zh-CN" sz="2400">
              <a:solidFill>
                <a:schemeClr val="bg1"/>
              </a:solidFill>
              <a:uFillTx/>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18515" y="1084580"/>
            <a:ext cx="12320270" cy="435864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lang="en-US" sz="2800" b="1" dirty="0">
                <a:sym typeface="+mn-ea"/>
              </a:rPr>
              <a:t>Normalization</a:t>
            </a:r>
            <a:endParaRPr lang="en-US" sz="2800" b="1" dirty="0">
              <a:sym typeface="+mn-ea"/>
            </a:endParaRPr>
          </a:p>
          <a:p>
            <a:endParaRPr lang="en-US" sz="2800" b="1" dirty="0">
              <a:sym typeface="+mn-ea"/>
            </a:endParaRPr>
          </a:p>
          <a:p>
            <a:r>
              <a:rPr lang="zh-CN" altLang="en-US" sz="2800" b="1" dirty="0">
                <a:sym typeface="+mn-ea"/>
              </a:rPr>
              <a:t>（</a:t>
            </a:r>
            <a:r>
              <a:rPr lang="en-US" altLang="zh-CN" sz="2800" b="1" dirty="0">
                <a:sym typeface="+mn-ea"/>
              </a:rPr>
              <a:t>1</a:t>
            </a:r>
            <a:r>
              <a:rPr lang="zh-CN" altLang="en-US" sz="2800" b="1" dirty="0">
                <a:sym typeface="+mn-ea"/>
              </a:rPr>
              <a:t>）</a:t>
            </a:r>
            <a:r>
              <a:rPr lang="zh-CN" altLang="en-US" sz="2800" b="1" dirty="0">
                <a:sym typeface="+mn-ea"/>
              </a:rPr>
              <a:t>为什么提出</a:t>
            </a:r>
            <a:r>
              <a:rPr lang="en-US" sz="2800" b="1" dirty="0">
                <a:sym typeface="+mn-ea"/>
              </a:rPr>
              <a:t>Normalization</a:t>
            </a:r>
            <a:r>
              <a:rPr lang="zh-CN" altLang="en-US" sz="2800" b="1" dirty="0">
                <a:sym typeface="+mn-ea"/>
              </a:rPr>
              <a:t>？</a:t>
            </a:r>
            <a:endParaRPr lang="zh-CN" altLang="en-US" sz="2800" b="1" dirty="0">
              <a:sym typeface="+mn-ea"/>
            </a:endParaRPr>
          </a:p>
          <a:p>
            <a:endParaRPr lang="zh-CN" altLang="en-US" sz="2800" b="1" dirty="0">
              <a:sym typeface="+mn-ea"/>
            </a:endParaRPr>
          </a:p>
          <a:p>
            <a:r>
              <a:rPr lang="zh-CN" sz="2800" b="1" dirty="0">
                <a:sym typeface="+mn-ea"/>
              </a:rPr>
              <a:t>         因为神经网络的训练存在 </a:t>
            </a:r>
            <a:r>
              <a:rPr sz="2800" b="1" dirty="0">
                <a:sym typeface="+mn-ea"/>
              </a:rPr>
              <a:t>Internal Covariate Shift </a:t>
            </a:r>
            <a:r>
              <a:rPr lang="zh-CN" sz="2800" b="1" dirty="0">
                <a:sym typeface="+mn-ea"/>
              </a:rPr>
              <a:t>现象；</a:t>
            </a:r>
            <a:endParaRPr lang="zh-CN" sz="2800" b="1" dirty="0">
              <a:sym typeface="+mn-ea"/>
            </a:endParaRPr>
          </a:p>
          <a:p>
            <a:endParaRPr lang="zh-CN" sz="2800" b="1" dirty="0">
              <a:sym typeface="+mn-ea"/>
            </a:endParaRPr>
          </a:p>
          <a:p>
            <a:endParaRPr lang="zh-CN" sz="2800" b="1" dirty="0">
              <a:sym typeface="+mn-ea"/>
            </a:endParaRPr>
          </a:p>
          <a:p>
            <a:r>
              <a:rPr lang="zh-CN" sz="2800" b="1" dirty="0">
                <a:sym typeface="+mn-ea"/>
              </a:rPr>
              <a:t>（</a:t>
            </a:r>
            <a:r>
              <a:rPr lang="en-US" altLang="zh-CN" sz="2800" b="1" dirty="0">
                <a:sym typeface="+mn-ea"/>
              </a:rPr>
              <a:t>2</a:t>
            </a:r>
            <a:r>
              <a:rPr lang="zh-CN" altLang="en-US" sz="2800" b="1" dirty="0">
                <a:sym typeface="+mn-ea"/>
              </a:rPr>
              <a:t>）</a:t>
            </a:r>
            <a:r>
              <a:rPr lang="zh-CN" sz="2800" b="1" dirty="0">
                <a:sym typeface="+mn-ea"/>
              </a:rPr>
              <a:t>什么是</a:t>
            </a:r>
            <a:r>
              <a:rPr sz="2800" b="1" dirty="0">
                <a:sym typeface="+mn-ea"/>
              </a:rPr>
              <a:t>Internal Covariate Shift </a:t>
            </a:r>
            <a:r>
              <a:rPr lang="zh-CN" sz="2800" b="1" dirty="0">
                <a:sym typeface="+mn-ea"/>
              </a:rPr>
              <a:t>？</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37/70</a:t>
            </a:r>
            <a:endParaRPr lang="en-US" altLang="zh-CN" sz="2400">
              <a:solidFill>
                <a:schemeClr val="bg1"/>
              </a:solidFill>
              <a:uFillTx/>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18515" y="1084580"/>
            <a:ext cx="12320270" cy="47853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a:t>
            </a:r>
            <a:r>
              <a:rPr sz="2800" b="1" dirty="0">
                <a:sym typeface="+mn-ea"/>
              </a:rPr>
              <a:t>Internal Covariate Shift</a:t>
            </a:r>
            <a:endParaRPr lang="zh-CN" altLang="en-US" sz="2800" b="1" dirty="0">
              <a:sym typeface="+mn-ea"/>
            </a:endParaRPr>
          </a:p>
          <a:p>
            <a:endParaRPr lang="en-US" sz="2800" b="1" dirty="0">
              <a:sym typeface="+mn-ea"/>
            </a:endParaRPr>
          </a:p>
          <a:p>
            <a:endParaRPr lang="zh-CN" altLang="en-US" sz="2800" b="1" dirty="0">
              <a:sym typeface="+mn-ea"/>
            </a:endParaRPr>
          </a:p>
          <a:p>
            <a:endParaRPr lang="zh-CN" altLang="en-US" sz="2800" b="1" dirty="0">
              <a:sym typeface="+mn-ea"/>
            </a:endParaRPr>
          </a:p>
          <a:p>
            <a:r>
              <a:rPr lang="zh-CN" altLang="en-US" sz="2800" dirty="0">
                <a:sym typeface="+mn-ea"/>
              </a:rPr>
              <a:t>       深度神经网络涉及到很多层的叠加，而每一层的参数更新会导致上层的输入数据分布发生变化，通过层层叠加，高层的输入分布变化会非常剧烈，这就使得高层需要不断去重新适应底层的参数更新。为了训好模型，我们需要非常谨慎地去设定学习率、初始化权重、以及尽可能细致的参数更新策略。</a:t>
            </a:r>
            <a:endParaRPr lang="zh-CN" altLang="en-US" sz="2800" dirty="0">
              <a:sym typeface="+mn-ea"/>
            </a:endParaRPr>
          </a:p>
          <a:p>
            <a:r>
              <a:rPr lang="zh-CN" altLang="en-US" sz="2800" dirty="0">
                <a:sym typeface="+mn-ea"/>
              </a:rPr>
              <a:t>Google 将这一现象总结为 Internal Covariate Shift，简称 ICS.</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38/70</a:t>
            </a:r>
            <a:endParaRPr lang="en-US" altLang="zh-CN" sz="2400">
              <a:solidFill>
                <a:schemeClr val="bg1"/>
              </a:solidFill>
              <a:uFillTx/>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606552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sz="2800" b="1" dirty="0">
                <a:sym typeface="+mn-ea"/>
              </a:rPr>
              <a:t> </a:t>
            </a:r>
            <a:r>
              <a:rPr sz="2800" b="1" dirty="0">
                <a:sym typeface="+mn-ea"/>
              </a:rPr>
              <a:t>Internal Covariate Shift</a:t>
            </a:r>
            <a:endParaRPr lang="zh-CN" altLang="en-US" sz="2800" b="1" dirty="0">
              <a:sym typeface="+mn-ea"/>
            </a:endParaRPr>
          </a:p>
          <a:p>
            <a:endParaRPr lang="zh-CN" altLang="en-US" sz="2800" b="1" dirty="0">
              <a:sym typeface="+mn-ea"/>
            </a:endParaRPr>
          </a:p>
          <a:p>
            <a:r>
              <a:rPr lang="zh-CN" altLang="en-US" sz="2800" dirty="0">
                <a:sym typeface="+mn-ea"/>
              </a:rPr>
              <a:t>（</a:t>
            </a:r>
            <a:r>
              <a:rPr lang="en-US" altLang="zh-CN" sz="2800" dirty="0">
                <a:sym typeface="+mn-ea"/>
              </a:rPr>
              <a:t>1</a:t>
            </a:r>
            <a:r>
              <a:rPr lang="zh-CN" altLang="en-US" sz="2800" dirty="0">
                <a:sym typeface="+mn-ea"/>
              </a:rPr>
              <a:t>）每一层的输入作为一个分布看待，由于底层的参数随着训练更新，导致相同输入分布得到的输出分布改变了；</a:t>
            </a:r>
            <a:endParaRPr lang="zh-CN" altLang="en-US" sz="2800" dirty="0">
              <a:sym typeface="+mn-ea"/>
            </a:endParaRPr>
          </a:p>
          <a:p>
            <a:endParaRPr lang="zh-CN" altLang="en-US" sz="2800" dirty="0">
              <a:sym typeface="+mn-ea"/>
            </a:endParaRPr>
          </a:p>
          <a:p>
            <a:r>
              <a:rPr lang="zh-CN" altLang="en-US" sz="2800" dirty="0">
                <a:sym typeface="+mn-ea"/>
              </a:rPr>
              <a:t>（</a:t>
            </a:r>
            <a:r>
              <a:rPr lang="en-US" altLang="zh-CN" sz="2800" dirty="0">
                <a:sym typeface="+mn-ea"/>
              </a:rPr>
              <a:t>2</a:t>
            </a:r>
            <a:r>
              <a:rPr lang="zh-CN" altLang="en-US" sz="2800" dirty="0">
                <a:sym typeface="+mn-ea"/>
              </a:rPr>
              <a:t>）训练数据和测试数据是满足相同分布的，这是通过训练数据获得的模型能够在测试集获得好的效果的一个基本保障；</a:t>
            </a:r>
            <a:endParaRPr lang="zh-CN" altLang="en-US" sz="2800" dirty="0">
              <a:sym typeface="+mn-ea"/>
            </a:endParaRPr>
          </a:p>
          <a:p>
            <a:endParaRPr lang="zh-CN" altLang="en-US" sz="2800" dirty="0">
              <a:sym typeface="+mn-ea"/>
            </a:endParaRPr>
          </a:p>
          <a:p>
            <a:r>
              <a:rPr lang="zh-CN" altLang="en-US" sz="2800" dirty="0">
                <a:sym typeface="+mn-ea"/>
              </a:rPr>
              <a:t>（</a:t>
            </a:r>
            <a:r>
              <a:rPr lang="en-US" altLang="zh-CN" sz="2800" dirty="0">
                <a:sym typeface="+mn-ea"/>
              </a:rPr>
              <a:t>3</a:t>
            </a:r>
            <a:r>
              <a:rPr lang="zh-CN" altLang="en-US" sz="2800" dirty="0">
                <a:sym typeface="+mn-ea"/>
              </a:rPr>
              <a:t>）细化到神经网络的每一层间，每轮训练时分布都是不一致，那么相对的训练效果就得不到保障；</a:t>
            </a:r>
            <a:endParaRPr lang="zh-CN" altLang="en-US" sz="2800" dirty="0">
              <a:sym typeface="+mn-ea"/>
            </a:endParaRPr>
          </a:p>
          <a:p>
            <a:endParaRPr lang="zh-CN" altLang="en-US" sz="2800" dirty="0">
              <a:sym typeface="+mn-ea"/>
            </a:endParaRPr>
          </a:p>
          <a:p>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39/70</a:t>
            </a:r>
            <a:endParaRPr lang="en-US" altLang="zh-CN" sz="2400">
              <a:solidFill>
                <a:schemeClr val="bg1"/>
              </a:solidFill>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393192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altLang="en-US" sz="2800" b="1" dirty="0">
                <a:sym typeface="+mn-ea"/>
              </a:rPr>
              <a:t>    提出背景</a:t>
            </a:r>
            <a:endParaRPr lang="zh-CN" altLang="en-US" sz="2800" b="1" dirty="0">
              <a:sym typeface="+mn-ea"/>
            </a:endParaRPr>
          </a:p>
          <a:p>
            <a:endParaRPr lang="zh-CN" altLang="en-US" sz="2800" b="1" dirty="0">
              <a:sym typeface="+mn-ea"/>
            </a:endParaRPr>
          </a:p>
          <a:p>
            <a:endParaRPr lang="zh-CN" altLang="en-US" sz="2800" b="1" dirty="0">
              <a:sym typeface="+mn-ea"/>
            </a:endParaRPr>
          </a:p>
          <a:p>
            <a:r>
              <a:rPr lang="en-US" altLang="zh-CN" sz="2800" dirty="0">
                <a:sym typeface="+mn-ea"/>
              </a:rPr>
              <a:t>   </a:t>
            </a:r>
            <a:r>
              <a:rPr lang="zh-CN" altLang="en-US" sz="2800" dirty="0">
                <a:sym typeface="+mn-ea"/>
              </a:rPr>
              <a:t>（</a:t>
            </a:r>
            <a:r>
              <a:rPr lang="en-US" altLang="zh-CN" sz="2800" dirty="0">
                <a:sym typeface="+mn-ea"/>
              </a:rPr>
              <a:t>1</a:t>
            </a:r>
            <a:r>
              <a:rPr lang="zh-CN" altLang="en-US" sz="2800" dirty="0">
                <a:sym typeface="+mn-ea"/>
              </a:rPr>
              <a:t>）</a:t>
            </a:r>
            <a:r>
              <a:rPr lang="en-US" altLang="zh-CN" sz="2800" dirty="0">
                <a:sym typeface="+mn-ea"/>
              </a:rPr>
              <a:t>RNN</a:t>
            </a:r>
            <a:r>
              <a:rPr lang="zh-CN" altLang="en-US" sz="2800" dirty="0">
                <a:sym typeface="+mn-ea"/>
              </a:rPr>
              <a:t>无法解决长期依赖，以及并行计算的问题；</a:t>
            </a:r>
            <a:endParaRPr lang="zh-CN" altLang="en-US" sz="2800" dirty="0">
              <a:sym typeface="+mn-ea"/>
            </a:endParaRPr>
          </a:p>
          <a:p>
            <a:endParaRPr lang="zh-CN" altLang="en-US" sz="2800" dirty="0">
              <a:sym typeface="+mn-ea"/>
            </a:endParaRPr>
          </a:p>
          <a:p>
            <a:r>
              <a:rPr lang="en-US" altLang="zh-CN" sz="2800" dirty="0">
                <a:sym typeface="+mn-ea"/>
              </a:rPr>
              <a:t>   </a:t>
            </a:r>
            <a:r>
              <a:rPr lang="zh-CN" altLang="en-US" sz="2800" dirty="0">
                <a:sym typeface="+mn-ea"/>
              </a:rPr>
              <a:t>（</a:t>
            </a:r>
            <a:r>
              <a:rPr lang="en-US" altLang="zh-CN" sz="2800" dirty="0">
                <a:sym typeface="+mn-ea"/>
              </a:rPr>
              <a:t>2</a:t>
            </a:r>
            <a:r>
              <a:rPr lang="zh-CN" altLang="en-US" sz="2800" dirty="0">
                <a:sym typeface="+mn-ea"/>
              </a:rPr>
              <a:t>）</a:t>
            </a:r>
            <a:r>
              <a:rPr lang="en-US" altLang="zh-CN" sz="2800" dirty="0">
                <a:sym typeface="+mn-ea"/>
              </a:rPr>
              <a:t>CNN</a:t>
            </a:r>
            <a:r>
              <a:rPr lang="zh-CN" altLang="en-US" sz="2800" dirty="0">
                <a:sym typeface="+mn-ea"/>
              </a:rPr>
              <a:t>可以实现并行计算，但无法考虑到时序性，对于</a:t>
            </a:r>
            <a:r>
              <a:rPr lang="en-US" altLang="zh-CN" sz="2800" dirty="0">
                <a:sym typeface="+mn-ea"/>
              </a:rPr>
              <a:t>NLP</a:t>
            </a:r>
            <a:r>
              <a:rPr lang="zh-CN" altLang="en-US" sz="2800" dirty="0">
                <a:sym typeface="+mn-ea"/>
              </a:rPr>
              <a:t>任务不太适用；</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3/70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606552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zh-CN" sz="2800" b="1" dirty="0">
                <a:sym typeface="+mn-ea"/>
              </a:rPr>
              <a:t> </a:t>
            </a:r>
            <a:r>
              <a:rPr sz="2800" b="1" dirty="0">
                <a:sym typeface="+mn-ea"/>
              </a:rPr>
              <a:t>Internal Covariate Shift</a:t>
            </a:r>
            <a:endParaRPr lang="zh-CN" sz="2800" b="1" dirty="0">
              <a:sym typeface="+mn-ea"/>
            </a:endParaRPr>
          </a:p>
          <a:p>
            <a:endParaRPr lang="zh-CN" sz="2800" b="1" dirty="0">
              <a:sym typeface="+mn-ea"/>
            </a:endParaRPr>
          </a:p>
          <a:p>
            <a:r>
              <a:rPr lang="zh-CN" sz="2800" b="1" dirty="0">
                <a:sym typeface="+mn-ea"/>
              </a:rPr>
              <a:t>（</a:t>
            </a:r>
            <a:r>
              <a:rPr lang="en-US" altLang="zh-CN" sz="2800" b="1" dirty="0">
                <a:sym typeface="+mn-ea"/>
              </a:rPr>
              <a:t>1</a:t>
            </a:r>
            <a:r>
              <a:rPr lang="zh-CN" altLang="en-US" sz="2800" b="1" dirty="0">
                <a:sym typeface="+mn-ea"/>
              </a:rPr>
              <a:t>）</a:t>
            </a:r>
            <a:r>
              <a:rPr sz="2800" b="1" dirty="0">
                <a:sym typeface="+mn-ea"/>
              </a:rPr>
              <a:t>Internal Covariate Shift</a:t>
            </a:r>
            <a:r>
              <a:rPr lang="zh-CN" sz="2800" b="1" dirty="0">
                <a:sym typeface="+mn-ea"/>
              </a:rPr>
              <a:t>导致的问题？</a:t>
            </a:r>
            <a:endParaRPr lang="zh-CN" sz="2800" b="1" dirty="0">
              <a:sym typeface="+mn-ea"/>
            </a:endParaRPr>
          </a:p>
          <a:p>
            <a:endParaRPr lang="zh-CN" altLang="en-US" sz="2800" b="1" dirty="0">
              <a:sym typeface="+mn-ea"/>
            </a:endParaRPr>
          </a:p>
          <a:p>
            <a:r>
              <a:rPr lang="zh-CN" altLang="en-US" sz="2800" b="1" dirty="0">
                <a:sym typeface="+mn-ea"/>
              </a:rPr>
              <a:t>       </a:t>
            </a:r>
            <a:r>
              <a:rPr lang="zh-CN" altLang="en-US" sz="2800" dirty="0">
                <a:sym typeface="+mn-ea"/>
              </a:rPr>
              <a:t>每个神经元的输入数据不再是“独立同分布”；</a:t>
            </a:r>
            <a:endParaRPr lang="zh-CN" altLang="en-US" sz="2800" dirty="0">
              <a:sym typeface="+mn-ea"/>
            </a:endParaRPr>
          </a:p>
          <a:p>
            <a:endParaRPr lang="zh-CN" altLang="en-US" sz="2800" dirty="0">
              <a:sym typeface="+mn-ea"/>
            </a:endParaRPr>
          </a:p>
          <a:p>
            <a:r>
              <a:rPr lang="zh-CN" altLang="en-US" sz="2800" dirty="0">
                <a:sym typeface="+mn-ea"/>
              </a:rPr>
              <a:t>       1、上</a:t>
            </a:r>
            <a:r>
              <a:rPr lang="zh-CN" altLang="en-US" sz="2800" dirty="0">
                <a:sym typeface="+mn-ea"/>
              </a:rPr>
              <a:t>层网络需要不断适应新的输入数据分布，降低学习速度。</a:t>
            </a:r>
            <a:endParaRPr lang="zh-CN" altLang="en-US" sz="2800" dirty="0">
              <a:sym typeface="+mn-ea"/>
            </a:endParaRPr>
          </a:p>
          <a:p>
            <a:r>
              <a:rPr lang="zh-CN" altLang="en-US" sz="2800" dirty="0">
                <a:sym typeface="+mn-ea"/>
              </a:rPr>
              <a:t>       2、下层输入的变化可能趋向于变大或者变小，导致上层落入饱和区，使得学习过早停止。</a:t>
            </a:r>
            <a:endParaRPr lang="zh-CN" altLang="en-US" sz="2800" dirty="0">
              <a:sym typeface="+mn-ea"/>
            </a:endParaRPr>
          </a:p>
          <a:p>
            <a:r>
              <a:rPr lang="zh-CN" altLang="en-US" sz="2800" dirty="0">
                <a:sym typeface="+mn-ea"/>
              </a:rPr>
              <a:t>       3、每层的更新都会影响到其它层，因此每层的参数更新策略需要尽可能的谨慎。</a:t>
            </a:r>
            <a:endParaRPr lang="zh-CN" altLang="en-US" sz="2800" dirty="0">
              <a:sym typeface="+mn-ea"/>
            </a:endParaRPr>
          </a:p>
          <a:p>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40/70</a:t>
            </a:r>
            <a:endParaRPr lang="en-US" altLang="zh-CN" sz="2400">
              <a:solidFill>
                <a:schemeClr val="bg1"/>
              </a:solidFill>
              <a:uFillTx/>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47853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sz="2800" b="1" dirty="0">
              <a:sym typeface="+mn-ea"/>
            </a:endParaRPr>
          </a:p>
          <a:p>
            <a:r>
              <a:rPr lang="en-US" sz="2800" b="1" dirty="0">
                <a:sym typeface="+mn-ea"/>
              </a:rPr>
              <a:t>    Normalization</a:t>
            </a:r>
            <a:endParaRPr lang="en-US" sz="2800" b="1" dirty="0">
              <a:sym typeface="+mn-ea"/>
            </a:endParaRPr>
          </a:p>
          <a:p>
            <a:endParaRPr lang="zh-CN" altLang="en-US" sz="2800" b="1" dirty="0">
              <a:sym typeface="+mn-ea"/>
            </a:endParaRPr>
          </a:p>
          <a:p>
            <a:r>
              <a:rPr lang="zh-CN" altLang="en-US" sz="2800" b="1" dirty="0">
                <a:sym typeface="+mn-ea"/>
              </a:rPr>
              <a:t>    数据白化（whitening）的目的？</a:t>
            </a:r>
            <a:endParaRPr lang="zh-CN" altLang="en-US" sz="2800" b="1" dirty="0">
              <a:sym typeface="+mn-ea"/>
            </a:endParaRPr>
          </a:p>
          <a:p>
            <a:r>
              <a:rPr lang="zh-CN" altLang="en-US" sz="2800" b="1" dirty="0">
                <a:sym typeface="+mn-ea"/>
              </a:rPr>
              <a:t>    </a:t>
            </a:r>
            <a:endParaRPr lang="zh-CN" altLang="en-US" sz="2800" b="1" dirty="0">
              <a:sym typeface="+mn-ea"/>
            </a:endParaRPr>
          </a:p>
          <a:p>
            <a:r>
              <a:rPr lang="zh-CN" altLang="en-US" sz="2800" b="1" dirty="0">
                <a:sym typeface="+mn-ea"/>
              </a:rPr>
              <a:t>    </a:t>
            </a:r>
            <a:r>
              <a:rPr lang="zh-CN" altLang="en-US" sz="2800" dirty="0">
                <a:sym typeface="+mn-ea"/>
              </a:rPr>
              <a:t>（</a:t>
            </a:r>
            <a:r>
              <a:rPr lang="en-US" altLang="zh-CN" sz="2800" dirty="0">
                <a:sym typeface="+mn-ea"/>
              </a:rPr>
              <a:t>1</a:t>
            </a:r>
            <a:r>
              <a:rPr lang="zh-CN" altLang="en-US" sz="2800" dirty="0">
                <a:sym typeface="+mn-ea"/>
              </a:rPr>
              <a:t>）降低输入的冗余性；</a:t>
            </a:r>
            <a:endParaRPr lang="zh-CN" altLang="en-US" sz="2800" dirty="0">
              <a:sym typeface="+mn-ea"/>
            </a:endParaRPr>
          </a:p>
          <a:p>
            <a:r>
              <a:rPr lang="zh-CN" altLang="en-US" sz="2800" dirty="0">
                <a:sym typeface="+mn-ea"/>
              </a:rPr>
              <a:t>    （</a:t>
            </a:r>
            <a:r>
              <a:rPr lang="en-US" altLang="zh-CN" sz="2800" dirty="0">
                <a:sym typeface="+mn-ea"/>
              </a:rPr>
              <a:t>2</a:t>
            </a:r>
            <a:r>
              <a:rPr lang="zh-CN" altLang="en-US" sz="2800" dirty="0">
                <a:sym typeface="+mn-ea"/>
              </a:rPr>
              <a:t>）去除特征之间的相关性 —&gt; 独立；</a:t>
            </a:r>
            <a:endParaRPr lang="zh-CN" altLang="en-US" sz="2800" dirty="0">
              <a:sym typeface="+mn-ea"/>
            </a:endParaRPr>
          </a:p>
          <a:p>
            <a:r>
              <a:rPr lang="zh-CN" altLang="en-US" sz="2800" dirty="0">
                <a:sym typeface="+mn-ea"/>
              </a:rPr>
              <a:t>    （</a:t>
            </a:r>
            <a:r>
              <a:rPr lang="en-US" altLang="zh-CN" sz="2800" dirty="0">
                <a:sym typeface="+mn-ea"/>
              </a:rPr>
              <a:t>3</a:t>
            </a:r>
            <a:r>
              <a:rPr lang="zh-CN" altLang="en-US" sz="2800" dirty="0">
                <a:sym typeface="+mn-ea"/>
              </a:rPr>
              <a:t>）使得所有特征具有相同的均值和方差 —&gt; 同分布；</a:t>
            </a:r>
            <a:endParaRPr lang="en-US" altLang="zh-CN" sz="2800" dirty="0">
              <a:sym typeface="+mn-ea"/>
            </a:endParaRPr>
          </a:p>
          <a:p>
            <a:r>
              <a:rPr lang="zh-CN" altLang="en-US" sz="2800" dirty="0">
                <a:sym typeface="+mn-ea"/>
              </a:rPr>
              <a:t>    （</a:t>
            </a:r>
            <a:r>
              <a:rPr lang="en-US" altLang="zh-CN" sz="2800" dirty="0">
                <a:sym typeface="+mn-ea"/>
              </a:rPr>
              <a:t>4</a:t>
            </a:r>
            <a:r>
              <a:rPr lang="zh-CN" altLang="en-US" sz="2800" dirty="0">
                <a:sym typeface="+mn-ea"/>
              </a:rPr>
              <a:t>）减缓IC</a:t>
            </a:r>
            <a:r>
              <a:rPr lang="en-US" altLang="zh-CN" sz="2800" dirty="0">
                <a:sym typeface="+mn-ea"/>
              </a:rPr>
              <a:t>S</a:t>
            </a:r>
            <a:r>
              <a:rPr lang="zh-CN" altLang="en-US" sz="2800" dirty="0">
                <a:sym typeface="+mn-ea"/>
              </a:rPr>
              <a:t>，进而固定每一层网络输入分布，加速网络训练过程的收敛；</a:t>
            </a:r>
            <a:endParaRPr lang="zh-CN" altLang="en-US" sz="2800" dirty="0">
              <a:sym typeface="+mn-ea"/>
            </a:endParaRPr>
          </a:p>
          <a:p>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41/70</a:t>
            </a:r>
            <a:endParaRPr lang="en-US" altLang="zh-CN" sz="2400">
              <a:solidFill>
                <a:schemeClr val="bg1"/>
              </a:solidFill>
              <a:uFillTx/>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47853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sz="2800" b="1" dirty="0">
              <a:sym typeface="+mn-ea"/>
            </a:endParaRPr>
          </a:p>
          <a:p>
            <a:r>
              <a:rPr lang="en-US" sz="2800" b="1" dirty="0">
                <a:sym typeface="+mn-ea"/>
              </a:rPr>
              <a:t>    Normalization</a:t>
            </a:r>
            <a:endParaRPr lang="zh-CN" sz="2800" b="1" dirty="0">
              <a:sym typeface="+mn-ea"/>
            </a:endParaRPr>
          </a:p>
          <a:p>
            <a:r>
              <a:rPr lang="zh-CN" altLang="en-US" sz="2800" b="1" dirty="0">
                <a:sym typeface="+mn-ea"/>
              </a:rPr>
              <a:t>   数据白化（whitening）的问题</a:t>
            </a:r>
            <a:r>
              <a:rPr lang="zh-CN" altLang="en-US" sz="2800" b="1" dirty="0">
                <a:sym typeface="+mn-ea"/>
              </a:rPr>
              <a:t>？</a:t>
            </a:r>
            <a:endParaRPr lang="zh-CN" altLang="en-US" sz="2800" b="1" dirty="0">
              <a:sym typeface="+mn-ea"/>
            </a:endParaRPr>
          </a:p>
          <a:p>
            <a:r>
              <a:rPr lang="zh-CN" altLang="en-US" sz="2800" b="1" dirty="0">
                <a:sym typeface="+mn-ea"/>
              </a:rPr>
              <a:t>   </a:t>
            </a:r>
            <a:endParaRPr lang="zh-CN" altLang="en-US" sz="2800" b="1" dirty="0">
              <a:sym typeface="+mn-ea"/>
            </a:endParaRPr>
          </a:p>
          <a:p>
            <a:r>
              <a:rPr lang="zh-CN" altLang="en-US" sz="2800" b="1" dirty="0">
                <a:sym typeface="+mn-ea"/>
              </a:rPr>
              <a:t>   </a:t>
            </a:r>
            <a:r>
              <a:rPr lang="zh-CN" altLang="en-US" sz="2800" dirty="0">
                <a:sym typeface="+mn-ea"/>
              </a:rPr>
              <a:t>白化计算成本太高，每一轮训练中的每一层都需要做白化操作；同时白化改变了网络每一层的分布，导致网络层中数据的表达能力受限。</a:t>
            </a:r>
            <a:endParaRPr lang="zh-CN" altLang="en-US" sz="2800" dirty="0">
              <a:sym typeface="+mn-ea"/>
            </a:endParaRPr>
          </a:p>
          <a:p>
            <a:endParaRPr lang="zh-CN" altLang="en-US" sz="2800" dirty="0">
              <a:sym typeface="+mn-ea"/>
            </a:endParaRPr>
          </a:p>
          <a:p>
            <a:r>
              <a:rPr lang="zh-CN" altLang="en-US" sz="2800" b="1" dirty="0">
                <a:sym typeface="+mn-ea"/>
              </a:rPr>
              <a:t>   什么是</a:t>
            </a:r>
            <a:r>
              <a:rPr lang="en-US" sz="2800" b="1" dirty="0">
                <a:sym typeface="+mn-ea"/>
              </a:rPr>
              <a:t>Normalization</a:t>
            </a:r>
            <a:r>
              <a:rPr lang="zh-CN" altLang="en-US" sz="2800" b="1" dirty="0">
                <a:sym typeface="+mn-ea"/>
              </a:rPr>
              <a:t>？</a:t>
            </a:r>
            <a:endParaRPr lang="zh-CN" altLang="en-US" sz="2800" b="1" dirty="0">
              <a:sym typeface="+mn-ea"/>
            </a:endParaRPr>
          </a:p>
          <a:p>
            <a:endParaRPr lang="zh-CN" altLang="en-US" sz="2800" b="1" dirty="0">
              <a:sym typeface="+mn-ea"/>
            </a:endParaRPr>
          </a:p>
          <a:p>
            <a:r>
              <a:rPr lang="zh-CN" altLang="en-US" sz="2800" b="1" dirty="0">
                <a:sym typeface="+mn-ea"/>
              </a:rPr>
              <a:t>   </a:t>
            </a:r>
            <a:r>
              <a:rPr lang="en-US" sz="2800" dirty="0">
                <a:sym typeface="+mn-ea"/>
              </a:rPr>
              <a:t>Normalization </a:t>
            </a:r>
            <a:r>
              <a:rPr lang="zh-CN" altLang="en-US" sz="2800" dirty="0">
                <a:sym typeface="+mn-ea"/>
              </a:rPr>
              <a:t>即 </a:t>
            </a:r>
            <a:r>
              <a:rPr lang="zh-CN" altLang="en-US" sz="2800" dirty="0">
                <a:sym typeface="+mn-ea"/>
              </a:rPr>
              <a:t>标准化就是将分布变换为均值方差一致的分布。</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42/70</a:t>
            </a:r>
            <a:endParaRPr lang="en-US" altLang="zh-CN" sz="2400">
              <a:solidFill>
                <a:schemeClr val="bg1"/>
              </a:solidFill>
              <a:uFillTx/>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446000" cy="435864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sz="2800" b="1" dirty="0">
              <a:sym typeface="+mn-ea"/>
            </a:endParaRPr>
          </a:p>
          <a:p>
            <a:r>
              <a:rPr lang="en-US" sz="2800" b="1" dirty="0">
                <a:sym typeface="+mn-ea"/>
              </a:rPr>
              <a:t>    Normalization</a:t>
            </a:r>
            <a:endParaRPr lang="en-US" sz="2800" b="1" dirty="0">
              <a:sym typeface="+mn-ea"/>
            </a:endParaRPr>
          </a:p>
          <a:p>
            <a:endParaRPr lang="zh-CN" altLang="en-US" sz="2800" b="1" dirty="0">
              <a:sym typeface="+mn-ea"/>
            </a:endParaRPr>
          </a:p>
          <a:p>
            <a:r>
              <a:rPr lang="zh-CN" altLang="en-US" sz="2800" dirty="0">
                <a:sym typeface="+mn-ea"/>
              </a:rPr>
              <a:t>（</a:t>
            </a:r>
            <a:r>
              <a:rPr lang="en-US" altLang="zh-CN" sz="2800" dirty="0">
                <a:sym typeface="+mn-ea"/>
              </a:rPr>
              <a:t>1</a:t>
            </a:r>
            <a:r>
              <a:rPr lang="zh-CN" altLang="en-US" sz="2800" dirty="0">
                <a:sym typeface="+mn-ea"/>
              </a:rPr>
              <a:t>）随着网络加深，分布逐渐发生变动，导致整体分布逐渐往激活函数的饱和区间移动，从而反向传播时底层出现梯度消失，也就是收敛越来越慢的原因；</a:t>
            </a:r>
            <a:endParaRPr lang="zh-CN" altLang="en-US" sz="2800" dirty="0">
              <a:sym typeface="+mn-ea"/>
            </a:endParaRPr>
          </a:p>
          <a:p>
            <a:endParaRPr lang="zh-CN" altLang="en-US" sz="2800" dirty="0">
              <a:sym typeface="+mn-ea"/>
            </a:endParaRPr>
          </a:p>
          <a:p>
            <a:r>
              <a:rPr lang="zh-CN" altLang="en-US" sz="2800" dirty="0">
                <a:sym typeface="+mn-ea"/>
              </a:rPr>
              <a:t>（</a:t>
            </a:r>
            <a:r>
              <a:rPr lang="en-US" altLang="zh-CN" sz="2800" dirty="0">
                <a:sym typeface="+mn-ea"/>
              </a:rPr>
              <a:t>2</a:t>
            </a:r>
            <a:r>
              <a:rPr lang="zh-CN" altLang="en-US" sz="2800" dirty="0">
                <a:sym typeface="+mn-ea"/>
              </a:rPr>
              <a:t>）Normalization则是把分布强行拉回到均值为0方差为1的标准正态分布，使得激活输入值落在非线性函数对输入比较敏感的区域，这样输入的小变化就会导致损失函数较大的变化，避免梯度消失问题产生</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43/70</a:t>
            </a:r>
            <a:endParaRPr lang="en-US" altLang="zh-CN" sz="2400">
              <a:solidFill>
                <a:schemeClr val="bg1"/>
              </a:solidFill>
              <a:uFillTx/>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sz="2800" b="1" dirty="0">
              <a:sym typeface="+mn-ea"/>
            </a:endParaRPr>
          </a:p>
          <a:p>
            <a:r>
              <a:rPr lang="en-US" sz="2800" b="1" dirty="0">
                <a:sym typeface="+mn-ea"/>
              </a:rPr>
              <a:t>    Normalization</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3319780" y="2569210"/>
            <a:ext cx="7076440" cy="4397375"/>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44/70</a:t>
            </a:r>
            <a:endParaRPr lang="en-US" altLang="zh-CN" sz="2400">
              <a:solidFill>
                <a:schemeClr val="bg1"/>
              </a:solidFill>
              <a:uFillTx/>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sz="2800" b="1" dirty="0">
              <a:sym typeface="+mn-ea"/>
            </a:endParaRPr>
          </a:p>
          <a:p>
            <a:r>
              <a:rPr lang="en-US" sz="2800" b="1" dirty="0">
                <a:sym typeface="+mn-ea"/>
              </a:rPr>
              <a:t>    Normalization</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descr="20190213101808517"/>
          <p:cNvPicPr>
            <a:picLocks noChangeAspect="1"/>
          </p:cNvPicPr>
          <p:nvPr/>
        </p:nvPicPr>
        <p:blipFill>
          <a:blip r:embed="rId3"/>
          <a:stretch>
            <a:fillRect/>
          </a:stretch>
        </p:blipFill>
        <p:spPr>
          <a:xfrm>
            <a:off x="806450" y="2954020"/>
            <a:ext cx="5818505" cy="3820160"/>
          </a:xfrm>
          <a:prstGeom prst="rect">
            <a:avLst/>
          </a:prstGeom>
        </p:spPr>
      </p:pic>
      <p:pic>
        <p:nvPicPr>
          <p:cNvPr id="8" name="图片 7" descr="20190213101816654"/>
          <p:cNvPicPr>
            <a:picLocks noChangeAspect="1"/>
          </p:cNvPicPr>
          <p:nvPr/>
        </p:nvPicPr>
        <p:blipFill>
          <a:blip r:embed="rId4"/>
          <a:stretch>
            <a:fillRect/>
          </a:stretch>
        </p:blipFill>
        <p:spPr>
          <a:xfrm>
            <a:off x="7162165" y="2954655"/>
            <a:ext cx="5814060" cy="381952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45/70</a:t>
            </a:r>
            <a:endParaRPr lang="en-US" altLang="zh-CN" sz="2400">
              <a:solidFill>
                <a:schemeClr val="bg1"/>
              </a:solidFill>
              <a:uFillTx/>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521208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sz="2800" b="1" dirty="0">
              <a:sym typeface="+mn-ea"/>
            </a:endParaRPr>
          </a:p>
          <a:p>
            <a:r>
              <a:rPr lang="en-US" sz="2800" b="1" dirty="0">
                <a:sym typeface="+mn-ea"/>
              </a:rPr>
              <a:t>    Normalization</a:t>
            </a:r>
            <a:endParaRPr lang="en-US" sz="2800" b="1" dirty="0">
              <a:sym typeface="+mn-ea"/>
            </a:endParaRPr>
          </a:p>
          <a:p>
            <a:endParaRPr lang="zh-CN" altLang="en-US" sz="2800" b="1" dirty="0">
              <a:sym typeface="+mn-ea"/>
            </a:endParaRPr>
          </a:p>
          <a:p>
            <a:r>
              <a:rPr lang="zh-CN" altLang="en-US" sz="2800" dirty="0">
                <a:sym typeface="+mn-ea"/>
              </a:rPr>
              <a:t>    使用标准化，那就相当于把非线性激活函数替换成线性函数了。</a:t>
            </a:r>
            <a:endParaRPr lang="zh-CN" altLang="en-US" sz="2800" dirty="0">
              <a:sym typeface="+mn-ea"/>
            </a:endParaRPr>
          </a:p>
          <a:p>
            <a:r>
              <a:rPr lang="zh-CN" altLang="en-US" sz="2800" dirty="0">
                <a:sym typeface="+mn-ea"/>
              </a:rPr>
              <a:t>    那么使用非线性激活的意义在哪里呢，多层线性网络跟一层线性网络是等价的，也就是网络的表达能力下降了。</a:t>
            </a:r>
            <a:endParaRPr lang="zh-CN" altLang="en-US" sz="2800" dirty="0">
              <a:sym typeface="+mn-ea"/>
            </a:endParaRPr>
          </a:p>
          <a:p>
            <a:r>
              <a:rPr lang="zh-CN" altLang="en-US" sz="2800" dirty="0">
                <a:sym typeface="+mn-ea"/>
              </a:rPr>
              <a:t>     为了保证非线性表达能力，后面又对此打了个补丁，对变换后的满足均值为0方差为1的x进行了scale加上shift操作，形式类似</a:t>
            </a:r>
            <a:endParaRPr lang="zh-CN" altLang="en-US" sz="2800" dirty="0">
              <a:sym typeface="+mn-ea"/>
            </a:endParaRPr>
          </a:p>
          <a:p>
            <a:r>
              <a:rPr lang="zh-CN" altLang="en-US" sz="2800" dirty="0">
                <a:sym typeface="+mn-ea"/>
              </a:rPr>
              <a:t>                                      y=scale∗x+shift</a:t>
            </a:r>
            <a:endParaRPr lang="zh-CN" altLang="en-US" sz="2800" dirty="0">
              <a:sym typeface="+mn-ea"/>
            </a:endParaRPr>
          </a:p>
          <a:p>
            <a:r>
              <a:rPr lang="zh-CN" altLang="en-US" sz="2800" dirty="0">
                <a:sym typeface="+mn-ea"/>
              </a:rPr>
              <a:t>                                      y=scale∗x+shift y=scale*x+shift</a:t>
            </a:r>
            <a:endParaRPr lang="zh-CN" altLang="en-US" sz="2800" dirty="0">
              <a:sym typeface="+mn-ea"/>
            </a:endParaRPr>
          </a:p>
          <a:p>
            <a:r>
              <a:rPr lang="zh-CN" altLang="en-US" sz="2800" dirty="0">
                <a:sym typeface="+mn-ea"/>
              </a:rPr>
              <a:t>                                      y=scale∗x+shift</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46/70</a:t>
            </a:r>
            <a:endParaRPr lang="en-US" altLang="zh-CN" sz="2400">
              <a:solidFill>
                <a:schemeClr val="bg1"/>
              </a:solidFill>
              <a:uFillTx/>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sz="2800" b="1" dirty="0">
              <a:sym typeface="+mn-ea"/>
            </a:endParaRPr>
          </a:p>
          <a:p>
            <a:r>
              <a:rPr lang="en-US" sz="2800" b="1" dirty="0">
                <a:sym typeface="+mn-ea"/>
              </a:rPr>
              <a:t>    Normalization</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descr="20190213103936215"/>
          <p:cNvPicPr>
            <a:picLocks noChangeAspect="1"/>
          </p:cNvPicPr>
          <p:nvPr/>
        </p:nvPicPr>
        <p:blipFill>
          <a:blip r:embed="rId3"/>
          <a:stretch>
            <a:fillRect/>
          </a:stretch>
        </p:blipFill>
        <p:spPr>
          <a:xfrm>
            <a:off x="3773805" y="1452245"/>
            <a:ext cx="9627870" cy="5525770"/>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47/70</a:t>
            </a:r>
            <a:endParaRPr lang="en-US" altLang="zh-CN" sz="2400">
              <a:solidFill>
                <a:schemeClr val="bg1"/>
              </a:solidFill>
              <a:uFillTx/>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sz="2800" b="1" dirty="0">
              <a:sym typeface="+mn-ea"/>
            </a:endParaRPr>
          </a:p>
          <a:p>
            <a:r>
              <a:rPr lang="en-US" sz="2800" b="1" dirty="0">
                <a:sym typeface="+mn-ea"/>
              </a:rPr>
              <a:t>    Batch Normalization —— 纵向规范化</a:t>
            </a:r>
            <a:endParaRPr 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descr="20190213105127524"/>
          <p:cNvPicPr>
            <a:picLocks noChangeAspect="1"/>
          </p:cNvPicPr>
          <p:nvPr/>
        </p:nvPicPr>
        <p:blipFill>
          <a:blip r:embed="rId3"/>
          <a:stretch>
            <a:fillRect/>
          </a:stretch>
        </p:blipFill>
        <p:spPr>
          <a:xfrm>
            <a:off x="1104900" y="2822575"/>
            <a:ext cx="4808855" cy="3832225"/>
          </a:xfrm>
          <a:prstGeom prst="rect">
            <a:avLst/>
          </a:prstGeom>
        </p:spPr>
      </p:pic>
      <p:pic>
        <p:nvPicPr>
          <p:cNvPr id="7" name="图片 6" descr="20190213105323105"/>
          <p:cNvPicPr>
            <a:picLocks noChangeAspect="1"/>
          </p:cNvPicPr>
          <p:nvPr/>
        </p:nvPicPr>
        <p:blipFill>
          <a:blip r:embed="rId4"/>
          <a:stretch>
            <a:fillRect/>
          </a:stretch>
        </p:blipFill>
        <p:spPr>
          <a:xfrm>
            <a:off x="7701915" y="2822575"/>
            <a:ext cx="4487545" cy="3832860"/>
          </a:xfrm>
          <a:prstGeom prst="rect">
            <a:avLst/>
          </a:prstGeom>
        </p:spPr>
      </p:pic>
      <p:sp>
        <p:nvSpPr>
          <p:cNvPr id="8"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48/70</a:t>
            </a:r>
            <a:endParaRPr lang="en-US" altLang="zh-CN" sz="2400">
              <a:solidFill>
                <a:schemeClr val="bg1"/>
              </a:solidFill>
              <a:uFillTx/>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435864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en-US" sz="2800" b="1" dirty="0">
                <a:sym typeface="+mn-ea"/>
              </a:rPr>
              <a:t> Batch Normalization —— 纵向规范化</a:t>
            </a:r>
            <a:endParaRPr lang="en-US" sz="2800" b="1" dirty="0">
              <a:sym typeface="+mn-ea"/>
            </a:endParaRPr>
          </a:p>
          <a:p>
            <a:endParaRPr lang="en-US" sz="2800" b="1" dirty="0">
              <a:sym typeface="+mn-ea"/>
            </a:endParaRPr>
          </a:p>
          <a:p>
            <a:r>
              <a:rPr lang="zh-CN" altLang="en-US" sz="2800" dirty="0">
                <a:sym typeface="+mn-ea"/>
              </a:rPr>
              <a:t>（</a:t>
            </a:r>
            <a:r>
              <a:rPr lang="en-US" altLang="zh-CN" sz="2800" dirty="0">
                <a:sym typeface="+mn-ea"/>
              </a:rPr>
              <a:t>1</a:t>
            </a:r>
            <a:r>
              <a:rPr lang="zh-CN" altLang="en-US" sz="2800" dirty="0">
                <a:sym typeface="+mn-ea"/>
              </a:rPr>
              <a:t>）</a:t>
            </a:r>
            <a:r>
              <a:rPr lang="en-US" sz="2800" dirty="0">
                <a:sym typeface="+mn-ea"/>
              </a:rPr>
              <a:t>BN针对的是一整个batch进行一阶统计量及二阶统计量的计算，即是隐式的默认了每个batch之间的分布是大体一致的，小范围的不同可以认为是噪音增加模型的鲁棒性;</a:t>
            </a:r>
            <a:endParaRPr lang="en-US" sz="2800" dirty="0">
              <a:sym typeface="+mn-ea"/>
            </a:endParaRPr>
          </a:p>
          <a:p>
            <a:r>
              <a:rPr lang="zh-CN" altLang="en-US" sz="2800" dirty="0">
                <a:sym typeface="+mn-ea"/>
              </a:rPr>
              <a:t>（</a:t>
            </a:r>
            <a:r>
              <a:rPr lang="en-US" altLang="zh-CN" sz="2800" dirty="0">
                <a:sym typeface="+mn-ea"/>
              </a:rPr>
              <a:t>2</a:t>
            </a:r>
            <a:r>
              <a:rPr lang="zh-CN" altLang="en-US" sz="2800" dirty="0">
                <a:sym typeface="+mn-ea"/>
              </a:rPr>
              <a:t>）</a:t>
            </a:r>
            <a:r>
              <a:rPr lang="en-US" sz="2800" dirty="0">
                <a:sym typeface="+mn-ea"/>
              </a:rPr>
              <a:t>但是如果大范围的变动其实会增加模型的训练难度。</a:t>
            </a:r>
            <a:endParaRPr lang="en-US" sz="2800" dirty="0">
              <a:sym typeface="+mn-ea"/>
            </a:endParaRPr>
          </a:p>
          <a:p>
            <a:r>
              <a:rPr lang="zh-CN" altLang="en-US" sz="2800" dirty="0">
                <a:sym typeface="+mn-ea"/>
              </a:rPr>
              <a:t>（</a:t>
            </a:r>
            <a:r>
              <a:rPr lang="en-US" altLang="zh-CN" sz="2800" dirty="0">
                <a:sym typeface="+mn-ea"/>
              </a:rPr>
              <a:t>3</a:t>
            </a:r>
            <a:r>
              <a:rPr lang="zh-CN" altLang="en-US" sz="2800" dirty="0">
                <a:sym typeface="+mn-ea"/>
              </a:rPr>
              <a:t>）</a:t>
            </a:r>
            <a:r>
              <a:rPr lang="en-US" sz="2800" dirty="0">
                <a:sym typeface="+mn-ea"/>
              </a:rPr>
              <a:t>同时，bn在计算过程中，需每一层进行标准化，同时还需要保存统计量，相对来说其内存占用较大，同时也不适用于RNN等网络。</a:t>
            </a:r>
            <a:endParaRPr 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49/70</a:t>
            </a:r>
            <a:endParaRPr lang="en-US" altLang="zh-CN" sz="2400">
              <a:solidFill>
                <a:schemeClr val="bg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953135"/>
          </a:xfrm>
          <a:prstGeom prst="rect">
            <a:avLst/>
          </a:prstGeom>
          <a:noFill/>
        </p:spPr>
        <p:txBody>
          <a:bodyPr wrap="square" rtlCol="0">
            <a:spAutoFit/>
          </a:bodyPr>
          <a:lstStyle/>
          <a:p>
            <a:r>
              <a:rPr lang="en-US" sz="2800" b="1" dirty="0">
                <a:sym typeface="+mn-ea"/>
              </a:rPr>
              <a:t>1. Transformer</a:t>
            </a:r>
            <a:endParaRPr lang="zh-CN" altLang="en-US" sz="2800" b="1" dirty="0">
              <a:sym typeface="+mn-ea"/>
            </a:endParaRPr>
          </a:p>
          <a:p>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4/70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3111500" y="3002280"/>
            <a:ext cx="7211695" cy="218122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en-US" sz="2800" b="1" dirty="0">
                <a:sym typeface="+mn-ea"/>
              </a:rPr>
              <a:t>Layer Normalization —— </a:t>
            </a:r>
            <a:r>
              <a:rPr lang="zh-CN" altLang="en-US" sz="2800" b="1" dirty="0">
                <a:sym typeface="+mn-ea"/>
              </a:rPr>
              <a:t>横</a:t>
            </a:r>
            <a:r>
              <a:rPr lang="en-US" sz="2800" b="1" dirty="0">
                <a:sym typeface="+mn-ea"/>
              </a:rPr>
              <a:t>向规范化</a:t>
            </a:r>
            <a:endParaRPr 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descr="20190213111413321"/>
          <p:cNvPicPr>
            <a:picLocks noChangeAspect="1"/>
          </p:cNvPicPr>
          <p:nvPr/>
        </p:nvPicPr>
        <p:blipFill>
          <a:blip r:embed="rId3"/>
          <a:stretch>
            <a:fillRect/>
          </a:stretch>
        </p:blipFill>
        <p:spPr>
          <a:xfrm>
            <a:off x="4064635" y="2654935"/>
            <a:ext cx="6034405" cy="2245360"/>
          </a:xfrm>
          <a:prstGeom prst="rect">
            <a:avLst/>
          </a:prstGeom>
        </p:spPr>
      </p:pic>
      <p:pic>
        <p:nvPicPr>
          <p:cNvPr id="7" name="图片 6" descr="20190213112332435"/>
          <p:cNvPicPr>
            <a:picLocks noChangeAspect="1"/>
          </p:cNvPicPr>
          <p:nvPr/>
        </p:nvPicPr>
        <p:blipFill>
          <a:blip r:embed="rId4"/>
          <a:stretch>
            <a:fillRect/>
          </a:stretch>
        </p:blipFill>
        <p:spPr>
          <a:xfrm>
            <a:off x="4064000" y="5101590"/>
            <a:ext cx="6328410" cy="1791335"/>
          </a:xfrm>
          <a:prstGeom prst="rect">
            <a:avLst/>
          </a:prstGeom>
        </p:spPr>
      </p:pic>
      <p:sp>
        <p:nvSpPr>
          <p:cNvPr id="8"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50/70</a:t>
            </a:r>
            <a:endParaRPr lang="en-US" altLang="zh-CN" sz="2400">
              <a:solidFill>
                <a:schemeClr val="bg1"/>
              </a:solidFill>
              <a:uFillTx/>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435864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lang="en-US" sz="2800" b="1" dirty="0">
                <a:sym typeface="+mn-ea"/>
              </a:rPr>
              <a:t>Layer Normalization —— </a:t>
            </a:r>
            <a:r>
              <a:rPr lang="zh-CN" altLang="en-US" sz="2800" b="1" dirty="0">
                <a:sym typeface="+mn-ea"/>
              </a:rPr>
              <a:t>横</a:t>
            </a:r>
            <a:r>
              <a:rPr lang="en-US" sz="2800" b="1" dirty="0">
                <a:sym typeface="+mn-ea"/>
              </a:rPr>
              <a:t>向规范化</a:t>
            </a:r>
            <a:endParaRPr lang="en-US" sz="2800" b="1" dirty="0">
              <a:sym typeface="+mn-ea"/>
            </a:endParaRPr>
          </a:p>
          <a:p>
            <a:endParaRPr lang="en-US" sz="2800" b="1" dirty="0">
              <a:sym typeface="+mn-ea"/>
            </a:endParaRPr>
          </a:p>
          <a:p>
            <a:r>
              <a:rPr lang="zh-CN" altLang="en-US" sz="2800" dirty="0">
                <a:sym typeface="+mn-ea"/>
              </a:rPr>
              <a:t>（</a:t>
            </a:r>
            <a:r>
              <a:rPr lang="en-US" altLang="zh-CN" sz="2800" dirty="0">
                <a:sym typeface="+mn-ea"/>
              </a:rPr>
              <a:t>1</a:t>
            </a:r>
            <a:r>
              <a:rPr lang="zh-CN" altLang="en-US" sz="2800" dirty="0">
                <a:sym typeface="+mn-ea"/>
              </a:rPr>
              <a:t>）</a:t>
            </a:r>
            <a:r>
              <a:rPr lang="en-US" sz="2800" dirty="0">
                <a:sym typeface="+mn-ea"/>
              </a:rPr>
              <a:t>LN针对单个样本进行计算，避免了batch分布的影响，同时不需要保存每层的统计量，节省了存储空间。</a:t>
            </a:r>
            <a:endParaRPr lang="en-US" sz="2800" dirty="0">
              <a:sym typeface="+mn-ea"/>
            </a:endParaRPr>
          </a:p>
          <a:p>
            <a:endParaRPr lang="en-US" sz="2800" dirty="0">
              <a:sym typeface="+mn-ea"/>
            </a:endParaRPr>
          </a:p>
          <a:p>
            <a:r>
              <a:rPr lang="zh-CN" altLang="en-US" sz="2800" dirty="0">
                <a:sym typeface="+mn-ea"/>
              </a:rPr>
              <a:t>（</a:t>
            </a:r>
            <a:r>
              <a:rPr lang="en-US" altLang="zh-CN" sz="2800" dirty="0">
                <a:sym typeface="+mn-ea"/>
              </a:rPr>
              <a:t>2</a:t>
            </a:r>
            <a:r>
              <a:rPr lang="zh-CN" altLang="en-US" sz="2800" dirty="0">
                <a:sym typeface="+mn-ea"/>
              </a:rPr>
              <a:t>）</a:t>
            </a:r>
            <a:r>
              <a:rPr lang="en-US" sz="2800" dirty="0">
                <a:sym typeface="+mn-ea"/>
              </a:rPr>
              <a:t>但是需要注意的是，相对BN标准化的是单一维度，LN是对所有维度同时进行标准化，假如各个维度表示的特征的纲量不一致（比如颜色和大小），那么会导致模型的表达能力下降。</a:t>
            </a:r>
            <a:endParaRPr 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51/70</a:t>
            </a:r>
            <a:endParaRPr lang="en-US" altLang="zh-CN" sz="2400">
              <a:solidFill>
                <a:schemeClr val="bg1"/>
              </a:solidFill>
              <a:uFillTx/>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sz="2800" b="1" dirty="0">
                <a:sym typeface="+mn-ea"/>
              </a:rPr>
              <a:t>Weight Normalization</a:t>
            </a:r>
            <a:endParaRPr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8" name="图片 7" descr="20190213114208771"/>
          <p:cNvPicPr>
            <a:picLocks noChangeAspect="1"/>
          </p:cNvPicPr>
          <p:nvPr/>
        </p:nvPicPr>
        <p:blipFill>
          <a:blip r:embed="rId3"/>
          <a:stretch>
            <a:fillRect/>
          </a:stretch>
        </p:blipFill>
        <p:spPr>
          <a:xfrm>
            <a:off x="4481195" y="2787015"/>
            <a:ext cx="5846445" cy="386778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52/70</a:t>
            </a:r>
            <a:endParaRPr lang="en-US" altLang="zh-CN" sz="2400">
              <a:solidFill>
                <a:schemeClr val="bg1"/>
              </a:solidFill>
              <a:uFillTx/>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521208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zh-CN" altLang="en-US" sz="2800" b="1" dirty="0">
              <a:sym typeface="+mn-ea"/>
            </a:endParaRPr>
          </a:p>
          <a:p>
            <a:r>
              <a:rPr sz="2800" b="1" dirty="0">
                <a:sym typeface="+mn-ea"/>
              </a:rPr>
              <a:t>Weight Normalization</a:t>
            </a:r>
            <a:endParaRPr sz="2800" b="1" dirty="0">
              <a:sym typeface="+mn-ea"/>
            </a:endParaRPr>
          </a:p>
          <a:p>
            <a:endParaRPr sz="2800" b="1" dirty="0">
              <a:sym typeface="+mn-ea"/>
            </a:endParaRPr>
          </a:p>
          <a:p>
            <a:endParaRPr sz="2800" b="1" dirty="0">
              <a:sym typeface="+mn-ea"/>
            </a:endParaRPr>
          </a:p>
          <a:p>
            <a:endParaRPr sz="2800" b="1" dirty="0">
              <a:sym typeface="+mn-ea"/>
            </a:endParaRPr>
          </a:p>
          <a:p>
            <a:endParaRPr sz="2800" b="1" dirty="0">
              <a:sym typeface="+mn-ea"/>
            </a:endParaRPr>
          </a:p>
          <a:p>
            <a:endParaRPr sz="2800" b="1" dirty="0">
              <a:sym typeface="+mn-ea"/>
            </a:endParaRPr>
          </a:p>
          <a:p>
            <a:endParaRPr sz="2800" b="1" dirty="0">
              <a:sym typeface="+mn-ea"/>
            </a:endParaRPr>
          </a:p>
          <a:p>
            <a:endParaRPr sz="2800" b="1" dirty="0">
              <a:sym typeface="+mn-ea"/>
            </a:endParaRPr>
          </a:p>
          <a:p>
            <a:r>
              <a:rPr sz="2800" dirty="0">
                <a:sym typeface="+mn-ea"/>
              </a:rPr>
              <a:t>只是这里对数据特征进行scale的参数来源于权重的欧式范数，相对BN或者LN，WN不依赖于数据的统计量，避免了前述的batch分布依赖等。</a:t>
            </a:r>
            <a:endParaRPr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descr="20190213135549770.jpg"/>
          <p:cNvPicPr>
            <a:picLocks noChangeAspect="1"/>
          </p:cNvPicPr>
          <p:nvPr/>
        </p:nvPicPr>
        <p:blipFill>
          <a:blip r:embed="rId3"/>
          <a:stretch>
            <a:fillRect/>
          </a:stretch>
        </p:blipFill>
        <p:spPr>
          <a:xfrm>
            <a:off x="3357880" y="2887980"/>
            <a:ext cx="6192520" cy="1779270"/>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53/70</a:t>
            </a:r>
            <a:endParaRPr lang="en-US" altLang="zh-CN" sz="2400">
              <a:solidFill>
                <a:schemeClr val="bg1"/>
              </a:solidFill>
              <a:uFillTx/>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518160"/>
          </a:xfrm>
          <a:prstGeom prst="rect">
            <a:avLst/>
          </a:prstGeom>
          <a:noFill/>
        </p:spPr>
        <p:txBody>
          <a:bodyPr wrap="square" rtlCol="0">
            <a:spAutoFit/>
          </a:bodyPr>
          <a:lstStyle/>
          <a:p>
            <a:r>
              <a:rPr lang="en-US" sz="2800" b="1" dirty="0">
                <a:sym typeface="+mn-ea"/>
              </a:rPr>
              <a:t>2. Transformer codes</a:t>
            </a:r>
            <a:endParaRPr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4432300" y="1623695"/>
            <a:ext cx="4862195" cy="552640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54/70</a:t>
            </a:r>
            <a:endParaRPr lang="en-US" altLang="zh-CN" sz="2400">
              <a:solidFill>
                <a:schemeClr val="bg1"/>
              </a:solidFill>
              <a:uFillTx/>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大框架</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8" name="图片 7"/>
          <p:cNvPicPr>
            <a:picLocks noChangeAspect="1"/>
          </p:cNvPicPr>
          <p:nvPr/>
        </p:nvPicPr>
        <p:blipFill>
          <a:blip r:embed="rId3"/>
          <a:stretch>
            <a:fillRect/>
          </a:stretch>
        </p:blipFill>
        <p:spPr>
          <a:xfrm>
            <a:off x="4302760" y="2593975"/>
            <a:ext cx="5912485" cy="4389120"/>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55/70</a:t>
            </a:r>
            <a:endParaRPr lang="en-US" altLang="zh-CN" sz="2400">
              <a:solidFill>
                <a:schemeClr val="bg1"/>
              </a:solidFill>
              <a:uFillTx/>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307848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编码器</a:t>
            </a:r>
            <a:endParaRPr lang="zh-CN" altLang="en-US" sz="2800" b="1" dirty="0">
              <a:sym typeface="+mn-ea"/>
            </a:endParaRPr>
          </a:p>
          <a:p>
            <a:endParaRPr lang="zh-CN" altLang="en-US" sz="2800" b="1" dirty="0">
              <a:sym typeface="+mn-ea"/>
            </a:endParaRPr>
          </a:p>
          <a:p>
            <a:r>
              <a:rPr lang="zh-CN" altLang="en-US" sz="2800">
                <a:sym typeface="+mn-ea"/>
              </a:rPr>
              <a:t>    编码器由6个相同的层堆叠在一起，每一层又有两个支层。第一个支层是一个多头的自注意机制，第二个支层是一个简单的全连接前馈网络。在两个支层外面都添加了一个residual的连接，然后进行了layer nomalization的操作。</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56/70</a:t>
            </a:r>
            <a:endParaRPr lang="en-US" altLang="zh-CN" sz="2400">
              <a:solidFill>
                <a:schemeClr val="bg1"/>
              </a:solidFill>
              <a:uFillTx/>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79832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编码器</a:t>
            </a:r>
            <a:endParaRPr lang="zh-CN" altLang="en-US" sz="2800" b="1" dirty="0">
              <a:sym typeface="+mn-ea"/>
            </a:endParaRPr>
          </a:p>
          <a:p>
            <a:r>
              <a:rPr lang="zh-CN" altLang="en-US" sz="2800" b="1" dirty="0">
                <a:sym typeface="+mn-ea"/>
              </a:rPr>
              <a:t>    编码器由多个相同的层构成</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3555365" y="3128645"/>
            <a:ext cx="7407275" cy="3896995"/>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57/70</a:t>
            </a:r>
            <a:endParaRPr lang="en-US" altLang="zh-CN" sz="2400">
              <a:solidFill>
                <a:schemeClr val="bg1"/>
              </a:solidFill>
              <a:uFillTx/>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编码器</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8" name="图片 7"/>
          <p:cNvPicPr>
            <a:picLocks noChangeAspect="1"/>
          </p:cNvPicPr>
          <p:nvPr/>
        </p:nvPicPr>
        <p:blipFill>
          <a:blip r:embed="rId3"/>
          <a:stretch>
            <a:fillRect/>
          </a:stretch>
        </p:blipFill>
        <p:spPr>
          <a:xfrm>
            <a:off x="3590290" y="2901950"/>
            <a:ext cx="7896225" cy="392493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58/70</a:t>
            </a:r>
            <a:endParaRPr lang="en-US" altLang="zh-CN" sz="2400">
              <a:solidFill>
                <a:schemeClr val="bg1"/>
              </a:solidFill>
              <a:uFillTx/>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编码器</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3460115" y="2916555"/>
            <a:ext cx="8218805" cy="3895725"/>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59/70</a:t>
            </a:r>
            <a:endParaRPr lang="en-US" altLang="zh-CN" sz="2400">
              <a:solidFill>
                <a:schemeClr val="bg1"/>
              </a:solidFill>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953135"/>
          </a:xfrm>
          <a:prstGeom prst="rect">
            <a:avLst/>
          </a:prstGeom>
          <a:noFill/>
        </p:spPr>
        <p:txBody>
          <a:bodyPr wrap="square" rtlCol="0">
            <a:spAutoFit/>
          </a:bodyPr>
          <a:lstStyle/>
          <a:p>
            <a:r>
              <a:rPr lang="en-US" sz="2800" b="1" dirty="0">
                <a:sym typeface="+mn-ea"/>
              </a:rPr>
              <a:t>1. Transformer</a:t>
            </a:r>
            <a:endParaRPr lang="zh-CN" altLang="en-US" sz="2800" b="1" dirty="0">
              <a:sym typeface="+mn-ea"/>
            </a:endParaRPr>
          </a:p>
          <a:p>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5/70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4017010" y="2425700"/>
            <a:ext cx="5162550" cy="401129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编码器</a:t>
            </a:r>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2992120" y="3049270"/>
            <a:ext cx="8532495" cy="402018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60/70</a:t>
            </a:r>
            <a:endParaRPr lang="en-US" altLang="zh-CN" sz="2400">
              <a:solidFill>
                <a:schemeClr val="bg1"/>
              </a:solidFill>
              <a:uFillTx/>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35052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a:t>
            </a:r>
            <a:r>
              <a:rPr lang="en-US" altLang="zh-CN" sz="2800" b="1" dirty="0">
                <a:sym typeface="+mn-ea"/>
              </a:rPr>
              <a:t>Decoder</a:t>
            </a:r>
            <a:endParaRPr lang="en-US" altLang="zh-CN" sz="2800" b="1" dirty="0">
              <a:sym typeface="+mn-ea"/>
            </a:endParaRPr>
          </a:p>
          <a:p>
            <a:endParaRPr lang="en-US" altLang="zh-CN" sz="2800" b="1" dirty="0">
              <a:sym typeface="+mn-ea"/>
            </a:endParaRPr>
          </a:p>
          <a:p>
            <a:r>
              <a:rPr lang="zh-CN" altLang="en-US" sz="2800">
                <a:sym typeface="+mn-ea"/>
              </a:rPr>
              <a:t>解码器也是堆叠了六个相同的层。除了每个编码器层中的两个子层外，解码器还插入第三个子层，该子层在编码器的输出上执行多头注意力。与编码器类似，在两个支层外面都添加了一个residual的连接，最后进行了layer nomalization的操作。</a:t>
            </a:r>
            <a:endParaRPr lang="zh-CN" altLang="en-US" sz="28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61/70</a:t>
            </a:r>
            <a:endParaRPr lang="en-US" altLang="zh-CN" sz="2400">
              <a:solidFill>
                <a:schemeClr val="bg1"/>
              </a:solidFill>
              <a:uFillTx/>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a:t>
            </a:r>
            <a:r>
              <a:rPr lang="en-US" altLang="zh-CN" sz="2800" b="1" dirty="0">
                <a:sym typeface="+mn-ea"/>
              </a:rPr>
              <a:t>Decoder</a:t>
            </a:r>
            <a:endParaRPr lang="zh-CN" altLang="en-US" sz="28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2999740" y="2790190"/>
            <a:ext cx="8517255" cy="4147820"/>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62/70</a:t>
            </a:r>
            <a:endParaRPr lang="en-US" altLang="zh-CN" sz="2400">
              <a:solidFill>
                <a:schemeClr val="bg1"/>
              </a:solidFill>
              <a:uFillTx/>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a:t>
            </a:r>
            <a:r>
              <a:rPr lang="en-US" altLang="zh-CN" sz="2800" b="1" dirty="0">
                <a:sym typeface="+mn-ea"/>
              </a:rPr>
              <a:t>Decoder</a:t>
            </a:r>
            <a:endParaRPr lang="zh-CN" altLang="en-US" sz="28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2997835" y="2477770"/>
            <a:ext cx="8521065" cy="4634230"/>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63/70</a:t>
            </a:r>
            <a:endParaRPr lang="en-US" altLang="zh-CN" sz="2400">
              <a:solidFill>
                <a:schemeClr val="bg1"/>
              </a:solidFill>
              <a:uFillTx/>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a:t>
            </a:r>
            <a:r>
              <a:rPr lang="en-US" altLang="zh-CN" sz="2800" b="1" dirty="0">
                <a:sym typeface="+mn-ea"/>
              </a:rPr>
              <a:t>Decoder</a:t>
            </a:r>
            <a:endParaRPr lang="zh-CN" altLang="en-US" sz="28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2947035" y="3317875"/>
            <a:ext cx="8622665" cy="2496185"/>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64/70</a:t>
            </a:r>
            <a:endParaRPr lang="en-US" altLang="zh-CN" sz="2400">
              <a:solidFill>
                <a:schemeClr val="bg1"/>
              </a:solidFill>
              <a:uFillTx/>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a:t>
            </a:r>
            <a:r>
              <a:rPr lang="en-US" altLang="zh-CN" sz="2800" b="1" dirty="0">
                <a:sym typeface="+mn-ea"/>
              </a:rPr>
              <a:t>Attention</a:t>
            </a:r>
            <a:endParaRPr lang="zh-CN" altLang="en-US" sz="28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1569085" y="2720975"/>
            <a:ext cx="2644140" cy="4312920"/>
          </a:xfrm>
          <a:prstGeom prst="rect">
            <a:avLst/>
          </a:prstGeom>
        </p:spPr>
      </p:pic>
      <p:pic>
        <p:nvPicPr>
          <p:cNvPr id="8" name="图片 7"/>
          <p:cNvPicPr>
            <a:picLocks noChangeAspect="1"/>
          </p:cNvPicPr>
          <p:nvPr/>
        </p:nvPicPr>
        <p:blipFill>
          <a:blip r:embed="rId4"/>
          <a:stretch>
            <a:fillRect/>
          </a:stretch>
        </p:blipFill>
        <p:spPr>
          <a:xfrm>
            <a:off x="5958840" y="2720975"/>
            <a:ext cx="4380230" cy="703580"/>
          </a:xfrm>
          <a:prstGeom prst="rect">
            <a:avLst/>
          </a:prstGeom>
        </p:spPr>
      </p:pic>
      <p:pic>
        <p:nvPicPr>
          <p:cNvPr id="9" name="图片 8"/>
          <p:cNvPicPr>
            <a:picLocks noChangeAspect="1"/>
          </p:cNvPicPr>
          <p:nvPr/>
        </p:nvPicPr>
        <p:blipFill>
          <a:blip r:embed="rId5"/>
          <a:stretch>
            <a:fillRect/>
          </a:stretch>
        </p:blipFill>
        <p:spPr>
          <a:xfrm>
            <a:off x="5958840" y="3851910"/>
            <a:ext cx="6442075" cy="310070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65/70</a:t>
            </a:r>
            <a:endParaRPr lang="en-US" altLang="zh-CN" sz="2400">
              <a:solidFill>
                <a:schemeClr val="bg1"/>
              </a:solidFill>
              <a:uFillTx/>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a:t>
            </a:r>
            <a:r>
              <a:rPr lang="en-US" altLang="zh-CN" sz="2800" b="1" dirty="0">
                <a:sym typeface="+mn-ea"/>
              </a:rPr>
              <a:t>Attention</a:t>
            </a:r>
            <a:endParaRPr lang="zh-CN" altLang="en-US" sz="28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1083310" y="2720975"/>
            <a:ext cx="3822700" cy="4430395"/>
          </a:xfrm>
          <a:prstGeom prst="rect">
            <a:avLst/>
          </a:prstGeom>
        </p:spPr>
      </p:pic>
      <p:pic>
        <p:nvPicPr>
          <p:cNvPr id="10" name="图片 9"/>
          <p:cNvPicPr>
            <a:picLocks noChangeAspect="1"/>
          </p:cNvPicPr>
          <p:nvPr/>
        </p:nvPicPr>
        <p:blipFill>
          <a:blip r:embed="rId4"/>
          <a:stretch>
            <a:fillRect/>
          </a:stretch>
        </p:blipFill>
        <p:spPr>
          <a:xfrm>
            <a:off x="5243830" y="3806190"/>
            <a:ext cx="7742555" cy="2497455"/>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66/70</a:t>
            </a:r>
            <a:endParaRPr lang="en-US" altLang="zh-CN" sz="2400">
              <a:solidFill>
                <a:schemeClr val="bg1"/>
              </a:solidFill>
              <a:uFillTx/>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a:t>
            </a:r>
            <a:r>
              <a:rPr lang="en-US" altLang="zh-CN" sz="2800" b="1" dirty="0">
                <a:sym typeface="+mn-ea"/>
              </a:rPr>
              <a:t>Attention</a:t>
            </a:r>
            <a:endParaRPr lang="zh-CN" altLang="en-US" sz="280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4107815" y="2477135"/>
            <a:ext cx="5671820" cy="4672965"/>
          </a:xfrm>
          <a:prstGeom prst="rect">
            <a:avLst/>
          </a:prstGeom>
        </p:spPr>
      </p:pic>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67/70</a:t>
            </a:r>
            <a:endParaRPr lang="en-US" altLang="zh-CN" sz="2400">
              <a:solidFill>
                <a:schemeClr val="bg1"/>
              </a:solidFill>
              <a:uFillTx/>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a:t>
            </a:r>
            <a:r>
              <a:rPr lang="en-US" altLang="zh-CN" sz="2800" b="1" dirty="0">
                <a:sym typeface="+mn-ea"/>
              </a:rPr>
              <a:t>Positional Encoding</a:t>
            </a:r>
            <a:endParaRPr lang="en-US" altLang="zh-CN"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sp>
        <p:nvSpPr>
          <p:cNvPr id="4"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68/70</a:t>
            </a:r>
            <a:endParaRPr lang="en-US" altLang="zh-CN" sz="2400">
              <a:solidFill>
                <a:schemeClr val="bg1"/>
              </a:solidFill>
              <a:uFillTx/>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2320270" cy="1371600"/>
          </a:xfrm>
          <a:prstGeom prst="rect">
            <a:avLst/>
          </a:prstGeom>
          <a:noFill/>
        </p:spPr>
        <p:txBody>
          <a:bodyPr wrap="square" rtlCol="0">
            <a:spAutoFit/>
          </a:bodyPr>
          <a:lstStyle/>
          <a:p>
            <a:r>
              <a:rPr lang="en-US" sz="2800" b="1" dirty="0">
                <a:sym typeface="+mn-ea"/>
              </a:rPr>
              <a:t>2. Transformer codes</a:t>
            </a:r>
            <a:endParaRPr lang="en-US" sz="2800" b="1" dirty="0">
              <a:sym typeface="+mn-ea"/>
            </a:endParaRPr>
          </a:p>
          <a:p>
            <a:endParaRPr lang="en-US" sz="2800" b="1" dirty="0">
              <a:sym typeface="+mn-ea"/>
            </a:endParaRPr>
          </a:p>
          <a:p>
            <a:r>
              <a:rPr lang="zh-CN" altLang="en-US" sz="2800" b="1" dirty="0">
                <a:sym typeface="+mn-ea"/>
              </a:rPr>
              <a:t>    </a:t>
            </a:r>
            <a:r>
              <a:rPr lang="en-US" altLang="zh-CN" sz="2800" b="1" dirty="0">
                <a:sym typeface="+mn-ea"/>
              </a:rPr>
              <a:t>Full Model</a:t>
            </a:r>
            <a:endParaRPr lang="en-US" altLang="zh-CN"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3397250" y="2417445"/>
            <a:ext cx="7414895" cy="4732655"/>
          </a:xfrm>
          <a:prstGeom prst="rect">
            <a:avLst/>
          </a:prstGeom>
        </p:spPr>
      </p:pic>
      <p:sp>
        <p:nvSpPr>
          <p:cNvPr id="7" name="Text Box 4"/>
          <p:cNvSpPr txBox="1"/>
          <p:nvPr/>
        </p:nvSpPr>
        <p:spPr>
          <a:xfrm>
            <a:off x="11678920" y="7261225"/>
            <a:ext cx="1963420" cy="457200"/>
          </a:xfrm>
          <a:prstGeom prst="rect">
            <a:avLst/>
          </a:prstGeom>
          <a:noFill/>
        </p:spPr>
        <p:txBody>
          <a:bodyPr wrap="square" rtlCol="0">
            <a:spAutoFit/>
          </a:bodyPr>
          <a:lstStyle/>
          <a:p>
            <a:r>
              <a:rPr lang="en-US" altLang="zh-CN" sz="2400">
                <a:solidFill>
                  <a:schemeClr val="bg1"/>
                </a:solidFill>
                <a:uFillTx/>
              </a:rPr>
              <a:t>Page	69/70</a:t>
            </a:r>
            <a:endParaRPr lang="en-US" altLang="zh-CN" sz="2400">
              <a:solidFill>
                <a:schemeClr val="bg1"/>
              </a:solidFill>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953135"/>
          </a:xfrm>
          <a:prstGeom prst="rect">
            <a:avLst/>
          </a:prstGeom>
          <a:noFill/>
        </p:spPr>
        <p:txBody>
          <a:bodyPr wrap="square" rtlCol="0">
            <a:spAutoFit/>
          </a:bodyPr>
          <a:lstStyle/>
          <a:p>
            <a:r>
              <a:rPr lang="en-US" sz="2800" b="1" dirty="0">
                <a:sym typeface="+mn-ea"/>
              </a:rPr>
              <a:t>1. Transformer</a:t>
            </a:r>
            <a:endParaRPr lang="zh-CN" altLang="en-US" sz="2800" b="1" dirty="0">
              <a:sym typeface="+mn-ea"/>
            </a:endParaRPr>
          </a:p>
          <a:p>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6/70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8" name="图片 7"/>
          <p:cNvPicPr>
            <a:picLocks noChangeAspect="1"/>
          </p:cNvPicPr>
          <p:nvPr/>
        </p:nvPicPr>
        <p:blipFill>
          <a:blip r:embed="rId3"/>
          <a:stretch>
            <a:fillRect/>
          </a:stretch>
        </p:blipFill>
        <p:spPr>
          <a:xfrm>
            <a:off x="3557905" y="1919605"/>
            <a:ext cx="6301740" cy="456628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097" descr="act"/>
          <p:cNvPicPr>
            <a:picLocks noChangeAspect="1"/>
          </p:cNvPicPr>
          <p:nvPr/>
        </p:nvPicPr>
        <p:blipFill>
          <a:blip r:embed="rId1"/>
          <a:stretch>
            <a:fillRect/>
          </a:stretch>
        </p:blipFill>
        <p:spPr>
          <a:xfrm>
            <a:off x="0" y="0"/>
            <a:ext cx="13716000" cy="7708900"/>
          </a:xfrm>
          <a:prstGeom prst="rect">
            <a:avLst/>
          </a:prstGeom>
          <a:noFill/>
          <a:ln w="9525">
            <a:noFill/>
          </a:ln>
        </p:spPr>
      </p:pic>
      <p:pic>
        <p:nvPicPr>
          <p:cNvPr id="4099" name="Picture 4098" descr="act"/>
          <p:cNvPicPr>
            <a:picLocks noChangeAspect="1"/>
          </p:cNvPicPr>
          <p:nvPr/>
        </p:nvPicPr>
        <p:blipFill>
          <a:blip r:embed="rId2"/>
          <a:stretch>
            <a:fillRect/>
          </a:stretch>
        </p:blipFill>
        <p:spPr>
          <a:xfrm>
            <a:off x="4508500" y="0"/>
            <a:ext cx="127000" cy="7708900"/>
          </a:xfrm>
          <a:prstGeom prst="rect">
            <a:avLst/>
          </a:prstGeom>
          <a:noFill/>
          <a:ln w="9525">
            <a:noFill/>
          </a:ln>
        </p:spPr>
      </p:pic>
      <p:pic>
        <p:nvPicPr>
          <p:cNvPr id="4100" name="Picture 4099" descr="act"/>
          <p:cNvPicPr>
            <a:picLocks noChangeAspect="1"/>
          </p:cNvPicPr>
          <p:nvPr/>
        </p:nvPicPr>
        <p:blipFill>
          <a:blip r:embed="rId3"/>
          <a:stretch>
            <a:fillRect/>
          </a:stretch>
        </p:blipFill>
        <p:spPr>
          <a:xfrm>
            <a:off x="4762500" y="6350"/>
            <a:ext cx="8953500" cy="7708900"/>
          </a:xfrm>
          <a:prstGeom prst="rect">
            <a:avLst/>
          </a:prstGeom>
          <a:noFill/>
          <a:ln w="9525">
            <a:noFill/>
          </a:ln>
        </p:spPr>
      </p:pic>
      <p:sp>
        <p:nvSpPr>
          <p:cNvPr id="4104" name="Text Box 4103"/>
          <p:cNvSpPr txBox="1"/>
          <p:nvPr/>
        </p:nvSpPr>
        <p:spPr>
          <a:xfrm>
            <a:off x="5753100" y="2794000"/>
            <a:ext cx="254000" cy="304800"/>
          </a:xfrm>
          <a:prstGeom prst="rect">
            <a:avLst/>
          </a:prstGeom>
          <a:noFill/>
          <a:ln w="9525">
            <a:noFill/>
          </a:ln>
        </p:spPr>
        <p:txBody>
          <a:bodyPr wrap="none" lIns="0" tIns="0" rIns="0" bIns="0" anchor="ctr"/>
          <a:lstStyle/>
          <a:p>
            <a:endParaRPr lang="en-US" altLang="zh-CN" sz="2200" dirty="0">
              <a:solidFill>
                <a:srgbClr val="585858"/>
              </a:solidFill>
              <a:latin typeface="Wingdings" panose="05000000000000000000" pitchFamily="2" charset="2"/>
            </a:endParaRPr>
          </a:p>
        </p:txBody>
      </p:sp>
      <p:sp>
        <p:nvSpPr>
          <p:cNvPr id="4106" name="Text Box 4105"/>
          <p:cNvSpPr txBox="1"/>
          <p:nvPr/>
        </p:nvSpPr>
        <p:spPr>
          <a:xfrm>
            <a:off x="5753100" y="3289300"/>
            <a:ext cx="254000" cy="304800"/>
          </a:xfrm>
          <a:prstGeom prst="rect">
            <a:avLst/>
          </a:prstGeom>
          <a:noFill/>
          <a:ln w="9525">
            <a:noFill/>
          </a:ln>
        </p:spPr>
        <p:txBody>
          <a:bodyPr wrap="none" lIns="0" tIns="0" rIns="0" bIns="0" anchor="ctr"/>
          <a:lstStyle/>
          <a:p>
            <a:endParaRPr lang="en-US" altLang="zh-CN" sz="2200" dirty="0">
              <a:solidFill>
                <a:srgbClr val="585858"/>
              </a:solidFill>
              <a:latin typeface="Wingdings" panose="05000000000000000000" pitchFamily="2" charset="2"/>
            </a:endParaRPr>
          </a:p>
        </p:txBody>
      </p:sp>
      <p:sp>
        <p:nvSpPr>
          <p:cNvPr id="2056" name="Text Box 2055"/>
          <p:cNvSpPr txBox="1"/>
          <p:nvPr/>
        </p:nvSpPr>
        <p:spPr>
          <a:xfrm>
            <a:off x="323850" y="2941320"/>
            <a:ext cx="4438650" cy="2218055"/>
          </a:xfrm>
          <a:prstGeom prst="rect">
            <a:avLst/>
          </a:prstGeom>
          <a:noFill/>
          <a:ln w="9525">
            <a:noFill/>
          </a:ln>
        </p:spPr>
        <p:txBody>
          <a:bodyPr wrap="none" lIns="0" tIns="0" rIns="0" bIns="0" anchor="ctr"/>
          <a:lstStyle/>
          <a:p>
            <a:pPr algn="l"/>
            <a:r>
              <a:rPr lang="zh-CN" altLang="en-US" sz="3200" b="1" dirty="0">
                <a:solidFill>
                  <a:srgbClr val="F1F1F1"/>
                </a:solidFill>
                <a:latin typeface="Arial" panose="020B0604020202020204" pitchFamily="34" charset="0"/>
                <a:ea typeface="微软雅黑" panose="020B0503020204020204" pitchFamily="34" charset="-122"/>
              </a:rPr>
              <a:t>智慧金融</a:t>
            </a:r>
            <a:endParaRPr lang="zh-CN" altLang="en-US" sz="3200" b="1" dirty="0">
              <a:solidFill>
                <a:srgbClr val="F1F1F1"/>
              </a:solidFill>
              <a:latin typeface="Arial" panose="020B0604020202020204" pitchFamily="34" charset="0"/>
              <a:ea typeface="微软雅黑" panose="020B0503020204020204" pitchFamily="34" charset="-122"/>
            </a:endParaRPr>
          </a:p>
          <a:p>
            <a:pPr algn="l"/>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与大数据分析</a:t>
            </a:r>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a:t>
            </a:r>
            <a:endParaRPr lang="zh-CN" altLang="en-US" sz="3200" b="1" dirty="0">
              <a:solidFill>
                <a:srgbClr val="F1F1F1"/>
              </a:solidFill>
              <a:latin typeface="Arial" panose="020B0604020202020204" pitchFamily="34" charset="0"/>
              <a:ea typeface="微软雅黑" panose="020B0503020204020204" pitchFamily="34" charset="-122"/>
            </a:endParaRPr>
          </a:p>
          <a:p>
            <a:pPr algn="l"/>
            <a:r>
              <a:rPr lang="zh-CN" altLang="en-US" sz="3200" b="1" dirty="0">
                <a:solidFill>
                  <a:srgbClr val="F1F1F1"/>
                </a:solidFill>
                <a:latin typeface="Arial" panose="020B0604020202020204" pitchFamily="34" charset="0"/>
                <a:ea typeface="微软雅黑" panose="020B0503020204020204" pitchFamily="34" charset="-122"/>
              </a:rPr>
              <a:t>                      实验室</a:t>
            </a:r>
            <a:endParaRPr lang="zh-CN" altLang="en-US" sz="3200" b="1" dirty="0">
              <a:solidFill>
                <a:srgbClr val="F1F1F1"/>
              </a:solidFill>
              <a:latin typeface="Arial" panose="020B0604020202020204" pitchFamily="34" charset="0"/>
              <a:ea typeface="微软雅黑" panose="020B0503020204020204" pitchFamily="34" charset="-122"/>
            </a:endParaRPr>
          </a:p>
        </p:txBody>
      </p:sp>
      <p:sp>
        <p:nvSpPr>
          <p:cNvPr id="2070" name="Text Box 2069"/>
          <p:cNvSpPr txBox="1"/>
          <p:nvPr/>
        </p:nvSpPr>
        <p:spPr>
          <a:xfrm>
            <a:off x="8022590" y="2794000"/>
            <a:ext cx="1929765" cy="1193800"/>
          </a:xfrm>
          <a:prstGeom prst="rect">
            <a:avLst/>
          </a:prstGeom>
          <a:noFill/>
          <a:ln w="9525">
            <a:noFill/>
          </a:ln>
        </p:spPr>
        <p:txBody>
          <a:bodyPr wrap="none" lIns="0" tIns="0" rIns="0" bIns="0" anchor="ctr"/>
          <a:lstStyle/>
          <a:p>
            <a:r>
              <a:rPr lang="zh-CN" altLang="en-US" sz="7200" b="1" dirty="0">
                <a:solidFill>
                  <a:srgbClr val="0070C0"/>
                </a:solidFill>
                <a:latin typeface="Arial" panose="020B0604020202020204" pitchFamily="34" charset="0"/>
                <a:ea typeface="微软雅黑" panose="020B0503020204020204" pitchFamily="34" charset="-122"/>
              </a:rPr>
              <a:t>谢谢</a:t>
            </a:r>
            <a:endParaRPr lang="zh-CN" altLang="en-US" sz="7200" b="1" dirty="0">
              <a:solidFill>
                <a:srgbClr val="0070C0"/>
              </a:solidFill>
              <a:latin typeface="Arial" panose="020B0604020202020204" pitchFamily="34"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265176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altLang="en-US" sz="2800" b="1" dirty="0">
              <a:sym typeface="+mn-ea"/>
            </a:endParaRPr>
          </a:p>
          <a:p>
            <a:endParaRPr lang="en-US" altLang="en-US" sz="2800" b="1" dirty="0">
              <a:sym typeface="+mn-ea"/>
            </a:endParaRPr>
          </a:p>
          <a:p>
            <a:r>
              <a:rPr lang="zh-CN" altLang="en-US" sz="2800" dirty="0">
                <a:sym typeface="+mn-ea"/>
              </a:rPr>
              <a:t>（</a:t>
            </a:r>
            <a:r>
              <a:rPr lang="en-US" altLang="zh-CN" sz="2800" dirty="0">
                <a:sym typeface="+mn-ea"/>
              </a:rPr>
              <a:t>1</a:t>
            </a:r>
            <a:r>
              <a:rPr lang="zh-CN" altLang="en-US" sz="2800" dirty="0">
                <a:sym typeface="+mn-ea"/>
              </a:rPr>
              <a:t>）</a:t>
            </a:r>
            <a:r>
              <a:rPr lang="zh-CN" altLang="en-US" sz="2800" dirty="0">
                <a:sym typeface="+mn-ea"/>
              </a:rPr>
              <a:t>所有的</a:t>
            </a:r>
            <a:r>
              <a:rPr lang="en-US" altLang="zh-CN" sz="2800" dirty="0">
                <a:sym typeface="+mn-ea"/>
              </a:rPr>
              <a:t>Encoder</a:t>
            </a:r>
            <a:r>
              <a:rPr lang="zh-CN" altLang="en-US" sz="2800" dirty="0">
                <a:sym typeface="+mn-ea"/>
              </a:rPr>
              <a:t>结构相同，但权值不共享。</a:t>
            </a:r>
            <a:endParaRPr lang="zh-CN" altLang="en-US" sz="2800" dirty="0">
              <a:sym typeface="+mn-ea"/>
            </a:endParaRPr>
          </a:p>
          <a:p>
            <a:endParaRPr lang="zh-CN" altLang="en-US" sz="2800" dirty="0">
              <a:sym typeface="+mn-ea"/>
            </a:endParaRPr>
          </a:p>
          <a:p>
            <a:r>
              <a:rPr lang="zh-CN" altLang="en-US" sz="2800" dirty="0">
                <a:sym typeface="+mn-ea"/>
              </a:rPr>
              <a:t>（</a:t>
            </a:r>
            <a:r>
              <a:rPr lang="en-US" altLang="zh-CN" sz="2800" dirty="0">
                <a:sym typeface="+mn-ea"/>
              </a:rPr>
              <a:t>2</a:t>
            </a:r>
            <a:r>
              <a:rPr lang="zh-CN" altLang="en-US" sz="2800" dirty="0">
                <a:sym typeface="+mn-ea"/>
              </a:rPr>
              <a:t>）</a:t>
            </a:r>
            <a:r>
              <a:rPr lang="en-US" altLang="zh-CN" sz="2800" dirty="0">
                <a:sym typeface="+mn-ea"/>
              </a:rPr>
              <a:t>Encoder</a:t>
            </a:r>
            <a:r>
              <a:rPr lang="zh-CN" altLang="en-US" sz="2800" dirty="0">
                <a:sym typeface="+mn-ea"/>
              </a:rPr>
              <a:t>构成如下：</a:t>
            </a:r>
            <a:endParaRPr lang="zh-CN" altLang="en-US" sz="2800"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8/70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4" name="图片 3"/>
          <p:cNvPicPr>
            <a:picLocks noChangeAspect="1"/>
          </p:cNvPicPr>
          <p:nvPr/>
        </p:nvPicPr>
        <p:blipFill>
          <a:blip r:embed="rId3"/>
          <a:stretch>
            <a:fillRect/>
          </a:stretch>
        </p:blipFill>
        <p:spPr>
          <a:xfrm>
            <a:off x="4682490" y="3390265"/>
            <a:ext cx="3676015" cy="3486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122" descr="act"/>
          <p:cNvPicPr>
            <a:picLocks noChangeAspect="1"/>
          </p:cNvPicPr>
          <p:nvPr/>
        </p:nvPicPr>
        <p:blipFill>
          <a:blip r:embed="rId1"/>
          <a:stretch>
            <a:fillRect/>
          </a:stretch>
        </p:blipFill>
        <p:spPr>
          <a:xfrm>
            <a:off x="0" y="7250430"/>
            <a:ext cx="13716000" cy="471170"/>
          </a:xfrm>
          <a:prstGeom prst="rect">
            <a:avLst/>
          </a:prstGeom>
          <a:noFill/>
          <a:ln w="9525">
            <a:noFill/>
          </a:ln>
        </p:spPr>
      </p:pic>
      <p:pic>
        <p:nvPicPr>
          <p:cNvPr id="5124" name="Picture 5123" descr="act"/>
          <p:cNvPicPr>
            <a:picLocks noChangeAspect="1"/>
          </p:cNvPicPr>
          <p:nvPr/>
        </p:nvPicPr>
        <p:blipFill>
          <a:blip r:embed="rId2"/>
          <a:stretch>
            <a:fillRect/>
          </a:stretch>
        </p:blipFill>
        <p:spPr>
          <a:xfrm>
            <a:off x="0" y="0"/>
            <a:ext cx="13716000" cy="304800"/>
          </a:xfrm>
          <a:prstGeom prst="rect">
            <a:avLst/>
          </a:prstGeom>
          <a:noFill/>
          <a:ln w="9525">
            <a:noFill/>
          </a:ln>
        </p:spPr>
      </p:pic>
      <p:sp>
        <p:nvSpPr>
          <p:cNvPr id="5140" name="Text Box 5139"/>
          <p:cNvSpPr txBox="1"/>
          <p:nvPr/>
        </p:nvSpPr>
        <p:spPr>
          <a:xfrm>
            <a:off x="5422900" y="6654800"/>
            <a:ext cx="381000" cy="495300"/>
          </a:xfrm>
          <a:prstGeom prst="rect">
            <a:avLst/>
          </a:prstGeom>
          <a:noFill/>
          <a:ln w="9525">
            <a:noFill/>
          </a:ln>
        </p:spPr>
        <p:txBody>
          <a:bodyPr wrap="none" lIns="0" tIns="0" rIns="0" bIns="0" anchor="ctr"/>
          <a:lstStyle/>
          <a:p>
            <a:endParaRPr lang="zh-CN" altLang="en-US" sz="3000" dirty="0">
              <a:solidFill>
                <a:srgbClr val="000000"/>
              </a:solidFill>
              <a:latin typeface="Arial" panose="020B0604020202020204" pitchFamily="34" charset="0"/>
              <a:ea typeface="微软雅黑" panose="020B0503020204020204" pitchFamily="34" charset="-122"/>
            </a:endParaRPr>
          </a:p>
        </p:txBody>
      </p:sp>
      <p:sp>
        <p:nvSpPr>
          <p:cNvPr id="2" name="Text Box 1"/>
          <p:cNvSpPr txBox="1"/>
          <p:nvPr/>
        </p:nvSpPr>
        <p:spPr>
          <a:xfrm>
            <a:off x="806450" y="1106170"/>
            <a:ext cx="10510520" cy="2225040"/>
          </a:xfrm>
          <a:prstGeom prst="rect">
            <a:avLst/>
          </a:prstGeom>
          <a:noFill/>
        </p:spPr>
        <p:txBody>
          <a:bodyPr wrap="square" rtlCol="0">
            <a:spAutoFit/>
          </a:bodyPr>
          <a:lstStyle/>
          <a:p>
            <a:r>
              <a:rPr lang="en-US" sz="2800" b="1" dirty="0">
                <a:sym typeface="+mn-ea"/>
              </a:rPr>
              <a:t>1. Transformer</a:t>
            </a:r>
            <a:endParaRPr lang="en-US" sz="2800" b="1" dirty="0">
              <a:sym typeface="+mn-ea"/>
            </a:endParaRPr>
          </a:p>
          <a:p>
            <a:endParaRPr lang="en-US" altLang="en-US" sz="2800" b="1" dirty="0">
              <a:sym typeface="+mn-ea"/>
            </a:endParaRPr>
          </a:p>
          <a:p>
            <a:endParaRPr lang="zh-CN" altLang="en-US" sz="2800" b="1" dirty="0">
              <a:sym typeface="+mn-ea"/>
            </a:endParaRPr>
          </a:p>
          <a:p>
            <a:r>
              <a:rPr lang="zh-CN" altLang="en-US" sz="2800" dirty="0">
                <a:sym typeface="+mn-ea"/>
              </a:rPr>
              <a:t>（</a:t>
            </a:r>
            <a:r>
              <a:rPr lang="en-US" altLang="zh-CN" sz="2800" dirty="0">
                <a:sym typeface="+mn-ea"/>
              </a:rPr>
              <a:t>3</a:t>
            </a:r>
            <a:r>
              <a:rPr lang="zh-CN" altLang="en-US" sz="2800" dirty="0">
                <a:sym typeface="+mn-ea"/>
              </a:rPr>
              <a:t>）</a:t>
            </a:r>
            <a:r>
              <a:rPr lang="zh-CN" altLang="en-US" sz="2800" dirty="0">
                <a:sym typeface="+mn-ea"/>
              </a:rPr>
              <a:t>第一层</a:t>
            </a:r>
            <a:r>
              <a:rPr lang="en-US" altLang="zh-CN" sz="2800" dirty="0">
                <a:sym typeface="+mn-ea"/>
              </a:rPr>
              <a:t>Encoder</a:t>
            </a:r>
            <a:r>
              <a:rPr lang="zh-CN" altLang="en-US" sz="2800" dirty="0">
                <a:sym typeface="+mn-ea"/>
              </a:rPr>
              <a:t>如下：</a:t>
            </a:r>
            <a:endParaRPr lang="zh-CN" altLang="en-US" sz="2800" dirty="0">
              <a:sym typeface="+mn-ea"/>
            </a:endParaRPr>
          </a:p>
          <a:p>
            <a:endParaRPr lang="zh-CN" altLang="en-US" sz="2800" b="1" dirty="0">
              <a:sym typeface="+mn-ea"/>
            </a:endParaRPr>
          </a:p>
        </p:txBody>
      </p:sp>
      <p:sp>
        <p:nvSpPr>
          <p:cNvPr id="3" name="Text Box 2"/>
          <p:cNvSpPr txBox="1"/>
          <p:nvPr/>
        </p:nvSpPr>
        <p:spPr>
          <a:xfrm>
            <a:off x="249555" y="7261225"/>
            <a:ext cx="4182745" cy="460375"/>
          </a:xfrm>
          <a:prstGeom prst="rect">
            <a:avLst/>
          </a:prstGeom>
          <a:noFill/>
        </p:spPr>
        <p:txBody>
          <a:bodyPr wrap="square" rtlCol="0">
            <a:spAutoFit/>
          </a:bodyPr>
          <a:lstStyle/>
          <a:p>
            <a:r>
              <a:rPr lang="zh-CN" altLang="en-US" sz="2400" b="1">
                <a:solidFill>
                  <a:schemeClr val="bg1"/>
                </a:solidFill>
                <a:uFillTx/>
              </a:rPr>
              <a:t>智慧金融与大数据分析实验室</a:t>
            </a:r>
            <a:endParaRPr lang="zh-CN" altLang="en-US" sz="2400" b="1">
              <a:solidFill>
                <a:schemeClr val="bg1"/>
              </a:solidFill>
              <a:uFillTx/>
            </a:endParaRPr>
          </a:p>
        </p:txBody>
      </p:sp>
      <p:sp>
        <p:nvSpPr>
          <p:cNvPr id="5" name="Text Box 4"/>
          <p:cNvSpPr txBox="1"/>
          <p:nvPr/>
        </p:nvSpPr>
        <p:spPr>
          <a:xfrm>
            <a:off x="11678920" y="7261225"/>
            <a:ext cx="1791970" cy="457200"/>
          </a:xfrm>
          <a:prstGeom prst="rect">
            <a:avLst/>
          </a:prstGeom>
          <a:noFill/>
        </p:spPr>
        <p:txBody>
          <a:bodyPr wrap="square" rtlCol="0">
            <a:spAutoFit/>
          </a:bodyPr>
          <a:lstStyle/>
          <a:p>
            <a:r>
              <a:rPr lang="en-US" altLang="zh-CN" sz="2400">
                <a:solidFill>
                  <a:schemeClr val="bg1"/>
                </a:solidFill>
                <a:uFillTx/>
              </a:rPr>
              <a:t>Page	9/70</a:t>
            </a:r>
            <a:endParaRPr lang="en-US" altLang="zh-CN" sz="2400">
              <a:solidFill>
                <a:schemeClr val="bg1"/>
              </a:solidFill>
              <a:uFillTx/>
            </a:endParaRPr>
          </a:p>
        </p:txBody>
      </p:sp>
      <p:sp>
        <p:nvSpPr>
          <p:cNvPr id="6" name="Text Box 5"/>
          <p:cNvSpPr txBox="1"/>
          <p:nvPr/>
        </p:nvSpPr>
        <p:spPr>
          <a:xfrm>
            <a:off x="6688455" y="7261225"/>
            <a:ext cx="1140460" cy="460375"/>
          </a:xfrm>
          <a:prstGeom prst="rect">
            <a:avLst/>
          </a:prstGeom>
          <a:noFill/>
        </p:spPr>
        <p:txBody>
          <a:bodyPr wrap="square" rtlCol="0">
            <a:spAutoFit/>
          </a:bodyPr>
          <a:lstStyle/>
          <a:p>
            <a:r>
              <a:rPr lang="zh-CN" altLang="en-US" sz="2400" b="1">
                <a:solidFill>
                  <a:schemeClr val="bg1"/>
                </a:solidFill>
                <a:uFillTx/>
              </a:rPr>
              <a:t>段旭祥</a:t>
            </a:r>
            <a:endParaRPr lang="zh-CN" altLang="en-US" sz="2400" b="1">
              <a:solidFill>
                <a:schemeClr val="bg1"/>
              </a:solidFill>
              <a:uFillTx/>
            </a:endParaRPr>
          </a:p>
        </p:txBody>
      </p:sp>
      <p:pic>
        <p:nvPicPr>
          <p:cNvPr id="7" name="图片 6"/>
          <p:cNvPicPr>
            <a:picLocks noChangeAspect="1"/>
          </p:cNvPicPr>
          <p:nvPr/>
        </p:nvPicPr>
        <p:blipFill>
          <a:blip r:embed="rId3"/>
          <a:stretch>
            <a:fillRect/>
          </a:stretch>
        </p:blipFill>
        <p:spPr>
          <a:xfrm>
            <a:off x="4252595" y="3475990"/>
            <a:ext cx="4968875" cy="3517900"/>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8059</Words>
  <Application>WPS 演示</Application>
  <PresentationFormat>自定义</PresentationFormat>
  <Paragraphs>898</Paragraphs>
  <Slides>70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70</vt:i4>
      </vt:variant>
    </vt:vector>
  </HeadingPairs>
  <TitlesOfParts>
    <vt:vector size="77" baseType="lpstr">
      <vt:lpstr>Arial</vt:lpstr>
      <vt:lpstr>宋体</vt:lpstr>
      <vt:lpstr>Wingdings</vt:lpstr>
      <vt:lpstr>微软雅黑</vt:lpstr>
      <vt:lpstr>Calibri</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dc:creator>
  <cp:lastModifiedBy>asus</cp:lastModifiedBy>
  <cp:revision>32</cp:revision>
  <dcterms:created xsi:type="dcterms:W3CDTF">2018-11-09T03:42:00Z</dcterms:created>
  <dcterms:modified xsi:type="dcterms:W3CDTF">2019-06-23T10:23:39Z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