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330" r:id="rId4"/>
    <p:sldId id="340" r:id="rId5"/>
    <p:sldId id="341" r:id="rId7"/>
    <p:sldId id="332" r:id="rId8"/>
    <p:sldId id="357" r:id="rId9"/>
    <p:sldId id="360" r:id="rId10"/>
    <p:sldId id="368" r:id="rId11"/>
    <p:sldId id="361" r:id="rId12"/>
    <p:sldId id="372" r:id="rId13"/>
    <p:sldId id="369" r:id="rId14"/>
    <p:sldId id="371" r:id="rId15"/>
    <p:sldId id="358" r:id="rId16"/>
    <p:sldId id="351"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0053A3"/>
    <a:srgbClr val="ECECEC"/>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showGuides="1">
      <p:cViewPr varScale="1">
        <p:scale>
          <a:sx n="152" d="100"/>
          <a:sy n="152" d="100"/>
        </p:scale>
        <p:origin x="-492" y="54"/>
      </p:cViewPr>
      <p:guideLst>
        <p:guide orient="horz" pos="1620"/>
        <p:guide pos="286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flipH="1">
            <a:off x="1521420" y="3332330"/>
            <a:ext cx="7622580" cy="1811171"/>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ctrTitle" hasCustomPrompt="1"/>
            <p:custDataLst>
              <p:tags r:id="rId13"/>
            </p:custDataLst>
          </p:nvPr>
        </p:nvSpPr>
        <p:spPr>
          <a:xfrm>
            <a:off x="1141175" y="1059582"/>
            <a:ext cx="6671186" cy="908654"/>
          </a:xfrm>
        </p:spPr>
        <p:txBody>
          <a:bodyPr anchor="b">
            <a:normAutofit/>
          </a:bodyPr>
          <a:lstStyle>
            <a:lvl1pPr algn="l">
              <a:lnSpc>
                <a:spcPct val="130000"/>
              </a:lnSpc>
              <a:defRPr sz="45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4"/>
            </p:custDataLst>
          </p:nvPr>
        </p:nvSpPr>
        <p:spPr>
          <a:xfrm>
            <a:off x="1141175" y="2015525"/>
            <a:ext cx="6671186" cy="556225"/>
          </a:xfrm>
        </p:spPr>
        <p:txBody>
          <a:bodyPr>
            <a:normAutofit/>
          </a:bodyPr>
          <a:lstStyle>
            <a:lvl1pPr marL="0" indent="0" algn="l">
              <a:lnSpc>
                <a:spcPct val="130000"/>
              </a:lnSpc>
              <a:buNone/>
              <a:defRPr sz="21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413657"/>
            <a:ext cx="7886700" cy="416922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flipH="1">
            <a:off x="1521420" y="3332330"/>
            <a:ext cx="7622580" cy="1811171"/>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title" hasCustomPrompt="1"/>
            <p:custDataLst>
              <p:tags r:id="rId13"/>
            </p:custDataLst>
          </p:nvPr>
        </p:nvSpPr>
        <p:spPr>
          <a:xfrm>
            <a:off x="1007604" y="1143673"/>
            <a:ext cx="6049584" cy="831908"/>
          </a:xfrm>
        </p:spPr>
        <p:txBody>
          <a:bodyPr anchor="b" anchorCtr="0">
            <a:normAutofit/>
          </a:bodyPr>
          <a:lstStyle>
            <a:lvl1pPr>
              <a:defRPr sz="45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4"/>
            </p:custDataLst>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hasCustomPrompt="1"/>
            <p:custDataLst>
              <p:tags r:id="rId17"/>
            </p:custDataLst>
          </p:nvPr>
        </p:nvSpPr>
        <p:spPr>
          <a:xfrm>
            <a:off x="1007604" y="2037177"/>
            <a:ext cx="6049619" cy="588579"/>
          </a:xfrm>
        </p:spPr>
        <p:txBody>
          <a:bodyPr>
            <a:normAutofit/>
          </a:bodyPr>
          <a:lstStyle>
            <a:lvl1pPr marL="0" indent="0">
              <a:lnSpc>
                <a:spcPct val="130000"/>
              </a:lnSpc>
              <a:buNone/>
              <a:defRPr sz="2400"/>
            </a:lvl1pPr>
          </a:lstStyle>
          <a:p>
            <a:pPr lvl="0"/>
            <a:r>
              <a:rPr lang="zh-CN" altLang="en-US" dirty="0"/>
              <a:t>单击此处编辑副标题</a:t>
            </a:r>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flipH="1">
            <a:off x="1521420" y="3332330"/>
            <a:ext cx="7622580" cy="1811171"/>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ctrTitle" hasCustomPrompt="1"/>
            <p:custDataLst>
              <p:tags r:id="rId13"/>
            </p:custDataLst>
          </p:nvPr>
        </p:nvSpPr>
        <p:spPr>
          <a:xfrm>
            <a:off x="1141175" y="1059582"/>
            <a:ext cx="6671186" cy="908654"/>
          </a:xfrm>
        </p:spPr>
        <p:txBody>
          <a:bodyPr anchor="b">
            <a:normAutofit/>
          </a:bodyPr>
          <a:lstStyle>
            <a:lvl1pPr algn="l">
              <a:lnSpc>
                <a:spcPct val="130000"/>
              </a:lnSpc>
              <a:defRPr sz="45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4"/>
            </p:custDataLst>
          </p:nvPr>
        </p:nvSpPr>
        <p:spPr>
          <a:xfrm>
            <a:off x="1141175" y="2015525"/>
            <a:ext cx="6671186" cy="556225"/>
          </a:xfrm>
        </p:spPr>
        <p:txBody>
          <a:bodyPr>
            <a:normAutofit/>
          </a:bodyPr>
          <a:lstStyle>
            <a:lvl1pPr marL="0" indent="0" algn="l">
              <a:lnSpc>
                <a:spcPct val="130000"/>
              </a:lnSpc>
              <a:buNone/>
              <a:defRPr sz="21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1818858"/>
            <a:ext cx="3228536" cy="118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dirty="0"/>
          </a:p>
        </p:txBody>
      </p:sp>
      <p:sp>
        <p:nvSpPr>
          <p:cNvPr id="8" name="矩形 7"/>
          <p:cNvSpPr/>
          <p:nvPr>
            <p:custDataLst>
              <p:tags r:id="rId3"/>
            </p:custDataLst>
          </p:nvPr>
        </p:nvSpPr>
        <p:spPr>
          <a:xfrm>
            <a:off x="0" y="3073363"/>
            <a:ext cx="9144914" cy="200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p>
        </p:txBody>
      </p:sp>
      <p:sp>
        <p:nvSpPr>
          <p:cNvPr id="9" name="矩形 8"/>
          <p:cNvSpPr/>
          <p:nvPr>
            <p:custDataLst>
              <p:tags r:id="rId4"/>
            </p:custDataLst>
          </p:nvPr>
        </p:nvSpPr>
        <p:spPr>
          <a:xfrm>
            <a:off x="3302392" y="1818858"/>
            <a:ext cx="305972" cy="118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400" dirty="0"/>
          </a:p>
        </p:txBody>
      </p:sp>
      <p:sp>
        <p:nvSpPr>
          <p:cNvPr id="2" name="标题 1"/>
          <p:cNvSpPr>
            <a:spLocks noGrp="1"/>
          </p:cNvSpPr>
          <p:nvPr>
            <p:ph type="title" hasCustomPrompt="1"/>
            <p:custDataLst>
              <p:tags r:id="rId5"/>
            </p:custDataLst>
          </p:nvPr>
        </p:nvSpPr>
        <p:spPr>
          <a:xfrm>
            <a:off x="3695438" y="1761660"/>
            <a:ext cx="4819912" cy="756084"/>
          </a:xfrm>
        </p:spPr>
        <p:txBody>
          <a:bodyPr wrap="square" anchor="b">
            <a:normAutofit/>
          </a:bodyPr>
          <a:lstStyle>
            <a:lvl1pPr>
              <a:lnSpc>
                <a:spcPct val="130000"/>
              </a:lnSpc>
              <a:defRPr sz="36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6"/>
            </p:custDataLst>
          </p:nvPr>
        </p:nvSpPr>
        <p:spPr>
          <a:xfrm>
            <a:off x="3695438" y="2571750"/>
            <a:ext cx="4819912" cy="435108"/>
          </a:xfrm>
        </p:spPr>
        <p:txBody>
          <a:bodyPr wrap="square">
            <a:normAutofit/>
          </a:bodyPr>
          <a:lstStyle>
            <a:lvl1pPr marL="0" indent="0">
              <a:lnSpc>
                <a:spcPct val="130000"/>
              </a:lnSpc>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369219"/>
            <a:ext cx="3886200" cy="3263504"/>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369219"/>
            <a:ext cx="3886200" cy="3263504"/>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custDataLst>
              <p:tags r:id="rId2"/>
            </p:custDataLst>
          </p:nvPr>
        </p:nvSpPr>
        <p:spPr>
          <a:xfrm>
            <a:off x="197514" y="508490"/>
            <a:ext cx="377130" cy="43204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custDataLst>
              <p:tags r:id="rId3"/>
            </p:custDataLst>
          </p:nvPr>
        </p:nvSpPr>
        <p:spPr>
          <a:xfrm>
            <a:off x="629841" y="227428"/>
            <a:ext cx="7886700" cy="994172"/>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5"/>
            </p:custDataLst>
          </p:nvPr>
        </p:nvSpPr>
        <p:spPr>
          <a:xfrm>
            <a:off x="629841" y="1878806"/>
            <a:ext cx="3868340" cy="2763441"/>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6"/>
            </p:custDataLst>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7"/>
            </p:custDataLst>
          </p:nvPr>
        </p:nvSpPr>
        <p:spPr>
          <a:xfrm>
            <a:off x="4629150" y="1878806"/>
            <a:ext cx="3887391" cy="2763441"/>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8"/>
            </p:custDataLst>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357504"/>
            <a:ext cx="3123900" cy="1200150"/>
          </a:xfrm>
        </p:spPr>
        <p:txBody>
          <a:bodyPr anchor="t" anchorCtr="0">
            <a:normAutofit/>
          </a:bodyPr>
          <a:lstStyle>
            <a:lvl1pPr>
              <a:defRPr sz="27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342900"/>
            <a:ext cx="4627800" cy="40527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custDataLst>
              <p:tags r:id="rId4"/>
            </p:custDataLst>
          </p:nvPr>
        </p:nvSpPr>
        <p:spPr>
          <a:xfrm>
            <a:off x="629840" y="1557654"/>
            <a:ext cx="3123900"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812360" y="273844"/>
            <a:ext cx="702990" cy="4358879"/>
          </a:xfrm>
        </p:spPr>
        <p:txBody>
          <a:bodyPr vert="eaVert">
            <a:normAutofit/>
          </a:bodyPr>
          <a:lstStyle>
            <a:lvl1pPr>
              <a:defRPr sz="27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628650" y="273844"/>
            <a:ext cx="7129704" cy="4358879"/>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413657"/>
            <a:ext cx="7886700" cy="416922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flipH="1">
            <a:off x="1521420" y="3332330"/>
            <a:ext cx="7622580" cy="1811171"/>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title" hasCustomPrompt="1"/>
            <p:custDataLst>
              <p:tags r:id="rId13"/>
            </p:custDataLst>
          </p:nvPr>
        </p:nvSpPr>
        <p:spPr>
          <a:xfrm>
            <a:off x="1007604" y="1143673"/>
            <a:ext cx="6049584" cy="831908"/>
          </a:xfrm>
        </p:spPr>
        <p:txBody>
          <a:bodyPr anchor="b" anchorCtr="0">
            <a:normAutofit/>
          </a:bodyPr>
          <a:lstStyle>
            <a:lvl1pPr>
              <a:defRPr sz="45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4"/>
            </p:custDataLst>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hasCustomPrompt="1"/>
            <p:custDataLst>
              <p:tags r:id="rId17"/>
            </p:custDataLst>
          </p:nvPr>
        </p:nvSpPr>
        <p:spPr>
          <a:xfrm>
            <a:off x="1007604" y="2037177"/>
            <a:ext cx="6049619" cy="588579"/>
          </a:xfrm>
        </p:spPr>
        <p:txBody>
          <a:bodyPr>
            <a:normAutofit/>
          </a:bodyPr>
          <a:lstStyle>
            <a:lvl1pPr marL="0" indent="0">
              <a:lnSpc>
                <a:spcPct val="130000"/>
              </a:lnSpc>
              <a:buNone/>
              <a:defRPr sz="2400"/>
            </a:lvl1pPr>
          </a:lstStyle>
          <a:p>
            <a:pPr lvl="0"/>
            <a:r>
              <a:rPr lang="zh-CN" altLang="en-US" dirty="0"/>
              <a:t>单击此处编辑副标题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1818858"/>
            <a:ext cx="3228536" cy="118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dirty="0"/>
          </a:p>
        </p:txBody>
      </p:sp>
      <p:sp>
        <p:nvSpPr>
          <p:cNvPr id="8" name="矩形 7"/>
          <p:cNvSpPr/>
          <p:nvPr>
            <p:custDataLst>
              <p:tags r:id="rId3"/>
            </p:custDataLst>
          </p:nvPr>
        </p:nvSpPr>
        <p:spPr>
          <a:xfrm>
            <a:off x="0" y="3073363"/>
            <a:ext cx="9144914" cy="200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p>
        </p:txBody>
      </p:sp>
      <p:sp>
        <p:nvSpPr>
          <p:cNvPr id="9" name="矩形 8"/>
          <p:cNvSpPr/>
          <p:nvPr>
            <p:custDataLst>
              <p:tags r:id="rId4"/>
            </p:custDataLst>
          </p:nvPr>
        </p:nvSpPr>
        <p:spPr>
          <a:xfrm>
            <a:off x="3302392" y="1818858"/>
            <a:ext cx="305972" cy="118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400" dirty="0"/>
          </a:p>
        </p:txBody>
      </p:sp>
      <p:sp>
        <p:nvSpPr>
          <p:cNvPr id="2" name="标题 1"/>
          <p:cNvSpPr>
            <a:spLocks noGrp="1"/>
          </p:cNvSpPr>
          <p:nvPr>
            <p:ph type="title" hasCustomPrompt="1"/>
            <p:custDataLst>
              <p:tags r:id="rId5"/>
            </p:custDataLst>
          </p:nvPr>
        </p:nvSpPr>
        <p:spPr>
          <a:xfrm>
            <a:off x="3695438" y="1761660"/>
            <a:ext cx="4819912" cy="756084"/>
          </a:xfrm>
        </p:spPr>
        <p:txBody>
          <a:bodyPr wrap="square" anchor="b">
            <a:normAutofit/>
          </a:bodyPr>
          <a:lstStyle>
            <a:lvl1pPr>
              <a:lnSpc>
                <a:spcPct val="130000"/>
              </a:lnSpc>
              <a:defRPr sz="36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6"/>
            </p:custDataLst>
          </p:nvPr>
        </p:nvSpPr>
        <p:spPr>
          <a:xfrm>
            <a:off x="3695438" y="2571750"/>
            <a:ext cx="4819912" cy="435108"/>
          </a:xfrm>
        </p:spPr>
        <p:txBody>
          <a:bodyPr wrap="square">
            <a:normAutofit/>
          </a:bodyPr>
          <a:lstStyle>
            <a:lvl1pPr marL="0" indent="0">
              <a:lnSpc>
                <a:spcPct val="130000"/>
              </a:lnSpc>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369219"/>
            <a:ext cx="3886200" cy="3263504"/>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369219"/>
            <a:ext cx="3886200" cy="3263504"/>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custDataLst>
              <p:tags r:id="rId2"/>
            </p:custDataLst>
          </p:nvPr>
        </p:nvSpPr>
        <p:spPr>
          <a:xfrm>
            <a:off x="197514" y="508490"/>
            <a:ext cx="377130" cy="43204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p:cNvSpPr>
            <a:spLocks noGrp="1"/>
          </p:cNvSpPr>
          <p:nvPr>
            <p:ph type="title"/>
            <p:custDataLst>
              <p:tags r:id="rId3"/>
            </p:custDataLst>
          </p:nvPr>
        </p:nvSpPr>
        <p:spPr>
          <a:xfrm>
            <a:off x="629841" y="227428"/>
            <a:ext cx="7886700" cy="994172"/>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5"/>
            </p:custDataLst>
          </p:nvPr>
        </p:nvSpPr>
        <p:spPr>
          <a:xfrm>
            <a:off x="629841" y="1878806"/>
            <a:ext cx="3868340" cy="2763441"/>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6"/>
            </p:custDataLst>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7"/>
            </p:custDataLst>
          </p:nvPr>
        </p:nvSpPr>
        <p:spPr>
          <a:xfrm>
            <a:off x="4629150" y="1878806"/>
            <a:ext cx="3887391" cy="2763441"/>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8"/>
            </p:custDataLst>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357504"/>
            <a:ext cx="3123900" cy="1200150"/>
          </a:xfrm>
        </p:spPr>
        <p:txBody>
          <a:bodyPr anchor="t" anchorCtr="0">
            <a:normAutofit/>
          </a:bodyPr>
          <a:lstStyle>
            <a:lvl1pPr>
              <a:defRPr sz="27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342900"/>
            <a:ext cx="4627800" cy="40527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custDataLst>
              <p:tags r:id="rId4"/>
            </p:custDataLst>
          </p:nvPr>
        </p:nvSpPr>
        <p:spPr>
          <a:xfrm>
            <a:off x="629840" y="1557654"/>
            <a:ext cx="3123900"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812360" y="273844"/>
            <a:ext cx="702990" cy="4358879"/>
          </a:xfrm>
        </p:spPr>
        <p:txBody>
          <a:bodyPr vert="eaVert">
            <a:normAutofit/>
          </a:bodyPr>
          <a:lstStyle>
            <a:lvl1pPr>
              <a:defRPr sz="27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628650" y="273844"/>
            <a:ext cx="7129704" cy="4358879"/>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1A5F2F5A-3577-40D0-9738-AC762F5E245E}"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6.xml"/><Relationship Id="rId16" Type="http://schemas.openxmlformats.org/officeDocument/2006/relationships/tags" Target="../tags/tag175.xml"/><Relationship Id="rId15" Type="http://schemas.openxmlformats.org/officeDocument/2006/relationships/tags" Target="../tags/tag174.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273844"/>
            <a:ext cx="7886700" cy="994172"/>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369219"/>
            <a:ext cx="7886700" cy="3263504"/>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4767263"/>
            <a:ext cx="2057400" cy="273844"/>
          </a:xfrm>
          <a:prstGeom prst="rect">
            <a:avLst/>
          </a:prstGeom>
        </p:spPr>
        <p:txBody>
          <a:bodyPr vert="horz" lIns="90000" tIns="46800" rIns="90000" bIns="46800" rtlCol="0" anchor="ctr">
            <a:normAutofit/>
          </a:bodyPr>
          <a:lstStyle>
            <a:lvl1pPr algn="l">
              <a:defRPr sz="900">
                <a:solidFill>
                  <a:schemeClr val="bg1">
                    <a:lumMod val="50000"/>
                  </a:schemeClr>
                </a:solidFill>
              </a:defRPr>
            </a:lvl1pPr>
          </a:lstStyle>
          <a:p>
            <a:endParaRPr lang="zh-CN" altLang="en-US"/>
          </a:p>
        </p:txBody>
      </p:sp>
      <p:sp>
        <p:nvSpPr>
          <p:cNvPr id="5" name="页脚占位符 4"/>
          <p:cNvSpPr>
            <a:spLocks noGrp="1"/>
          </p:cNvSpPr>
          <p:nvPr>
            <p:ph type="ftr" sz="quarter" idx="3"/>
            <p:custDataLst>
              <p:tags r:id="rId15"/>
            </p:custDataLst>
          </p:nvPr>
        </p:nvSpPr>
        <p:spPr>
          <a:xfrm>
            <a:off x="6458585" y="4767580"/>
            <a:ext cx="2056765" cy="273685"/>
          </a:xfrm>
          <a:prstGeom prst="rect">
            <a:avLst/>
          </a:prstGeom>
        </p:spPr>
        <p:txBody>
          <a:bodyPr vert="horz" lIns="90000" tIns="46800" rIns="90000" bIns="46800" rtlCol="0" anchor="ctr">
            <a:normAutofit/>
          </a:bodyPr>
          <a:lstStyle>
            <a:lvl1pPr algn="r">
              <a:defRPr sz="9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3543300" y="4767263"/>
            <a:ext cx="2057400" cy="273844"/>
          </a:xfrm>
          <a:prstGeom prst="rect">
            <a:avLst/>
          </a:prstGeom>
        </p:spPr>
        <p:txBody>
          <a:bodyPr vert="horz" lIns="90000" tIns="46800" rIns="90000" bIns="46800" rtlCol="0" anchor="ctr">
            <a:normAutofit/>
          </a:bodyPr>
          <a:lstStyle>
            <a:lvl1pPr algn="ctr">
              <a:defRPr sz="900">
                <a:solidFill>
                  <a:schemeClr val="bg1">
                    <a:lumMod val="50000"/>
                  </a:schemeClr>
                </a:solidFill>
              </a:defRPr>
            </a:lvl1pPr>
          </a:lstStyle>
          <a:p>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273844"/>
            <a:ext cx="7886700" cy="994172"/>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369219"/>
            <a:ext cx="7886700" cy="3263504"/>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4767263"/>
            <a:ext cx="2057400" cy="273844"/>
          </a:xfrm>
          <a:prstGeom prst="rect">
            <a:avLst/>
          </a:prstGeom>
        </p:spPr>
        <p:txBody>
          <a:bodyPr vert="horz" lIns="90000" tIns="46800" rIns="90000" bIns="46800" rtlCol="0" anchor="ctr">
            <a:normAutofit/>
          </a:bodyPr>
          <a:lstStyle>
            <a:lvl1pPr algn="l">
              <a:defRPr sz="900">
                <a:solidFill>
                  <a:schemeClr val="bg1">
                    <a:lumMod val="50000"/>
                  </a:schemeClr>
                </a:solidFill>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4767263"/>
            <a:ext cx="3086100" cy="273844"/>
          </a:xfrm>
          <a:prstGeom prst="rect">
            <a:avLst/>
          </a:prstGeom>
        </p:spPr>
        <p:txBody>
          <a:bodyPr vert="horz" lIns="90000" tIns="46800" rIns="90000" bIns="46800" rtlCol="0" anchor="ctr">
            <a:normAutofit/>
          </a:bodyPr>
          <a:lstStyle>
            <a:lvl1pPr algn="ctr">
              <a:defRPr sz="9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4767263"/>
            <a:ext cx="2057400" cy="273844"/>
          </a:xfrm>
          <a:prstGeom prst="rect">
            <a:avLst/>
          </a:prstGeom>
        </p:spPr>
        <p:txBody>
          <a:bodyPr vert="horz" lIns="90000" tIns="46800" rIns="90000" bIns="46800" rtlCol="0" anchor="ctr">
            <a:normAutofit/>
          </a:bodyPr>
          <a:lstStyle>
            <a:lvl1pPr algn="r">
              <a:defRPr sz="900">
                <a:solidFill>
                  <a:schemeClr val="bg1">
                    <a:lumMod val="50000"/>
                  </a:schemeClr>
                </a:solidFill>
              </a:defRPr>
            </a:lvl1pPr>
          </a:lstStyle>
          <a:p>
            <a:fld id="{1A5F2F5A-3577-40D0-9738-AC762F5E245E}"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2.vml"/><Relationship Id="rId7" Type="http://schemas.openxmlformats.org/officeDocument/2006/relationships/slideLayout" Target="../slideLayouts/slideLayout13.xml"/><Relationship Id="rId6" Type="http://schemas.openxmlformats.org/officeDocument/2006/relationships/tags" Target="../tags/tag211.xml"/><Relationship Id="rId5" Type="http://schemas.openxmlformats.org/officeDocument/2006/relationships/image" Target="../media/image9.wmf"/><Relationship Id="rId4" Type="http://schemas.openxmlformats.org/officeDocument/2006/relationships/oleObject" Target="../embeddings/oleObject6.bin"/><Relationship Id="rId3" Type="http://schemas.openxmlformats.org/officeDocument/2006/relationships/image" Target="../media/image8.png"/><Relationship Id="rId2" Type="http://schemas.openxmlformats.org/officeDocument/2006/relationships/tags" Target="../tags/tag210.xml"/><Relationship Id="rId1" Type="http://schemas.openxmlformats.org/officeDocument/2006/relationships/tags" Target="../tags/tag209.xml"/></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3.xml"/><Relationship Id="rId7" Type="http://schemas.openxmlformats.org/officeDocument/2006/relationships/tags" Target="../tags/tag214.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tags" Target="../tags/tag213.xml"/><Relationship Id="rId10" Type="http://schemas.openxmlformats.org/officeDocument/2006/relationships/notesSlide" Target="../notesSlides/notesSlide10.xml"/><Relationship Id="rId1" Type="http://schemas.openxmlformats.org/officeDocument/2006/relationships/tags" Target="../tags/tag21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217.xml"/><Relationship Id="rId3" Type="http://schemas.openxmlformats.org/officeDocument/2006/relationships/image" Target="../media/image12.png"/><Relationship Id="rId2" Type="http://schemas.openxmlformats.org/officeDocument/2006/relationships/tags" Target="../tags/tag216.xml"/><Relationship Id="rId1" Type="http://schemas.openxmlformats.org/officeDocument/2006/relationships/tags" Target="../tags/tag2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2.xml"/><Relationship Id="rId2" Type="http://schemas.openxmlformats.org/officeDocument/2006/relationships/tags" Target="../tags/tag219.xml"/><Relationship Id="rId1" Type="http://schemas.openxmlformats.org/officeDocument/2006/relationships/tags" Target="../tags/tag218.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8.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3.xml"/><Relationship Id="rId5" Type="http://schemas.openxmlformats.org/officeDocument/2006/relationships/tags" Target="../tags/tag191.xml"/><Relationship Id="rId4" Type="http://schemas.openxmlformats.org/officeDocument/2006/relationships/image" Target="../media/image1.png"/><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5.xml.rels><?xml version="1.0" encoding="UTF-8" standalone="yes"?>
<Relationships xmlns="http://schemas.openxmlformats.org/package/2006/relationships"><Relationship Id="rId9" Type="http://schemas.openxmlformats.org/officeDocument/2006/relationships/image" Target="../media/image4.wmf"/><Relationship Id="rId8" Type="http://schemas.openxmlformats.org/officeDocument/2006/relationships/oleObject" Target="../embeddings/oleObject3.bin"/><Relationship Id="rId7" Type="http://schemas.openxmlformats.org/officeDocument/2006/relationships/image" Target="../media/image3.wmf"/><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3" Type="http://schemas.openxmlformats.org/officeDocument/2006/relationships/tags" Target="../tags/tag194.xml"/><Relationship Id="rId2" Type="http://schemas.openxmlformats.org/officeDocument/2006/relationships/tags" Target="../tags/tag193.xml"/><Relationship Id="rId17" Type="http://schemas.openxmlformats.org/officeDocument/2006/relationships/notesSlide" Target="../notesSlides/notesSlide4.xml"/><Relationship Id="rId16" Type="http://schemas.openxmlformats.org/officeDocument/2006/relationships/vmlDrawing" Target="../drawings/vmlDrawing1.vml"/><Relationship Id="rId15" Type="http://schemas.openxmlformats.org/officeDocument/2006/relationships/slideLayout" Target="../slideLayouts/slideLayout13.xml"/><Relationship Id="rId14" Type="http://schemas.openxmlformats.org/officeDocument/2006/relationships/tags" Target="../tags/tag195.xml"/><Relationship Id="rId13" Type="http://schemas.openxmlformats.org/officeDocument/2006/relationships/image" Target="../media/image6.wmf"/><Relationship Id="rId12" Type="http://schemas.openxmlformats.org/officeDocument/2006/relationships/oleObject" Target="../embeddings/oleObject5.bin"/><Relationship Id="rId11" Type="http://schemas.openxmlformats.org/officeDocument/2006/relationships/image" Target="../media/image5.wmf"/><Relationship Id="rId10" Type="http://schemas.openxmlformats.org/officeDocument/2006/relationships/oleObject" Target="../embeddings/oleObject4.bin"/><Relationship Id="rId1" Type="http://schemas.openxmlformats.org/officeDocument/2006/relationships/tags" Target="../tags/tag19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3.xml"/><Relationship Id="rId5" Type="http://schemas.openxmlformats.org/officeDocument/2006/relationships/tags" Target="../tags/tag205.xml"/><Relationship Id="rId4" Type="http://schemas.openxmlformats.org/officeDocument/2006/relationships/image" Target="../media/image7.png"/><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pPr algn="ctr"/>
            <a:r>
              <a:rPr lang="zh-CN" altLang="en-US"/>
              <a:t>学习报告</a:t>
            </a:r>
            <a:endParaRPr lang="zh-CN" altLang="en-US"/>
          </a:p>
        </p:txBody>
      </p:sp>
      <p:sp>
        <p:nvSpPr>
          <p:cNvPr id="3" name="副标题 2"/>
          <p:cNvSpPr>
            <a:spLocks noGrp="1"/>
          </p:cNvSpPr>
          <p:nvPr>
            <p:ph type="subTitle" idx="1"/>
          </p:nvPr>
        </p:nvSpPr>
        <p:spPr>
          <a:xfrm>
            <a:off x="1141095" y="2015490"/>
            <a:ext cx="6671310" cy="1332865"/>
          </a:xfrm>
        </p:spPr>
        <p:txBody>
          <a:bodyPr>
            <a:normAutofit/>
          </a:bodyPr>
          <a:p>
            <a:pPr algn="ctr" fontAlgn="auto">
              <a:lnSpc>
                <a:spcPct val="100000"/>
              </a:lnSpc>
              <a:spcBef>
                <a:spcPts val="700"/>
              </a:spcBef>
            </a:pPr>
            <a:r>
              <a:rPr lang="zh-CN" altLang="en-US"/>
              <a:t>周雄</a:t>
            </a:r>
            <a:endParaRPr lang="zh-CN" altLang="en-US"/>
          </a:p>
          <a:p>
            <a:pPr algn="ctr" fontAlgn="auto">
              <a:lnSpc>
                <a:spcPct val="100000"/>
              </a:lnSpc>
              <a:spcBef>
                <a:spcPts val="700"/>
              </a:spcBef>
            </a:pPr>
            <a:r>
              <a:rPr lang="en-US" altLang="zh-CN"/>
              <a:t>2019</a:t>
            </a:r>
            <a:r>
              <a:rPr lang="zh-CN" altLang="en-US"/>
              <a:t>年</a:t>
            </a:r>
            <a:r>
              <a:rPr lang="en-US" altLang="zh-CN"/>
              <a:t>6</a:t>
            </a:r>
            <a:r>
              <a:rPr lang="zh-CN" altLang="en-US"/>
              <a:t>月</a:t>
            </a:r>
            <a:r>
              <a:rPr lang="en-US" altLang="zh-CN"/>
              <a:t>23</a:t>
            </a:r>
            <a:r>
              <a:rPr lang="zh-CN" altLang="en-US"/>
              <a:t>日</a:t>
            </a:r>
            <a:endParaRPr lang="zh-CN" altLang="en-US"/>
          </a:p>
          <a:p>
            <a:pPr algn="ctr" fontAlgn="auto">
              <a:lnSpc>
                <a:spcPct val="100000"/>
              </a:lnSpc>
              <a:spcBef>
                <a:spcPts val="700"/>
              </a:spcBef>
            </a:pPr>
            <a:r>
              <a:rPr lang="zh-CN" altLang="en-US" dirty="0" smtClean="0">
                <a:latin typeface="+mn-ea"/>
                <a:sym typeface="+mn-ea"/>
              </a:rPr>
              <a:t>智慧金融与大数据分析</a:t>
            </a:r>
            <a:r>
              <a:rPr lang="zh-CN" altLang="en-US" dirty="0" smtClean="0">
                <a:latin typeface="+mn-ea"/>
                <a:sym typeface="+mn-ea"/>
              </a:rPr>
              <a:t>实验室</a:t>
            </a:r>
            <a:endParaRPr lang="zh-CN" altLang="en-US" dirty="0">
              <a:solidFill>
                <a:schemeClr val="tx1"/>
              </a:solidFill>
              <a:latin typeface="+mn-ea"/>
            </a:endParaRPr>
          </a:p>
          <a:p>
            <a:pPr algn="ctr" fontAlgn="auto">
              <a:lnSpc>
                <a:spcPct val="100000"/>
              </a:lnSpc>
              <a:spcBef>
                <a:spcPts val="700"/>
              </a:spcBef>
            </a:pP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Scaled dot-product attention</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7" name="内容占位符 6"/>
          <p:cNvSpPr/>
          <p:nvPr>
            <p:ph idx="1"/>
          </p:nvPr>
        </p:nvSpPr>
        <p:spPr>
          <a:xfrm>
            <a:off x="3220720" y="1267460"/>
            <a:ext cx="5687695" cy="3433445"/>
          </a:xfrm>
        </p:spPr>
        <p:txBody>
          <a:bodyPr>
            <a:normAutofit/>
          </a:bodyPr>
          <a:p>
            <a:r>
              <a:rPr lang="en-US" altLang="zh-CN">
                <a:latin typeface="+mn-ea"/>
                <a:cs typeface="+mn-ea"/>
              </a:rPr>
              <a:t>在encoder的self-attention中，Q、K、V都来自同一个地方（相等），他们是上一层encoder的输出。对于第一层encoder，它们就是word embedding和positional encoding相加得到的输入。</a:t>
            </a:r>
            <a:endParaRPr lang="en-US" altLang="zh-CN">
              <a:latin typeface="+mn-ea"/>
              <a:cs typeface="+mn-ea"/>
            </a:endParaRPr>
          </a:p>
          <a:p>
            <a:pPr marL="0" indent="0">
              <a:buNone/>
            </a:pPr>
            <a:endParaRPr lang="en-US" altLang="zh-CN">
              <a:latin typeface="+mn-ea"/>
              <a:cs typeface="+mn-ea"/>
            </a:endParaRPr>
          </a:p>
          <a:p>
            <a:r>
              <a:rPr lang="en-US" altLang="zh-CN">
                <a:latin typeface="+mn-ea"/>
                <a:cs typeface="+mn-ea"/>
              </a:rPr>
              <a:t>Q、K、V三者的维度一样，即</a:t>
            </a:r>
            <a:r>
              <a:rPr lang="zh-CN" altLang="en-US">
                <a:latin typeface="+mn-ea"/>
                <a:cs typeface="+mn-ea"/>
              </a:rPr>
              <a:t>：</a:t>
            </a:r>
            <a:endParaRPr lang="zh-CN" altLang="en-US">
              <a:latin typeface="+mn-ea"/>
              <a:cs typeface="+mn-ea"/>
            </a:endParaRPr>
          </a:p>
        </p:txBody>
      </p:sp>
      <p:pic>
        <p:nvPicPr>
          <p:cNvPr id="3" name="图片 2" descr="scaled_dot_product_attention_arch"/>
          <p:cNvPicPr>
            <a:picLocks noChangeAspect="1"/>
          </p:cNvPicPr>
          <p:nvPr/>
        </p:nvPicPr>
        <p:blipFill>
          <a:blip r:embed="rId3"/>
          <a:stretch>
            <a:fillRect/>
          </a:stretch>
        </p:blipFill>
        <p:spPr>
          <a:xfrm>
            <a:off x="197485" y="1268095"/>
            <a:ext cx="3023870" cy="3433445"/>
          </a:xfrm>
          <a:prstGeom prst="rect">
            <a:avLst/>
          </a:prstGeom>
        </p:spPr>
      </p:pic>
      <p:graphicFrame>
        <p:nvGraphicFramePr>
          <p:cNvPr id="6" name="对象 5">
            <a:hlinkClick r:id="" action="ppaction://ole?verb="/>
          </p:cNvPr>
          <p:cNvGraphicFramePr>
            <a:graphicFrameLocks noChangeAspect="1"/>
          </p:cNvGraphicFramePr>
          <p:nvPr/>
        </p:nvGraphicFramePr>
        <p:xfrm>
          <a:off x="6451600" y="2566670"/>
          <a:ext cx="1744345" cy="534670"/>
        </p:xfrm>
        <a:graphic>
          <a:graphicData uri="http://schemas.openxmlformats.org/presentationml/2006/ole">
            <mc:AlternateContent xmlns:mc="http://schemas.openxmlformats.org/markup-compatibility/2006">
              <mc:Choice xmlns:v="urn:schemas-microsoft-com:vml" Requires="v">
                <p:oleObj spid="_x0000_s3073" name="" r:id="rId4" imgW="787400" imgH="241300" progId="Equation.KSEE3">
                  <p:embed/>
                </p:oleObj>
              </mc:Choice>
              <mc:Fallback>
                <p:oleObj name="" r:id="rId4" imgW="787400" imgH="241300" progId="Equation.KSEE3">
                  <p:embed/>
                  <p:pic>
                    <p:nvPicPr>
                      <p:cNvPr id="0" name="图片 3072"/>
                      <p:cNvPicPr/>
                      <p:nvPr/>
                    </p:nvPicPr>
                    <p:blipFill>
                      <a:blip r:embed="rId5"/>
                      <a:stretch>
                        <a:fillRect/>
                      </a:stretch>
                    </p:blipFill>
                    <p:spPr>
                      <a:xfrm>
                        <a:off x="6451600" y="2566670"/>
                        <a:ext cx="1744345" cy="534670"/>
                      </a:xfrm>
                      <a:prstGeom prst="rect">
                        <a:avLst/>
                      </a:prstGeom>
                    </p:spPr>
                  </p:pic>
                </p:oleObj>
              </mc:Fallback>
            </mc:AlternateContent>
          </a:graphicData>
        </a:graphic>
      </p:graphicFrame>
    </p:spTree>
    <p:custDataLst>
      <p:tags r:id="rId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Scaled dot-product attention</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9" name="文本框 8"/>
          <p:cNvSpPr txBox="1"/>
          <p:nvPr/>
        </p:nvSpPr>
        <p:spPr>
          <a:xfrm>
            <a:off x="457200" y="1268095"/>
            <a:ext cx="1325880" cy="368300"/>
          </a:xfrm>
          <a:prstGeom prst="rect">
            <a:avLst/>
          </a:prstGeom>
          <a:noFill/>
        </p:spPr>
        <p:txBody>
          <a:bodyPr wrap="none" rtlCol="0">
            <a:spAutoFit/>
          </a:bodyPr>
          <a:p>
            <a:r>
              <a:rPr lang="zh-CN" altLang="en-US"/>
              <a:t>公式描述</a:t>
            </a:r>
            <a:r>
              <a:rPr lang="zh-CN" altLang="en-US"/>
              <a:t>：</a:t>
            </a:r>
            <a:endParaRPr lang="zh-CN" altLang="en-US"/>
          </a:p>
        </p:txBody>
      </p:sp>
      <p:graphicFrame>
        <p:nvGraphicFramePr>
          <p:cNvPr id="10" name="对象 9">
            <a:hlinkClick r:id="" action="ppaction://ole?verb="/>
          </p:cNvPr>
          <p:cNvGraphicFramePr>
            <a:graphicFrameLocks noChangeAspect="1"/>
          </p:cNvGraphicFramePr>
          <p:nvPr/>
        </p:nvGraphicFramePr>
        <p:xfrm>
          <a:off x="1663700" y="1182370"/>
          <a:ext cx="2684780" cy="539750"/>
        </p:xfrm>
        <a:graphic>
          <a:graphicData uri="http://schemas.openxmlformats.org/presentationml/2006/ole">
            <mc:AlternateContent xmlns:mc="http://schemas.openxmlformats.org/markup-compatibility/2006">
              <mc:Choice xmlns:v="urn:schemas-microsoft-com:vml" Requires="v">
                <p:oleObj spid="_x0000_s4097" name="" r:id="rId3" imgW="2387600" imgH="482600" progId="Equation.KSEE3">
                  <p:embed/>
                </p:oleObj>
              </mc:Choice>
              <mc:Fallback>
                <p:oleObj name="" r:id="rId3" imgW="2387600" imgH="482600" progId="Equation.KSEE3">
                  <p:embed/>
                  <p:pic>
                    <p:nvPicPr>
                      <p:cNvPr id="0" name="图片 4096"/>
                      <p:cNvPicPr/>
                      <p:nvPr/>
                    </p:nvPicPr>
                    <p:blipFill>
                      <a:blip r:embed="rId4"/>
                      <a:stretch>
                        <a:fillRect/>
                      </a:stretch>
                    </p:blipFill>
                    <p:spPr>
                      <a:xfrm>
                        <a:off x="1663700" y="1182370"/>
                        <a:ext cx="2684780" cy="53975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4098" name="" r:id="rId5" imgW="914400" imgH="215900" progId="Equation.KSEE3">
                  <p:embed/>
                </p:oleObj>
              </mc:Choice>
              <mc:Fallback>
                <p:oleObj name="" r:id="rId5" imgW="914400" imgH="215900" progId="Equation.KSEE3">
                  <p:embed/>
                  <p:pic>
                    <p:nvPicPr>
                      <p:cNvPr id="0" name="图片 4097"/>
                      <p:cNvPicPr/>
                      <p:nvPr/>
                    </p:nvPicPr>
                    <p:blipFill>
                      <a:blip r:embed="rId6"/>
                      <a:stretch>
                        <a:fillRect/>
                      </a:stretch>
                    </p:blipFill>
                    <p:spPr>
                      <a:xfrm>
                        <a:off x="4114800" y="2463800"/>
                        <a:ext cx="914400" cy="215900"/>
                      </a:xfrm>
                      <a:prstGeom prst="rect">
                        <a:avLst/>
                      </a:prstGeom>
                    </p:spPr>
                  </p:pic>
                </p:oleObj>
              </mc:Fallback>
            </mc:AlternateContent>
          </a:graphicData>
        </a:graphic>
      </p:graphicFrame>
      <p:sp>
        <p:nvSpPr>
          <p:cNvPr id="12" name="文本框 11"/>
          <p:cNvSpPr txBox="1"/>
          <p:nvPr/>
        </p:nvSpPr>
        <p:spPr>
          <a:xfrm>
            <a:off x="628650" y="1722120"/>
            <a:ext cx="7787005" cy="2861310"/>
          </a:xfrm>
          <a:prstGeom prst="rect">
            <a:avLst/>
          </a:prstGeom>
          <a:noFill/>
        </p:spPr>
        <p:txBody>
          <a:bodyPr wrap="square" rtlCol="0">
            <a:spAutoFit/>
          </a:bodyPr>
          <a:p>
            <a:r>
              <a:rPr lang="zh-CN" altLang="en-US"/>
              <a:t>def attention(query, key, value, mask=None, dropout=None):</a:t>
            </a:r>
            <a:endParaRPr lang="zh-CN" altLang="en-US"/>
          </a:p>
          <a:p>
            <a:r>
              <a:rPr lang="zh-CN" altLang="en-US"/>
              <a:t>        d_k = query.size(-1)</a:t>
            </a:r>
            <a:endParaRPr lang="zh-CN" altLang="en-US"/>
          </a:p>
          <a:p>
            <a:r>
              <a:rPr lang="zh-CN" altLang="en-US">
                <a:sym typeface="+mn-ea"/>
              </a:rPr>
              <a:t>        </a:t>
            </a:r>
            <a:r>
              <a:rPr lang="zh-CN" altLang="en-US"/>
              <a:t>scores = torch.matmul(query, key.transpose(-2, -1)) \</a:t>
            </a:r>
            <a:endParaRPr lang="zh-CN" altLang="en-US"/>
          </a:p>
          <a:p>
            <a:r>
              <a:rPr lang="zh-CN" altLang="en-US">
                <a:sym typeface="+mn-ea"/>
              </a:rPr>
              <a:t>                </a:t>
            </a:r>
            <a:r>
              <a:rPr lang="zh-CN" altLang="en-US"/>
              <a:t>/ math.sqrt(d_k)</a:t>
            </a:r>
            <a:endParaRPr lang="zh-CN" altLang="en-US"/>
          </a:p>
          <a:p>
            <a:r>
              <a:rPr lang="zh-CN" altLang="en-US">
                <a:sym typeface="+mn-ea"/>
              </a:rPr>
              <a:t>        </a:t>
            </a:r>
            <a:r>
              <a:rPr lang="zh-CN" altLang="en-US"/>
              <a:t>if mask is not None:</a:t>
            </a:r>
            <a:endParaRPr lang="zh-CN" altLang="en-US"/>
          </a:p>
          <a:p>
            <a:r>
              <a:rPr lang="zh-CN" altLang="en-US">
                <a:sym typeface="+mn-ea"/>
              </a:rPr>
              <a:t>                </a:t>
            </a:r>
            <a:r>
              <a:rPr lang="zh-CN" altLang="en-US"/>
              <a:t>scores = scores.masked_fill(mask == 0, -1e9)</a:t>
            </a:r>
            <a:endParaRPr lang="zh-CN" altLang="en-US"/>
          </a:p>
          <a:p>
            <a:r>
              <a:rPr lang="zh-CN" altLang="en-US">
                <a:sym typeface="+mn-ea"/>
              </a:rPr>
              <a:t>        </a:t>
            </a:r>
            <a:r>
              <a:rPr lang="zh-CN" altLang="en-US"/>
              <a:t>p_attn = F.softmax(scores, dim = -1)</a:t>
            </a:r>
            <a:endParaRPr lang="zh-CN" altLang="en-US"/>
          </a:p>
          <a:p>
            <a:r>
              <a:rPr lang="zh-CN" altLang="en-US">
                <a:sym typeface="+mn-ea"/>
              </a:rPr>
              <a:t>        </a:t>
            </a:r>
            <a:r>
              <a:rPr lang="zh-CN" altLang="en-US"/>
              <a:t>if dropout is not None:</a:t>
            </a:r>
            <a:endParaRPr lang="zh-CN" altLang="en-US"/>
          </a:p>
          <a:p>
            <a:r>
              <a:rPr lang="zh-CN" altLang="en-US">
                <a:sym typeface="+mn-ea"/>
              </a:rPr>
              <a:t>                </a:t>
            </a:r>
            <a:r>
              <a:rPr lang="zh-CN" altLang="en-US"/>
              <a:t>p_attn = dropout(p_attn)</a:t>
            </a:r>
            <a:endParaRPr lang="zh-CN" altLang="en-US"/>
          </a:p>
          <a:p>
            <a:r>
              <a:rPr lang="zh-CN" altLang="en-US">
                <a:sym typeface="+mn-ea"/>
              </a:rPr>
              <a:t>        </a:t>
            </a:r>
            <a:r>
              <a:rPr lang="zh-CN" altLang="en-US"/>
              <a:t>return torch.matmul(p_attn, value), p_attn</a:t>
            </a:r>
            <a:endParaRPr lang="zh-CN" altLang="en-US"/>
          </a:p>
        </p:txBody>
      </p:sp>
    </p:spTree>
    <p:custDataLst>
      <p:tags r:id="rId7"/>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Multi-head attention</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7" name="内容占位符 6"/>
          <p:cNvSpPr/>
          <p:nvPr>
            <p:ph idx="1"/>
          </p:nvPr>
        </p:nvSpPr>
        <p:spPr>
          <a:xfrm>
            <a:off x="3187700" y="1268095"/>
            <a:ext cx="5505450" cy="3364865"/>
          </a:xfrm>
        </p:spPr>
        <p:txBody>
          <a:bodyPr>
            <a:normAutofit/>
          </a:bodyPr>
          <a:p>
            <a:pPr marL="0" indent="0">
              <a:buNone/>
            </a:pPr>
            <a:r>
              <a:rPr lang="en-US" altLang="zh-CN">
                <a:latin typeface="+mn-ea"/>
                <a:cs typeface="+mn-ea"/>
              </a:rPr>
              <a:t>    在encoder的self-attention中，Q、K、V都来自同一个地方（相等），他们是上一层encoder的输出。对于第一层encoder，它们就是word embedding和positional encoding相加得到的输入。</a:t>
            </a:r>
            <a:endParaRPr lang="en-US" altLang="zh-CN">
              <a:latin typeface="+mn-ea"/>
              <a:cs typeface="+mn-ea"/>
            </a:endParaRPr>
          </a:p>
          <a:p>
            <a:pPr marL="0" indent="0">
              <a:buNone/>
            </a:pPr>
            <a:r>
              <a:rPr lang="en-US" altLang="zh-CN">
                <a:latin typeface="+mn-ea"/>
                <a:cs typeface="+mn-ea"/>
              </a:rPr>
              <a:t>    将Q、K、V通过一个线性映射之后，分成h份，对每一份进行scaled dot-product attention</a:t>
            </a:r>
            <a:r>
              <a:rPr lang="zh-CN" altLang="en-US">
                <a:latin typeface="+mn-ea"/>
                <a:cs typeface="+mn-ea"/>
              </a:rPr>
              <a:t>，</a:t>
            </a:r>
            <a:r>
              <a:rPr lang="en-US" altLang="zh-CN">
                <a:latin typeface="+mn-ea"/>
                <a:cs typeface="+mn-ea"/>
              </a:rPr>
              <a:t>然后，把各个部分的结果合并起来，再次经过线性映射，得到最终的输出。</a:t>
            </a:r>
            <a:endParaRPr lang="en-US" altLang="zh-CN">
              <a:latin typeface="+mn-ea"/>
              <a:cs typeface="+mn-ea"/>
            </a:endParaRPr>
          </a:p>
        </p:txBody>
      </p:sp>
      <p:pic>
        <p:nvPicPr>
          <p:cNvPr id="8" name="图片 7" descr="multi_head_attention_arch"/>
          <p:cNvPicPr>
            <a:picLocks noChangeAspect="1"/>
          </p:cNvPicPr>
          <p:nvPr/>
        </p:nvPicPr>
        <p:blipFill>
          <a:blip r:embed="rId3"/>
          <a:stretch>
            <a:fillRect/>
          </a:stretch>
        </p:blipFill>
        <p:spPr>
          <a:xfrm>
            <a:off x="311150" y="1268095"/>
            <a:ext cx="2682240" cy="3364230"/>
          </a:xfrm>
          <a:prstGeom prst="rect">
            <a:avLst/>
          </a:prstGeom>
        </p:spPr>
      </p:pic>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THANK YOU</a:t>
            </a:r>
            <a:endParaRPr lang="en-US" altLang="zh-CN"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任意多边形 25"/>
          <p:cNvSpPr/>
          <p:nvPr>
            <p:custDataLst>
              <p:tags r:id="rId1"/>
            </p:custDataLst>
          </p:nvPr>
        </p:nvSpPr>
        <p:spPr>
          <a:xfrm>
            <a:off x="3630593" y="3533458"/>
            <a:ext cx="2708300" cy="414338"/>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162000" tIns="35100" rIns="162000" bIns="35100" numCol="1" spcCol="0" rtlCol="0" fromWordArt="0" anchor="ctr" anchorCtr="1" forceAA="0" compatLnSpc="1">
            <a:normAutofit/>
          </a:body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基于</a:t>
            </a:r>
            <a:r>
              <a:rPr lang="en-US" altLang="zh-CN" dirty="0">
                <a:solidFill>
                  <a:schemeClr val="bg1"/>
                </a:solidFill>
                <a:latin typeface="微软雅黑" panose="020B0503020204020204" charset="-122"/>
                <a:ea typeface="微软雅黑" panose="020B0503020204020204" charset="-122"/>
                <a:sym typeface="Arial" panose="020B0604020202020204" pitchFamily="34" charset="0"/>
              </a:rPr>
              <a:t>redis</a:t>
            </a: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的用户匹配</a:t>
            </a:r>
            <a:endParaRPr lang="zh-CN" altLang="en-US"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5" name="任意多边形 24"/>
          <p:cNvSpPr/>
          <p:nvPr>
            <p:custDataLst>
              <p:tags r:id="rId2"/>
            </p:custDataLst>
          </p:nvPr>
        </p:nvSpPr>
        <p:spPr>
          <a:xfrm>
            <a:off x="3886740" y="3032999"/>
            <a:ext cx="2708300" cy="414338"/>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162000" tIns="35100" rIns="162000" bIns="35100" numCol="1" spcCol="0" rtlCol="0" fromWordArt="0" anchor="ctr" anchorCtr="1" forceAA="0" compatLnSpc="1">
            <a:normAutofit/>
          </a:body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手写数字的识别</a:t>
            </a:r>
            <a:endParaRPr lang="zh-CN" altLang="en-US"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4" name="任意多边形 23"/>
          <p:cNvSpPr/>
          <p:nvPr>
            <p:custDataLst>
              <p:tags r:id="rId3"/>
            </p:custDataLst>
          </p:nvPr>
        </p:nvSpPr>
        <p:spPr>
          <a:xfrm>
            <a:off x="4142887" y="2532541"/>
            <a:ext cx="2708300" cy="414338"/>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162000" tIns="35100" rIns="162000" bIns="35100" numCol="1" spcCol="0" rtlCol="0" fromWordArt="0" anchor="ctr" anchorCtr="1" forceAA="0" compatLnSpc="1">
            <a:normAutofit/>
          </a:bodyPr>
          <a:lstStyle/>
          <a:p>
            <a:pPr algn="ctr"/>
            <a:r>
              <a:rPr lang="en-US" altLang="zh-CN" dirty="0">
                <a:solidFill>
                  <a:schemeClr val="bg1"/>
                </a:solidFill>
                <a:latin typeface="微软雅黑" panose="020B0503020204020204" charset="-122"/>
                <a:ea typeface="微软雅黑" panose="020B0503020204020204" charset="-122"/>
                <a:sym typeface="Arial" panose="020B0604020202020204" pitchFamily="34" charset="0"/>
              </a:rPr>
              <a:t>Pytorch</a:t>
            </a:r>
            <a:endParaRPr lang="zh-CN" altLang="en-US"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3" name="任意多边形 22"/>
          <p:cNvSpPr/>
          <p:nvPr>
            <p:custDataLst>
              <p:tags r:id="rId4"/>
            </p:custDataLst>
          </p:nvPr>
        </p:nvSpPr>
        <p:spPr>
          <a:xfrm>
            <a:off x="4423816" y="1983661"/>
            <a:ext cx="2708300" cy="414338"/>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162000" tIns="35100" rIns="162000" bIns="35100" numCol="1" spcCol="0" rtlCol="0" fromWordArt="0" anchor="ctr" anchorCtr="1" forceAA="0" compatLnSpc="1">
            <a:normAutofit/>
          </a:bodyPr>
          <a:lstStyle/>
          <a:p>
            <a:pPr algn="ctr"/>
            <a:r>
              <a:rPr lang="en-US" altLang="zh-CN" dirty="0">
                <a:solidFill>
                  <a:schemeClr val="bg1"/>
                </a:solidFill>
                <a:latin typeface="微软雅黑" panose="020B0503020204020204" charset="-122"/>
                <a:ea typeface="微软雅黑" panose="020B0503020204020204" charset="-122"/>
                <a:sym typeface="Arial" panose="020B0604020202020204" pitchFamily="34" charset="0"/>
              </a:rPr>
              <a:t>Encoder</a:t>
            </a:r>
            <a:endParaRPr lang="en-US" altLang="zh-CN"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9" name="任意多边形 8"/>
          <p:cNvSpPr/>
          <p:nvPr>
            <p:custDataLst>
              <p:tags r:id="rId5"/>
            </p:custDataLst>
          </p:nvPr>
        </p:nvSpPr>
        <p:spPr>
          <a:xfrm rot="19973734">
            <a:off x="1853845" y="-219268"/>
            <a:ext cx="537104" cy="457173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tx2"/>
          </a:solidFill>
        </p:spPr>
        <p:txBody>
          <a:bodyPr rot="0" spcFirstLastPara="0" vertOverflow="overflow" horzOverflow="overflow" vert="eaVert" wrap="square" lIns="67500" tIns="81000" rIns="67500" bIns="189000" numCol="1" spcCol="0" rtlCol="0" fromWordArt="0" anchor="ctr" anchorCtr="1" forceAA="0" compatLnSpc="1">
            <a:noAutofit/>
          </a:bodyPr>
          <a:lstStyle/>
          <a:p>
            <a:pPr algn="ctr"/>
            <a:r>
              <a:rPr lang="zh-CN" altLang="en-US" sz="3000" kern="0" dirty="0">
                <a:solidFill>
                  <a:schemeClr val="bg1"/>
                </a:solidFill>
                <a:latin typeface="Arial" panose="020B0604020202020204" pitchFamily="34" charset="0"/>
                <a:ea typeface="+mj-ea"/>
                <a:cs typeface="Arial" panose="020B0604020202020204" pitchFamily="34" charset="0"/>
                <a:sym typeface="Arial" panose="020B0604020202020204" pitchFamily="34" charset="0"/>
              </a:rPr>
              <a:t>目录</a:t>
            </a:r>
            <a:endParaRPr lang="zh-CN" altLang="en-US" sz="3000" kern="0" dirty="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矩形 12"/>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rPr>
              <a:t>                                                                                                                                 </a:t>
            </a:r>
            <a:r>
              <a:rPr lang="zh-CN" altLang="en-US" sz="1400" dirty="0" smtClean="0">
                <a:solidFill>
                  <a:schemeClr val="bg1"/>
                </a:solidFill>
                <a:latin typeface="+mn-ea"/>
              </a:rPr>
              <a:t>智慧金融与大数据分析</a:t>
            </a:r>
            <a:r>
              <a:rPr lang="zh-CN" altLang="en-US" sz="1400" dirty="0" smtClean="0">
                <a:solidFill>
                  <a:schemeClr val="bg1"/>
                </a:solidFill>
                <a:latin typeface="+mn-ea"/>
              </a:rPr>
              <a:t>实验室</a:t>
            </a:r>
            <a:endParaRPr lang="zh-CN" altLang="en-US" sz="1400" dirty="0" smtClean="0">
              <a:solidFill>
                <a:schemeClr val="bg1"/>
              </a:solidFill>
              <a:latin typeface="+mn-ea"/>
            </a:endParaRPr>
          </a:p>
        </p:txBody>
      </p:sp>
    </p:spTree>
    <p:custDataLst>
      <p:tags r:id="rId6"/>
    </p:custData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t>Encoder结构</a:t>
            </a:r>
            <a:endParaRPr lang="zh-CN" altLang="en-US" dirty="0"/>
          </a:p>
        </p:txBody>
      </p:sp>
      <p:sp>
        <p:nvSpPr>
          <p:cNvPr id="3" name="文本占位符 2"/>
          <p:cNvSpPr>
            <a:spLocks noGrp="1"/>
          </p:cNvSpPr>
          <p:nvPr>
            <p:ph type="body" idx="1"/>
            <p:custDataLst>
              <p:tags r:id="rId2"/>
            </p:custDataLst>
          </p:nvPr>
        </p:nvSpPr>
        <p:spPr/>
        <p:txBody>
          <a:bodyPr/>
          <a:lstStyle/>
          <a:p>
            <a:r>
              <a:rPr lang="en-US" altLang="zh-CN" dirty="0"/>
              <a:t>encoder</a:t>
            </a:r>
            <a:r>
              <a:rPr lang="zh-CN" altLang="en-US" dirty="0"/>
              <a:t>部分</a:t>
            </a:r>
            <a:endParaRPr lang="zh-CN" altLang="en-US" dirty="0"/>
          </a:p>
        </p:txBody>
      </p:sp>
      <p:sp>
        <p:nvSpPr>
          <p:cNvPr id="18" name="文本框 17"/>
          <p:cNvSpPr txBox="1"/>
          <p:nvPr>
            <p:custDataLst>
              <p:tags r:id="rId3"/>
            </p:custDataLst>
          </p:nvPr>
        </p:nvSpPr>
        <p:spPr>
          <a:xfrm>
            <a:off x="197514" y="1977684"/>
            <a:ext cx="2862318"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500" tIns="35100" rIns="67500" bIns="351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950" dirty="0">
                <a:latin typeface="Arial" panose="020B0604020202020204" pitchFamily="34" charset="0"/>
                <a:cs typeface="Arial" panose="020B0604020202020204" pitchFamily="34" charset="0"/>
                <a:sym typeface="+mn-ea"/>
              </a:rPr>
              <a:t>PART 01</a:t>
            </a:r>
            <a:endParaRPr lang="en-US" altLang="zh-CN" sz="4950" dirty="0">
              <a:latin typeface="Arial" panose="020B0604020202020204" pitchFamily="34" charset="0"/>
              <a:cs typeface="Arial" panose="020B0604020202020204" pitchFamily="34"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en-US"/>
              <a:t>Encoder</a:t>
            </a:r>
            <a:endParaRPr lang="en-US"/>
          </a:p>
        </p:txBody>
      </p:sp>
      <p:sp>
        <p:nvSpPr>
          <p:cNvPr id="3" name="内容占位符 2"/>
          <p:cNvSpPr>
            <a:spLocks noGrp="1"/>
          </p:cNvSpPr>
          <p:nvPr>
            <p:ph idx="1"/>
            <p:custDataLst>
              <p:tags r:id="rId2"/>
            </p:custDataLst>
          </p:nvPr>
        </p:nvSpPr>
        <p:spPr>
          <a:xfrm>
            <a:off x="3113405" y="1268095"/>
            <a:ext cx="5401945" cy="3415030"/>
          </a:xfrm>
        </p:spPr>
        <p:txBody>
          <a:bodyPr>
            <a:normAutofit lnSpcReduction="20000"/>
          </a:bodyPr>
          <a:lstStyle/>
          <a:p>
            <a:pPr algn="just">
              <a:lnSpc>
                <a:spcPct val="120000"/>
              </a:lnSpc>
            </a:pPr>
            <a:endParaRPr lang="zh-CN" altLang="en-US" sz="1500" dirty="0"/>
          </a:p>
          <a:p>
            <a:pPr algn="just">
              <a:lnSpc>
                <a:spcPct val="120000"/>
              </a:lnSpc>
            </a:pPr>
            <a:r>
              <a:rPr lang="zh-CN" altLang="en-US" sz="1500" dirty="0"/>
              <a:t>Encoder由N个相同的层组成，每层由</a:t>
            </a:r>
            <a:r>
              <a:rPr lang="zh-CN" altLang="en-US" sz="1500" dirty="0">
                <a:sym typeface="+mn-ea"/>
              </a:rPr>
              <a:t>multi-head self-attention mechanism和fully connected feed-forward network</a:t>
            </a:r>
            <a:r>
              <a:rPr lang="zh-CN" altLang="en-US" sz="1500" dirty="0"/>
              <a:t>组成。每一个</a:t>
            </a:r>
            <a:r>
              <a:rPr lang="zh-CN" altLang="en-US" sz="1500" dirty="0"/>
              <a:t>子层之间都使用了Residual connection和Layer normalization。</a:t>
            </a:r>
            <a:endParaRPr lang="zh-CN" altLang="en-US" sz="1500" dirty="0"/>
          </a:p>
          <a:p>
            <a:pPr algn="just">
              <a:lnSpc>
                <a:spcPct val="120000"/>
              </a:lnSpc>
            </a:pPr>
            <a:r>
              <a:rPr lang="zh-CN" altLang="en-US" sz="1500" dirty="0"/>
              <a:t>Transformer输入序列经过word embedding和positional encoding相加后输入到encoder，然后将这些向量传递到Self-attention层，Self-attention层产生一个同维度向量，然后进入前馈神经网络，前馈神经网络的输出也为一个</a:t>
            </a:r>
            <a:r>
              <a:rPr lang="zh-CN" altLang="en-US" sz="1500" dirty="0">
                <a:sym typeface="+mn-ea"/>
              </a:rPr>
              <a:t>同维度向量</a:t>
            </a:r>
            <a:r>
              <a:rPr lang="zh-CN" altLang="en-US" sz="1500" dirty="0"/>
              <a:t>，然后将输出向上传递到下一个encoder。</a:t>
            </a:r>
            <a:endParaRPr lang="zh-CN" altLang="en-US" sz="1500" dirty="0"/>
          </a:p>
          <a:p>
            <a:pPr algn="just">
              <a:lnSpc>
                <a:spcPct val="120000"/>
              </a:lnSpc>
            </a:pPr>
            <a:endParaRPr lang="zh-CN" altLang="en-US" sz="1500" dirty="0"/>
          </a:p>
          <a:p>
            <a:pPr algn="just">
              <a:lnSpc>
                <a:spcPct val="120000"/>
              </a:lnSpc>
            </a:pPr>
            <a:endParaRPr lang="zh-CN" altLang="en-US" sz="1500" dirty="0"/>
          </a:p>
        </p:txBody>
      </p:sp>
      <p:sp>
        <p:nvSpPr>
          <p:cNvPr id="4" name="箭头: V 形 3"/>
          <p:cNvSpPr/>
          <p:nvPr>
            <p:custDataLst>
              <p:tags r:id="rId3"/>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pic>
        <p:nvPicPr>
          <p:cNvPr id="10" name="图片 9" descr="1"/>
          <p:cNvPicPr>
            <a:picLocks noChangeAspect="1"/>
          </p:cNvPicPr>
          <p:nvPr/>
        </p:nvPicPr>
        <p:blipFill>
          <a:blip r:embed="rId4"/>
          <a:stretch>
            <a:fillRect/>
          </a:stretch>
        </p:blipFill>
        <p:spPr>
          <a:xfrm>
            <a:off x="628650" y="1268095"/>
            <a:ext cx="2335530" cy="341503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positional encoding</a:t>
            </a:r>
            <a:endParaRPr lang="zh-CN" altLang="en-US"/>
          </a:p>
        </p:txBody>
      </p:sp>
      <p:sp>
        <p:nvSpPr>
          <p:cNvPr id="3" name="内容占位符 2"/>
          <p:cNvSpPr>
            <a:spLocks noGrp="1"/>
          </p:cNvSpPr>
          <p:nvPr>
            <p:ph idx="1"/>
            <p:custDataLst>
              <p:tags r:id="rId2"/>
            </p:custDataLst>
          </p:nvPr>
        </p:nvSpPr>
        <p:spPr>
          <a:xfrm>
            <a:off x="628650" y="1268254"/>
            <a:ext cx="7886700" cy="3263504"/>
          </a:xfrm>
        </p:spPr>
        <p:txBody>
          <a:bodyPr>
            <a:normAutofit/>
          </a:bodyPr>
          <a:lstStyle/>
          <a:p>
            <a:pPr algn="just">
              <a:lnSpc>
                <a:spcPct val="120000"/>
              </a:lnSpc>
            </a:pPr>
            <a:r>
              <a:rPr lang="en-US" altLang="zh-CN" sz="1500" dirty="0"/>
              <a:t>位置编码：对序列中的词语出现的位置进行编码</a:t>
            </a:r>
            <a:r>
              <a:rPr lang="zh-CN" altLang="en-US" sz="1500" dirty="0"/>
              <a:t>。</a:t>
            </a:r>
            <a:endParaRPr lang="zh-CN" altLang="en-US" sz="1500" dirty="0"/>
          </a:p>
          <a:p>
            <a:pPr algn="just">
              <a:lnSpc>
                <a:spcPct val="120000"/>
              </a:lnSpc>
            </a:pPr>
            <a:r>
              <a:rPr lang="zh-CN" altLang="en-US" sz="1500" dirty="0"/>
              <a:t>公式：</a:t>
            </a:r>
            <a:endParaRPr lang="zh-CN" altLang="en-US" sz="1500" dirty="0"/>
          </a:p>
          <a:p>
            <a:pPr algn="just">
              <a:lnSpc>
                <a:spcPct val="120000"/>
              </a:lnSpc>
            </a:pPr>
            <a:endParaRPr lang="zh-CN" altLang="en-US" sz="1500" dirty="0"/>
          </a:p>
          <a:p>
            <a:pPr algn="just">
              <a:lnSpc>
                <a:spcPct val="120000"/>
              </a:lnSpc>
            </a:pPr>
            <a:endParaRPr lang="zh-CN" altLang="en-US" sz="1500" dirty="0"/>
          </a:p>
          <a:p>
            <a:pPr algn="just">
              <a:lnSpc>
                <a:spcPct val="120000"/>
              </a:lnSpc>
            </a:pPr>
            <a:endParaRPr lang="zh-CN" altLang="en-US" sz="1500" dirty="0"/>
          </a:p>
          <a:p>
            <a:pPr algn="just">
              <a:lnSpc>
                <a:spcPct val="120000"/>
              </a:lnSpc>
            </a:pPr>
            <a:endParaRPr lang="zh-CN" altLang="en-US" sz="1500" dirty="0"/>
          </a:p>
          <a:p>
            <a:pPr algn="just">
              <a:lnSpc>
                <a:spcPct val="120000"/>
              </a:lnSpc>
            </a:pPr>
            <a:r>
              <a:rPr lang="zh-CN" altLang="en-US" sz="1500" dirty="0"/>
              <a:t>在偶数位置，使用正弦编码，在奇数位置，使用余弦编码。</a:t>
            </a:r>
            <a:endParaRPr lang="zh-CN" altLang="en-US" sz="1500" dirty="0"/>
          </a:p>
          <a:p>
            <a:pPr marL="0" indent="0" algn="just">
              <a:lnSpc>
                <a:spcPct val="120000"/>
              </a:lnSpc>
              <a:buNone/>
            </a:pPr>
            <a:endParaRPr lang="en-US" altLang="zh-CN" sz="1500" dirty="0"/>
          </a:p>
        </p:txBody>
      </p:sp>
      <p:sp>
        <p:nvSpPr>
          <p:cNvPr id="4" name="箭头: V 形 3"/>
          <p:cNvSpPr/>
          <p:nvPr>
            <p:custDataLst>
              <p:tags r:id="rId3"/>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graphicFrame>
        <p:nvGraphicFramePr>
          <p:cNvPr id="6" name="对象 5">
            <a:hlinkClick r:id="" action="ppaction://ole?verb="/>
          </p:cNvPr>
          <p:cNvGraphicFramePr>
            <a:graphicFrameLocks noChangeAspect="1"/>
          </p:cNvGraphicFramePr>
          <p:nvPr/>
        </p:nvGraphicFramePr>
        <p:xfrm>
          <a:off x="770255" y="2145030"/>
          <a:ext cx="3571875" cy="1009650"/>
        </p:xfrm>
        <a:graphic>
          <a:graphicData uri="http://schemas.openxmlformats.org/presentationml/2006/ole">
            <mc:AlternateContent xmlns:mc="http://schemas.openxmlformats.org/markup-compatibility/2006">
              <mc:Choice xmlns:v="urn:schemas-microsoft-com:vml" Requires="v">
                <p:oleObj spid="_x0000_s1025" name="" r:id="rId4" imgW="1841500" imgH="520700" progId="Equation.KSEE3">
                  <p:embed/>
                </p:oleObj>
              </mc:Choice>
              <mc:Fallback>
                <p:oleObj name="" r:id="rId4" imgW="1841500" imgH="520700" progId="Equation.KSEE3">
                  <p:embed/>
                  <p:pic>
                    <p:nvPicPr>
                      <p:cNvPr id="0" name="图片 1024"/>
                      <p:cNvPicPr/>
                      <p:nvPr/>
                    </p:nvPicPr>
                    <p:blipFill>
                      <a:blip r:embed="rId5"/>
                      <a:stretch>
                        <a:fillRect/>
                      </a:stretch>
                    </p:blipFill>
                    <p:spPr>
                      <a:xfrm>
                        <a:off x="770255" y="2145030"/>
                        <a:ext cx="3571875" cy="100965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742815" y="2144395"/>
          <a:ext cx="3772535" cy="1010285"/>
        </p:xfrm>
        <a:graphic>
          <a:graphicData uri="http://schemas.openxmlformats.org/presentationml/2006/ole">
            <mc:AlternateContent xmlns:mc="http://schemas.openxmlformats.org/markup-compatibility/2006">
              <mc:Choice xmlns:v="urn:schemas-microsoft-com:vml" Requires="v">
                <p:oleObj spid="_x0000_s8" name="" r:id="rId6" imgW="2057400" imgH="520700" progId="Equation.KSEE3">
                  <p:embed/>
                </p:oleObj>
              </mc:Choice>
              <mc:Fallback>
                <p:oleObj name="" r:id="rId6" imgW="2057400" imgH="520700" progId="Equation.KSEE3">
                  <p:embed/>
                  <p:pic>
                    <p:nvPicPr>
                      <p:cNvPr id="0" name="图片 1024"/>
                      <p:cNvPicPr/>
                      <p:nvPr/>
                    </p:nvPicPr>
                    <p:blipFill>
                      <a:blip r:embed="rId7"/>
                      <a:stretch>
                        <a:fillRect/>
                      </a:stretch>
                    </p:blipFill>
                    <p:spPr>
                      <a:xfrm>
                        <a:off x="4742815" y="2144395"/>
                        <a:ext cx="3772535" cy="101028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28650" y="4048760"/>
          <a:ext cx="2174240" cy="344805"/>
        </p:xfrm>
        <a:graphic>
          <a:graphicData uri="http://schemas.openxmlformats.org/presentationml/2006/ole">
            <mc:AlternateContent xmlns:mc="http://schemas.openxmlformats.org/markup-compatibility/2006">
              <mc:Choice xmlns:v="urn:schemas-microsoft-com:vml" Requires="v">
                <p:oleObj spid="_x0000_s1030" name="" r:id="rId8" imgW="1282700" imgH="228600" progId="Equation.KSEE3">
                  <p:embed/>
                </p:oleObj>
              </mc:Choice>
              <mc:Fallback>
                <p:oleObj name="" r:id="rId8" imgW="1282700" imgH="228600" progId="Equation.KSEE3">
                  <p:embed/>
                  <p:pic>
                    <p:nvPicPr>
                      <p:cNvPr id="0" name="图片 1029"/>
                      <p:cNvPicPr/>
                      <p:nvPr/>
                    </p:nvPicPr>
                    <p:blipFill>
                      <a:blip r:embed="rId9"/>
                      <a:stretch>
                        <a:fillRect/>
                      </a:stretch>
                    </p:blipFill>
                    <p:spPr>
                      <a:xfrm>
                        <a:off x="628650" y="4048760"/>
                        <a:ext cx="2174240" cy="34480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893695" y="4047808"/>
          <a:ext cx="904240" cy="345440"/>
        </p:xfrm>
        <a:graphic>
          <a:graphicData uri="http://schemas.openxmlformats.org/presentationml/2006/ole">
            <mc:AlternateContent xmlns:mc="http://schemas.openxmlformats.org/markup-compatibility/2006">
              <mc:Choice xmlns:v="urn:schemas-microsoft-com:vml" Requires="v">
                <p:oleObj spid="_x0000_s9" name="" r:id="rId10" imgW="533400" imgH="203200" progId="Equation.KSEE3">
                  <p:embed/>
                </p:oleObj>
              </mc:Choice>
              <mc:Fallback>
                <p:oleObj name="" r:id="rId10" imgW="533400" imgH="203200" progId="Equation.KSEE3">
                  <p:embed/>
                  <p:pic>
                    <p:nvPicPr>
                      <p:cNvPr id="0" name="图片 1029"/>
                      <p:cNvPicPr/>
                      <p:nvPr/>
                    </p:nvPicPr>
                    <p:blipFill>
                      <a:blip r:embed="rId11"/>
                      <a:stretch>
                        <a:fillRect/>
                      </a:stretch>
                    </p:blipFill>
                    <p:spPr>
                      <a:xfrm>
                        <a:off x="2893695" y="4047808"/>
                        <a:ext cx="904240" cy="34544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889375" y="4048125"/>
          <a:ext cx="1722755" cy="345440"/>
        </p:xfrm>
        <a:graphic>
          <a:graphicData uri="http://schemas.openxmlformats.org/presentationml/2006/ole">
            <mc:AlternateContent xmlns:mc="http://schemas.openxmlformats.org/markup-compatibility/2006">
              <mc:Choice xmlns:v="urn:schemas-microsoft-com:vml" Requires="v">
                <p:oleObj spid="_x0000_s17" name="" r:id="rId12" imgW="1016000" imgH="215900" progId="Equation.KSEE3">
                  <p:embed/>
                </p:oleObj>
              </mc:Choice>
              <mc:Fallback>
                <p:oleObj name="" r:id="rId12" imgW="1016000" imgH="215900" progId="Equation.KSEE3">
                  <p:embed/>
                  <p:pic>
                    <p:nvPicPr>
                      <p:cNvPr id="0" name="图片 1029"/>
                      <p:cNvPicPr/>
                      <p:nvPr/>
                    </p:nvPicPr>
                    <p:blipFill>
                      <a:blip r:embed="rId13"/>
                      <a:stretch>
                        <a:fillRect/>
                      </a:stretch>
                    </p:blipFill>
                    <p:spPr>
                      <a:xfrm>
                        <a:off x="3889375" y="4048125"/>
                        <a:ext cx="1722755" cy="345440"/>
                      </a:xfrm>
                      <a:prstGeom prst="rect">
                        <a:avLst/>
                      </a:prstGeom>
                    </p:spPr>
                  </p:pic>
                </p:oleObj>
              </mc:Fallback>
            </mc:AlternateContent>
          </a:graphicData>
        </a:graphic>
      </p:graphicFrame>
    </p:spTree>
    <p:custDataLst>
      <p:tags r:id="rId1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en-US" altLang="zh-CN"/>
              <a:t>PE</a:t>
            </a:r>
            <a:r>
              <a:rPr lang="zh-CN" altLang="en-US"/>
              <a:t>代码实现</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7" name="内容占位符 6"/>
          <p:cNvSpPr/>
          <p:nvPr>
            <p:ph idx="1"/>
          </p:nvPr>
        </p:nvSpPr>
        <p:spPr>
          <a:xfrm>
            <a:off x="628650" y="1178560"/>
            <a:ext cx="7886700" cy="3604260"/>
          </a:xfrm>
        </p:spPr>
        <p:txBody>
          <a:bodyPr>
            <a:normAutofit lnSpcReduction="20000"/>
          </a:bodyPr>
          <a:p>
            <a:pPr marL="0" indent="0">
              <a:buNone/>
            </a:pPr>
            <a:r>
              <a:rPr lang="zh-CN" altLang="en-US">
                <a:latin typeface="+mn-ea"/>
              </a:rPr>
              <a:t>class PositionalEncoding(nn.Module):</a:t>
            </a:r>
            <a:endParaRPr lang="zh-CN" altLang="en-US">
              <a:latin typeface="+mn-ea"/>
            </a:endParaRPr>
          </a:p>
          <a:p>
            <a:pPr marL="0" indent="0">
              <a:buNone/>
            </a:pPr>
            <a:r>
              <a:rPr lang="en-US" altLang="zh-CN">
                <a:latin typeface="+mn-ea"/>
              </a:rPr>
              <a:t>	</a:t>
            </a:r>
            <a:r>
              <a:rPr lang="zh-CN" altLang="en-US">
                <a:latin typeface="+mn-ea"/>
              </a:rPr>
              <a:t>def __init__(self, d_model, dropout, max_len=5000):</a:t>
            </a:r>
            <a:endParaRPr lang="zh-CN" altLang="en-US">
              <a:latin typeface="+mn-ea"/>
            </a:endParaRPr>
          </a:p>
          <a:p>
            <a:pPr marL="0" indent="0">
              <a:buNone/>
            </a:pPr>
            <a:r>
              <a:rPr lang="en-US" altLang="zh-CN">
                <a:latin typeface="+mn-ea"/>
              </a:rPr>
              <a:t>		</a:t>
            </a:r>
            <a:r>
              <a:rPr lang="zh-CN" altLang="en-US">
                <a:latin typeface="+mn-ea"/>
              </a:rPr>
              <a:t>super(PositionalEncoding, self).__init__()</a:t>
            </a:r>
            <a:endParaRPr lang="zh-CN" altLang="en-US">
              <a:latin typeface="+mn-ea"/>
            </a:endParaRPr>
          </a:p>
          <a:p>
            <a:pPr marL="0" indent="0">
              <a:buNone/>
            </a:pPr>
            <a:r>
              <a:rPr lang="en-US" altLang="zh-CN">
                <a:latin typeface="+mn-ea"/>
              </a:rPr>
              <a:t>		self.dropout = nn.Dropout(p=dropout)</a:t>
            </a:r>
            <a:endParaRPr lang="en-US" altLang="zh-CN">
              <a:latin typeface="+mn-ea"/>
            </a:endParaRPr>
          </a:p>
          <a:p>
            <a:pPr marL="0" indent="0">
              <a:buNone/>
            </a:pPr>
            <a:r>
              <a:rPr lang="en-US" altLang="zh-CN">
                <a:latin typeface="+mn-ea"/>
              </a:rPr>
              <a:t>		</a:t>
            </a:r>
            <a:r>
              <a:rPr lang="en-US" altLang="zh-CN">
                <a:solidFill>
                  <a:srgbClr val="92D050"/>
                </a:solidFill>
                <a:latin typeface="+mn-ea"/>
              </a:rPr>
              <a:t>#</a:t>
            </a:r>
            <a:r>
              <a:rPr lang="zh-CN" altLang="en-US">
                <a:solidFill>
                  <a:srgbClr val="92D050"/>
                </a:solidFill>
                <a:latin typeface="+mn-ea"/>
              </a:rPr>
              <a:t>防止过拟合，</a:t>
            </a:r>
            <a:r>
              <a:rPr lang="en-US" altLang="zh-CN">
                <a:solidFill>
                  <a:srgbClr val="92D050"/>
                </a:solidFill>
                <a:latin typeface="+mn-ea"/>
              </a:rPr>
              <a:t>p表示的是不保留节点数的比例</a:t>
            </a:r>
            <a:endParaRPr lang="en-US" altLang="zh-CN">
              <a:latin typeface="+mn-ea"/>
            </a:endParaRPr>
          </a:p>
          <a:p>
            <a:pPr marL="0" indent="0">
              <a:buNone/>
            </a:pPr>
            <a:r>
              <a:rPr lang="en-US" altLang="zh-CN">
                <a:latin typeface="+mn-ea"/>
              </a:rPr>
              <a:t>		pe = torch.zeros(max_len, d_model)</a:t>
            </a:r>
            <a:endParaRPr lang="en-US" altLang="zh-CN">
              <a:latin typeface="+mn-ea"/>
            </a:endParaRPr>
          </a:p>
          <a:p>
            <a:pPr marL="0" indent="0">
              <a:buNone/>
            </a:pPr>
            <a:r>
              <a:rPr lang="en-US" altLang="zh-CN">
                <a:latin typeface="+mn-ea"/>
              </a:rPr>
              <a:t>		</a:t>
            </a:r>
            <a:r>
              <a:rPr lang="en-US" altLang="zh-CN">
                <a:solidFill>
                  <a:srgbClr val="92D050"/>
                </a:solidFill>
                <a:latin typeface="+mn-ea"/>
              </a:rPr>
              <a:t>#</a:t>
            </a:r>
            <a:r>
              <a:rPr lang="zh-CN" altLang="en-US">
                <a:solidFill>
                  <a:srgbClr val="92D050"/>
                </a:solidFill>
                <a:latin typeface="+mn-ea"/>
              </a:rPr>
              <a:t>生成一个全</a:t>
            </a:r>
            <a:r>
              <a:rPr lang="en-US" altLang="zh-CN">
                <a:solidFill>
                  <a:srgbClr val="92D050"/>
                </a:solidFill>
                <a:latin typeface="+mn-ea"/>
              </a:rPr>
              <a:t>0</a:t>
            </a:r>
            <a:r>
              <a:rPr lang="zh-CN" altLang="en-US">
                <a:solidFill>
                  <a:srgbClr val="92D050"/>
                </a:solidFill>
                <a:latin typeface="+mn-ea"/>
              </a:rPr>
              <a:t>大小为</a:t>
            </a:r>
            <a:r>
              <a:rPr lang="en-US" altLang="zh-CN">
                <a:solidFill>
                  <a:srgbClr val="92D050"/>
                </a:solidFill>
                <a:latin typeface="+mn-ea"/>
                <a:sym typeface="+mn-ea"/>
              </a:rPr>
              <a:t>max_len x d_model</a:t>
            </a:r>
            <a:r>
              <a:rPr lang="zh-CN" altLang="en-US">
                <a:solidFill>
                  <a:srgbClr val="92D050"/>
                </a:solidFill>
                <a:latin typeface="+mn-ea"/>
                <a:sym typeface="+mn-ea"/>
              </a:rPr>
              <a:t>的张量</a:t>
            </a:r>
            <a:endParaRPr lang="en-US" altLang="zh-CN">
              <a:latin typeface="+mn-ea"/>
            </a:endParaRPr>
          </a:p>
          <a:p>
            <a:pPr marL="0" indent="0">
              <a:buNone/>
            </a:pPr>
            <a:r>
              <a:rPr lang="en-US" altLang="zh-CN">
                <a:latin typeface="+mn-ea"/>
              </a:rPr>
              <a:t>		position = torch.arange(0., max_len).unsqueeze(1)</a:t>
            </a:r>
            <a:endParaRPr lang="en-US" altLang="zh-CN">
              <a:latin typeface="+mn-ea"/>
            </a:endParaRPr>
          </a:p>
          <a:p>
            <a:pPr marL="0" indent="0">
              <a:buNone/>
            </a:pPr>
            <a:r>
              <a:rPr lang="en-US" altLang="zh-CN">
                <a:latin typeface="+mn-ea"/>
              </a:rPr>
              <a:t>		</a:t>
            </a:r>
            <a:r>
              <a:rPr lang="en-US" altLang="zh-CN">
                <a:solidFill>
                  <a:srgbClr val="92D050"/>
                </a:solidFill>
                <a:latin typeface="+mn-ea"/>
              </a:rPr>
              <a:t>#</a:t>
            </a:r>
            <a:r>
              <a:rPr lang="zh-CN" altLang="en-US">
                <a:solidFill>
                  <a:srgbClr val="92D050"/>
                </a:solidFill>
                <a:latin typeface="+mn-ea"/>
              </a:rPr>
              <a:t>生成一个</a:t>
            </a:r>
            <a:r>
              <a:rPr lang="en-US" altLang="zh-CN">
                <a:solidFill>
                  <a:srgbClr val="92D050"/>
                </a:solidFill>
                <a:latin typeface="+mn-ea"/>
              </a:rPr>
              <a:t>0-max_len-1</a:t>
            </a:r>
            <a:r>
              <a:rPr lang="zh-CN" altLang="en-US">
                <a:solidFill>
                  <a:srgbClr val="92D050"/>
                </a:solidFill>
                <a:latin typeface="+mn-ea"/>
              </a:rPr>
              <a:t>的一维张量，并加上维数为</a:t>
            </a:r>
            <a:r>
              <a:rPr lang="en-US" altLang="zh-CN">
                <a:solidFill>
                  <a:srgbClr val="92D050"/>
                </a:solidFill>
                <a:latin typeface="+mn-ea"/>
              </a:rPr>
              <a:t>1</a:t>
            </a:r>
            <a:r>
              <a:rPr lang="zh-CN" altLang="en-US">
                <a:solidFill>
                  <a:srgbClr val="92D050"/>
                </a:solidFill>
                <a:latin typeface="+mn-ea"/>
              </a:rPr>
              <a:t>的维度</a:t>
            </a:r>
            <a:endParaRPr lang="en-US" altLang="zh-CN">
              <a:latin typeface="+mn-ea"/>
            </a:endParaRPr>
          </a:p>
          <a:p>
            <a:pPr marL="0" indent="0">
              <a:buNone/>
            </a:pPr>
            <a:r>
              <a:rPr lang="en-US" altLang="zh-CN">
                <a:latin typeface="+mn-ea"/>
              </a:rPr>
              <a:t>		div_term = torch.exp(torch.arange(0., d_model, 2) *</a:t>
            </a:r>
            <a:endParaRPr lang="en-US" altLang="zh-CN">
              <a:latin typeface="+mn-ea"/>
            </a:endParaRPr>
          </a:p>
          <a:p>
            <a:pPr marL="0" indent="0">
              <a:buNone/>
            </a:pPr>
            <a:r>
              <a:rPr lang="en-US" altLang="zh-CN">
                <a:latin typeface="+mn-ea"/>
              </a:rPr>
              <a:t>                             -(math.log(10000.0) / d_model))</a:t>
            </a:r>
            <a:endParaRPr lang="en-US" altLang="zh-CN">
              <a:latin typeface="+mn-ea"/>
            </a:endParaRPr>
          </a:p>
          <a:p>
            <a:pPr marL="0" indent="0">
              <a:buNone/>
            </a:pPr>
            <a:r>
              <a:rPr lang="en-US" altLang="zh-CN"/>
              <a:t>		</a:t>
            </a:r>
            <a:endParaRPr lang="en-US" altLang="zh-CN"/>
          </a:p>
          <a:p>
            <a:pPr marL="0" indent="0">
              <a:buNone/>
            </a:pP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en-US" altLang="zh-CN"/>
              <a:t>PE</a:t>
            </a:r>
            <a:r>
              <a:rPr lang="zh-CN" altLang="en-US"/>
              <a:t>代码实现</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7" name="内容占位符 6"/>
          <p:cNvSpPr/>
          <p:nvPr>
            <p:ph idx="1"/>
          </p:nvPr>
        </p:nvSpPr>
        <p:spPr>
          <a:xfrm>
            <a:off x="628650" y="1178560"/>
            <a:ext cx="7886700" cy="3604260"/>
          </a:xfrm>
        </p:spPr>
        <p:txBody>
          <a:bodyPr>
            <a:normAutofit lnSpcReduction="20000"/>
          </a:bodyPr>
          <a:p>
            <a:pPr marL="0" indent="0">
              <a:buNone/>
            </a:pPr>
            <a:r>
              <a:rPr lang="en-US" altLang="zh-CN">
                <a:latin typeface="+mn-ea"/>
              </a:rPr>
              <a:t>		</a:t>
            </a:r>
            <a:r>
              <a:rPr lang="zh-CN" altLang="en-US">
                <a:latin typeface="+mn-ea"/>
              </a:rPr>
              <a:t>pe[:, 0::2] = torch.sin(position * div_term)</a:t>
            </a:r>
            <a:endParaRPr lang="zh-CN" altLang="en-US">
              <a:latin typeface="+mn-ea"/>
            </a:endParaRPr>
          </a:p>
          <a:p>
            <a:pPr marL="0" indent="0">
              <a:buNone/>
            </a:pPr>
            <a:r>
              <a:rPr lang="en-US" altLang="zh-CN">
                <a:latin typeface="+mn-ea"/>
              </a:rPr>
              <a:t>		</a:t>
            </a:r>
            <a:r>
              <a:rPr lang="en-US" altLang="zh-CN">
                <a:solidFill>
                  <a:srgbClr val="92D050"/>
                </a:solidFill>
                <a:latin typeface="+mn-ea"/>
              </a:rPr>
              <a:t>#</a:t>
            </a:r>
            <a:r>
              <a:rPr lang="zh-CN" altLang="en-US">
                <a:solidFill>
                  <a:srgbClr val="92D050"/>
                </a:solidFill>
                <a:latin typeface="+mn-ea"/>
              </a:rPr>
              <a:t>选择偶数列</a:t>
            </a:r>
            <a:endParaRPr lang="en-US" altLang="zh-CN">
              <a:latin typeface="+mn-ea"/>
            </a:endParaRPr>
          </a:p>
          <a:p>
            <a:pPr marL="0" indent="0">
              <a:buNone/>
            </a:pPr>
            <a:r>
              <a:rPr lang="en-US" altLang="zh-CN">
                <a:latin typeface="+mn-ea"/>
              </a:rPr>
              <a:t>		</a:t>
            </a:r>
            <a:r>
              <a:rPr lang="zh-CN" altLang="en-US">
                <a:latin typeface="+mn-ea"/>
              </a:rPr>
              <a:t>pe[:, 1::2] = torch.cos(position * div_term)</a:t>
            </a:r>
            <a:endParaRPr lang="zh-CN" altLang="en-US">
              <a:latin typeface="+mn-ea"/>
            </a:endParaRPr>
          </a:p>
          <a:p>
            <a:pPr marL="0" indent="0">
              <a:buNone/>
            </a:pPr>
            <a:r>
              <a:rPr lang="en-US" altLang="zh-CN">
                <a:latin typeface="+mn-ea"/>
              </a:rPr>
              <a:t>		</a:t>
            </a:r>
            <a:r>
              <a:rPr lang="en-US" altLang="zh-CN">
                <a:solidFill>
                  <a:srgbClr val="92D050"/>
                </a:solidFill>
                <a:latin typeface="+mn-ea"/>
                <a:sym typeface="+mn-ea"/>
              </a:rPr>
              <a:t>#</a:t>
            </a:r>
            <a:r>
              <a:rPr lang="zh-CN" altLang="en-US">
                <a:solidFill>
                  <a:srgbClr val="92D050"/>
                </a:solidFill>
                <a:latin typeface="+mn-ea"/>
                <a:sym typeface="+mn-ea"/>
              </a:rPr>
              <a:t>选择奇数列</a:t>
            </a:r>
            <a:endParaRPr lang="zh-CN" altLang="en-US">
              <a:latin typeface="+mn-ea"/>
            </a:endParaRPr>
          </a:p>
          <a:p>
            <a:pPr marL="0" indent="0">
              <a:buNone/>
            </a:pPr>
            <a:r>
              <a:rPr lang="en-US" altLang="zh-CN">
                <a:latin typeface="+mn-ea"/>
              </a:rPr>
              <a:t>		</a:t>
            </a:r>
            <a:r>
              <a:rPr lang="zh-CN" altLang="en-US">
                <a:latin typeface="+mn-ea"/>
              </a:rPr>
              <a:t>pe = pe.unsqueeze(0)</a:t>
            </a:r>
            <a:endParaRPr lang="zh-CN" altLang="en-US">
              <a:latin typeface="+mn-ea"/>
            </a:endParaRPr>
          </a:p>
          <a:p>
            <a:pPr marL="0" indent="0">
              <a:buNone/>
            </a:pPr>
            <a:r>
              <a:rPr lang="en-US" altLang="zh-CN">
                <a:latin typeface="+mn-ea"/>
              </a:rPr>
              <a:t>		</a:t>
            </a:r>
            <a:r>
              <a:rPr lang="en-US" altLang="zh-CN">
                <a:solidFill>
                  <a:srgbClr val="92D050"/>
                </a:solidFill>
                <a:latin typeface="+mn-ea"/>
              </a:rPr>
              <a:t>#增加一个维度,该维度维数为1</a:t>
            </a:r>
            <a:endParaRPr lang="en-US" altLang="zh-CN">
              <a:solidFill>
                <a:srgbClr val="92D050"/>
              </a:solidFill>
              <a:latin typeface="+mn-ea"/>
            </a:endParaRPr>
          </a:p>
          <a:p>
            <a:pPr marL="0" indent="0">
              <a:buNone/>
            </a:pPr>
            <a:r>
              <a:rPr lang="en-US" altLang="zh-CN">
                <a:latin typeface="+mn-ea"/>
              </a:rPr>
              <a:t>		</a:t>
            </a:r>
            <a:r>
              <a:rPr lang="zh-CN" altLang="en-US">
                <a:latin typeface="+mn-ea"/>
              </a:rPr>
              <a:t>self.register_buffer('pe', pe)</a:t>
            </a:r>
            <a:endParaRPr lang="zh-CN" altLang="en-US">
              <a:latin typeface="+mn-ea"/>
            </a:endParaRPr>
          </a:p>
          <a:p>
            <a:pPr marL="0" indent="0">
              <a:buNone/>
            </a:pPr>
            <a:r>
              <a:rPr lang="en-US" altLang="zh-CN">
                <a:latin typeface="+mn-ea"/>
              </a:rPr>
              <a:t>		</a:t>
            </a:r>
            <a:r>
              <a:rPr lang="en-US" altLang="zh-CN">
                <a:solidFill>
                  <a:srgbClr val="92D050"/>
                </a:solidFill>
                <a:latin typeface="+mn-ea"/>
              </a:rPr>
              <a:t>#将tensor注册成buffer</a:t>
            </a:r>
            <a:endParaRPr lang="en-US" altLang="zh-CN">
              <a:solidFill>
                <a:srgbClr val="92D050"/>
              </a:solidFill>
              <a:latin typeface="+mn-ea"/>
            </a:endParaRPr>
          </a:p>
          <a:p>
            <a:pPr marL="0" indent="0">
              <a:buNone/>
            </a:pPr>
            <a:r>
              <a:rPr lang="en-US" altLang="zh-CN">
                <a:solidFill>
                  <a:schemeClr val="tx1"/>
                </a:solidFill>
                <a:latin typeface="+mn-ea"/>
              </a:rPr>
              <a:t>	def forward(self, x):</a:t>
            </a:r>
            <a:endParaRPr lang="en-US" altLang="zh-CN">
              <a:solidFill>
                <a:schemeClr val="tx1"/>
              </a:solidFill>
              <a:latin typeface="+mn-ea"/>
            </a:endParaRPr>
          </a:p>
          <a:p>
            <a:pPr marL="0" indent="0">
              <a:buNone/>
            </a:pPr>
            <a:r>
              <a:rPr lang="en-US" altLang="zh-CN">
                <a:solidFill>
                  <a:schemeClr val="tx1"/>
                </a:solidFill>
                <a:latin typeface="+mn-ea"/>
              </a:rPr>
              <a:t>		x = x + Variable(self.pe[:, :x.size(1)], </a:t>
            </a:r>
            <a:endParaRPr lang="en-US" altLang="zh-CN">
              <a:solidFill>
                <a:schemeClr val="tx1"/>
              </a:solidFill>
              <a:latin typeface="+mn-ea"/>
            </a:endParaRPr>
          </a:p>
          <a:p>
            <a:pPr marL="0" indent="0">
              <a:buNone/>
            </a:pPr>
            <a:r>
              <a:rPr lang="en-US" altLang="zh-CN">
                <a:solidFill>
                  <a:schemeClr val="tx1"/>
                </a:solidFill>
                <a:latin typeface="+mn-ea"/>
              </a:rPr>
              <a:t>			requires_grad=False)</a:t>
            </a:r>
            <a:endParaRPr lang="en-US" altLang="zh-CN">
              <a:solidFill>
                <a:schemeClr val="tx1"/>
              </a:solidFill>
              <a:latin typeface="+mn-ea"/>
            </a:endParaRPr>
          </a:p>
          <a:p>
            <a:pPr marL="0" indent="0">
              <a:buNone/>
            </a:pPr>
            <a:r>
              <a:rPr lang="en-US" altLang="zh-CN">
                <a:solidFill>
                  <a:schemeClr val="tx1"/>
                </a:solidFill>
                <a:latin typeface="+mn-ea"/>
              </a:rPr>
              <a:t>		return self.dropout(x)</a:t>
            </a:r>
            <a:endParaRPr lang="en-US" altLang="zh-CN">
              <a:solidFill>
                <a:schemeClr val="tx1"/>
              </a:solidFill>
              <a:latin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Residual connection</a:t>
            </a:r>
            <a:endParaRPr lang="zh-CN" altLang="en-US"/>
          </a:p>
        </p:txBody>
      </p:sp>
      <p:sp>
        <p:nvSpPr>
          <p:cNvPr id="3" name="内容占位符 2"/>
          <p:cNvSpPr>
            <a:spLocks noGrp="1"/>
          </p:cNvSpPr>
          <p:nvPr>
            <p:ph idx="1"/>
            <p:custDataLst>
              <p:tags r:id="rId2"/>
            </p:custDataLst>
          </p:nvPr>
        </p:nvSpPr>
        <p:spPr>
          <a:xfrm>
            <a:off x="4344035" y="1268095"/>
            <a:ext cx="4492625" cy="1779270"/>
          </a:xfrm>
        </p:spPr>
        <p:txBody>
          <a:bodyPr>
            <a:normAutofit/>
          </a:bodyPr>
          <a:lstStyle/>
          <a:p>
            <a:pPr marL="0" indent="0" algn="just">
              <a:lnSpc>
                <a:spcPct val="120000"/>
              </a:lnSpc>
              <a:buNone/>
            </a:pPr>
            <a:r>
              <a:rPr lang="en-US" altLang="zh-CN" sz="1500" dirty="0"/>
              <a:t>        假设网络中某个层对输入x作用后的输出是F(x),增加residual connection之后，就变成了</a:t>
            </a:r>
            <a:r>
              <a:rPr lang="zh-CN" altLang="en-US" sz="1500" dirty="0"/>
              <a:t>：</a:t>
            </a:r>
            <a:r>
              <a:rPr lang="en-US" altLang="zh-CN" sz="1500" dirty="0"/>
              <a:t>F(x) + x</a:t>
            </a:r>
            <a:r>
              <a:rPr lang="zh-CN" altLang="en-US" sz="1500" dirty="0"/>
              <a:t>。</a:t>
            </a:r>
            <a:endParaRPr lang="zh-CN" altLang="en-US" sz="1500" dirty="0"/>
          </a:p>
          <a:p>
            <a:pPr marL="0" indent="0" algn="just">
              <a:lnSpc>
                <a:spcPct val="120000"/>
              </a:lnSpc>
              <a:buNone/>
            </a:pPr>
            <a:r>
              <a:rPr lang="zh-CN" altLang="en-US" sz="1500" dirty="0"/>
              <a:t>        因为增加了一项x xx，那么该层网络对x求偏导的时候，多了一个常数项</a:t>
            </a:r>
            <a:r>
              <a:rPr lang="en-US" altLang="zh-CN" sz="1500" dirty="0"/>
              <a:t>1</a:t>
            </a:r>
            <a:r>
              <a:rPr lang="zh-CN" altLang="en-US" sz="1500" dirty="0"/>
              <a:t>，</a:t>
            </a:r>
            <a:r>
              <a:rPr lang="zh-CN" altLang="en-US" sz="1500" dirty="0"/>
              <a:t>所以在反向传播过程中，梯度连乘，也不会造成梯度消失！</a:t>
            </a:r>
            <a:endParaRPr lang="zh-CN" altLang="en-US" sz="1500" dirty="0"/>
          </a:p>
        </p:txBody>
      </p:sp>
      <p:sp>
        <p:nvSpPr>
          <p:cNvPr id="4" name="箭头: V 形 3"/>
          <p:cNvSpPr/>
          <p:nvPr>
            <p:custDataLst>
              <p:tags r:id="rId3"/>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pic>
        <p:nvPicPr>
          <p:cNvPr id="9" name="图片 8" descr="residual_connection"/>
          <p:cNvPicPr>
            <a:picLocks noChangeAspect="1"/>
          </p:cNvPicPr>
          <p:nvPr/>
        </p:nvPicPr>
        <p:blipFill>
          <a:blip r:embed="rId4"/>
          <a:stretch>
            <a:fillRect/>
          </a:stretch>
        </p:blipFill>
        <p:spPr>
          <a:xfrm>
            <a:off x="325120" y="1268095"/>
            <a:ext cx="3834130" cy="1778635"/>
          </a:xfrm>
          <a:prstGeom prst="rect">
            <a:avLst/>
          </a:prstGeom>
        </p:spPr>
      </p:pic>
      <p:sp>
        <p:nvSpPr>
          <p:cNvPr id="10" name="文本框 9"/>
          <p:cNvSpPr txBox="1"/>
          <p:nvPr/>
        </p:nvSpPr>
        <p:spPr>
          <a:xfrm>
            <a:off x="628650" y="3592830"/>
            <a:ext cx="5715000" cy="645160"/>
          </a:xfrm>
          <a:prstGeom prst="rect">
            <a:avLst/>
          </a:prstGeom>
          <a:noFill/>
        </p:spPr>
        <p:txBody>
          <a:bodyPr wrap="square" rtlCol="0">
            <a:spAutoFit/>
          </a:bodyPr>
          <a:p>
            <a:r>
              <a:rPr lang="zh-CN" altLang="en-US"/>
              <a:t>def residual(sublayer_fn,x):</a:t>
            </a:r>
            <a:endParaRPr lang="zh-CN" altLang="en-US"/>
          </a:p>
          <a:p>
            <a:r>
              <a:rPr lang="zh-CN" altLang="en-US"/>
              <a:t>	return sublayer_fn(x)+x</a:t>
            </a:r>
            <a:endParaRPr lang="zh-CN" altLang="en-US"/>
          </a:p>
        </p:txBody>
      </p:sp>
      <p:sp>
        <p:nvSpPr>
          <p:cNvPr id="11" name="文本框 10"/>
          <p:cNvSpPr txBox="1"/>
          <p:nvPr/>
        </p:nvSpPr>
        <p:spPr>
          <a:xfrm>
            <a:off x="628650" y="3135630"/>
            <a:ext cx="1325880" cy="368300"/>
          </a:xfrm>
          <a:prstGeom prst="rect">
            <a:avLst/>
          </a:prstGeom>
          <a:noFill/>
        </p:spPr>
        <p:txBody>
          <a:bodyPr wrap="none" rtlCol="0">
            <a:spAutoFit/>
          </a:bodyPr>
          <a:p>
            <a:r>
              <a:rPr lang="zh-CN" altLang="en-US"/>
              <a:t>代码实现：</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zh-CN" altLang="en-US"/>
              <a:t>Mask</a:t>
            </a:r>
            <a:endParaRPr lang="zh-CN" altLang="en-US"/>
          </a:p>
        </p:txBody>
      </p:sp>
      <p:sp>
        <p:nvSpPr>
          <p:cNvPr id="4" name="箭头: V 形 3"/>
          <p:cNvSpPr/>
          <p:nvPr>
            <p:custDataLst>
              <p:tags r:id="rId2"/>
            </p:custDataLst>
          </p:nvPr>
        </p:nvSpPr>
        <p:spPr>
          <a:xfrm>
            <a:off x="197514" y="554906"/>
            <a:ext cx="377130" cy="43204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782820"/>
            <a:ext cx="9144000" cy="360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smtClean="0">
                <a:solidFill>
                  <a:schemeClr val="bg1"/>
                </a:solidFill>
                <a:latin typeface="+mn-ea"/>
                <a:sym typeface="+mn-ea"/>
              </a:rPr>
              <a:t>重庆师范大学</a:t>
            </a:r>
            <a:r>
              <a:rPr lang="zh-CN" altLang="en-US" sz="1400" dirty="0" smtClean="0">
                <a:solidFill>
                  <a:schemeClr val="bg1"/>
                </a:solidFill>
                <a:latin typeface="华文彩云" panose="02010800040101010101" pitchFamily="2" charset="-122"/>
                <a:ea typeface="华文彩云" panose="02010800040101010101" pitchFamily="2" charset="-122"/>
                <a:sym typeface="+mn-ea"/>
              </a:rPr>
              <a:t>                                                                                                                                 </a:t>
            </a:r>
            <a:r>
              <a:rPr lang="zh-CN" altLang="en-US" sz="1400" dirty="0" smtClean="0">
                <a:solidFill>
                  <a:schemeClr val="bg1"/>
                </a:solidFill>
                <a:latin typeface="+mn-ea"/>
                <a:sym typeface="+mn-ea"/>
              </a:rPr>
              <a:t>智慧金融与大数据分析实验室</a:t>
            </a:r>
            <a:endParaRPr lang="zh-CN" altLang="en-US" sz="1400" dirty="0" smtClean="0">
              <a:solidFill>
                <a:schemeClr val="bg1"/>
              </a:solidFill>
              <a:latin typeface="+mn-ea"/>
            </a:endParaRPr>
          </a:p>
        </p:txBody>
      </p:sp>
      <p:sp>
        <p:nvSpPr>
          <p:cNvPr id="6" name="内容占位符 5"/>
          <p:cNvSpPr/>
          <p:nvPr>
            <p:ph idx="1"/>
          </p:nvPr>
        </p:nvSpPr>
        <p:spPr>
          <a:xfrm>
            <a:off x="628650" y="1268095"/>
            <a:ext cx="7886700" cy="763270"/>
          </a:xfrm>
        </p:spPr>
        <p:txBody>
          <a:bodyPr/>
          <a:p>
            <a:r>
              <a:rPr lang="zh-CN" altLang="en-US"/>
              <a:t>对某些值进行掩盖，使其不产生效果。</a:t>
            </a:r>
            <a:endParaRPr lang="zh-CN" altLang="en-US"/>
          </a:p>
          <a:p>
            <a:r>
              <a:rPr lang="zh-CN" altLang="en-US"/>
              <a:t>Transformer模型中有</a:t>
            </a:r>
            <a:r>
              <a:rPr lang="zh-CN" altLang="en-US"/>
              <a:t>两种mask，分别是padding mask和sequence mask。</a:t>
            </a:r>
            <a:endParaRPr lang="zh-CN" altLang="en-US"/>
          </a:p>
          <a:p>
            <a:pPr marL="0" indent="0">
              <a:buNone/>
            </a:pPr>
            <a:endParaRPr lang="zh-CN" altLang="en-US"/>
          </a:p>
        </p:txBody>
      </p:sp>
      <p:sp>
        <p:nvSpPr>
          <p:cNvPr id="7" name="文本框 6"/>
          <p:cNvSpPr txBox="1"/>
          <p:nvPr/>
        </p:nvSpPr>
        <p:spPr>
          <a:xfrm>
            <a:off x="574675" y="2031365"/>
            <a:ext cx="2419350" cy="460375"/>
          </a:xfrm>
          <a:prstGeom prst="rect">
            <a:avLst/>
          </a:prstGeom>
          <a:noFill/>
        </p:spPr>
        <p:txBody>
          <a:bodyPr wrap="none" rtlCol="0">
            <a:spAutoFit/>
          </a:bodyPr>
          <a:p>
            <a:pPr algn="l"/>
            <a:r>
              <a:rPr lang="zh-CN" altLang="en-US" sz="2400"/>
              <a:t>Padding mask：</a:t>
            </a:r>
            <a:endParaRPr lang="zh-CN" altLang="en-US" sz="2400"/>
          </a:p>
        </p:txBody>
      </p:sp>
      <p:sp>
        <p:nvSpPr>
          <p:cNvPr id="8" name="文本框 7"/>
          <p:cNvSpPr txBox="1"/>
          <p:nvPr/>
        </p:nvSpPr>
        <p:spPr>
          <a:xfrm>
            <a:off x="628650" y="2625090"/>
            <a:ext cx="7886700" cy="368300"/>
          </a:xfrm>
          <a:prstGeom prst="rect">
            <a:avLst/>
          </a:prstGeom>
          <a:noFill/>
        </p:spPr>
        <p:txBody>
          <a:bodyPr wrap="square" rtlCol="0">
            <a:spAutoFit/>
          </a:bodyPr>
          <a:p>
            <a:r>
              <a:rPr lang="zh-CN" altLang="en-US">
                <a:sym typeface="+mn-ea"/>
              </a:rPr>
              <a:t>对齐</a:t>
            </a:r>
            <a:r>
              <a:rPr lang="zh-CN" altLang="en-US"/>
              <a:t>输入序列，使</a:t>
            </a:r>
            <a:r>
              <a:rPr lang="en-US" altLang="zh-CN"/>
              <a:t>attention</a:t>
            </a:r>
            <a:r>
              <a:rPr lang="zh-CN" altLang="en-US"/>
              <a:t>机制不把注意力放在补齐的位置。</a:t>
            </a:r>
            <a:endParaRPr lang="zh-CN" altLang="en-US"/>
          </a:p>
        </p:txBody>
      </p:sp>
      <p:sp>
        <p:nvSpPr>
          <p:cNvPr id="12" name="文本框 11"/>
          <p:cNvSpPr txBox="1"/>
          <p:nvPr/>
        </p:nvSpPr>
        <p:spPr>
          <a:xfrm>
            <a:off x="779145" y="3233420"/>
            <a:ext cx="6870065" cy="1476375"/>
          </a:xfrm>
          <a:prstGeom prst="rect">
            <a:avLst/>
          </a:prstGeom>
          <a:noFill/>
        </p:spPr>
        <p:txBody>
          <a:bodyPr wrap="square" rtlCol="0">
            <a:spAutoFit/>
          </a:bodyPr>
          <a:p>
            <a:r>
              <a:rPr lang="zh-CN" altLang="en-US">
                <a:latin typeface="+mn-ea"/>
              </a:rPr>
              <a:t>def padding_mask(seq_k, seq_q):</a:t>
            </a:r>
            <a:endParaRPr lang="zh-CN" altLang="en-US">
              <a:latin typeface="+mn-ea"/>
            </a:endParaRPr>
          </a:p>
          <a:p>
            <a:r>
              <a:rPr lang="zh-CN" altLang="en-US">
                <a:latin typeface="+mn-ea"/>
              </a:rPr>
              <a:t>    len_q = seq_q.size(1)</a:t>
            </a:r>
            <a:endParaRPr lang="zh-CN" altLang="en-US">
              <a:latin typeface="+mn-ea"/>
            </a:endParaRPr>
          </a:p>
          <a:p>
            <a:r>
              <a:rPr lang="zh-CN" altLang="en-US">
                <a:latin typeface="+mn-ea"/>
                <a:sym typeface="+mn-ea"/>
              </a:rPr>
              <a:t>    </a:t>
            </a:r>
            <a:r>
              <a:rPr lang="zh-CN" altLang="en-US">
                <a:latin typeface="+mn-ea"/>
              </a:rPr>
              <a:t>pad_mask = seq_k.eq(0)</a:t>
            </a:r>
            <a:endParaRPr lang="zh-CN" altLang="en-US">
              <a:latin typeface="+mn-ea"/>
            </a:endParaRPr>
          </a:p>
          <a:p>
            <a:r>
              <a:rPr lang="zh-CN" altLang="en-US">
                <a:latin typeface="+mn-ea"/>
                <a:sym typeface="+mn-ea"/>
              </a:rPr>
              <a:t>    </a:t>
            </a:r>
            <a:r>
              <a:rPr lang="zh-CN" altLang="en-US">
                <a:latin typeface="+mn-ea"/>
              </a:rPr>
              <a:t>pad_mask = pad_mask.unsqueeze(1).expand(-1, len_q, -1)</a:t>
            </a:r>
            <a:endParaRPr lang="zh-CN" altLang="en-US">
              <a:latin typeface="+mn-ea"/>
              <a:sym typeface="+mn-ea"/>
            </a:endParaRPr>
          </a:p>
          <a:p>
            <a:r>
              <a:rPr lang="zh-CN" altLang="en-US">
                <a:latin typeface="+mn-ea"/>
                <a:sym typeface="+mn-ea"/>
              </a:rPr>
              <a:t>    </a:t>
            </a:r>
            <a:r>
              <a:rPr lang="zh-CN" altLang="en-US">
                <a:latin typeface="+mn-ea"/>
              </a:rPr>
              <a:t>return pad_mask</a:t>
            </a:r>
            <a:endParaRPr lang="zh-CN" altLang="en-US">
              <a:latin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846"/>
</p:tagLst>
</file>

<file path=ppt/tags/tag17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846"/>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6.xml><?xml version="1.0" encoding="utf-8"?>
<p:tagLst xmlns:p="http://schemas.openxmlformats.org/presentationml/2006/main">
  <p:tag name="KSO_WM_TEMPLATE_CATEGORY" val="custom"/>
  <p:tag name="KSO_WM_TEMPLATE_INDEX" val="20186846"/>
  <p:tag name="KSO_WM_TAG_VERSION" val="1.0"/>
  <p:tag name="KSO_WM_TEMPLATE_THUMBS_INDEX" val="1、21"/>
  <p:tag name="KSO_WM_BEAUTIFY_FLAG" val="#wm#"/>
  <p:tag name="KSO_WM_TEMPLATE_SUBCATEGORY" val="0"/>
  <p:tag name="KSO_WM_UNIT_SHOW_EDIT_AREA_INDICATION" val="0"/>
</p:tagLst>
</file>

<file path=ppt/tags/tag177.xml><?xml version="1.0" encoding="utf-8"?>
<p:tagLst xmlns:p="http://schemas.openxmlformats.org/presentationml/2006/main">
  <p:tag name="KSO_WM_SLIDE_MODEL_TYPE" val="cover"/>
</p:tagLst>
</file>

<file path=ppt/tags/tag178.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2_1"/>
  <p:tag name="KSO_WM_UNIT_ID" val="custom20186846_10*l_h_f*1_2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3_1"/>
  <p:tag name="KSO_WM_UNIT_ID" val="custom20186846_10*l_h_f*1_3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4_1"/>
  <p:tag name="KSO_WM_UNIT_ID" val="custom20186846_10*l_h_f*1_4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5_1"/>
  <p:tag name="KSO_WM_UNIT_ID" val="custom20186846_10*l_h_f*1_5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a"/>
  <p:tag name="KSO_WM_UNIT_INDEX" val="1"/>
  <p:tag name="KSO_WM_UNIT_ID" val="custom20186846_10*a*1"/>
  <p:tag name="KSO_WM_UNIT_LAYERLEVEL" val="1"/>
  <p:tag name="KSO_WM_UNIT_ISCONTENTSTITLE" val="1"/>
  <p:tag name="KSO_WM_UNIT_VALUE" val="9"/>
  <p:tag name="KSO_WM_UNIT_HIGHLIGHT" val="0"/>
  <p:tag name="KSO_WM_UNIT_COMPATIBLE" val="0"/>
  <p:tag name="KSO_WM_UNIT_PRESET_TEXT" val="CONTENT"/>
  <p:tag name="KSO_WM_UNIT_NOCLEAR" val="0"/>
  <p:tag name="KSO_WM_UNIT_DIAGRAM_ISNUMVISUAL" val="0"/>
  <p:tag name="KSO_WM_UNIT_DIAGRAM_ISREFERUNIT" val="0"/>
  <p:tag name="KSO_WM_DIAGRAM_GROUP_CODE" val="l1-1"/>
  <p:tag name="KSO_WM_UNIT_FILL_FORE_SCHEMECOLOR_INDEX" val="15"/>
  <p:tag name="KSO_WM_UNIT_FILL_TYPE" val="1"/>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SLIDE_ID" val="custom20186846_10"/>
  <p:tag name="KSO_WM_SLIDE_INDEX" val="10"/>
  <p:tag name="KSO_WM_SLIDE_ITEM_CNT" val="6"/>
  <p:tag name="KSO_WM_SLIDE_LAYOUT" val="a_l"/>
  <p:tag name="KSO_WM_SLIDE_LAYOUT_CNT" val="1_1"/>
  <p:tag name="KSO_WM_SLIDE_TYPE" val="contents"/>
  <p:tag name="KSO_WM_BEAUTIFY_FLAG" val="#wm#"/>
  <p:tag name="KSO_WM_TEMPLATE_CATEGORY" val="custom"/>
  <p:tag name="KSO_WM_TEMPLATE_INDEX" val="20186846"/>
  <p:tag name="KSO_WM_DIAGRAM_GROUP_CODE" val="l1-1"/>
  <p:tag name="KSO_WM_TAG_VERSION" val="1.0"/>
  <p:tag name="KSO_WM_SLIDE_SUBTYPE" val="diag"/>
  <p:tag name="KSO_WM_TEMPLATE_SUBCATEGORY" val="0"/>
  <p:tag name="KSO_WM_SLIDE_DIAGTYPE" val="l"/>
</p:tagLst>
</file>

<file path=ppt/tags/tag184.xml><?xml version="1.0" encoding="utf-8"?>
<p:tagLst xmlns:p="http://schemas.openxmlformats.org/presentationml/2006/main">
  <p:tag name="KSO_WM_UNIT_ISCONTENTSTITLE" val="0"/>
  <p:tag name="KSO_WM_UNIT_PRESET_TEXT" val="点击此处添加节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86846_11*a*1"/>
  <p:tag name="KSO_WM_TEMPLATE_CATEGORY" val="custom"/>
  <p:tag name="KSO_WM_TEMPLATE_INDEX" val="20186846"/>
  <p:tag name="KSO_WM_UNIT_LAYERLEVEL" val="1"/>
  <p:tag name="KSO_WM_TAG_VERSION" val="1.0"/>
  <p:tag name="KSO_WM_BEAUTIFY_FLAG" val="#wm#"/>
</p:tagLst>
</file>

<file path=ppt/tags/tag185.xml><?xml version="1.0" encoding="utf-8"?>
<p:tagLst xmlns:p="http://schemas.openxmlformats.org/presentationml/2006/main">
  <p:tag name="KSO_WM_UNIT_ISCONTENTSTITLE" val="0"/>
  <p:tag name="KSO_WM_UNIT_PRESET_TEXT" val="点击此处添加正文，请尽量言简意赅的阐述观点。"/>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186846_11*b*1"/>
  <p:tag name="KSO_WM_TEMPLATE_CATEGORY" val="custom"/>
  <p:tag name="KSO_WM_TEMPLATE_INDEX" val="20186846"/>
  <p:tag name="KSO_WM_UNIT_LAYERLEVEL" val="1"/>
  <p:tag name="KSO_WM_TAG_VERSION" val="1.0"/>
  <p:tag name="KSO_WM_BEAUTIFY_FLAG" val="#wm#"/>
</p:tagLst>
</file>

<file path=ppt/tags/tag186.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1*e*1"/>
  <p:tag name="KSO_WM_UNIT_LAYERLEVEL" val="1"/>
  <p:tag name="KSO_WM_UNIT_VALUE" val="4"/>
  <p:tag name="KSO_WM_UNIT_HIGHLIGHT" val="0"/>
  <p:tag name="KSO_WM_UNIT_COMPATIBLE" val="1"/>
  <p:tag name="KSO_WM_BEAUTIFY_FLAG" val="#wm#"/>
  <p:tag name="KSO_WM_TAG_VERSION" val="1.0"/>
  <p:tag name="KSO_WM_UNIT_PRESET_TEXT" val="PART 01"/>
  <p:tag name="KSO_WM_UNIT_NOCLEAR" val="0"/>
  <p:tag name="KSO_WM_UNIT_DIAGRAM_ISNUMVISUAL" val="0"/>
  <p:tag name="KSO_WM_UNIT_DIAGRAM_ISREFERUNIT" val="0"/>
</p:tagLst>
</file>

<file path=ppt/tags/tag187.xml><?xml version="1.0" encoding="utf-8"?>
<p:tagLst xmlns:p="http://schemas.openxmlformats.org/presentationml/2006/main">
  <p:tag name="KSO_WM_TEMPLATE_CATEGORY" val="custom"/>
  <p:tag name="KSO_WM_TEMPLATE_INDEX" val="20186846"/>
  <p:tag name="KSO_WM_TAG_VERSION" val="1.0"/>
  <p:tag name="KSO_WM_SLIDE_ID" val="custom20186846_11"/>
  <p:tag name="KSO_WM_SLIDE_INDEX" val="11"/>
  <p:tag name="KSO_WM_SLIDE_ITEM_CNT" val="0"/>
  <p:tag name="KSO_WM_SLIDE_LAYOUT" val="a_b_e"/>
  <p:tag name="KSO_WM_SLIDE_LAYOUT_CNT" val="1_1_1"/>
  <p:tag name="KSO_WM_SLIDE_TYPE" val="sectionTitle"/>
  <p:tag name="KSO_WM_BEAUTIFY_FLAG" val="#wm#"/>
  <p:tag name="KSO_WM_SLIDE_SUBTYPE" val="pureTxt"/>
  <p:tag name="KSO_WM_TEMPLATE_SUBCATEGORY" val="0"/>
</p:tagLst>
</file>

<file path=ppt/tags/tag188.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18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191.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19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19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195.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19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198.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19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01.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0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0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05.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0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08.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0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11.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1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14.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15.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17.xml><?xml version="1.0" encoding="utf-8"?>
<p:tagLst xmlns:p="http://schemas.openxmlformats.org/presentationml/2006/main">
  <p:tag name="KSO_WM_SLIDE_SIZE" val="874*457"/>
  <p:tag name="KSO_WM_SLIDE_POSITION" val="20*28"/>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18.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21*a*1"/>
  <p:tag name="KSO_WM_UNIT_LAYERLEVEL" val="1"/>
  <p:tag name="KSO_WM_UNIT_VALUE" val="11"/>
  <p:tag name="KSO_WM_UNIT_ISCONTENTSTITLE" val="0"/>
  <p:tag name="KSO_WM_UNIT_HIGHLIGHT" val="0"/>
  <p:tag name="KSO_WM_UNIT_COMPATIBLE" val="0"/>
  <p:tag name="KSO_WM_BEAUTIFY_FLAG" val="#wm#"/>
  <p:tag name="KSO_WM_TAG_VERSION" val="1.0"/>
  <p:tag name="KSO_WM_UNIT_PRESET_TEXT" val="恳请各位老师批评指正"/>
  <p:tag name="KSO_WM_UNIT_NOCLEAR" val="0"/>
  <p:tag name="KSO_WM_UNIT_DIAGRAM_ISNUMVISUAL" val="0"/>
  <p:tag name="KSO_WM_UNIT_DIAGRAM_ISREFERUNIT" val="0"/>
</p:tagLst>
</file>

<file path=ppt/tags/tag219.xml><?xml version="1.0" encoding="utf-8"?>
<p:tagLst xmlns:p="http://schemas.openxmlformats.org/presentationml/2006/main">
  <p:tag name="KSO_WM_TEMPLATE_CATEGORY" val="custom"/>
  <p:tag name="KSO_WM_TEMPLATE_INDEX" val="20186846"/>
  <p:tag name="KSO_WM_TAG_VERSION" val="1.0"/>
  <p:tag name="KSO_WM_SLIDE_ID" val="custom20186846_21"/>
  <p:tag name="KSO_WM_SLIDE_INDEX" val="21"/>
  <p:tag name="KSO_WM_SLIDE_ITEM_CNT" val="0"/>
  <p:tag name="KSO_WM_SLIDE_LAYOUT" val="a_b"/>
  <p:tag name="KSO_WM_SLIDE_LAYOUT_CNT" val="1_1"/>
  <p:tag name="KSO_WM_SLIDE_TYPE" val="endPage"/>
  <p:tag name="KSO_WM_BEAUTIFY_FLAG" val="#wm#"/>
  <p:tag name="KSO_WM_SLIDE_SUBTYPE" val="pureTxt"/>
  <p:tag name="KSO_WM_TEMPLATE_SUBCATEGORY"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846"/>
</p:tagLst>
</file>

<file path=ppt/tags/tag8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846"/>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xml><?xml version="1.0" encoding="utf-8"?>
<p:tagLst xmlns:p="http://schemas.openxmlformats.org/presentationml/2006/main">
  <p:tag name="KSO_WM_TEMPLATE_CATEGORY" val="custom"/>
  <p:tag name="KSO_WM_TEMPLATE_INDEX" val="20186846"/>
  <p:tag name="KSO_WM_TAG_VERSION" val="1.0"/>
  <p:tag name="KSO_WM_TEMPLATE_THUMBS_INDEX" val="1、21"/>
  <p:tag name="KSO_WM_BEAUTIFY_FLAG" val="#wm#"/>
  <p:tag name="KSO_WM_TEMPLATE_SUBCATEGORY" val="0"/>
  <p:tag name="KSO_WM_UNIT_SHOW_EDIT_AREA_INDICATION" val="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自定义设计方案">
  <a:themeElements>
    <a:clrScheme name="自定义 61">
      <a:dk1>
        <a:srgbClr val="000000"/>
      </a:dk1>
      <a:lt1>
        <a:sysClr val="window" lastClr="FFFFFF"/>
      </a:lt1>
      <a:dk2>
        <a:srgbClr val="1CADE4"/>
      </a:dk2>
      <a:lt2>
        <a:srgbClr val="FFFFFF"/>
      </a:lt2>
      <a:accent1>
        <a:srgbClr val="2683C6"/>
      </a:accent1>
      <a:accent2>
        <a:srgbClr val="90DAF4"/>
      </a:accent2>
      <a:accent3>
        <a:srgbClr val="97E0E4"/>
      </a:accent3>
      <a:accent4>
        <a:srgbClr val="A1D8CC"/>
      </a:accent4>
      <a:accent5>
        <a:srgbClr val="C4D9D8"/>
      </a:accent5>
      <a:accent6>
        <a:srgbClr val="B9DCB5"/>
      </a:accent6>
      <a:hlink>
        <a:srgbClr val="658BD5"/>
      </a:hlink>
      <a:folHlink>
        <a:srgbClr val="A16A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61">
      <a:dk1>
        <a:srgbClr val="000000"/>
      </a:dk1>
      <a:lt1>
        <a:sysClr val="window" lastClr="FFFFFF"/>
      </a:lt1>
      <a:dk2>
        <a:srgbClr val="1CADE4"/>
      </a:dk2>
      <a:lt2>
        <a:srgbClr val="FFFFFF"/>
      </a:lt2>
      <a:accent1>
        <a:srgbClr val="2683C6"/>
      </a:accent1>
      <a:accent2>
        <a:srgbClr val="90DAF4"/>
      </a:accent2>
      <a:accent3>
        <a:srgbClr val="97E0E4"/>
      </a:accent3>
      <a:accent4>
        <a:srgbClr val="A1D8CC"/>
      </a:accent4>
      <a:accent5>
        <a:srgbClr val="C4D9D8"/>
      </a:accent5>
      <a:accent6>
        <a:srgbClr val="B9DCB5"/>
      </a:accent6>
      <a:hlink>
        <a:srgbClr val="658BD5"/>
      </a:hlink>
      <a:folHlink>
        <a:srgbClr val="A16A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4109</Words>
  <Application>WPS 演示</Application>
  <PresentationFormat>全屏显示(16:9)</PresentationFormat>
  <Paragraphs>146</Paragraphs>
  <Slides>13</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8</vt:i4>
      </vt:variant>
      <vt:variant>
        <vt:lpstr>幻灯片标题</vt:lpstr>
      </vt:variant>
      <vt:variant>
        <vt:i4>13</vt:i4>
      </vt:variant>
    </vt:vector>
  </HeadingPairs>
  <TitlesOfParts>
    <vt:vector size="32" baseType="lpstr">
      <vt:lpstr>Arial</vt:lpstr>
      <vt:lpstr>宋体</vt:lpstr>
      <vt:lpstr>Wingdings</vt:lpstr>
      <vt:lpstr>汉仪旗黑-85S</vt:lpstr>
      <vt:lpstr>微软雅黑</vt:lpstr>
      <vt:lpstr>华文彩云</vt:lpstr>
      <vt:lpstr>Calibri</vt:lpstr>
      <vt:lpstr>黑体</vt:lpstr>
      <vt:lpstr>Arial Unicode MS</vt:lpstr>
      <vt:lpstr>1_自定义设计方案</vt:lpstr>
      <vt:lpstr>2_自定义设计方案</vt:lpstr>
      <vt:lpstr>Equation.KSEE3</vt:lpstr>
      <vt:lpstr>Equation.KSEE3</vt:lpstr>
      <vt:lpstr>Equation.KSEE3</vt:lpstr>
      <vt:lpstr>Equation.KSEE3</vt:lpstr>
      <vt:lpstr>Equation.KSEE3</vt:lpstr>
      <vt:lpstr>Equation.KSEE3</vt:lpstr>
      <vt:lpstr>Equation.KSEE3</vt:lpstr>
      <vt:lpstr>Equation.KSEE3</vt:lpstr>
      <vt:lpstr>学习报告</vt:lpstr>
      <vt:lpstr>PowerPoint 演示文稿</vt:lpstr>
      <vt:lpstr>Encoder结构</vt:lpstr>
      <vt:lpstr>Encoder</vt:lpstr>
      <vt:lpstr>positional encoding</vt:lpstr>
      <vt:lpstr>PE代码实现</vt:lpstr>
      <vt:lpstr>PE代码实现</vt:lpstr>
      <vt:lpstr>Residual connection</vt:lpstr>
      <vt:lpstr>Mask</vt:lpstr>
      <vt:lpstr>Scaled dot-product attention</vt:lpstr>
      <vt:lpstr>Scaled dot-product attention</vt:lpstr>
      <vt:lpstr>Multi-head attention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蓝色开题报告</dc:title>
  <dc:creator>第一PPT</dc:creator>
  <cp:keywords>www.1ppt.com</cp:keywords>
  <cp:lastModifiedBy>bear</cp:lastModifiedBy>
  <cp:revision>433</cp:revision>
  <dcterms:created xsi:type="dcterms:W3CDTF">2015-10-24T01:57:00Z</dcterms:created>
  <dcterms:modified xsi:type="dcterms:W3CDTF">2019-06-22T12:55:45Z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