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75" r:id="rId2"/>
    <p:sldId id="274" r:id="rId3"/>
    <p:sldId id="290" r:id="rId4"/>
    <p:sldId id="287" r:id="rId5"/>
    <p:sldId id="291" r:id="rId6"/>
    <p:sldId id="292" r:id="rId7"/>
    <p:sldId id="293" r:id="rId8"/>
    <p:sldId id="294" r:id="rId9"/>
    <p:sldId id="298" r:id="rId10"/>
    <p:sldId id="296" r:id="rId11"/>
    <p:sldId id="297" r:id="rId12"/>
    <p:sldId id="299" r:id="rId13"/>
    <p:sldId id="302" r:id="rId14"/>
    <p:sldId id="303" r:id="rId15"/>
    <p:sldId id="304" r:id="rId16"/>
    <p:sldId id="301" r:id="rId17"/>
    <p:sldId id="288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44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51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653470" y="2264732"/>
            <a:ext cx="4885059" cy="27441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464360" y="2590456"/>
            <a:ext cx="3295987" cy="20732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6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3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96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7" r:id="rId2"/>
    <p:sldLayoutId id="2147483678" r:id="rId3"/>
    <p:sldLayoutId id="2147483660" r:id="rId4"/>
    <p:sldLayoutId id="2147483672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4160" y="1356034"/>
            <a:ext cx="2703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Gisha" panose="020B0502040204020203" pitchFamily="34" charset="-79"/>
                <a:sym typeface="Calibri" panose="020F0502020204030204" pitchFamily="34" charset="0"/>
              </a:rPr>
              <a:t>CONTENT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0548" y="35711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多头</a:t>
            </a:r>
            <a:r>
              <a:rPr lang="zh-CN" altLang="en-US" sz="28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注意力机制</a:t>
            </a:r>
            <a:endParaRPr lang="en-US" altLang="zh-CN" sz="2800" dirty="0" smtClean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1669" y="2322409"/>
            <a:ext cx="1075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</a:p>
        </p:txBody>
      </p:sp>
      <p:cxnSp>
        <p:nvCxnSpPr>
          <p:cNvPr id="6" name="直接连接符 5"/>
          <p:cNvCxnSpPr/>
          <p:nvPr/>
        </p:nvCxnSpPr>
        <p:spPr>
          <a:xfrm rot="16200000" flipV="1">
            <a:off x="3379636" y="3004880"/>
            <a:ext cx="0" cy="937375"/>
          </a:xfrm>
          <a:prstGeom prst="line">
            <a:avLst/>
          </a:prstGeom>
          <a:ln w="508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21083" y="3571180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位置编码</a:t>
            </a:r>
            <a:endParaRPr lang="en-US" altLang="zh-CN" sz="2800" dirty="0" smtClean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8563" y="2322409"/>
            <a:ext cx="1075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</a:t>
            </a:r>
          </a:p>
        </p:txBody>
      </p:sp>
      <p:cxnSp>
        <p:nvCxnSpPr>
          <p:cNvPr id="10" name="直接连接符 9"/>
          <p:cNvCxnSpPr/>
          <p:nvPr/>
        </p:nvCxnSpPr>
        <p:spPr>
          <a:xfrm rot="16200000" flipV="1">
            <a:off x="6096000" y="3004880"/>
            <a:ext cx="0" cy="937375"/>
          </a:xfrm>
          <a:prstGeom prst="line">
            <a:avLst/>
          </a:prstGeom>
          <a:ln w="508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06129" y="3571180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残差</a:t>
            </a:r>
            <a:endParaRPr lang="en-US" altLang="zh-CN" sz="2800" dirty="0" smtClean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6850" y="2322409"/>
            <a:ext cx="1075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</a:t>
            </a:r>
          </a:p>
        </p:txBody>
      </p:sp>
      <p:cxnSp>
        <p:nvCxnSpPr>
          <p:cNvPr id="14" name="直接连接符 13"/>
          <p:cNvCxnSpPr/>
          <p:nvPr/>
        </p:nvCxnSpPr>
        <p:spPr>
          <a:xfrm rot="16200000" flipV="1">
            <a:off x="8874817" y="3039888"/>
            <a:ext cx="0" cy="937375"/>
          </a:xfrm>
          <a:prstGeom prst="line">
            <a:avLst/>
          </a:prstGeom>
          <a:ln w="508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7170" name="Picture 2" descr="DECODER &#10;DECODER &#10;EMBEDDING &#10;WITH TIME &#10;SIGNAL &#10;POSITIONAL &#10;ENCODING &#10;EMBEDDINGS &#10;INPUT &#10;Je &#10;ENCODER &#10;ENCODER &#10;suis &#10;étudian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54" y="1534006"/>
            <a:ext cx="7245803" cy="39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6686" y="1925891"/>
            <a:ext cx="29935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解决词序的利用问题，</a:t>
            </a:r>
            <a:r>
              <a:rPr lang="zh-CN" altLang="zh-CN" sz="2400" dirty="0" smtClean="0"/>
              <a:t>Transformer</a:t>
            </a:r>
            <a:r>
              <a:rPr lang="zh-CN" altLang="zh-CN" sz="2400" dirty="0"/>
              <a:t>对每个词</a:t>
            </a:r>
            <a:r>
              <a:rPr lang="zh-CN" altLang="zh-CN" sz="2400" dirty="0" smtClean="0"/>
              <a:t>新增</a:t>
            </a:r>
            <a:r>
              <a:rPr lang="zh-CN" altLang="zh-CN" sz="2400" dirty="0"/>
              <a:t>了一</a:t>
            </a:r>
            <a:r>
              <a:rPr lang="zh-CN" altLang="zh-CN" sz="2400" dirty="0" smtClean="0"/>
              <a:t>个向量，</a:t>
            </a:r>
            <a:r>
              <a:rPr lang="zh-CN" altLang="zh-CN" sz="2400" dirty="0"/>
              <a:t>这些向量遵循模型学习的指定模式，来决定词的</a:t>
            </a:r>
            <a:r>
              <a:rPr lang="zh-CN" altLang="zh-CN" sz="2400" dirty="0" smtClean="0"/>
              <a:t>位置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3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6146" name="Picture 2" descr="POSITIONAL &#10;ENCODING &#10;EMBEDDINGS &#10;INPUT &#10;Je &#10;0.0001 &#10;suis &#10;0.91 &#10;0.0002 -0.42 &#10;étudian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95689"/>
            <a:ext cx="99441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1266" name="Picture 2" descr="13 &#10;1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67" y="1260021"/>
            <a:ext cx="5949893" cy="43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086" y="1545772"/>
            <a:ext cx="3407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个真实的例子有20个词，每个词512维。可以观察中间显著的分隔，那是因为左侧是用sine函数生成，右侧是用cosine生成。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0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317171" y="2633870"/>
            <a:ext cx="947057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317171" y="4432853"/>
            <a:ext cx="9590315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42230" y="2145269"/>
            <a:ext cx="425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Success Always Belongs To Those Prepared!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126974" y="3896805"/>
            <a:ext cx="7938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b="1" dirty="0"/>
              <a:t>The Residuals </a:t>
            </a: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5234224" y="2852547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残差</a:t>
            </a:r>
            <a:endParaRPr lang="zh-CN" altLang="en-US" sz="6000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5174974" y="4661125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7287" y="1230476"/>
            <a:ext cx="785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对于</a:t>
            </a:r>
            <a:r>
              <a:rPr lang="zh-CN" altLang="zh-CN" dirty="0"/>
              <a:t>神经网络来讲</a:t>
            </a:r>
            <a:r>
              <a:rPr lang="zh-CN" altLang="zh-CN" dirty="0" smtClean="0"/>
              <a:t>，需要</a:t>
            </a:r>
            <a:r>
              <a:rPr lang="zh-CN" altLang="zh-CN" dirty="0"/>
              <a:t>通过反向传播来对网络的权重进行</a:t>
            </a:r>
            <a:r>
              <a:rPr lang="zh-CN" altLang="zh-CN" dirty="0" smtClean="0"/>
              <a:t>调整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就</a:t>
            </a:r>
            <a:r>
              <a:rPr lang="zh-CN" altLang="zh-CN" dirty="0"/>
              <a:t>像</a:t>
            </a:r>
            <a:r>
              <a:rPr lang="zh-CN" altLang="zh-CN" dirty="0" smtClean="0"/>
              <a:t>这样</a:t>
            </a:r>
            <a:endParaRPr lang="zh-CN" altLang="zh-CN" dirty="0"/>
          </a:p>
        </p:txBody>
      </p:sp>
      <p:pic>
        <p:nvPicPr>
          <p:cNvPr id="13314" name="Picture 2" descr="Loss = F(XL, WL,bL) &#10;OLoss &#10;OF(XL, bL) &#10;OX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88" y="2128148"/>
            <a:ext cx="2762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oss FN(XLN , WLN,bLN) &#10;LN - LN_I, LN_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28" y="1782909"/>
            <a:ext cx="37433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ôLoss &#10;OFN(XLN, , bLN) &#10;ôXL &#10;F2(XL2,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23" y="4918880"/>
            <a:ext cx="59531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03371" y="2943608"/>
                <a:ext cx="101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−−→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71" y="2943608"/>
                <a:ext cx="101509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4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5362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4" y="2100942"/>
            <a:ext cx="4929703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+ F(XI, WI, bl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015343"/>
            <a:ext cx="5372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9218" name="Picture 2" descr="Add &amp; Normalize &#10;Feed Forward &#10;Feed Forward &#10;Add &amp; Normalize &#10;x &#10;z &#10;o &#10;z &#10;POSITIONAL &#10;ENCODING + &#10;Thinking &#10;Self-Attention &#10;Machin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43" y="1393077"/>
            <a:ext cx="4642757" cy="434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dd &amp; Normalize &#10;Feed Forward &#10;Feed Forward &#10;o &#10;POSITIONAL &#10;ENCODING + &#10;Thinking &#10;Add &amp; Normalize &#10;Self-Attention &#10;Machin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6" y="1567873"/>
            <a:ext cx="5433204" cy="394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2290" name="Picture 2" descr="Add &amp; Normalize &#10;Feed Forward &#10;Softmax &#10;Linear &#10;DECODER #2 &#10;Add &amp; Normalize &#10;o &#10;z &#10;o &#10;Add &amp; Normalize &#10;Self-Attention &#10;Add &amp; Normalize &#10;Feed Forward &#10;Feed Forward &#10;Feed Forward &#10;Feed Forward &#10;o &#10;Feed Forward &#10;Add &amp; Normalize &#10;Self-Attention &#10;Add &amp; Normalize &#10;Encoder-Decoder Attention &#10;Add &amp; Normalize &#10;Self-Attention &#10;POSITIONAL &#10;ENCODING &#10;Thinking &#10;Machin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75" y="1302884"/>
            <a:ext cx="7300142" cy="41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40765" y="2633870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40765" y="4432853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42230" y="2145269"/>
            <a:ext cx="425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Success Always Belongs To Those Prepared!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126974" y="3896805"/>
            <a:ext cx="7938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400" dirty="0" err="1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accumsan</a:t>
            </a: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236676" y="2638405"/>
            <a:ext cx="7718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THANK YOU MAN</a:t>
            </a:r>
            <a:endParaRPr lang="zh-CN" altLang="en-US" sz="8000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5174974" y="4661125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3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40765" y="2633870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40765" y="4432853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42230" y="2145269"/>
            <a:ext cx="425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Success Always Belongs To Those Prepared!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126974" y="3896805"/>
            <a:ext cx="7938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b="1" dirty="0"/>
              <a:t>The Beast With Many Heads</a:t>
            </a: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412938" y="2638405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多头</a:t>
            </a:r>
            <a:r>
              <a:rPr lang="zh-CN" altLang="en-US" sz="8000" b="1" dirty="0" smtClean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注意力机制</a:t>
            </a:r>
            <a:endParaRPr lang="zh-CN" altLang="en-US" sz="8000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5174974" y="4661125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928" y="1807028"/>
            <a:ext cx="3673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zh-CN" sz="2400" dirty="0" smtClean="0"/>
              <a:t>多头</a:t>
            </a:r>
            <a:r>
              <a:rPr lang="zh-CN" altLang="zh-CN" sz="2400" dirty="0"/>
              <a:t>机制扩展了模型集中于不同位置的能力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fontAlgn="ctr">
              <a:lnSpc>
                <a:spcPct val="150000"/>
              </a:lnSpc>
            </a:pPr>
            <a:endParaRPr lang="en-US" altLang="zh-CN" sz="2400" dirty="0" smtClean="0"/>
          </a:p>
          <a:p>
            <a:pPr fontAlgn="ctr"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zh-CN" altLang="zh-CN" sz="2400" dirty="0"/>
              <a:t>多头机制赋予attention多种子表达方式。</a:t>
            </a:r>
            <a:endParaRPr lang="zh-CN" altLang="en-US" sz="2400" dirty="0"/>
          </a:p>
          <a:p>
            <a:pPr fontAlgn="ctr">
              <a:lnSpc>
                <a:spcPct val="150000"/>
              </a:lnSpc>
            </a:pPr>
            <a:r>
              <a:rPr lang="zh-CN" altLang="zh-CN" sz="2400" dirty="0" smtClean="0"/>
              <a:t> 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660572" y="1960600"/>
            <a:ext cx="625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The </a:t>
            </a:r>
            <a:r>
              <a:rPr lang="zh-CN" altLang="zh-CN" sz="2400" b="1" dirty="0">
                <a:solidFill>
                  <a:srgbClr val="FFC000"/>
                </a:solidFill>
              </a:rPr>
              <a:t>animal</a:t>
            </a:r>
            <a:r>
              <a:rPr lang="zh-CN" altLang="zh-CN" sz="2400" b="1" dirty="0"/>
              <a:t> didn’t cross the street because </a:t>
            </a:r>
            <a:r>
              <a:rPr lang="zh-CN" altLang="zh-CN" sz="2400" b="1" dirty="0">
                <a:solidFill>
                  <a:srgbClr val="FF0000"/>
                </a:solidFill>
              </a:rPr>
              <a:t>it</a:t>
            </a:r>
            <a:r>
              <a:rPr lang="zh-CN" altLang="zh-CN" sz="2400" b="1" dirty="0"/>
              <a:t> was too </a:t>
            </a:r>
            <a:r>
              <a:rPr lang="zh-CN" altLang="zh-CN" sz="2400" b="1" dirty="0">
                <a:solidFill>
                  <a:srgbClr val="FFC000"/>
                </a:solidFill>
              </a:rPr>
              <a:t>tired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026" name="Picture 2" descr="Thinking &#10;Machines &#10;ATTENTION HEAD &#10;Woo &#10;WOK &#10;WOV &#10;ATTENTION HEAD &#10;WIG &#10;WI K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53" y="1428524"/>
            <a:ext cx="6107925" cy="36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052" name="Picture 4" descr="ATTENTION &#10;HEAD &#10;Thinking &#10;Machines &#10;ATTENTION &#10;HEAD &#10;Zl &#10;x &#10;Calculating attention separately in &#10;eight different attention heads &#10;ATTENTION &#10;HEAD #7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1" y="2460576"/>
            <a:ext cx="6646408" cy="31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5122" name="Picture 2" descr="1) Concatenate all the attention heads &#10;3) The result would be the Z matrix that captures information &#10;from all the attention heads. We can send this forward to the FFNN &#10;z &#10;2) Multiply with a weight &#10;matrix wo that was trained &#10;jointly with the model &#10;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5" y="1711225"/>
            <a:ext cx="6921953" cy="38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098" name="Picture 2" descr="1) This is our &#10;input sentence* &#10;Thinking &#10;Machines &#10;2) We embed &#10;each word* &#10;x &#10;3) Split into 8 heads. &#10;We multiply X or &#10;R with weight matrices &#10;WOK &#10;WOV &#10;WIG &#10;4) Calculate attention &#10;using the resulting &#10;Q/K/V matrices &#10;VI &#10;5) Concatenate the resulting Z matrices, &#10;then multiply with weight matrix wo to &#10;produce the output of the layer &#10;z &#10;* In all encoders other than #0, &#10;we don't need embedding. &#10;We start directly with the output &#10;of the encoder right below this one &#10;W7Q &#10;W7K &#10;W7V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1252027"/>
            <a:ext cx="7576457" cy="424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3076" name="Picture 4" descr="Layer: &#10;5 Attention: &#10;Input - Input &#10;The_ &#10;animal_ &#10;didn_ &#10;cross_ &#10;the_ &#10;because_ &#10;too &#10;The_ &#10;animal_ &#10;didn_ &#10;the_ &#10;street_ &#10;because_ &#10;too_ &#10;ti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1535216"/>
            <a:ext cx="4596323" cy="41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317171" y="2633870"/>
            <a:ext cx="947057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317171" y="4432853"/>
            <a:ext cx="9590315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42230" y="2145269"/>
            <a:ext cx="425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Success Always Belongs To Those Prepared!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126974" y="3896805"/>
            <a:ext cx="7938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b="1" dirty="0"/>
              <a:t>Representing The Order of The Sequence Using Positional Encoding </a:t>
            </a:r>
            <a:endParaRPr lang="zh-CN" altLang="zh-CN" sz="1400" dirty="0"/>
          </a:p>
        </p:txBody>
      </p: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1002297" y="2852547"/>
            <a:ext cx="10187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使用位置</a:t>
            </a:r>
            <a:r>
              <a:rPr lang="zh-CN" altLang="en-US" sz="6000" b="1" dirty="0" smtClean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编码表示序列的顺序</a:t>
            </a:r>
            <a:endParaRPr lang="zh-CN" altLang="en-US" sz="6000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5174974" y="4661125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304</Words>
  <Application>Microsoft Office PowerPoint</Application>
  <PresentationFormat>自定义</PresentationFormat>
  <Paragraphs>41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asus</cp:lastModifiedBy>
  <cp:revision>36</cp:revision>
  <dcterms:created xsi:type="dcterms:W3CDTF">2016-12-13T08:41:51Z</dcterms:created>
  <dcterms:modified xsi:type="dcterms:W3CDTF">2019-06-20T15:56:41Z</dcterms:modified>
</cp:coreProperties>
</file>