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8" r:id="rId4"/>
    <p:sldId id="259" r:id="rId5"/>
    <p:sldId id="279" r:id="rId6"/>
    <p:sldId id="280" r:id="rId7"/>
    <p:sldId id="260" r:id="rId8"/>
    <p:sldId id="281" r:id="rId9"/>
    <p:sldId id="283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965" y="1786890"/>
            <a:ext cx="10542905" cy="2387600"/>
          </a:xfrm>
        </p:spPr>
        <p:txBody>
          <a:bodyPr>
            <a:normAutofit fontScale="90000"/>
          </a:bodyPr>
          <a:p>
            <a:pPr algn="ctr">
              <a:lnSpc>
                <a:spcPct val="160000"/>
              </a:lnSpc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学习报告</a:t>
            </a:r>
            <a:br>
              <a:rPr lang="zh-CN" altLang="en-US">
                <a:latin typeface="楷体" panose="02010609060101010101" charset="-122"/>
                <a:ea typeface="楷体" panose="02010609060101010101" charset="-122"/>
              </a:rPr>
            </a:b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               </a:t>
            </a:r>
            <a:r>
              <a:rPr lang="en-US" altLang="zh-CN" sz="4000">
                <a:latin typeface="楷体" panose="02010609060101010101" charset="-122"/>
                <a:ea typeface="楷体" panose="02010609060101010101" charset="-122"/>
              </a:rPr>
              <a:t>--</a:t>
            </a:r>
            <a:r>
              <a:rPr lang="en-US" altLang="zh-CN" sz="4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Transformer</a:t>
            </a:r>
            <a:endParaRPr lang="en-US" altLang="zh-CN" sz="40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44675" y="4583748"/>
            <a:ext cx="9144000" cy="1655762"/>
          </a:xfrm>
        </p:spPr>
        <p:txBody>
          <a:bodyPr>
            <a:normAutofit lnSpcReduction="20000"/>
          </a:bodyPr>
          <a:p>
            <a:pPr algn="r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报告人：朱小梅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r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8255" y="-8255"/>
            <a:ext cx="1219073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-8255" y="6451485"/>
            <a:ext cx="12190730" cy="521871"/>
            <a:chOff x="-13" y="-133"/>
            <a:chExt cx="19198" cy="1552"/>
          </a:xfrm>
        </p:grpSpPr>
        <p:sp>
          <p:nvSpPr>
            <p:cNvPr id="8" name="矩形 7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93235" y="-2222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以向量的方式计算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865505"/>
            <a:ext cx="85312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第二步：计算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self-attention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的的得分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1755" y="1922145"/>
            <a:ext cx="7181215" cy="3706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93235" y="-2222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以向量的方式计算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05" y="713740"/>
            <a:ext cx="104997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第三步：将每个分数除以</a:t>
            </a:r>
            <a:r>
              <a:rPr 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</a:t>
            </a:r>
            <a:endParaRPr 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第四步：将每个词的得分向量输入到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softmax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层进行标准化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7515" y="1666875"/>
            <a:ext cx="5410200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93235" y="-22225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以向量的方式计算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115" y="918845"/>
            <a:ext cx="366141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第五步：将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softmax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分值与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value-vec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按位相乘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第六步：将所有加权向量加和，产生该位置的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self-attention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的输出结果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030" y="1040130"/>
            <a:ext cx="5335905" cy="5071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93235" y="-2222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以矩阵的方式计算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775" y="857250"/>
            <a:ext cx="114998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第一步：计算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query/key/value matrix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，将所有输入词向量合并成输入矩阵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，并且将其分别乘以权重矩阵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760" y="1887220"/>
            <a:ext cx="3983355" cy="455041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4560" y="1289050"/>
          <a:ext cx="1824355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800100" imgH="228600" progId="Equation.DSMT4">
                  <p:embed/>
                </p:oleObj>
              </mc:Choice>
              <mc:Fallback>
                <p:oleObj name="" r:id="rId2" imgW="800100" imgH="228600" progId="Equation.DSMT4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4560" y="1289050"/>
                        <a:ext cx="1824355" cy="52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93235" y="-2222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以矩阵的方式计算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680" y="861060"/>
            <a:ext cx="110261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第二步：鉴于我们使用矩阵处理，将步骤2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~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6合并成一个计算self-attention层输出的公式。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8640" y="2647315"/>
            <a:ext cx="5142865" cy="2683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17235" y="-2222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总结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6210" y="977265"/>
            <a:ext cx="11703050" cy="1641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20000"/>
              </a:lnSpc>
            </a:pPr>
            <a:r>
              <a:rPr lang="en-US" altLang="zh-CN" sz="28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sz="28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当模型处理每个位置的词时，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self-attention</a:t>
            </a:r>
            <a:r>
              <a:rPr lang="zh-CN" sz="28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允许模型看到句子的</a:t>
            </a:r>
            <a:r>
              <a:rPr lang="zh-CN" sz="28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其他位置信息作辅助线索</a:t>
            </a:r>
            <a:r>
              <a:rPr lang="zh-CN" sz="28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来更好地编码当前词。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Transformer</a:t>
            </a:r>
            <a:r>
              <a:rPr lang="zh-CN" sz="28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self-attention</a:t>
            </a:r>
            <a:r>
              <a:rPr lang="zh-CN" sz="28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来将</a:t>
            </a:r>
            <a:r>
              <a:rPr lang="zh-CN" sz="28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相关词</a:t>
            </a:r>
            <a:r>
              <a:rPr lang="zh-CN" sz="28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的理解编码到当前词中。</a:t>
            </a:r>
            <a:endParaRPr lang="zh-CN" altLang="en-US" sz="2800" b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840" y="2618740"/>
            <a:ext cx="8540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两种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计算方式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以向量方式计算（六个步骤）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以矩阵方式计算（</a:t>
            </a:r>
            <a:r>
              <a:rPr lang="en-US" altLang="zh-CN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attention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公式）</a:t>
            </a:r>
            <a:endParaRPr lang="zh-CN" altLang="en-US"/>
          </a:p>
          <a:p>
            <a:pPr marL="285750" indent="-285750"/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9545" y="4905375"/>
          <a:ext cx="5119370" cy="104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374265" imgH="482600" progId="Equation.DSMT4">
                  <p:embed/>
                </p:oleObj>
              </mc:Choice>
              <mc:Fallback>
                <p:oleObj name="" r:id="rId1" imgW="2374265" imgH="482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9545" y="4905375"/>
                        <a:ext cx="5119370" cy="1040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553460" y="2829560"/>
            <a:ext cx="50850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9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谢 谢 ！</a:t>
            </a:r>
            <a:endParaRPr lang="zh-CN" altLang="en-US" sz="9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8255" y="-37465"/>
            <a:ext cx="12190730" cy="721360"/>
            <a:chOff x="-13" y="-59"/>
            <a:chExt cx="19198" cy="1136"/>
          </a:xfrm>
        </p:grpSpPr>
        <p:sp>
          <p:nvSpPr>
            <p:cNvPr id="2" name="矩形 1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161" y="-35"/>
              <a:ext cx="1888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40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目录</a:t>
              </a:r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8255" y="6451485"/>
            <a:ext cx="12190730" cy="521871"/>
            <a:chOff x="-13" y="-133"/>
            <a:chExt cx="19198" cy="1552"/>
          </a:xfrm>
        </p:grpSpPr>
        <p:sp>
          <p:nvSpPr>
            <p:cNvPr id="6" name="矩形 5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86765" y="845185"/>
            <a:ext cx="933005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4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一、</a:t>
            </a:r>
            <a:r>
              <a:rPr lang="en-US" altLang="zh-CN" sz="4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self-attention</a:t>
            </a:r>
            <a:r>
              <a:rPr lang="zh-CN" altLang="en-US" sz="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zh-CN" altLang="en-US" sz="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介绍</a:t>
            </a:r>
            <a:endParaRPr lang="zh-CN" altLang="en-US" sz="4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4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</a:t>
            </a:r>
            <a:r>
              <a:rPr lang="en-US" altLang="zh-CN" sz="40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self-attention</a:t>
            </a:r>
            <a:r>
              <a:rPr lang="zh-CN" altLang="en-US" sz="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</a:t>
            </a:r>
            <a:r>
              <a:rPr lang="zh-CN" altLang="en-US" sz="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</a:t>
            </a:r>
            <a:endParaRPr lang="zh-CN" altLang="en-US" sz="4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 sz="4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endParaRPr lang="zh-CN" altLang="en-US" sz="40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以向量方式计算</a:t>
            </a: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indent="-742950" algn="l">
              <a:buFont typeface="+mj-lt"/>
              <a:buAutoNum type="arabicPeriod"/>
            </a:pP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zh-CN" altLang="en-US" sz="36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以矩阵方式计算</a:t>
            </a:r>
            <a:endParaRPr lang="en-US" altLang="zh-CN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17235" y="-2222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介绍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939165"/>
            <a:ext cx="11405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例子：翻译的输入语句“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The animal didn’t cross the street because it was too tired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”。句子中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it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指的是什么呢？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“it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”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指的是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“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street”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还是</a:t>
            </a:r>
            <a:r>
              <a:rPr lang="zh-CN" altLang="en-US" sz="24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“animal”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4590" y="1769110"/>
            <a:ext cx="7541895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17235" y="-2222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介绍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5" y="838835"/>
            <a:ext cx="113652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通俗来说，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attention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是指，对于某个时刻的输出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y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，它在输入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x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上各个部分的注意力。这个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注意力实际上可以理解为权重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2094865"/>
            <a:ext cx="616140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6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Attention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机制的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分类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60000"/>
              </a:lnSpc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60000"/>
              </a:lnSpc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Additive attention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Location-Base 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General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Dot-product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Scaled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Dot-product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60000"/>
              </a:lnSpc>
              <a:buFont typeface="Wingdings" panose="05000000000000000000" charset="0"/>
              <a:buChar char="u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self-attention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17235" y="-2222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介绍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" name="图片 8" descr="attention_mechanism_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1047750"/>
            <a:ext cx="7888605" cy="5220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17235" y="-2222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介绍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2625" y="1268730"/>
            <a:ext cx="10567670" cy="400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上面我们说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attention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机制的时候，都会说到两个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隐状态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，分别是    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,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前者是输入序列第i个位置产生的隐状态，后者是输出序列在第t个位置产生的隐状态。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所谓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self-attention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实际上就是，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输出序列就是输入序列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！因此，计算自己的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attention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得分，就叫做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self-attention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！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515" y="1941195"/>
          <a:ext cx="700405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04800" imgH="228600" progId="Equation.DSMT4">
                  <p:embed/>
                </p:oleObj>
              </mc:Choice>
              <mc:Fallback>
                <p:oleObj name="" r:id="rId1" imgW="304800" imgH="2286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2515" y="1941195"/>
                        <a:ext cx="700405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17235" y="-22225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介绍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685" y="858520"/>
            <a:ext cx="6760845" cy="481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60000"/>
              </a:lnSpc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计算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attention</a:t>
            </a:r>
            <a:r>
              <a:rPr lang="zh-CN" altLang="en-US" sz="32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得分的方式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•additive attention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•local-base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•general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•dot-product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•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scaled dot-product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735" y="984885"/>
            <a:ext cx="4249420" cy="5182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93235" y="-2222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以向量的方式计算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250" y="890270"/>
            <a:ext cx="11701780" cy="485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90000"/>
              </a:lnSpc>
            </a:pP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以向量的方式计算的具体步骤：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90000"/>
              </a:lnSpc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第一步：需要从输入的每个词向量中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创建三个向量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分别是：Query、Key和Value向量；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第二步：计算self-attention的的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得分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第三步：将每个分数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除以</a:t>
            </a:r>
            <a:r>
              <a:rPr 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第四步：将每个词的得分向量输入到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softmax层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进行标准化；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第五步：将softmax分值与value-vec按位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相乘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；</a:t>
            </a:r>
            <a:endParaRPr lang="zh-CN" altLang="en-US" sz="2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第六步：将所有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加权向量加和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，产生该位置的self-attention的输出结果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-36195" y="-8255"/>
            <a:ext cx="12218670" cy="721995"/>
            <a:chOff x="-13" y="-59"/>
            <a:chExt cx="19198" cy="1137"/>
          </a:xfrm>
        </p:grpSpPr>
        <p:sp>
          <p:nvSpPr>
            <p:cNvPr id="5" name="矩形 4"/>
            <p:cNvSpPr/>
            <p:nvPr/>
          </p:nvSpPr>
          <p:spPr>
            <a:xfrm>
              <a:off x="-13" y="-59"/>
              <a:ext cx="19198" cy="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861" y="-35"/>
              <a:ext cx="48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8255" y="6437630"/>
            <a:ext cx="12190730" cy="521970"/>
            <a:chOff x="-13" y="-133"/>
            <a:chExt cx="19198" cy="1552"/>
          </a:xfrm>
        </p:grpSpPr>
        <p:sp>
          <p:nvSpPr>
            <p:cNvPr id="10" name="矩形 9"/>
            <p:cNvSpPr/>
            <p:nvPr/>
          </p:nvSpPr>
          <p:spPr>
            <a:xfrm>
              <a:off x="-13" y="-59"/>
              <a:ext cx="19198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6" y="-133"/>
              <a:ext cx="18429" cy="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智慧金融与大数据分析实验室        语义组        报告人：朱小梅</a:t>
              </a:r>
              <a:endPara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93235" y="-22225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以向量的方式计算</a:t>
            </a:r>
            <a:endParaRPr lang="zh-CN" altLang="en-US" sz="4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845" y="950595"/>
            <a:ext cx="117011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第一步：需要从输入的每个词向量中创建三个向量分别是：</a:t>
            </a:r>
            <a:r>
              <a:rPr lang="zh-CN" altLang="en-US" sz="28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Query、Key和Value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向量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9565" y="1696085"/>
            <a:ext cx="6825615" cy="4153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Application>WPS 演示</Application>
  <PresentationFormat>宽屏</PresentationFormat>
  <Paragraphs>139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楷体</vt:lpstr>
      <vt:lpstr>Times New Roman</vt:lpstr>
      <vt:lpstr>Wingdings</vt:lpstr>
      <vt:lpstr>Calibri</vt:lpstr>
      <vt:lpstr>微软雅黑</vt:lpstr>
      <vt:lpstr>Arial Unicode MS</vt:lpstr>
      <vt:lpstr>Office 主题</vt:lpstr>
      <vt:lpstr>Equation.DSMT4</vt:lpstr>
      <vt:lpstr>Equation.DSMT4</vt:lpstr>
      <vt:lpstr>Equation.DSMT4</vt:lpstr>
      <vt:lpstr>学习报告                   --Transformer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钟小辛</cp:lastModifiedBy>
  <cp:revision>6</cp:revision>
  <dcterms:created xsi:type="dcterms:W3CDTF">2019-06-20T14:21:00Z</dcterms:created>
  <dcterms:modified xsi:type="dcterms:W3CDTF">2019-06-22T04:13:26Z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