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</p:sldMasterIdLst>
  <p:sldIdLst>
    <p:sldId id="256" r:id="rId9"/>
    <p:sldId id="257" r:id="rId10"/>
    <p:sldId id="269" r:id="rId11"/>
    <p:sldId id="276" r:id="rId12"/>
    <p:sldId id="272" r:id="rId13"/>
    <p:sldId id="268" r:id="rId14"/>
    <p:sldId id="266" r:id="rId15"/>
    <p:sldId id="273" r:id="rId16"/>
    <p:sldId id="267" r:id="rId17"/>
    <p:sldId id="270" r:id="rId18"/>
    <p:sldId id="271" r:id="rId19"/>
    <p:sldId id="277" r:id="rId20"/>
    <p:sldId id="275" r:id="rId21"/>
    <p:sldId id="274" r:id="rId22"/>
    <p:sldId id="279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无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8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789" y="2724"/>
            <a:ext cx="3897843" cy="419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zh-CN" altLang="en-US" dirty="0"/>
              <a:t>主标题示例</a:t>
            </a:r>
          </a:p>
        </p:txBody>
      </p:sp>
    </p:spTree>
    <p:extLst>
      <p:ext uri="{BB962C8B-B14F-4D97-AF65-F5344CB8AC3E}">
        <p14:creationId xmlns:p14="http://schemas.microsoft.com/office/powerpoint/2010/main" val="23296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789" y="2724"/>
            <a:ext cx="3897843" cy="419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zh-CN" altLang="en-US" dirty="0"/>
              <a:t>主标题示例</a:t>
            </a:r>
          </a:p>
        </p:txBody>
      </p:sp>
    </p:spTree>
    <p:extLst>
      <p:ext uri="{BB962C8B-B14F-4D97-AF65-F5344CB8AC3E}">
        <p14:creationId xmlns:p14="http://schemas.microsoft.com/office/powerpoint/2010/main" val="367226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789" y="2724"/>
            <a:ext cx="3897843" cy="419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zh-CN" altLang="en-US" dirty="0"/>
              <a:t>主标题示例</a:t>
            </a:r>
          </a:p>
        </p:txBody>
      </p:sp>
    </p:spTree>
    <p:extLst>
      <p:ext uri="{BB962C8B-B14F-4D97-AF65-F5344CB8AC3E}">
        <p14:creationId xmlns:p14="http://schemas.microsoft.com/office/powerpoint/2010/main" val="1852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789" y="2724"/>
            <a:ext cx="3897843" cy="419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zh-CN" altLang="en-US" dirty="0"/>
              <a:t>主标题示例</a:t>
            </a:r>
          </a:p>
        </p:txBody>
      </p:sp>
    </p:spTree>
    <p:extLst>
      <p:ext uri="{BB962C8B-B14F-4D97-AF65-F5344CB8AC3E}">
        <p14:creationId xmlns:p14="http://schemas.microsoft.com/office/powerpoint/2010/main" val="34670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789" y="2724"/>
            <a:ext cx="3897843" cy="419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zh-CN" altLang="en-US" dirty="0"/>
              <a:t>主标题示例</a:t>
            </a:r>
          </a:p>
        </p:txBody>
      </p:sp>
    </p:spTree>
    <p:extLst>
      <p:ext uri="{BB962C8B-B14F-4D97-AF65-F5344CB8AC3E}">
        <p14:creationId xmlns:p14="http://schemas.microsoft.com/office/powerpoint/2010/main" val="1470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无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WechatIMG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片 18" descr="思源科技-蓝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54748"/>
            <a:ext cx="1596572" cy="15848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2569030"/>
            <a:ext cx="12192000" cy="4288971"/>
          </a:xfrm>
          <a:prstGeom prst="rect">
            <a:avLst/>
          </a:prstGeom>
          <a:solidFill>
            <a:srgbClr val="105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       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876034" y="97786"/>
            <a:ext cx="1315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i="1" dirty="0" err="1">
                <a:solidFill>
                  <a:srgbClr val="1054DE"/>
                </a:solidFill>
                <a:latin typeface="Arial"/>
                <a:cs typeface="Arial"/>
              </a:rPr>
              <a:t>www.syswin.com</a:t>
            </a:r>
            <a:endParaRPr kumimoji="1" lang="zh-CN" altLang="en-US" sz="800" i="1" dirty="0">
              <a:solidFill>
                <a:srgbClr val="1054DE"/>
              </a:solidFill>
              <a:latin typeface="Arial"/>
              <a:cs typeface="Arial"/>
            </a:endParaRPr>
          </a:p>
        </p:txBody>
      </p:sp>
      <p:pic>
        <p:nvPicPr>
          <p:cNvPr id="11" name="图片 10" descr="矢量智能对象 拷贝 8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8" y="5444680"/>
            <a:ext cx="11824304" cy="14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rgbClr val="2B65DC"/>
          </a:solidFill>
          <a:latin typeface="冬青黑体简体中文 W6"/>
          <a:ea typeface="冬青黑体简体中文 W6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104131"/>
            <a:ext cx="167660" cy="224512"/>
          </a:xfrm>
          <a:prstGeom prst="rect">
            <a:avLst/>
          </a:prstGeom>
          <a:solidFill>
            <a:srgbClr val="1C4ECC"/>
          </a:solidFill>
          <a:ln>
            <a:noFill/>
          </a:ln>
          <a:effectLst>
            <a:outerShdw dist="23000" dir="5400000" sx="0" sy="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9" name="图片 8" descr="矢量智能对象 拷贝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89" y="5767659"/>
            <a:ext cx="7072251" cy="1087242"/>
          </a:xfrm>
          <a:prstGeom prst="rect">
            <a:avLst/>
          </a:prstGeom>
        </p:spPr>
      </p:pic>
      <p:pic>
        <p:nvPicPr>
          <p:cNvPr id="11" name="图片 10" descr="思源科技-蓝 拷贝 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07" y="147544"/>
            <a:ext cx="1761067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WechatIMG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矩形 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856"/>
            <a:ext cx="12192000" cy="4962144"/>
          </a:xfrm>
          <a:prstGeom prst="rect">
            <a:avLst/>
          </a:prstGeom>
        </p:spPr>
      </p:pic>
      <p:cxnSp>
        <p:nvCxnSpPr>
          <p:cNvPr id="9" name="直线连接符 8"/>
          <p:cNvCxnSpPr/>
          <p:nvPr userDrawn="1"/>
        </p:nvCxnSpPr>
        <p:spPr>
          <a:xfrm flipV="1">
            <a:off x="5960533" y="2743200"/>
            <a:ext cx="5912152" cy="14514"/>
          </a:xfrm>
          <a:prstGeom prst="line">
            <a:avLst/>
          </a:prstGeom>
          <a:ln w="6350">
            <a:solidFill>
              <a:schemeClr val="bg1"/>
            </a:solidFill>
          </a:ln>
          <a:effectLst>
            <a:outerShdw dist="20000" dir="5400000" sx="0" sy="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思源科技-蓝 拷贝 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07" y="147544"/>
            <a:ext cx="1761067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104131"/>
            <a:ext cx="167660" cy="224512"/>
          </a:xfrm>
          <a:prstGeom prst="rect">
            <a:avLst/>
          </a:prstGeom>
          <a:solidFill>
            <a:srgbClr val="1C4ECC"/>
          </a:solidFill>
          <a:ln>
            <a:noFill/>
          </a:ln>
          <a:effectLst>
            <a:outerShdw dist="23000" dir="5400000" sx="0" sy="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9" name="图片 8" descr="思源科技-蓝 拷贝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07" y="147544"/>
            <a:ext cx="1761067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104131"/>
            <a:ext cx="167660" cy="224512"/>
          </a:xfrm>
          <a:prstGeom prst="rect">
            <a:avLst/>
          </a:prstGeom>
          <a:solidFill>
            <a:srgbClr val="1C4ECC"/>
          </a:solidFill>
          <a:ln>
            <a:noFill/>
          </a:ln>
          <a:effectLst>
            <a:outerShdw dist="23000" dir="5400000" sx="0" sy="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9" name="图片 8" descr="矢量智能对象 拷贝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89" y="5767659"/>
            <a:ext cx="7072251" cy="1087242"/>
          </a:xfrm>
          <a:prstGeom prst="rect">
            <a:avLst/>
          </a:prstGeom>
        </p:spPr>
      </p:pic>
      <p:pic>
        <p:nvPicPr>
          <p:cNvPr id="11" name="图片 10" descr="思源科技-蓝 拷贝 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07" y="147544"/>
            <a:ext cx="1761067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104131"/>
            <a:ext cx="167660" cy="224512"/>
          </a:xfrm>
          <a:prstGeom prst="rect">
            <a:avLst/>
          </a:prstGeom>
          <a:solidFill>
            <a:srgbClr val="1C4ECC"/>
          </a:solidFill>
          <a:ln>
            <a:noFill/>
          </a:ln>
          <a:effectLst>
            <a:outerShdw dist="23000" dir="5400000" sx="0" sy="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5" name="图片 4" descr="矢量智能对象 拷贝 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842"/>
            <a:ext cx="1322319" cy="6214058"/>
          </a:xfrm>
          <a:prstGeom prst="rect">
            <a:avLst/>
          </a:prstGeom>
        </p:spPr>
      </p:pic>
      <p:pic>
        <p:nvPicPr>
          <p:cNvPr id="11" name="图片 10" descr="思源科技-蓝 拷贝 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07" y="147544"/>
            <a:ext cx="1761067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104131"/>
            <a:ext cx="167660" cy="224512"/>
          </a:xfrm>
          <a:prstGeom prst="rect">
            <a:avLst/>
          </a:prstGeom>
          <a:solidFill>
            <a:srgbClr val="1C4ECC"/>
          </a:solidFill>
          <a:ln>
            <a:noFill/>
          </a:ln>
          <a:effectLst>
            <a:outerShdw dist="23000" dir="5400000" sx="0" sy="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6" name="图片 5" descr="矢量智能对象 拷贝 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89" y="527119"/>
            <a:ext cx="1321411" cy="6255658"/>
          </a:xfrm>
          <a:prstGeom prst="rect">
            <a:avLst/>
          </a:prstGeom>
        </p:spPr>
      </p:pic>
      <p:pic>
        <p:nvPicPr>
          <p:cNvPr id="11" name="图片 10" descr="思源科技-蓝 拷贝 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07" y="147544"/>
            <a:ext cx="1761067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WechatIMG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图片 21" descr="思源科技-蓝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54748"/>
            <a:ext cx="1596572" cy="15848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2569030"/>
            <a:ext cx="12192000" cy="4288971"/>
          </a:xfrm>
          <a:prstGeom prst="rect">
            <a:avLst/>
          </a:prstGeom>
          <a:solidFill>
            <a:srgbClr val="105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       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876034" y="97786"/>
            <a:ext cx="1315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i="1" dirty="0" err="1">
                <a:solidFill>
                  <a:srgbClr val="1054DE"/>
                </a:solidFill>
                <a:latin typeface="Arial"/>
                <a:cs typeface="Arial"/>
              </a:rPr>
              <a:t>www.syswin.com</a:t>
            </a:r>
            <a:endParaRPr kumimoji="1" lang="zh-CN" altLang="en-US" sz="800" i="1" dirty="0">
              <a:solidFill>
                <a:srgbClr val="1054DE"/>
              </a:solidFill>
              <a:latin typeface="Arial"/>
              <a:cs typeface="Arial"/>
            </a:endParaRPr>
          </a:p>
        </p:txBody>
      </p:sp>
      <p:pic>
        <p:nvPicPr>
          <p:cNvPr id="11" name="图片 10" descr="矢量智能对象 拷贝 8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8" y="5444680"/>
            <a:ext cx="11824304" cy="14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rgbClr val="2B65DC"/>
          </a:solidFill>
          <a:latin typeface="冬青黑体简体中文 W6"/>
          <a:ea typeface="冬青黑体简体中文 W6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9%BA%E9%97%B4%E5%A4%8D%E6%9D%82%E5%BA%A6" TargetMode="External"/><Relationship Id="rId2" Type="http://schemas.openxmlformats.org/officeDocument/2006/relationships/hyperlink" Target="https://baike.baidu.com/item/%E6%97%B6%E9%97%B4%E5%A4%8D%E6%9D%82%E5%BA%A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E%97%E6%B3%95%E5%A4%8D%E6%9D%82%E5%BA%A6/210801" TargetMode="External"/><Relationship Id="rId2" Type="http://schemas.openxmlformats.org/officeDocument/2006/relationships/hyperlink" Target="https://baike.baidu.com/item/%E6%97%B6%E9%97%B4%E5%A4%8D%E6%9D%82%E5%BA%A6/189405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aike.baidu.com/item/%E6%97%A0%E7%A9%B7%E5%A4%A7/950846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6103C13-7654-4B84-B783-FD6D2B37B1E5}"/>
              </a:ext>
            </a:extLst>
          </p:cNvPr>
          <p:cNvSpPr txBox="1"/>
          <p:nvPr/>
        </p:nvSpPr>
        <p:spPr>
          <a:xfrm>
            <a:off x="4493080" y="2780178"/>
            <a:ext cx="319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算法与数据结构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-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排序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8E22BB8-BE94-49CE-AF75-A49588542131}"/>
              </a:ext>
            </a:extLst>
          </p:cNvPr>
          <p:cNvSpPr txBox="1"/>
          <p:nvPr/>
        </p:nvSpPr>
        <p:spPr>
          <a:xfrm>
            <a:off x="1524000" y="1887549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en-US" sz="3800" b="1" spc="300" dirty="0">
                <a:solidFill>
                  <a:srgbClr val="2061C6"/>
                </a:solidFill>
                <a:latin typeface="微软雅黑"/>
                <a:ea typeface="微软雅黑"/>
                <a:cs typeface="微软雅黑"/>
              </a:rPr>
              <a:t>思源</a:t>
            </a:r>
            <a:r>
              <a:rPr kumimoji="1" lang="zh-CN" altLang="en-US" sz="3800" b="1" spc="300" dirty="0">
                <a:solidFill>
                  <a:srgbClr val="2061C6"/>
                </a:solidFill>
                <a:latin typeface="微软雅黑"/>
                <a:ea typeface="微软雅黑"/>
                <a:cs typeface="微软雅黑"/>
              </a:rPr>
              <a:t>科技百年辉煌路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AACB93D-5B1B-4798-A3F2-E0CA60AD37F0}"/>
              </a:ext>
            </a:extLst>
          </p:cNvPr>
          <p:cNvSpPr txBox="1"/>
          <p:nvPr/>
        </p:nvSpPr>
        <p:spPr>
          <a:xfrm>
            <a:off x="5307921" y="5267727"/>
            <a:ext cx="156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2018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年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5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月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日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6103C13-7654-4B84-B783-FD6D2B37B1E5}"/>
              </a:ext>
            </a:extLst>
          </p:cNvPr>
          <p:cNvSpPr txBox="1"/>
          <p:nvPr/>
        </p:nvSpPr>
        <p:spPr>
          <a:xfrm>
            <a:off x="8470505" y="5144616"/>
            <a:ext cx="319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分享人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-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高健群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4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）快速排序</a:t>
            </a:r>
            <a:endParaRPr lang="zh-CN" altLang="en-US" sz="2000" dirty="0"/>
          </a:p>
          <a:p>
            <a:pPr>
              <a:buSzPct val="110000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99494"/>
            <a:ext cx="3810000" cy="1219200"/>
          </a:xfrm>
          <a:prstGeom prst="rect">
            <a:avLst/>
          </a:prstGeom>
        </p:spPr>
      </p:pic>
      <p:pic>
        <p:nvPicPr>
          <p:cNvPr id="7170" name="Picture 2" descr="095430axy0qkhxxkktkkt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580114"/>
            <a:ext cx="33337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095437kdandfxhbtokk2q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951715"/>
            <a:ext cx="33337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095448k1kevwlz41373e7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1951715"/>
            <a:ext cx="3333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095458ejza15wscjv7iw5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448953"/>
            <a:ext cx="33337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095506uz7e1uuukcblhkxv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448953"/>
            <a:ext cx="33337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095514cag5fumuqqg5jns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917165"/>
            <a:ext cx="33337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095530e0jf6p0y6aaaw2i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4917165"/>
            <a:ext cx="3333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0" y="534482"/>
            <a:ext cx="12022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算法</a:t>
            </a:r>
            <a:r>
              <a:rPr lang="zh-CN" altLang="en-US" dirty="0"/>
              <a:t>复杂度是指算法在编写成可执行程序后，运行时所需要的资源，资源包括时间资源和内存</a:t>
            </a:r>
            <a:r>
              <a:rPr lang="zh-CN" altLang="en-US" dirty="0" smtClean="0"/>
              <a:t>资源，算法复杂度应用</a:t>
            </a:r>
            <a:r>
              <a:rPr lang="zh-CN" altLang="en-US" dirty="0"/>
              <a:t>于数学和计算机导论。</a:t>
            </a:r>
            <a:endParaRPr lang="en-US" altLang="zh-CN" dirty="0" smtClean="0"/>
          </a:p>
          <a:p>
            <a:pPr lvl="1"/>
            <a:r>
              <a:rPr lang="zh-CN" altLang="en-US" dirty="0"/>
              <a:t>一个算法的评价主要从</a:t>
            </a:r>
            <a:r>
              <a:rPr lang="zh-CN" altLang="en-US" dirty="0">
                <a:hlinkClick r:id="rId2"/>
              </a:rPr>
              <a:t>时间复杂度</a:t>
            </a:r>
            <a:r>
              <a:rPr lang="zh-CN" altLang="en-US" dirty="0"/>
              <a:t>和</a:t>
            </a:r>
            <a:r>
              <a:rPr lang="zh-CN" altLang="en-US" dirty="0">
                <a:hlinkClick r:id="rId3"/>
              </a:rPr>
              <a:t>空间复杂度</a:t>
            </a:r>
            <a:r>
              <a:rPr lang="zh-CN" altLang="en-US" dirty="0"/>
              <a:t>来考虑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时间复杂度：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我们在分析算法的复杂度的时候一般</a:t>
            </a:r>
            <a:r>
              <a:rPr lang="zh-CN" altLang="en-US" dirty="0"/>
              <a:t>仅考量算法在最坏情况下的运行情况，也就是对于规模为 </a:t>
            </a:r>
            <a:r>
              <a:rPr lang="en-US" altLang="zh-CN" dirty="0"/>
              <a:t>n </a:t>
            </a:r>
            <a:r>
              <a:rPr lang="zh-CN" altLang="en-US" dirty="0"/>
              <a:t>的任何输入，算法的最长运行时间。这样做的理由是：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一</a:t>
            </a:r>
            <a:r>
              <a:rPr lang="zh-CN" altLang="en-US" dirty="0"/>
              <a:t>个算法的最坏情况运行时间是在任何输入下运行时间的一个上界（</a:t>
            </a:r>
            <a:r>
              <a:rPr lang="en-US" altLang="zh-CN" dirty="0"/>
              <a:t>Upper Bound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对于</a:t>
            </a:r>
            <a:r>
              <a:rPr lang="zh-CN" altLang="en-US" dirty="0"/>
              <a:t>某些算法，最坏情况出现的较为频繁。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大体上</a:t>
            </a:r>
            <a:r>
              <a:rPr lang="zh-CN" altLang="en-US" dirty="0"/>
              <a:t>看，平均情况通常与最坏情况一样</a:t>
            </a:r>
            <a:r>
              <a:rPr lang="zh-CN" altLang="en-US" dirty="0" smtClean="0"/>
              <a:t>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表示法：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定义</a:t>
            </a:r>
            <a:r>
              <a:rPr lang="zh-CN" altLang="en-US" dirty="0"/>
              <a:t>：如果一个问题的规模是</a:t>
            </a:r>
            <a:r>
              <a:rPr lang="en-US" altLang="zh-CN" dirty="0"/>
              <a:t>n</a:t>
            </a:r>
            <a:r>
              <a:rPr lang="zh-CN" altLang="en-US" dirty="0"/>
              <a:t>，解这一问题的某一算法所需要的时间为</a:t>
            </a:r>
            <a:r>
              <a:rPr lang="en-US" altLang="zh-CN" dirty="0"/>
              <a:t>T(n)</a:t>
            </a:r>
            <a:r>
              <a:rPr lang="zh-CN" altLang="en-US" dirty="0"/>
              <a:t>，它是</a:t>
            </a:r>
            <a:r>
              <a:rPr lang="en-US" altLang="zh-CN" dirty="0"/>
              <a:t>n</a:t>
            </a:r>
            <a:r>
              <a:rPr lang="zh-CN" altLang="en-US" dirty="0"/>
              <a:t>的某一函数。</a:t>
            </a:r>
            <a:r>
              <a:rPr lang="en-US" altLang="zh-CN" dirty="0"/>
              <a:t>T(n)</a:t>
            </a:r>
            <a:r>
              <a:rPr lang="zh-CN" altLang="en-US" dirty="0"/>
              <a:t>称为这一算法的“</a:t>
            </a:r>
            <a:r>
              <a:rPr lang="zh-CN" altLang="en-US" dirty="0">
                <a:hlinkClick r:id="rId2"/>
              </a:rPr>
              <a:t>时间复杂度</a:t>
            </a:r>
            <a:r>
              <a:rPr lang="zh-CN" altLang="en-US" dirty="0"/>
              <a:t>”。当输入量</a:t>
            </a:r>
            <a:r>
              <a:rPr lang="en-US" altLang="zh-CN" dirty="0"/>
              <a:t>n</a:t>
            </a:r>
            <a:r>
              <a:rPr lang="zh-CN" altLang="en-US" dirty="0"/>
              <a:t>逐渐加大时，时间复杂度的极限情形称为算法的“渐近时间复杂度”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渐进时间复杂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定义：对于</a:t>
            </a:r>
            <a:r>
              <a:rPr lang="zh-CN" altLang="en-US" dirty="0"/>
              <a:t>一个算法，假设其问题的输入大小为</a:t>
            </a:r>
            <a:r>
              <a:rPr lang="en-US" altLang="zh-CN" dirty="0"/>
              <a:t>n</a:t>
            </a:r>
            <a:r>
              <a:rPr lang="zh-CN" altLang="en-US" dirty="0"/>
              <a:t>，那么我们可以用 </a:t>
            </a:r>
            <a:r>
              <a:rPr lang="en-US" altLang="zh-CN" dirty="0"/>
              <a:t>O(n) </a:t>
            </a:r>
            <a:r>
              <a:rPr lang="zh-CN" altLang="en-US" dirty="0"/>
              <a:t>来表示其</a:t>
            </a:r>
            <a:r>
              <a:rPr lang="zh-CN" altLang="en-US" dirty="0">
                <a:hlinkClick r:id="rId3"/>
              </a:rPr>
              <a:t>算法复杂度</a:t>
            </a:r>
            <a:r>
              <a:rPr lang="en-US" altLang="zh-CN" dirty="0"/>
              <a:t>(time complexity)</a:t>
            </a:r>
            <a:r>
              <a:rPr lang="zh-CN" altLang="en-US" dirty="0"/>
              <a:t>。那么，渐进时间复杂度（</a:t>
            </a:r>
            <a:r>
              <a:rPr lang="en-US" altLang="zh-CN" dirty="0"/>
              <a:t>asymptotic time complexity</a:t>
            </a:r>
            <a:r>
              <a:rPr lang="zh-CN" altLang="en-US" dirty="0"/>
              <a:t>）就是当</a:t>
            </a:r>
            <a:r>
              <a:rPr lang="en-US" altLang="zh-CN" dirty="0"/>
              <a:t>n</a:t>
            </a:r>
            <a:r>
              <a:rPr lang="zh-CN" altLang="en-US" dirty="0"/>
              <a:t>趋于</a:t>
            </a:r>
            <a:r>
              <a:rPr lang="zh-CN" altLang="en-US" dirty="0">
                <a:hlinkClick r:id="rId4"/>
              </a:rPr>
              <a:t>无穷大</a:t>
            </a:r>
            <a:r>
              <a:rPr lang="zh-CN" altLang="en-US" dirty="0"/>
              <a:t>的时候，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）得到的极限值。</a:t>
            </a:r>
          </a:p>
          <a:p>
            <a:r>
              <a:rPr lang="zh-CN" altLang="en-US" dirty="0"/>
              <a:t>可以理解为：我们通过计算得出一个算法的运行时间 </a:t>
            </a:r>
            <a:r>
              <a:rPr lang="en-US" altLang="zh-CN" dirty="0"/>
              <a:t>T(n), </a:t>
            </a:r>
            <a:r>
              <a:rPr lang="zh-CN" altLang="en-US" dirty="0"/>
              <a:t>与</a:t>
            </a:r>
            <a:r>
              <a:rPr lang="en-US" altLang="zh-CN" dirty="0"/>
              <a:t>T(n)</a:t>
            </a:r>
            <a:r>
              <a:rPr lang="zh-CN" altLang="en-US" dirty="0"/>
              <a:t>同数量级的即幂次最高的</a:t>
            </a:r>
            <a:r>
              <a:rPr lang="en-US" altLang="zh-CN" dirty="0"/>
              <a:t>O(F(n))</a:t>
            </a:r>
            <a:r>
              <a:rPr lang="zh-CN" altLang="en-US" dirty="0"/>
              <a:t>即为这个算法的时间复杂度。</a:t>
            </a:r>
            <a:r>
              <a:rPr lang="zh-CN" altLang="en-US" dirty="0">
                <a:solidFill>
                  <a:srgbClr val="FF0000"/>
                </a:solidFill>
              </a:rPr>
              <a:t>例如：某算法的运行时间</a:t>
            </a:r>
            <a:r>
              <a:rPr lang="en-US" altLang="zh-CN" dirty="0">
                <a:solidFill>
                  <a:srgbClr val="FF0000"/>
                </a:solidFill>
              </a:rPr>
              <a:t>T(n) = n+10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是同阶的（同数量级的），所以称</a:t>
            </a:r>
            <a:r>
              <a:rPr lang="en-US" altLang="zh-CN" dirty="0">
                <a:solidFill>
                  <a:srgbClr val="FF0000"/>
                </a:solidFill>
              </a:rPr>
              <a:t>T(n)=O(n)</a:t>
            </a:r>
            <a:r>
              <a:rPr lang="zh-CN" altLang="en-US" dirty="0">
                <a:solidFill>
                  <a:srgbClr val="FF0000"/>
                </a:solidFill>
              </a:rPr>
              <a:t>为该算法的时间复杂度。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算法的渐进分析就是要估计：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逐步增大时资源开销</a:t>
            </a:r>
            <a:r>
              <a:rPr lang="en-US" altLang="zh-CN" dirty="0">
                <a:solidFill>
                  <a:srgbClr val="FF0000"/>
                </a:solidFill>
              </a:rPr>
              <a:t>T(n)</a:t>
            </a:r>
            <a:r>
              <a:rPr lang="zh-CN" altLang="en-US" dirty="0">
                <a:solidFill>
                  <a:srgbClr val="FF0000"/>
                </a:solidFill>
              </a:rPr>
              <a:t>的增长趋势。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算法分析</a:t>
            </a:r>
            <a:r>
              <a:rPr lang="zh-CN" altLang="en-US" dirty="0">
                <a:solidFill>
                  <a:srgbClr val="FF0000"/>
                </a:solidFill>
              </a:rPr>
              <a:t>要保持大局观（</a:t>
            </a:r>
            <a:r>
              <a:rPr lang="en-US" altLang="zh-CN" dirty="0">
                <a:solidFill>
                  <a:srgbClr val="FF0000"/>
                </a:solidFill>
              </a:rPr>
              <a:t>Big Idea</a:t>
            </a:r>
            <a:r>
              <a:rPr lang="zh-CN" altLang="en-US" dirty="0">
                <a:solidFill>
                  <a:srgbClr val="FF0000"/>
                </a:solidFill>
              </a:rPr>
              <a:t>），</a:t>
            </a:r>
            <a:r>
              <a:rPr lang="zh-CN" altLang="en-US" dirty="0"/>
              <a:t>其基本思路：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忽略</a:t>
            </a:r>
            <a:r>
              <a:rPr lang="zh-CN" altLang="en-US" dirty="0"/>
              <a:t>掉那些依赖于机器的常量。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关注</a:t>
            </a:r>
            <a:r>
              <a:rPr lang="zh-CN" altLang="en-US" dirty="0"/>
              <a:t>运行时间的增长趋势。</a:t>
            </a:r>
          </a:p>
          <a:p>
            <a:r>
              <a:rPr lang="zh-CN" altLang="en-US" dirty="0"/>
              <a:t>比如：</a:t>
            </a:r>
            <a:r>
              <a:rPr lang="en-US" altLang="zh-CN" dirty="0"/>
              <a:t>T(n) = 73n</a:t>
            </a:r>
            <a:r>
              <a:rPr lang="en-US" altLang="zh-CN" baseline="30000" dirty="0"/>
              <a:t>3</a:t>
            </a:r>
            <a:r>
              <a:rPr lang="zh-CN" altLang="en-US" dirty="0"/>
              <a:t> </a:t>
            </a:r>
            <a:r>
              <a:rPr lang="en-US" altLang="zh-CN" dirty="0"/>
              <a:t>+ 29n</a:t>
            </a:r>
            <a:r>
              <a:rPr lang="en-US" altLang="zh-CN" baseline="30000" dirty="0"/>
              <a:t>3</a:t>
            </a:r>
            <a:r>
              <a:rPr lang="zh-CN" altLang="en-US" dirty="0"/>
              <a:t> </a:t>
            </a:r>
            <a:r>
              <a:rPr lang="en-US" altLang="zh-CN" dirty="0"/>
              <a:t>+ 8888 </a:t>
            </a:r>
            <a:r>
              <a:rPr lang="zh-CN" altLang="en-US" dirty="0"/>
              <a:t>的趋势就相当于 </a:t>
            </a:r>
            <a:r>
              <a:rPr lang="en-US" altLang="zh-CN" dirty="0"/>
              <a:t>T(n) = Θ(n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渐近记号（</a:t>
            </a:r>
            <a:r>
              <a:rPr lang="en-US" altLang="zh-CN" dirty="0"/>
              <a:t>Asymptotic Notation</a:t>
            </a:r>
            <a:r>
              <a:rPr lang="zh-CN" altLang="en-US" dirty="0"/>
              <a:t>）通常有 </a:t>
            </a:r>
            <a:r>
              <a:rPr lang="en-US" altLang="zh-CN" dirty="0"/>
              <a:t>O</a:t>
            </a:r>
            <a:r>
              <a:rPr lang="zh-CN" altLang="en-US" dirty="0"/>
              <a:t>、 </a:t>
            </a:r>
            <a:r>
              <a:rPr lang="en-US" altLang="zh-CN" dirty="0"/>
              <a:t>Θ </a:t>
            </a:r>
            <a:r>
              <a:rPr lang="zh-CN" altLang="en-US" dirty="0"/>
              <a:t>和 </a:t>
            </a:r>
            <a:r>
              <a:rPr lang="en-US" altLang="zh-CN" dirty="0"/>
              <a:t>Ω </a:t>
            </a:r>
            <a:r>
              <a:rPr lang="zh-CN" altLang="en-US" dirty="0"/>
              <a:t>记号法。</a:t>
            </a:r>
            <a:r>
              <a:rPr lang="en-US" altLang="zh-CN" dirty="0"/>
              <a:t>Θ </a:t>
            </a:r>
            <a:r>
              <a:rPr lang="zh-CN" altLang="en-US" dirty="0"/>
              <a:t>记号渐进地给出了一个函数的上界和下界，当只有渐近上界时使用 </a:t>
            </a:r>
            <a:r>
              <a:rPr lang="en-US" altLang="zh-CN" dirty="0"/>
              <a:t>O </a:t>
            </a:r>
            <a:r>
              <a:rPr lang="zh-CN" altLang="en-US" dirty="0"/>
              <a:t>记号，当只有渐近下界时使用 </a:t>
            </a:r>
            <a:r>
              <a:rPr lang="en-US" altLang="zh-CN" dirty="0"/>
              <a:t>Ω </a:t>
            </a:r>
            <a:r>
              <a:rPr lang="zh-CN" altLang="en-US" dirty="0"/>
              <a:t>记号。尽管技术上 </a:t>
            </a:r>
            <a:r>
              <a:rPr lang="en-US" altLang="zh-CN" dirty="0"/>
              <a:t>Θ </a:t>
            </a:r>
            <a:r>
              <a:rPr lang="zh-CN" altLang="en-US" dirty="0"/>
              <a:t>记号较为准确，但通常仍然使用 </a:t>
            </a:r>
            <a:r>
              <a:rPr lang="en-US" altLang="zh-CN" dirty="0"/>
              <a:t>O </a:t>
            </a:r>
            <a:r>
              <a:rPr lang="zh-CN" altLang="en-US" dirty="0"/>
              <a:t>记号表示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选择排序：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 =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n-1)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-2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- 3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.... + 1;  ===&gt;&gt;  T =  [n*(n-1) ] / 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O(n^2)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插入排序：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最好的情况下（元素已经排好顺序）：</a:t>
            </a:r>
            <a:r>
              <a:rPr lang="en-US" altLang="zh-CN" dirty="0" smtClean="0"/>
              <a:t>T = n-1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最差的情况下 （元素是逆序的）：</a:t>
            </a:r>
            <a:r>
              <a:rPr lang="en-US" altLang="zh-CN" dirty="0" smtClean="0"/>
              <a:t>T = [n*(n-1) ] / 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在最好的情况下（元素已经排好顺序）：那么只需要循环 </a:t>
            </a:r>
            <a:r>
              <a:rPr lang="en-US" altLang="zh-CN" dirty="0" smtClean="0"/>
              <a:t>n-1  </a:t>
            </a:r>
            <a:r>
              <a:rPr lang="zh-CN" altLang="en-US" dirty="0" smtClean="0"/>
              <a:t>次就可以了，时间复杂度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在最差的情况下 （元素是逆序的）：要循环调整次数： </a:t>
            </a:r>
            <a:r>
              <a:rPr lang="en-US" altLang="zh-CN" dirty="0" smtClean="0"/>
              <a:t>[ n * (n-1) ] / 2 </a:t>
            </a:r>
            <a:r>
              <a:rPr lang="zh-CN" altLang="en-US" dirty="0" smtClean="0"/>
              <a:t>，时间复杂度为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^ 2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希尔排序：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排序的时间复杂度：   </a:t>
            </a:r>
          </a:p>
          <a:p>
            <a:r>
              <a:rPr lang="zh-CN" altLang="en-US" dirty="0" smtClean="0"/>
              <a:t>        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排序的时间复杂度是根据选中的 增量</a:t>
            </a:r>
            <a:r>
              <a:rPr lang="en-US" altLang="zh-CN" dirty="0" smtClean="0"/>
              <a:t>d </a:t>
            </a:r>
            <a:r>
              <a:rPr lang="zh-CN" altLang="en-US" dirty="0" smtClean="0"/>
              <a:t>有关的</a:t>
            </a:r>
            <a:endParaRPr lang="en-US" altLang="zh-CN" dirty="0" smtClean="0"/>
          </a:p>
          <a:p>
            <a:r>
              <a:rPr lang="zh-CN" altLang="en-US" dirty="0" smtClean="0"/>
              <a:t>         在最优的情况下，时间复杂度为：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^ (1.3) </a:t>
            </a:r>
            <a:r>
              <a:rPr lang="zh-CN" altLang="en-US" dirty="0" smtClean="0"/>
              <a:t>）   （元素已经排序好顺序）</a:t>
            </a:r>
          </a:p>
          <a:p>
            <a:r>
              <a:rPr lang="zh-CN" altLang="en-US" dirty="0" smtClean="0"/>
              <a:t>         在最差的情况下，时间复杂度为：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^ 2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6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快速排序：</a:t>
            </a:r>
            <a:endParaRPr lang="en-US" altLang="zh-CN" dirty="0" smtClean="0"/>
          </a:p>
          <a:p>
            <a:r>
              <a:rPr lang="zh-CN" altLang="en-US" dirty="0"/>
              <a:t>递归算法的时间复杂度公式：</a:t>
            </a:r>
            <a:r>
              <a:rPr lang="en-US" altLang="zh-CN" dirty="0"/>
              <a:t>T[n] = </a:t>
            </a:r>
            <a:r>
              <a:rPr lang="en-US" altLang="zh-CN" dirty="0" err="1"/>
              <a:t>aT</a:t>
            </a:r>
            <a:r>
              <a:rPr lang="en-US" altLang="zh-CN" dirty="0"/>
              <a:t>[n/b] + f(n)  </a:t>
            </a:r>
            <a:r>
              <a:rPr lang="zh-CN" altLang="en-US" dirty="0" smtClean="0"/>
              <a:t>；</a:t>
            </a:r>
            <a:r>
              <a:rPr lang="zh-CN" altLang="en-US" dirty="0"/>
              <a:t>此时的时间复杂度公式则为：</a:t>
            </a:r>
            <a:r>
              <a:rPr lang="en-US" altLang="zh-CN" dirty="0"/>
              <a:t>T[n] = 2T[n/2] + f(n)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快速排序最优的情况就是每一次取到的元素都刚好平分整个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en-US" altLang="zh-CN" dirty="0" smtClean="0"/>
              <a:t>T[n</a:t>
            </a:r>
            <a:r>
              <a:rPr lang="en-US" altLang="zh-CN" dirty="0"/>
              <a:t>] =  2T[n/2] + n                                                                     ----------------</a:t>
            </a:r>
            <a:r>
              <a:rPr lang="zh-CN" altLang="en-US" dirty="0"/>
              <a:t>第一次</a:t>
            </a:r>
            <a:r>
              <a:rPr lang="zh-CN" altLang="en-US" dirty="0" smtClean="0"/>
              <a:t>递归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                 令：</a:t>
            </a:r>
            <a:r>
              <a:rPr lang="en-US" altLang="zh-CN" dirty="0"/>
              <a:t>n = n/2        =  2 { 2 T[n/4] + (n/2) }  + n                                               ----------------</a:t>
            </a:r>
            <a:r>
              <a:rPr lang="zh-CN" altLang="en-US" dirty="0"/>
              <a:t>第二次递归</a:t>
            </a:r>
          </a:p>
          <a:p>
            <a:r>
              <a:rPr lang="zh-CN" altLang="en-US" dirty="0"/>
              <a:t>                                            </a:t>
            </a:r>
            <a:r>
              <a:rPr lang="en-US" altLang="zh-CN" dirty="0"/>
              <a:t>=  2^2 T[ n/ (2^2) ] + </a:t>
            </a:r>
            <a:r>
              <a:rPr lang="en-US" altLang="zh-CN" dirty="0" smtClean="0"/>
              <a:t>2n</a:t>
            </a:r>
          </a:p>
          <a:p>
            <a:endParaRPr lang="en-US" altLang="zh-CN" dirty="0"/>
          </a:p>
          <a:p>
            <a:r>
              <a:rPr lang="en-US" altLang="zh-CN" dirty="0"/>
              <a:t>                </a:t>
            </a:r>
            <a:r>
              <a:rPr lang="zh-CN" altLang="en-US" dirty="0"/>
              <a:t>令：</a:t>
            </a:r>
            <a:r>
              <a:rPr lang="en-US" altLang="zh-CN" dirty="0"/>
              <a:t>n = n/(2^2)   =  2^2  {  2 T[n/ (2^3) ]  + n/(2^2)}  +  2n                         ----------------</a:t>
            </a:r>
            <a:r>
              <a:rPr lang="zh-CN" altLang="en-US" dirty="0"/>
              <a:t>第三次递归  </a:t>
            </a:r>
          </a:p>
          <a:p>
            <a:r>
              <a:rPr lang="zh-CN" altLang="en-US" dirty="0"/>
              <a:t>                                            </a:t>
            </a:r>
            <a:r>
              <a:rPr lang="en-US" altLang="zh-CN" dirty="0"/>
              <a:t>=  2^3 T[  n/ (2^3) ]  + </a:t>
            </a:r>
            <a:r>
              <a:rPr lang="en-US" altLang="zh-CN" dirty="0" smtClean="0"/>
              <a:t>3n</a:t>
            </a:r>
          </a:p>
          <a:p>
            <a:endParaRPr lang="en-US" altLang="zh-CN" dirty="0"/>
          </a:p>
          <a:p>
            <a:r>
              <a:rPr lang="en-US" altLang="zh-CN" dirty="0"/>
              <a:t>                ......................................................................................                        </a:t>
            </a:r>
          </a:p>
          <a:p>
            <a:r>
              <a:rPr lang="en-US" altLang="zh-CN" dirty="0"/>
              <a:t>                </a:t>
            </a:r>
            <a:r>
              <a:rPr lang="zh-CN" altLang="en-US" dirty="0"/>
              <a:t>令：</a:t>
            </a:r>
            <a:r>
              <a:rPr lang="en-US" altLang="zh-CN" dirty="0"/>
              <a:t>n = n/(  2^(m-1) )    =  2^m T[1]  + </a:t>
            </a:r>
            <a:r>
              <a:rPr lang="en-US" altLang="zh-CN" dirty="0" err="1"/>
              <a:t>mn</a:t>
            </a:r>
            <a:r>
              <a:rPr lang="en-US" altLang="zh-CN" dirty="0"/>
              <a:t>                                                  ----------------</a:t>
            </a:r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次递归</a:t>
            </a:r>
            <a:r>
              <a:rPr lang="en-US" altLang="zh-CN" dirty="0"/>
              <a:t>(m</a:t>
            </a:r>
            <a:r>
              <a:rPr lang="zh-CN" altLang="en-US" dirty="0"/>
              <a:t>次后结束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               当最后平分的不能再平分时，也就是说把公式一直往下跌倒，到最后得到</a:t>
            </a:r>
            <a:r>
              <a:rPr lang="en-US" altLang="zh-CN" dirty="0"/>
              <a:t>T[1]</a:t>
            </a:r>
            <a:r>
              <a:rPr lang="zh-CN" altLang="en-US" dirty="0"/>
              <a:t>时，说明这个公式已经迭代完了（</a:t>
            </a:r>
            <a:r>
              <a:rPr lang="en-US" altLang="zh-CN" dirty="0"/>
              <a:t>T[1]</a:t>
            </a:r>
            <a:r>
              <a:rPr lang="zh-CN" altLang="en-US" dirty="0"/>
              <a:t>是常量了）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               得到：</a:t>
            </a:r>
            <a:r>
              <a:rPr lang="en-US" altLang="zh-CN" dirty="0"/>
              <a:t>T[n/ (2^m) ]  =  T[1]    ===&gt;&gt;   n = 2^m   ====&gt;&gt; m = </a:t>
            </a:r>
            <a:r>
              <a:rPr lang="en-US" altLang="zh-CN" dirty="0" err="1"/>
              <a:t>logn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               T[n] = 2^m T[1] + </a:t>
            </a:r>
            <a:r>
              <a:rPr lang="en-US" altLang="zh-CN" dirty="0" err="1"/>
              <a:t>mn</a:t>
            </a:r>
            <a:r>
              <a:rPr lang="en-US" altLang="zh-CN" dirty="0"/>
              <a:t> </a:t>
            </a:r>
            <a:r>
              <a:rPr lang="zh-CN" altLang="en-US" dirty="0"/>
              <a:t>；其中</a:t>
            </a:r>
            <a:r>
              <a:rPr lang="en-US" altLang="zh-CN" dirty="0"/>
              <a:t>m = </a:t>
            </a:r>
            <a:r>
              <a:rPr lang="en-US" altLang="zh-CN" dirty="0" err="1"/>
              <a:t>logn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              T[n] = 2^(</a:t>
            </a:r>
            <a:r>
              <a:rPr lang="en-US" altLang="zh-CN" dirty="0" err="1"/>
              <a:t>logn</a:t>
            </a:r>
            <a:r>
              <a:rPr lang="en-US" altLang="zh-CN" dirty="0"/>
              <a:t>) T[1] + </a:t>
            </a:r>
            <a:r>
              <a:rPr lang="en-US" altLang="zh-CN" dirty="0" err="1"/>
              <a:t>nlogn</a:t>
            </a:r>
            <a:r>
              <a:rPr lang="en-US" altLang="zh-CN" dirty="0"/>
              <a:t>  =  n T[1] + </a:t>
            </a:r>
            <a:r>
              <a:rPr lang="en-US" altLang="zh-CN" dirty="0" err="1"/>
              <a:t>nlogn</a:t>
            </a:r>
            <a:r>
              <a:rPr lang="en-US" altLang="zh-CN" dirty="0"/>
              <a:t>  =  n + </a:t>
            </a:r>
            <a:r>
              <a:rPr lang="en-US" altLang="zh-CN" dirty="0" err="1"/>
              <a:t>nlogn</a:t>
            </a:r>
            <a:r>
              <a:rPr lang="en-US" altLang="zh-CN" dirty="0"/>
              <a:t>  </a:t>
            </a:r>
            <a:r>
              <a:rPr lang="zh-CN" altLang="en-US" dirty="0"/>
              <a:t>；其中</a:t>
            </a:r>
            <a:r>
              <a:rPr lang="en-US" altLang="zh-CN" dirty="0"/>
              <a:t>n</a:t>
            </a:r>
            <a:r>
              <a:rPr lang="zh-CN" altLang="en-US" dirty="0"/>
              <a:t>为元素个数</a:t>
            </a:r>
          </a:p>
          <a:p>
            <a:r>
              <a:rPr lang="zh-CN" altLang="en-US" dirty="0"/>
              <a:t>               又因为当</a:t>
            </a:r>
            <a:r>
              <a:rPr lang="en-US" altLang="zh-CN" dirty="0"/>
              <a:t>n &gt;=  2</a:t>
            </a:r>
            <a:r>
              <a:rPr lang="zh-CN" altLang="en-US" dirty="0"/>
              <a:t>时：</a:t>
            </a:r>
            <a:r>
              <a:rPr lang="en-US" altLang="zh-CN" dirty="0" err="1"/>
              <a:t>nlogn</a:t>
            </a:r>
            <a:r>
              <a:rPr lang="en-US" altLang="zh-CN" dirty="0"/>
              <a:t>  &gt;=  n  (</a:t>
            </a:r>
            <a:r>
              <a:rPr lang="zh-CN" altLang="en-US" dirty="0"/>
              <a:t>也就是</a:t>
            </a:r>
            <a:r>
              <a:rPr lang="en-US" altLang="zh-CN" dirty="0" err="1"/>
              <a:t>logn</a:t>
            </a:r>
            <a:r>
              <a:rPr lang="en-US" altLang="zh-CN" dirty="0"/>
              <a:t> &gt; 1)</a:t>
            </a:r>
            <a:r>
              <a:rPr lang="zh-CN" altLang="en-US" dirty="0"/>
              <a:t>，所以取后面的 </a:t>
            </a:r>
            <a:r>
              <a:rPr lang="en-US" altLang="zh-CN" dirty="0" err="1"/>
              <a:t>nlogn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               </a:t>
            </a:r>
            <a:r>
              <a:rPr lang="zh-CN" altLang="en-US" dirty="0"/>
              <a:t>综上所述：快速排序最优的情况下时间复杂度为：</a:t>
            </a:r>
            <a:r>
              <a:rPr lang="en-US" altLang="zh-CN" dirty="0"/>
              <a:t>O( </a:t>
            </a:r>
            <a:r>
              <a:rPr lang="en-US" altLang="zh-CN" dirty="0" err="1"/>
              <a:t>nlogn</a:t>
            </a:r>
            <a:r>
              <a:rPr lang="en-US" altLang="zh-CN" dirty="0"/>
              <a:t> 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05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、最终命题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命题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在以渐进复杂度为前提</a:t>
            </a:r>
            <a:r>
              <a:rPr lang="zh-CN" altLang="en-US" smtClean="0">
                <a:solidFill>
                  <a:srgbClr val="FF0000"/>
                </a:solidFill>
              </a:rPr>
              <a:t>下，排序</a:t>
            </a:r>
            <a:r>
              <a:rPr lang="zh-CN" altLang="en-US" smtClean="0">
                <a:solidFill>
                  <a:srgbClr val="FF0000"/>
                </a:solidFill>
              </a:rPr>
              <a:t>算法</a:t>
            </a:r>
            <a:r>
              <a:rPr lang="zh-CN" altLang="en-US" dirty="0" smtClean="0">
                <a:solidFill>
                  <a:srgbClr val="FF0000"/>
                </a:solidFill>
              </a:rPr>
              <a:t>的时间效率取决于比较的次数。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EFB7CB0-397B-4DDA-BFDD-C09512783087}"/>
              </a:ext>
            </a:extLst>
          </p:cNvPr>
          <p:cNvSpPr txBox="1"/>
          <p:nvPr/>
        </p:nvSpPr>
        <p:spPr>
          <a:xfrm>
            <a:off x="5004205" y="1744296"/>
            <a:ext cx="2183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800" b="1" dirty="0">
                <a:solidFill>
                  <a:srgbClr val="2061C6"/>
                </a:solidFill>
                <a:latin typeface="微软雅黑"/>
                <a:ea typeface="微软雅黑"/>
                <a:cs typeface="微软雅黑"/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91F534B-7CEC-41BE-BF9C-9204DB0A1086}"/>
              </a:ext>
            </a:extLst>
          </p:cNvPr>
          <p:cNvSpPr txBox="1"/>
          <p:nvPr/>
        </p:nvSpPr>
        <p:spPr>
          <a:xfrm>
            <a:off x="4499429" y="2668360"/>
            <a:ext cx="31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THANKS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WATCHING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4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DEBF455-B6D4-4081-8876-F0FE5C651576}"/>
              </a:ext>
            </a:extLst>
          </p:cNvPr>
          <p:cNvSpPr txBox="1"/>
          <p:nvPr/>
        </p:nvSpPr>
        <p:spPr>
          <a:xfrm>
            <a:off x="996950" y="1464930"/>
            <a:ext cx="104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18B9989-57F1-4059-822E-00E5FAA008FC}"/>
              </a:ext>
            </a:extLst>
          </p:cNvPr>
          <p:cNvSpPr txBox="1"/>
          <p:nvPr/>
        </p:nvSpPr>
        <p:spPr>
          <a:xfrm>
            <a:off x="1915972" y="1533639"/>
            <a:ext cx="147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Arial"/>
                <a:ea typeface="Heiti SC Medium"/>
                <a:cs typeface="Arial"/>
              </a:rPr>
              <a:t>MENU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Arial"/>
              <a:ea typeface="Heiti SC Medium"/>
              <a:cs typeface="Arial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658B76A7-A672-42DE-A559-FA04A26890C5}"/>
              </a:ext>
            </a:extLst>
          </p:cNvPr>
          <p:cNvGrpSpPr/>
          <p:nvPr/>
        </p:nvGrpSpPr>
        <p:grpSpPr>
          <a:xfrm>
            <a:off x="3357336" y="2144711"/>
            <a:ext cx="5905500" cy="685006"/>
            <a:chOff x="1619250" y="267495"/>
            <a:chExt cx="5905500" cy="685006"/>
          </a:xfrm>
        </p:grpSpPr>
        <p:sp>
          <p:nvSpPr>
            <p:cNvPr id="6" name="剪去对角的矩形 2">
              <a:extLst>
                <a:ext uri="{FF2B5EF4-FFF2-40B4-BE49-F238E27FC236}">
                  <a16:creationId xmlns="" xmlns:a16="http://schemas.microsoft.com/office/drawing/2014/main" id="{640CE1B2-1E2A-40C5-BF57-817A8FD4FE1C}"/>
                </a:ext>
              </a:extLst>
            </p:cNvPr>
            <p:cNvSpPr/>
            <p:nvPr/>
          </p:nvSpPr>
          <p:spPr bwMode="auto">
            <a:xfrm>
              <a:off x="1619250" y="400248"/>
              <a:ext cx="5905500" cy="552253"/>
            </a:xfrm>
            <a:prstGeom prst="snip2DiagRect">
              <a:avLst/>
            </a:prstGeom>
            <a:gradFill>
              <a:gsLst>
                <a:gs pos="0">
                  <a:schemeClr val="bg1">
                    <a:lumMod val="85000"/>
                    <a:alpha val="5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5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标题 1">
              <a:extLst>
                <a:ext uri="{FF2B5EF4-FFF2-40B4-BE49-F238E27FC236}">
                  <a16:creationId xmlns="" xmlns:a16="http://schemas.microsoft.com/office/drawing/2014/main" id="{000945C3-60B2-481C-AB6B-63640210F8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9575" y="404762"/>
              <a:ext cx="4392613" cy="506611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FontTx/>
                <a:buBlip>
                  <a:blip r:embed="rId2"/>
                </a:buBlip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indent="0" algn="ctr">
                <a:buSzPct val="110000"/>
                <a:buNone/>
                <a:defRPr/>
              </a:pPr>
              <a:r>
                <a:rPr lang="zh-CN" alt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排序算法</a:t>
              </a:r>
              <a:endPara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圆角矩形 4">
              <a:extLst>
                <a:ext uri="{FF2B5EF4-FFF2-40B4-BE49-F238E27FC236}">
                  <a16:creationId xmlns="" xmlns:a16="http://schemas.microsoft.com/office/drawing/2014/main" id="{E7DAD327-A5F5-49AC-8DC5-CBC629ED0596}"/>
                </a:ext>
              </a:extLst>
            </p:cNvPr>
            <p:cNvSpPr/>
            <p:nvPr/>
          </p:nvSpPr>
          <p:spPr bwMode="auto">
            <a:xfrm>
              <a:off x="2051050" y="267495"/>
              <a:ext cx="504825" cy="336662"/>
            </a:xfrm>
            <a:prstGeom prst="roundRect">
              <a:avLst>
                <a:gd name="adj" fmla="val 721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471D6090-938B-4BAB-971C-F557086D5961}"/>
              </a:ext>
            </a:extLst>
          </p:cNvPr>
          <p:cNvGrpSpPr/>
          <p:nvPr/>
        </p:nvGrpSpPr>
        <p:grpSpPr>
          <a:xfrm>
            <a:off x="3357336" y="3059731"/>
            <a:ext cx="5905500" cy="685006"/>
            <a:chOff x="1619250" y="1391445"/>
            <a:chExt cx="5905500" cy="685006"/>
          </a:xfrm>
        </p:grpSpPr>
        <p:sp>
          <p:nvSpPr>
            <p:cNvPr id="10" name="剪去对角的矩形 6">
              <a:extLst>
                <a:ext uri="{FF2B5EF4-FFF2-40B4-BE49-F238E27FC236}">
                  <a16:creationId xmlns="" xmlns:a16="http://schemas.microsoft.com/office/drawing/2014/main" id="{EF7EABB7-C4B4-4477-A0F5-B5EE1253BE16}"/>
                </a:ext>
              </a:extLst>
            </p:cNvPr>
            <p:cNvSpPr/>
            <p:nvPr/>
          </p:nvSpPr>
          <p:spPr bwMode="auto">
            <a:xfrm>
              <a:off x="1619250" y="1524198"/>
              <a:ext cx="5905500" cy="552253"/>
            </a:xfrm>
            <a:prstGeom prst="snip2DiagRect">
              <a:avLst/>
            </a:prstGeom>
            <a:gradFill>
              <a:gsLst>
                <a:gs pos="0">
                  <a:schemeClr val="bg1">
                    <a:lumMod val="85000"/>
                    <a:alpha val="5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5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排序算法的种类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="" xmlns:a16="http://schemas.microsoft.com/office/drawing/2014/main" id="{011EEE5B-9A70-4987-AC1A-2404D9A225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59100" y="1557287"/>
              <a:ext cx="4392613" cy="390825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FontTx/>
                <a:buBlip>
                  <a:blip r:embed="rId2"/>
                </a:buBlip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indent="0" algn="ctr">
                <a:buSzPct val="110000"/>
                <a:buNone/>
                <a:defRPr/>
              </a:pPr>
              <a:endPara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圆角矩形 8">
              <a:extLst>
                <a:ext uri="{FF2B5EF4-FFF2-40B4-BE49-F238E27FC236}">
                  <a16:creationId xmlns="" xmlns:a16="http://schemas.microsoft.com/office/drawing/2014/main" id="{19B1045D-0E3D-4256-BEA0-9278AF9368B7}"/>
                </a:ext>
              </a:extLst>
            </p:cNvPr>
            <p:cNvSpPr/>
            <p:nvPr/>
          </p:nvSpPr>
          <p:spPr bwMode="auto">
            <a:xfrm>
              <a:off x="2051050" y="1391445"/>
              <a:ext cx="504825" cy="336662"/>
            </a:xfrm>
            <a:prstGeom prst="roundRect">
              <a:avLst>
                <a:gd name="adj" fmla="val 721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6BDB979A-C168-4D98-8C2C-E9C1B1C60C16}"/>
              </a:ext>
            </a:extLst>
          </p:cNvPr>
          <p:cNvGrpSpPr/>
          <p:nvPr/>
        </p:nvGrpSpPr>
        <p:grpSpPr>
          <a:xfrm>
            <a:off x="3357336" y="3974751"/>
            <a:ext cx="5905500" cy="685006"/>
            <a:chOff x="1619250" y="2515395"/>
            <a:chExt cx="5905500" cy="685006"/>
          </a:xfrm>
        </p:grpSpPr>
        <p:sp>
          <p:nvSpPr>
            <p:cNvPr id="14" name="剪去对角的矩形 10">
              <a:extLst>
                <a:ext uri="{FF2B5EF4-FFF2-40B4-BE49-F238E27FC236}">
                  <a16:creationId xmlns="" xmlns:a16="http://schemas.microsoft.com/office/drawing/2014/main" id="{2B2D1ACE-11A8-4B98-831A-EE933EF46846}"/>
                </a:ext>
              </a:extLst>
            </p:cNvPr>
            <p:cNvSpPr/>
            <p:nvPr/>
          </p:nvSpPr>
          <p:spPr bwMode="auto">
            <a:xfrm>
              <a:off x="1619250" y="2648148"/>
              <a:ext cx="5905500" cy="552253"/>
            </a:xfrm>
            <a:prstGeom prst="snip2DiagRect">
              <a:avLst/>
            </a:prstGeom>
            <a:gradFill>
              <a:gsLst>
                <a:gs pos="0">
                  <a:schemeClr val="bg1">
                    <a:lumMod val="85000"/>
                    <a:alpha val="5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5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各种排序的时间复杂度</a:t>
              </a:r>
            </a:p>
          </p:txBody>
        </p:sp>
        <p:sp>
          <p:nvSpPr>
            <p:cNvPr id="15" name="标题 1">
              <a:extLst>
                <a:ext uri="{FF2B5EF4-FFF2-40B4-BE49-F238E27FC236}">
                  <a16:creationId xmlns="" xmlns:a16="http://schemas.microsoft.com/office/drawing/2014/main" id="{3433BCA0-EDB2-4B4D-90C4-E44D0A7D150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59100" y="2671712"/>
              <a:ext cx="4392613" cy="390825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FontTx/>
                <a:buBlip>
                  <a:blip r:embed="rId2"/>
                </a:buBlip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indent="0">
                <a:buSzPct val="110000"/>
                <a:buNone/>
                <a:defRPr/>
              </a:pPr>
              <a:endPara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圆角矩形 12">
              <a:extLst>
                <a:ext uri="{FF2B5EF4-FFF2-40B4-BE49-F238E27FC236}">
                  <a16:creationId xmlns="" xmlns:a16="http://schemas.microsoft.com/office/drawing/2014/main" id="{F4D76909-0FB5-4921-9070-7DAB2359CBB5}"/>
                </a:ext>
              </a:extLst>
            </p:cNvPr>
            <p:cNvSpPr/>
            <p:nvPr/>
          </p:nvSpPr>
          <p:spPr bwMode="auto">
            <a:xfrm>
              <a:off x="2051050" y="2515395"/>
              <a:ext cx="504825" cy="336662"/>
            </a:xfrm>
            <a:prstGeom prst="roundRect">
              <a:avLst>
                <a:gd name="adj" fmla="val 721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222D44DC-430C-4E0C-B5B3-31B73591CB5E}"/>
              </a:ext>
            </a:extLst>
          </p:cNvPr>
          <p:cNvGrpSpPr/>
          <p:nvPr/>
        </p:nvGrpSpPr>
        <p:grpSpPr>
          <a:xfrm>
            <a:off x="3390985" y="4863421"/>
            <a:ext cx="5905500" cy="685006"/>
            <a:chOff x="1619250" y="2515395"/>
            <a:chExt cx="5905500" cy="685006"/>
          </a:xfrm>
        </p:grpSpPr>
        <p:sp>
          <p:nvSpPr>
            <p:cNvPr id="22" name="剪去对角的矩形 10">
              <a:extLst>
                <a:ext uri="{FF2B5EF4-FFF2-40B4-BE49-F238E27FC236}">
                  <a16:creationId xmlns="" xmlns:a16="http://schemas.microsoft.com/office/drawing/2014/main" id="{91AEEF23-C216-4D60-A05A-4A5E03303AEB}"/>
                </a:ext>
              </a:extLst>
            </p:cNvPr>
            <p:cNvSpPr/>
            <p:nvPr/>
          </p:nvSpPr>
          <p:spPr bwMode="auto">
            <a:xfrm>
              <a:off x="1619250" y="2648148"/>
              <a:ext cx="5905500" cy="552253"/>
            </a:xfrm>
            <a:prstGeom prst="snip2DiagRect">
              <a:avLst/>
            </a:prstGeom>
            <a:gradFill>
              <a:gsLst>
                <a:gs pos="0">
                  <a:schemeClr val="bg1">
                    <a:lumMod val="85000"/>
                    <a:alpha val="5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5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标题 1">
              <a:extLst>
                <a:ext uri="{FF2B5EF4-FFF2-40B4-BE49-F238E27FC236}">
                  <a16:creationId xmlns="" xmlns:a16="http://schemas.microsoft.com/office/drawing/2014/main" id="{2027011C-F90B-4BA5-9047-5AB6636488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59100" y="2671712"/>
              <a:ext cx="4392613" cy="390825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FontTx/>
                <a:buBlip>
                  <a:blip r:embed="rId2"/>
                </a:buBlip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indent="0" algn="ctr">
                <a:buSzPct val="110000"/>
                <a:buNone/>
                <a:defRPr/>
              </a:pPr>
              <a:r>
                <a:rPr lang="zh-CN" altLang="en-US" b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最终命题</a:t>
              </a:r>
              <a:endParaRPr lang="en-US" altLang="zh-CN" b="0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12">
              <a:extLst>
                <a:ext uri="{FF2B5EF4-FFF2-40B4-BE49-F238E27FC236}">
                  <a16:creationId xmlns="" xmlns:a16="http://schemas.microsoft.com/office/drawing/2014/main" id="{C3490312-E741-4402-BEEF-37E1906E1D07}"/>
                </a:ext>
              </a:extLst>
            </p:cNvPr>
            <p:cNvSpPr/>
            <p:nvPr/>
          </p:nvSpPr>
          <p:spPr bwMode="auto">
            <a:xfrm>
              <a:off x="2051050" y="2515395"/>
              <a:ext cx="504825" cy="336662"/>
            </a:xfrm>
            <a:prstGeom prst="roundRect">
              <a:avLst>
                <a:gd name="adj" fmla="val 721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6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020397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、算法中的“少林内功”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排序算法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SzPct val="110000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SzPct val="110000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0" y="421824"/>
            <a:ext cx="12022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排序：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排序就是将一组对象按照某种逻辑顺序重新排列的过程。比如，信用卡账单中的交易是按照日期排序的。在计算时代早期，大家普遍认为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的计算周期都用在了排序上，如果把这个比例降低，计算的成本将大大降低。从而衍生出越来越高效的排序算法。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49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020397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、排序算法的种类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SzPct val="110000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SzPct val="110000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0" y="421824"/>
            <a:ext cx="12022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　</a:t>
            </a:r>
            <a:r>
              <a:rPr lang="zh-CN" altLang="en-US" dirty="0" smtClean="0"/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排序</a:t>
            </a:r>
            <a:r>
              <a:rPr lang="zh-CN" altLang="en-US" dirty="0">
                <a:solidFill>
                  <a:srgbClr val="FF0000"/>
                </a:solidFill>
              </a:rPr>
              <a:t>算法种类繁多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根据处理的数据规模与存储特点，可分为内部排序和外部排序</a:t>
            </a:r>
            <a:r>
              <a:rPr lang="zh-CN" altLang="en-US" dirty="0"/>
              <a:t>：前者处理的数据规模不大，内存足以容纳；后者处理的数据规模较大，必须将数据存放于外部存储器中，每次排序的时候需要访问外存。</a:t>
            </a:r>
            <a:r>
              <a:rPr lang="zh-CN" altLang="en-US" dirty="0">
                <a:solidFill>
                  <a:srgbClr val="FF0000"/>
                </a:solidFill>
              </a:rPr>
              <a:t>根据输入的不同形式，分为脱机算法和在线算法</a:t>
            </a:r>
            <a:r>
              <a:rPr lang="zh-CN" altLang="en-US" dirty="0"/>
              <a:t>：前者待排序的数据是以批处理的形式给出的；而在云计算之类的环境中，待排序的数据是实时生成的，在排序算法开始运行时，数据并未完全就绪，而是随着排序算法本身的进行而逐步给出的。</a:t>
            </a:r>
            <a:r>
              <a:rPr lang="zh-CN" altLang="en-US" dirty="0">
                <a:solidFill>
                  <a:srgbClr val="FF0000"/>
                </a:solidFill>
              </a:rPr>
              <a:t>另外，针对不同的体系结构，又分为串行和并行两大类排序算法。根据算法是否采用随机策略，还有确定式和随机式之分。</a:t>
            </a:r>
            <a:r>
              <a:rPr lang="zh-CN" altLang="en-US" dirty="0"/>
              <a:t>下面讲的排序都是属于内排序。内排序有可以分为以下几类：</a:t>
            </a:r>
            <a:br>
              <a:rPr lang="zh-CN" altLang="en-US" dirty="0"/>
            </a:br>
            <a:endParaRPr lang="zh-CN" altLang="en-US" dirty="0"/>
          </a:p>
          <a:p>
            <a:pPr latinLnBrk="1"/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插入排序</a:t>
            </a:r>
            <a:r>
              <a:rPr lang="zh-CN" altLang="en-US" dirty="0"/>
              <a:t>：直接插入排序、二分法插入排序、希尔排序。</a:t>
            </a:r>
            <a:br>
              <a:rPr lang="zh-CN" altLang="en-US" dirty="0"/>
            </a:br>
            <a:r>
              <a:rPr lang="en-US" altLang="zh-CN" dirty="0"/>
              <a:t>(2</a:t>
            </a:r>
            <a:r>
              <a:rPr lang="en-US" altLang="zh-CN" dirty="0" smtClean="0"/>
              <a:t>)</a:t>
            </a:r>
            <a:r>
              <a:rPr lang="zh-CN" altLang="en-US" dirty="0" smtClean="0"/>
              <a:t>选择</a:t>
            </a:r>
            <a:r>
              <a:rPr lang="zh-CN" altLang="en-US" dirty="0"/>
              <a:t>排序：简单选择排序、堆排序。</a:t>
            </a:r>
            <a:br>
              <a:rPr lang="zh-CN" altLang="en-US" dirty="0"/>
            </a:br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交换排序</a:t>
            </a:r>
            <a:r>
              <a:rPr lang="zh-CN" altLang="en-US" dirty="0"/>
              <a:t>：冒泡排序、快速排序。</a:t>
            </a:r>
            <a:br>
              <a:rPr lang="zh-CN" altLang="en-US" dirty="0"/>
            </a:br>
            <a:r>
              <a:rPr lang="en-US" altLang="zh-CN" dirty="0"/>
              <a:t>(4</a:t>
            </a:r>
            <a:r>
              <a:rPr lang="en-US" altLang="zh-CN" dirty="0" smtClean="0"/>
              <a:t>)</a:t>
            </a:r>
            <a:r>
              <a:rPr lang="zh-CN" altLang="en-US" dirty="0" smtClean="0"/>
              <a:t>归并排序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(5</a:t>
            </a:r>
            <a:r>
              <a:rPr lang="en-US" altLang="zh-CN" dirty="0" smtClean="0"/>
              <a:t>)</a:t>
            </a:r>
            <a:r>
              <a:rPr lang="zh-CN" altLang="en-US" dirty="0" smtClean="0"/>
              <a:t>线性</a:t>
            </a:r>
            <a:r>
              <a:rPr lang="zh-CN" altLang="en-US" dirty="0"/>
              <a:t>时间排序：计数排序、基数排序、桶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52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020397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zh-CN" altLang="en-US" sz="2000" dirty="0" smtClean="0"/>
              <a:t>选择</a:t>
            </a:r>
            <a:r>
              <a:rPr lang="zh-CN" altLang="en-US" sz="2000" dirty="0"/>
              <a:t>排序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SzPct val="110000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0" y="421824"/>
            <a:ext cx="1202221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选择排序是一种简单直观的排序算法，</a:t>
            </a:r>
            <a:r>
              <a:rPr lang="zh-CN" altLang="en-US" dirty="0"/>
              <a:t>基本思想为每一趟从待排序的数据元素中选择最小（或最大）的一个元素作为首元素，直到所有元素排完</a:t>
            </a:r>
            <a:r>
              <a:rPr lang="zh-CN" altLang="en-US" dirty="0" smtClean="0"/>
              <a:t>为止。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738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3897843" cy="419100"/>
          </a:xfrm>
        </p:spPr>
        <p:txBody>
          <a:bodyPr/>
          <a:lstStyle/>
          <a:p>
            <a:pPr>
              <a:buSzPct val="110000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）插入排序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https://images0.cnblogs.com/blog/696401/201501/1618055402632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77" y="2920325"/>
            <a:ext cx="3965665" cy="29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插入排序</a:t>
            </a:r>
            <a:r>
              <a:rPr lang="zh-CN" altLang="en-US" dirty="0"/>
              <a:t>的基本思想是：每步将一个待排序的记录，按其关键码值的大小插入前面已经排序的文件中适当位置上，直到全部插入完为止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关</a:t>
            </a:r>
            <a:r>
              <a:rPr lang="zh-CN" altLang="en-US" dirty="0"/>
              <a:t>键码是数据元素中某个数据项的值，用它可以标示一个数据元素</a:t>
            </a:r>
            <a:r>
              <a:rPr lang="zh-CN" altLang="en-US" dirty="0" smtClean="0"/>
              <a:t>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94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AFA032F6-D47D-4105-8A93-71972860EA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）希尔排序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希</a:t>
            </a:r>
            <a:r>
              <a:rPr lang="zh-CN" altLang="en-US" dirty="0"/>
              <a:t>尔排序是希尔（</a:t>
            </a:r>
            <a:r>
              <a:rPr lang="en-US" altLang="zh-CN" dirty="0"/>
              <a:t>Donald Shell</a:t>
            </a:r>
            <a:r>
              <a:rPr lang="zh-CN" altLang="en-US" dirty="0"/>
              <a:t>）于</a:t>
            </a:r>
            <a:r>
              <a:rPr lang="en-US" altLang="zh-CN" dirty="0"/>
              <a:t>1959</a:t>
            </a:r>
            <a:r>
              <a:rPr lang="zh-CN" altLang="en-US" dirty="0"/>
              <a:t>年提出的一种排序算法。希尔排序也是一种插入排序，它是简单插入排序经过改进之后的一个更高效的版本，也称为缩小增量排序，同时该算法是冲破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zh-CN" altLang="en-US" dirty="0"/>
              <a:t>）的第一批算法之一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过程：希</a:t>
            </a:r>
            <a:r>
              <a:rPr lang="zh-CN" altLang="en-US" dirty="0"/>
              <a:t>尔排序是把记录按下标的一定增量分组，对每组使用直接插入排序算法排序；随着增量逐渐减少，每组包含的关键词越来越多，当增量减至</a:t>
            </a:r>
            <a:r>
              <a:rPr lang="en-US" altLang="zh-CN" dirty="0"/>
              <a:t>1</a:t>
            </a:r>
            <a:r>
              <a:rPr lang="zh-CN" altLang="en-US" dirty="0"/>
              <a:t>时，整个文件恰被分成一组，算法便终止</a:t>
            </a:r>
            <a:r>
              <a:rPr lang="zh-CN" altLang="en-US" dirty="0" smtClean="0"/>
              <a:t>。（不稳定排序）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希尔增量：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希尔排序中希尔给出了一组增量序列：</a:t>
            </a:r>
            <a:r>
              <a:rPr lang="en-US" altLang="zh-CN" dirty="0" err="1">
                <a:solidFill>
                  <a:srgbClr val="FF0000"/>
                </a:solidFill>
              </a:rPr>
              <a:t>ht</a:t>
            </a:r>
            <a:r>
              <a:rPr lang="en-US" altLang="zh-CN" dirty="0">
                <a:solidFill>
                  <a:srgbClr val="FF0000"/>
                </a:solidFill>
              </a:rPr>
              <a:t> = N / 2, h[k] = h[k+1] / 2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>
                <a:solidFill>
                  <a:srgbClr val="FF0000"/>
                </a:solidFill>
              </a:rPr>
              <a:t>{N/2, (N / 2)/2, ..., 1}</a:t>
            </a:r>
            <a:r>
              <a:rPr lang="zh-CN" altLang="en-US" dirty="0">
                <a:solidFill>
                  <a:srgbClr val="FF0000"/>
                </a:solidFill>
              </a:rPr>
              <a:t>，这个序列就叫做希尔增量。这个是编写希尔排序时最常用的序列，但却不是最好的。其余的增量序列还有</a:t>
            </a:r>
            <a:r>
              <a:rPr lang="en-US" altLang="zh-CN" dirty="0">
                <a:solidFill>
                  <a:srgbClr val="FF0000"/>
                </a:solidFill>
              </a:rPr>
              <a:t>Hibbard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{1, 3, ..., 2^k-1}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Sedgewick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{1, 5, 19, 41, 109...}</a:t>
            </a:r>
            <a:r>
              <a:rPr lang="zh-CN" altLang="en-US" dirty="0">
                <a:solidFill>
                  <a:srgbClr val="FF0000"/>
                </a:solidFill>
              </a:rPr>
              <a:t>该序列中的项或者是</a:t>
            </a:r>
            <a:r>
              <a:rPr lang="en-US" altLang="zh-CN" dirty="0">
                <a:solidFill>
                  <a:srgbClr val="FF0000"/>
                </a:solidFill>
              </a:rPr>
              <a:t>9*4^i - 9*2^i + 1</a:t>
            </a:r>
            <a:r>
              <a:rPr lang="zh-CN" altLang="en-US" dirty="0">
                <a:solidFill>
                  <a:srgbClr val="FF0000"/>
                </a:solidFill>
              </a:rPr>
              <a:t>或者是</a:t>
            </a:r>
            <a:r>
              <a:rPr lang="en-US" altLang="zh-CN" dirty="0">
                <a:solidFill>
                  <a:srgbClr val="FF0000"/>
                </a:solidFill>
              </a:rPr>
              <a:t>4^i - 3*2^i + 1</a:t>
            </a:r>
            <a:r>
              <a:rPr lang="zh-CN" altLang="en-US" dirty="0">
                <a:solidFill>
                  <a:srgbClr val="FF0000"/>
                </a:solidFill>
              </a:rPr>
              <a:t>。使用不同的增量对希尔排序的时间复杂度的改进将不一样，甚至一点小的改变都将引起算法性能剧烈的改</a:t>
            </a:r>
            <a:r>
              <a:rPr lang="en-US" altLang="zh-CN" baseline="30000" dirty="0">
                <a:solidFill>
                  <a:srgbClr val="FF0000"/>
                </a:solidFill>
              </a:rPr>
              <a:t>[1]</a:t>
            </a:r>
            <a:r>
              <a:rPr lang="zh-CN" altLang="en-US" dirty="0">
                <a:solidFill>
                  <a:srgbClr val="FF0000"/>
                </a:solidFill>
              </a:rPr>
              <a:t>变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        Shell</a:t>
            </a:r>
            <a:r>
              <a:rPr lang="zh-CN" altLang="en-US" dirty="0">
                <a:solidFill>
                  <a:srgbClr val="FF0000"/>
                </a:solidFill>
              </a:rPr>
              <a:t>算法的性能与所选取的分组长度序列有很大关系。只对特定的待排序记录序列，可以准确地估算关键词的比较次数和对象移动次数。想要弄清关键词比较次数和记录移动次数与增量选择之间的关系，并给出完整的数学分析，至今仍然是数学难题。</a:t>
            </a:r>
          </a:p>
        </p:txBody>
      </p:sp>
    </p:spTree>
    <p:extLst>
      <p:ext uri="{BB962C8B-B14F-4D97-AF65-F5344CB8AC3E}">
        <p14:creationId xmlns:p14="http://schemas.microsoft.com/office/powerpoint/2010/main" val="215381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AFA032F6-D47D-4105-8A93-71972860EA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）希尔排序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7" y="421824"/>
            <a:ext cx="10577943" cy="64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0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BACB3CF4-D578-4D9F-8673-28FF99E65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789" y="2724"/>
            <a:ext cx="5396510" cy="41910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快速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排序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-1" y="547361"/>
            <a:ext cx="120222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快速排序由</a:t>
            </a:r>
            <a:r>
              <a:rPr lang="en-US" altLang="zh-CN" dirty="0"/>
              <a:t>C. A. R. Hoare</a:t>
            </a:r>
            <a:r>
              <a:rPr lang="zh-CN" altLang="en-US" dirty="0"/>
              <a:t>在</a:t>
            </a:r>
            <a:r>
              <a:rPr lang="en-US" altLang="zh-CN" dirty="0"/>
              <a:t>1962</a:t>
            </a:r>
            <a:r>
              <a:rPr lang="zh-CN" altLang="en-US" dirty="0"/>
              <a:t>年提出。它的基本思想是：通过一趟排序将要排序的数据分割成独立的两部分，其中一部分的所有数据都比另外一部分的所有数据都要小，然后再按此方法对这两部分数据分别进行快速排序，整个排序</a:t>
            </a:r>
            <a:r>
              <a:rPr lang="zh-CN" altLang="en-US" dirty="0" smtClean="0"/>
              <a:t>过程可以递归进行</a:t>
            </a:r>
            <a:r>
              <a:rPr lang="zh-CN" altLang="en-US" dirty="0"/>
              <a:t>，以此达到整个数据变成</a:t>
            </a:r>
            <a:r>
              <a:rPr lang="zh-CN" altLang="en-US" dirty="0" smtClean="0"/>
              <a:t>有序序列。（不稳定排序）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A75EC30-446F-4AEE-A9BA-E66BD4B0B58D}"/>
              </a:ext>
            </a:extLst>
          </p:cNvPr>
          <p:cNvSpPr txBox="1"/>
          <p:nvPr/>
        </p:nvSpPr>
        <p:spPr>
          <a:xfrm>
            <a:off x="0" y="2630161"/>
            <a:ext cx="12022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我：固定</a:t>
            </a:r>
            <a:r>
              <a:rPr lang="zh-CN" altLang="en-US" smtClean="0"/>
              <a:t>位置算法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4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-背景图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目录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部分分隔模块-有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内页-无水印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内页-水印在下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内页-水印在左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内页-水印在右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封底-背景图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11030</TotalTime>
  <Words>1245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Heiti SC Medium</vt:lpstr>
      <vt:lpstr>冬青黑体简体中文 W6</vt:lpstr>
      <vt:lpstr>宋体</vt:lpstr>
      <vt:lpstr>微软雅黑</vt:lpstr>
      <vt:lpstr>Arial</vt:lpstr>
      <vt:lpstr>Calibri</vt:lpstr>
      <vt:lpstr>封面-背景图</vt:lpstr>
      <vt:lpstr>目录</vt:lpstr>
      <vt:lpstr>部分分隔模块-有背景</vt:lpstr>
      <vt:lpstr>内页-无水印</vt:lpstr>
      <vt:lpstr>内页-水印在下</vt:lpstr>
      <vt:lpstr>内页-水印在左</vt:lpstr>
      <vt:lpstr>内页-水印在右</vt:lpstr>
      <vt:lpstr>封底-背景图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Andy</dc:creator>
  <cp:lastModifiedBy>syswin</cp:lastModifiedBy>
  <cp:revision>236</cp:revision>
  <dcterms:created xsi:type="dcterms:W3CDTF">2018-02-01T04:37:52Z</dcterms:created>
  <dcterms:modified xsi:type="dcterms:W3CDTF">2018-05-24T05:43:29Z</dcterms:modified>
</cp:coreProperties>
</file>