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931" r:id="rId5"/>
    <p:sldId id="932" r:id="rId7"/>
    <p:sldId id="953" r:id="rId8"/>
    <p:sldId id="954" r:id="rId9"/>
    <p:sldId id="955" r:id="rId10"/>
    <p:sldId id="956" r:id="rId11"/>
    <p:sldId id="957" r:id="rId12"/>
    <p:sldId id="959" r:id="rId13"/>
    <p:sldId id="960" r:id="rId14"/>
    <p:sldId id="958" r:id="rId15"/>
    <p:sldId id="961" r:id="rId16"/>
    <p:sldId id="940" r:id="rId17"/>
    <p:sldId id="962" r:id="rId18"/>
    <p:sldId id="963" r:id="rId19"/>
    <p:sldId id="964" r:id="rId20"/>
    <p:sldId id="96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D1"/>
    <a:srgbClr val="F8A968"/>
    <a:srgbClr val="00FF00"/>
    <a:srgbClr val="F78B31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82" autoAdjust="0"/>
    <p:restoredTop sz="93885" autoAdjust="0"/>
  </p:normalViewPr>
  <p:slideViewPr>
    <p:cSldViewPr>
      <p:cViewPr varScale="1">
        <p:scale>
          <a:sx n="80" d="100"/>
          <a:sy n="80" d="100"/>
        </p:scale>
        <p:origin x="-1278" y="-96"/>
      </p:cViewPr>
      <p:guideLst>
        <p:guide orient="horz" pos="2255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58BC-BA2D-409B-A0E8-A7D0C6B14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11878-8A34-486B-857D-9888CAD469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6759-CACA-43EB-9A91-AC2DBAEB1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53793" y="4903344"/>
            <a:ext cx="2133600" cy="179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BCAF268-DE29-4637-9F41-5C6676AC37D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56" y="726143"/>
            <a:ext cx="8229600" cy="386808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500">
                <a:latin typeface="+mn-ea"/>
                <a:ea typeface="+mn-ea"/>
              </a:defRPr>
            </a:lvl2pPr>
            <a:lvl3pPr>
              <a:defRPr sz="12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85353"/>
            <a:ext cx="8229600" cy="454145"/>
          </a:xfrm>
          <a:prstGeom prst="rect">
            <a:avLst/>
          </a:prstGeom>
        </p:spPr>
        <p:txBody>
          <a:bodyPr anchor="ctr" anchorCtr="0"/>
          <a:lstStyle>
            <a:lvl1pPr algn="r">
              <a:defRPr sz="1800" b="1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Users\Administrator\AppData\Roaming\Foxmail\FoxmailTemp(149)\E13(JZRK_}NI`1UP(06-01-17-50-16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1331639" cy="5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272808" cy="504057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784976" cy="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95486"/>
            <a:ext cx="140364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09206" y="4896788"/>
            <a:ext cx="720080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900" dirty="0">
                <a:solidFill>
                  <a:srgbClr val="7BC143"/>
                </a:solidFill>
              </a:rPr>
              <a:t>  </a:t>
            </a:r>
            <a:r>
              <a:rPr lang="zh-CN" altLang="en-US" sz="9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Users\Administrator\AppData\Roaming\Foxmail\FoxmailTemp(149)\E13(JZRK_}NI`1UP(06-01-17-50-16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1331639" cy="5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8748742" y="4956587"/>
            <a:ext cx="395287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458CB168-7F4E-4FA7-A499-FC658FD07D82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8"/>
            <a:ext cx="8229600" cy="461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FFD400-2432-412D-A42D-4948385A54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564358"/>
            <a:ext cx="9144000" cy="54428"/>
          </a:xfrm>
          <a:prstGeom prst="rect">
            <a:avLst/>
          </a:prstGeom>
          <a:gradFill flip="none" rotWithShape="1">
            <a:gsLst>
              <a:gs pos="90000">
                <a:srgbClr val="67D3FF">
                  <a:alpha val="0"/>
                </a:srgbClr>
              </a:gs>
              <a:gs pos="0">
                <a:srgbClr val="00B0F0">
                  <a:shade val="30000"/>
                  <a:satMod val="115000"/>
                </a:srgbClr>
              </a:gs>
              <a:gs pos="40000">
                <a:srgbClr val="00B0F0">
                  <a:shade val="67500"/>
                  <a:satMod val="115000"/>
                  <a:lumMod val="52000"/>
                  <a:lumOff val="48000"/>
                  <a:alpha val="48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7904" tIns="38953" rIns="77904" bIns="3895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00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"/>
            <a:ext cx="8063535" cy="564357"/>
          </a:xfrm>
          <a:prstGeom prst="rect">
            <a:avLst/>
          </a:prstGeom>
        </p:spPr>
        <p:txBody>
          <a:bodyPr lIns="58428" tIns="29214" rIns="58428" bIns="29214" anchor="ctr" anchorCtr="0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799013" y="4903788"/>
            <a:ext cx="2133600" cy="179387"/>
          </a:xfrm>
          <a:prstGeom prst="rect">
            <a:avLst/>
          </a:prstGeom>
        </p:spPr>
        <p:txBody>
          <a:bodyPr vert="horz" wrap="square" lIns="58428" tIns="29214" rIns="58428" bIns="29214" numCol="1" anchor="t" anchorCtr="0" compatLnSpc="1"/>
          <a:lstStyle>
            <a:lvl1pPr algn="ct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81C5C1E-849D-C846-A24F-7467DCC5B9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8"/>
            <a:ext cx="8229600" cy="461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31F18-BE5D-A144-B71F-318A682610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30139"/>
            <a:ext cx="8229600" cy="46166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400105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>
            <a:lvl1pPr marL="342900" indent="-342900">
              <a:buFont typeface="Wingdings" panose="05000000000000000000" pitchFamily="2" charset="2"/>
              <a:buChar char="Ø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2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503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08F87104-901E-42EC-9750-081129B8E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5154-93CD-4B2B-8D0B-D756E4982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228A-40C6-4BF8-BCA8-1280A10A64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ijing\Desktop\亚信稿子\新LOGOppt-翅膀\封底 拷贝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00034" y="1214428"/>
            <a:ext cx="7816382" cy="68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endParaRPr kumimoji="1" lang="en-US" altLang="zh-CN" sz="36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2327" y="843086"/>
            <a:ext cx="70580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1" tIns="45702" rIns="91401" bIns="4570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Voltdb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性能测试报告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(JDBC BATCH)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790575"/>
            <a:ext cx="6096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(JDBC BATCH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显示结果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实时的吞吐量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714494"/>
            <a:ext cx="79327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(JDBC BATCH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显示结果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6"/>
            <a:ext cx="64294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实时的吞吐量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857238"/>
            <a:ext cx="76660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场景一：测试报告</a:t>
            </a:r>
            <a:endParaRPr lang="zh-CN" altLang="en-US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1071552"/>
            <a:ext cx="864396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、采用了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Procedure </a:t>
            </a:r>
            <a:r>
              <a:rPr lang="zh-CN" altLang="en-US" dirty="0" smtClean="0"/>
              <a:t>两种接口方式进行的测试</a:t>
            </a:r>
            <a:endParaRPr lang="en-US" altLang="zh-CN" dirty="0" smtClean="0"/>
          </a:p>
          <a:p>
            <a:r>
              <a:rPr lang="en-US" altLang="zh-CN" dirty="0" smtClean="0"/>
              <a:t>     A</a:t>
            </a:r>
            <a:r>
              <a:rPr lang="zh-CN" altLang="en-US" dirty="0" smtClean="0"/>
              <a:t>、逐条插入，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个线程，吞吐量在每秒：</a:t>
            </a:r>
            <a:r>
              <a:rPr lang="en-US" altLang="zh-CN" dirty="0" smtClean="0"/>
              <a:t> 300</a:t>
            </a:r>
            <a:r>
              <a:rPr lang="zh-CN" altLang="en-US" dirty="0" smtClean="0"/>
              <a:t>条到</a:t>
            </a:r>
            <a:r>
              <a:rPr lang="en-US" altLang="zh-CN" dirty="0" smtClean="0"/>
              <a:t>700</a:t>
            </a:r>
            <a:r>
              <a:rPr lang="zh-CN" altLang="en-US" dirty="0" smtClean="0"/>
              <a:t>条，从结果上看不稳定；随着运行的时间，吞吐量减少。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B</a:t>
            </a:r>
            <a:r>
              <a:rPr lang="zh-CN" altLang="en-US" dirty="0" smtClean="0"/>
              <a:t>、批量插入，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个线程，吞吐量在每秒：</a:t>
            </a:r>
            <a:r>
              <a:rPr lang="en-US" altLang="zh-CN" dirty="0" smtClean="0"/>
              <a:t>1150</a:t>
            </a:r>
            <a:r>
              <a:rPr lang="zh-CN" altLang="en-US" dirty="0" smtClean="0"/>
              <a:t>条左右，从结果上看稳定，不会随运行时间而变化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、线程多少，没过多验证；若以批量的方式会例，吞吐量肯定是线程数增加而增加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场景二：群集 （</a:t>
            </a:r>
            <a:r>
              <a:rPr lang="en-US" altLang="zh-CN" dirty="0" smtClean="0"/>
              <a:t>JDBC BATCH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642924"/>
            <a:ext cx="61341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场景二：群集 （</a:t>
            </a:r>
            <a:r>
              <a:rPr lang="en-US" altLang="zh-CN" dirty="0" smtClean="0"/>
              <a:t>JDBC BATCH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857238"/>
            <a:ext cx="885828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场景二：群集 （</a:t>
            </a:r>
            <a:r>
              <a:rPr lang="en-US" altLang="zh-CN" dirty="0" smtClean="0"/>
              <a:t>JDBC BATCH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" y="107155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场景二：测试报告</a:t>
            </a:r>
            <a:endParaRPr lang="zh-CN" altLang="en-US" dirty="0"/>
          </a:p>
        </p:txBody>
      </p:sp>
      <p:sp>
        <p:nvSpPr>
          <p:cNvPr id="6" name="文本框 40"/>
          <p:cNvSpPr txBox="1"/>
          <p:nvPr/>
        </p:nvSpPr>
        <p:spPr>
          <a:xfrm>
            <a:off x="714348" y="857238"/>
            <a:ext cx="114300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1071552"/>
            <a:ext cx="8643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、从数值上看，单节点与集群吞吐量一致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系统参数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000114"/>
          <a:ext cx="7715304" cy="195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087"/>
                <a:gridCol w="4641217"/>
              </a:tblGrid>
              <a:tr h="3920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CentOS</a:t>
                      </a:r>
                      <a:r>
                        <a:rPr lang="en-US" altLang="zh-CN" dirty="0" smtClean="0"/>
                        <a:t> 6.X (</a:t>
                      </a:r>
                      <a:r>
                        <a:rPr lang="zh-CN" altLang="en-US" dirty="0" smtClean="0"/>
                        <a:t>虚拟机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6517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物理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核心数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0/0/8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sitesperhost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</a:t>
            </a:r>
            <a:r>
              <a:rPr lang="en-US" altLang="zh-CN" dirty="0" smtClean="0"/>
              <a:t>(Procedure/JDBC)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928676"/>
            <a:ext cx="278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个线程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71802" y="714362"/>
            <a:ext cx="59340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</a:t>
            </a:r>
            <a:r>
              <a:rPr lang="en-US" altLang="zh-CN" dirty="0" smtClean="0"/>
              <a:t>(Procedure/JDBC)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714362"/>
            <a:ext cx="6048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72264" y="1000114"/>
            <a:ext cx="1761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内存使用</a:t>
            </a:r>
            <a:r>
              <a:rPr lang="en-US" altLang="zh-CN" dirty="0" smtClean="0"/>
              <a:t>2.357G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</a:t>
            </a:r>
            <a:r>
              <a:rPr lang="en-US" altLang="zh-CN" dirty="0" smtClean="0"/>
              <a:t>(Procedure/JDBC)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86050" y="838200"/>
            <a:ext cx="61150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7158" y="128586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吞吐量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(Procedure/JDBC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显示结果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吞吐量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4652" y="998524"/>
            <a:ext cx="67865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(Procedure/JDBC 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显示结果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实时的吞吐量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3" y="2214560"/>
            <a:ext cx="892971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(JDBC BATCH)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3" y="785800"/>
            <a:ext cx="4088549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170" y="857238"/>
            <a:ext cx="480583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场景一：单节点 </a:t>
            </a:r>
            <a:r>
              <a:rPr lang="en-US" altLang="zh-CN" dirty="0" smtClean="0"/>
              <a:t>(JDBC BATCH)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760513"/>
            <a:ext cx="6286512" cy="43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全屏显示(16:9)</PresentationFormat>
  <Paragraphs>78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Palatino Linotype</vt:lpstr>
      <vt:lpstr>Calibri</vt:lpstr>
      <vt:lpstr>Arial Unicode MS</vt:lpstr>
      <vt:lpstr>自定义设计方案</vt:lpstr>
      <vt:lpstr>1_自定义设计方案</vt:lpstr>
      <vt:lpstr>PowerPoint 演示文稿</vt:lpstr>
      <vt:lpstr>系统参数</vt:lpstr>
      <vt:lpstr>场景一：单节点(Procedure/JDBC)</vt:lpstr>
      <vt:lpstr>场景一：单节点(Procedure/JDBC)</vt:lpstr>
      <vt:lpstr>场景一：单节点(Procedure/JDBC)</vt:lpstr>
      <vt:lpstr>场景一：单节点 (Procedure/JDBC Jmeter 显示结果)</vt:lpstr>
      <vt:lpstr>场景一：单节点 (Procedure/JDBC  Jmeter 显示结果)</vt:lpstr>
      <vt:lpstr>场景一：单节点 (JDBC BATCH)</vt:lpstr>
      <vt:lpstr>场景一：单节点 (JDBC BATCH)</vt:lpstr>
      <vt:lpstr>场景一：单节点 (JDBC BATCH)</vt:lpstr>
      <vt:lpstr>场景一：单节点 (JDBC BATCH Jmeter 显示结果)</vt:lpstr>
      <vt:lpstr>场景一：单节点 (JDBC BATCH Jmeter 显示结果)</vt:lpstr>
      <vt:lpstr>场景一：测试报告</vt:lpstr>
      <vt:lpstr>场景二：群集 （JDBC BATCH）</vt:lpstr>
      <vt:lpstr>场景二：群集 （JDBC BATCH）</vt:lpstr>
      <vt:lpstr>场景二：群集 （JDBC BATCH）</vt:lpstr>
      <vt:lpstr>场景二：测试报告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Administrator</cp:lastModifiedBy>
  <cp:revision>1490</cp:revision>
  <dcterms:created xsi:type="dcterms:W3CDTF">2014-06-18T07:44:00Z</dcterms:created>
  <dcterms:modified xsi:type="dcterms:W3CDTF">2017-09-22T14:56:45Z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