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910" r:id="rId5"/>
    <p:sldId id="931" r:id="rId7"/>
    <p:sldId id="932" r:id="rId8"/>
    <p:sldId id="940" r:id="rId9"/>
    <p:sldId id="941" r:id="rId10"/>
    <p:sldId id="945" r:id="rId11"/>
    <p:sldId id="943" r:id="rId12"/>
    <p:sldId id="946" r:id="rId13"/>
    <p:sldId id="947" r:id="rId14"/>
    <p:sldId id="942" r:id="rId15"/>
    <p:sldId id="944" r:id="rId16"/>
    <p:sldId id="933" r:id="rId17"/>
    <p:sldId id="935" r:id="rId18"/>
    <p:sldId id="949" r:id="rId19"/>
    <p:sldId id="950" r:id="rId20"/>
    <p:sldId id="936" r:id="rId21"/>
    <p:sldId id="951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2DD1"/>
    <a:srgbClr val="F8A968"/>
    <a:srgbClr val="00FF00"/>
    <a:srgbClr val="F78B31"/>
    <a:srgbClr val="F47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882" autoAdjust="0"/>
    <p:restoredTop sz="93885" autoAdjust="0"/>
  </p:normalViewPr>
  <p:slideViewPr>
    <p:cSldViewPr>
      <p:cViewPr varScale="1">
        <p:scale>
          <a:sx n="75" d="100"/>
          <a:sy n="75" d="100"/>
        </p:scale>
        <p:origin x="-1428" y="-102"/>
      </p:cViewPr>
      <p:guideLst>
        <p:guide orient="horz" pos="2255"/>
        <p:guide pos="52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47B96E-71F1-4E93-9BFC-AA2AC0CC95A3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ABB96FF-D341-4CEA-9CD6-4D0842D9F50D}">
      <dgm:prSet phldrT="[文本]" custT="1"/>
      <dgm:spPr/>
      <dgm:t>
        <a:bodyPr/>
        <a:lstStyle/>
        <a:p>
          <a:r>
            <a:rPr lang="zh-CN" altLang="en-US" sz="1400" dirty="0" smtClean="0"/>
            <a:t>数据同步</a:t>
          </a:r>
          <a:endParaRPr lang="zh-CN" altLang="en-US" sz="1400" dirty="0"/>
        </a:p>
      </dgm:t>
    </dgm:pt>
    <dgm:pt modelId="{6406C696-9A42-4F63-BB7C-9FF606B7DBDB}" cxnId="{85DCCF96-CDBF-48AA-BFDE-E1B8742979CD}" type="parTrans">
      <dgm:prSet custT="1"/>
      <dgm:spPr/>
      <dgm:t>
        <a:bodyPr/>
        <a:lstStyle/>
        <a:p>
          <a:endParaRPr lang="zh-CN" altLang="en-US" sz="1400"/>
        </a:p>
      </dgm:t>
    </dgm:pt>
    <dgm:pt modelId="{68AFE7A9-69C6-492A-87E0-64B3FB332BB0}" cxnId="{85DCCF96-CDBF-48AA-BFDE-E1B8742979CD}" type="sibTrans">
      <dgm:prSet/>
      <dgm:spPr/>
      <dgm:t>
        <a:bodyPr/>
        <a:lstStyle/>
        <a:p>
          <a:endParaRPr lang="zh-CN" altLang="en-US" sz="1400"/>
        </a:p>
      </dgm:t>
    </dgm:pt>
    <dgm:pt modelId="{C006CBA3-CB7B-42B7-BE3A-98714AC0AA31}">
      <dgm:prSet phldrT="[文本]" custT="1"/>
      <dgm:spPr/>
      <dgm:t>
        <a:bodyPr/>
        <a:lstStyle/>
        <a:p>
          <a:r>
            <a:rPr lang="zh-CN" altLang="en-US" sz="1400" dirty="0" smtClean="0"/>
            <a:t>全量</a:t>
          </a:r>
          <a:endParaRPr lang="zh-CN" altLang="en-US" sz="1400" dirty="0"/>
        </a:p>
      </dgm:t>
    </dgm:pt>
    <dgm:pt modelId="{6BDFACD5-9D7F-4CDD-82E7-E7FC1F1F8B2E}" cxnId="{ECB83518-152D-48D6-AAD5-DB9D480C5029}" type="parTrans">
      <dgm:prSet custT="1"/>
      <dgm:spPr/>
      <dgm:t>
        <a:bodyPr/>
        <a:lstStyle/>
        <a:p>
          <a:endParaRPr lang="zh-CN" altLang="en-US" sz="1400"/>
        </a:p>
      </dgm:t>
    </dgm:pt>
    <dgm:pt modelId="{6FFF19DE-FB9F-4DE9-9AAD-420AEA609599}" cxnId="{ECB83518-152D-48D6-AAD5-DB9D480C5029}" type="sibTrans">
      <dgm:prSet/>
      <dgm:spPr/>
      <dgm:t>
        <a:bodyPr/>
        <a:lstStyle/>
        <a:p>
          <a:endParaRPr lang="zh-CN" altLang="en-US" sz="1400"/>
        </a:p>
      </dgm:t>
    </dgm:pt>
    <dgm:pt modelId="{523638A6-EC3A-4058-9C34-08B2EF31F4E4}">
      <dgm:prSet phldrT="[文本]" custT="1"/>
      <dgm:spPr/>
      <dgm:t>
        <a:bodyPr/>
        <a:lstStyle/>
        <a:p>
          <a:r>
            <a:rPr lang="zh-CN" altLang="en-US" sz="1400" dirty="0" smtClean="0"/>
            <a:t>增量</a:t>
          </a:r>
          <a:endParaRPr lang="zh-CN" altLang="en-US" sz="1400" dirty="0"/>
        </a:p>
      </dgm:t>
    </dgm:pt>
    <dgm:pt modelId="{D4AFD1F5-3C4E-42D6-9BFE-4ADFE6396F63}" cxnId="{19A0E19C-298B-4B4F-8FFE-40B977B33075}" type="parTrans">
      <dgm:prSet custT="1"/>
      <dgm:spPr/>
      <dgm:t>
        <a:bodyPr/>
        <a:lstStyle/>
        <a:p>
          <a:endParaRPr lang="zh-CN" altLang="en-US" sz="1400"/>
        </a:p>
      </dgm:t>
    </dgm:pt>
    <dgm:pt modelId="{8775DCC1-325B-4AA3-8967-F0700C47329E}" cxnId="{19A0E19C-298B-4B4F-8FFE-40B977B33075}" type="sibTrans">
      <dgm:prSet/>
      <dgm:spPr/>
      <dgm:t>
        <a:bodyPr/>
        <a:lstStyle/>
        <a:p>
          <a:endParaRPr lang="zh-CN" altLang="en-US" sz="1400"/>
        </a:p>
      </dgm:t>
    </dgm:pt>
    <dgm:pt modelId="{9FABBDC8-3C0C-4E56-8195-9B626FA00E4D}">
      <dgm:prSet phldrT="[文本]" custT="1"/>
      <dgm:spPr/>
      <dgm:t>
        <a:bodyPr/>
        <a:lstStyle/>
        <a:p>
          <a:r>
            <a:rPr lang="zh-CN" altLang="en-US" sz="1400" dirty="0" smtClean="0"/>
            <a:t>服务状态</a:t>
          </a:r>
          <a:endParaRPr lang="zh-CN" altLang="en-US" sz="1400" dirty="0"/>
        </a:p>
      </dgm:t>
    </dgm:pt>
    <dgm:pt modelId="{F44B6FD4-7B31-40A8-AF4D-5A9C47AD97E5}" cxnId="{B7EF370A-F582-4B2D-A15C-5C9784266A62}" type="parTrans">
      <dgm:prSet custT="1"/>
      <dgm:spPr/>
      <dgm:t>
        <a:bodyPr/>
        <a:lstStyle/>
        <a:p>
          <a:endParaRPr lang="zh-CN" altLang="en-US" sz="1400"/>
        </a:p>
      </dgm:t>
    </dgm:pt>
    <dgm:pt modelId="{ECDD9450-C4B4-4CE4-9B6B-4B139B860E92}" cxnId="{B7EF370A-F582-4B2D-A15C-5C9784266A62}" type="sibTrans">
      <dgm:prSet/>
      <dgm:spPr/>
      <dgm:t>
        <a:bodyPr/>
        <a:lstStyle/>
        <a:p>
          <a:endParaRPr lang="zh-CN" altLang="en-US" sz="1400"/>
        </a:p>
      </dgm:t>
    </dgm:pt>
    <dgm:pt modelId="{E93C58D5-BA66-409E-8920-9BFA4E817D72}">
      <dgm:prSet phldrT="[文本]" custT="1"/>
      <dgm:spPr/>
      <dgm:t>
        <a:bodyPr/>
        <a:lstStyle/>
        <a:p>
          <a:r>
            <a:rPr lang="zh-CN" altLang="en-US" sz="1400" dirty="0" smtClean="0"/>
            <a:t>监控</a:t>
          </a:r>
          <a:endParaRPr lang="zh-CN" altLang="en-US" sz="1400" dirty="0"/>
        </a:p>
      </dgm:t>
    </dgm:pt>
    <dgm:pt modelId="{16258D25-D49C-428A-8ABA-86D7757CE926}" cxnId="{EC5818AD-EC4F-4878-9D85-628298F19717}" type="sibTrans">
      <dgm:prSet/>
      <dgm:spPr/>
      <dgm:t>
        <a:bodyPr/>
        <a:lstStyle/>
        <a:p>
          <a:endParaRPr lang="zh-CN" altLang="en-US" sz="1400"/>
        </a:p>
      </dgm:t>
    </dgm:pt>
    <dgm:pt modelId="{A8E5DE58-A7F7-4EA3-AA41-4395F3A47694}" cxnId="{EC5818AD-EC4F-4878-9D85-628298F19717}" type="parTrans">
      <dgm:prSet/>
      <dgm:spPr/>
      <dgm:t>
        <a:bodyPr/>
        <a:lstStyle/>
        <a:p>
          <a:endParaRPr lang="zh-CN" altLang="en-US" sz="1400"/>
        </a:p>
      </dgm:t>
    </dgm:pt>
    <dgm:pt modelId="{A845B6F1-1F42-4691-9A31-7202CDDA6E93}">
      <dgm:prSet phldrT="[文本]" custT="1"/>
      <dgm:spPr/>
      <dgm:t>
        <a:bodyPr/>
        <a:lstStyle/>
        <a:p>
          <a:r>
            <a:rPr lang="zh-CN" altLang="en-US" sz="1400" dirty="0" smtClean="0"/>
            <a:t>数据差异对比</a:t>
          </a:r>
          <a:endParaRPr lang="zh-CN" altLang="en-US" sz="1400" dirty="0"/>
        </a:p>
      </dgm:t>
    </dgm:pt>
    <dgm:pt modelId="{C7C05C80-9851-4216-B818-B909CCA4C0A0}" cxnId="{B6D7C201-FDDD-46D7-A4A1-0CFA35FA2C32}" type="parTrans">
      <dgm:prSet/>
      <dgm:spPr/>
      <dgm:t>
        <a:bodyPr/>
        <a:lstStyle/>
        <a:p>
          <a:endParaRPr lang="zh-CN" altLang="en-US"/>
        </a:p>
      </dgm:t>
    </dgm:pt>
    <dgm:pt modelId="{24DA8531-8C84-4AA7-8C93-66C72ACAE5FA}" cxnId="{B6D7C201-FDDD-46D7-A4A1-0CFA35FA2C32}" type="sibTrans">
      <dgm:prSet/>
      <dgm:spPr/>
      <dgm:t>
        <a:bodyPr/>
        <a:lstStyle/>
        <a:p>
          <a:endParaRPr lang="zh-CN" altLang="en-US"/>
        </a:p>
      </dgm:t>
    </dgm:pt>
    <dgm:pt modelId="{36EB6619-0E90-4CDE-85F7-66BECDFFFA47}" type="pres">
      <dgm:prSet presAssocID="{5347B96E-71F1-4E93-9BFC-AA2AC0CC95A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CD7EA5A-505E-4CDE-987C-D9FCE59D5D00}" type="pres">
      <dgm:prSet presAssocID="{E93C58D5-BA66-409E-8920-9BFA4E817D72}" presName="root1" presStyleCnt="0"/>
      <dgm:spPr/>
    </dgm:pt>
    <dgm:pt modelId="{D3F76F89-E580-40AA-9813-ACC95E832228}" type="pres">
      <dgm:prSet presAssocID="{E93C58D5-BA66-409E-8920-9BFA4E817D7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A0054A-C356-45EC-A292-8A6905FA4DE5}" type="pres">
      <dgm:prSet presAssocID="{E93C58D5-BA66-409E-8920-9BFA4E817D72}" presName="level2hierChild" presStyleCnt="0"/>
      <dgm:spPr/>
    </dgm:pt>
    <dgm:pt modelId="{9D527A5B-D330-45A7-BAEE-25E98287EF02}" type="pres">
      <dgm:prSet presAssocID="{6406C696-9A42-4F63-BB7C-9FF606B7DBDB}" presName="conn2-1" presStyleLbl="parChTrans1D2" presStyleIdx="0" presStyleCnt="3"/>
      <dgm:spPr/>
    </dgm:pt>
    <dgm:pt modelId="{D713EE84-6CD1-4E62-B1B7-8B22CD6DF008}" type="pres">
      <dgm:prSet presAssocID="{6406C696-9A42-4F63-BB7C-9FF606B7DBDB}" presName="connTx" presStyleLbl="parChTrans1D2" presStyleIdx="0" presStyleCnt="3"/>
      <dgm:spPr/>
    </dgm:pt>
    <dgm:pt modelId="{4622DE47-A948-4C14-8923-5FF4C5BF8FAF}" type="pres">
      <dgm:prSet presAssocID="{9ABB96FF-D341-4CEA-9CD6-4D0842D9F50D}" presName="root2" presStyleCnt="0"/>
      <dgm:spPr/>
    </dgm:pt>
    <dgm:pt modelId="{B561BDB9-EBCC-4338-B978-B39D3D8A9F53}" type="pres">
      <dgm:prSet presAssocID="{9ABB96FF-D341-4CEA-9CD6-4D0842D9F50D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DAF6F5-9D80-4616-83AD-98851CD4E5E8}" type="pres">
      <dgm:prSet presAssocID="{9ABB96FF-D341-4CEA-9CD6-4D0842D9F50D}" presName="level3hierChild" presStyleCnt="0"/>
      <dgm:spPr/>
    </dgm:pt>
    <dgm:pt modelId="{FA3B84F0-6444-4598-9316-7CE23D4AD8C2}" type="pres">
      <dgm:prSet presAssocID="{6BDFACD5-9D7F-4CDD-82E7-E7FC1F1F8B2E}" presName="conn2-1" presStyleLbl="parChTrans1D3" presStyleIdx="0" presStyleCnt="2"/>
      <dgm:spPr/>
    </dgm:pt>
    <dgm:pt modelId="{4AF269FC-911C-4A16-BFD1-380B3CB23758}" type="pres">
      <dgm:prSet presAssocID="{6BDFACD5-9D7F-4CDD-82E7-E7FC1F1F8B2E}" presName="connTx" presStyleLbl="parChTrans1D3" presStyleIdx="0" presStyleCnt="2"/>
      <dgm:spPr/>
    </dgm:pt>
    <dgm:pt modelId="{3522C387-CB1F-4009-A58B-0C5BCB372578}" type="pres">
      <dgm:prSet presAssocID="{C006CBA3-CB7B-42B7-BE3A-98714AC0AA31}" presName="root2" presStyleCnt="0"/>
      <dgm:spPr/>
    </dgm:pt>
    <dgm:pt modelId="{51B530F7-7B86-4D92-A449-7D0B8FE61FCA}" type="pres">
      <dgm:prSet presAssocID="{C006CBA3-CB7B-42B7-BE3A-98714AC0AA31}" presName="LevelTwoTextNode" presStyleLbl="node3" presStyleIdx="0" presStyleCnt="2">
        <dgm:presLayoutVars>
          <dgm:chPref val="3"/>
        </dgm:presLayoutVars>
      </dgm:prSet>
      <dgm:spPr/>
    </dgm:pt>
    <dgm:pt modelId="{7704D800-46D1-4E35-A3FB-2B6C65A5E1D1}" type="pres">
      <dgm:prSet presAssocID="{C006CBA3-CB7B-42B7-BE3A-98714AC0AA31}" presName="level3hierChild" presStyleCnt="0"/>
      <dgm:spPr/>
    </dgm:pt>
    <dgm:pt modelId="{C6CF433B-DFBE-40E7-AEA6-B208526E048E}" type="pres">
      <dgm:prSet presAssocID="{D4AFD1F5-3C4E-42D6-9BFE-4ADFE6396F63}" presName="conn2-1" presStyleLbl="parChTrans1D3" presStyleIdx="1" presStyleCnt="2"/>
      <dgm:spPr/>
    </dgm:pt>
    <dgm:pt modelId="{42AC67DE-5339-4A85-96AF-2CB802C14AC1}" type="pres">
      <dgm:prSet presAssocID="{D4AFD1F5-3C4E-42D6-9BFE-4ADFE6396F63}" presName="connTx" presStyleLbl="parChTrans1D3" presStyleIdx="1" presStyleCnt="2"/>
      <dgm:spPr/>
    </dgm:pt>
    <dgm:pt modelId="{A0A6206C-C5D6-41DD-8A17-5BA7BC5C36D2}" type="pres">
      <dgm:prSet presAssocID="{523638A6-EC3A-4058-9C34-08B2EF31F4E4}" presName="root2" presStyleCnt="0"/>
      <dgm:spPr/>
    </dgm:pt>
    <dgm:pt modelId="{84ACF92A-1A17-4430-B05A-723F4842D858}" type="pres">
      <dgm:prSet presAssocID="{523638A6-EC3A-4058-9C34-08B2EF31F4E4}" presName="LevelTwoTextNode" presStyleLbl="node3" presStyleIdx="1" presStyleCnt="2">
        <dgm:presLayoutVars>
          <dgm:chPref val="3"/>
        </dgm:presLayoutVars>
      </dgm:prSet>
      <dgm:spPr/>
    </dgm:pt>
    <dgm:pt modelId="{34D7D393-9EAF-493C-A5CC-D62F92A01266}" type="pres">
      <dgm:prSet presAssocID="{523638A6-EC3A-4058-9C34-08B2EF31F4E4}" presName="level3hierChild" presStyleCnt="0"/>
      <dgm:spPr/>
    </dgm:pt>
    <dgm:pt modelId="{79A1E82E-E310-46AB-AD05-FB3AE2D85B46}" type="pres">
      <dgm:prSet presAssocID="{C7C05C80-9851-4216-B818-B909CCA4C0A0}" presName="conn2-1" presStyleLbl="parChTrans1D2" presStyleIdx="1" presStyleCnt="3"/>
      <dgm:spPr/>
    </dgm:pt>
    <dgm:pt modelId="{3768E8D7-0C48-4A47-8060-EAF0F6163F70}" type="pres">
      <dgm:prSet presAssocID="{C7C05C80-9851-4216-B818-B909CCA4C0A0}" presName="connTx" presStyleLbl="parChTrans1D2" presStyleIdx="1" presStyleCnt="3"/>
      <dgm:spPr/>
    </dgm:pt>
    <dgm:pt modelId="{8536BF60-99C8-4167-BDD5-27870B271C16}" type="pres">
      <dgm:prSet presAssocID="{A845B6F1-1F42-4691-9A31-7202CDDA6E93}" presName="root2" presStyleCnt="0"/>
      <dgm:spPr/>
    </dgm:pt>
    <dgm:pt modelId="{0B6B1B67-6598-4A5E-9BF6-323CE8103449}" type="pres">
      <dgm:prSet presAssocID="{A845B6F1-1F42-4691-9A31-7202CDDA6E9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2EBDA0-7F11-47F7-82A1-51B9521DF74F}" type="pres">
      <dgm:prSet presAssocID="{A845B6F1-1F42-4691-9A31-7202CDDA6E93}" presName="level3hierChild" presStyleCnt="0"/>
      <dgm:spPr/>
    </dgm:pt>
    <dgm:pt modelId="{79107445-7DA9-4125-98D9-E69AABCD6611}" type="pres">
      <dgm:prSet presAssocID="{F44B6FD4-7B31-40A8-AF4D-5A9C47AD97E5}" presName="conn2-1" presStyleLbl="parChTrans1D2" presStyleIdx="2" presStyleCnt="3"/>
      <dgm:spPr/>
    </dgm:pt>
    <dgm:pt modelId="{C95559A0-78E4-422E-9CE9-06208905605B}" type="pres">
      <dgm:prSet presAssocID="{F44B6FD4-7B31-40A8-AF4D-5A9C47AD97E5}" presName="connTx" presStyleLbl="parChTrans1D2" presStyleIdx="2" presStyleCnt="3"/>
      <dgm:spPr/>
    </dgm:pt>
    <dgm:pt modelId="{873BE932-159E-4124-916B-4AF5B53EF429}" type="pres">
      <dgm:prSet presAssocID="{9FABBDC8-3C0C-4E56-8195-9B626FA00E4D}" presName="root2" presStyleCnt="0"/>
      <dgm:spPr/>
    </dgm:pt>
    <dgm:pt modelId="{779EE5CA-0896-43F3-A0DC-9DE0A0A2946F}" type="pres">
      <dgm:prSet presAssocID="{9FABBDC8-3C0C-4E56-8195-9B626FA00E4D}" presName="LevelTwoTextNode" presStyleLbl="node2" presStyleIdx="2" presStyleCnt="3">
        <dgm:presLayoutVars>
          <dgm:chPref val="3"/>
        </dgm:presLayoutVars>
      </dgm:prSet>
      <dgm:spPr/>
    </dgm:pt>
    <dgm:pt modelId="{6B9C8784-09A2-42AE-8FB6-BEA98DBAAE5E}" type="pres">
      <dgm:prSet presAssocID="{9FABBDC8-3C0C-4E56-8195-9B626FA00E4D}" presName="level3hierChild" presStyleCnt="0"/>
      <dgm:spPr/>
    </dgm:pt>
  </dgm:ptLst>
  <dgm:cxnLst>
    <dgm:cxn modelId="{AD7A8845-891D-4F38-92B3-869547092695}" type="presOf" srcId="{9ABB96FF-D341-4CEA-9CD6-4D0842D9F50D}" destId="{B561BDB9-EBCC-4338-B978-B39D3D8A9F53}" srcOrd="0" destOrd="0" presId="urn:microsoft.com/office/officeart/2005/8/layout/hierarchy2"/>
    <dgm:cxn modelId="{898ED4BF-E394-4846-BB9F-BFDA59595139}" type="presOf" srcId="{D4AFD1F5-3C4E-42D6-9BFE-4ADFE6396F63}" destId="{C6CF433B-DFBE-40E7-AEA6-B208526E048E}" srcOrd="0" destOrd="0" presId="urn:microsoft.com/office/officeart/2005/8/layout/hierarchy2"/>
    <dgm:cxn modelId="{85DCCF96-CDBF-48AA-BFDE-E1B8742979CD}" srcId="{E93C58D5-BA66-409E-8920-9BFA4E817D72}" destId="{9ABB96FF-D341-4CEA-9CD6-4D0842D9F50D}" srcOrd="0" destOrd="0" parTransId="{6406C696-9A42-4F63-BB7C-9FF606B7DBDB}" sibTransId="{68AFE7A9-69C6-492A-87E0-64B3FB332BB0}"/>
    <dgm:cxn modelId="{27D40AC8-555B-4748-B041-FC62111F4D18}" type="presOf" srcId="{9FABBDC8-3C0C-4E56-8195-9B626FA00E4D}" destId="{779EE5CA-0896-43F3-A0DC-9DE0A0A2946F}" srcOrd="0" destOrd="0" presId="urn:microsoft.com/office/officeart/2005/8/layout/hierarchy2"/>
    <dgm:cxn modelId="{0938A9AE-2FE8-4240-9207-99680DE6DD73}" type="presOf" srcId="{D4AFD1F5-3C4E-42D6-9BFE-4ADFE6396F63}" destId="{42AC67DE-5339-4A85-96AF-2CB802C14AC1}" srcOrd="1" destOrd="0" presId="urn:microsoft.com/office/officeart/2005/8/layout/hierarchy2"/>
    <dgm:cxn modelId="{D7A2BD53-DFD2-4616-80E0-4C744138B668}" type="presOf" srcId="{C006CBA3-CB7B-42B7-BE3A-98714AC0AA31}" destId="{51B530F7-7B86-4D92-A449-7D0B8FE61FCA}" srcOrd="0" destOrd="0" presId="urn:microsoft.com/office/officeart/2005/8/layout/hierarchy2"/>
    <dgm:cxn modelId="{A905A8BF-448C-4A61-B380-FDEDF2CAAFD1}" type="presOf" srcId="{6BDFACD5-9D7F-4CDD-82E7-E7FC1F1F8B2E}" destId="{4AF269FC-911C-4A16-BFD1-380B3CB23758}" srcOrd="1" destOrd="0" presId="urn:microsoft.com/office/officeart/2005/8/layout/hierarchy2"/>
    <dgm:cxn modelId="{BD3BF5F7-A982-4AEE-98CE-B7DA82562B52}" type="presOf" srcId="{E93C58D5-BA66-409E-8920-9BFA4E817D72}" destId="{D3F76F89-E580-40AA-9813-ACC95E832228}" srcOrd="0" destOrd="0" presId="urn:microsoft.com/office/officeart/2005/8/layout/hierarchy2"/>
    <dgm:cxn modelId="{B6D7C201-FDDD-46D7-A4A1-0CFA35FA2C32}" srcId="{E93C58D5-BA66-409E-8920-9BFA4E817D72}" destId="{A845B6F1-1F42-4691-9A31-7202CDDA6E93}" srcOrd="1" destOrd="0" parTransId="{C7C05C80-9851-4216-B818-B909CCA4C0A0}" sibTransId="{24DA8531-8C84-4AA7-8C93-66C72ACAE5FA}"/>
    <dgm:cxn modelId="{A8628C35-D84C-4203-842A-23E67080C185}" type="presOf" srcId="{6BDFACD5-9D7F-4CDD-82E7-E7FC1F1F8B2E}" destId="{FA3B84F0-6444-4598-9316-7CE23D4AD8C2}" srcOrd="0" destOrd="0" presId="urn:microsoft.com/office/officeart/2005/8/layout/hierarchy2"/>
    <dgm:cxn modelId="{19A0E19C-298B-4B4F-8FFE-40B977B33075}" srcId="{9ABB96FF-D341-4CEA-9CD6-4D0842D9F50D}" destId="{523638A6-EC3A-4058-9C34-08B2EF31F4E4}" srcOrd="1" destOrd="0" parTransId="{D4AFD1F5-3C4E-42D6-9BFE-4ADFE6396F63}" sibTransId="{8775DCC1-325B-4AA3-8967-F0700C47329E}"/>
    <dgm:cxn modelId="{3E75B033-6598-4A99-A395-1ACF1EFC8615}" type="presOf" srcId="{F44B6FD4-7B31-40A8-AF4D-5A9C47AD97E5}" destId="{79107445-7DA9-4125-98D9-E69AABCD6611}" srcOrd="0" destOrd="0" presId="urn:microsoft.com/office/officeart/2005/8/layout/hierarchy2"/>
    <dgm:cxn modelId="{C2D2C99E-6A3C-4F94-9DCF-F98E27C76DE8}" type="presOf" srcId="{C7C05C80-9851-4216-B818-B909CCA4C0A0}" destId="{79A1E82E-E310-46AB-AD05-FB3AE2D85B46}" srcOrd="0" destOrd="0" presId="urn:microsoft.com/office/officeart/2005/8/layout/hierarchy2"/>
    <dgm:cxn modelId="{08E81ABD-37C5-4934-A7B9-FFF77110F44A}" type="presOf" srcId="{6406C696-9A42-4F63-BB7C-9FF606B7DBDB}" destId="{9D527A5B-D330-45A7-BAEE-25E98287EF02}" srcOrd="0" destOrd="0" presId="urn:microsoft.com/office/officeart/2005/8/layout/hierarchy2"/>
    <dgm:cxn modelId="{33DCEB48-2628-44B2-AC1F-DE4BF89301CC}" type="presOf" srcId="{C7C05C80-9851-4216-B818-B909CCA4C0A0}" destId="{3768E8D7-0C48-4A47-8060-EAF0F6163F70}" srcOrd="1" destOrd="0" presId="urn:microsoft.com/office/officeart/2005/8/layout/hierarchy2"/>
    <dgm:cxn modelId="{EC5818AD-EC4F-4878-9D85-628298F19717}" srcId="{5347B96E-71F1-4E93-9BFC-AA2AC0CC95A3}" destId="{E93C58D5-BA66-409E-8920-9BFA4E817D72}" srcOrd="0" destOrd="0" parTransId="{A8E5DE58-A7F7-4EA3-AA41-4395F3A47694}" sibTransId="{16258D25-D49C-428A-8ABA-86D7757CE926}"/>
    <dgm:cxn modelId="{B7EF370A-F582-4B2D-A15C-5C9784266A62}" srcId="{E93C58D5-BA66-409E-8920-9BFA4E817D72}" destId="{9FABBDC8-3C0C-4E56-8195-9B626FA00E4D}" srcOrd="2" destOrd="0" parTransId="{F44B6FD4-7B31-40A8-AF4D-5A9C47AD97E5}" sibTransId="{ECDD9450-C4B4-4CE4-9B6B-4B139B860E92}"/>
    <dgm:cxn modelId="{BD9E756C-661E-460C-AC6D-D9151818E150}" type="presOf" srcId="{A845B6F1-1F42-4691-9A31-7202CDDA6E93}" destId="{0B6B1B67-6598-4A5E-9BF6-323CE8103449}" srcOrd="0" destOrd="0" presId="urn:microsoft.com/office/officeart/2005/8/layout/hierarchy2"/>
    <dgm:cxn modelId="{149413F2-60EC-4338-8061-0EFCA782E7C4}" type="presOf" srcId="{523638A6-EC3A-4058-9C34-08B2EF31F4E4}" destId="{84ACF92A-1A17-4430-B05A-723F4842D858}" srcOrd="0" destOrd="0" presId="urn:microsoft.com/office/officeart/2005/8/layout/hierarchy2"/>
    <dgm:cxn modelId="{B3A7C561-4D76-4D66-B6FF-50382AB9C1D5}" type="presOf" srcId="{6406C696-9A42-4F63-BB7C-9FF606B7DBDB}" destId="{D713EE84-6CD1-4E62-B1B7-8B22CD6DF008}" srcOrd="1" destOrd="0" presId="urn:microsoft.com/office/officeart/2005/8/layout/hierarchy2"/>
    <dgm:cxn modelId="{ECB83518-152D-48D6-AAD5-DB9D480C5029}" srcId="{9ABB96FF-D341-4CEA-9CD6-4D0842D9F50D}" destId="{C006CBA3-CB7B-42B7-BE3A-98714AC0AA31}" srcOrd="0" destOrd="0" parTransId="{6BDFACD5-9D7F-4CDD-82E7-E7FC1F1F8B2E}" sibTransId="{6FFF19DE-FB9F-4DE9-9AAD-420AEA609599}"/>
    <dgm:cxn modelId="{F81827A8-D12D-49DB-8A0D-7BFC841A541C}" type="presOf" srcId="{F44B6FD4-7B31-40A8-AF4D-5A9C47AD97E5}" destId="{C95559A0-78E4-422E-9CE9-06208905605B}" srcOrd="1" destOrd="0" presId="urn:microsoft.com/office/officeart/2005/8/layout/hierarchy2"/>
    <dgm:cxn modelId="{7F575AC2-4F4D-4EC5-A7FB-DC2319FFCA09}" type="presOf" srcId="{5347B96E-71F1-4E93-9BFC-AA2AC0CC95A3}" destId="{36EB6619-0E90-4CDE-85F7-66BECDFFFA47}" srcOrd="0" destOrd="0" presId="urn:microsoft.com/office/officeart/2005/8/layout/hierarchy2"/>
    <dgm:cxn modelId="{0FAADBA0-815A-471F-A2B1-7121D4E42EB0}" type="presParOf" srcId="{36EB6619-0E90-4CDE-85F7-66BECDFFFA47}" destId="{5CD7EA5A-505E-4CDE-987C-D9FCE59D5D00}" srcOrd="0" destOrd="0" presId="urn:microsoft.com/office/officeart/2005/8/layout/hierarchy2"/>
    <dgm:cxn modelId="{8A1CBC82-C152-4D61-A624-85035248B133}" type="presParOf" srcId="{5CD7EA5A-505E-4CDE-987C-D9FCE59D5D00}" destId="{D3F76F89-E580-40AA-9813-ACC95E832228}" srcOrd="0" destOrd="0" presId="urn:microsoft.com/office/officeart/2005/8/layout/hierarchy2"/>
    <dgm:cxn modelId="{52AE2E23-127E-4259-9F67-8A0CFC71F654}" type="presParOf" srcId="{5CD7EA5A-505E-4CDE-987C-D9FCE59D5D00}" destId="{0DA0054A-C356-45EC-A292-8A6905FA4DE5}" srcOrd="1" destOrd="0" presId="urn:microsoft.com/office/officeart/2005/8/layout/hierarchy2"/>
    <dgm:cxn modelId="{E1A9B248-A559-4680-B1EC-5386AEBAAF91}" type="presParOf" srcId="{0DA0054A-C356-45EC-A292-8A6905FA4DE5}" destId="{9D527A5B-D330-45A7-BAEE-25E98287EF02}" srcOrd="0" destOrd="0" presId="urn:microsoft.com/office/officeart/2005/8/layout/hierarchy2"/>
    <dgm:cxn modelId="{87C53EEF-4FC9-4D7A-BDEF-78EECF4CD440}" type="presParOf" srcId="{9D527A5B-D330-45A7-BAEE-25E98287EF02}" destId="{D713EE84-6CD1-4E62-B1B7-8B22CD6DF008}" srcOrd="0" destOrd="0" presId="urn:microsoft.com/office/officeart/2005/8/layout/hierarchy2"/>
    <dgm:cxn modelId="{7E8C0C53-C647-433B-B6D4-F922E25DDBA9}" type="presParOf" srcId="{0DA0054A-C356-45EC-A292-8A6905FA4DE5}" destId="{4622DE47-A948-4C14-8923-5FF4C5BF8FAF}" srcOrd="1" destOrd="0" presId="urn:microsoft.com/office/officeart/2005/8/layout/hierarchy2"/>
    <dgm:cxn modelId="{25FEA19E-8339-4267-AFB2-91A3CE1BC418}" type="presParOf" srcId="{4622DE47-A948-4C14-8923-5FF4C5BF8FAF}" destId="{B561BDB9-EBCC-4338-B978-B39D3D8A9F53}" srcOrd="0" destOrd="0" presId="urn:microsoft.com/office/officeart/2005/8/layout/hierarchy2"/>
    <dgm:cxn modelId="{7A3B94AB-F498-4223-AF99-EE9A51C2F546}" type="presParOf" srcId="{4622DE47-A948-4C14-8923-5FF4C5BF8FAF}" destId="{47DAF6F5-9D80-4616-83AD-98851CD4E5E8}" srcOrd="1" destOrd="0" presId="urn:microsoft.com/office/officeart/2005/8/layout/hierarchy2"/>
    <dgm:cxn modelId="{A4B9C794-2BB0-4E7E-9C99-77E2A8DD57A1}" type="presParOf" srcId="{47DAF6F5-9D80-4616-83AD-98851CD4E5E8}" destId="{FA3B84F0-6444-4598-9316-7CE23D4AD8C2}" srcOrd="0" destOrd="0" presId="urn:microsoft.com/office/officeart/2005/8/layout/hierarchy2"/>
    <dgm:cxn modelId="{456E3300-54D5-41F4-8B01-BC026D91BBC8}" type="presParOf" srcId="{FA3B84F0-6444-4598-9316-7CE23D4AD8C2}" destId="{4AF269FC-911C-4A16-BFD1-380B3CB23758}" srcOrd="0" destOrd="0" presId="urn:microsoft.com/office/officeart/2005/8/layout/hierarchy2"/>
    <dgm:cxn modelId="{814B8786-C894-41F6-A6CD-000CFD665B96}" type="presParOf" srcId="{47DAF6F5-9D80-4616-83AD-98851CD4E5E8}" destId="{3522C387-CB1F-4009-A58B-0C5BCB372578}" srcOrd="1" destOrd="0" presId="urn:microsoft.com/office/officeart/2005/8/layout/hierarchy2"/>
    <dgm:cxn modelId="{53ECCE6A-B2D8-4257-91F4-A6132FF3FBF6}" type="presParOf" srcId="{3522C387-CB1F-4009-A58B-0C5BCB372578}" destId="{51B530F7-7B86-4D92-A449-7D0B8FE61FCA}" srcOrd="0" destOrd="0" presId="urn:microsoft.com/office/officeart/2005/8/layout/hierarchy2"/>
    <dgm:cxn modelId="{0167C53F-0554-4B3A-BD31-BEF18D81D9EF}" type="presParOf" srcId="{3522C387-CB1F-4009-A58B-0C5BCB372578}" destId="{7704D800-46D1-4E35-A3FB-2B6C65A5E1D1}" srcOrd="1" destOrd="0" presId="urn:microsoft.com/office/officeart/2005/8/layout/hierarchy2"/>
    <dgm:cxn modelId="{FA8E205B-19D3-4D24-9E1F-5E7583DC5B3A}" type="presParOf" srcId="{47DAF6F5-9D80-4616-83AD-98851CD4E5E8}" destId="{C6CF433B-DFBE-40E7-AEA6-B208526E048E}" srcOrd="2" destOrd="0" presId="urn:microsoft.com/office/officeart/2005/8/layout/hierarchy2"/>
    <dgm:cxn modelId="{693215D6-780F-4005-ADA0-EACDD13D754D}" type="presParOf" srcId="{C6CF433B-DFBE-40E7-AEA6-B208526E048E}" destId="{42AC67DE-5339-4A85-96AF-2CB802C14AC1}" srcOrd="0" destOrd="0" presId="urn:microsoft.com/office/officeart/2005/8/layout/hierarchy2"/>
    <dgm:cxn modelId="{6EA38075-F4AE-4E11-A6DF-23137F75B71C}" type="presParOf" srcId="{47DAF6F5-9D80-4616-83AD-98851CD4E5E8}" destId="{A0A6206C-C5D6-41DD-8A17-5BA7BC5C36D2}" srcOrd="3" destOrd="0" presId="urn:microsoft.com/office/officeart/2005/8/layout/hierarchy2"/>
    <dgm:cxn modelId="{5A326161-1440-436E-951F-69F47A7C9048}" type="presParOf" srcId="{A0A6206C-C5D6-41DD-8A17-5BA7BC5C36D2}" destId="{84ACF92A-1A17-4430-B05A-723F4842D858}" srcOrd="0" destOrd="0" presId="urn:microsoft.com/office/officeart/2005/8/layout/hierarchy2"/>
    <dgm:cxn modelId="{81CE782A-A7D5-44A1-B559-F196B11C9F7C}" type="presParOf" srcId="{A0A6206C-C5D6-41DD-8A17-5BA7BC5C36D2}" destId="{34D7D393-9EAF-493C-A5CC-D62F92A01266}" srcOrd="1" destOrd="0" presId="urn:microsoft.com/office/officeart/2005/8/layout/hierarchy2"/>
    <dgm:cxn modelId="{5017C533-AE2B-41CD-84E7-BF68E10A07F4}" type="presParOf" srcId="{0DA0054A-C356-45EC-A292-8A6905FA4DE5}" destId="{79A1E82E-E310-46AB-AD05-FB3AE2D85B46}" srcOrd="2" destOrd="0" presId="urn:microsoft.com/office/officeart/2005/8/layout/hierarchy2"/>
    <dgm:cxn modelId="{1551CDCA-E533-4E55-AF31-D9605D4B3E2B}" type="presParOf" srcId="{79A1E82E-E310-46AB-AD05-FB3AE2D85B46}" destId="{3768E8D7-0C48-4A47-8060-EAF0F6163F70}" srcOrd="0" destOrd="0" presId="urn:microsoft.com/office/officeart/2005/8/layout/hierarchy2"/>
    <dgm:cxn modelId="{94110494-B4DB-478E-B14A-D0A7DAC31E2C}" type="presParOf" srcId="{0DA0054A-C356-45EC-A292-8A6905FA4DE5}" destId="{8536BF60-99C8-4167-BDD5-27870B271C16}" srcOrd="3" destOrd="0" presId="urn:microsoft.com/office/officeart/2005/8/layout/hierarchy2"/>
    <dgm:cxn modelId="{6D6330A4-FE04-49D7-B9F0-694624755814}" type="presParOf" srcId="{8536BF60-99C8-4167-BDD5-27870B271C16}" destId="{0B6B1B67-6598-4A5E-9BF6-323CE8103449}" srcOrd="0" destOrd="0" presId="urn:microsoft.com/office/officeart/2005/8/layout/hierarchy2"/>
    <dgm:cxn modelId="{4AF0C0C8-349F-478D-A3D9-E4E240120890}" type="presParOf" srcId="{8536BF60-99C8-4167-BDD5-27870B271C16}" destId="{502EBDA0-7F11-47F7-82A1-51B9521DF74F}" srcOrd="1" destOrd="0" presId="urn:microsoft.com/office/officeart/2005/8/layout/hierarchy2"/>
    <dgm:cxn modelId="{F2232D07-3F43-474E-8BD7-F0B0A7E2D072}" type="presParOf" srcId="{0DA0054A-C356-45EC-A292-8A6905FA4DE5}" destId="{79107445-7DA9-4125-98D9-E69AABCD6611}" srcOrd="4" destOrd="0" presId="urn:microsoft.com/office/officeart/2005/8/layout/hierarchy2"/>
    <dgm:cxn modelId="{7A616925-08A1-48C2-A25A-E9A066AC7D04}" type="presParOf" srcId="{79107445-7DA9-4125-98D9-E69AABCD6611}" destId="{C95559A0-78E4-422E-9CE9-06208905605B}" srcOrd="0" destOrd="0" presId="urn:microsoft.com/office/officeart/2005/8/layout/hierarchy2"/>
    <dgm:cxn modelId="{E9A81EE4-E0CD-448A-BCC1-575A1FD9D70E}" type="presParOf" srcId="{0DA0054A-C356-45EC-A292-8A6905FA4DE5}" destId="{873BE932-159E-4124-916B-4AF5B53EF429}" srcOrd="5" destOrd="0" presId="urn:microsoft.com/office/officeart/2005/8/layout/hierarchy2"/>
    <dgm:cxn modelId="{FC1744E6-6752-4331-BB2E-E8455A360245}" type="presParOf" srcId="{873BE932-159E-4124-916B-4AF5B53EF429}" destId="{779EE5CA-0896-43F3-A0DC-9DE0A0A2946F}" srcOrd="0" destOrd="0" presId="urn:microsoft.com/office/officeart/2005/8/layout/hierarchy2"/>
    <dgm:cxn modelId="{1DBD0CF6-A2E6-45AA-AE0C-8ADDBC78DC99}" type="presParOf" srcId="{873BE932-159E-4124-916B-4AF5B53EF429}" destId="{6B9C8784-09A2-42AE-8FB6-BEA98DBAAE5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286280" cy="2357454"/>
        <a:chOff x="0" y="0"/>
        <a:chExt cx="4286280" cy="2357454"/>
      </a:xfrm>
    </dsp:grpSpPr>
    <dsp:sp>
      <dsp:nvSpPr>
        <dsp:cNvPr id="3" name="圆角矩形 2"/>
        <dsp:cNvSpPr/>
      </dsp:nvSpPr>
      <dsp:spPr bwMode="white">
        <a:xfrm>
          <a:off x="0" y="1058880"/>
          <a:ext cx="1127968" cy="563984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8890" tIns="8890" rIns="889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 smtClean="0"/>
            <a:t>监控</a:t>
          </a:r>
          <a:endParaRPr lang="zh-CN" altLang="en-US" sz="1400" dirty="0"/>
        </a:p>
      </dsp:txBody>
      <dsp:txXfrm>
        <a:off x="0" y="1058880"/>
        <a:ext cx="1127968" cy="563984"/>
      </dsp:txXfrm>
    </dsp:sp>
    <dsp:sp>
      <dsp:nvSpPr>
        <dsp:cNvPr id="4" name="任意多边形 3"/>
        <dsp:cNvSpPr/>
      </dsp:nvSpPr>
      <dsp:spPr bwMode="white">
        <a:xfrm>
          <a:off x="958521" y="995050"/>
          <a:ext cx="790081" cy="43062"/>
        </a:xfrm>
        <a:custGeom>
          <a:avLst/>
          <a:gdLst/>
          <a:ahLst/>
          <a:cxnLst/>
          <a:pathLst>
            <a:path w="1244" h="68">
              <a:moveTo>
                <a:pt x="267" y="545"/>
              </a:moveTo>
              <a:lnTo>
                <a:pt x="977" y="-47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58521" y="995050"/>
        <a:ext cx="790081" cy="43062"/>
      </dsp:txXfrm>
    </dsp:sp>
    <dsp:sp>
      <dsp:nvSpPr>
        <dsp:cNvPr id="5" name="圆角矩形 4"/>
        <dsp:cNvSpPr/>
      </dsp:nvSpPr>
      <dsp:spPr bwMode="white">
        <a:xfrm>
          <a:off x="1579156" y="410299"/>
          <a:ext cx="1127968" cy="563984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8890" tIns="8890" rIns="889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 smtClean="0"/>
            <a:t>数据同步</a:t>
          </a:r>
          <a:endParaRPr lang="zh-CN" altLang="en-US" sz="1400" dirty="0"/>
        </a:p>
      </dsp:txBody>
      <dsp:txXfrm>
        <a:off x="1579156" y="410299"/>
        <a:ext cx="1127968" cy="563984"/>
      </dsp:txXfrm>
    </dsp:sp>
    <dsp:sp>
      <dsp:nvSpPr>
        <dsp:cNvPr id="6" name="任意多边形 5"/>
        <dsp:cNvSpPr/>
      </dsp:nvSpPr>
      <dsp:spPr bwMode="white">
        <a:xfrm>
          <a:off x="2654898" y="508614"/>
          <a:ext cx="555639" cy="43062"/>
        </a:xfrm>
        <a:custGeom>
          <a:avLst/>
          <a:gdLst/>
          <a:ahLst/>
          <a:cxnLst/>
          <a:pathLst>
            <a:path w="875" h="68">
              <a:moveTo>
                <a:pt x="82" y="289"/>
              </a:moveTo>
              <a:lnTo>
                <a:pt x="793" y="-22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654898" y="508614"/>
        <a:ext cx="555639" cy="43062"/>
      </dsp:txXfrm>
    </dsp:sp>
    <dsp:sp>
      <dsp:nvSpPr>
        <dsp:cNvPr id="7" name="圆角矩形 6"/>
        <dsp:cNvSpPr/>
      </dsp:nvSpPr>
      <dsp:spPr bwMode="white">
        <a:xfrm>
          <a:off x="3158312" y="86008"/>
          <a:ext cx="1127968" cy="563984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8890" tIns="8890" rIns="889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 smtClean="0"/>
            <a:t>全量</a:t>
          </a:r>
          <a:endParaRPr lang="zh-CN" altLang="en-US" sz="1400" dirty="0"/>
        </a:p>
      </dsp:txBody>
      <dsp:txXfrm>
        <a:off x="3158312" y="86008"/>
        <a:ext cx="1127968" cy="563984"/>
      </dsp:txXfrm>
    </dsp:sp>
    <dsp:sp>
      <dsp:nvSpPr>
        <dsp:cNvPr id="8" name="任意多边形 7"/>
        <dsp:cNvSpPr/>
      </dsp:nvSpPr>
      <dsp:spPr bwMode="white">
        <a:xfrm>
          <a:off x="2654898" y="832905"/>
          <a:ext cx="555639" cy="43062"/>
        </a:xfrm>
        <a:custGeom>
          <a:avLst/>
          <a:gdLst/>
          <a:ahLst/>
          <a:cxnLst/>
          <a:pathLst>
            <a:path w="875" h="68">
              <a:moveTo>
                <a:pt x="82" y="-221"/>
              </a:moveTo>
              <a:lnTo>
                <a:pt x="793" y="28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654898" y="832905"/>
        <a:ext cx="555639" cy="43062"/>
      </dsp:txXfrm>
    </dsp:sp>
    <dsp:sp>
      <dsp:nvSpPr>
        <dsp:cNvPr id="9" name="圆角矩形 8"/>
        <dsp:cNvSpPr/>
      </dsp:nvSpPr>
      <dsp:spPr bwMode="white">
        <a:xfrm>
          <a:off x="3158312" y="734589"/>
          <a:ext cx="1127968" cy="563984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8890" tIns="8890" rIns="889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 smtClean="0"/>
            <a:t>增量</a:t>
          </a:r>
          <a:endParaRPr lang="zh-CN" altLang="en-US" sz="1400" dirty="0"/>
        </a:p>
      </dsp:txBody>
      <dsp:txXfrm>
        <a:off x="3158312" y="734589"/>
        <a:ext cx="1127968" cy="563984"/>
      </dsp:txXfrm>
    </dsp:sp>
    <dsp:sp>
      <dsp:nvSpPr>
        <dsp:cNvPr id="10" name="任意多边形 9"/>
        <dsp:cNvSpPr/>
      </dsp:nvSpPr>
      <dsp:spPr bwMode="white">
        <a:xfrm>
          <a:off x="1127968" y="1319341"/>
          <a:ext cx="451187" cy="43062"/>
        </a:xfrm>
        <a:custGeom>
          <a:avLst/>
          <a:gdLst/>
          <a:ahLst/>
          <a:cxnLst/>
          <a:pathLst>
            <a:path w="711" h="68">
              <a:moveTo>
                <a:pt x="0" y="34"/>
              </a:moveTo>
              <a:lnTo>
                <a:pt x="711" y="34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127968" y="1319341"/>
        <a:ext cx="451187" cy="43062"/>
      </dsp:txXfrm>
    </dsp:sp>
    <dsp:sp>
      <dsp:nvSpPr>
        <dsp:cNvPr id="11" name="圆角矩形 10"/>
        <dsp:cNvSpPr/>
      </dsp:nvSpPr>
      <dsp:spPr bwMode="white">
        <a:xfrm>
          <a:off x="1579156" y="1058880"/>
          <a:ext cx="1127968" cy="563984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8890" tIns="8890" rIns="889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 smtClean="0"/>
            <a:t>数据差异对比</a:t>
          </a:r>
          <a:endParaRPr lang="zh-CN" altLang="en-US" sz="1400" dirty="0"/>
        </a:p>
      </dsp:txBody>
      <dsp:txXfrm>
        <a:off x="1579156" y="1058880"/>
        <a:ext cx="1127968" cy="563984"/>
      </dsp:txXfrm>
    </dsp:sp>
    <dsp:sp>
      <dsp:nvSpPr>
        <dsp:cNvPr id="12" name="任意多边形 11"/>
        <dsp:cNvSpPr/>
      </dsp:nvSpPr>
      <dsp:spPr bwMode="white">
        <a:xfrm>
          <a:off x="958521" y="1643632"/>
          <a:ext cx="790081" cy="43062"/>
        </a:xfrm>
        <a:custGeom>
          <a:avLst/>
          <a:gdLst/>
          <a:ahLst/>
          <a:cxnLst/>
          <a:pathLst>
            <a:path w="1244" h="68">
              <a:moveTo>
                <a:pt x="267" y="-477"/>
              </a:moveTo>
              <a:lnTo>
                <a:pt x="977" y="545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58521" y="1643632"/>
        <a:ext cx="790081" cy="43062"/>
      </dsp:txXfrm>
    </dsp:sp>
    <dsp:sp>
      <dsp:nvSpPr>
        <dsp:cNvPr id="13" name="圆角矩形 12"/>
        <dsp:cNvSpPr/>
      </dsp:nvSpPr>
      <dsp:spPr bwMode="white">
        <a:xfrm>
          <a:off x="1579156" y="1707462"/>
          <a:ext cx="1127968" cy="563984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8890" tIns="8890" rIns="889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 smtClean="0"/>
            <a:t>服务状态</a:t>
          </a:r>
          <a:endParaRPr lang="zh-CN" altLang="en-US" sz="1400" dirty="0"/>
        </a:p>
      </dsp:txBody>
      <dsp:txXfrm>
        <a:off x="1579156" y="1707462"/>
        <a:ext cx="1127968" cy="563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A58BC-BA2D-409B-A0E8-A7D0C6B144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11878-8A34-486B-857D-9888CAD469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03648" y="195486"/>
            <a:ext cx="7272808" cy="504057"/>
          </a:xfrm>
          <a:prstGeom prst="rect">
            <a:avLst/>
          </a:prstGeom>
        </p:spPr>
        <p:txBody>
          <a:bodyPr anchor="ctr" anchorCtr="0"/>
          <a:lstStyle>
            <a:lvl1pPr algn="l"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9542"/>
            <a:ext cx="8784976" cy="6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32" y="195486"/>
            <a:ext cx="140364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8409206" y="4896788"/>
            <a:ext cx="720080" cy="21602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900" dirty="0">
                <a:solidFill>
                  <a:srgbClr val="7BC1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900" dirty="0">
                <a:solidFill>
                  <a:srgbClr val="7BC1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900" dirty="0">
                <a:solidFill>
                  <a:srgbClr val="7BC143"/>
                </a:solidFill>
              </a:rPr>
              <a:t>  </a:t>
            </a:r>
            <a:r>
              <a:rPr lang="zh-CN" altLang="en-US" sz="900" dirty="0">
                <a:solidFill>
                  <a:srgbClr val="7BC1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900" dirty="0">
              <a:solidFill>
                <a:srgbClr val="7BC1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653793" y="4903344"/>
            <a:ext cx="2133600" cy="179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8BCAF268-DE29-4637-9F41-5C6676AC37D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456" y="726143"/>
            <a:ext cx="8229600" cy="3868084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>
              <a:defRPr sz="1500">
                <a:latin typeface="+mn-ea"/>
                <a:ea typeface="+mn-ea"/>
              </a:defRPr>
            </a:lvl2pPr>
            <a:lvl3pPr>
              <a:defRPr sz="12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85353"/>
            <a:ext cx="8229600" cy="454145"/>
          </a:xfrm>
          <a:prstGeom prst="rect">
            <a:avLst/>
          </a:prstGeom>
        </p:spPr>
        <p:txBody>
          <a:bodyPr anchor="ctr" anchorCtr="0"/>
          <a:lstStyle>
            <a:lvl1pPr algn="r">
              <a:defRPr sz="1800" b="1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03648" y="195486"/>
            <a:ext cx="7272808" cy="504057"/>
          </a:xfrm>
          <a:prstGeom prst="rect">
            <a:avLst/>
          </a:prstGeom>
        </p:spPr>
        <p:txBody>
          <a:bodyPr anchor="ctr" anchorCtr="0"/>
          <a:lstStyle>
            <a:lvl1pPr algn="l"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9542"/>
            <a:ext cx="8784976" cy="6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32" y="195486"/>
            <a:ext cx="140364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8409206" y="4896788"/>
            <a:ext cx="720080" cy="21602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900" dirty="0">
                <a:solidFill>
                  <a:srgbClr val="7BC1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900" dirty="0">
                <a:solidFill>
                  <a:srgbClr val="7BC1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900" dirty="0">
                <a:solidFill>
                  <a:srgbClr val="7BC143"/>
                </a:solidFill>
              </a:rPr>
              <a:t>  </a:t>
            </a:r>
            <a:r>
              <a:rPr lang="zh-CN" altLang="en-US" sz="900" dirty="0">
                <a:solidFill>
                  <a:srgbClr val="7BC1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900" dirty="0">
              <a:solidFill>
                <a:srgbClr val="7BC1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 descr="C:\Users\Administrator\AppData\Roaming\Foxmail\FoxmailTemp(149)\E13(JZRK_}NI`1UP(06-01-17-50-16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478"/>
            <a:ext cx="1331639" cy="54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03648" y="195486"/>
            <a:ext cx="7272808" cy="504057"/>
          </a:xfrm>
          <a:prstGeom prst="rect">
            <a:avLst/>
          </a:prstGeom>
        </p:spPr>
        <p:txBody>
          <a:bodyPr anchor="ctr" anchorCtr="0"/>
          <a:lstStyle>
            <a:lvl1pPr algn="l"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9542"/>
            <a:ext cx="8784976" cy="6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32" y="195486"/>
            <a:ext cx="140364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8409206" y="4896788"/>
            <a:ext cx="720080" cy="21602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900" dirty="0">
                <a:solidFill>
                  <a:srgbClr val="7BC1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900" dirty="0">
                <a:solidFill>
                  <a:srgbClr val="7BC1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900" dirty="0">
                <a:solidFill>
                  <a:srgbClr val="7BC143"/>
                </a:solidFill>
              </a:rPr>
              <a:t>  </a:t>
            </a:r>
            <a:r>
              <a:rPr lang="zh-CN" altLang="en-US" sz="900" dirty="0">
                <a:solidFill>
                  <a:srgbClr val="7BC1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900" dirty="0">
              <a:solidFill>
                <a:srgbClr val="7BC1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 descr="C:\Users\Administrator\AppData\Roaming\Foxmail\FoxmailTemp(149)\E13(JZRK_}NI`1UP(06-01-17-50-16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478"/>
            <a:ext cx="1331639" cy="54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8748742" y="4956587"/>
            <a:ext cx="395287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fld id="{458CB168-7F4E-4FA7-A499-FC658FD07D82}" type="slidenum">
              <a:rPr lang="zh-CN" altLang="en-US" sz="1200" b="1" smtClean="0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b="1" smtClean="0">
              <a:solidFill>
                <a:srgbClr val="9BBB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330139"/>
            <a:ext cx="8229600" cy="461665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59583"/>
            <a:ext cx="8229600" cy="400105"/>
          </a:xfrm>
          <a:prstGeom prst="rect">
            <a:avLst/>
          </a:prstGeom>
        </p:spPr>
        <p:txBody>
          <a:bodyPr lIns="121917" tIns="60958" rIns="121917" bIns="60958">
            <a:spAutoFit/>
          </a:bodyPr>
          <a:lstStyle>
            <a:lvl1pPr marL="342900" indent="-342900">
              <a:buFont typeface="Wingdings" panose="05000000000000000000" pitchFamily="2" charset="2"/>
              <a:buChar char="Ø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2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75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575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5035"/>
          </a:xfrm>
          <a:prstGeom prst="rect">
            <a:avLst/>
          </a:prstGeom>
        </p:spPr>
        <p:txBody>
          <a:bodyPr vert="horz" wrap="square" lIns="121917" tIns="60958" rIns="121917" bIns="60958" numCol="1" anchor="t" anchorCtr="0" compatLnSpc="1"/>
          <a:lstStyle>
            <a:lvl1pPr>
              <a:defRPr>
                <a:latin typeface="Palatino Linotype" panose="02040502050505030304" pitchFamily="18" charset="0"/>
                <a:ea typeface="微软雅黑" panose="020B0503020204020204" pitchFamily="34" charset="-122"/>
              </a:defRPr>
            </a:lvl1pPr>
          </a:lstStyle>
          <a:p>
            <a:fld id="{08F87104-901E-42EC-9750-081129B8EA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330138"/>
            <a:ext cx="8229600" cy="461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buFont typeface="Wingdings" panose="05000000000000000000" pitchFamily="2" charset="2"/>
              <a:buChar char="Ø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0FFD400-2432-412D-A42D-4948385A54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564358"/>
            <a:ext cx="9144000" cy="54428"/>
          </a:xfrm>
          <a:prstGeom prst="rect">
            <a:avLst/>
          </a:prstGeom>
          <a:gradFill flip="none" rotWithShape="1">
            <a:gsLst>
              <a:gs pos="90000">
                <a:srgbClr val="67D3FF">
                  <a:alpha val="0"/>
                </a:srgbClr>
              </a:gs>
              <a:gs pos="0">
                <a:srgbClr val="00B0F0">
                  <a:shade val="30000"/>
                  <a:satMod val="115000"/>
                </a:srgbClr>
              </a:gs>
              <a:gs pos="40000">
                <a:srgbClr val="00B0F0">
                  <a:shade val="67500"/>
                  <a:satMod val="115000"/>
                  <a:lumMod val="52000"/>
                  <a:lumOff val="48000"/>
                  <a:alpha val="48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7904" tIns="38953" rIns="77904" bIns="3895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rgbClr val="00000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"/>
            <a:ext cx="8063535" cy="564357"/>
          </a:xfrm>
          <a:prstGeom prst="rect">
            <a:avLst/>
          </a:prstGeom>
        </p:spPr>
        <p:txBody>
          <a:bodyPr lIns="58428" tIns="29214" rIns="58428" bIns="29214" anchor="ctr" anchorCtr="0"/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4799013" y="4903788"/>
            <a:ext cx="2133600" cy="179387"/>
          </a:xfrm>
          <a:prstGeom prst="rect">
            <a:avLst/>
          </a:prstGeom>
        </p:spPr>
        <p:txBody>
          <a:bodyPr vert="horz" wrap="square" lIns="58428" tIns="29214" rIns="58428" bIns="29214" numCol="1" anchor="t" anchorCtr="0" compatLnSpc="1"/>
          <a:lstStyle>
            <a:lvl1pPr algn="ctr">
              <a:defRPr sz="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81C5C1E-849D-C846-A24F-7467DCC5B9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330138"/>
            <a:ext cx="8229600" cy="461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buFont typeface="Wingdings" panose="05000000000000000000" pitchFamily="2" charset="2"/>
              <a:buChar char="Ø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4B31F18-BE5D-A144-B71F-318A682610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330139"/>
            <a:ext cx="8229600" cy="461665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59583"/>
            <a:ext cx="8229600" cy="400105"/>
          </a:xfrm>
          <a:prstGeom prst="rect">
            <a:avLst/>
          </a:prstGeom>
        </p:spPr>
        <p:txBody>
          <a:bodyPr lIns="121917" tIns="60958" rIns="121917" bIns="60958">
            <a:spAutoFit/>
          </a:bodyPr>
          <a:lstStyle>
            <a:lvl1pPr marL="342900" indent="-342900">
              <a:buFont typeface="Wingdings" panose="05000000000000000000" pitchFamily="2" charset="2"/>
              <a:buChar char="Ø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2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75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575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5035"/>
          </a:xfrm>
          <a:prstGeom prst="rect">
            <a:avLst/>
          </a:prstGeom>
        </p:spPr>
        <p:txBody>
          <a:bodyPr vert="horz" wrap="square" lIns="121917" tIns="60958" rIns="121917" bIns="60958" numCol="1" anchor="t" anchorCtr="0" compatLnSpc="1"/>
          <a:lstStyle>
            <a:lvl1pPr>
              <a:defRPr>
                <a:latin typeface="Palatino Linotype" panose="02040502050505030304" pitchFamily="18" charset="0"/>
                <a:ea typeface="微软雅黑" panose="020B0503020204020204" pitchFamily="34" charset="-122"/>
              </a:defRPr>
            </a:lvl1pPr>
          </a:lstStyle>
          <a:p>
            <a:fld id="{08F87104-901E-42EC-9750-081129B8EA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330139"/>
            <a:ext cx="8229600" cy="461665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59583"/>
            <a:ext cx="8229600" cy="400105"/>
          </a:xfrm>
          <a:prstGeom prst="rect">
            <a:avLst/>
          </a:prstGeom>
        </p:spPr>
        <p:txBody>
          <a:bodyPr lIns="121917" tIns="60958" rIns="121917" bIns="60958">
            <a:spAutoFit/>
          </a:bodyPr>
          <a:lstStyle>
            <a:lvl1pPr marL="342900" indent="-342900">
              <a:buFont typeface="Wingdings" panose="05000000000000000000" pitchFamily="2" charset="2"/>
              <a:buChar char="Ø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2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75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575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5035"/>
          </a:xfrm>
          <a:prstGeom prst="rect">
            <a:avLst/>
          </a:prstGeom>
        </p:spPr>
        <p:txBody>
          <a:bodyPr vert="horz" wrap="square" lIns="121917" tIns="60958" rIns="121917" bIns="60958" numCol="1" anchor="t" anchorCtr="0" compatLnSpc="1"/>
          <a:lstStyle>
            <a:lvl1pPr>
              <a:defRPr>
                <a:latin typeface="Palatino Linotype" panose="02040502050505030304" pitchFamily="18" charset="0"/>
                <a:ea typeface="微软雅黑" panose="020B0503020204020204" pitchFamily="34" charset="-122"/>
              </a:defRPr>
            </a:lvl1pPr>
          </a:lstStyle>
          <a:p>
            <a:fld id="{08F87104-901E-42EC-9750-081129B8EA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D5154-93CD-4B2B-8D0B-D756E4982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8228A-40C6-4BF8-BCA8-1280A10A64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lijing\Desktop\亚信稿子\新LOGOppt-翅膀\封底 拷贝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00034" y="1214428"/>
            <a:ext cx="7816382" cy="68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defRPr/>
            </a:pPr>
            <a:endParaRPr kumimoji="1" lang="en-US" altLang="zh-CN" sz="36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2327" y="843086"/>
            <a:ext cx="705802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1" tIns="45702" rIns="91401" bIns="45702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3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Voltdb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的具体方案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存储的推算公式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5720" y="1122352"/>
            <a:ext cx="8572560" cy="9286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3.</a:t>
            </a:r>
            <a:r>
              <a:rPr lang="zh-CN" altLang="en-US" b="1" dirty="0" smtClean="0"/>
              <a:t>预估总共需多少内存（业务数据量</a:t>
            </a:r>
            <a:r>
              <a:rPr lang="en-US" b="1" dirty="0" smtClean="0"/>
              <a:t>+</a:t>
            </a:r>
            <a:r>
              <a:rPr lang="zh-CN" altLang="en-US" b="1" dirty="0" smtClean="0"/>
              <a:t>数据库进程）</a:t>
            </a:r>
            <a:r>
              <a:rPr lang="en-US" b="1" dirty="0" smtClean="0"/>
              <a:t>X 30% 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30%</a:t>
            </a:r>
            <a:r>
              <a:rPr lang="zh-CN" altLang="en-US" b="1" dirty="0" smtClean="0"/>
              <a:t>为缓冲区）</a:t>
            </a:r>
            <a:endParaRPr lang="zh-CN" altLang="en-US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Server memory = ( content + server process ) + 30%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720" y="2593974"/>
            <a:ext cx="8572560" cy="12144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如果</a:t>
            </a:r>
            <a:r>
              <a:rPr lang="en-US" b="1" dirty="0" smtClean="0"/>
              <a:t>20%</a:t>
            </a:r>
            <a:r>
              <a:rPr lang="zh-CN" altLang="en-US" b="1" dirty="0" smtClean="0"/>
              <a:t>的表是被复制的，估计每个节点所需内存：</a:t>
            </a:r>
            <a:endParaRPr lang="zh-CN" altLang="en-US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Per server memory = ( ( content / servers) + 20% + server ) + 30%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爆炸形 1 8"/>
          <p:cNvSpPr/>
          <p:nvPr/>
        </p:nvSpPr>
        <p:spPr>
          <a:xfrm>
            <a:off x="714348" y="3857634"/>
            <a:ext cx="7358114" cy="1142990"/>
          </a:xfrm>
          <a:prstGeom prst="irregularSeal1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solidFill>
                <a:srgbClr val="FF0000"/>
              </a:solidFill>
            </a:endParaRPr>
          </a:p>
          <a:p>
            <a:pPr algn="ctr"/>
            <a:endParaRPr lang="en-US" altLang="zh-CN" sz="14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内存的健康值为：</a:t>
            </a:r>
            <a:r>
              <a:rPr lang="en-US" altLang="zh-CN" sz="1400" dirty="0" smtClean="0">
                <a:solidFill>
                  <a:srgbClr val="FF0000"/>
                </a:solidFill>
              </a:rPr>
              <a:t>50% ~ 70%</a:t>
            </a:r>
            <a:r>
              <a:rPr lang="zh-CN" altLang="en-US" sz="1400" dirty="0" smtClean="0">
                <a:solidFill>
                  <a:srgbClr val="FF0000"/>
                </a:solidFill>
              </a:rPr>
              <a:t>，否则严重影响性能</a:t>
            </a:r>
            <a:endParaRPr lang="zh-CN" altLang="en-US" sz="1400" dirty="0" smtClean="0">
              <a:solidFill>
                <a:srgbClr val="FF0000"/>
              </a:solidFill>
            </a:endParaRPr>
          </a:p>
          <a:p>
            <a:pPr algn="ctr"/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系统结构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82534" y="1142990"/>
            <a:ext cx="2317764" cy="20002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业务系统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82534" y="1500180"/>
            <a:ext cx="2317764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业务处理层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82534" y="2285998"/>
            <a:ext cx="1500198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DAO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28728" y="2285998"/>
            <a:ext cx="1071570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SDK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23796" y="3786196"/>
            <a:ext cx="2590816" cy="11430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ORACLE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23796" y="4071948"/>
            <a:ext cx="2571768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磁盘 35"/>
          <p:cNvSpPr/>
          <p:nvPr/>
        </p:nvSpPr>
        <p:spPr>
          <a:xfrm>
            <a:off x="195234" y="4357700"/>
            <a:ext cx="714380" cy="500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oracle</a:t>
            </a:r>
            <a:endParaRPr lang="zh-CN" altLang="en-US" sz="1400" dirty="0"/>
          </a:p>
        </p:txBody>
      </p:sp>
      <p:sp>
        <p:nvSpPr>
          <p:cNvPr id="37" name="流程图: 磁盘 36"/>
          <p:cNvSpPr/>
          <p:nvPr/>
        </p:nvSpPr>
        <p:spPr>
          <a:xfrm>
            <a:off x="1052490" y="4357700"/>
            <a:ext cx="714380" cy="500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oracle</a:t>
            </a:r>
            <a:endParaRPr lang="zh-CN" altLang="en-US" sz="1600" dirty="0"/>
          </a:p>
        </p:txBody>
      </p:sp>
      <p:sp>
        <p:nvSpPr>
          <p:cNvPr id="38" name="流程图: 磁盘 37"/>
          <p:cNvSpPr/>
          <p:nvPr/>
        </p:nvSpPr>
        <p:spPr>
          <a:xfrm>
            <a:off x="1838308" y="4357700"/>
            <a:ext cx="714380" cy="500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oracle</a:t>
            </a:r>
            <a:endParaRPr lang="zh-CN" altLang="en-US" sz="1600" dirty="0"/>
          </a:p>
        </p:txBody>
      </p:sp>
      <p:sp>
        <p:nvSpPr>
          <p:cNvPr id="42" name="上下箭头 41"/>
          <p:cNvSpPr/>
          <p:nvPr/>
        </p:nvSpPr>
        <p:spPr>
          <a:xfrm>
            <a:off x="785786" y="3214692"/>
            <a:ext cx="214314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5"/>
          <p:cNvSpPr txBox="1"/>
          <p:nvPr/>
        </p:nvSpPr>
        <p:spPr>
          <a:xfrm>
            <a:off x="4572000" y="1071552"/>
            <a:ext cx="39524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为了提高系统的处理吞吐量，使用了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voltdb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来管理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voltdb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的交互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：号称是其它数据库的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：写以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优先，再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voltdb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，保证数据一致性。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读写分离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：将读写分离，及吞吐量大大提升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43240" y="1142990"/>
            <a:ext cx="928694" cy="2071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VOLTDB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7" name="矩形 46"/>
          <p:cNvSpPr/>
          <p:nvPr/>
        </p:nvSpPr>
        <p:spPr>
          <a:xfrm>
            <a:off x="3143240" y="1500180"/>
            <a:ext cx="928694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磁盘 47"/>
          <p:cNvSpPr/>
          <p:nvPr/>
        </p:nvSpPr>
        <p:spPr>
          <a:xfrm>
            <a:off x="3214678" y="1714494"/>
            <a:ext cx="714380" cy="4286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voltdb</a:t>
            </a:r>
            <a:endParaRPr lang="zh-CN" altLang="en-US" sz="1600" dirty="0"/>
          </a:p>
        </p:txBody>
      </p:sp>
      <p:sp>
        <p:nvSpPr>
          <p:cNvPr id="49" name="流程图: 磁盘 48"/>
          <p:cNvSpPr/>
          <p:nvPr/>
        </p:nvSpPr>
        <p:spPr>
          <a:xfrm>
            <a:off x="3214678" y="2357436"/>
            <a:ext cx="714380" cy="500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voltdb</a:t>
            </a:r>
            <a:endParaRPr lang="zh-CN" altLang="en-US" sz="1400" dirty="0"/>
          </a:p>
        </p:txBody>
      </p:sp>
      <p:sp>
        <p:nvSpPr>
          <p:cNvPr id="51" name="左右箭头 50"/>
          <p:cNvSpPr/>
          <p:nvPr/>
        </p:nvSpPr>
        <p:spPr>
          <a:xfrm>
            <a:off x="2571736" y="2571750"/>
            <a:ext cx="500066" cy="28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系统结构</a:t>
            </a:r>
            <a:endParaRPr lang="zh-CN" altLang="en-US" dirty="0"/>
          </a:p>
        </p:txBody>
      </p:sp>
      <p:sp>
        <p:nvSpPr>
          <p:cNvPr id="45" name="文本框 5"/>
          <p:cNvSpPr txBox="1"/>
          <p:nvPr/>
        </p:nvSpPr>
        <p:spPr>
          <a:xfrm>
            <a:off x="4643438" y="928676"/>
            <a:ext cx="3952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数据一致性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：一致性是本次重点。 原因：读、写已分离，如何保证数据一致性？左侧的流程图实现了数据一致的步骤。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流程图: 可选过程 20"/>
          <p:cNvSpPr/>
          <p:nvPr/>
        </p:nvSpPr>
        <p:spPr>
          <a:xfrm>
            <a:off x="928662" y="1000114"/>
            <a:ext cx="1000132" cy="571504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业务层</a:t>
            </a:r>
            <a:endParaRPr lang="zh-CN" altLang="en-US" dirty="0"/>
          </a:p>
        </p:txBody>
      </p:sp>
      <p:sp>
        <p:nvSpPr>
          <p:cNvPr id="26" name="流程图: 决策 25"/>
          <p:cNvSpPr/>
          <p:nvPr/>
        </p:nvSpPr>
        <p:spPr>
          <a:xfrm>
            <a:off x="857224" y="2143122"/>
            <a:ext cx="1143008" cy="714380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写</a:t>
            </a:r>
            <a:r>
              <a:rPr lang="en-US" altLang="zh-CN" sz="1200" dirty="0" smtClean="0"/>
              <a:t>oracle</a:t>
            </a:r>
            <a:endParaRPr lang="zh-CN" altLang="en-US" sz="1200" dirty="0"/>
          </a:p>
        </p:txBody>
      </p:sp>
      <p:cxnSp>
        <p:nvCxnSpPr>
          <p:cNvPr id="28" name="直接箭头连接符 27"/>
          <p:cNvCxnSpPr>
            <a:stCxn id="21" idx="2"/>
            <a:endCxn id="26" idx="0"/>
          </p:cNvCxnSpPr>
          <p:nvPr/>
        </p:nvCxnSpPr>
        <p:spPr>
          <a:xfrm rot="5400000">
            <a:off x="1142976" y="185737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3"/>
          </p:cNvCxnSpPr>
          <p:nvPr/>
        </p:nvCxnSpPr>
        <p:spPr>
          <a:xfrm>
            <a:off x="2000232" y="250031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43108" y="2071684"/>
            <a:ext cx="4286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911464" y="3786196"/>
            <a:ext cx="1071570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写入重建表</a:t>
            </a:r>
            <a:endParaRPr lang="zh-CN" altLang="en-US" sz="1200" dirty="0"/>
          </a:p>
        </p:txBody>
      </p:sp>
      <p:sp>
        <p:nvSpPr>
          <p:cNvPr id="35" name="流程图: 决策 34"/>
          <p:cNvSpPr/>
          <p:nvPr/>
        </p:nvSpPr>
        <p:spPr>
          <a:xfrm>
            <a:off x="2857488" y="2143122"/>
            <a:ext cx="1143008" cy="714380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写</a:t>
            </a:r>
            <a:r>
              <a:rPr lang="en-US" altLang="zh-CN" sz="1200" dirty="0" err="1" smtClean="0"/>
              <a:t>Voltdb</a:t>
            </a:r>
            <a:endParaRPr lang="zh-CN" altLang="en-US" sz="1200" dirty="0"/>
          </a:p>
        </p:txBody>
      </p:sp>
      <p:cxnSp>
        <p:nvCxnSpPr>
          <p:cNvPr id="40" name="直接箭头连接符 39"/>
          <p:cNvCxnSpPr>
            <a:stCxn id="35" idx="2"/>
          </p:cNvCxnSpPr>
          <p:nvPr/>
        </p:nvCxnSpPr>
        <p:spPr>
          <a:xfrm rot="5400000">
            <a:off x="2964645" y="3321849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71868" y="3214692"/>
            <a:ext cx="46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33" idx="3"/>
            <a:endCxn id="35" idx="3"/>
          </p:cNvCxnSpPr>
          <p:nvPr/>
        </p:nvCxnSpPr>
        <p:spPr>
          <a:xfrm flipV="1">
            <a:off x="3983034" y="2500312"/>
            <a:ext cx="17462" cy="1571636"/>
          </a:xfrm>
          <a:prstGeom prst="bentConnector3">
            <a:avLst>
              <a:gd name="adj1" fmla="val 14091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14810" y="3429006"/>
            <a:ext cx="202132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Task </a:t>
            </a:r>
            <a:r>
              <a:rPr lang="zh-CN" altLang="en-US" sz="1200" dirty="0" smtClean="0"/>
              <a:t>进程定时回写</a:t>
            </a:r>
            <a:endParaRPr lang="zh-CN" altLang="en-US" sz="1200" dirty="0"/>
          </a:p>
        </p:txBody>
      </p:sp>
      <p:cxnSp>
        <p:nvCxnSpPr>
          <p:cNvPr id="54" name="形状 53"/>
          <p:cNvCxnSpPr>
            <a:stCxn id="35" idx="0"/>
            <a:endCxn id="21" idx="3"/>
          </p:cNvCxnSpPr>
          <p:nvPr/>
        </p:nvCxnSpPr>
        <p:spPr>
          <a:xfrm rot="16200000" flipV="1">
            <a:off x="2250265" y="964395"/>
            <a:ext cx="857256" cy="15001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57422" y="857238"/>
            <a:ext cx="2500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Return </a:t>
            </a:r>
            <a:r>
              <a:rPr lang="en-US" dirty="0" smtClean="0"/>
              <a:t>success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57" name="肘形连接符 56"/>
          <p:cNvCxnSpPr>
            <a:stCxn id="26" idx="1"/>
            <a:endCxn id="21" idx="1"/>
          </p:cNvCxnSpPr>
          <p:nvPr/>
        </p:nvCxnSpPr>
        <p:spPr>
          <a:xfrm rot="10800000" flipH="1">
            <a:off x="857224" y="1285866"/>
            <a:ext cx="71438" cy="1214446"/>
          </a:xfrm>
          <a:prstGeom prst="bentConnector3">
            <a:avLst>
              <a:gd name="adj1" fmla="val -3199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0" y="2714626"/>
            <a:ext cx="1331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Return Error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的功能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28596" y="928676"/>
            <a:ext cx="4572032" cy="37862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SDK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453996" y="1285866"/>
            <a:ext cx="4500594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461934" y="1941508"/>
            <a:ext cx="1928826" cy="14874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负载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00034" y="2428874"/>
            <a:ext cx="85725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500166" y="2428874"/>
            <a:ext cx="85725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探测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00034" y="2857502"/>
            <a:ext cx="85725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隔离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500166" y="2857502"/>
            <a:ext cx="85725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移除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2500298" y="2714626"/>
            <a:ext cx="2428892" cy="714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DBCP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2500298" y="1928808"/>
            <a:ext cx="2428892" cy="714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二级缓存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453996" y="3643320"/>
            <a:ext cx="4500594" cy="10001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监控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214414" y="3929072"/>
            <a:ext cx="114300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数据对比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571736" y="3929072"/>
            <a:ext cx="100013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数据同步</a:t>
            </a:r>
            <a:endParaRPr lang="zh-CN" altLang="en-US" sz="1400" dirty="0"/>
          </a:p>
        </p:txBody>
      </p:sp>
      <p:sp>
        <p:nvSpPr>
          <p:cNvPr id="43" name="矩形 42"/>
          <p:cNvSpPr/>
          <p:nvPr/>
        </p:nvSpPr>
        <p:spPr>
          <a:xfrm>
            <a:off x="3786182" y="3929072"/>
            <a:ext cx="100013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服务状态</a:t>
            </a:r>
            <a:endParaRPr lang="zh-CN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429256" y="1071552"/>
            <a:ext cx="375031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API:</a:t>
            </a:r>
            <a:r>
              <a:rPr lang="zh-CN" altLang="en-US" sz="1400" dirty="0" smtClean="0"/>
              <a:t>提供统一的入口，执行标准的</a:t>
            </a:r>
            <a:r>
              <a:rPr lang="en-US" altLang="zh-CN" sz="1400" dirty="0" smtClean="0"/>
              <a:t>SQL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b="1" dirty="0" smtClean="0"/>
              <a:t>负载：</a:t>
            </a:r>
            <a:r>
              <a:rPr lang="zh-CN" altLang="en-US" sz="1400" dirty="0" smtClean="0"/>
              <a:t>包括基础算法、探测、隔离、移除功</a:t>
            </a:r>
            <a:endParaRPr lang="en-US" altLang="zh-CN" sz="1400" dirty="0" smtClean="0"/>
          </a:p>
          <a:p>
            <a:r>
              <a:rPr lang="zh-CN" altLang="en-US" sz="1400" dirty="0" smtClean="0"/>
              <a:t>能，与</a:t>
            </a:r>
            <a:r>
              <a:rPr lang="en-US" altLang="zh-CN" sz="1400" dirty="0" smtClean="0"/>
              <a:t>DBCP</a:t>
            </a:r>
            <a:r>
              <a:rPr lang="zh-CN" altLang="en-US" sz="1400" dirty="0" smtClean="0"/>
              <a:t>配合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b="1" dirty="0" smtClean="0"/>
              <a:t>DBCP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apache </a:t>
            </a:r>
            <a:r>
              <a:rPr lang="en-US" altLang="zh-CN" sz="1400" dirty="0" err="1" smtClean="0"/>
              <a:t>dbcp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来管理连接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b="1" dirty="0" smtClean="0"/>
              <a:t>二级缓存</a:t>
            </a:r>
            <a:r>
              <a:rPr lang="zh-CN" altLang="en-US" sz="1400" dirty="0" smtClean="0"/>
              <a:t>：缓存热点数据，具备更新机制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b="1" dirty="0" smtClean="0"/>
              <a:t>监控</a:t>
            </a:r>
            <a:r>
              <a:rPr lang="zh-CN" altLang="en-US" sz="1400" dirty="0" smtClean="0"/>
              <a:t>：检测</a:t>
            </a:r>
            <a:r>
              <a:rPr lang="en-US" altLang="zh-CN" sz="1400" dirty="0" smtClean="0"/>
              <a:t>oracle</a:t>
            </a:r>
            <a:r>
              <a:rPr lang="zh-CN" altLang="en-US" sz="1400" dirty="0" smtClean="0"/>
              <a:t>与</a:t>
            </a:r>
            <a:r>
              <a:rPr lang="en-US" altLang="zh-CN" sz="1400" dirty="0" err="1" smtClean="0"/>
              <a:t>voltdb</a:t>
            </a:r>
            <a:r>
              <a:rPr lang="zh-CN" altLang="en-US" sz="1400" dirty="0" smtClean="0"/>
              <a:t>的数据一致性；提供</a:t>
            </a:r>
            <a:endParaRPr lang="en-US" altLang="zh-CN" sz="1400" dirty="0" smtClean="0"/>
          </a:p>
          <a:p>
            <a:r>
              <a:rPr lang="zh-CN" altLang="en-US" sz="1400" dirty="0" smtClean="0"/>
              <a:t>数据同步功能（包括：全量、增量两种）</a:t>
            </a:r>
            <a:endParaRPr lang="en-US" altLang="zh-CN" sz="1400" dirty="0" smtClean="0"/>
          </a:p>
          <a:p>
            <a:r>
              <a:rPr lang="en-US" altLang="zh-CN" sz="1400" dirty="0" smtClean="0"/>
              <a:t> 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负载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14282" y="2214560"/>
            <a:ext cx="9144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928794" y="1252528"/>
            <a:ext cx="1143008" cy="64294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786182" y="3643320"/>
            <a:ext cx="1143008" cy="64294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移除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928794" y="3143254"/>
            <a:ext cx="1143008" cy="64294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探测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786182" y="2714626"/>
            <a:ext cx="1143008" cy="64294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隔离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786182" y="857238"/>
            <a:ext cx="1143008" cy="64294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轮询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786182" y="1714494"/>
            <a:ext cx="1143008" cy="64294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随机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11" idx="2"/>
          </p:cNvCxnSpPr>
          <p:nvPr/>
        </p:nvCxnSpPr>
        <p:spPr>
          <a:xfrm flipV="1">
            <a:off x="3214678" y="1178709"/>
            <a:ext cx="571504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2" idx="2"/>
          </p:cNvCxnSpPr>
          <p:nvPr/>
        </p:nvCxnSpPr>
        <p:spPr>
          <a:xfrm>
            <a:off x="3214678" y="1643056"/>
            <a:ext cx="571504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大括号 20"/>
          <p:cNvSpPr/>
          <p:nvPr/>
        </p:nvSpPr>
        <p:spPr>
          <a:xfrm>
            <a:off x="1285852" y="1643056"/>
            <a:ext cx="571504" cy="1857388"/>
          </a:xfrm>
          <a:prstGeom prst="leftBrac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214678" y="3143254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14678" y="3571882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00694" y="1214428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46903" y="1000114"/>
            <a:ext cx="384556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负载算法</a:t>
            </a:r>
            <a:r>
              <a:rPr lang="zh-CN" altLang="en-US" dirty="0" smtClean="0"/>
              <a:t>：目前只提供了两个常规的</a:t>
            </a:r>
            <a:endParaRPr lang="en-US" altLang="zh-CN" dirty="0" smtClean="0"/>
          </a:p>
          <a:p>
            <a:r>
              <a:rPr lang="zh-CN" altLang="en-US" dirty="0" smtClean="0"/>
              <a:t>算法，后续如需要，再补充。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探测：</a:t>
            </a:r>
            <a:r>
              <a:rPr lang="zh-CN" altLang="en-US" dirty="0" smtClean="0"/>
              <a:t>检测</a:t>
            </a:r>
            <a:r>
              <a:rPr lang="en-US" altLang="zh-CN" dirty="0" smtClean="0"/>
              <a:t>DB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将故障的隔离，</a:t>
            </a:r>
            <a:endParaRPr lang="en-US" altLang="zh-CN" dirty="0" smtClean="0"/>
          </a:p>
          <a:p>
            <a:r>
              <a:rPr lang="zh-CN" altLang="en-US" dirty="0" smtClean="0"/>
              <a:t>并移除列表，始终提供健康的连接服</a:t>
            </a:r>
            <a:endParaRPr lang="en-US" altLang="zh-CN" dirty="0" smtClean="0"/>
          </a:p>
          <a:p>
            <a:r>
              <a:rPr lang="zh-CN" altLang="en-US" dirty="0" smtClean="0"/>
              <a:t>务；如连接恢复，则重新加入列表。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二级缓存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500694" y="1214428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285688" y="1142990"/>
            <a:ext cx="8858312" cy="128588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        二级缓存使用了 </a:t>
            </a:r>
            <a:r>
              <a:rPr lang="en-US" altLang="zh-CN" dirty="0" smtClean="0"/>
              <a:t>LRU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Least recently used</a:t>
            </a:r>
            <a:r>
              <a:rPr lang="zh-CN" altLang="en-US" dirty="0" smtClean="0"/>
              <a:t>，最近最少使用）算法根据数据的历史访问记录来进行淘汰数据，其核心思想是“如果数据最近被访问过，那么将来被访问的几率也更高”</a:t>
            </a:r>
            <a:endParaRPr lang="zh-CN" altLang="en-US" dirty="0"/>
          </a:p>
        </p:txBody>
      </p:sp>
      <p:sp>
        <p:nvSpPr>
          <p:cNvPr id="25" name="文本框 40"/>
          <p:cNvSpPr txBox="1"/>
          <p:nvPr/>
        </p:nvSpPr>
        <p:spPr>
          <a:xfrm>
            <a:off x="714348" y="928676"/>
            <a:ext cx="1143008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LRU </a:t>
            </a:r>
            <a:r>
              <a:rPr lang="zh-CN" altLang="en-US" b="1" dirty="0" smtClean="0"/>
              <a:t>原理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1643042" y="3143254"/>
            <a:ext cx="1071570" cy="571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新插入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714612" y="3143254"/>
            <a:ext cx="1071570" cy="571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86182" y="3143254"/>
            <a:ext cx="1071570" cy="571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929322" y="3143254"/>
            <a:ext cx="1071570" cy="571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857752" y="3143254"/>
            <a:ext cx="1071570" cy="571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071538" y="2643188"/>
            <a:ext cx="100013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任意多边形 50"/>
          <p:cNvSpPr/>
          <p:nvPr/>
        </p:nvSpPr>
        <p:spPr>
          <a:xfrm>
            <a:off x="1952122" y="3759200"/>
            <a:ext cx="2657978" cy="762000"/>
          </a:xfrm>
          <a:custGeom>
            <a:avLst/>
            <a:gdLst>
              <a:gd name="connsiteX0" fmla="*/ 2657978 w 2657978"/>
              <a:gd name="connsiteY0" fmla="*/ 0 h 762000"/>
              <a:gd name="connsiteX1" fmla="*/ 2632578 w 2657978"/>
              <a:gd name="connsiteY1" fmla="*/ 38100 h 762000"/>
              <a:gd name="connsiteX2" fmla="*/ 2594478 w 2657978"/>
              <a:gd name="connsiteY2" fmla="*/ 101600 h 762000"/>
              <a:gd name="connsiteX3" fmla="*/ 2442078 w 2657978"/>
              <a:gd name="connsiteY3" fmla="*/ 241300 h 762000"/>
              <a:gd name="connsiteX4" fmla="*/ 2391278 w 2657978"/>
              <a:gd name="connsiteY4" fmla="*/ 292100 h 762000"/>
              <a:gd name="connsiteX5" fmla="*/ 2353178 w 2657978"/>
              <a:gd name="connsiteY5" fmla="*/ 317500 h 762000"/>
              <a:gd name="connsiteX6" fmla="*/ 2302378 w 2657978"/>
              <a:gd name="connsiteY6" fmla="*/ 355600 h 762000"/>
              <a:gd name="connsiteX7" fmla="*/ 2264278 w 2657978"/>
              <a:gd name="connsiteY7" fmla="*/ 368300 h 762000"/>
              <a:gd name="connsiteX8" fmla="*/ 2149978 w 2657978"/>
              <a:gd name="connsiteY8" fmla="*/ 419100 h 762000"/>
              <a:gd name="connsiteX9" fmla="*/ 2048378 w 2657978"/>
              <a:gd name="connsiteY9" fmla="*/ 495300 h 762000"/>
              <a:gd name="connsiteX10" fmla="*/ 2010278 w 2657978"/>
              <a:gd name="connsiteY10" fmla="*/ 520700 h 762000"/>
              <a:gd name="connsiteX11" fmla="*/ 1959478 w 2657978"/>
              <a:gd name="connsiteY11" fmla="*/ 533400 h 762000"/>
              <a:gd name="connsiteX12" fmla="*/ 1857878 w 2657978"/>
              <a:gd name="connsiteY12" fmla="*/ 584200 h 762000"/>
              <a:gd name="connsiteX13" fmla="*/ 1807078 w 2657978"/>
              <a:gd name="connsiteY13" fmla="*/ 609600 h 762000"/>
              <a:gd name="connsiteX14" fmla="*/ 1743578 w 2657978"/>
              <a:gd name="connsiteY14" fmla="*/ 635000 h 762000"/>
              <a:gd name="connsiteX15" fmla="*/ 1616578 w 2657978"/>
              <a:gd name="connsiteY15" fmla="*/ 660400 h 762000"/>
              <a:gd name="connsiteX16" fmla="*/ 1553078 w 2657978"/>
              <a:gd name="connsiteY16" fmla="*/ 685800 h 762000"/>
              <a:gd name="connsiteX17" fmla="*/ 1502278 w 2657978"/>
              <a:gd name="connsiteY17" fmla="*/ 711200 h 762000"/>
              <a:gd name="connsiteX18" fmla="*/ 1451478 w 2657978"/>
              <a:gd name="connsiteY18" fmla="*/ 723900 h 762000"/>
              <a:gd name="connsiteX19" fmla="*/ 1413378 w 2657978"/>
              <a:gd name="connsiteY19" fmla="*/ 736600 h 762000"/>
              <a:gd name="connsiteX20" fmla="*/ 1235578 w 2657978"/>
              <a:gd name="connsiteY20" fmla="*/ 762000 h 762000"/>
              <a:gd name="connsiteX21" fmla="*/ 384678 w 2657978"/>
              <a:gd name="connsiteY21" fmla="*/ 749300 h 762000"/>
              <a:gd name="connsiteX22" fmla="*/ 359278 w 2657978"/>
              <a:gd name="connsiteY22" fmla="*/ 711200 h 762000"/>
              <a:gd name="connsiteX23" fmla="*/ 321178 w 2657978"/>
              <a:gd name="connsiteY23" fmla="*/ 685800 h 762000"/>
              <a:gd name="connsiteX24" fmla="*/ 270378 w 2657978"/>
              <a:gd name="connsiteY24" fmla="*/ 647700 h 762000"/>
              <a:gd name="connsiteX25" fmla="*/ 232278 w 2657978"/>
              <a:gd name="connsiteY25" fmla="*/ 622300 h 762000"/>
              <a:gd name="connsiteX26" fmla="*/ 156078 w 2657978"/>
              <a:gd name="connsiteY26" fmla="*/ 571500 h 762000"/>
              <a:gd name="connsiteX27" fmla="*/ 79878 w 2657978"/>
              <a:gd name="connsiteY27" fmla="*/ 457200 h 762000"/>
              <a:gd name="connsiteX28" fmla="*/ 54478 w 2657978"/>
              <a:gd name="connsiteY28" fmla="*/ 419100 h 762000"/>
              <a:gd name="connsiteX29" fmla="*/ 41778 w 2657978"/>
              <a:gd name="connsiteY29" fmla="*/ 381000 h 762000"/>
              <a:gd name="connsiteX30" fmla="*/ 3678 w 2657978"/>
              <a:gd name="connsiteY30" fmla="*/ 304800 h 762000"/>
              <a:gd name="connsiteX31" fmla="*/ 3678 w 2657978"/>
              <a:gd name="connsiteY31" fmla="*/ 508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57978" h="762000">
                <a:moveTo>
                  <a:pt x="2657978" y="0"/>
                </a:moveTo>
                <a:cubicBezTo>
                  <a:pt x="2649511" y="12700"/>
                  <a:pt x="2640668" y="25157"/>
                  <a:pt x="2632578" y="38100"/>
                </a:cubicBezTo>
                <a:cubicBezTo>
                  <a:pt x="2619495" y="59032"/>
                  <a:pt x="2610281" y="82637"/>
                  <a:pt x="2594478" y="101600"/>
                </a:cubicBezTo>
                <a:cubicBezTo>
                  <a:pt x="2513378" y="198920"/>
                  <a:pt x="2520860" y="171272"/>
                  <a:pt x="2442078" y="241300"/>
                </a:cubicBezTo>
                <a:cubicBezTo>
                  <a:pt x="2424180" y="257210"/>
                  <a:pt x="2409460" y="276515"/>
                  <a:pt x="2391278" y="292100"/>
                </a:cubicBezTo>
                <a:cubicBezTo>
                  <a:pt x="2379689" y="302033"/>
                  <a:pt x="2365598" y="308628"/>
                  <a:pt x="2353178" y="317500"/>
                </a:cubicBezTo>
                <a:cubicBezTo>
                  <a:pt x="2335954" y="329803"/>
                  <a:pt x="2320756" y="345098"/>
                  <a:pt x="2302378" y="355600"/>
                </a:cubicBezTo>
                <a:cubicBezTo>
                  <a:pt x="2290755" y="362242"/>
                  <a:pt x="2276252" y="362313"/>
                  <a:pt x="2264278" y="368300"/>
                </a:cubicBezTo>
                <a:cubicBezTo>
                  <a:pt x="2154424" y="423227"/>
                  <a:pt x="2246919" y="394865"/>
                  <a:pt x="2149978" y="419100"/>
                </a:cubicBezTo>
                <a:cubicBezTo>
                  <a:pt x="2090596" y="478482"/>
                  <a:pt x="2132539" y="442699"/>
                  <a:pt x="2048378" y="495300"/>
                </a:cubicBezTo>
                <a:cubicBezTo>
                  <a:pt x="2035435" y="503390"/>
                  <a:pt x="2024307" y="514687"/>
                  <a:pt x="2010278" y="520700"/>
                </a:cubicBezTo>
                <a:cubicBezTo>
                  <a:pt x="1994235" y="527576"/>
                  <a:pt x="1976411" y="529167"/>
                  <a:pt x="1959478" y="533400"/>
                </a:cubicBezTo>
                <a:cubicBezTo>
                  <a:pt x="1892617" y="600261"/>
                  <a:pt x="1955212" y="551755"/>
                  <a:pt x="1857878" y="584200"/>
                </a:cubicBezTo>
                <a:cubicBezTo>
                  <a:pt x="1839917" y="590187"/>
                  <a:pt x="1824378" y="601911"/>
                  <a:pt x="1807078" y="609600"/>
                </a:cubicBezTo>
                <a:cubicBezTo>
                  <a:pt x="1786246" y="618859"/>
                  <a:pt x="1765205" y="627791"/>
                  <a:pt x="1743578" y="635000"/>
                </a:cubicBezTo>
                <a:cubicBezTo>
                  <a:pt x="1705687" y="647630"/>
                  <a:pt x="1654095" y="654147"/>
                  <a:pt x="1616578" y="660400"/>
                </a:cubicBezTo>
                <a:cubicBezTo>
                  <a:pt x="1595411" y="668867"/>
                  <a:pt x="1573910" y="676541"/>
                  <a:pt x="1553078" y="685800"/>
                </a:cubicBezTo>
                <a:cubicBezTo>
                  <a:pt x="1535778" y="693489"/>
                  <a:pt x="1520005" y="704553"/>
                  <a:pt x="1502278" y="711200"/>
                </a:cubicBezTo>
                <a:cubicBezTo>
                  <a:pt x="1485935" y="717329"/>
                  <a:pt x="1468261" y="719105"/>
                  <a:pt x="1451478" y="723900"/>
                </a:cubicBezTo>
                <a:cubicBezTo>
                  <a:pt x="1438606" y="727578"/>
                  <a:pt x="1426561" y="734274"/>
                  <a:pt x="1413378" y="736600"/>
                </a:cubicBezTo>
                <a:cubicBezTo>
                  <a:pt x="1354421" y="747004"/>
                  <a:pt x="1235578" y="762000"/>
                  <a:pt x="1235578" y="762000"/>
                </a:cubicBezTo>
                <a:lnTo>
                  <a:pt x="384678" y="749300"/>
                </a:lnTo>
                <a:cubicBezTo>
                  <a:pt x="369440" y="748417"/>
                  <a:pt x="370071" y="721993"/>
                  <a:pt x="359278" y="711200"/>
                </a:cubicBezTo>
                <a:cubicBezTo>
                  <a:pt x="348485" y="700407"/>
                  <a:pt x="333598" y="694672"/>
                  <a:pt x="321178" y="685800"/>
                </a:cubicBezTo>
                <a:cubicBezTo>
                  <a:pt x="303954" y="673497"/>
                  <a:pt x="287602" y="660003"/>
                  <a:pt x="270378" y="647700"/>
                </a:cubicBezTo>
                <a:cubicBezTo>
                  <a:pt x="257958" y="638828"/>
                  <a:pt x="244004" y="632071"/>
                  <a:pt x="232278" y="622300"/>
                </a:cubicBezTo>
                <a:cubicBezTo>
                  <a:pt x="168857" y="569449"/>
                  <a:pt x="223035" y="593819"/>
                  <a:pt x="156078" y="571500"/>
                </a:cubicBezTo>
                <a:lnTo>
                  <a:pt x="79878" y="457200"/>
                </a:lnTo>
                <a:cubicBezTo>
                  <a:pt x="71411" y="444500"/>
                  <a:pt x="59305" y="433580"/>
                  <a:pt x="54478" y="419100"/>
                </a:cubicBezTo>
                <a:cubicBezTo>
                  <a:pt x="50245" y="406400"/>
                  <a:pt x="47765" y="392974"/>
                  <a:pt x="41778" y="381000"/>
                </a:cubicBezTo>
                <a:cubicBezTo>
                  <a:pt x="27203" y="351849"/>
                  <a:pt x="5198" y="339762"/>
                  <a:pt x="3678" y="304800"/>
                </a:cubicBezTo>
                <a:cubicBezTo>
                  <a:pt x="0" y="220213"/>
                  <a:pt x="3678" y="135467"/>
                  <a:pt x="3678" y="508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714480" y="2643188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428860" y="4714890"/>
            <a:ext cx="1721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被访问的数据</a:t>
            </a:r>
            <a:endParaRPr lang="zh-CN" altLang="en-US" dirty="0"/>
          </a:p>
        </p:txBody>
      </p:sp>
      <p:cxnSp>
        <p:nvCxnSpPr>
          <p:cNvPr id="58" name="直接箭头连接符 57"/>
          <p:cNvCxnSpPr>
            <a:stCxn id="33" idx="2"/>
          </p:cNvCxnSpPr>
          <p:nvPr/>
        </p:nvCxnSpPr>
        <p:spPr>
          <a:xfrm rot="16200000" flipH="1">
            <a:off x="7090189" y="3089675"/>
            <a:ext cx="285752" cy="153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500826" y="4214824"/>
            <a:ext cx="1035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被淘汰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  <p:graphicFrame>
        <p:nvGraphicFramePr>
          <p:cNvPr id="18" name="图示 17"/>
          <p:cNvGraphicFramePr/>
          <p:nvPr/>
        </p:nvGraphicFramePr>
        <p:xfrm>
          <a:off x="285720" y="1000114"/>
          <a:ext cx="4286280" cy="2357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857752" y="1000114"/>
            <a:ext cx="431038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重点</a:t>
            </a:r>
            <a:r>
              <a:rPr lang="zh-CN" altLang="en-US" dirty="0" smtClean="0"/>
              <a:t>：数据同步（增量）、数据对比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增量同步</a:t>
            </a:r>
            <a:r>
              <a:rPr lang="zh-CN" altLang="en-US" dirty="0" smtClean="0"/>
              <a:t>：业务侧将增量数据记录起来，</a:t>
            </a:r>
            <a:endParaRPr lang="en-US" altLang="zh-CN" dirty="0" smtClean="0"/>
          </a:p>
          <a:p>
            <a:r>
              <a:rPr lang="zh-CN" altLang="en-US" dirty="0" smtClean="0"/>
              <a:t>提供给</a:t>
            </a:r>
            <a:r>
              <a:rPr lang="en-US" altLang="zh-CN" dirty="0" smtClean="0"/>
              <a:t>SDK</a:t>
            </a:r>
            <a:r>
              <a:rPr lang="zh-CN" altLang="en-US" dirty="0" smtClean="0"/>
              <a:t>，来完成同步过程。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数据对比</a:t>
            </a:r>
            <a:r>
              <a:rPr lang="zh-CN" altLang="en-US" dirty="0" smtClean="0"/>
              <a:t>：在不影响业务性能的情况下，</a:t>
            </a:r>
            <a:endParaRPr lang="en-US" altLang="zh-CN" dirty="0" smtClean="0"/>
          </a:p>
          <a:p>
            <a:r>
              <a:rPr lang="zh-CN" altLang="en-US" dirty="0" smtClean="0"/>
              <a:t>对比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voltdb</a:t>
            </a:r>
            <a:r>
              <a:rPr lang="zh-CN" altLang="en-US" dirty="0" smtClean="0"/>
              <a:t>数据差异，并罗列出来</a:t>
            </a:r>
            <a:endParaRPr lang="en-US" altLang="zh-CN" dirty="0" smtClean="0"/>
          </a:p>
          <a:p>
            <a:r>
              <a:rPr lang="zh-CN" altLang="en-US" dirty="0" smtClean="0"/>
              <a:t>，同时需要提供解决差异的功能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全量数据同步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0034" y="923918"/>
            <a:ext cx="3000396" cy="1857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785786" y="1781174"/>
            <a:ext cx="1000132" cy="6429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Oracle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2000232" y="1781174"/>
            <a:ext cx="1000132" cy="6429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Oracle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72132" y="923918"/>
            <a:ext cx="2928958" cy="1928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磁盘 10"/>
          <p:cNvSpPr/>
          <p:nvPr/>
        </p:nvSpPr>
        <p:spPr>
          <a:xfrm>
            <a:off x="5929322" y="1924050"/>
            <a:ext cx="928694" cy="6429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Voltdb</a:t>
            </a:r>
            <a:endParaRPr lang="zh-CN" altLang="en-US" dirty="0"/>
          </a:p>
        </p:txBody>
      </p:sp>
      <p:sp>
        <p:nvSpPr>
          <p:cNvPr id="12" name="流程图: 磁盘 11"/>
          <p:cNvSpPr/>
          <p:nvPr/>
        </p:nvSpPr>
        <p:spPr>
          <a:xfrm>
            <a:off x="7215206" y="1924050"/>
            <a:ext cx="928694" cy="6429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Voltdb</a:t>
            </a:r>
            <a:endParaRPr lang="en-US" altLang="zh-CN" dirty="0" smtClean="0"/>
          </a:p>
        </p:txBody>
      </p:sp>
      <p:sp>
        <p:nvSpPr>
          <p:cNvPr id="15" name="虚尾箭头 14"/>
          <p:cNvSpPr/>
          <p:nvPr/>
        </p:nvSpPr>
        <p:spPr>
          <a:xfrm>
            <a:off x="3929058" y="1352546"/>
            <a:ext cx="1214446" cy="85725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7158" y="3000378"/>
            <a:ext cx="471490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Voltdb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提供了数据同步的接口 ：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1357290" y="1138232"/>
            <a:ext cx="1000132" cy="500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6500826" y="995356"/>
            <a:ext cx="928694" cy="6429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Voltdb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282" y="3429006"/>
            <a:ext cx="53530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椭圆形标注 20"/>
          <p:cNvSpPr/>
          <p:nvPr/>
        </p:nvSpPr>
        <p:spPr>
          <a:xfrm>
            <a:off x="4000496" y="785800"/>
            <a:ext cx="914400" cy="612648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SDK</a:t>
            </a:r>
            <a:r>
              <a:rPr lang="zh-CN" altLang="en-US"/>
              <a:t>功能</a:t>
            </a:r>
            <a:r>
              <a:rPr lang="en-US" altLang="zh-CN"/>
              <a:t> – </a:t>
            </a:r>
            <a:r>
              <a:rPr lang="zh-CN" altLang="en-US"/>
              <a:t>持久化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4282" y="1214428"/>
            <a:ext cx="828680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社区版，不支持该特性；后续需要进行二次开发来满足这点；可暂时不支持，放到后面实现。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775983" y="906855"/>
            <a:ext cx="4478716" cy="584775"/>
            <a:chOff x="3777715" y="1027541"/>
            <a:chExt cx="4478716" cy="584775"/>
          </a:xfrm>
        </p:grpSpPr>
        <p:sp>
          <p:nvSpPr>
            <p:cNvPr id="57" name="TextBox 16"/>
            <p:cNvSpPr txBox="1"/>
            <p:nvPr/>
          </p:nvSpPr>
          <p:spPr>
            <a:xfrm>
              <a:off x="3777715" y="1027541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EAB"/>
                  </a:solidFill>
                </a:rPr>
                <a:t>Part</a:t>
              </a:r>
              <a:endParaRPr lang="en-US" altLang="zh-CN" sz="1600" b="1" dirty="0" smtClean="0">
                <a:solidFill>
                  <a:srgbClr val="005EAB"/>
                </a:solidFill>
              </a:endParaRPr>
            </a:p>
            <a:p>
              <a:r>
                <a:rPr lang="en-US" altLang="zh-CN" sz="1600" dirty="0" smtClean="0">
                  <a:solidFill>
                    <a:srgbClr val="005EAB"/>
                  </a:solidFill>
                </a:rPr>
                <a:t>One</a:t>
              </a:r>
              <a:endParaRPr lang="zh-CN" altLang="en-US" sz="1600" dirty="0">
                <a:solidFill>
                  <a:srgbClr val="005EAB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656031" y="1153259"/>
              <a:ext cx="36004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版本介绍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4554561" y="1131590"/>
              <a:ext cx="0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3775983" y="1580655"/>
            <a:ext cx="3676336" cy="584775"/>
            <a:chOff x="3775983" y="1773440"/>
            <a:chExt cx="3676336" cy="584775"/>
          </a:xfrm>
        </p:grpSpPr>
        <p:sp>
          <p:nvSpPr>
            <p:cNvPr id="66" name="TextBox 17"/>
            <p:cNvSpPr txBox="1"/>
            <p:nvPr/>
          </p:nvSpPr>
          <p:spPr>
            <a:xfrm>
              <a:off x="3775983" y="1773440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EAB"/>
                  </a:solidFill>
                </a:rPr>
                <a:t>Part</a:t>
              </a:r>
              <a:endParaRPr lang="en-US" altLang="zh-CN" sz="1600" b="1" dirty="0" smtClean="0">
                <a:solidFill>
                  <a:srgbClr val="005EAB"/>
                </a:solidFill>
              </a:endParaRPr>
            </a:p>
            <a:p>
              <a:r>
                <a:rPr lang="en-US" altLang="zh-CN" sz="1600" dirty="0" smtClean="0">
                  <a:solidFill>
                    <a:srgbClr val="005EAB"/>
                  </a:solidFill>
                </a:rPr>
                <a:t>Two</a:t>
              </a:r>
              <a:endParaRPr lang="zh-CN" altLang="en-US" sz="1600" dirty="0">
                <a:solidFill>
                  <a:srgbClr val="005EAB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656030" y="1945347"/>
              <a:ext cx="27962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特性介绍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4554561" y="1896118"/>
              <a:ext cx="0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775983" y="2202999"/>
            <a:ext cx="4396417" cy="584775"/>
            <a:chOff x="3775983" y="2514248"/>
            <a:chExt cx="4396417" cy="584775"/>
          </a:xfrm>
        </p:grpSpPr>
        <p:sp>
          <p:nvSpPr>
            <p:cNvPr id="56" name="TextBox 18"/>
            <p:cNvSpPr txBox="1"/>
            <p:nvPr/>
          </p:nvSpPr>
          <p:spPr>
            <a:xfrm>
              <a:off x="3775983" y="2514248"/>
              <a:ext cx="7920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EAB"/>
                  </a:solidFill>
                </a:rPr>
                <a:t>Part</a:t>
              </a:r>
              <a:endParaRPr lang="en-US" altLang="zh-CN" sz="1600" b="1" dirty="0" smtClean="0">
                <a:solidFill>
                  <a:srgbClr val="005EAB"/>
                </a:solidFill>
              </a:endParaRPr>
            </a:p>
            <a:p>
              <a:r>
                <a:rPr lang="en-US" altLang="zh-CN" sz="1600" dirty="0" smtClean="0">
                  <a:solidFill>
                    <a:srgbClr val="005EAB"/>
                  </a:solidFill>
                </a:rPr>
                <a:t>Three</a:t>
              </a:r>
              <a:endParaRPr lang="zh-CN" altLang="en-US" sz="1600" dirty="0">
                <a:solidFill>
                  <a:srgbClr val="005EAB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656031" y="2652747"/>
              <a:ext cx="351636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存储量计算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4554561" y="2630160"/>
              <a:ext cx="0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3775983" y="3490432"/>
            <a:ext cx="2449708" cy="584775"/>
            <a:chOff x="3775983" y="3255056"/>
            <a:chExt cx="2449708" cy="584775"/>
          </a:xfrm>
        </p:grpSpPr>
        <p:sp>
          <p:nvSpPr>
            <p:cNvPr id="94" name="TextBox 16"/>
            <p:cNvSpPr txBox="1"/>
            <p:nvPr/>
          </p:nvSpPr>
          <p:spPr>
            <a:xfrm>
              <a:off x="3775983" y="3255056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EAB"/>
                  </a:solidFill>
                </a:rPr>
                <a:t>Part</a:t>
              </a:r>
              <a:endParaRPr lang="en-US" altLang="zh-CN" sz="1600" b="1" dirty="0" smtClean="0">
                <a:solidFill>
                  <a:srgbClr val="005EAB"/>
                </a:solidFill>
              </a:endParaRPr>
            </a:p>
            <a:p>
              <a:r>
                <a:rPr lang="en-US" altLang="zh-CN" sz="1600" dirty="0" smtClean="0">
                  <a:solidFill>
                    <a:srgbClr val="005EAB"/>
                  </a:solidFill>
                </a:rPr>
                <a:t>Five</a:t>
              </a:r>
              <a:endParaRPr lang="zh-CN" altLang="en-US" sz="1600" dirty="0">
                <a:solidFill>
                  <a:srgbClr val="005EAB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4656031" y="3393555"/>
              <a:ext cx="15696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>
            <a:xfrm>
              <a:off x="4554561" y="3362197"/>
              <a:ext cx="0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1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2000246"/>
            <a:ext cx="2004989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3775983" y="2842360"/>
            <a:ext cx="4396417" cy="584775"/>
            <a:chOff x="3775983" y="2514248"/>
            <a:chExt cx="4396417" cy="584775"/>
          </a:xfrm>
        </p:grpSpPr>
        <p:sp>
          <p:nvSpPr>
            <p:cNvPr id="24" name="TextBox 18"/>
            <p:cNvSpPr txBox="1"/>
            <p:nvPr/>
          </p:nvSpPr>
          <p:spPr>
            <a:xfrm>
              <a:off x="3775983" y="2514248"/>
              <a:ext cx="7920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EAB"/>
                  </a:solidFill>
                </a:rPr>
                <a:t>Part</a:t>
              </a:r>
              <a:endParaRPr lang="en-US" altLang="zh-CN" sz="1600" b="1" dirty="0" smtClean="0">
                <a:solidFill>
                  <a:srgbClr val="005EAB"/>
                </a:solidFill>
              </a:endParaRPr>
            </a:p>
            <a:p>
              <a:r>
                <a:rPr lang="en-US" altLang="zh-CN" sz="1600" dirty="0" smtClean="0">
                  <a:solidFill>
                    <a:srgbClr val="005EAB"/>
                  </a:solidFill>
                </a:rPr>
                <a:t>Four</a:t>
              </a:r>
              <a:endParaRPr lang="zh-CN" altLang="en-US" sz="1600" dirty="0">
                <a:solidFill>
                  <a:srgbClr val="005EAB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656031" y="2652747"/>
              <a:ext cx="351636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基础结构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4554561" y="2630160"/>
              <a:ext cx="0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版本介绍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142990"/>
          <a:ext cx="7500989" cy="357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049"/>
                <a:gridCol w="1095843"/>
                <a:gridCol w="1056956"/>
                <a:gridCol w="3213141"/>
              </a:tblGrid>
              <a:tr h="4592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社区版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商业版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4592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高吞吐、低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延迟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通过内存计算避免磁盘阻塞</a:t>
                      </a:r>
                      <a:endParaRPr lang="en-US" altLang="zh-CN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避免传统数据库锁、缓冲管理的开销</a:t>
                      </a:r>
                      <a:endParaRPr lang="zh-CN" alt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924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动态扩展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通过动态增加新的节点，实现水平扩展，这个过程不需要修改任何数据库的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schema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和代码；而社区版需要手动修改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schema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来实现</a:t>
                      </a:r>
                      <a:endParaRPr lang="zh-CN" alt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924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高可用性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提供三种能力：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K-safety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，网络故障检测，存活结点重连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(rejoin)</a:t>
                      </a:r>
                      <a:endParaRPr lang="zh-CN" alt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924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持久化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提供了高性能的快照和命令日志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 log)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来支持各种持久化的需求</a:t>
                      </a:r>
                      <a:endParaRPr lang="zh-CN" alt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92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ACID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事务，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规范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原子性</a:t>
                      </a:r>
                      <a:r>
                        <a:rPr lang="en-US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一致性</a:t>
                      </a:r>
                      <a:r>
                        <a:rPr lang="en-US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隔离性、持久性</a:t>
                      </a:r>
                      <a:endParaRPr lang="zh-CN" alt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924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商业版：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天的试用期；后续付费</a:t>
                      </a:r>
                      <a:endParaRPr lang="zh-CN" alt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2" y="785800"/>
            <a:ext cx="6476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本次使用社区版，为最新的</a:t>
            </a:r>
            <a:r>
              <a:rPr lang="en-US" altLang="zh-CN" dirty="0" smtClean="0"/>
              <a:t>6.0</a:t>
            </a:r>
            <a:r>
              <a:rPr lang="zh-CN" altLang="en-US" dirty="0" smtClean="0"/>
              <a:t>版本；下面罗列出两个版本差异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4774168"/>
            <a:ext cx="592935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详见：</a:t>
            </a:r>
            <a:r>
              <a:rPr lang="en-US" altLang="zh-CN" sz="1200" dirty="0" smtClean="0">
                <a:solidFill>
                  <a:srgbClr val="FF0000"/>
                </a:solidFill>
              </a:rPr>
              <a:t>https://voltdb.com/products/editions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特性介绍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85720" y="1071552"/>
            <a:ext cx="8501122" cy="12858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dirty="0" smtClean="0"/>
              <a:t>        </a:t>
            </a:r>
            <a:r>
              <a:rPr lang="en-US" altLang="zh-CN" sz="1600" dirty="0" err="1" smtClean="0"/>
              <a:t>VoltDB</a:t>
            </a:r>
            <a:r>
              <a:rPr lang="zh-CN" altLang="en-US" sz="1600" dirty="0" smtClean="0"/>
              <a:t>能够提供高吞吐、低延迟的</a:t>
            </a:r>
            <a:r>
              <a:rPr lang="en-US" altLang="zh-CN" sz="1600" dirty="0" smtClean="0"/>
              <a:t>SQL</a:t>
            </a:r>
            <a:r>
              <a:rPr lang="zh-CN" altLang="en-US" sz="1600" dirty="0" smtClean="0"/>
              <a:t>操作，总体来说，它是通过内存计算避免磁盘阻塞，通过存储过程避免用户阻塞，通过集群结点内的数据访问串行化，避免传统数据库锁、缓冲管理的开销。此外，</a:t>
            </a:r>
            <a:r>
              <a:rPr lang="en-US" altLang="zh-CN" sz="1600" dirty="0" err="1" smtClean="0"/>
              <a:t>VoltDB</a:t>
            </a:r>
            <a:r>
              <a:rPr lang="zh-CN" altLang="en-US" sz="1600" dirty="0" smtClean="0"/>
              <a:t>并不是纯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开发，其</a:t>
            </a:r>
            <a:r>
              <a:rPr lang="en-US" altLang="zh-CN" sz="1600" dirty="0" smtClean="0"/>
              <a:t>SQL</a:t>
            </a:r>
            <a:r>
              <a:rPr lang="zh-CN" altLang="en-US" sz="1600" dirty="0" smtClean="0"/>
              <a:t>执行引擎是</a:t>
            </a:r>
            <a:r>
              <a:rPr lang="en-US" altLang="zh-CN" sz="1600" dirty="0" smtClean="0"/>
              <a:t>C++</a:t>
            </a:r>
            <a:r>
              <a:rPr lang="zh-CN" altLang="en-US" sz="1600" dirty="0" smtClean="0"/>
              <a:t>写成的，所以并不受</a:t>
            </a:r>
            <a:r>
              <a:rPr lang="en-US" altLang="zh-CN" sz="1600" dirty="0" smtClean="0"/>
              <a:t>GC</a:t>
            </a:r>
            <a:r>
              <a:rPr lang="zh-CN" altLang="en-US" sz="1600" dirty="0" smtClean="0"/>
              <a:t>暂停的影响</a:t>
            </a:r>
            <a:endParaRPr lang="zh-CN" altLang="en-US" sz="1600" dirty="0"/>
          </a:p>
        </p:txBody>
      </p:sp>
      <p:sp>
        <p:nvSpPr>
          <p:cNvPr id="6" name="文本框 40"/>
          <p:cNvSpPr txBox="1"/>
          <p:nvPr/>
        </p:nvSpPr>
        <p:spPr>
          <a:xfrm>
            <a:off x="714348" y="857238"/>
            <a:ext cx="1857388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高吞吐、低延迟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42872" y="2503488"/>
            <a:ext cx="128588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内存计算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342872" y="3176592"/>
            <a:ext cx="128588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存储过程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42872" y="3852872"/>
            <a:ext cx="128588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数据访问串行化</a:t>
            </a:r>
            <a:endParaRPr lang="zh-CN" altLang="en-US" sz="1400" dirty="0" smtClean="0"/>
          </a:p>
        </p:txBody>
      </p:sp>
      <p:sp>
        <p:nvSpPr>
          <p:cNvPr id="10" name="矩形 9"/>
          <p:cNvSpPr/>
          <p:nvPr/>
        </p:nvSpPr>
        <p:spPr>
          <a:xfrm>
            <a:off x="342872" y="4462476"/>
            <a:ext cx="128588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/>
              <a:t>C++</a:t>
            </a:r>
            <a:r>
              <a:rPr lang="zh-CN" altLang="en-US" dirty="0" smtClean="0"/>
              <a:t>执行引擎</a:t>
            </a:r>
            <a:endParaRPr lang="zh-CN" altLang="en-US" dirty="0" smtClean="0"/>
          </a:p>
        </p:txBody>
      </p:sp>
      <p:sp>
        <p:nvSpPr>
          <p:cNvPr id="11" name="右箭头 10"/>
          <p:cNvSpPr/>
          <p:nvPr/>
        </p:nvSpPr>
        <p:spPr>
          <a:xfrm>
            <a:off x="1771632" y="2608264"/>
            <a:ext cx="35719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43108" y="2566988"/>
            <a:ext cx="6786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避免磁盘</a:t>
            </a:r>
            <a:r>
              <a:rPr lang="en-US" altLang="zh-CN" sz="1200" dirty="0" smtClean="0"/>
              <a:t>I/O</a:t>
            </a:r>
            <a:r>
              <a:rPr lang="zh-CN" altLang="en-US" sz="1200" dirty="0" smtClean="0"/>
              <a:t>开销。充分利用内存，将吞吐量最大化</a:t>
            </a:r>
            <a:endParaRPr lang="zh-CN" altLang="en-US" sz="12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214546" y="3076578"/>
            <a:ext cx="6715172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143108" y="3786196"/>
            <a:ext cx="6715172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160570" y="4429138"/>
            <a:ext cx="6715172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1771632" y="3314706"/>
            <a:ext cx="35719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1771632" y="4000510"/>
            <a:ext cx="35719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1771632" y="4643452"/>
            <a:ext cx="35719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38346" y="3286130"/>
            <a:ext cx="692945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存储过程，使事务只需一次通信往返。</a:t>
            </a:r>
            <a:endParaRPr lang="zh-CN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143108" y="3857634"/>
            <a:ext cx="68580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VoltDB</a:t>
            </a:r>
            <a:r>
              <a:rPr lang="zh-CN" altLang="en-US" sz="1200" dirty="0" smtClean="0"/>
              <a:t>在集群内自动分发数据创建分区，每个分区内都是单线程的，从而避免了传统数据库对并发控制的开销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158952" y="4572014"/>
            <a:ext cx="685804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C++</a:t>
            </a:r>
            <a:r>
              <a:rPr lang="zh-CN" altLang="en-US" sz="1200" dirty="0" smtClean="0"/>
              <a:t>代码进行表数据的内存分配和</a:t>
            </a:r>
            <a:r>
              <a:rPr lang="en-US" altLang="zh-CN" sz="1200" dirty="0" smtClean="0"/>
              <a:t>SQL</a:t>
            </a:r>
            <a:r>
              <a:rPr lang="zh-CN" altLang="en-US" sz="1200" dirty="0" smtClean="0"/>
              <a:t>的执行，对内存使用进行更细粒度的控制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特性介绍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85720" y="1071552"/>
            <a:ext cx="8501122" cy="12858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VoltDB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shared nothing</a:t>
            </a:r>
            <a:r>
              <a:rPr lang="zh-CN" altLang="en-US" dirty="0" smtClean="0"/>
              <a:t>架构，因此可以很容易地实现扩展，可以通过增加已存在结点的容量和性能实现垂直扩展，通过动态增加新结点实现水平扩展，而在这个过程中不需要修改任何数据库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和应用程序代码  </a:t>
            </a:r>
            <a:r>
              <a:rPr lang="en-US" altLang="zh-CN" dirty="0" smtClean="0">
                <a:solidFill>
                  <a:srgbClr val="FF0000"/>
                </a:solidFill>
              </a:rPr>
              <a:t>----  </a:t>
            </a:r>
            <a:r>
              <a:rPr lang="zh-CN" altLang="en-US" dirty="0" smtClean="0">
                <a:solidFill>
                  <a:srgbClr val="FF0000"/>
                </a:solidFill>
              </a:rPr>
              <a:t>商业版的特性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文本框 40"/>
          <p:cNvSpPr txBox="1"/>
          <p:nvPr/>
        </p:nvSpPr>
        <p:spPr>
          <a:xfrm>
            <a:off x="714348" y="857238"/>
            <a:ext cx="1143008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动态扩展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357158" y="2571750"/>
            <a:ext cx="3929090" cy="2000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磁盘 25"/>
          <p:cNvSpPr/>
          <p:nvPr/>
        </p:nvSpPr>
        <p:spPr>
          <a:xfrm>
            <a:off x="571472" y="3143254"/>
            <a:ext cx="928694" cy="8572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DB1</a:t>
            </a:r>
            <a:endParaRPr lang="zh-CN" altLang="en-US" dirty="0"/>
          </a:p>
        </p:txBody>
      </p:sp>
      <p:sp>
        <p:nvSpPr>
          <p:cNvPr id="27" name="流程图: 磁盘 26"/>
          <p:cNvSpPr/>
          <p:nvPr/>
        </p:nvSpPr>
        <p:spPr>
          <a:xfrm>
            <a:off x="1785918" y="3143254"/>
            <a:ext cx="928694" cy="8572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DB2</a:t>
            </a:r>
            <a:endParaRPr lang="zh-CN" altLang="en-US" dirty="0"/>
          </a:p>
        </p:txBody>
      </p:sp>
      <p:sp>
        <p:nvSpPr>
          <p:cNvPr id="28" name="流程图: 磁盘 27"/>
          <p:cNvSpPr/>
          <p:nvPr/>
        </p:nvSpPr>
        <p:spPr>
          <a:xfrm>
            <a:off x="3000364" y="3135316"/>
            <a:ext cx="928694" cy="8572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DB..N</a:t>
            </a:r>
            <a:endParaRPr lang="zh-CN" altLang="en-US" dirty="0"/>
          </a:p>
        </p:txBody>
      </p:sp>
      <p:sp>
        <p:nvSpPr>
          <p:cNvPr id="29" name="加号 28"/>
          <p:cNvSpPr/>
          <p:nvPr/>
        </p:nvSpPr>
        <p:spPr>
          <a:xfrm>
            <a:off x="4357686" y="3214692"/>
            <a:ext cx="785818" cy="7143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磁盘 29"/>
          <p:cNvSpPr/>
          <p:nvPr/>
        </p:nvSpPr>
        <p:spPr>
          <a:xfrm>
            <a:off x="5357818" y="3214692"/>
            <a:ext cx="1214446" cy="7143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db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86314" y="4286262"/>
            <a:ext cx="407196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voltdb</a:t>
            </a:r>
            <a:r>
              <a:rPr lang="en-US" altLang="zh-CN" dirty="0" smtClean="0"/>
              <a:t> add [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]  </a:t>
            </a:r>
            <a:r>
              <a:rPr lang="zh-CN" altLang="en-US" dirty="0" smtClean="0"/>
              <a:t>来实现，社区版不支持</a:t>
            </a:r>
            <a:endParaRPr lang="zh-CN" altLang="en-US" dirty="0"/>
          </a:p>
        </p:txBody>
      </p:sp>
      <p:sp>
        <p:nvSpPr>
          <p:cNvPr id="33" name="流程图: 磁盘 32"/>
          <p:cNvSpPr/>
          <p:nvPr/>
        </p:nvSpPr>
        <p:spPr>
          <a:xfrm>
            <a:off x="6786578" y="3206754"/>
            <a:ext cx="1214446" cy="7143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db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特性介绍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85720" y="1071552"/>
            <a:ext cx="8501122" cy="571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VoltDB</a:t>
            </a:r>
            <a:r>
              <a:rPr lang="zh-CN" altLang="en-US" dirty="0" smtClean="0"/>
              <a:t>提供三种能力：</a:t>
            </a:r>
            <a:r>
              <a:rPr lang="en-US" altLang="zh-CN" dirty="0" smtClean="0"/>
              <a:t>K-safety</a:t>
            </a:r>
            <a:r>
              <a:rPr lang="zh-CN" altLang="en-US" dirty="0" smtClean="0"/>
              <a:t>，网络故障检测，存活结点重连</a:t>
            </a:r>
            <a:r>
              <a:rPr lang="en-US" altLang="zh-CN" dirty="0" smtClean="0"/>
              <a:t>(rejoin)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文本框 40"/>
          <p:cNvSpPr txBox="1"/>
          <p:nvPr/>
        </p:nvSpPr>
        <p:spPr>
          <a:xfrm>
            <a:off x="714348" y="857238"/>
            <a:ext cx="1143008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高可用性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428596" y="2214542"/>
            <a:ext cx="2286016" cy="2500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400" dirty="0" smtClean="0"/>
              <a:t>K</a:t>
            </a:r>
            <a:r>
              <a:rPr lang="zh-CN" altLang="en-US" sz="1400" dirty="0" smtClean="0"/>
              <a:t>表示副本的个数。例如</a:t>
            </a:r>
            <a:r>
              <a:rPr lang="en-US" altLang="zh-CN" sz="1400" dirty="0" smtClean="0"/>
              <a:t>K=0</a:t>
            </a:r>
            <a:r>
              <a:rPr lang="zh-CN" altLang="en-US" sz="1400" dirty="0" smtClean="0"/>
              <a:t>时表示没有副本，所以任何一个结点的故障都会导致整个数据库集群的停止服务。当</a:t>
            </a:r>
            <a:r>
              <a:rPr lang="en-US" altLang="zh-CN" sz="1400" dirty="0" smtClean="0"/>
              <a:t>K=1</a:t>
            </a:r>
            <a:r>
              <a:rPr lang="zh-CN" altLang="en-US" sz="1400" dirty="0" smtClean="0"/>
              <a:t>时表示有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个副本，即一共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份拷贝。要注意的是：</a:t>
            </a:r>
            <a:r>
              <a:rPr lang="en-US" altLang="zh-CN" sz="1400" dirty="0" err="1" smtClean="0"/>
              <a:t>VoltDB</a:t>
            </a:r>
            <a:r>
              <a:rPr lang="zh-CN" altLang="en-US" sz="1400" dirty="0" smtClean="0"/>
              <a:t>中的副本是可以读写的，而不是传统的主从复制关系</a:t>
            </a:r>
            <a:endParaRPr lang="zh-CN" altLang="en-US" sz="1400" dirty="0" smtClean="0"/>
          </a:p>
        </p:txBody>
      </p:sp>
      <p:sp>
        <p:nvSpPr>
          <p:cNvPr id="13" name="矩形 12"/>
          <p:cNvSpPr/>
          <p:nvPr/>
        </p:nvSpPr>
        <p:spPr>
          <a:xfrm>
            <a:off x="3270240" y="2306636"/>
            <a:ext cx="2286016" cy="2420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1400" dirty="0" smtClean="0"/>
              <a:t>当网络发生故障时，</a:t>
            </a:r>
            <a:r>
              <a:rPr lang="en-US" altLang="zh-CN" sz="1400" dirty="0" err="1" smtClean="0"/>
              <a:t>VoltDB</a:t>
            </a:r>
            <a:r>
              <a:rPr lang="zh-CN" altLang="en-US" sz="1400" dirty="0" smtClean="0"/>
              <a:t>的结点彼此之间被物理隔离开，而认为对方已经发生故障，处理不及时会导致数据同步问题，可以使用重新连接来解决</a:t>
            </a:r>
            <a:endParaRPr lang="en-US" altLang="zh-CN" sz="1400" dirty="0" smtClean="0"/>
          </a:p>
          <a:p>
            <a:pPr algn="just"/>
            <a:endParaRPr lang="en-US" altLang="zh-CN" sz="1400" dirty="0" smtClean="0"/>
          </a:p>
          <a:p>
            <a:pPr algn="just"/>
            <a:endParaRPr lang="en-US" altLang="zh-CN" sz="1400" dirty="0" smtClean="0"/>
          </a:p>
          <a:p>
            <a:pPr algn="just"/>
            <a:endParaRPr lang="en-US" altLang="zh-CN" sz="1400" dirty="0" smtClean="0"/>
          </a:p>
          <a:p>
            <a:pPr algn="just"/>
            <a:endParaRPr lang="en-US" altLang="zh-CN" sz="14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143636" y="2278042"/>
            <a:ext cx="2286016" cy="24368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1400" dirty="0" smtClean="0"/>
              <a:t>离线的</a:t>
            </a:r>
            <a:r>
              <a:rPr lang="en-US" altLang="zh-CN" sz="1400" dirty="0" err="1" smtClean="0"/>
              <a:t>VoltDB</a:t>
            </a:r>
            <a:r>
              <a:rPr lang="zh-CN" altLang="en-US" sz="1400" dirty="0" smtClean="0"/>
              <a:t>结点可以通过</a:t>
            </a:r>
            <a:r>
              <a:rPr lang="en-US" altLang="zh-CN" sz="1400" dirty="0" smtClean="0"/>
              <a:t>rejoin</a:t>
            </a:r>
            <a:r>
              <a:rPr lang="zh-CN" altLang="en-US" sz="1400" dirty="0" smtClean="0"/>
              <a:t>操作重新加入到集群中</a:t>
            </a:r>
            <a:endParaRPr lang="en-US" altLang="zh-CN" sz="1400" dirty="0" smtClean="0"/>
          </a:p>
          <a:p>
            <a:pPr algn="just"/>
            <a:endParaRPr lang="en-US" altLang="zh-CN" sz="1400" dirty="0" smtClean="0"/>
          </a:p>
          <a:p>
            <a:pPr algn="just"/>
            <a:endParaRPr lang="en-US" altLang="zh-CN" sz="1400" dirty="0" smtClean="0"/>
          </a:p>
          <a:p>
            <a:pPr algn="just"/>
            <a:endParaRPr lang="en-US" altLang="zh-CN" sz="1400" dirty="0" smtClean="0"/>
          </a:p>
          <a:p>
            <a:pPr algn="just"/>
            <a:endParaRPr lang="en-US" altLang="zh-CN" sz="1400" dirty="0" smtClean="0"/>
          </a:p>
          <a:p>
            <a:pPr algn="just"/>
            <a:endParaRPr lang="en-US" altLang="zh-CN" sz="1400" dirty="0" smtClean="0"/>
          </a:p>
          <a:p>
            <a:pPr algn="just"/>
            <a:endParaRPr lang="en-US" altLang="zh-CN" sz="1400" dirty="0" smtClean="0"/>
          </a:p>
          <a:p>
            <a:pPr algn="just"/>
            <a:endParaRPr lang="en-US" altLang="zh-CN" sz="1400" dirty="0" smtClean="0"/>
          </a:p>
        </p:txBody>
      </p:sp>
      <p:sp>
        <p:nvSpPr>
          <p:cNvPr id="15" name="矩形 14"/>
          <p:cNvSpPr/>
          <p:nvPr/>
        </p:nvSpPr>
        <p:spPr>
          <a:xfrm>
            <a:off x="428596" y="1785932"/>
            <a:ext cx="2286016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K-safety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270240" y="1785932"/>
            <a:ext cx="2286016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故障检测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43636" y="1785932"/>
            <a:ext cx="2286016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重连（</a:t>
            </a:r>
            <a:r>
              <a:rPr lang="en-US" altLang="zh-CN" dirty="0" smtClean="0"/>
              <a:t>rejoin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特性介绍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85720" y="1071552"/>
            <a:ext cx="8501122" cy="12858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dirty="0" smtClean="0"/>
              <a:t>       尽管</a:t>
            </a:r>
            <a:r>
              <a:rPr lang="en-US" altLang="zh-CN" dirty="0" err="1" smtClean="0"/>
              <a:t>VoltDB</a:t>
            </a:r>
            <a:r>
              <a:rPr lang="zh-CN" altLang="en-US" dirty="0" smtClean="0"/>
              <a:t>的高可用性能够降低当机概率，但故障还是偶尔会发生，而且</a:t>
            </a:r>
            <a:r>
              <a:rPr lang="en-US" altLang="zh-CN" dirty="0" smtClean="0"/>
              <a:t>DBA</a:t>
            </a:r>
            <a:r>
              <a:rPr lang="zh-CN" altLang="en-US" dirty="0" smtClean="0"/>
              <a:t>有时也要定期地停机维护。因此，</a:t>
            </a:r>
            <a:r>
              <a:rPr lang="en-US" altLang="zh-CN" dirty="0" err="1" smtClean="0"/>
              <a:t>VoltDB</a:t>
            </a:r>
            <a:r>
              <a:rPr lang="zh-CN" altLang="en-US" dirty="0" smtClean="0"/>
              <a:t>提供了高性能的快照和命令日志</a:t>
            </a:r>
            <a:r>
              <a:rPr lang="en-US" altLang="zh-CN" dirty="0" smtClean="0"/>
              <a:t>(command log)</a:t>
            </a:r>
            <a:r>
              <a:rPr lang="zh-CN" altLang="en-US" dirty="0" smtClean="0"/>
              <a:t>来支持各种持久化需求</a:t>
            </a:r>
            <a:r>
              <a:rPr lang="en-US" altLang="zh-CN" dirty="0" smtClean="0">
                <a:solidFill>
                  <a:srgbClr val="FF0000"/>
                </a:solidFill>
              </a:rPr>
              <a:t>----  </a:t>
            </a:r>
            <a:r>
              <a:rPr lang="zh-CN" altLang="en-US" dirty="0" smtClean="0">
                <a:solidFill>
                  <a:srgbClr val="FF0000"/>
                </a:solidFill>
              </a:rPr>
              <a:t>商业版的特性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文本框 40"/>
          <p:cNvSpPr txBox="1"/>
          <p:nvPr/>
        </p:nvSpPr>
        <p:spPr>
          <a:xfrm>
            <a:off x="714348" y="857238"/>
            <a:ext cx="928694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持久化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2428874"/>
            <a:ext cx="6192837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6643702" y="2643188"/>
            <a:ext cx="22860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命令日志：支持同步和异步，定时刷新到磁盘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存储量是多少？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5720" y="857238"/>
            <a:ext cx="8572560" cy="7143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存量：取决于所有节点的内存总和 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282" y="1785932"/>
            <a:ext cx="7097713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7358082" y="1857370"/>
            <a:ext cx="1571636" cy="30003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dirty="0" smtClean="0"/>
              <a:t>左侧表列出每种类型所占的字节数，可以根据这个来推算出存储内容所需要的内存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存储的推算公式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5720" y="1122352"/>
            <a:ext cx="8572560" cy="9286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、数据库进程所需要的内存：（不带</a:t>
            </a:r>
            <a:r>
              <a:rPr lang="en-US" b="1" dirty="0" smtClean="0"/>
              <a:t>k-safely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384MB + (10MB 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>
                <a:solidFill>
                  <a:srgbClr val="0070C0"/>
                </a:solidFill>
              </a:rPr>
              <a:t> number of tables) + (128MB </a:t>
            </a:r>
            <a:r>
              <a:rPr lang="en-US" b="1" dirty="0" smtClean="0">
                <a:solidFill>
                  <a:srgbClr val="0070C0"/>
                </a:solidFill>
              </a:rPr>
              <a:t>X </a:t>
            </a:r>
            <a:r>
              <a:rPr lang="en-US" dirty="0" smtClean="0">
                <a:solidFill>
                  <a:srgbClr val="0070C0"/>
                </a:solidFill>
              </a:rPr>
              <a:t>sites per host)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5720" y="2593974"/>
            <a:ext cx="8572560" cy="12144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2.</a:t>
            </a:r>
            <a:r>
              <a:rPr lang="zh-CN" altLang="en-US" b="1" dirty="0" smtClean="0"/>
              <a:t>带有</a:t>
            </a:r>
            <a:r>
              <a:rPr lang="en-US" b="1" dirty="0" err="1" smtClean="0"/>
              <a:t>k_safety</a:t>
            </a:r>
            <a:r>
              <a:rPr lang="zh-CN" altLang="en-US" b="1" dirty="0" smtClean="0"/>
              <a:t>的服务器进程所需内存</a:t>
            </a:r>
            <a:endParaRPr lang="en-US" altLang="zh-CN" b="1" dirty="0" smtClean="0"/>
          </a:p>
          <a:p>
            <a:r>
              <a:rPr lang="zh-CN" altLang="en-US" sz="1200" dirty="0" smtClean="0"/>
              <a:t>      每个节点分区数乘以</a:t>
            </a:r>
            <a:r>
              <a:rPr lang="en-US" sz="1200" dirty="0" smtClean="0"/>
              <a:t>128-256</a:t>
            </a:r>
            <a:r>
              <a:rPr lang="zh-CN" altLang="en-US" sz="1200" dirty="0" smtClean="0"/>
              <a:t>之间的数值，只要</a:t>
            </a:r>
            <a:r>
              <a:rPr lang="en-US" sz="1200" dirty="0" smtClean="0"/>
              <a:t>k-safely</a:t>
            </a:r>
            <a:r>
              <a:rPr lang="zh-CN" altLang="en-US" sz="1200" dirty="0" smtClean="0"/>
              <a:t>不为</a:t>
            </a:r>
            <a:r>
              <a:rPr lang="en-US" sz="1200" dirty="0" smtClean="0"/>
              <a:t>0</a:t>
            </a:r>
            <a:r>
              <a:rPr lang="zh-CN" altLang="en-US" sz="1200" dirty="0" smtClean="0"/>
              <a:t>，对数据库进程的影响都是一样的</a:t>
            </a:r>
            <a:r>
              <a:rPr lang="en-US" dirty="0" smtClean="0"/>
              <a:t>    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384MB + (10MB </a:t>
            </a:r>
            <a:r>
              <a:rPr lang="en-US" b="1" dirty="0" smtClean="0">
                <a:solidFill>
                  <a:srgbClr val="0070C0"/>
                </a:solidFill>
              </a:rPr>
              <a:t>X </a:t>
            </a:r>
            <a:r>
              <a:rPr lang="en-US" dirty="0" smtClean="0">
                <a:solidFill>
                  <a:srgbClr val="0070C0"/>
                </a:solidFill>
              </a:rPr>
              <a:t>number of tables) + (256MB 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>
                <a:solidFill>
                  <a:srgbClr val="0070C0"/>
                </a:solidFill>
              </a:rPr>
              <a:t> sites per host)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2799</Words>
  <Application>WPS 演示</Application>
  <PresentationFormat>全屏显示(16:9)</PresentationFormat>
  <Paragraphs>396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Palatino Linotype</vt:lpstr>
      <vt:lpstr>Calibri</vt:lpstr>
      <vt:lpstr>Arial Unicode MS</vt:lpstr>
      <vt:lpstr>自定义设计方案</vt:lpstr>
      <vt:lpstr>1_自定义设计方案</vt:lpstr>
      <vt:lpstr>PowerPoint 演示文稿</vt:lpstr>
      <vt:lpstr>目录</vt:lpstr>
      <vt:lpstr>版本介绍</vt:lpstr>
      <vt:lpstr>特性介绍</vt:lpstr>
      <vt:lpstr>特性介绍</vt:lpstr>
      <vt:lpstr>特性介绍</vt:lpstr>
      <vt:lpstr>特性介绍</vt:lpstr>
      <vt:lpstr>存储量是多少？</vt:lpstr>
      <vt:lpstr>存储的推算公式</vt:lpstr>
      <vt:lpstr>存储的推算公式</vt:lpstr>
      <vt:lpstr>系统结构</vt:lpstr>
      <vt:lpstr>系统结构</vt:lpstr>
      <vt:lpstr>SDK的功能</vt:lpstr>
      <vt:lpstr>SDK功能 – 负载</vt:lpstr>
      <vt:lpstr>SDK功能 – 二级缓存</vt:lpstr>
      <vt:lpstr>SDK功能 – 监控</vt:lpstr>
      <vt:lpstr>SDK功能 - 全量数据同步</vt:lpstr>
      <vt:lpstr>SDK功能 – 持久化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lijing</dc:creator>
  <cp:lastModifiedBy>Administrator</cp:lastModifiedBy>
  <cp:revision>1430</cp:revision>
  <dcterms:created xsi:type="dcterms:W3CDTF">2014-06-18T07:44:00Z</dcterms:created>
  <dcterms:modified xsi:type="dcterms:W3CDTF">2017-09-22T14:58:48Z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