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3" r:id="rId4"/>
    <p:sldId id="344" r:id="rId5"/>
    <p:sldId id="285" r:id="rId6"/>
    <p:sldId id="286" r:id="rId7"/>
    <p:sldId id="346" r:id="rId8"/>
    <p:sldId id="345" r:id="rId9"/>
    <p:sldId id="288" r:id="rId10"/>
    <p:sldId id="265" r:id="rId11"/>
    <p:sldId id="388" r:id="rId12"/>
    <p:sldId id="267" r:id="rId13"/>
    <p:sldId id="264" r:id="rId14"/>
    <p:sldId id="269" r:id="rId15"/>
    <p:sldId id="271" r:id="rId16"/>
    <p:sldId id="326" r:id="rId17"/>
    <p:sldId id="327" r:id="rId18"/>
    <p:sldId id="334" r:id="rId19"/>
    <p:sldId id="336" r:id="rId20"/>
    <p:sldId id="347" r:id="rId21"/>
    <p:sldId id="348" r:id="rId22"/>
    <p:sldId id="414" r:id="rId23"/>
    <p:sldId id="331" r:id="rId24"/>
    <p:sldId id="332" r:id="rId25"/>
    <p:sldId id="333" r:id="rId26"/>
    <p:sldId id="293" r:id="rId27"/>
    <p:sldId id="341" r:id="rId28"/>
    <p:sldId id="343" r:id="rId29"/>
    <p:sldId id="342" r:id="rId30"/>
    <p:sldId id="381" r:id="rId31"/>
    <p:sldId id="350" r:id="rId32"/>
    <p:sldId id="386" r:id="rId33"/>
    <p:sldId id="387" r:id="rId34"/>
    <p:sldId id="275" r:id="rId35"/>
    <p:sldId id="289" r:id="rId36"/>
    <p:sldId id="28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00"/>
    <a:srgbClr val="E41908"/>
    <a:srgbClr val="4E2873"/>
    <a:srgbClr val="E46C0A"/>
    <a:srgbClr val="C0504D"/>
    <a:srgbClr val="A5A5A5"/>
    <a:srgbClr val="ED7D31"/>
    <a:srgbClr val="757575"/>
    <a:srgbClr val="FFC000"/>
    <a:srgbClr val="AFABA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29" autoAdjust="0"/>
  </p:normalViewPr>
  <p:slideViewPr>
    <p:cSldViewPr snapToGrid="0">
      <p:cViewPr>
        <p:scale>
          <a:sx n="66" d="100"/>
          <a:sy n="66" d="100"/>
        </p:scale>
        <p:origin x="-1142" y="-648"/>
      </p:cViewPr>
      <p:guideLst>
        <p:guide orient="horz" pos="2182"/>
        <p:guide pos="39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7E3A8-27F9-4AE2-95DC-4B94F667043A}" type="datetimeFigureOut">
              <a:rPr lang="zh-CN" altLang="en-US" smtClean="0"/>
              <a:pPr/>
              <a:t>2018/10/19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386C9-BBB8-4E15-ACFB-AB86FABCC0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86C9-BBB8-4E15-ACFB-AB86FABCC0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386C9-BBB8-4E15-ACFB-AB86FABCC0E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386C9-BBB8-4E15-ACFB-AB86FABCC0E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93A0-8BC1-4D43-A565-6B6B56D148F9}" type="datetimeFigureOut">
              <a:rPr lang="zh-CN" altLang="en-US" smtClean="0"/>
              <a:pPr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50E-B5FD-4394-81D4-6DC6B6FD2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93A0-8BC1-4D43-A565-6B6B56D148F9}" type="datetimeFigureOut">
              <a:rPr lang="zh-CN" altLang="en-US" smtClean="0"/>
              <a:pPr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50E-B5FD-4394-81D4-6DC6B6FD2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93A0-8BC1-4D43-A565-6B6B56D148F9}" type="datetimeFigureOut">
              <a:rPr lang="zh-CN" altLang="en-US" smtClean="0"/>
              <a:pPr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50E-B5FD-4394-81D4-6DC6B6FD2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93A0-8BC1-4D43-A565-6B6B56D148F9}" type="datetimeFigureOut">
              <a:rPr lang="zh-CN" altLang="en-US" smtClean="0"/>
              <a:pPr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50E-B5FD-4394-81D4-6DC6B6FD2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93A0-8BC1-4D43-A565-6B6B56D148F9}" type="datetimeFigureOut">
              <a:rPr lang="zh-CN" altLang="en-US" smtClean="0"/>
              <a:pPr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50E-B5FD-4394-81D4-6DC6B6FD2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93A0-8BC1-4D43-A565-6B6B56D148F9}" type="datetimeFigureOut">
              <a:rPr lang="zh-CN" altLang="en-US" smtClean="0"/>
              <a:pPr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50E-B5FD-4394-81D4-6DC6B6FD2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93A0-8BC1-4D43-A565-6B6B56D148F9}" type="datetimeFigureOut">
              <a:rPr lang="zh-CN" altLang="en-US" smtClean="0"/>
              <a:pPr/>
              <a:t>2018/10/19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50E-B5FD-4394-81D4-6DC6B6FD2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93A0-8BC1-4D43-A565-6B6B56D148F9}" type="datetimeFigureOut">
              <a:rPr lang="zh-CN" altLang="en-US" smtClean="0"/>
              <a:pPr/>
              <a:t>2018/10/19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50E-B5FD-4394-81D4-6DC6B6FD2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A5D93A0-8BC1-4D43-A565-6B6B56D148F9}" type="datetimeFigureOut">
              <a:rPr lang="zh-CN" altLang="en-US" smtClean="0"/>
              <a:pPr/>
              <a:t>2018/10/19 Friday</a:t>
            </a:fld>
            <a:endParaRPr lang="zh-CN" altLang="en-US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185C50E-B5FD-4394-81D4-6DC6B6FD2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93A0-8BC1-4D43-A565-6B6B56D148F9}" type="datetimeFigureOut">
              <a:rPr lang="zh-CN" altLang="en-US" smtClean="0"/>
              <a:pPr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50E-B5FD-4394-81D4-6DC6B6FD2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93A0-8BC1-4D43-A565-6B6B56D148F9}" type="datetimeFigureOut">
              <a:rPr lang="zh-CN" altLang="en-US" smtClean="0"/>
              <a:pPr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50E-B5FD-4394-81D4-6DC6B6FD2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93A0-8BC1-4D43-A565-6B6B56D148F9}" type="datetimeFigureOut">
              <a:rPr lang="zh-CN" altLang="en-US" smtClean="0"/>
              <a:pPr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C50E-B5FD-4394-81D4-6DC6B6FD2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gif"/><Relationship Id="rId7" Type="http://schemas.openxmlformats.org/officeDocument/2006/relationships/image" Target="../media/image2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jpeg"/><Relationship Id="rId5" Type="http://schemas.openxmlformats.org/officeDocument/2006/relationships/image" Target="../media/image27.gif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wmf"/><Relationship Id="rId5" Type="http://schemas.openxmlformats.org/officeDocument/2006/relationships/image" Target="../media/image33.wmf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665433"/>
            <a:ext cx="7564582" cy="1607126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665433"/>
            <a:ext cx="147782" cy="16071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手动输入 9"/>
          <p:cNvSpPr/>
          <p:nvPr/>
        </p:nvSpPr>
        <p:spPr>
          <a:xfrm rot="16200000">
            <a:off x="5532583" y="1674669"/>
            <a:ext cx="434109" cy="3629889"/>
          </a:xfrm>
          <a:prstGeom prst="flowChartManualInpu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8764" y="1859395"/>
            <a:ext cx="6146165" cy="874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网站安全部署+EMOS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67262" y="2736750"/>
            <a:ext cx="333883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UMBRALLA  CORPERATION</a:t>
            </a:r>
          </a:p>
        </p:txBody>
      </p:sp>
      <p:sp>
        <p:nvSpPr>
          <p:cNvPr id="17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>
            <a:off x="2178238" y="2544587"/>
            <a:ext cx="1768825" cy="176882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32350" y="2718599"/>
            <a:ext cx="13548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8800" dirty="0" smtClean="0">
                <a:solidFill>
                  <a:srgbClr val="E46C0A"/>
                </a:solidFill>
                <a:latin typeface="Impact" panose="020B0806030902050204" pitchFamily="34" charset="0"/>
              </a:rPr>
              <a:t>02</a:t>
            </a:r>
            <a:endParaRPr lang="zh-CN" altLang="en-US" sz="8800" dirty="0">
              <a:solidFill>
                <a:srgbClr val="E46C0A"/>
              </a:solidFill>
              <a:latin typeface="Impact" panose="020B080603090205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69304" y="3429000"/>
            <a:ext cx="7200000" cy="360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46609" y="2723244"/>
            <a:ext cx="295465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E46C0A"/>
                </a:solidFill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3600" b="1" dirty="0">
                <a:solidFill>
                  <a:srgbClr val="E46C0A"/>
                </a:solidFill>
                <a:latin typeface="微软雅黑" pitchFamily="34" charset="-122"/>
                <a:ea typeface="微软雅黑" pitchFamily="34" charset="-122"/>
              </a:rPr>
              <a:t>做什么</a:t>
            </a:r>
            <a:r>
              <a:rPr lang="zh-CN" altLang="en-US" sz="3600" b="1" dirty="0" smtClean="0">
                <a:solidFill>
                  <a:srgbClr val="E46C0A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3600" b="1" dirty="0">
              <a:solidFill>
                <a:srgbClr val="E46C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9"/>
          <p:cNvSpPr txBox="1"/>
          <p:nvPr/>
        </p:nvSpPr>
        <p:spPr>
          <a:xfrm>
            <a:off x="4906199" y="3788120"/>
            <a:ext cx="1611229" cy="260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charset="2"/>
              <a:buChar char="l"/>
            </a:pPr>
            <a:r>
              <a:rPr lang="x-none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保护伞论坛</a:t>
            </a:r>
          </a:p>
        </p:txBody>
      </p:sp>
      <p:sp>
        <p:nvSpPr>
          <p:cNvPr id="29" name="文本框 9"/>
          <p:cNvSpPr txBox="1"/>
          <p:nvPr/>
        </p:nvSpPr>
        <p:spPr>
          <a:xfrm>
            <a:off x="6564368" y="3802725"/>
            <a:ext cx="1611229" cy="260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charset="2"/>
              <a:buChar char="l"/>
            </a:pPr>
            <a:r>
              <a:rPr lang="x-none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关于BBS</a:t>
            </a:r>
          </a:p>
        </p:txBody>
      </p:sp>
      <p:sp>
        <p:nvSpPr>
          <p:cNvPr id="30" name="文本框 9"/>
          <p:cNvSpPr txBox="1"/>
          <p:nvPr/>
        </p:nvSpPr>
        <p:spPr>
          <a:xfrm>
            <a:off x="7946129" y="3803360"/>
            <a:ext cx="1611229" cy="260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charset="2"/>
              <a:buChar char="l"/>
            </a:pPr>
            <a:r>
              <a:rPr lang="x-none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项目目标</a:t>
            </a:r>
          </a:p>
        </p:txBody>
      </p:sp>
      <p:sp>
        <p:nvSpPr>
          <p:cNvPr id="13" name="Freeform 76"/>
          <p:cNvSpPr>
            <a:spLocks noEditPoints="1"/>
          </p:cNvSpPr>
          <p:nvPr/>
        </p:nvSpPr>
        <p:spPr bwMode="auto">
          <a:xfrm>
            <a:off x="5007419" y="2437886"/>
            <a:ext cx="704394" cy="884413"/>
          </a:xfrm>
          <a:custGeom>
            <a:avLst/>
            <a:gdLst>
              <a:gd name="T0" fmla="*/ 51 w 141"/>
              <a:gd name="T1" fmla="*/ 186 h 192"/>
              <a:gd name="T2" fmla="*/ 60 w 141"/>
              <a:gd name="T3" fmla="*/ 185 h 192"/>
              <a:gd name="T4" fmla="*/ 60 w 141"/>
              <a:gd name="T5" fmla="*/ 185 h 192"/>
              <a:gd name="T6" fmla="*/ 71 w 141"/>
              <a:gd name="T7" fmla="*/ 192 h 192"/>
              <a:gd name="T8" fmla="*/ 81 w 141"/>
              <a:gd name="T9" fmla="*/ 182 h 192"/>
              <a:gd name="T10" fmla="*/ 81 w 141"/>
              <a:gd name="T11" fmla="*/ 182 h 192"/>
              <a:gd name="T12" fmla="*/ 90 w 141"/>
              <a:gd name="T13" fmla="*/ 181 h 192"/>
              <a:gd name="T14" fmla="*/ 96 w 141"/>
              <a:gd name="T15" fmla="*/ 172 h 192"/>
              <a:gd name="T16" fmla="*/ 45 w 141"/>
              <a:gd name="T17" fmla="*/ 179 h 192"/>
              <a:gd name="T18" fmla="*/ 51 w 141"/>
              <a:gd name="T19" fmla="*/ 186 h 192"/>
              <a:gd name="T20" fmla="*/ 95 w 141"/>
              <a:gd name="T21" fmla="*/ 160 h 192"/>
              <a:gd name="T22" fmla="*/ 46 w 141"/>
              <a:gd name="T23" fmla="*/ 166 h 192"/>
              <a:gd name="T24" fmla="*/ 42 w 141"/>
              <a:gd name="T25" fmla="*/ 171 h 192"/>
              <a:gd name="T26" fmla="*/ 46 w 141"/>
              <a:gd name="T27" fmla="*/ 175 h 192"/>
              <a:gd name="T28" fmla="*/ 95 w 141"/>
              <a:gd name="T29" fmla="*/ 169 h 192"/>
              <a:gd name="T30" fmla="*/ 99 w 141"/>
              <a:gd name="T31" fmla="*/ 164 h 192"/>
              <a:gd name="T32" fmla="*/ 95 w 141"/>
              <a:gd name="T33" fmla="*/ 160 h 192"/>
              <a:gd name="T34" fmla="*/ 98 w 141"/>
              <a:gd name="T35" fmla="*/ 146 h 192"/>
              <a:gd name="T36" fmla="*/ 43 w 141"/>
              <a:gd name="T37" fmla="*/ 153 h 192"/>
              <a:gd name="T38" fmla="*/ 40 w 141"/>
              <a:gd name="T39" fmla="*/ 158 h 192"/>
              <a:gd name="T40" fmla="*/ 43 w 141"/>
              <a:gd name="T41" fmla="*/ 163 h 192"/>
              <a:gd name="T42" fmla="*/ 98 w 141"/>
              <a:gd name="T43" fmla="*/ 156 h 192"/>
              <a:gd name="T44" fmla="*/ 101 w 141"/>
              <a:gd name="T45" fmla="*/ 150 h 192"/>
              <a:gd name="T46" fmla="*/ 98 w 141"/>
              <a:gd name="T47" fmla="*/ 146 h 192"/>
              <a:gd name="T48" fmla="*/ 71 w 141"/>
              <a:gd name="T49" fmla="*/ 0 h 192"/>
              <a:gd name="T50" fmla="*/ 0 w 141"/>
              <a:gd name="T51" fmla="*/ 71 h 192"/>
              <a:gd name="T52" fmla="*/ 42 w 141"/>
              <a:gd name="T53" fmla="*/ 136 h 192"/>
              <a:gd name="T54" fmla="*/ 42 w 141"/>
              <a:gd name="T55" fmla="*/ 148 h 192"/>
              <a:gd name="T56" fmla="*/ 99 w 141"/>
              <a:gd name="T57" fmla="*/ 141 h 192"/>
              <a:gd name="T58" fmla="*/ 99 w 141"/>
              <a:gd name="T59" fmla="*/ 136 h 192"/>
              <a:gd name="T60" fmla="*/ 141 w 141"/>
              <a:gd name="T61" fmla="*/ 71 h 192"/>
              <a:gd name="T62" fmla="*/ 71 w 141"/>
              <a:gd name="T63" fmla="*/ 0 h 192"/>
              <a:gd name="T64" fmla="*/ 126 w 141"/>
              <a:gd name="T65" fmla="*/ 79 h 192"/>
              <a:gd name="T66" fmla="*/ 121 w 141"/>
              <a:gd name="T67" fmla="*/ 73 h 192"/>
              <a:gd name="T68" fmla="*/ 68 w 141"/>
              <a:gd name="T69" fmla="*/ 20 h 192"/>
              <a:gd name="T70" fmla="*/ 62 w 141"/>
              <a:gd name="T71" fmla="*/ 15 h 192"/>
              <a:gd name="T72" fmla="*/ 68 w 141"/>
              <a:gd name="T73" fmla="*/ 9 h 192"/>
              <a:gd name="T74" fmla="*/ 132 w 141"/>
              <a:gd name="T75" fmla="*/ 73 h 192"/>
              <a:gd name="T76" fmla="*/ 126 w 141"/>
              <a:gd name="T77" fmla="*/ 7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1" h="192">
                <a:moveTo>
                  <a:pt x="51" y="186"/>
                </a:moveTo>
                <a:cubicBezTo>
                  <a:pt x="60" y="185"/>
                  <a:pt x="60" y="185"/>
                  <a:pt x="60" y="185"/>
                </a:cubicBezTo>
                <a:cubicBezTo>
                  <a:pt x="60" y="185"/>
                  <a:pt x="60" y="185"/>
                  <a:pt x="60" y="185"/>
                </a:cubicBezTo>
                <a:cubicBezTo>
                  <a:pt x="60" y="188"/>
                  <a:pt x="65" y="192"/>
                  <a:pt x="71" y="192"/>
                </a:cubicBezTo>
                <a:cubicBezTo>
                  <a:pt x="76" y="191"/>
                  <a:pt x="81" y="185"/>
                  <a:pt x="81" y="182"/>
                </a:cubicBezTo>
                <a:cubicBezTo>
                  <a:pt x="81" y="182"/>
                  <a:pt x="81" y="182"/>
                  <a:pt x="81" y="182"/>
                </a:cubicBezTo>
                <a:cubicBezTo>
                  <a:pt x="90" y="181"/>
                  <a:pt x="90" y="181"/>
                  <a:pt x="90" y="181"/>
                </a:cubicBezTo>
                <a:cubicBezTo>
                  <a:pt x="92" y="181"/>
                  <a:pt x="96" y="175"/>
                  <a:pt x="96" y="172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45" y="182"/>
                  <a:pt x="49" y="186"/>
                  <a:pt x="51" y="186"/>
                </a:cubicBezTo>
                <a:close/>
                <a:moveTo>
                  <a:pt x="95" y="160"/>
                </a:moveTo>
                <a:cubicBezTo>
                  <a:pt x="46" y="166"/>
                  <a:pt x="46" y="166"/>
                  <a:pt x="46" y="166"/>
                </a:cubicBezTo>
                <a:cubicBezTo>
                  <a:pt x="44" y="166"/>
                  <a:pt x="42" y="168"/>
                  <a:pt x="42" y="171"/>
                </a:cubicBezTo>
                <a:cubicBezTo>
                  <a:pt x="42" y="173"/>
                  <a:pt x="44" y="175"/>
                  <a:pt x="46" y="175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7" y="168"/>
                  <a:pt x="99" y="166"/>
                  <a:pt x="99" y="164"/>
                </a:cubicBezTo>
                <a:cubicBezTo>
                  <a:pt x="99" y="161"/>
                  <a:pt x="97" y="159"/>
                  <a:pt x="95" y="160"/>
                </a:cubicBezTo>
                <a:close/>
                <a:moveTo>
                  <a:pt x="98" y="146"/>
                </a:moveTo>
                <a:cubicBezTo>
                  <a:pt x="43" y="153"/>
                  <a:pt x="43" y="153"/>
                  <a:pt x="43" y="153"/>
                </a:cubicBezTo>
                <a:cubicBezTo>
                  <a:pt x="41" y="153"/>
                  <a:pt x="40" y="155"/>
                  <a:pt x="40" y="158"/>
                </a:cubicBezTo>
                <a:cubicBezTo>
                  <a:pt x="40" y="161"/>
                  <a:pt x="41" y="163"/>
                  <a:pt x="43" y="163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100" y="155"/>
                  <a:pt x="101" y="153"/>
                  <a:pt x="101" y="150"/>
                </a:cubicBezTo>
                <a:cubicBezTo>
                  <a:pt x="101" y="148"/>
                  <a:pt x="100" y="146"/>
                  <a:pt x="98" y="146"/>
                </a:cubicBezTo>
                <a:close/>
                <a:moveTo>
                  <a:pt x="71" y="0"/>
                </a:moveTo>
                <a:cubicBezTo>
                  <a:pt x="31" y="0"/>
                  <a:pt x="0" y="32"/>
                  <a:pt x="0" y="71"/>
                </a:cubicBezTo>
                <a:cubicBezTo>
                  <a:pt x="0" y="100"/>
                  <a:pt x="17" y="125"/>
                  <a:pt x="42" y="136"/>
                </a:cubicBezTo>
                <a:cubicBezTo>
                  <a:pt x="42" y="148"/>
                  <a:pt x="42" y="148"/>
                  <a:pt x="42" y="148"/>
                </a:cubicBezTo>
                <a:cubicBezTo>
                  <a:pt x="99" y="141"/>
                  <a:pt x="99" y="141"/>
                  <a:pt x="99" y="141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24" y="125"/>
                  <a:pt x="141" y="100"/>
                  <a:pt x="141" y="71"/>
                </a:cubicBezTo>
                <a:cubicBezTo>
                  <a:pt x="141" y="32"/>
                  <a:pt x="110" y="0"/>
                  <a:pt x="71" y="0"/>
                </a:cubicBezTo>
                <a:close/>
                <a:moveTo>
                  <a:pt x="126" y="79"/>
                </a:moveTo>
                <a:cubicBezTo>
                  <a:pt x="123" y="79"/>
                  <a:pt x="121" y="76"/>
                  <a:pt x="121" y="73"/>
                </a:cubicBezTo>
                <a:cubicBezTo>
                  <a:pt x="121" y="44"/>
                  <a:pt x="97" y="20"/>
                  <a:pt x="68" y="20"/>
                </a:cubicBezTo>
                <a:cubicBezTo>
                  <a:pt x="65" y="20"/>
                  <a:pt x="62" y="18"/>
                  <a:pt x="62" y="15"/>
                </a:cubicBezTo>
                <a:cubicBezTo>
                  <a:pt x="62" y="12"/>
                  <a:pt x="65" y="9"/>
                  <a:pt x="68" y="9"/>
                </a:cubicBezTo>
                <a:cubicBezTo>
                  <a:pt x="103" y="9"/>
                  <a:pt x="132" y="38"/>
                  <a:pt x="132" y="73"/>
                </a:cubicBezTo>
                <a:cubicBezTo>
                  <a:pt x="132" y="76"/>
                  <a:pt x="130" y="79"/>
                  <a:pt x="126" y="79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9324079" y="3808440"/>
            <a:ext cx="1611229" cy="260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charset="2"/>
              <a:buChar char="l"/>
            </a:pPr>
            <a:r>
              <a:rPr lang="x-none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项目实施方案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800" dirty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1</a:t>
            </a: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保护伞论坛首页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2" name="图片 1" descr="2018-10-17 17-51-10 的屏幕截图"/>
          <p:cNvPicPr>
            <a:picLocks noChangeAspect="1"/>
          </p:cNvPicPr>
          <p:nvPr/>
        </p:nvPicPr>
        <p:blipFill>
          <a:blip r:embed="rId2" cstate="print"/>
          <a:srcRect l="9462" t="21255" r="9864" b="7354"/>
          <a:stretch>
            <a:fillRect/>
          </a:stretch>
        </p:blipFill>
        <p:spPr>
          <a:xfrm>
            <a:off x="231775" y="1015365"/>
            <a:ext cx="10746740" cy="5347970"/>
          </a:xfrm>
          <a:prstGeom prst="rect">
            <a:avLst/>
          </a:prstGeom>
        </p:spPr>
      </p:pic>
      <p:pic>
        <p:nvPicPr>
          <p:cNvPr id="8" name="图片 7" descr="保护伞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179445" y="392430"/>
            <a:ext cx="5699125" cy="51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800" b="1" dirty="0"/>
              <a:t>http://bbs.umbrella.com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2</a:t>
            </a:r>
            <a:endParaRPr lang="x-none" altLang="en-US" sz="2800" dirty="0" smtClean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关于BBS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1" name="文本框 10"/>
          <p:cNvSpPr txBox="1"/>
          <p:nvPr/>
        </p:nvSpPr>
        <p:spPr>
          <a:xfrm>
            <a:off x="924560" y="3855720"/>
            <a:ext cx="2459990" cy="7251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3C4E56"/>
                </a:solidFill>
                <a:latin typeface="微软雅黑" pitchFamily="34" charset="-122"/>
                <a:ea typeface="微软雅黑" pitchFamily="34" charset="-122"/>
              </a:rPr>
              <a:t>Bulletin Board System</a:t>
            </a:r>
          </a:p>
          <a:p>
            <a:pPr algn="just">
              <a:lnSpc>
                <a:spcPct val="130000"/>
              </a:lnSpc>
            </a:pPr>
            <a:r>
              <a:rPr lang="x-none" altLang="zh-CN" sz="1600" dirty="0">
                <a:solidFill>
                  <a:srgbClr val="3C4E56"/>
                </a:solidFill>
                <a:latin typeface="微软雅黑" pitchFamily="34" charset="-122"/>
                <a:ea typeface="微软雅黑" pitchFamily="34" charset="-122"/>
              </a:rPr>
              <a:t>“电子布告栏系统”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64894" y="1389679"/>
            <a:ext cx="2246243" cy="2246243"/>
            <a:chOff x="-665923" y="15546"/>
            <a:chExt cx="2246243" cy="2246243"/>
          </a:xfrm>
          <a:solidFill>
            <a:srgbClr val="C0504D"/>
          </a:solidFill>
        </p:grpSpPr>
        <p:sp>
          <p:nvSpPr>
            <p:cNvPr id="16" name="椭圆 15"/>
            <p:cNvSpPr/>
            <p:nvPr/>
          </p:nvSpPr>
          <p:spPr>
            <a:xfrm>
              <a:off x="-665923" y="15546"/>
              <a:ext cx="2246243" cy="22462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-595798" y="1520518"/>
              <a:ext cx="2105992" cy="360000"/>
            </a:xfrm>
            <a:custGeom>
              <a:avLst/>
              <a:gdLst>
                <a:gd name="connsiteX0" fmla="*/ 0 w 2105992"/>
                <a:gd name="connsiteY0" fmla="*/ 0 h 360000"/>
                <a:gd name="connsiteX1" fmla="*/ 2105992 w 2105992"/>
                <a:gd name="connsiteY1" fmla="*/ 0 h 360000"/>
                <a:gd name="connsiteX2" fmla="*/ 2087857 w 2105992"/>
                <a:gd name="connsiteY2" fmla="*/ 49547 h 360000"/>
                <a:gd name="connsiteX3" fmla="*/ 1919651 w 2105992"/>
                <a:gd name="connsiteY3" fmla="*/ 326787 h 360000"/>
                <a:gd name="connsiteX4" fmla="*/ 1889465 w 2105992"/>
                <a:gd name="connsiteY4" fmla="*/ 360000 h 360000"/>
                <a:gd name="connsiteX5" fmla="*/ 216527 w 2105992"/>
                <a:gd name="connsiteY5" fmla="*/ 360000 h 360000"/>
                <a:gd name="connsiteX6" fmla="*/ 186341 w 2105992"/>
                <a:gd name="connsiteY6" fmla="*/ 326787 h 360000"/>
                <a:gd name="connsiteX7" fmla="*/ 18135 w 2105992"/>
                <a:gd name="connsiteY7" fmla="*/ 49547 h 360000"/>
                <a:gd name="connsiteX8" fmla="*/ 0 w 2105992"/>
                <a:gd name="connsiteY8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5992" h="360000">
                  <a:moveTo>
                    <a:pt x="0" y="0"/>
                  </a:moveTo>
                  <a:lnTo>
                    <a:pt x="2105992" y="0"/>
                  </a:lnTo>
                  <a:lnTo>
                    <a:pt x="2087857" y="49547"/>
                  </a:lnTo>
                  <a:cubicBezTo>
                    <a:pt x="2045233" y="150323"/>
                    <a:pt x="1988317" y="243583"/>
                    <a:pt x="1919651" y="326787"/>
                  </a:cubicBezTo>
                  <a:lnTo>
                    <a:pt x="1889465" y="360000"/>
                  </a:lnTo>
                  <a:lnTo>
                    <a:pt x="216527" y="360000"/>
                  </a:lnTo>
                  <a:lnTo>
                    <a:pt x="186341" y="326787"/>
                  </a:lnTo>
                  <a:cubicBezTo>
                    <a:pt x="117675" y="243583"/>
                    <a:pt x="60759" y="150323"/>
                    <a:pt x="18135" y="4954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18228" y="1389679"/>
            <a:ext cx="2246243" cy="2246243"/>
            <a:chOff x="-665923" y="15546"/>
            <a:chExt cx="2246243" cy="2246243"/>
          </a:xfrm>
          <a:solidFill>
            <a:srgbClr val="A5A5A5"/>
          </a:solidFill>
        </p:grpSpPr>
        <p:sp>
          <p:nvSpPr>
            <p:cNvPr id="20" name="椭圆 19"/>
            <p:cNvSpPr/>
            <p:nvPr/>
          </p:nvSpPr>
          <p:spPr>
            <a:xfrm>
              <a:off x="-665923" y="15546"/>
              <a:ext cx="2246243" cy="22462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-595798" y="1520518"/>
              <a:ext cx="2105992" cy="360000"/>
            </a:xfrm>
            <a:custGeom>
              <a:avLst/>
              <a:gdLst>
                <a:gd name="connsiteX0" fmla="*/ 0 w 2105992"/>
                <a:gd name="connsiteY0" fmla="*/ 0 h 360000"/>
                <a:gd name="connsiteX1" fmla="*/ 2105992 w 2105992"/>
                <a:gd name="connsiteY1" fmla="*/ 0 h 360000"/>
                <a:gd name="connsiteX2" fmla="*/ 2087857 w 2105992"/>
                <a:gd name="connsiteY2" fmla="*/ 49547 h 360000"/>
                <a:gd name="connsiteX3" fmla="*/ 1919651 w 2105992"/>
                <a:gd name="connsiteY3" fmla="*/ 326787 h 360000"/>
                <a:gd name="connsiteX4" fmla="*/ 1889465 w 2105992"/>
                <a:gd name="connsiteY4" fmla="*/ 360000 h 360000"/>
                <a:gd name="connsiteX5" fmla="*/ 216527 w 2105992"/>
                <a:gd name="connsiteY5" fmla="*/ 360000 h 360000"/>
                <a:gd name="connsiteX6" fmla="*/ 186341 w 2105992"/>
                <a:gd name="connsiteY6" fmla="*/ 326787 h 360000"/>
                <a:gd name="connsiteX7" fmla="*/ 18135 w 2105992"/>
                <a:gd name="connsiteY7" fmla="*/ 49547 h 360000"/>
                <a:gd name="connsiteX8" fmla="*/ 0 w 2105992"/>
                <a:gd name="connsiteY8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5992" h="360000">
                  <a:moveTo>
                    <a:pt x="0" y="0"/>
                  </a:moveTo>
                  <a:lnTo>
                    <a:pt x="2105992" y="0"/>
                  </a:lnTo>
                  <a:lnTo>
                    <a:pt x="2087857" y="49547"/>
                  </a:lnTo>
                  <a:cubicBezTo>
                    <a:pt x="2045233" y="150323"/>
                    <a:pt x="1988317" y="243583"/>
                    <a:pt x="1919651" y="326787"/>
                  </a:cubicBezTo>
                  <a:lnTo>
                    <a:pt x="1889465" y="360000"/>
                  </a:lnTo>
                  <a:lnTo>
                    <a:pt x="216527" y="360000"/>
                  </a:lnTo>
                  <a:lnTo>
                    <a:pt x="186341" y="326787"/>
                  </a:lnTo>
                  <a:cubicBezTo>
                    <a:pt x="117675" y="243583"/>
                    <a:pt x="60759" y="150323"/>
                    <a:pt x="18135" y="4954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6471285" y="1389380"/>
            <a:ext cx="2245995" cy="2245995"/>
          </a:xfrm>
          <a:prstGeom prst="ellipse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9224895" y="1389679"/>
            <a:ext cx="2246243" cy="2246243"/>
            <a:chOff x="-665923" y="15546"/>
            <a:chExt cx="2246243" cy="2246243"/>
          </a:xfrm>
          <a:solidFill>
            <a:srgbClr val="FFC000"/>
          </a:solidFill>
        </p:grpSpPr>
        <p:sp>
          <p:nvSpPr>
            <p:cNvPr id="28" name="椭圆 27"/>
            <p:cNvSpPr/>
            <p:nvPr/>
          </p:nvSpPr>
          <p:spPr>
            <a:xfrm>
              <a:off x="-665923" y="15546"/>
              <a:ext cx="2246243" cy="22462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-595798" y="1520518"/>
              <a:ext cx="2105992" cy="360000"/>
            </a:xfrm>
            <a:custGeom>
              <a:avLst/>
              <a:gdLst>
                <a:gd name="connsiteX0" fmla="*/ 0 w 2105992"/>
                <a:gd name="connsiteY0" fmla="*/ 0 h 360000"/>
                <a:gd name="connsiteX1" fmla="*/ 2105992 w 2105992"/>
                <a:gd name="connsiteY1" fmla="*/ 0 h 360000"/>
                <a:gd name="connsiteX2" fmla="*/ 2087857 w 2105992"/>
                <a:gd name="connsiteY2" fmla="*/ 49547 h 360000"/>
                <a:gd name="connsiteX3" fmla="*/ 1919651 w 2105992"/>
                <a:gd name="connsiteY3" fmla="*/ 326787 h 360000"/>
                <a:gd name="connsiteX4" fmla="*/ 1889465 w 2105992"/>
                <a:gd name="connsiteY4" fmla="*/ 360000 h 360000"/>
                <a:gd name="connsiteX5" fmla="*/ 216527 w 2105992"/>
                <a:gd name="connsiteY5" fmla="*/ 360000 h 360000"/>
                <a:gd name="connsiteX6" fmla="*/ 186341 w 2105992"/>
                <a:gd name="connsiteY6" fmla="*/ 326787 h 360000"/>
                <a:gd name="connsiteX7" fmla="*/ 18135 w 2105992"/>
                <a:gd name="connsiteY7" fmla="*/ 49547 h 360000"/>
                <a:gd name="connsiteX8" fmla="*/ 0 w 2105992"/>
                <a:gd name="connsiteY8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5992" h="360000">
                  <a:moveTo>
                    <a:pt x="0" y="0"/>
                  </a:moveTo>
                  <a:lnTo>
                    <a:pt x="2105992" y="0"/>
                  </a:lnTo>
                  <a:lnTo>
                    <a:pt x="2087857" y="49547"/>
                  </a:lnTo>
                  <a:cubicBezTo>
                    <a:pt x="2045233" y="150323"/>
                    <a:pt x="1988317" y="243583"/>
                    <a:pt x="1919651" y="326787"/>
                  </a:cubicBezTo>
                  <a:lnTo>
                    <a:pt x="1889465" y="360000"/>
                  </a:lnTo>
                  <a:lnTo>
                    <a:pt x="216527" y="360000"/>
                  </a:lnTo>
                  <a:lnTo>
                    <a:pt x="186341" y="326787"/>
                  </a:lnTo>
                  <a:cubicBezTo>
                    <a:pt x="117675" y="243583"/>
                    <a:pt x="60759" y="150323"/>
                    <a:pt x="18135" y="4954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845185" y="5295700"/>
            <a:ext cx="10299700" cy="566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x-none" altLang="zh-CN" sz="24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这是</a:t>
            </a:r>
            <a:r>
              <a:rPr lang="zh-CN" altLang="en-US" sz="24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基于DISCUZ！</a:t>
            </a:r>
            <a:r>
              <a:rPr lang="x-none" altLang="zh-CN" sz="24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论坛软件系统搭建</a:t>
            </a:r>
            <a:r>
              <a:rPr lang="zh-CN" altLang="en-US" sz="24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的服务型产品——交流型保护伞论坛</a:t>
            </a:r>
            <a:r>
              <a:rPr lang="x-none" altLang="zh-CN" sz="24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699567" y="5115741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>
            <a:off x="633095" y="2158365"/>
            <a:ext cx="2870835" cy="762635"/>
          </a:xfrm>
          <a:custGeom>
            <a:avLst/>
            <a:gdLst>
              <a:gd name="connsiteX0" fmla="*/ 0 w 2105992"/>
              <a:gd name="connsiteY0" fmla="*/ 0 h 360000"/>
              <a:gd name="connsiteX1" fmla="*/ 2105992 w 2105992"/>
              <a:gd name="connsiteY1" fmla="*/ 0 h 360000"/>
              <a:gd name="connsiteX2" fmla="*/ 2087857 w 2105992"/>
              <a:gd name="connsiteY2" fmla="*/ 49547 h 360000"/>
              <a:gd name="connsiteX3" fmla="*/ 1919651 w 2105992"/>
              <a:gd name="connsiteY3" fmla="*/ 326787 h 360000"/>
              <a:gd name="connsiteX4" fmla="*/ 1889465 w 2105992"/>
              <a:gd name="connsiteY4" fmla="*/ 360000 h 360000"/>
              <a:gd name="connsiteX5" fmla="*/ 216527 w 2105992"/>
              <a:gd name="connsiteY5" fmla="*/ 360000 h 360000"/>
              <a:gd name="connsiteX6" fmla="*/ 186341 w 2105992"/>
              <a:gd name="connsiteY6" fmla="*/ 326787 h 360000"/>
              <a:gd name="connsiteX7" fmla="*/ 18135 w 2105992"/>
              <a:gd name="connsiteY7" fmla="*/ 49547 h 360000"/>
              <a:gd name="connsiteX8" fmla="*/ 0 w 2105992"/>
              <a:gd name="connsiteY8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5992" h="360000">
                <a:moveTo>
                  <a:pt x="0" y="0"/>
                </a:moveTo>
                <a:lnTo>
                  <a:pt x="2105992" y="0"/>
                </a:lnTo>
                <a:lnTo>
                  <a:pt x="2087857" y="49547"/>
                </a:lnTo>
                <a:cubicBezTo>
                  <a:pt x="2045233" y="150323"/>
                  <a:pt x="1988317" y="243583"/>
                  <a:pt x="1919651" y="326787"/>
                </a:cubicBezTo>
                <a:lnTo>
                  <a:pt x="1889465" y="360000"/>
                </a:lnTo>
                <a:lnTo>
                  <a:pt x="216527" y="360000"/>
                </a:lnTo>
                <a:lnTo>
                  <a:pt x="186341" y="326787"/>
                </a:lnTo>
                <a:cubicBezTo>
                  <a:pt x="117675" y="243583"/>
                  <a:pt x="60759" y="150323"/>
                  <a:pt x="18135" y="495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242695" y="2292350"/>
            <a:ext cx="1660525" cy="548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x-none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154170" y="3848100"/>
            <a:ext cx="1276985" cy="7251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3C4E56"/>
                </a:solidFill>
                <a:latin typeface="微软雅黑" pitchFamily="34" charset="-122"/>
                <a:ea typeface="微软雅黑" pitchFamily="34" charset="-122"/>
              </a:rPr>
              <a:t>实体参与型</a:t>
            </a:r>
          </a:p>
          <a:p>
            <a:pPr algn="just">
              <a:lnSpc>
                <a:spcPct val="130000"/>
              </a:lnSpc>
            </a:pPr>
            <a:r>
              <a:rPr lang="x-none" altLang="zh-CN" sz="1600" dirty="0">
                <a:solidFill>
                  <a:srgbClr val="3C4E56"/>
                </a:solidFill>
                <a:latin typeface="微软雅黑" pitchFamily="34" charset="-122"/>
                <a:ea typeface="微软雅黑" pitchFamily="34" charset="-122"/>
              </a:rPr>
              <a:t>网络交流型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549725" y="3652637"/>
            <a:ext cx="2229616" cy="13589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3C4E56"/>
                </a:solidFill>
                <a:latin typeface="微软雅黑" pitchFamily="34" charset="-122"/>
                <a:ea typeface="微软雅黑" pitchFamily="34" charset="-122"/>
              </a:rPr>
              <a:t>综合型（信息丰富、吸引大量网民）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3C4E56"/>
                </a:solidFill>
                <a:latin typeface="微软雅黑" pitchFamily="34" charset="-122"/>
                <a:ea typeface="微软雅黑" pitchFamily="34" charset="-122"/>
              </a:rPr>
              <a:t>专题型</a:t>
            </a:r>
            <a:r>
              <a:rPr lang="x-none" altLang="zh-CN" sz="1600" dirty="0">
                <a:solidFill>
                  <a:srgbClr val="3C4E56"/>
                </a:solidFill>
                <a:latin typeface="微软雅黑" pitchFamily="34" charset="-122"/>
                <a:ea typeface="微软雅黑" pitchFamily="34" charset="-122"/>
              </a:rPr>
              <a:t>（信息分类整合，吸引志同道合的人）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548495" y="3750945"/>
            <a:ext cx="2028190" cy="104203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x-none" altLang="zh-CN" sz="1600" dirty="0">
                <a:solidFill>
                  <a:srgbClr val="3C4E56"/>
                </a:solidFill>
                <a:latin typeface="微软雅黑" pitchFamily="34" charset="-122"/>
                <a:ea typeface="微软雅黑" pitchFamily="34" charset="-122"/>
              </a:rPr>
              <a:t>发表观点、讨论互动</a:t>
            </a:r>
          </a:p>
          <a:p>
            <a:pPr algn="just">
              <a:lnSpc>
                <a:spcPct val="130000"/>
              </a:lnSpc>
            </a:pPr>
            <a:r>
              <a:rPr lang="x-none" altLang="zh-CN" sz="1600" dirty="0">
                <a:solidFill>
                  <a:srgbClr val="3C4E56"/>
                </a:solidFill>
                <a:latin typeface="微软雅黑" pitchFamily="34" charset="-122"/>
                <a:ea typeface="微软雅黑" pitchFamily="34" charset="-122"/>
              </a:rPr>
              <a:t>技术资料发布</a:t>
            </a:r>
          </a:p>
          <a:p>
            <a:pPr algn="just">
              <a:lnSpc>
                <a:spcPct val="130000"/>
              </a:lnSpc>
            </a:pPr>
            <a:r>
              <a:rPr lang="x-none" altLang="zh-CN" sz="1600" dirty="0">
                <a:solidFill>
                  <a:srgbClr val="3C4E56"/>
                </a:solidFill>
                <a:latin typeface="微软雅黑" pitchFamily="34" charset="-122"/>
                <a:ea typeface="微软雅黑" pitchFamily="34" charset="-122"/>
              </a:rPr>
              <a:t>客户意见收集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3371850" y="2156460"/>
            <a:ext cx="2870835" cy="762635"/>
          </a:xfrm>
          <a:custGeom>
            <a:avLst/>
            <a:gdLst>
              <a:gd name="connsiteX0" fmla="*/ 0 w 2105992"/>
              <a:gd name="connsiteY0" fmla="*/ 0 h 360000"/>
              <a:gd name="connsiteX1" fmla="*/ 2105992 w 2105992"/>
              <a:gd name="connsiteY1" fmla="*/ 0 h 360000"/>
              <a:gd name="connsiteX2" fmla="*/ 2087857 w 2105992"/>
              <a:gd name="connsiteY2" fmla="*/ 49547 h 360000"/>
              <a:gd name="connsiteX3" fmla="*/ 1919651 w 2105992"/>
              <a:gd name="connsiteY3" fmla="*/ 326787 h 360000"/>
              <a:gd name="connsiteX4" fmla="*/ 1889465 w 2105992"/>
              <a:gd name="connsiteY4" fmla="*/ 360000 h 360000"/>
              <a:gd name="connsiteX5" fmla="*/ 216527 w 2105992"/>
              <a:gd name="connsiteY5" fmla="*/ 360000 h 360000"/>
              <a:gd name="connsiteX6" fmla="*/ 186341 w 2105992"/>
              <a:gd name="connsiteY6" fmla="*/ 326787 h 360000"/>
              <a:gd name="connsiteX7" fmla="*/ 18135 w 2105992"/>
              <a:gd name="connsiteY7" fmla="*/ 49547 h 360000"/>
              <a:gd name="connsiteX8" fmla="*/ 0 w 2105992"/>
              <a:gd name="connsiteY8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5992" h="360000">
                <a:moveTo>
                  <a:pt x="0" y="0"/>
                </a:moveTo>
                <a:lnTo>
                  <a:pt x="2105992" y="0"/>
                </a:lnTo>
                <a:lnTo>
                  <a:pt x="2087857" y="49547"/>
                </a:lnTo>
                <a:cubicBezTo>
                  <a:pt x="2045233" y="150323"/>
                  <a:pt x="1988317" y="243583"/>
                  <a:pt x="1919651" y="326787"/>
                </a:cubicBezTo>
                <a:lnTo>
                  <a:pt x="1889465" y="360000"/>
                </a:lnTo>
                <a:lnTo>
                  <a:pt x="216527" y="360000"/>
                </a:lnTo>
                <a:lnTo>
                  <a:pt x="186341" y="326787"/>
                </a:lnTo>
                <a:cubicBezTo>
                  <a:pt x="117675" y="243583"/>
                  <a:pt x="60759" y="150323"/>
                  <a:pt x="18135" y="495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81450" y="2248535"/>
            <a:ext cx="1660525" cy="548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x-none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基本形式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6196330" y="2157095"/>
            <a:ext cx="2870835" cy="762635"/>
          </a:xfrm>
          <a:custGeom>
            <a:avLst/>
            <a:gdLst>
              <a:gd name="connsiteX0" fmla="*/ 0 w 2105992"/>
              <a:gd name="connsiteY0" fmla="*/ 0 h 360000"/>
              <a:gd name="connsiteX1" fmla="*/ 2105992 w 2105992"/>
              <a:gd name="connsiteY1" fmla="*/ 0 h 360000"/>
              <a:gd name="connsiteX2" fmla="*/ 2087857 w 2105992"/>
              <a:gd name="connsiteY2" fmla="*/ 49547 h 360000"/>
              <a:gd name="connsiteX3" fmla="*/ 1919651 w 2105992"/>
              <a:gd name="connsiteY3" fmla="*/ 326787 h 360000"/>
              <a:gd name="connsiteX4" fmla="*/ 1889465 w 2105992"/>
              <a:gd name="connsiteY4" fmla="*/ 360000 h 360000"/>
              <a:gd name="connsiteX5" fmla="*/ 216527 w 2105992"/>
              <a:gd name="connsiteY5" fmla="*/ 360000 h 360000"/>
              <a:gd name="connsiteX6" fmla="*/ 186341 w 2105992"/>
              <a:gd name="connsiteY6" fmla="*/ 326787 h 360000"/>
              <a:gd name="connsiteX7" fmla="*/ 18135 w 2105992"/>
              <a:gd name="connsiteY7" fmla="*/ 49547 h 360000"/>
              <a:gd name="connsiteX8" fmla="*/ 0 w 2105992"/>
              <a:gd name="connsiteY8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5992" h="360000">
                <a:moveTo>
                  <a:pt x="0" y="0"/>
                </a:moveTo>
                <a:lnTo>
                  <a:pt x="2105992" y="0"/>
                </a:lnTo>
                <a:lnTo>
                  <a:pt x="2087857" y="49547"/>
                </a:lnTo>
                <a:cubicBezTo>
                  <a:pt x="2045233" y="150323"/>
                  <a:pt x="1988317" y="243583"/>
                  <a:pt x="1919651" y="326787"/>
                </a:cubicBezTo>
                <a:lnTo>
                  <a:pt x="1889465" y="360000"/>
                </a:lnTo>
                <a:lnTo>
                  <a:pt x="216527" y="360000"/>
                </a:lnTo>
                <a:lnTo>
                  <a:pt x="186341" y="326787"/>
                </a:lnTo>
                <a:cubicBezTo>
                  <a:pt x="117675" y="243583"/>
                  <a:pt x="60759" y="150323"/>
                  <a:pt x="18135" y="495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4020" y="2291080"/>
            <a:ext cx="1660525" cy="548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x-none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8899525" y="2157095"/>
            <a:ext cx="2870835" cy="762635"/>
          </a:xfrm>
          <a:custGeom>
            <a:avLst/>
            <a:gdLst>
              <a:gd name="connsiteX0" fmla="*/ 0 w 2105992"/>
              <a:gd name="connsiteY0" fmla="*/ 0 h 360000"/>
              <a:gd name="connsiteX1" fmla="*/ 2105992 w 2105992"/>
              <a:gd name="connsiteY1" fmla="*/ 0 h 360000"/>
              <a:gd name="connsiteX2" fmla="*/ 2087857 w 2105992"/>
              <a:gd name="connsiteY2" fmla="*/ 49547 h 360000"/>
              <a:gd name="connsiteX3" fmla="*/ 1919651 w 2105992"/>
              <a:gd name="connsiteY3" fmla="*/ 326787 h 360000"/>
              <a:gd name="connsiteX4" fmla="*/ 1889465 w 2105992"/>
              <a:gd name="connsiteY4" fmla="*/ 360000 h 360000"/>
              <a:gd name="connsiteX5" fmla="*/ 216527 w 2105992"/>
              <a:gd name="connsiteY5" fmla="*/ 360000 h 360000"/>
              <a:gd name="connsiteX6" fmla="*/ 186341 w 2105992"/>
              <a:gd name="connsiteY6" fmla="*/ 326787 h 360000"/>
              <a:gd name="connsiteX7" fmla="*/ 18135 w 2105992"/>
              <a:gd name="connsiteY7" fmla="*/ 49547 h 360000"/>
              <a:gd name="connsiteX8" fmla="*/ 0 w 2105992"/>
              <a:gd name="connsiteY8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5992" h="360000">
                <a:moveTo>
                  <a:pt x="0" y="0"/>
                </a:moveTo>
                <a:lnTo>
                  <a:pt x="2105992" y="0"/>
                </a:lnTo>
                <a:lnTo>
                  <a:pt x="2087857" y="49547"/>
                </a:lnTo>
                <a:cubicBezTo>
                  <a:pt x="2045233" y="150323"/>
                  <a:pt x="1988317" y="243583"/>
                  <a:pt x="1919651" y="326787"/>
                </a:cubicBezTo>
                <a:lnTo>
                  <a:pt x="1889465" y="360000"/>
                </a:lnTo>
                <a:lnTo>
                  <a:pt x="216527" y="360000"/>
                </a:lnTo>
                <a:lnTo>
                  <a:pt x="186341" y="326787"/>
                </a:lnTo>
                <a:cubicBezTo>
                  <a:pt x="117675" y="243583"/>
                  <a:pt x="60759" y="150323"/>
                  <a:pt x="18135" y="495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509125" y="2291080"/>
            <a:ext cx="1660525" cy="548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x-none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800" dirty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3</a:t>
            </a: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x-none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1" name="矩形 10"/>
          <p:cNvSpPr/>
          <p:nvPr/>
        </p:nvSpPr>
        <p:spPr>
          <a:xfrm>
            <a:off x="778625" y="1414195"/>
            <a:ext cx="76587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开发并部署“</a:t>
            </a:r>
            <a:r>
              <a:rPr lang="zh-CN" altLang="zh-CN" sz="2800" b="1" dirty="0" smtClean="0">
                <a:solidFill>
                  <a:schemeClr val="accent2"/>
                </a:solidFill>
              </a:rPr>
              <a:t>保护伞公司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-</a:t>
            </a:r>
            <a:r>
              <a:rPr lang="zh-CN" altLang="zh-CN" sz="2800" b="1" dirty="0" smtClean="0">
                <a:solidFill>
                  <a:schemeClr val="accent2"/>
                </a:solidFill>
              </a:rPr>
              <a:t>技术服务论坛</a:t>
            </a:r>
            <a:r>
              <a:rPr lang="zh-CN" altLang="zh-CN" sz="2800" b="1" dirty="0" smtClean="0"/>
              <a:t>”网站搭建公司内部邮箱</a:t>
            </a:r>
            <a:r>
              <a:rPr lang="zh-CN" altLang="en-US" sz="2800" b="1" dirty="0" smtClean="0"/>
              <a:t>与</a:t>
            </a:r>
            <a:r>
              <a:rPr lang="en-US" altLang="zh-CN" sz="2800" b="1" dirty="0" smtClean="0"/>
              <a:t>DNS</a:t>
            </a:r>
            <a:r>
              <a:rPr lang="zh-CN" altLang="en-US" sz="2800" b="1" dirty="0" smtClean="0"/>
              <a:t>解析</a:t>
            </a:r>
            <a:r>
              <a:rPr lang="zh-CN" altLang="zh-CN" sz="2800" b="1" dirty="0" smtClean="0"/>
              <a:t>服务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1377142" y="269435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/>
              <a:t>需求分析：</a:t>
            </a:r>
          </a:p>
          <a:p>
            <a:r>
              <a:rPr lang="en-US" altLang="zh-CN" sz="2000" dirty="0" smtClean="0"/>
              <a:t>1</a:t>
            </a:r>
            <a:r>
              <a:rPr lang="zh-CN" altLang="en-US" sz="2400" dirty="0" smtClean="0"/>
              <a:t>、论坛主程序的开发；</a:t>
            </a:r>
          </a:p>
          <a:p>
            <a:r>
              <a:rPr lang="en-US" altLang="zh-CN" sz="2000" dirty="0" smtClean="0"/>
              <a:t>2</a:t>
            </a:r>
            <a:r>
              <a:rPr lang="zh-CN" altLang="en-US" sz="2400" dirty="0" smtClean="0"/>
              <a:t>、数据库的创建；</a:t>
            </a:r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、网站的部署；</a:t>
            </a:r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、企业内部邮件服务的搭建；</a:t>
            </a:r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域名解析服务的搭建</a:t>
            </a:r>
            <a:r>
              <a:rPr lang="zh-CN" altLang="en-US" sz="2000" dirty="0" smtClean="0"/>
              <a:t>。</a:t>
            </a:r>
          </a:p>
        </p:txBody>
      </p:sp>
      <p:sp>
        <p:nvSpPr>
          <p:cNvPr id="72" name="任意多边形 71"/>
          <p:cNvSpPr/>
          <p:nvPr/>
        </p:nvSpPr>
        <p:spPr bwMode="auto">
          <a:xfrm flipH="1">
            <a:off x="8335644" y="2517616"/>
            <a:ext cx="2108202" cy="3504362"/>
          </a:xfrm>
          <a:custGeom>
            <a:avLst/>
            <a:gdLst>
              <a:gd name="connsiteX0" fmla="*/ 479425 w 958850"/>
              <a:gd name="connsiteY0" fmla="*/ 0 h 1593850"/>
              <a:gd name="connsiteX1" fmla="*/ 0 w 958850"/>
              <a:gd name="connsiteY1" fmla="*/ 472112 h 1593850"/>
              <a:gd name="connsiteX2" fmla="*/ 65202 w 958850"/>
              <a:gd name="connsiteY2" fmla="*/ 706280 h 1593850"/>
              <a:gd name="connsiteX3" fmla="*/ 134239 w 958850"/>
              <a:gd name="connsiteY3" fmla="*/ 846025 h 1593850"/>
              <a:gd name="connsiteX4" fmla="*/ 210947 w 958850"/>
              <a:gd name="connsiteY4" fmla="*/ 1019762 h 1593850"/>
              <a:gd name="connsiteX5" fmla="*/ 222453 w 958850"/>
              <a:gd name="connsiteY5" fmla="*/ 1099077 h 1593850"/>
              <a:gd name="connsiteX6" fmla="*/ 268478 w 958850"/>
              <a:gd name="connsiteY6" fmla="*/ 1182169 h 1593850"/>
              <a:gd name="connsiteX7" fmla="*/ 268478 w 958850"/>
              <a:gd name="connsiteY7" fmla="*/ 1242599 h 1593850"/>
              <a:gd name="connsiteX8" fmla="*/ 287655 w 958850"/>
              <a:gd name="connsiteY8" fmla="*/ 1261483 h 1593850"/>
              <a:gd name="connsiteX9" fmla="*/ 283820 w 958850"/>
              <a:gd name="connsiteY9" fmla="*/ 1272814 h 1593850"/>
              <a:gd name="connsiteX10" fmla="*/ 268478 w 958850"/>
              <a:gd name="connsiteY10" fmla="*/ 1276591 h 1593850"/>
              <a:gd name="connsiteX11" fmla="*/ 264643 w 958850"/>
              <a:gd name="connsiteY11" fmla="*/ 1291699 h 1593850"/>
              <a:gd name="connsiteX12" fmla="*/ 268478 w 958850"/>
              <a:gd name="connsiteY12" fmla="*/ 1303029 h 1593850"/>
              <a:gd name="connsiteX13" fmla="*/ 283820 w 958850"/>
              <a:gd name="connsiteY13" fmla="*/ 1306806 h 1593850"/>
              <a:gd name="connsiteX14" fmla="*/ 287655 w 958850"/>
              <a:gd name="connsiteY14" fmla="*/ 1318137 h 1593850"/>
              <a:gd name="connsiteX15" fmla="*/ 283820 w 958850"/>
              <a:gd name="connsiteY15" fmla="*/ 1333244 h 1593850"/>
              <a:gd name="connsiteX16" fmla="*/ 264643 w 958850"/>
              <a:gd name="connsiteY16" fmla="*/ 1348352 h 1593850"/>
              <a:gd name="connsiteX17" fmla="*/ 268478 w 958850"/>
              <a:gd name="connsiteY17" fmla="*/ 1359683 h 1593850"/>
              <a:gd name="connsiteX18" fmla="*/ 283820 w 958850"/>
              <a:gd name="connsiteY18" fmla="*/ 1367236 h 1593850"/>
              <a:gd name="connsiteX19" fmla="*/ 287655 w 958850"/>
              <a:gd name="connsiteY19" fmla="*/ 1378567 h 1593850"/>
              <a:gd name="connsiteX20" fmla="*/ 283820 w 958850"/>
              <a:gd name="connsiteY20" fmla="*/ 1389898 h 1593850"/>
              <a:gd name="connsiteX21" fmla="*/ 264643 w 958850"/>
              <a:gd name="connsiteY21" fmla="*/ 1408782 h 1593850"/>
              <a:gd name="connsiteX22" fmla="*/ 283820 w 958850"/>
              <a:gd name="connsiteY22" fmla="*/ 1423890 h 1593850"/>
              <a:gd name="connsiteX23" fmla="*/ 287655 w 958850"/>
              <a:gd name="connsiteY23" fmla="*/ 1435221 h 1593850"/>
              <a:gd name="connsiteX24" fmla="*/ 268478 w 958850"/>
              <a:gd name="connsiteY24" fmla="*/ 1454105 h 1593850"/>
              <a:gd name="connsiteX25" fmla="*/ 268478 w 958850"/>
              <a:gd name="connsiteY25" fmla="*/ 1457882 h 1593850"/>
              <a:gd name="connsiteX26" fmla="*/ 402717 w 958850"/>
              <a:gd name="connsiteY26" fmla="*/ 1574966 h 1593850"/>
              <a:gd name="connsiteX27" fmla="*/ 479425 w 958850"/>
              <a:gd name="connsiteY27" fmla="*/ 1593850 h 1593850"/>
              <a:gd name="connsiteX28" fmla="*/ 556133 w 958850"/>
              <a:gd name="connsiteY28" fmla="*/ 1574966 h 1593850"/>
              <a:gd name="connsiteX29" fmla="*/ 690372 w 958850"/>
              <a:gd name="connsiteY29" fmla="*/ 1457882 h 1593850"/>
              <a:gd name="connsiteX30" fmla="*/ 690372 w 958850"/>
              <a:gd name="connsiteY30" fmla="*/ 1454105 h 1593850"/>
              <a:gd name="connsiteX31" fmla="*/ 671195 w 958850"/>
              <a:gd name="connsiteY31" fmla="*/ 1435221 h 1593850"/>
              <a:gd name="connsiteX32" fmla="*/ 675031 w 958850"/>
              <a:gd name="connsiteY32" fmla="*/ 1423890 h 1593850"/>
              <a:gd name="connsiteX33" fmla="*/ 694208 w 958850"/>
              <a:gd name="connsiteY33" fmla="*/ 1408782 h 1593850"/>
              <a:gd name="connsiteX34" fmla="*/ 675031 w 958850"/>
              <a:gd name="connsiteY34" fmla="*/ 1389898 h 1593850"/>
              <a:gd name="connsiteX35" fmla="*/ 671195 w 958850"/>
              <a:gd name="connsiteY35" fmla="*/ 1378567 h 1593850"/>
              <a:gd name="connsiteX36" fmla="*/ 675031 w 958850"/>
              <a:gd name="connsiteY36" fmla="*/ 1367236 h 1593850"/>
              <a:gd name="connsiteX37" fmla="*/ 690372 w 958850"/>
              <a:gd name="connsiteY37" fmla="*/ 1359683 h 1593850"/>
              <a:gd name="connsiteX38" fmla="*/ 694208 w 958850"/>
              <a:gd name="connsiteY38" fmla="*/ 1348352 h 1593850"/>
              <a:gd name="connsiteX39" fmla="*/ 675031 w 958850"/>
              <a:gd name="connsiteY39" fmla="*/ 1333244 h 1593850"/>
              <a:gd name="connsiteX40" fmla="*/ 671195 w 958850"/>
              <a:gd name="connsiteY40" fmla="*/ 1318137 h 1593850"/>
              <a:gd name="connsiteX41" fmla="*/ 675031 w 958850"/>
              <a:gd name="connsiteY41" fmla="*/ 1306806 h 1593850"/>
              <a:gd name="connsiteX42" fmla="*/ 690372 w 958850"/>
              <a:gd name="connsiteY42" fmla="*/ 1303029 h 1593850"/>
              <a:gd name="connsiteX43" fmla="*/ 694208 w 958850"/>
              <a:gd name="connsiteY43" fmla="*/ 1291699 h 1593850"/>
              <a:gd name="connsiteX44" fmla="*/ 690372 w 958850"/>
              <a:gd name="connsiteY44" fmla="*/ 1276591 h 1593850"/>
              <a:gd name="connsiteX45" fmla="*/ 675031 w 958850"/>
              <a:gd name="connsiteY45" fmla="*/ 1272814 h 1593850"/>
              <a:gd name="connsiteX46" fmla="*/ 671195 w 958850"/>
              <a:gd name="connsiteY46" fmla="*/ 1261483 h 1593850"/>
              <a:gd name="connsiteX47" fmla="*/ 690372 w 958850"/>
              <a:gd name="connsiteY47" fmla="*/ 1242599 h 1593850"/>
              <a:gd name="connsiteX48" fmla="*/ 690372 w 958850"/>
              <a:gd name="connsiteY48" fmla="*/ 1182169 h 1593850"/>
              <a:gd name="connsiteX49" fmla="*/ 736397 w 958850"/>
              <a:gd name="connsiteY49" fmla="*/ 1099077 h 1593850"/>
              <a:gd name="connsiteX50" fmla="*/ 747903 w 958850"/>
              <a:gd name="connsiteY50" fmla="*/ 1019762 h 1593850"/>
              <a:gd name="connsiteX51" fmla="*/ 824611 w 958850"/>
              <a:gd name="connsiteY51" fmla="*/ 846025 h 1593850"/>
              <a:gd name="connsiteX52" fmla="*/ 893648 w 958850"/>
              <a:gd name="connsiteY52" fmla="*/ 706280 h 1593850"/>
              <a:gd name="connsiteX53" fmla="*/ 958850 w 958850"/>
              <a:gd name="connsiteY53" fmla="*/ 472112 h 1593850"/>
              <a:gd name="connsiteX54" fmla="*/ 479425 w 958850"/>
              <a:gd name="connsiteY54" fmla="*/ 0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58850" h="1593850">
                <a:moveTo>
                  <a:pt x="479425" y="0"/>
                </a:moveTo>
                <a:cubicBezTo>
                  <a:pt x="214783" y="0"/>
                  <a:pt x="0" y="211506"/>
                  <a:pt x="0" y="472112"/>
                </a:cubicBezTo>
                <a:cubicBezTo>
                  <a:pt x="0" y="555204"/>
                  <a:pt x="23013" y="638296"/>
                  <a:pt x="65202" y="706280"/>
                </a:cubicBezTo>
                <a:cubicBezTo>
                  <a:pt x="88214" y="751602"/>
                  <a:pt x="122733" y="823363"/>
                  <a:pt x="134239" y="846025"/>
                </a:cubicBezTo>
                <a:cubicBezTo>
                  <a:pt x="153416" y="872463"/>
                  <a:pt x="214783" y="974439"/>
                  <a:pt x="210947" y="1019762"/>
                </a:cubicBezTo>
                <a:cubicBezTo>
                  <a:pt x="214783" y="1065085"/>
                  <a:pt x="222453" y="1099077"/>
                  <a:pt x="222453" y="1099077"/>
                </a:cubicBezTo>
                <a:cubicBezTo>
                  <a:pt x="222453" y="1099077"/>
                  <a:pt x="237795" y="1159507"/>
                  <a:pt x="268478" y="1182169"/>
                </a:cubicBezTo>
                <a:cubicBezTo>
                  <a:pt x="268478" y="1242599"/>
                  <a:pt x="268478" y="1242599"/>
                  <a:pt x="268478" y="1242599"/>
                </a:cubicBezTo>
                <a:cubicBezTo>
                  <a:pt x="279984" y="1242599"/>
                  <a:pt x="287655" y="1250153"/>
                  <a:pt x="287655" y="1261483"/>
                </a:cubicBezTo>
                <a:cubicBezTo>
                  <a:pt x="287655" y="1265260"/>
                  <a:pt x="283820" y="1269037"/>
                  <a:pt x="283820" y="1272814"/>
                </a:cubicBezTo>
                <a:cubicBezTo>
                  <a:pt x="276149" y="1272814"/>
                  <a:pt x="272314" y="1276591"/>
                  <a:pt x="268478" y="1276591"/>
                </a:cubicBezTo>
                <a:cubicBezTo>
                  <a:pt x="264643" y="1280368"/>
                  <a:pt x="264643" y="1284145"/>
                  <a:pt x="264643" y="1291699"/>
                </a:cubicBezTo>
                <a:cubicBezTo>
                  <a:pt x="264643" y="1295475"/>
                  <a:pt x="264643" y="1299252"/>
                  <a:pt x="268478" y="1303029"/>
                </a:cubicBezTo>
                <a:cubicBezTo>
                  <a:pt x="272314" y="1306806"/>
                  <a:pt x="276149" y="1306806"/>
                  <a:pt x="283820" y="1306806"/>
                </a:cubicBezTo>
                <a:cubicBezTo>
                  <a:pt x="283820" y="1310583"/>
                  <a:pt x="287655" y="1314360"/>
                  <a:pt x="287655" y="1318137"/>
                </a:cubicBezTo>
                <a:cubicBezTo>
                  <a:pt x="287655" y="1325691"/>
                  <a:pt x="283820" y="1329467"/>
                  <a:pt x="283820" y="1333244"/>
                </a:cubicBezTo>
                <a:cubicBezTo>
                  <a:pt x="272314" y="1333244"/>
                  <a:pt x="264643" y="1340798"/>
                  <a:pt x="264643" y="1348352"/>
                </a:cubicBezTo>
                <a:cubicBezTo>
                  <a:pt x="264643" y="1352129"/>
                  <a:pt x="264643" y="1359683"/>
                  <a:pt x="268478" y="1359683"/>
                </a:cubicBezTo>
                <a:cubicBezTo>
                  <a:pt x="272314" y="1363460"/>
                  <a:pt x="276149" y="1367236"/>
                  <a:pt x="283820" y="1367236"/>
                </a:cubicBezTo>
                <a:cubicBezTo>
                  <a:pt x="283820" y="1367236"/>
                  <a:pt x="287655" y="1374790"/>
                  <a:pt x="287655" y="1378567"/>
                </a:cubicBezTo>
                <a:cubicBezTo>
                  <a:pt x="287655" y="1382344"/>
                  <a:pt x="283820" y="1386121"/>
                  <a:pt x="283820" y="1389898"/>
                </a:cubicBezTo>
                <a:cubicBezTo>
                  <a:pt x="272314" y="1389898"/>
                  <a:pt x="264643" y="1397452"/>
                  <a:pt x="264643" y="1408782"/>
                </a:cubicBezTo>
                <a:cubicBezTo>
                  <a:pt x="264643" y="1416336"/>
                  <a:pt x="272314" y="1423890"/>
                  <a:pt x="283820" y="1423890"/>
                </a:cubicBezTo>
                <a:cubicBezTo>
                  <a:pt x="283820" y="1427667"/>
                  <a:pt x="287655" y="1431444"/>
                  <a:pt x="287655" y="1435221"/>
                </a:cubicBezTo>
                <a:cubicBezTo>
                  <a:pt x="287655" y="1446551"/>
                  <a:pt x="279984" y="1454105"/>
                  <a:pt x="268478" y="1454105"/>
                </a:cubicBezTo>
                <a:cubicBezTo>
                  <a:pt x="268478" y="1457882"/>
                  <a:pt x="268478" y="1457882"/>
                  <a:pt x="268478" y="1457882"/>
                </a:cubicBezTo>
                <a:cubicBezTo>
                  <a:pt x="402717" y="1574966"/>
                  <a:pt x="402717" y="1574966"/>
                  <a:pt x="402717" y="1574966"/>
                </a:cubicBezTo>
                <a:cubicBezTo>
                  <a:pt x="406553" y="1586296"/>
                  <a:pt x="441071" y="1593850"/>
                  <a:pt x="479425" y="1593850"/>
                </a:cubicBezTo>
                <a:cubicBezTo>
                  <a:pt x="517779" y="1593850"/>
                  <a:pt x="552298" y="1586296"/>
                  <a:pt x="556133" y="1574966"/>
                </a:cubicBezTo>
                <a:cubicBezTo>
                  <a:pt x="556133" y="1574966"/>
                  <a:pt x="556133" y="1574966"/>
                  <a:pt x="690372" y="1457882"/>
                </a:cubicBezTo>
                <a:cubicBezTo>
                  <a:pt x="690372" y="1457882"/>
                  <a:pt x="690372" y="1457882"/>
                  <a:pt x="690372" y="1454105"/>
                </a:cubicBezTo>
                <a:cubicBezTo>
                  <a:pt x="678866" y="1454105"/>
                  <a:pt x="671195" y="1446551"/>
                  <a:pt x="671195" y="1435221"/>
                </a:cubicBezTo>
                <a:cubicBezTo>
                  <a:pt x="671195" y="1431444"/>
                  <a:pt x="675031" y="1427667"/>
                  <a:pt x="675031" y="1423890"/>
                </a:cubicBezTo>
                <a:cubicBezTo>
                  <a:pt x="686537" y="1423890"/>
                  <a:pt x="694208" y="1416336"/>
                  <a:pt x="694208" y="1408782"/>
                </a:cubicBezTo>
                <a:cubicBezTo>
                  <a:pt x="694208" y="1397452"/>
                  <a:pt x="686537" y="1389898"/>
                  <a:pt x="675031" y="1389898"/>
                </a:cubicBezTo>
                <a:cubicBezTo>
                  <a:pt x="675031" y="1386121"/>
                  <a:pt x="671195" y="1382344"/>
                  <a:pt x="671195" y="1378567"/>
                </a:cubicBezTo>
                <a:cubicBezTo>
                  <a:pt x="671195" y="1374790"/>
                  <a:pt x="675031" y="1367236"/>
                  <a:pt x="675031" y="1367236"/>
                </a:cubicBezTo>
                <a:cubicBezTo>
                  <a:pt x="682701" y="1367236"/>
                  <a:pt x="686537" y="1363460"/>
                  <a:pt x="690372" y="1359683"/>
                </a:cubicBezTo>
                <a:cubicBezTo>
                  <a:pt x="694208" y="1359683"/>
                  <a:pt x="694208" y="1352129"/>
                  <a:pt x="694208" y="1348352"/>
                </a:cubicBezTo>
                <a:cubicBezTo>
                  <a:pt x="694208" y="1340798"/>
                  <a:pt x="686537" y="1333244"/>
                  <a:pt x="675031" y="1333244"/>
                </a:cubicBezTo>
                <a:cubicBezTo>
                  <a:pt x="675031" y="1329467"/>
                  <a:pt x="671195" y="1325691"/>
                  <a:pt x="671195" y="1318137"/>
                </a:cubicBezTo>
                <a:cubicBezTo>
                  <a:pt x="671195" y="1314360"/>
                  <a:pt x="675031" y="1310583"/>
                  <a:pt x="675031" y="1306806"/>
                </a:cubicBezTo>
                <a:cubicBezTo>
                  <a:pt x="682701" y="1306806"/>
                  <a:pt x="686537" y="1306806"/>
                  <a:pt x="690372" y="1303029"/>
                </a:cubicBezTo>
                <a:cubicBezTo>
                  <a:pt x="694208" y="1299252"/>
                  <a:pt x="694208" y="1295475"/>
                  <a:pt x="694208" y="1291699"/>
                </a:cubicBezTo>
                <a:cubicBezTo>
                  <a:pt x="694208" y="1284145"/>
                  <a:pt x="694208" y="1280368"/>
                  <a:pt x="690372" y="1276591"/>
                </a:cubicBezTo>
                <a:cubicBezTo>
                  <a:pt x="686537" y="1276591"/>
                  <a:pt x="682701" y="1272814"/>
                  <a:pt x="675031" y="1272814"/>
                </a:cubicBezTo>
                <a:cubicBezTo>
                  <a:pt x="675031" y="1269037"/>
                  <a:pt x="671195" y="1265260"/>
                  <a:pt x="671195" y="1261483"/>
                </a:cubicBezTo>
                <a:cubicBezTo>
                  <a:pt x="671195" y="1250153"/>
                  <a:pt x="678866" y="1242599"/>
                  <a:pt x="690372" y="1242599"/>
                </a:cubicBezTo>
                <a:cubicBezTo>
                  <a:pt x="690372" y="1242599"/>
                  <a:pt x="690372" y="1242599"/>
                  <a:pt x="690372" y="1182169"/>
                </a:cubicBezTo>
                <a:cubicBezTo>
                  <a:pt x="721055" y="1159507"/>
                  <a:pt x="736397" y="1099077"/>
                  <a:pt x="736397" y="1099077"/>
                </a:cubicBezTo>
                <a:cubicBezTo>
                  <a:pt x="736397" y="1099077"/>
                  <a:pt x="744068" y="1065085"/>
                  <a:pt x="747903" y="1019762"/>
                </a:cubicBezTo>
                <a:cubicBezTo>
                  <a:pt x="744068" y="974439"/>
                  <a:pt x="805434" y="872463"/>
                  <a:pt x="824611" y="846025"/>
                </a:cubicBezTo>
                <a:cubicBezTo>
                  <a:pt x="836117" y="823363"/>
                  <a:pt x="870636" y="751602"/>
                  <a:pt x="893648" y="706280"/>
                </a:cubicBezTo>
                <a:cubicBezTo>
                  <a:pt x="935838" y="638296"/>
                  <a:pt x="958850" y="555204"/>
                  <a:pt x="958850" y="472112"/>
                </a:cubicBezTo>
                <a:cubicBezTo>
                  <a:pt x="958850" y="211506"/>
                  <a:pt x="744068" y="0"/>
                  <a:pt x="479425" y="0"/>
                </a:cubicBezTo>
                <a:close/>
              </a:path>
            </a:pathLst>
          </a:custGeom>
          <a:gradFill flip="none" rotWithShape="1">
            <a:gsLst>
              <a:gs pos="50000">
                <a:srgbClr val="FFFFFF"/>
              </a:gs>
              <a:gs pos="50000">
                <a:srgbClr val="F7F7F7"/>
              </a:gs>
            </a:gsLst>
            <a:lin ang="0" scaled="0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8100000" scaled="0"/>
              <a:tileRect/>
            </a:gradFill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pitchFamily="2" charset="-122"/>
              <a:cs typeface="+mn-cs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8353577" y="5628620"/>
            <a:ext cx="2072605" cy="308599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>
            <a:off x="8429441" y="2638306"/>
            <a:ext cx="1907615" cy="3147524"/>
            <a:chOff x="3546995" y="2016281"/>
            <a:chExt cx="1616382" cy="2709799"/>
          </a:xfrm>
        </p:grpSpPr>
        <p:sp>
          <p:nvSpPr>
            <p:cNvPr id="243" name="Freeform 33"/>
            <p:cNvSpPr/>
            <p:nvPr/>
          </p:nvSpPr>
          <p:spPr bwMode="auto">
            <a:xfrm>
              <a:off x="3546995" y="2016281"/>
              <a:ext cx="1616382" cy="2028724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33"/>
            <p:cNvSpPr/>
            <p:nvPr/>
          </p:nvSpPr>
          <p:spPr bwMode="auto">
            <a:xfrm>
              <a:off x="3587885" y="2067602"/>
              <a:ext cx="1534601" cy="1926082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5" name="组合 244"/>
            <p:cNvGrpSpPr/>
            <p:nvPr/>
          </p:nvGrpSpPr>
          <p:grpSpPr>
            <a:xfrm>
              <a:off x="3999883" y="4025097"/>
              <a:ext cx="716912" cy="700983"/>
              <a:chOff x="3759201" y="3508375"/>
              <a:chExt cx="828024" cy="809626"/>
            </a:xfrm>
          </p:grpSpPr>
          <p:sp>
            <p:nvSpPr>
              <p:cNvPr id="246" name="Freeform 6"/>
              <p:cNvSpPr/>
              <p:nvPr/>
            </p:nvSpPr>
            <p:spPr bwMode="auto">
              <a:xfrm>
                <a:off x="3764900" y="3508375"/>
                <a:ext cx="822325" cy="757238"/>
              </a:xfrm>
              <a:custGeom>
                <a:avLst/>
                <a:gdLst>
                  <a:gd name="T0" fmla="*/ 216 w 220"/>
                  <a:gd name="T1" fmla="*/ 0 h 202"/>
                  <a:gd name="T2" fmla="*/ 213 w 220"/>
                  <a:gd name="T3" fmla="*/ 3 h 202"/>
                  <a:gd name="T4" fmla="*/ 213 w 220"/>
                  <a:gd name="T5" fmla="*/ 14 h 202"/>
                  <a:gd name="T6" fmla="*/ 211 w 220"/>
                  <a:gd name="T7" fmla="*/ 16 h 202"/>
                  <a:gd name="T8" fmla="*/ 218 w 220"/>
                  <a:gd name="T9" fmla="*/ 24 h 202"/>
                  <a:gd name="T10" fmla="*/ 217 w 220"/>
                  <a:gd name="T11" fmla="*/ 35 h 202"/>
                  <a:gd name="T12" fmla="*/ 210 w 220"/>
                  <a:gd name="T13" fmla="*/ 42 h 202"/>
                  <a:gd name="T14" fmla="*/ 209 w 220"/>
                  <a:gd name="T15" fmla="*/ 48 h 202"/>
                  <a:gd name="T16" fmla="*/ 217 w 220"/>
                  <a:gd name="T17" fmla="*/ 55 h 202"/>
                  <a:gd name="T18" fmla="*/ 216 w 220"/>
                  <a:gd name="T19" fmla="*/ 66 h 202"/>
                  <a:gd name="T20" fmla="*/ 210 w 220"/>
                  <a:gd name="T21" fmla="*/ 71 h 202"/>
                  <a:gd name="T22" fmla="*/ 210 w 220"/>
                  <a:gd name="T23" fmla="*/ 80 h 202"/>
                  <a:gd name="T24" fmla="*/ 218 w 220"/>
                  <a:gd name="T25" fmla="*/ 89 h 202"/>
                  <a:gd name="T26" fmla="*/ 214 w 220"/>
                  <a:gd name="T27" fmla="*/ 97 h 202"/>
                  <a:gd name="T28" fmla="*/ 209 w 220"/>
                  <a:gd name="T29" fmla="*/ 102 h 202"/>
                  <a:gd name="T30" fmla="*/ 210 w 220"/>
                  <a:gd name="T31" fmla="*/ 108 h 202"/>
                  <a:gd name="T32" fmla="*/ 217 w 220"/>
                  <a:gd name="T33" fmla="*/ 116 h 202"/>
                  <a:gd name="T34" fmla="*/ 215 w 220"/>
                  <a:gd name="T35" fmla="*/ 125 h 202"/>
                  <a:gd name="T36" fmla="*/ 209 w 220"/>
                  <a:gd name="T37" fmla="*/ 131 h 202"/>
                  <a:gd name="T38" fmla="*/ 209 w 220"/>
                  <a:gd name="T39" fmla="*/ 138 h 202"/>
                  <a:gd name="T40" fmla="*/ 214 w 220"/>
                  <a:gd name="T41" fmla="*/ 145 h 202"/>
                  <a:gd name="T42" fmla="*/ 206 w 220"/>
                  <a:gd name="T43" fmla="*/ 161 h 202"/>
                  <a:gd name="T44" fmla="*/ 159 w 220"/>
                  <a:gd name="T45" fmla="*/ 202 h 202"/>
                  <a:gd name="T46" fmla="*/ 61 w 220"/>
                  <a:gd name="T47" fmla="*/ 202 h 202"/>
                  <a:gd name="T48" fmla="*/ 13 w 220"/>
                  <a:gd name="T49" fmla="*/ 161 h 202"/>
                  <a:gd name="T50" fmla="*/ 12 w 220"/>
                  <a:gd name="T51" fmla="*/ 152 h 202"/>
                  <a:gd name="T52" fmla="*/ 9 w 220"/>
                  <a:gd name="T53" fmla="*/ 142 h 202"/>
                  <a:gd name="T54" fmla="*/ 2 w 220"/>
                  <a:gd name="T55" fmla="*/ 135 h 202"/>
                  <a:gd name="T56" fmla="*/ 5 w 220"/>
                  <a:gd name="T57" fmla="*/ 126 h 202"/>
                  <a:gd name="T58" fmla="*/ 8 w 220"/>
                  <a:gd name="T59" fmla="*/ 119 h 202"/>
                  <a:gd name="T60" fmla="*/ 4 w 220"/>
                  <a:gd name="T61" fmla="*/ 108 h 202"/>
                  <a:gd name="T62" fmla="*/ 3 w 220"/>
                  <a:gd name="T63" fmla="*/ 97 h 202"/>
                  <a:gd name="T64" fmla="*/ 8 w 220"/>
                  <a:gd name="T65" fmla="*/ 91 h 202"/>
                  <a:gd name="T66" fmla="*/ 8 w 220"/>
                  <a:gd name="T67" fmla="*/ 85 h 202"/>
                  <a:gd name="T68" fmla="*/ 2 w 220"/>
                  <a:gd name="T69" fmla="*/ 76 h 202"/>
                  <a:gd name="T70" fmla="*/ 5 w 220"/>
                  <a:gd name="T71" fmla="*/ 66 h 202"/>
                  <a:gd name="T72" fmla="*/ 9 w 220"/>
                  <a:gd name="T73" fmla="*/ 61 h 202"/>
                  <a:gd name="T74" fmla="*/ 8 w 220"/>
                  <a:gd name="T75" fmla="*/ 54 h 202"/>
                  <a:gd name="T76" fmla="*/ 2 w 220"/>
                  <a:gd name="T77" fmla="*/ 44 h 202"/>
                  <a:gd name="T78" fmla="*/ 2 w 220"/>
                  <a:gd name="T79" fmla="*/ 16 h 202"/>
                  <a:gd name="T80" fmla="*/ 2 w 220"/>
                  <a:gd name="T81" fmla="*/ 11 h 202"/>
                  <a:gd name="T82" fmla="*/ 2 w 220"/>
                  <a:gd name="T83" fmla="*/ 1 h 202"/>
                  <a:gd name="T84" fmla="*/ 0 w 220"/>
                  <a:gd name="T85" fmla="*/ 0 h 202"/>
                  <a:gd name="T86" fmla="*/ 216 w 220"/>
                  <a:gd name="T87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0" h="202">
                    <a:moveTo>
                      <a:pt x="216" y="0"/>
                    </a:moveTo>
                    <a:cubicBezTo>
                      <a:pt x="213" y="3"/>
                      <a:pt x="213" y="3"/>
                      <a:pt x="213" y="3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11" y="16"/>
                      <a:pt x="211" y="16"/>
                      <a:pt x="211" y="16"/>
                    </a:cubicBezTo>
                    <a:cubicBezTo>
                      <a:pt x="211" y="16"/>
                      <a:pt x="216" y="20"/>
                      <a:pt x="218" y="24"/>
                    </a:cubicBezTo>
                    <a:cubicBezTo>
                      <a:pt x="220" y="28"/>
                      <a:pt x="220" y="33"/>
                      <a:pt x="217" y="35"/>
                    </a:cubicBezTo>
                    <a:cubicBezTo>
                      <a:pt x="214" y="38"/>
                      <a:pt x="210" y="39"/>
                      <a:pt x="210" y="42"/>
                    </a:cubicBezTo>
                    <a:cubicBezTo>
                      <a:pt x="210" y="44"/>
                      <a:pt x="209" y="48"/>
                      <a:pt x="209" y="48"/>
                    </a:cubicBezTo>
                    <a:cubicBezTo>
                      <a:pt x="209" y="48"/>
                      <a:pt x="216" y="51"/>
                      <a:pt x="217" y="55"/>
                    </a:cubicBezTo>
                    <a:cubicBezTo>
                      <a:pt x="219" y="60"/>
                      <a:pt x="218" y="64"/>
                      <a:pt x="216" y="66"/>
                    </a:cubicBezTo>
                    <a:cubicBezTo>
                      <a:pt x="213" y="67"/>
                      <a:pt x="210" y="71"/>
                      <a:pt x="210" y="71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0" y="80"/>
                      <a:pt x="218" y="85"/>
                      <a:pt x="218" y="89"/>
                    </a:cubicBezTo>
                    <a:cubicBezTo>
                      <a:pt x="218" y="94"/>
                      <a:pt x="214" y="97"/>
                      <a:pt x="214" y="97"/>
                    </a:cubicBezTo>
                    <a:cubicBezTo>
                      <a:pt x="209" y="102"/>
                      <a:pt x="209" y="102"/>
                      <a:pt x="209" y="102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8"/>
                      <a:pt x="216" y="112"/>
                      <a:pt x="217" y="116"/>
                    </a:cubicBezTo>
                    <a:cubicBezTo>
                      <a:pt x="218" y="120"/>
                      <a:pt x="217" y="123"/>
                      <a:pt x="215" y="125"/>
                    </a:cubicBezTo>
                    <a:cubicBezTo>
                      <a:pt x="213" y="127"/>
                      <a:pt x="209" y="131"/>
                      <a:pt x="209" y="131"/>
                    </a:cubicBezTo>
                    <a:cubicBezTo>
                      <a:pt x="209" y="138"/>
                      <a:pt x="209" y="138"/>
                      <a:pt x="209" y="138"/>
                    </a:cubicBezTo>
                    <a:cubicBezTo>
                      <a:pt x="209" y="138"/>
                      <a:pt x="213" y="141"/>
                      <a:pt x="214" y="145"/>
                    </a:cubicBezTo>
                    <a:cubicBezTo>
                      <a:pt x="214" y="148"/>
                      <a:pt x="209" y="158"/>
                      <a:pt x="206" y="161"/>
                    </a:cubicBezTo>
                    <a:cubicBezTo>
                      <a:pt x="203" y="163"/>
                      <a:pt x="159" y="202"/>
                      <a:pt x="159" y="202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2" y="155"/>
                      <a:pt x="12" y="152"/>
                    </a:cubicBezTo>
                    <a:cubicBezTo>
                      <a:pt x="11" y="149"/>
                      <a:pt x="12" y="144"/>
                      <a:pt x="9" y="142"/>
                    </a:cubicBezTo>
                    <a:cubicBezTo>
                      <a:pt x="7" y="140"/>
                      <a:pt x="2" y="139"/>
                      <a:pt x="2" y="135"/>
                    </a:cubicBezTo>
                    <a:cubicBezTo>
                      <a:pt x="2" y="130"/>
                      <a:pt x="3" y="127"/>
                      <a:pt x="5" y="126"/>
                    </a:cubicBezTo>
                    <a:cubicBezTo>
                      <a:pt x="7" y="125"/>
                      <a:pt x="9" y="122"/>
                      <a:pt x="8" y="119"/>
                    </a:cubicBezTo>
                    <a:cubicBezTo>
                      <a:pt x="8" y="116"/>
                      <a:pt x="6" y="112"/>
                      <a:pt x="4" y="108"/>
                    </a:cubicBezTo>
                    <a:cubicBezTo>
                      <a:pt x="2" y="104"/>
                      <a:pt x="2" y="100"/>
                      <a:pt x="3" y="97"/>
                    </a:cubicBezTo>
                    <a:cubicBezTo>
                      <a:pt x="5" y="94"/>
                      <a:pt x="8" y="91"/>
                      <a:pt x="8" y="91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5"/>
                      <a:pt x="2" y="81"/>
                      <a:pt x="2" y="76"/>
                    </a:cubicBezTo>
                    <a:cubicBezTo>
                      <a:pt x="2" y="70"/>
                      <a:pt x="3" y="67"/>
                      <a:pt x="5" y="66"/>
                    </a:cubicBezTo>
                    <a:cubicBezTo>
                      <a:pt x="7" y="64"/>
                      <a:pt x="9" y="61"/>
                      <a:pt x="9" y="61"/>
                    </a:cubicBezTo>
                    <a:cubicBezTo>
                      <a:pt x="9" y="61"/>
                      <a:pt x="10" y="57"/>
                      <a:pt x="8" y="54"/>
                    </a:cubicBezTo>
                    <a:cubicBezTo>
                      <a:pt x="7" y="52"/>
                      <a:pt x="3" y="48"/>
                      <a:pt x="2" y="44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4"/>
                      <a:pt x="2" y="11"/>
                    </a:cubicBezTo>
                    <a:cubicBezTo>
                      <a:pt x="2" y="8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0323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7"/>
              <p:cNvSpPr/>
              <p:nvPr/>
            </p:nvSpPr>
            <p:spPr bwMode="auto">
              <a:xfrm>
                <a:off x="3996676" y="4268788"/>
                <a:ext cx="350838" cy="49213"/>
              </a:xfrm>
              <a:custGeom>
                <a:avLst/>
                <a:gdLst>
                  <a:gd name="T0" fmla="*/ 0 w 94"/>
                  <a:gd name="T1" fmla="*/ 0 h 13"/>
                  <a:gd name="T2" fmla="*/ 94 w 94"/>
                  <a:gd name="T3" fmla="*/ 0 h 13"/>
                  <a:gd name="T4" fmla="*/ 85 w 94"/>
                  <a:gd name="T5" fmla="*/ 9 h 13"/>
                  <a:gd name="T6" fmla="*/ 74 w 94"/>
                  <a:gd name="T7" fmla="*/ 13 h 13"/>
                  <a:gd name="T8" fmla="*/ 19 w 94"/>
                  <a:gd name="T9" fmla="*/ 13 h 13"/>
                  <a:gd name="T10" fmla="*/ 8 w 94"/>
                  <a:gd name="T11" fmla="*/ 9 h 13"/>
                  <a:gd name="T12" fmla="*/ 0 w 9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3">
                    <a:moveTo>
                      <a:pt x="0" y="0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88" y="6"/>
                      <a:pt x="85" y="9"/>
                    </a:cubicBezTo>
                    <a:cubicBezTo>
                      <a:pt x="82" y="11"/>
                      <a:pt x="77" y="13"/>
                      <a:pt x="74" y="13"/>
                    </a:cubicBezTo>
                    <a:cubicBezTo>
                      <a:pt x="71" y="13"/>
                      <a:pt x="19" y="13"/>
                      <a:pt x="19" y="13"/>
                    </a:cubicBezTo>
                    <a:cubicBezTo>
                      <a:pt x="19" y="13"/>
                      <a:pt x="11" y="13"/>
                      <a:pt x="8" y="9"/>
                    </a:cubicBezTo>
                    <a:cubicBezTo>
                      <a:pt x="5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936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8"/>
              <p:cNvSpPr/>
              <p:nvPr/>
            </p:nvSpPr>
            <p:spPr bwMode="auto">
              <a:xfrm>
                <a:off x="4173538" y="3527425"/>
                <a:ext cx="247650" cy="33338"/>
              </a:xfrm>
              <a:custGeom>
                <a:avLst/>
                <a:gdLst>
                  <a:gd name="T0" fmla="*/ 4 w 66"/>
                  <a:gd name="T1" fmla="*/ 1 h 9"/>
                  <a:gd name="T2" fmla="*/ 64 w 66"/>
                  <a:gd name="T3" fmla="*/ 1 h 9"/>
                  <a:gd name="T4" fmla="*/ 62 w 66"/>
                  <a:gd name="T5" fmla="*/ 7 h 9"/>
                  <a:gd name="T6" fmla="*/ 0 w 66"/>
                  <a:gd name="T7" fmla="*/ 9 h 9"/>
                  <a:gd name="T8" fmla="*/ 20 w 66"/>
                  <a:gd name="T9" fmla="*/ 5 h 9"/>
                  <a:gd name="T10" fmla="*/ 17 w 66"/>
                  <a:gd name="T11" fmla="*/ 3 h 9"/>
                  <a:gd name="T12" fmla="*/ 4 w 66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9">
                    <a:moveTo>
                      <a:pt x="4" y="1"/>
                    </a:moveTo>
                    <a:cubicBezTo>
                      <a:pt x="4" y="1"/>
                      <a:pt x="62" y="0"/>
                      <a:pt x="64" y="1"/>
                    </a:cubicBezTo>
                    <a:cubicBezTo>
                      <a:pt x="66" y="3"/>
                      <a:pt x="66" y="5"/>
                      <a:pt x="62" y="7"/>
                    </a:cubicBezTo>
                    <a:cubicBezTo>
                      <a:pt x="58" y="8"/>
                      <a:pt x="0" y="9"/>
                      <a:pt x="0" y="9"/>
                    </a:cubicBezTo>
                    <a:cubicBezTo>
                      <a:pt x="0" y="9"/>
                      <a:pt x="20" y="7"/>
                      <a:pt x="20" y="5"/>
                    </a:cubicBezTo>
                    <a:cubicBezTo>
                      <a:pt x="20" y="3"/>
                      <a:pt x="21" y="4"/>
                      <a:pt x="17" y="3"/>
                    </a:cubicBezTo>
                    <a:cubicBezTo>
                      <a:pt x="13" y="3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9"/>
              <p:cNvSpPr/>
              <p:nvPr/>
            </p:nvSpPr>
            <p:spPr bwMode="auto">
              <a:xfrm>
                <a:off x="4173538" y="3571875"/>
                <a:ext cx="242888" cy="93663"/>
              </a:xfrm>
              <a:custGeom>
                <a:avLst/>
                <a:gdLst>
                  <a:gd name="T0" fmla="*/ 11 w 65"/>
                  <a:gd name="T1" fmla="*/ 0 h 25"/>
                  <a:gd name="T2" fmla="*/ 60 w 65"/>
                  <a:gd name="T3" fmla="*/ 1 h 25"/>
                  <a:gd name="T4" fmla="*/ 65 w 65"/>
                  <a:gd name="T5" fmla="*/ 10 h 25"/>
                  <a:gd name="T6" fmla="*/ 57 w 65"/>
                  <a:gd name="T7" fmla="*/ 21 h 25"/>
                  <a:gd name="T8" fmla="*/ 0 w 65"/>
                  <a:gd name="T9" fmla="*/ 25 h 25"/>
                  <a:gd name="T10" fmla="*/ 21 w 65"/>
                  <a:gd name="T11" fmla="*/ 20 h 25"/>
                  <a:gd name="T12" fmla="*/ 22 w 65"/>
                  <a:gd name="T13" fmla="*/ 12 h 25"/>
                  <a:gd name="T14" fmla="*/ 23 w 65"/>
                  <a:gd name="T15" fmla="*/ 6 h 25"/>
                  <a:gd name="T16" fmla="*/ 23 w 65"/>
                  <a:gd name="T17" fmla="*/ 3 h 25"/>
                  <a:gd name="T18" fmla="*/ 11 w 65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25">
                    <a:moveTo>
                      <a:pt x="11" y="0"/>
                    </a:moveTo>
                    <a:cubicBezTo>
                      <a:pt x="11" y="0"/>
                      <a:pt x="58" y="0"/>
                      <a:pt x="60" y="1"/>
                    </a:cubicBezTo>
                    <a:cubicBezTo>
                      <a:pt x="63" y="2"/>
                      <a:pt x="65" y="7"/>
                      <a:pt x="65" y="10"/>
                    </a:cubicBezTo>
                    <a:cubicBezTo>
                      <a:pt x="65" y="14"/>
                      <a:pt x="65" y="19"/>
                      <a:pt x="57" y="21"/>
                    </a:cubicBezTo>
                    <a:cubicBezTo>
                      <a:pt x="49" y="23"/>
                      <a:pt x="0" y="25"/>
                      <a:pt x="0" y="25"/>
                    </a:cubicBezTo>
                    <a:cubicBezTo>
                      <a:pt x="0" y="25"/>
                      <a:pt x="20" y="22"/>
                      <a:pt x="21" y="20"/>
                    </a:cubicBezTo>
                    <a:cubicBezTo>
                      <a:pt x="23" y="18"/>
                      <a:pt x="21" y="14"/>
                      <a:pt x="22" y="12"/>
                    </a:cubicBezTo>
                    <a:cubicBezTo>
                      <a:pt x="23" y="10"/>
                      <a:pt x="24" y="10"/>
                      <a:pt x="23" y="6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0"/>
              <p:cNvSpPr/>
              <p:nvPr/>
            </p:nvSpPr>
            <p:spPr bwMode="auto">
              <a:xfrm>
                <a:off x="4106863" y="3698875"/>
                <a:ext cx="303213" cy="34925"/>
              </a:xfrm>
              <a:custGeom>
                <a:avLst/>
                <a:gdLst>
                  <a:gd name="T0" fmla="*/ 20 w 81"/>
                  <a:gd name="T1" fmla="*/ 1 h 9"/>
                  <a:gd name="T2" fmla="*/ 73 w 81"/>
                  <a:gd name="T3" fmla="*/ 0 h 9"/>
                  <a:gd name="T4" fmla="*/ 80 w 81"/>
                  <a:gd name="T5" fmla="*/ 3 h 9"/>
                  <a:gd name="T6" fmla="*/ 3 w 81"/>
                  <a:gd name="T7" fmla="*/ 9 h 9"/>
                  <a:gd name="T8" fmla="*/ 24 w 81"/>
                  <a:gd name="T9" fmla="*/ 5 h 9"/>
                  <a:gd name="T10" fmla="*/ 20 w 81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9">
                    <a:moveTo>
                      <a:pt x="20" y="1"/>
                    </a:moveTo>
                    <a:cubicBezTo>
                      <a:pt x="20" y="1"/>
                      <a:pt x="66" y="0"/>
                      <a:pt x="73" y="0"/>
                    </a:cubicBezTo>
                    <a:cubicBezTo>
                      <a:pt x="81" y="0"/>
                      <a:pt x="81" y="3"/>
                      <a:pt x="80" y="3"/>
                    </a:cubicBezTo>
                    <a:cubicBezTo>
                      <a:pt x="78" y="4"/>
                      <a:pt x="5" y="9"/>
                      <a:pt x="3" y="9"/>
                    </a:cubicBezTo>
                    <a:cubicBezTo>
                      <a:pt x="0" y="9"/>
                      <a:pt x="21" y="6"/>
                      <a:pt x="24" y="5"/>
                    </a:cubicBezTo>
                    <a:cubicBezTo>
                      <a:pt x="27" y="4"/>
                      <a:pt x="26" y="2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1"/>
              <p:cNvSpPr/>
              <p:nvPr/>
            </p:nvSpPr>
            <p:spPr bwMode="auto">
              <a:xfrm>
                <a:off x="4140201" y="3756025"/>
                <a:ext cx="269875" cy="25400"/>
              </a:xfrm>
              <a:custGeom>
                <a:avLst/>
                <a:gdLst>
                  <a:gd name="T0" fmla="*/ 26 w 72"/>
                  <a:gd name="T1" fmla="*/ 1 h 7"/>
                  <a:gd name="T2" fmla="*/ 72 w 72"/>
                  <a:gd name="T3" fmla="*/ 0 h 7"/>
                  <a:gd name="T4" fmla="*/ 49 w 72"/>
                  <a:gd name="T5" fmla="*/ 5 h 7"/>
                  <a:gd name="T6" fmla="*/ 4 w 72"/>
                  <a:gd name="T7" fmla="*/ 7 h 7"/>
                  <a:gd name="T8" fmla="*/ 26 w 7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">
                    <a:moveTo>
                      <a:pt x="26" y="1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1" y="5"/>
                      <a:pt x="49" y="5"/>
                    </a:cubicBezTo>
                    <a:cubicBezTo>
                      <a:pt x="47" y="5"/>
                      <a:pt x="9" y="7"/>
                      <a:pt x="4" y="7"/>
                    </a:cubicBezTo>
                    <a:cubicBezTo>
                      <a:pt x="0" y="7"/>
                      <a:pt x="35" y="3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"/>
              <p:cNvSpPr/>
              <p:nvPr/>
            </p:nvSpPr>
            <p:spPr bwMode="auto">
              <a:xfrm>
                <a:off x="4125913" y="3811588"/>
                <a:ext cx="287338" cy="38100"/>
              </a:xfrm>
              <a:custGeom>
                <a:avLst/>
                <a:gdLst>
                  <a:gd name="T0" fmla="*/ 15 w 77"/>
                  <a:gd name="T1" fmla="*/ 2 h 10"/>
                  <a:gd name="T2" fmla="*/ 73 w 77"/>
                  <a:gd name="T3" fmla="*/ 0 h 10"/>
                  <a:gd name="T4" fmla="*/ 72 w 77"/>
                  <a:gd name="T5" fmla="*/ 5 h 10"/>
                  <a:gd name="T6" fmla="*/ 0 w 77"/>
                  <a:gd name="T7" fmla="*/ 10 h 10"/>
                  <a:gd name="T8" fmla="*/ 31 w 77"/>
                  <a:gd name="T9" fmla="*/ 5 h 10"/>
                  <a:gd name="T10" fmla="*/ 15 w 77"/>
                  <a:gd name="T1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0">
                    <a:moveTo>
                      <a:pt x="15" y="2"/>
                    </a:moveTo>
                    <a:cubicBezTo>
                      <a:pt x="15" y="2"/>
                      <a:pt x="69" y="0"/>
                      <a:pt x="73" y="0"/>
                    </a:cubicBezTo>
                    <a:cubicBezTo>
                      <a:pt x="77" y="0"/>
                      <a:pt x="75" y="4"/>
                      <a:pt x="72" y="5"/>
                    </a:cubicBezTo>
                    <a:cubicBezTo>
                      <a:pt x="68" y="6"/>
                      <a:pt x="0" y="10"/>
                      <a:pt x="0" y="10"/>
                    </a:cubicBezTo>
                    <a:cubicBezTo>
                      <a:pt x="0" y="10"/>
                      <a:pt x="29" y="6"/>
                      <a:pt x="31" y="5"/>
                    </a:cubicBezTo>
                    <a:cubicBezTo>
                      <a:pt x="32" y="4"/>
                      <a:pt x="15" y="2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3"/>
              <p:cNvSpPr/>
              <p:nvPr/>
            </p:nvSpPr>
            <p:spPr bwMode="auto">
              <a:xfrm>
                <a:off x="4195763" y="3868738"/>
                <a:ext cx="217488" cy="33338"/>
              </a:xfrm>
              <a:custGeom>
                <a:avLst/>
                <a:gdLst>
                  <a:gd name="T0" fmla="*/ 0 w 58"/>
                  <a:gd name="T1" fmla="*/ 4 h 9"/>
                  <a:gd name="T2" fmla="*/ 56 w 58"/>
                  <a:gd name="T3" fmla="*/ 0 h 9"/>
                  <a:gd name="T4" fmla="*/ 0 w 58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9">
                    <a:moveTo>
                      <a:pt x="0" y="4"/>
                    </a:moveTo>
                    <a:cubicBezTo>
                      <a:pt x="0" y="4"/>
                      <a:pt x="55" y="0"/>
                      <a:pt x="56" y="0"/>
                    </a:cubicBezTo>
                    <a:cubicBezTo>
                      <a:pt x="58" y="0"/>
                      <a:pt x="22" y="9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4"/>
              <p:cNvSpPr/>
              <p:nvPr/>
            </p:nvSpPr>
            <p:spPr bwMode="auto">
              <a:xfrm>
                <a:off x="4117976" y="3935413"/>
                <a:ext cx="280988" cy="30163"/>
              </a:xfrm>
              <a:custGeom>
                <a:avLst/>
                <a:gdLst>
                  <a:gd name="T0" fmla="*/ 23 w 75"/>
                  <a:gd name="T1" fmla="*/ 0 h 8"/>
                  <a:gd name="T2" fmla="*/ 71 w 75"/>
                  <a:gd name="T3" fmla="*/ 0 h 8"/>
                  <a:gd name="T4" fmla="*/ 65 w 75"/>
                  <a:gd name="T5" fmla="*/ 4 h 8"/>
                  <a:gd name="T6" fmla="*/ 0 w 75"/>
                  <a:gd name="T7" fmla="*/ 8 h 8"/>
                  <a:gd name="T8" fmla="*/ 31 w 75"/>
                  <a:gd name="T9" fmla="*/ 3 h 8"/>
                  <a:gd name="T10" fmla="*/ 23 w 7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8">
                    <a:moveTo>
                      <a:pt x="23" y="0"/>
                    </a:moveTo>
                    <a:cubicBezTo>
                      <a:pt x="23" y="0"/>
                      <a:pt x="67" y="0"/>
                      <a:pt x="71" y="0"/>
                    </a:cubicBezTo>
                    <a:cubicBezTo>
                      <a:pt x="75" y="1"/>
                      <a:pt x="68" y="3"/>
                      <a:pt x="65" y="4"/>
                    </a:cubicBezTo>
                    <a:cubicBezTo>
                      <a:pt x="62" y="5"/>
                      <a:pt x="0" y="8"/>
                      <a:pt x="0" y="8"/>
                    </a:cubicBezTo>
                    <a:cubicBezTo>
                      <a:pt x="0" y="8"/>
                      <a:pt x="28" y="4"/>
                      <a:pt x="31" y="3"/>
                    </a:cubicBezTo>
                    <a:cubicBezTo>
                      <a:pt x="33" y="3"/>
                      <a:pt x="33" y="3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5"/>
              <p:cNvSpPr/>
              <p:nvPr/>
            </p:nvSpPr>
            <p:spPr bwMode="auto">
              <a:xfrm>
                <a:off x="4206876" y="3984625"/>
                <a:ext cx="206375" cy="25400"/>
              </a:xfrm>
              <a:custGeom>
                <a:avLst/>
                <a:gdLst>
                  <a:gd name="T0" fmla="*/ 0 w 55"/>
                  <a:gd name="T1" fmla="*/ 3 h 7"/>
                  <a:gd name="T2" fmla="*/ 53 w 55"/>
                  <a:gd name="T3" fmla="*/ 0 h 7"/>
                  <a:gd name="T4" fmla="*/ 0 w 55"/>
                  <a:gd name="T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7">
                    <a:moveTo>
                      <a:pt x="0" y="3"/>
                    </a:moveTo>
                    <a:cubicBezTo>
                      <a:pt x="0" y="3"/>
                      <a:pt x="51" y="0"/>
                      <a:pt x="53" y="0"/>
                    </a:cubicBezTo>
                    <a:cubicBezTo>
                      <a:pt x="55" y="0"/>
                      <a:pt x="28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6"/>
              <p:cNvSpPr/>
              <p:nvPr/>
            </p:nvSpPr>
            <p:spPr bwMode="auto">
              <a:xfrm>
                <a:off x="4222751" y="4044949"/>
                <a:ext cx="160338" cy="28576"/>
              </a:xfrm>
              <a:custGeom>
                <a:avLst/>
                <a:gdLst>
                  <a:gd name="T0" fmla="*/ 0 w 43"/>
                  <a:gd name="T1" fmla="*/ 2 h 8"/>
                  <a:gd name="T2" fmla="*/ 41 w 43"/>
                  <a:gd name="T3" fmla="*/ 1 h 8"/>
                  <a:gd name="T4" fmla="*/ 26 w 43"/>
                  <a:gd name="T5" fmla="*/ 7 h 8"/>
                  <a:gd name="T6" fmla="*/ 0 w 43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">
                    <a:moveTo>
                      <a:pt x="0" y="2"/>
                    </a:moveTo>
                    <a:cubicBezTo>
                      <a:pt x="0" y="2"/>
                      <a:pt x="38" y="0"/>
                      <a:pt x="41" y="1"/>
                    </a:cubicBezTo>
                    <a:cubicBezTo>
                      <a:pt x="43" y="1"/>
                      <a:pt x="31" y="5"/>
                      <a:pt x="26" y="7"/>
                    </a:cubicBezTo>
                    <a:cubicBezTo>
                      <a:pt x="20" y="8"/>
                      <a:pt x="12" y="7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7"/>
              <p:cNvSpPr/>
              <p:nvPr/>
            </p:nvSpPr>
            <p:spPr bwMode="auto">
              <a:xfrm>
                <a:off x="4151313" y="4070350"/>
                <a:ext cx="314325" cy="30163"/>
              </a:xfrm>
              <a:custGeom>
                <a:avLst/>
                <a:gdLst>
                  <a:gd name="T0" fmla="*/ 0 w 84"/>
                  <a:gd name="T1" fmla="*/ 5 h 8"/>
                  <a:gd name="T2" fmla="*/ 84 w 84"/>
                  <a:gd name="T3" fmla="*/ 0 h 8"/>
                  <a:gd name="T4" fmla="*/ 32 w 84"/>
                  <a:gd name="T5" fmla="*/ 8 h 8"/>
                  <a:gd name="T6" fmla="*/ 0 w 84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">
                    <a:moveTo>
                      <a:pt x="0" y="5"/>
                    </a:moveTo>
                    <a:cubicBezTo>
                      <a:pt x="0" y="5"/>
                      <a:pt x="76" y="2"/>
                      <a:pt x="84" y="0"/>
                    </a:cubicBezTo>
                    <a:cubicBezTo>
                      <a:pt x="84" y="0"/>
                      <a:pt x="75" y="6"/>
                      <a:pt x="32" y="8"/>
                    </a:cubicBezTo>
                    <a:cubicBezTo>
                      <a:pt x="32" y="8"/>
                      <a:pt x="9" y="7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8"/>
              <p:cNvSpPr/>
              <p:nvPr/>
            </p:nvSpPr>
            <p:spPr bwMode="auto">
              <a:xfrm>
                <a:off x="4514851" y="3703638"/>
                <a:ext cx="36513" cy="22225"/>
              </a:xfrm>
              <a:custGeom>
                <a:avLst/>
                <a:gdLst>
                  <a:gd name="T0" fmla="*/ 7 w 10"/>
                  <a:gd name="T1" fmla="*/ 0 h 6"/>
                  <a:gd name="T2" fmla="*/ 0 w 10"/>
                  <a:gd name="T3" fmla="*/ 6 h 6"/>
                  <a:gd name="T4" fmla="*/ 7 w 10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7" y="0"/>
                    </a:moveTo>
                    <a:cubicBezTo>
                      <a:pt x="7" y="0"/>
                      <a:pt x="10" y="5"/>
                      <a:pt x="0" y="6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9"/>
              <p:cNvSpPr/>
              <p:nvPr/>
            </p:nvSpPr>
            <p:spPr bwMode="auto">
              <a:xfrm>
                <a:off x="4510088" y="3579813"/>
                <a:ext cx="41275" cy="19050"/>
              </a:xfrm>
              <a:custGeom>
                <a:avLst/>
                <a:gdLst>
                  <a:gd name="T0" fmla="*/ 8 w 11"/>
                  <a:gd name="T1" fmla="*/ 0 h 5"/>
                  <a:gd name="T2" fmla="*/ 0 w 11"/>
                  <a:gd name="T3" fmla="*/ 5 h 5"/>
                  <a:gd name="T4" fmla="*/ 8 w 11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8" y="0"/>
                    </a:moveTo>
                    <a:cubicBezTo>
                      <a:pt x="8" y="0"/>
                      <a:pt x="11" y="4"/>
                      <a:pt x="0" y="5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20"/>
              <p:cNvSpPr/>
              <p:nvPr/>
            </p:nvSpPr>
            <p:spPr bwMode="auto">
              <a:xfrm>
                <a:off x="4495801" y="3819525"/>
                <a:ext cx="55563" cy="19050"/>
              </a:xfrm>
              <a:custGeom>
                <a:avLst/>
                <a:gdLst>
                  <a:gd name="T0" fmla="*/ 11 w 15"/>
                  <a:gd name="T1" fmla="*/ 0 h 5"/>
                  <a:gd name="T2" fmla="*/ 0 w 15"/>
                  <a:gd name="T3" fmla="*/ 5 h 5"/>
                  <a:gd name="T4" fmla="*/ 11 w 15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1" y="0"/>
                    </a:moveTo>
                    <a:cubicBezTo>
                      <a:pt x="11" y="0"/>
                      <a:pt x="15" y="4"/>
                      <a:pt x="0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21"/>
              <p:cNvSpPr/>
              <p:nvPr/>
            </p:nvSpPr>
            <p:spPr bwMode="auto">
              <a:xfrm>
                <a:off x="4498976" y="3894138"/>
                <a:ext cx="46038" cy="57150"/>
              </a:xfrm>
              <a:custGeom>
                <a:avLst/>
                <a:gdLst>
                  <a:gd name="T0" fmla="*/ 6 w 12"/>
                  <a:gd name="T1" fmla="*/ 0 h 15"/>
                  <a:gd name="T2" fmla="*/ 7 w 12"/>
                  <a:gd name="T3" fmla="*/ 6 h 15"/>
                  <a:gd name="T4" fmla="*/ 12 w 12"/>
                  <a:gd name="T5" fmla="*/ 12 h 15"/>
                  <a:gd name="T6" fmla="*/ 0 w 12"/>
                  <a:gd name="T7" fmla="*/ 14 h 15"/>
                  <a:gd name="T8" fmla="*/ 6 w 12"/>
                  <a:gd name="T9" fmla="*/ 10 h 15"/>
                  <a:gd name="T10" fmla="*/ 6 w 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6" y="0"/>
                    </a:moveTo>
                    <a:cubicBezTo>
                      <a:pt x="6" y="0"/>
                      <a:pt x="6" y="5"/>
                      <a:pt x="7" y="6"/>
                    </a:cubicBezTo>
                    <a:cubicBezTo>
                      <a:pt x="8" y="7"/>
                      <a:pt x="12" y="12"/>
                      <a:pt x="12" y="12"/>
                    </a:cubicBezTo>
                    <a:cubicBezTo>
                      <a:pt x="12" y="12"/>
                      <a:pt x="3" y="15"/>
                      <a:pt x="0" y="14"/>
                    </a:cubicBezTo>
                    <a:cubicBezTo>
                      <a:pt x="0" y="14"/>
                      <a:pt x="5" y="12"/>
                      <a:pt x="6" y="10"/>
                    </a:cubicBezTo>
                    <a:cubicBezTo>
                      <a:pt x="6" y="9"/>
                      <a:pt x="5" y="1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22"/>
              <p:cNvSpPr/>
              <p:nvPr/>
            </p:nvSpPr>
            <p:spPr bwMode="auto">
              <a:xfrm>
                <a:off x="4518026" y="4037013"/>
                <a:ext cx="22225" cy="19050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5 h 5"/>
                  <a:gd name="T4" fmla="*/ 3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6" y="4"/>
                      <a:pt x="0" y="5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23"/>
              <p:cNvSpPr/>
              <p:nvPr/>
            </p:nvSpPr>
            <p:spPr bwMode="auto">
              <a:xfrm>
                <a:off x="3814763" y="3557588"/>
                <a:ext cx="206375" cy="22225"/>
              </a:xfrm>
              <a:custGeom>
                <a:avLst/>
                <a:gdLst>
                  <a:gd name="T0" fmla="*/ 0 w 55"/>
                  <a:gd name="T1" fmla="*/ 0 h 6"/>
                  <a:gd name="T2" fmla="*/ 55 w 55"/>
                  <a:gd name="T3" fmla="*/ 3 h 6"/>
                  <a:gd name="T4" fmla="*/ 0 w 55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">
                    <a:moveTo>
                      <a:pt x="0" y="0"/>
                    </a:move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15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24"/>
              <p:cNvSpPr/>
              <p:nvPr/>
            </p:nvSpPr>
            <p:spPr bwMode="auto">
              <a:xfrm>
                <a:off x="3762376" y="3744913"/>
                <a:ext cx="71438" cy="17463"/>
              </a:xfrm>
              <a:custGeom>
                <a:avLst/>
                <a:gdLst>
                  <a:gd name="T0" fmla="*/ 7 w 19"/>
                  <a:gd name="T1" fmla="*/ 0 h 5"/>
                  <a:gd name="T2" fmla="*/ 19 w 19"/>
                  <a:gd name="T3" fmla="*/ 1 h 5"/>
                  <a:gd name="T4" fmla="*/ 4 w 19"/>
                  <a:gd name="T5" fmla="*/ 4 h 5"/>
                  <a:gd name="T6" fmla="*/ 7 w 1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5">
                    <a:moveTo>
                      <a:pt x="7" y="0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7" y="4"/>
                      <a:pt x="4" y="4"/>
                    </a:cubicBezTo>
                    <a:cubicBezTo>
                      <a:pt x="0" y="5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25"/>
              <p:cNvSpPr/>
              <p:nvPr/>
            </p:nvSpPr>
            <p:spPr bwMode="auto">
              <a:xfrm>
                <a:off x="3762376" y="3857625"/>
                <a:ext cx="74613" cy="14288"/>
              </a:xfrm>
              <a:custGeom>
                <a:avLst/>
                <a:gdLst>
                  <a:gd name="T0" fmla="*/ 6 w 20"/>
                  <a:gd name="T1" fmla="*/ 0 h 4"/>
                  <a:gd name="T2" fmla="*/ 20 w 20"/>
                  <a:gd name="T3" fmla="*/ 0 h 4"/>
                  <a:gd name="T4" fmla="*/ 2 w 20"/>
                  <a:gd name="T5" fmla="*/ 4 h 4"/>
                  <a:gd name="T6" fmla="*/ 6 w 20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4">
                    <a:moveTo>
                      <a:pt x="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4" y="4"/>
                      <a:pt x="2" y="4"/>
                    </a:cubicBezTo>
                    <a:cubicBezTo>
                      <a:pt x="0" y="4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26"/>
              <p:cNvSpPr/>
              <p:nvPr/>
            </p:nvSpPr>
            <p:spPr bwMode="auto">
              <a:xfrm>
                <a:off x="3759201" y="3979863"/>
                <a:ext cx="74613" cy="19050"/>
              </a:xfrm>
              <a:custGeom>
                <a:avLst/>
                <a:gdLst>
                  <a:gd name="T0" fmla="*/ 6 w 20"/>
                  <a:gd name="T1" fmla="*/ 0 h 5"/>
                  <a:gd name="T2" fmla="*/ 20 w 20"/>
                  <a:gd name="T3" fmla="*/ 1 h 5"/>
                  <a:gd name="T4" fmla="*/ 2 w 20"/>
                  <a:gd name="T5" fmla="*/ 5 h 5"/>
                  <a:gd name="T6" fmla="*/ 6 w 2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5">
                    <a:moveTo>
                      <a:pt x="6" y="0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3" y="5"/>
                      <a:pt x="2" y="5"/>
                    </a:cubicBezTo>
                    <a:cubicBezTo>
                      <a:pt x="0" y="5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27"/>
              <p:cNvSpPr/>
              <p:nvPr/>
            </p:nvSpPr>
            <p:spPr bwMode="auto">
              <a:xfrm>
                <a:off x="3822701" y="4086225"/>
                <a:ext cx="268288" cy="33338"/>
              </a:xfrm>
              <a:custGeom>
                <a:avLst/>
                <a:gdLst>
                  <a:gd name="T0" fmla="*/ 0 w 72"/>
                  <a:gd name="T1" fmla="*/ 0 h 9"/>
                  <a:gd name="T2" fmla="*/ 68 w 72"/>
                  <a:gd name="T3" fmla="*/ 1 h 9"/>
                  <a:gd name="T4" fmla="*/ 0 w 7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9">
                    <a:moveTo>
                      <a:pt x="0" y="0"/>
                    </a:moveTo>
                    <a:cubicBezTo>
                      <a:pt x="0" y="0"/>
                      <a:pt x="65" y="2"/>
                      <a:pt x="68" y="1"/>
                    </a:cubicBezTo>
                    <a:cubicBezTo>
                      <a:pt x="72" y="1"/>
                      <a:pt x="24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28"/>
              <p:cNvSpPr/>
              <p:nvPr/>
            </p:nvSpPr>
            <p:spPr bwMode="auto">
              <a:xfrm>
                <a:off x="4300538" y="4114800"/>
                <a:ext cx="134938" cy="120650"/>
              </a:xfrm>
              <a:custGeom>
                <a:avLst/>
                <a:gdLst>
                  <a:gd name="T0" fmla="*/ 36 w 36"/>
                  <a:gd name="T1" fmla="*/ 0 h 32"/>
                  <a:gd name="T2" fmla="*/ 3 w 36"/>
                  <a:gd name="T3" fmla="*/ 31 h 32"/>
                  <a:gd name="T4" fmla="*/ 36 w 36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cubicBezTo>
                      <a:pt x="36" y="0"/>
                      <a:pt x="5" y="30"/>
                      <a:pt x="3" y="31"/>
                    </a:cubicBezTo>
                    <a:cubicBezTo>
                      <a:pt x="0" y="32"/>
                      <a:pt x="21" y="8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8582294" y="3079476"/>
            <a:ext cx="1707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FFC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IDEA</a:t>
            </a:r>
            <a:endParaRPr lang="zh-CN" altLang="en-US" sz="6000" b="1" dirty="0">
              <a:solidFill>
                <a:srgbClr val="FFC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25" name="Group 37"/>
          <p:cNvGrpSpPr>
            <a:grpSpLocks noChangeAspect="1"/>
          </p:cNvGrpSpPr>
          <p:nvPr/>
        </p:nvGrpSpPr>
        <p:grpSpPr bwMode="auto">
          <a:xfrm>
            <a:off x="8405923" y="2617578"/>
            <a:ext cx="1954649" cy="2327698"/>
            <a:chOff x="2250" y="790"/>
            <a:chExt cx="1205" cy="1458"/>
          </a:xfrm>
        </p:grpSpPr>
        <p:sp>
          <p:nvSpPr>
            <p:cNvPr id="126" name="Rectangle 38"/>
            <p:cNvSpPr>
              <a:spLocks noChangeArrowheads="1"/>
            </p:cNvSpPr>
            <p:nvPr/>
          </p:nvSpPr>
          <p:spPr bwMode="auto">
            <a:xfrm>
              <a:off x="2847" y="1827"/>
              <a:ext cx="12" cy="369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39"/>
            <p:cNvSpPr/>
            <p:nvPr/>
          </p:nvSpPr>
          <p:spPr bwMode="auto">
            <a:xfrm>
              <a:off x="2852" y="2189"/>
              <a:ext cx="170" cy="19"/>
            </a:xfrm>
            <a:custGeom>
              <a:avLst/>
              <a:gdLst>
                <a:gd name="T0" fmla="*/ 170 w 170"/>
                <a:gd name="T1" fmla="*/ 19 h 19"/>
                <a:gd name="T2" fmla="*/ 0 w 170"/>
                <a:gd name="T3" fmla="*/ 12 h 19"/>
                <a:gd name="T4" fmla="*/ 0 w 170"/>
                <a:gd name="T5" fmla="*/ 0 h 19"/>
                <a:gd name="T6" fmla="*/ 170 w 170"/>
                <a:gd name="T7" fmla="*/ 7 h 19"/>
                <a:gd name="T8" fmla="*/ 170 w 17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">
                  <a:moveTo>
                    <a:pt x="170" y="1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0" y="7"/>
                  </a:lnTo>
                  <a:lnTo>
                    <a:pt x="170" y="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40"/>
            <p:cNvSpPr/>
            <p:nvPr/>
          </p:nvSpPr>
          <p:spPr bwMode="auto">
            <a:xfrm>
              <a:off x="2725" y="2028"/>
              <a:ext cx="130" cy="170"/>
            </a:xfrm>
            <a:custGeom>
              <a:avLst/>
              <a:gdLst>
                <a:gd name="T0" fmla="*/ 120 w 130"/>
                <a:gd name="T1" fmla="*/ 170 h 170"/>
                <a:gd name="T2" fmla="*/ 0 w 130"/>
                <a:gd name="T3" fmla="*/ 7 h 170"/>
                <a:gd name="T4" fmla="*/ 9 w 130"/>
                <a:gd name="T5" fmla="*/ 0 h 170"/>
                <a:gd name="T6" fmla="*/ 130 w 130"/>
                <a:gd name="T7" fmla="*/ 163 h 170"/>
                <a:gd name="T8" fmla="*/ 120 w 13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70">
                  <a:moveTo>
                    <a:pt x="120" y="17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30" y="163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41"/>
            <p:cNvSpPr/>
            <p:nvPr/>
          </p:nvSpPr>
          <p:spPr bwMode="auto">
            <a:xfrm>
              <a:off x="2845" y="2047"/>
              <a:ext cx="191" cy="151"/>
            </a:xfrm>
            <a:custGeom>
              <a:avLst/>
              <a:gdLst>
                <a:gd name="T0" fmla="*/ 7 w 191"/>
                <a:gd name="T1" fmla="*/ 151 h 151"/>
                <a:gd name="T2" fmla="*/ 0 w 191"/>
                <a:gd name="T3" fmla="*/ 142 h 151"/>
                <a:gd name="T4" fmla="*/ 184 w 191"/>
                <a:gd name="T5" fmla="*/ 0 h 151"/>
                <a:gd name="T6" fmla="*/ 191 w 191"/>
                <a:gd name="T7" fmla="*/ 10 h 151"/>
                <a:gd name="T8" fmla="*/ 7 w 191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51">
                  <a:moveTo>
                    <a:pt x="7" y="151"/>
                  </a:moveTo>
                  <a:lnTo>
                    <a:pt x="0" y="142"/>
                  </a:lnTo>
                  <a:lnTo>
                    <a:pt x="184" y="0"/>
                  </a:lnTo>
                  <a:lnTo>
                    <a:pt x="191" y="10"/>
                  </a:lnTo>
                  <a:lnTo>
                    <a:pt x="7" y="15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2"/>
            <p:cNvSpPr/>
            <p:nvPr/>
          </p:nvSpPr>
          <p:spPr bwMode="auto">
            <a:xfrm>
              <a:off x="2585" y="2191"/>
              <a:ext cx="265" cy="19"/>
            </a:xfrm>
            <a:custGeom>
              <a:avLst/>
              <a:gdLst>
                <a:gd name="T0" fmla="*/ 0 w 265"/>
                <a:gd name="T1" fmla="*/ 19 h 19"/>
                <a:gd name="T2" fmla="*/ 0 w 265"/>
                <a:gd name="T3" fmla="*/ 7 h 19"/>
                <a:gd name="T4" fmla="*/ 265 w 265"/>
                <a:gd name="T5" fmla="*/ 0 h 19"/>
                <a:gd name="T6" fmla="*/ 265 w 265"/>
                <a:gd name="T7" fmla="*/ 12 h 19"/>
                <a:gd name="T8" fmla="*/ 0 w 26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9">
                  <a:moveTo>
                    <a:pt x="0" y="19"/>
                  </a:moveTo>
                  <a:lnTo>
                    <a:pt x="0" y="7"/>
                  </a:lnTo>
                  <a:lnTo>
                    <a:pt x="265" y="0"/>
                  </a:lnTo>
                  <a:lnTo>
                    <a:pt x="265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43"/>
            <p:cNvSpPr/>
            <p:nvPr/>
          </p:nvSpPr>
          <p:spPr bwMode="auto">
            <a:xfrm>
              <a:off x="2524" y="2005"/>
              <a:ext cx="66" cy="201"/>
            </a:xfrm>
            <a:custGeom>
              <a:avLst/>
              <a:gdLst>
                <a:gd name="T0" fmla="*/ 54 w 66"/>
                <a:gd name="T1" fmla="*/ 201 h 201"/>
                <a:gd name="T2" fmla="*/ 0 w 66"/>
                <a:gd name="T3" fmla="*/ 2 h 201"/>
                <a:gd name="T4" fmla="*/ 12 w 66"/>
                <a:gd name="T5" fmla="*/ 0 h 201"/>
                <a:gd name="T6" fmla="*/ 66 w 66"/>
                <a:gd name="T7" fmla="*/ 198 h 201"/>
                <a:gd name="T8" fmla="*/ 54 w 66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1">
                  <a:moveTo>
                    <a:pt x="54" y="20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6" y="198"/>
                  </a:lnTo>
                  <a:lnTo>
                    <a:pt x="54" y="20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4"/>
            <p:cNvSpPr/>
            <p:nvPr/>
          </p:nvSpPr>
          <p:spPr bwMode="auto">
            <a:xfrm>
              <a:off x="2578" y="2031"/>
              <a:ext cx="154" cy="175"/>
            </a:xfrm>
            <a:custGeom>
              <a:avLst/>
              <a:gdLst>
                <a:gd name="T0" fmla="*/ 9 w 154"/>
                <a:gd name="T1" fmla="*/ 175 h 175"/>
                <a:gd name="T2" fmla="*/ 0 w 154"/>
                <a:gd name="T3" fmla="*/ 167 h 175"/>
                <a:gd name="T4" fmla="*/ 147 w 154"/>
                <a:gd name="T5" fmla="*/ 0 h 175"/>
                <a:gd name="T6" fmla="*/ 154 w 154"/>
                <a:gd name="T7" fmla="*/ 7 h 175"/>
                <a:gd name="T8" fmla="*/ 9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9" y="175"/>
                  </a:moveTo>
                  <a:lnTo>
                    <a:pt x="0" y="167"/>
                  </a:lnTo>
                  <a:lnTo>
                    <a:pt x="147" y="0"/>
                  </a:lnTo>
                  <a:lnTo>
                    <a:pt x="154" y="7"/>
                  </a:lnTo>
                  <a:lnTo>
                    <a:pt x="9" y="17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45"/>
            <p:cNvSpPr/>
            <p:nvPr/>
          </p:nvSpPr>
          <p:spPr bwMode="auto">
            <a:xfrm>
              <a:off x="2526" y="2000"/>
              <a:ext cx="203" cy="35"/>
            </a:xfrm>
            <a:custGeom>
              <a:avLst/>
              <a:gdLst>
                <a:gd name="T0" fmla="*/ 203 w 203"/>
                <a:gd name="T1" fmla="*/ 35 h 35"/>
                <a:gd name="T2" fmla="*/ 0 w 203"/>
                <a:gd name="T3" fmla="*/ 9 h 35"/>
                <a:gd name="T4" fmla="*/ 2 w 203"/>
                <a:gd name="T5" fmla="*/ 0 h 35"/>
                <a:gd name="T6" fmla="*/ 203 w 203"/>
                <a:gd name="T7" fmla="*/ 26 h 35"/>
                <a:gd name="T8" fmla="*/ 203 w 203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5">
                  <a:moveTo>
                    <a:pt x="203" y="35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03" y="26"/>
                  </a:lnTo>
                  <a:lnTo>
                    <a:pt x="203" y="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46"/>
            <p:cNvSpPr/>
            <p:nvPr/>
          </p:nvSpPr>
          <p:spPr bwMode="auto">
            <a:xfrm>
              <a:off x="2725" y="1827"/>
              <a:ext cx="132" cy="206"/>
            </a:xfrm>
            <a:custGeom>
              <a:avLst/>
              <a:gdLst>
                <a:gd name="T0" fmla="*/ 9 w 132"/>
                <a:gd name="T1" fmla="*/ 206 h 206"/>
                <a:gd name="T2" fmla="*/ 0 w 132"/>
                <a:gd name="T3" fmla="*/ 199 h 206"/>
                <a:gd name="T4" fmla="*/ 122 w 132"/>
                <a:gd name="T5" fmla="*/ 0 h 206"/>
                <a:gd name="T6" fmla="*/ 132 w 132"/>
                <a:gd name="T7" fmla="*/ 8 h 206"/>
                <a:gd name="T8" fmla="*/ 9 w 132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6">
                  <a:moveTo>
                    <a:pt x="9" y="206"/>
                  </a:moveTo>
                  <a:lnTo>
                    <a:pt x="0" y="199"/>
                  </a:lnTo>
                  <a:lnTo>
                    <a:pt x="122" y="0"/>
                  </a:lnTo>
                  <a:lnTo>
                    <a:pt x="132" y="8"/>
                  </a:lnTo>
                  <a:lnTo>
                    <a:pt x="9" y="20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47"/>
            <p:cNvSpPr/>
            <p:nvPr/>
          </p:nvSpPr>
          <p:spPr bwMode="auto">
            <a:xfrm>
              <a:off x="3027" y="1939"/>
              <a:ext cx="156" cy="118"/>
            </a:xfrm>
            <a:custGeom>
              <a:avLst/>
              <a:gdLst>
                <a:gd name="T0" fmla="*/ 7 w 156"/>
                <a:gd name="T1" fmla="*/ 118 h 118"/>
                <a:gd name="T2" fmla="*/ 0 w 156"/>
                <a:gd name="T3" fmla="*/ 108 h 118"/>
                <a:gd name="T4" fmla="*/ 149 w 156"/>
                <a:gd name="T5" fmla="*/ 0 h 118"/>
                <a:gd name="T6" fmla="*/ 156 w 156"/>
                <a:gd name="T7" fmla="*/ 7 h 118"/>
                <a:gd name="T8" fmla="*/ 7 w 156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18">
                  <a:moveTo>
                    <a:pt x="7" y="118"/>
                  </a:moveTo>
                  <a:lnTo>
                    <a:pt x="0" y="108"/>
                  </a:lnTo>
                  <a:lnTo>
                    <a:pt x="149" y="0"/>
                  </a:lnTo>
                  <a:lnTo>
                    <a:pt x="156" y="7"/>
                  </a:lnTo>
                  <a:lnTo>
                    <a:pt x="7" y="11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8"/>
            <p:cNvSpPr/>
            <p:nvPr/>
          </p:nvSpPr>
          <p:spPr bwMode="auto">
            <a:xfrm>
              <a:off x="3018" y="2054"/>
              <a:ext cx="18" cy="144"/>
            </a:xfrm>
            <a:custGeom>
              <a:avLst/>
              <a:gdLst>
                <a:gd name="T0" fmla="*/ 11 w 18"/>
                <a:gd name="T1" fmla="*/ 144 h 144"/>
                <a:gd name="T2" fmla="*/ 0 w 18"/>
                <a:gd name="T3" fmla="*/ 144 h 144"/>
                <a:gd name="T4" fmla="*/ 7 w 18"/>
                <a:gd name="T5" fmla="*/ 0 h 144"/>
                <a:gd name="T6" fmla="*/ 18 w 18"/>
                <a:gd name="T7" fmla="*/ 0 h 144"/>
                <a:gd name="T8" fmla="*/ 11 w 1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4">
                  <a:moveTo>
                    <a:pt x="11" y="144"/>
                  </a:moveTo>
                  <a:lnTo>
                    <a:pt x="0" y="144"/>
                  </a:lnTo>
                  <a:lnTo>
                    <a:pt x="7" y="0"/>
                  </a:lnTo>
                  <a:lnTo>
                    <a:pt x="18" y="0"/>
                  </a:lnTo>
                  <a:lnTo>
                    <a:pt x="11" y="14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9"/>
            <p:cNvSpPr/>
            <p:nvPr/>
          </p:nvSpPr>
          <p:spPr bwMode="auto">
            <a:xfrm>
              <a:off x="2732" y="2021"/>
              <a:ext cx="297" cy="40"/>
            </a:xfrm>
            <a:custGeom>
              <a:avLst/>
              <a:gdLst>
                <a:gd name="T0" fmla="*/ 297 w 297"/>
                <a:gd name="T1" fmla="*/ 40 h 40"/>
                <a:gd name="T2" fmla="*/ 0 w 297"/>
                <a:gd name="T3" fmla="*/ 10 h 40"/>
                <a:gd name="T4" fmla="*/ 0 w 297"/>
                <a:gd name="T5" fmla="*/ 0 h 40"/>
                <a:gd name="T6" fmla="*/ 297 w 297"/>
                <a:gd name="T7" fmla="*/ 29 h 40"/>
                <a:gd name="T8" fmla="*/ 297 w 29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40">
                  <a:moveTo>
                    <a:pt x="297" y="4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97" y="29"/>
                  </a:lnTo>
                  <a:lnTo>
                    <a:pt x="297" y="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50"/>
            <p:cNvSpPr/>
            <p:nvPr/>
          </p:nvSpPr>
          <p:spPr bwMode="auto">
            <a:xfrm>
              <a:off x="3022" y="1853"/>
              <a:ext cx="14" cy="199"/>
            </a:xfrm>
            <a:custGeom>
              <a:avLst/>
              <a:gdLst>
                <a:gd name="T0" fmla="*/ 3 w 14"/>
                <a:gd name="T1" fmla="*/ 199 h 199"/>
                <a:gd name="T2" fmla="*/ 0 w 14"/>
                <a:gd name="T3" fmla="*/ 0 h 199"/>
                <a:gd name="T4" fmla="*/ 12 w 14"/>
                <a:gd name="T5" fmla="*/ 0 h 199"/>
                <a:gd name="T6" fmla="*/ 14 w 14"/>
                <a:gd name="T7" fmla="*/ 199 h 199"/>
                <a:gd name="T8" fmla="*/ 3 w 14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9">
                  <a:moveTo>
                    <a:pt x="3" y="19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99"/>
                  </a:lnTo>
                  <a:lnTo>
                    <a:pt x="3" y="1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51"/>
            <p:cNvSpPr/>
            <p:nvPr/>
          </p:nvSpPr>
          <p:spPr bwMode="auto">
            <a:xfrm>
              <a:off x="3027" y="2042"/>
              <a:ext cx="123" cy="133"/>
            </a:xfrm>
            <a:custGeom>
              <a:avLst/>
              <a:gdLst>
                <a:gd name="T0" fmla="*/ 49 w 52"/>
                <a:gd name="T1" fmla="*/ 56 h 56"/>
                <a:gd name="T2" fmla="*/ 0 w 52"/>
                <a:gd name="T3" fmla="*/ 2 h 56"/>
                <a:gd name="T4" fmla="*/ 4 w 52"/>
                <a:gd name="T5" fmla="*/ 0 h 56"/>
                <a:gd name="T6" fmla="*/ 2 w 52"/>
                <a:gd name="T7" fmla="*/ 1 h 56"/>
                <a:gd name="T8" fmla="*/ 4 w 52"/>
                <a:gd name="T9" fmla="*/ 0 h 56"/>
                <a:gd name="T10" fmla="*/ 52 w 52"/>
                <a:gd name="T11" fmla="*/ 53 h 56"/>
                <a:gd name="T12" fmla="*/ 49 w 52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6">
                  <a:moveTo>
                    <a:pt x="49" y="56"/>
                  </a:moveTo>
                  <a:cubicBezTo>
                    <a:pt x="1" y="4"/>
                    <a:pt x="0" y="2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"/>
                    <a:pt x="34" y="33"/>
                    <a:pt x="52" y="53"/>
                  </a:cubicBezTo>
                  <a:lnTo>
                    <a:pt x="49" y="5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2"/>
            <p:cNvSpPr/>
            <p:nvPr/>
          </p:nvSpPr>
          <p:spPr bwMode="auto">
            <a:xfrm>
              <a:off x="3025" y="2168"/>
              <a:ext cx="123" cy="40"/>
            </a:xfrm>
            <a:custGeom>
              <a:avLst/>
              <a:gdLst>
                <a:gd name="T0" fmla="*/ 2 w 123"/>
                <a:gd name="T1" fmla="*/ 40 h 40"/>
                <a:gd name="T2" fmla="*/ 0 w 123"/>
                <a:gd name="T3" fmla="*/ 30 h 40"/>
                <a:gd name="T4" fmla="*/ 120 w 123"/>
                <a:gd name="T5" fmla="*/ 0 h 40"/>
                <a:gd name="T6" fmla="*/ 123 w 123"/>
                <a:gd name="T7" fmla="*/ 12 h 40"/>
                <a:gd name="T8" fmla="*/ 2 w 123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">
                  <a:moveTo>
                    <a:pt x="2" y="40"/>
                  </a:moveTo>
                  <a:lnTo>
                    <a:pt x="0" y="30"/>
                  </a:lnTo>
                  <a:lnTo>
                    <a:pt x="120" y="0"/>
                  </a:lnTo>
                  <a:lnTo>
                    <a:pt x="123" y="12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3"/>
            <p:cNvSpPr/>
            <p:nvPr/>
          </p:nvSpPr>
          <p:spPr bwMode="auto">
            <a:xfrm>
              <a:off x="3145" y="1943"/>
              <a:ext cx="38" cy="232"/>
            </a:xfrm>
            <a:custGeom>
              <a:avLst/>
              <a:gdLst>
                <a:gd name="T0" fmla="*/ 10 w 38"/>
                <a:gd name="T1" fmla="*/ 232 h 232"/>
                <a:gd name="T2" fmla="*/ 0 w 38"/>
                <a:gd name="T3" fmla="*/ 232 h 232"/>
                <a:gd name="T4" fmla="*/ 26 w 38"/>
                <a:gd name="T5" fmla="*/ 0 h 232"/>
                <a:gd name="T6" fmla="*/ 38 w 38"/>
                <a:gd name="T7" fmla="*/ 0 h 232"/>
                <a:gd name="T8" fmla="*/ 10 w 38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2">
                  <a:moveTo>
                    <a:pt x="10" y="232"/>
                  </a:moveTo>
                  <a:lnTo>
                    <a:pt x="0" y="232"/>
                  </a:lnTo>
                  <a:lnTo>
                    <a:pt x="26" y="0"/>
                  </a:lnTo>
                  <a:lnTo>
                    <a:pt x="38" y="0"/>
                  </a:lnTo>
                  <a:lnTo>
                    <a:pt x="10" y="23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4"/>
            <p:cNvSpPr/>
            <p:nvPr/>
          </p:nvSpPr>
          <p:spPr bwMode="auto">
            <a:xfrm>
              <a:off x="3174" y="1733"/>
              <a:ext cx="111" cy="215"/>
            </a:xfrm>
            <a:custGeom>
              <a:avLst/>
              <a:gdLst>
                <a:gd name="T0" fmla="*/ 9 w 111"/>
                <a:gd name="T1" fmla="*/ 215 h 215"/>
                <a:gd name="T2" fmla="*/ 0 w 111"/>
                <a:gd name="T3" fmla="*/ 210 h 215"/>
                <a:gd name="T4" fmla="*/ 101 w 111"/>
                <a:gd name="T5" fmla="*/ 0 h 215"/>
                <a:gd name="T6" fmla="*/ 111 w 111"/>
                <a:gd name="T7" fmla="*/ 7 h 215"/>
                <a:gd name="T8" fmla="*/ 9 w 111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15">
                  <a:moveTo>
                    <a:pt x="9" y="215"/>
                  </a:moveTo>
                  <a:lnTo>
                    <a:pt x="0" y="210"/>
                  </a:lnTo>
                  <a:lnTo>
                    <a:pt x="101" y="0"/>
                  </a:lnTo>
                  <a:lnTo>
                    <a:pt x="111" y="7"/>
                  </a:lnTo>
                  <a:lnTo>
                    <a:pt x="9" y="21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55"/>
            <p:cNvSpPr/>
            <p:nvPr/>
          </p:nvSpPr>
          <p:spPr bwMode="auto">
            <a:xfrm>
              <a:off x="3273" y="1478"/>
              <a:ext cx="132" cy="262"/>
            </a:xfrm>
            <a:custGeom>
              <a:avLst/>
              <a:gdLst>
                <a:gd name="T0" fmla="*/ 12 w 132"/>
                <a:gd name="T1" fmla="*/ 262 h 262"/>
                <a:gd name="T2" fmla="*/ 0 w 132"/>
                <a:gd name="T3" fmla="*/ 257 h 262"/>
                <a:gd name="T4" fmla="*/ 123 w 132"/>
                <a:gd name="T5" fmla="*/ 0 h 262"/>
                <a:gd name="T6" fmla="*/ 132 w 132"/>
                <a:gd name="T7" fmla="*/ 5 h 262"/>
                <a:gd name="T8" fmla="*/ 12 w 132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62">
                  <a:moveTo>
                    <a:pt x="12" y="262"/>
                  </a:moveTo>
                  <a:lnTo>
                    <a:pt x="0" y="257"/>
                  </a:lnTo>
                  <a:lnTo>
                    <a:pt x="123" y="0"/>
                  </a:lnTo>
                  <a:lnTo>
                    <a:pt x="132" y="5"/>
                  </a:lnTo>
                  <a:lnTo>
                    <a:pt x="12" y="26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56"/>
            <p:cNvSpPr/>
            <p:nvPr/>
          </p:nvSpPr>
          <p:spPr bwMode="auto">
            <a:xfrm>
              <a:off x="3145" y="1591"/>
              <a:ext cx="140" cy="149"/>
            </a:xfrm>
            <a:custGeom>
              <a:avLst/>
              <a:gdLst>
                <a:gd name="T0" fmla="*/ 130 w 140"/>
                <a:gd name="T1" fmla="*/ 149 h 149"/>
                <a:gd name="T2" fmla="*/ 0 w 140"/>
                <a:gd name="T3" fmla="*/ 10 h 149"/>
                <a:gd name="T4" fmla="*/ 7 w 140"/>
                <a:gd name="T5" fmla="*/ 0 h 149"/>
                <a:gd name="T6" fmla="*/ 140 w 140"/>
                <a:gd name="T7" fmla="*/ 142 h 149"/>
                <a:gd name="T8" fmla="*/ 130 w 140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9">
                  <a:moveTo>
                    <a:pt x="130" y="149"/>
                  </a:moveTo>
                  <a:lnTo>
                    <a:pt x="0" y="10"/>
                  </a:lnTo>
                  <a:lnTo>
                    <a:pt x="7" y="0"/>
                  </a:lnTo>
                  <a:lnTo>
                    <a:pt x="140" y="142"/>
                  </a:lnTo>
                  <a:lnTo>
                    <a:pt x="130" y="14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57"/>
            <p:cNvSpPr/>
            <p:nvPr/>
          </p:nvSpPr>
          <p:spPr bwMode="auto">
            <a:xfrm>
              <a:off x="3025" y="1591"/>
              <a:ext cx="127" cy="267"/>
            </a:xfrm>
            <a:custGeom>
              <a:avLst/>
              <a:gdLst>
                <a:gd name="T0" fmla="*/ 9 w 127"/>
                <a:gd name="T1" fmla="*/ 267 h 267"/>
                <a:gd name="T2" fmla="*/ 0 w 127"/>
                <a:gd name="T3" fmla="*/ 262 h 267"/>
                <a:gd name="T4" fmla="*/ 118 w 127"/>
                <a:gd name="T5" fmla="*/ 0 h 267"/>
                <a:gd name="T6" fmla="*/ 127 w 127"/>
                <a:gd name="T7" fmla="*/ 5 h 267"/>
                <a:gd name="T8" fmla="*/ 9 w 127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67">
                  <a:moveTo>
                    <a:pt x="9" y="267"/>
                  </a:moveTo>
                  <a:lnTo>
                    <a:pt x="0" y="262"/>
                  </a:lnTo>
                  <a:lnTo>
                    <a:pt x="118" y="0"/>
                  </a:lnTo>
                  <a:lnTo>
                    <a:pt x="127" y="5"/>
                  </a:lnTo>
                  <a:lnTo>
                    <a:pt x="9" y="26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8"/>
            <p:cNvSpPr/>
            <p:nvPr/>
          </p:nvSpPr>
          <p:spPr bwMode="auto">
            <a:xfrm>
              <a:off x="2852" y="1823"/>
              <a:ext cx="175" cy="38"/>
            </a:xfrm>
            <a:custGeom>
              <a:avLst/>
              <a:gdLst>
                <a:gd name="T0" fmla="*/ 173 w 175"/>
                <a:gd name="T1" fmla="*/ 38 h 38"/>
                <a:gd name="T2" fmla="*/ 0 w 175"/>
                <a:gd name="T3" fmla="*/ 12 h 38"/>
                <a:gd name="T4" fmla="*/ 3 w 175"/>
                <a:gd name="T5" fmla="*/ 0 h 38"/>
                <a:gd name="T6" fmla="*/ 175 w 175"/>
                <a:gd name="T7" fmla="*/ 26 h 38"/>
                <a:gd name="T8" fmla="*/ 173 w 17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8">
                  <a:moveTo>
                    <a:pt x="173" y="38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175" y="2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9"/>
            <p:cNvSpPr/>
            <p:nvPr/>
          </p:nvSpPr>
          <p:spPr bwMode="auto">
            <a:xfrm>
              <a:off x="3027" y="1849"/>
              <a:ext cx="154" cy="97"/>
            </a:xfrm>
            <a:custGeom>
              <a:avLst/>
              <a:gdLst>
                <a:gd name="T0" fmla="*/ 147 w 154"/>
                <a:gd name="T1" fmla="*/ 97 h 97"/>
                <a:gd name="T2" fmla="*/ 0 w 154"/>
                <a:gd name="T3" fmla="*/ 9 h 97"/>
                <a:gd name="T4" fmla="*/ 7 w 154"/>
                <a:gd name="T5" fmla="*/ 0 h 97"/>
                <a:gd name="T6" fmla="*/ 154 w 154"/>
                <a:gd name="T7" fmla="*/ 87 h 97"/>
                <a:gd name="T8" fmla="*/ 147 w 154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7">
                  <a:moveTo>
                    <a:pt x="147" y="97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154" y="87"/>
                  </a:lnTo>
                  <a:lnTo>
                    <a:pt x="147" y="9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60"/>
            <p:cNvSpPr/>
            <p:nvPr/>
          </p:nvSpPr>
          <p:spPr bwMode="auto">
            <a:xfrm>
              <a:off x="3029" y="1731"/>
              <a:ext cx="251" cy="125"/>
            </a:xfrm>
            <a:custGeom>
              <a:avLst/>
              <a:gdLst>
                <a:gd name="T0" fmla="*/ 5 w 251"/>
                <a:gd name="T1" fmla="*/ 125 h 125"/>
                <a:gd name="T2" fmla="*/ 0 w 251"/>
                <a:gd name="T3" fmla="*/ 115 h 125"/>
                <a:gd name="T4" fmla="*/ 246 w 251"/>
                <a:gd name="T5" fmla="*/ 0 h 125"/>
                <a:gd name="T6" fmla="*/ 251 w 251"/>
                <a:gd name="T7" fmla="*/ 11 h 125"/>
                <a:gd name="T8" fmla="*/ 5 w 251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25">
                  <a:moveTo>
                    <a:pt x="5" y="125"/>
                  </a:moveTo>
                  <a:lnTo>
                    <a:pt x="0" y="115"/>
                  </a:lnTo>
                  <a:lnTo>
                    <a:pt x="246" y="0"/>
                  </a:lnTo>
                  <a:lnTo>
                    <a:pt x="251" y="11"/>
                  </a:lnTo>
                  <a:lnTo>
                    <a:pt x="5" y="12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61"/>
            <p:cNvSpPr/>
            <p:nvPr/>
          </p:nvSpPr>
          <p:spPr bwMode="auto">
            <a:xfrm>
              <a:off x="2989" y="1636"/>
              <a:ext cx="45" cy="215"/>
            </a:xfrm>
            <a:custGeom>
              <a:avLst/>
              <a:gdLst>
                <a:gd name="T0" fmla="*/ 36 w 45"/>
                <a:gd name="T1" fmla="*/ 215 h 215"/>
                <a:gd name="T2" fmla="*/ 0 w 45"/>
                <a:gd name="T3" fmla="*/ 2 h 215"/>
                <a:gd name="T4" fmla="*/ 12 w 45"/>
                <a:gd name="T5" fmla="*/ 0 h 215"/>
                <a:gd name="T6" fmla="*/ 45 w 45"/>
                <a:gd name="T7" fmla="*/ 213 h 215"/>
                <a:gd name="T8" fmla="*/ 36 w 45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15">
                  <a:moveTo>
                    <a:pt x="36" y="215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5" y="213"/>
                  </a:lnTo>
                  <a:lnTo>
                    <a:pt x="36" y="21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62"/>
            <p:cNvSpPr/>
            <p:nvPr/>
          </p:nvSpPr>
          <p:spPr bwMode="auto">
            <a:xfrm>
              <a:off x="2845" y="1641"/>
              <a:ext cx="14" cy="186"/>
            </a:xfrm>
            <a:custGeom>
              <a:avLst/>
              <a:gdLst>
                <a:gd name="T0" fmla="*/ 2 w 14"/>
                <a:gd name="T1" fmla="*/ 186 h 186"/>
                <a:gd name="T2" fmla="*/ 0 w 14"/>
                <a:gd name="T3" fmla="*/ 0 h 186"/>
                <a:gd name="T4" fmla="*/ 12 w 14"/>
                <a:gd name="T5" fmla="*/ 0 h 186"/>
                <a:gd name="T6" fmla="*/ 14 w 14"/>
                <a:gd name="T7" fmla="*/ 186 h 186"/>
                <a:gd name="T8" fmla="*/ 2 w 14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6">
                  <a:moveTo>
                    <a:pt x="2" y="18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86"/>
                  </a:lnTo>
                  <a:lnTo>
                    <a:pt x="2" y="18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63"/>
            <p:cNvSpPr/>
            <p:nvPr/>
          </p:nvSpPr>
          <p:spPr bwMode="auto">
            <a:xfrm>
              <a:off x="2833" y="1350"/>
              <a:ext cx="24" cy="293"/>
            </a:xfrm>
            <a:custGeom>
              <a:avLst/>
              <a:gdLst>
                <a:gd name="T0" fmla="*/ 12 w 24"/>
                <a:gd name="T1" fmla="*/ 293 h 293"/>
                <a:gd name="T2" fmla="*/ 0 w 24"/>
                <a:gd name="T3" fmla="*/ 3 h 293"/>
                <a:gd name="T4" fmla="*/ 12 w 24"/>
                <a:gd name="T5" fmla="*/ 0 h 293"/>
                <a:gd name="T6" fmla="*/ 24 w 24"/>
                <a:gd name="T7" fmla="*/ 293 h 293"/>
                <a:gd name="T8" fmla="*/ 12 w 24"/>
                <a:gd name="T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3">
                  <a:moveTo>
                    <a:pt x="12" y="293"/>
                  </a:moveTo>
                  <a:lnTo>
                    <a:pt x="0" y="3"/>
                  </a:lnTo>
                  <a:lnTo>
                    <a:pt x="12" y="0"/>
                  </a:lnTo>
                  <a:lnTo>
                    <a:pt x="24" y="293"/>
                  </a:lnTo>
                  <a:lnTo>
                    <a:pt x="12" y="29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64"/>
            <p:cNvSpPr/>
            <p:nvPr/>
          </p:nvSpPr>
          <p:spPr bwMode="auto">
            <a:xfrm>
              <a:off x="2855" y="1631"/>
              <a:ext cx="141" cy="22"/>
            </a:xfrm>
            <a:custGeom>
              <a:avLst/>
              <a:gdLst>
                <a:gd name="T0" fmla="*/ 0 w 141"/>
                <a:gd name="T1" fmla="*/ 22 h 22"/>
                <a:gd name="T2" fmla="*/ 0 w 141"/>
                <a:gd name="T3" fmla="*/ 10 h 22"/>
                <a:gd name="T4" fmla="*/ 141 w 141"/>
                <a:gd name="T5" fmla="*/ 0 h 22"/>
                <a:gd name="T6" fmla="*/ 141 w 141"/>
                <a:gd name="T7" fmla="*/ 12 h 22"/>
                <a:gd name="T8" fmla="*/ 0 w 14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2">
                  <a:moveTo>
                    <a:pt x="0" y="22"/>
                  </a:moveTo>
                  <a:lnTo>
                    <a:pt x="0" y="10"/>
                  </a:lnTo>
                  <a:lnTo>
                    <a:pt x="141" y="0"/>
                  </a:lnTo>
                  <a:lnTo>
                    <a:pt x="141" y="1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5"/>
            <p:cNvSpPr/>
            <p:nvPr/>
          </p:nvSpPr>
          <p:spPr bwMode="auto">
            <a:xfrm>
              <a:off x="2649" y="1643"/>
              <a:ext cx="206" cy="140"/>
            </a:xfrm>
            <a:custGeom>
              <a:avLst/>
              <a:gdLst>
                <a:gd name="T0" fmla="*/ 7 w 206"/>
                <a:gd name="T1" fmla="*/ 140 h 140"/>
                <a:gd name="T2" fmla="*/ 0 w 206"/>
                <a:gd name="T3" fmla="*/ 130 h 140"/>
                <a:gd name="T4" fmla="*/ 198 w 206"/>
                <a:gd name="T5" fmla="*/ 0 h 140"/>
                <a:gd name="T6" fmla="*/ 206 w 206"/>
                <a:gd name="T7" fmla="*/ 10 h 140"/>
                <a:gd name="T8" fmla="*/ 7 w 20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40">
                  <a:moveTo>
                    <a:pt x="7" y="140"/>
                  </a:moveTo>
                  <a:lnTo>
                    <a:pt x="0" y="130"/>
                  </a:lnTo>
                  <a:lnTo>
                    <a:pt x="198" y="0"/>
                  </a:lnTo>
                  <a:lnTo>
                    <a:pt x="206" y="10"/>
                  </a:lnTo>
                  <a:lnTo>
                    <a:pt x="7" y="1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66"/>
            <p:cNvSpPr/>
            <p:nvPr/>
          </p:nvSpPr>
          <p:spPr bwMode="auto">
            <a:xfrm>
              <a:off x="2524" y="1776"/>
              <a:ext cx="134" cy="231"/>
            </a:xfrm>
            <a:custGeom>
              <a:avLst/>
              <a:gdLst>
                <a:gd name="T0" fmla="*/ 9 w 134"/>
                <a:gd name="T1" fmla="*/ 231 h 231"/>
                <a:gd name="T2" fmla="*/ 0 w 134"/>
                <a:gd name="T3" fmla="*/ 224 h 231"/>
                <a:gd name="T4" fmla="*/ 125 w 134"/>
                <a:gd name="T5" fmla="*/ 0 h 231"/>
                <a:gd name="T6" fmla="*/ 134 w 134"/>
                <a:gd name="T7" fmla="*/ 4 h 231"/>
                <a:gd name="T8" fmla="*/ 9 w 134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31">
                  <a:moveTo>
                    <a:pt x="9" y="231"/>
                  </a:moveTo>
                  <a:lnTo>
                    <a:pt x="0" y="224"/>
                  </a:lnTo>
                  <a:lnTo>
                    <a:pt x="125" y="0"/>
                  </a:lnTo>
                  <a:lnTo>
                    <a:pt x="134" y="4"/>
                  </a:lnTo>
                  <a:lnTo>
                    <a:pt x="9" y="23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67"/>
            <p:cNvSpPr/>
            <p:nvPr/>
          </p:nvSpPr>
          <p:spPr bwMode="auto">
            <a:xfrm>
              <a:off x="2526" y="1825"/>
              <a:ext cx="329" cy="177"/>
            </a:xfrm>
            <a:custGeom>
              <a:avLst/>
              <a:gdLst>
                <a:gd name="T0" fmla="*/ 5 w 329"/>
                <a:gd name="T1" fmla="*/ 177 h 177"/>
                <a:gd name="T2" fmla="*/ 0 w 329"/>
                <a:gd name="T3" fmla="*/ 168 h 177"/>
                <a:gd name="T4" fmla="*/ 324 w 329"/>
                <a:gd name="T5" fmla="*/ 0 h 177"/>
                <a:gd name="T6" fmla="*/ 329 w 329"/>
                <a:gd name="T7" fmla="*/ 10 h 177"/>
                <a:gd name="T8" fmla="*/ 5 w 329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77">
                  <a:moveTo>
                    <a:pt x="5" y="177"/>
                  </a:moveTo>
                  <a:lnTo>
                    <a:pt x="0" y="168"/>
                  </a:lnTo>
                  <a:lnTo>
                    <a:pt x="324" y="0"/>
                  </a:lnTo>
                  <a:lnTo>
                    <a:pt x="329" y="10"/>
                  </a:lnTo>
                  <a:lnTo>
                    <a:pt x="5" y="17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8"/>
            <p:cNvSpPr/>
            <p:nvPr/>
          </p:nvSpPr>
          <p:spPr bwMode="auto">
            <a:xfrm>
              <a:off x="2649" y="1773"/>
              <a:ext cx="83" cy="255"/>
            </a:xfrm>
            <a:custGeom>
              <a:avLst/>
              <a:gdLst>
                <a:gd name="T0" fmla="*/ 73 w 83"/>
                <a:gd name="T1" fmla="*/ 255 h 255"/>
                <a:gd name="T2" fmla="*/ 0 w 83"/>
                <a:gd name="T3" fmla="*/ 5 h 255"/>
                <a:gd name="T4" fmla="*/ 12 w 83"/>
                <a:gd name="T5" fmla="*/ 0 h 255"/>
                <a:gd name="T6" fmla="*/ 83 w 83"/>
                <a:gd name="T7" fmla="*/ 251 h 255"/>
                <a:gd name="T8" fmla="*/ 73 w 83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55">
                  <a:moveTo>
                    <a:pt x="73" y="25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83" y="251"/>
                  </a:lnTo>
                  <a:lnTo>
                    <a:pt x="73" y="25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9"/>
            <p:cNvSpPr/>
            <p:nvPr/>
          </p:nvSpPr>
          <p:spPr bwMode="auto">
            <a:xfrm>
              <a:off x="2358" y="1650"/>
              <a:ext cx="175" cy="350"/>
            </a:xfrm>
            <a:custGeom>
              <a:avLst/>
              <a:gdLst>
                <a:gd name="T0" fmla="*/ 163 w 175"/>
                <a:gd name="T1" fmla="*/ 350 h 350"/>
                <a:gd name="T2" fmla="*/ 0 w 175"/>
                <a:gd name="T3" fmla="*/ 5 h 350"/>
                <a:gd name="T4" fmla="*/ 10 w 175"/>
                <a:gd name="T5" fmla="*/ 0 h 350"/>
                <a:gd name="T6" fmla="*/ 175 w 175"/>
                <a:gd name="T7" fmla="*/ 345 h 350"/>
                <a:gd name="T8" fmla="*/ 163 w 175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0">
                  <a:moveTo>
                    <a:pt x="163" y="350"/>
                  </a:moveTo>
                  <a:lnTo>
                    <a:pt x="0" y="5"/>
                  </a:lnTo>
                  <a:lnTo>
                    <a:pt x="10" y="0"/>
                  </a:lnTo>
                  <a:lnTo>
                    <a:pt x="175" y="345"/>
                  </a:lnTo>
                  <a:lnTo>
                    <a:pt x="163" y="35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70"/>
            <p:cNvSpPr/>
            <p:nvPr/>
          </p:nvSpPr>
          <p:spPr bwMode="auto">
            <a:xfrm>
              <a:off x="2283" y="1289"/>
              <a:ext cx="85" cy="366"/>
            </a:xfrm>
            <a:custGeom>
              <a:avLst/>
              <a:gdLst>
                <a:gd name="T0" fmla="*/ 73 w 85"/>
                <a:gd name="T1" fmla="*/ 366 h 366"/>
                <a:gd name="T2" fmla="*/ 0 w 85"/>
                <a:gd name="T3" fmla="*/ 2 h 366"/>
                <a:gd name="T4" fmla="*/ 11 w 85"/>
                <a:gd name="T5" fmla="*/ 0 h 366"/>
                <a:gd name="T6" fmla="*/ 85 w 85"/>
                <a:gd name="T7" fmla="*/ 366 h 366"/>
                <a:gd name="T8" fmla="*/ 73 w 85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66">
                  <a:moveTo>
                    <a:pt x="73" y="366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85" y="366"/>
                  </a:lnTo>
                  <a:lnTo>
                    <a:pt x="73" y="36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71"/>
            <p:cNvSpPr/>
            <p:nvPr/>
          </p:nvSpPr>
          <p:spPr bwMode="auto">
            <a:xfrm>
              <a:off x="2285" y="1289"/>
              <a:ext cx="168" cy="139"/>
            </a:xfrm>
            <a:custGeom>
              <a:avLst/>
              <a:gdLst>
                <a:gd name="T0" fmla="*/ 161 w 168"/>
                <a:gd name="T1" fmla="*/ 139 h 139"/>
                <a:gd name="T2" fmla="*/ 0 w 168"/>
                <a:gd name="T3" fmla="*/ 7 h 139"/>
                <a:gd name="T4" fmla="*/ 7 w 168"/>
                <a:gd name="T5" fmla="*/ 0 h 139"/>
                <a:gd name="T6" fmla="*/ 168 w 168"/>
                <a:gd name="T7" fmla="*/ 130 h 139"/>
                <a:gd name="T8" fmla="*/ 161 w 16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9">
                  <a:moveTo>
                    <a:pt x="161" y="13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68" y="130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72"/>
            <p:cNvSpPr/>
            <p:nvPr/>
          </p:nvSpPr>
          <p:spPr bwMode="auto">
            <a:xfrm>
              <a:off x="2356" y="1423"/>
              <a:ext cx="99" cy="227"/>
            </a:xfrm>
            <a:custGeom>
              <a:avLst/>
              <a:gdLst>
                <a:gd name="T0" fmla="*/ 9 w 99"/>
                <a:gd name="T1" fmla="*/ 227 h 227"/>
                <a:gd name="T2" fmla="*/ 0 w 99"/>
                <a:gd name="T3" fmla="*/ 223 h 227"/>
                <a:gd name="T4" fmla="*/ 90 w 99"/>
                <a:gd name="T5" fmla="*/ 0 h 227"/>
                <a:gd name="T6" fmla="*/ 99 w 99"/>
                <a:gd name="T7" fmla="*/ 5 h 227"/>
                <a:gd name="T8" fmla="*/ 9 w 99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27">
                  <a:moveTo>
                    <a:pt x="9" y="227"/>
                  </a:moveTo>
                  <a:lnTo>
                    <a:pt x="0" y="223"/>
                  </a:lnTo>
                  <a:lnTo>
                    <a:pt x="90" y="0"/>
                  </a:lnTo>
                  <a:lnTo>
                    <a:pt x="99" y="5"/>
                  </a:lnTo>
                  <a:lnTo>
                    <a:pt x="9" y="22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73"/>
            <p:cNvSpPr/>
            <p:nvPr/>
          </p:nvSpPr>
          <p:spPr bwMode="auto">
            <a:xfrm>
              <a:off x="2446" y="1419"/>
              <a:ext cx="179" cy="106"/>
            </a:xfrm>
            <a:custGeom>
              <a:avLst/>
              <a:gdLst>
                <a:gd name="T0" fmla="*/ 175 w 179"/>
                <a:gd name="T1" fmla="*/ 106 h 106"/>
                <a:gd name="T2" fmla="*/ 0 w 179"/>
                <a:gd name="T3" fmla="*/ 9 h 106"/>
                <a:gd name="T4" fmla="*/ 4 w 179"/>
                <a:gd name="T5" fmla="*/ 0 h 106"/>
                <a:gd name="T6" fmla="*/ 179 w 179"/>
                <a:gd name="T7" fmla="*/ 97 h 106"/>
                <a:gd name="T8" fmla="*/ 175 w 17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6">
                  <a:moveTo>
                    <a:pt x="175" y="106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79" y="97"/>
                  </a:lnTo>
                  <a:lnTo>
                    <a:pt x="175" y="10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74"/>
            <p:cNvSpPr/>
            <p:nvPr/>
          </p:nvSpPr>
          <p:spPr bwMode="auto">
            <a:xfrm>
              <a:off x="2613" y="1518"/>
              <a:ext cx="43" cy="262"/>
            </a:xfrm>
            <a:custGeom>
              <a:avLst/>
              <a:gdLst>
                <a:gd name="T0" fmla="*/ 34 w 43"/>
                <a:gd name="T1" fmla="*/ 262 h 262"/>
                <a:gd name="T2" fmla="*/ 0 w 43"/>
                <a:gd name="T3" fmla="*/ 2 h 262"/>
                <a:gd name="T4" fmla="*/ 12 w 43"/>
                <a:gd name="T5" fmla="*/ 0 h 262"/>
                <a:gd name="T6" fmla="*/ 43 w 43"/>
                <a:gd name="T7" fmla="*/ 260 h 262"/>
                <a:gd name="T8" fmla="*/ 34 w 4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2">
                  <a:moveTo>
                    <a:pt x="34" y="262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3" y="260"/>
                  </a:lnTo>
                  <a:lnTo>
                    <a:pt x="34" y="26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75"/>
            <p:cNvSpPr/>
            <p:nvPr/>
          </p:nvSpPr>
          <p:spPr bwMode="auto">
            <a:xfrm>
              <a:off x="2621" y="1516"/>
              <a:ext cx="231" cy="134"/>
            </a:xfrm>
            <a:custGeom>
              <a:avLst/>
              <a:gdLst>
                <a:gd name="T0" fmla="*/ 226 w 231"/>
                <a:gd name="T1" fmla="*/ 134 h 134"/>
                <a:gd name="T2" fmla="*/ 0 w 231"/>
                <a:gd name="T3" fmla="*/ 9 h 134"/>
                <a:gd name="T4" fmla="*/ 4 w 231"/>
                <a:gd name="T5" fmla="*/ 0 h 134"/>
                <a:gd name="T6" fmla="*/ 231 w 231"/>
                <a:gd name="T7" fmla="*/ 125 h 134"/>
                <a:gd name="T8" fmla="*/ 226 w 231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34">
                  <a:moveTo>
                    <a:pt x="226" y="134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31" y="125"/>
                  </a:lnTo>
                  <a:lnTo>
                    <a:pt x="226" y="13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6"/>
            <p:cNvSpPr/>
            <p:nvPr/>
          </p:nvSpPr>
          <p:spPr bwMode="auto">
            <a:xfrm>
              <a:off x="2595" y="1383"/>
              <a:ext cx="33" cy="140"/>
            </a:xfrm>
            <a:custGeom>
              <a:avLst/>
              <a:gdLst>
                <a:gd name="T0" fmla="*/ 21 w 33"/>
                <a:gd name="T1" fmla="*/ 140 h 140"/>
                <a:gd name="T2" fmla="*/ 0 w 33"/>
                <a:gd name="T3" fmla="*/ 0 h 140"/>
                <a:gd name="T4" fmla="*/ 9 w 33"/>
                <a:gd name="T5" fmla="*/ 0 h 140"/>
                <a:gd name="T6" fmla="*/ 33 w 33"/>
                <a:gd name="T7" fmla="*/ 137 h 140"/>
                <a:gd name="T8" fmla="*/ 21 w 33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21" y="14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33" y="137"/>
                  </a:lnTo>
                  <a:lnTo>
                    <a:pt x="21" y="1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77"/>
            <p:cNvSpPr/>
            <p:nvPr/>
          </p:nvSpPr>
          <p:spPr bwMode="auto">
            <a:xfrm>
              <a:off x="2361" y="1513"/>
              <a:ext cx="262" cy="135"/>
            </a:xfrm>
            <a:custGeom>
              <a:avLst/>
              <a:gdLst>
                <a:gd name="T0" fmla="*/ 4 w 262"/>
                <a:gd name="T1" fmla="*/ 135 h 135"/>
                <a:gd name="T2" fmla="*/ 0 w 262"/>
                <a:gd name="T3" fmla="*/ 125 h 135"/>
                <a:gd name="T4" fmla="*/ 257 w 262"/>
                <a:gd name="T5" fmla="*/ 0 h 135"/>
                <a:gd name="T6" fmla="*/ 262 w 262"/>
                <a:gd name="T7" fmla="*/ 10 h 135"/>
                <a:gd name="T8" fmla="*/ 4 w 262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35">
                  <a:moveTo>
                    <a:pt x="4" y="135"/>
                  </a:moveTo>
                  <a:lnTo>
                    <a:pt x="0" y="125"/>
                  </a:lnTo>
                  <a:lnTo>
                    <a:pt x="257" y="0"/>
                  </a:lnTo>
                  <a:lnTo>
                    <a:pt x="262" y="10"/>
                  </a:lnTo>
                  <a:lnTo>
                    <a:pt x="4" y="1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78"/>
            <p:cNvSpPr/>
            <p:nvPr/>
          </p:nvSpPr>
          <p:spPr bwMode="auto">
            <a:xfrm>
              <a:off x="2361" y="1641"/>
              <a:ext cx="290" cy="135"/>
            </a:xfrm>
            <a:custGeom>
              <a:avLst/>
              <a:gdLst>
                <a:gd name="T0" fmla="*/ 288 w 290"/>
                <a:gd name="T1" fmla="*/ 135 h 135"/>
                <a:gd name="T2" fmla="*/ 0 w 290"/>
                <a:gd name="T3" fmla="*/ 9 h 135"/>
                <a:gd name="T4" fmla="*/ 4 w 290"/>
                <a:gd name="T5" fmla="*/ 0 h 135"/>
                <a:gd name="T6" fmla="*/ 290 w 290"/>
                <a:gd name="T7" fmla="*/ 125 h 135"/>
                <a:gd name="T8" fmla="*/ 288 w 290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35">
                  <a:moveTo>
                    <a:pt x="288" y="135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90" y="125"/>
                  </a:lnTo>
                  <a:lnTo>
                    <a:pt x="288" y="1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79"/>
            <p:cNvSpPr/>
            <p:nvPr/>
          </p:nvSpPr>
          <p:spPr bwMode="auto">
            <a:xfrm>
              <a:off x="2656" y="1731"/>
              <a:ext cx="619" cy="52"/>
            </a:xfrm>
            <a:custGeom>
              <a:avLst/>
              <a:gdLst>
                <a:gd name="T0" fmla="*/ 0 w 619"/>
                <a:gd name="T1" fmla="*/ 52 h 52"/>
                <a:gd name="T2" fmla="*/ 0 w 619"/>
                <a:gd name="T3" fmla="*/ 40 h 52"/>
                <a:gd name="T4" fmla="*/ 619 w 619"/>
                <a:gd name="T5" fmla="*/ 0 h 52"/>
                <a:gd name="T6" fmla="*/ 619 w 619"/>
                <a:gd name="T7" fmla="*/ 11 h 52"/>
                <a:gd name="T8" fmla="*/ 0 w 61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2">
                  <a:moveTo>
                    <a:pt x="0" y="52"/>
                  </a:moveTo>
                  <a:lnTo>
                    <a:pt x="0" y="40"/>
                  </a:lnTo>
                  <a:lnTo>
                    <a:pt x="619" y="0"/>
                  </a:lnTo>
                  <a:lnTo>
                    <a:pt x="619" y="11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80"/>
            <p:cNvSpPr/>
            <p:nvPr/>
          </p:nvSpPr>
          <p:spPr bwMode="auto">
            <a:xfrm>
              <a:off x="3145" y="1475"/>
              <a:ext cx="258" cy="123"/>
            </a:xfrm>
            <a:custGeom>
              <a:avLst/>
              <a:gdLst>
                <a:gd name="T0" fmla="*/ 5 w 258"/>
                <a:gd name="T1" fmla="*/ 123 h 123"/>
                <a:gd name="T2" fmla="*/ 0 w 258"/>
                <a:gd name="T3" fmla="*/ 114 h 123"/>
                <a:gd name="T4" fmla="*/ 253 w 258"/>
                <a:gd name="T5" fmla="*/ 0 h 123"/>
                <a:gd name="T6" fmla="*/ 258 w 258"/>
                <a:gd name="T7" fmla="*/ 10 h 123"/>
                <a:gd name="T8" fmla="*/ 5 w 25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23">
                  <a:moveTo>
                    <a:pt x="5" y="123"/>
                  </a:moveTo>
                  <a:lnTo>
                    <a:pt x="0" y="114"/>
                  </a:lnTo>
                  <a:lnTo>
                    <a:pt x="253" y="0"/>
                  </a:lnTo>
                  <a:lnTo>
                    <a:pt x="258" y="10"/>
                  </a:lnTo>
                  <a:lnTo>
                    <a:pt x="5" y="12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81"/>
            <p:cNvSpPr/>
            <p:nvPr/>
          </p:nvSpPr>
          <p:spPr bwMode="auto">
            <a:xfrm>
              <a:off x="2994" y="1589"/>
              <a:ext cx="156" cy="52"/>
            </a:xfrm>
            <a:custGeom>
              <a:avLst/>
              <a:gdLst>
                <a:gd name="T0" fmla="*/ 2 w 156"/>
                <a:gd name="T1" fmla="*/ 52 h 52"/>
                <a:gd name="T2" fmla="*/ 0 w 156"/>
                <a:gd name="T3" fmla="*/ 40 h 52"/>
                <a:gd name="T4" fmla="*/ 154 w 156"/>
                <a:gd name="T5" fmla="*/ 0 h 52"/>
                <a:gd name="T6" fmla="*/ 156 w 156"/>
                <a:gd name="T7" fmla="*/ 9 h 52"/>
                <a:gd name="T8" fmla="*/ 2 w 15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2">
                  <a:moveTo>
                    <a:pt x="2" y="52"/>
                  </a:moveTo>
                  <a:lnTo>
                    <a:pt x="0" y="40"/>
                  </a:lnTo>
                  <a:lnTo>
                    <a:pt x="154" y="0"/>
                  </a:lnTo>
                  <a:lnTo>
                    <a:pt x="156" y="9"/>
                  </a:lnTo>
                  <a:lnTo>
                    <a:pt x="2" y="5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82"/>
            <p:cNvSpPr/>
            <p:nvPr/>
          </p:nvSpPr>
          <p:spPr bwMode="auto">
            <a:xfrm>
              <a:off x="3379" y="1152"/>
              <a:ext cx="26" cy="328"/>
            </a:xfrm>
            <a:custGeom>
              <a:avLst/>
              <a:gdLst>
                <a:gd name="T0" fmla="*/ 14 w 26"/>
                <a:gd name="T1" fmla="*/ 328 h 328"/>
                <a:gd name="T2" fmla="*/ 0 w 26"/>
                <a:gd name="T3" fmla="*/ 0 h 328"/>
                <a:gd name="T4" fmla="*/ 12 w 26"/>
                <a:gd name="T5" fmla="*/ 0 h 328"/>
                <a:gd name="T6" fmla="*/ 26 w 26"/>
                <a:gd name="T7" fmla="*/ 328 h 328"/>
                <a:gd name="T8" fmla="*/ 14 w 26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8">
                  <a:moveTo>
                    <a:pt x="14" y="32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6" y="328"/>
                  </a:lnTo>
                  <a:lnTo>
                    <a:pt x="14" y="32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83"/>
            <p:cNvSpPr/>
            <p:nvPr/>
          </p:nvSpPr>
          <p:spPr bwMode="auto">
            <a:xfrm>
              <a:off x="3202" y="944"/>
              <a:ext cx="187" cy="212"/>
            </a:xfrm>
            <a:custGeom>
              <a:avLst/>
              <a:gdLst>
                <a:gd name="T0" fmla="*/ 179 w 187"/>
                <a:gd name="T1" fmla="*/ 212 h 212"/>
                <a:gd name="T2" fmla="*/ 0 w 187"/>
                <a:gd name="T3" fmla="*/ 7 h 212"/>
                <a:gd name="T4" fmla="*/ 9 w 187"/>
                <a:gd name="T5" fmla="*/ 0 h 212"/>
                <a:gd name="T6" fmla="*/ 187 w 187"/>
                <a:gd name="T7" fmla="*/ 205 h 212"/>
                <a:gd name="T8" fmla="*/ 179 w 187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12">
                  <a:moveTo>
                    <a:pt x="179" y="212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87" y="205"/>
                  </a:lnTo>
                  <a:lnTo>
                    <a:pt x="179" y="21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84"/>
            <p:cNvSpPr/>
            <p:nvPr/>
          </p:nvSpPr>
          <p:spPr bwMode="auto">
            <a:xfrm>
              <a:off x="3237" y="1149"/>
              <a:ext cx="149" cy="119"/>
            </a:xfrm>
            <a:custGeom>
              <a:avLst/>
              <a:gdLst>
                <a:gd name="T0" fmla="*/ 7 w 149"/>
                <a:gd name="T1" fmla="*/ 119 h 119"/>
                <a:gd name="T2" fmla="*/ 0 w 149"/>
                <a:gd name="T3" fmla="*/ 109 h 119"/>
                <a:gd name="T4" fmla="*/ 142 w 149"/>
                <a:gd name="T5" fmla="*/ 0 h 119"/>
                <a:gd name="T6" fmla="*/ 149 w 149"/>
                <a:gd name="T7" fmla="*/ 10 h 119"/>
                <a:gd name="T8" fmla="*/ 7 w 14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9">
                  <a:moveTo>
                    <a:pt x="7" y="119"/>
                  </a:moveTo>
                  <a:lnTo>
                    <a:pt x="0" y="109"/>
                  </a:lnTo>
                  <a:lnTo>
                    <a:pt x="142" y="0"/>
                  </a:lnTo>
                  <a:lnTo>
                    <a:pt x="149" y="10"/>
                  </a:lnTo>
                  <a:lnTo>
                    <a:pt x="7" y="1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85"/>
            <p:cNvSpPr/>
            <p:nvPr/>
          </p:nvSpPr>
          <p:spPr bwMode="auto">
            <a:xfrm>
              <a:off x="3086" y="1258"/>
              <a:ext cx="161" cy="137"/>
            </a:xfrm>
            <a:custGeom>
              <a:avLst/>
              <a:gdLst>
                <a:gd name="T0" fmla="*/ 7 w 161"/>
                <a:gd name="T1" fmla="*/ 137 h 137"/>
                <a:gd name="T2" fmla="*/ 0 w 161"/>
                <a:gd name="T3" fmla="*/ 130 h 137"/>
                <a:gd name="T4" fmla="*/ 154 w 161"/>
                <a:gd name="T5" fmla="*/ 0 h 137"/>
                <a:gd name="T6" fmla="*/ 161 w 161"/>
                <a:gd name="T7" fmla="*/ 10 h 137"/>
                <a:gd name="T8" fmla="*/ 7 w 161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7">
                  <a:moveTo>
                    <a:pt x="7" y="137"/>
                  </a:moveTo>
                  <a:lnTo>
                    <a:pt x="0" y="130"/>
                  </a:lnTo>
                  <a:lnTo>
                    <a:pt x="154" y="0"/>
                  </a:lnTo>
                  <a:lnTo>
                    <a:pt x="161" y="10"/>
                  </a:lnTo>
                  <a:lnTo>
                    <a:pt x="7" y="13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86"/>
            <p:cNvSpPr/>
            <p:nvPr/>
          </p:nvSpPr>
          <p:spPr bwMode="auto">
            <a:xfrm>
              <a:off x="2838" y="1353"/>
              <a:ext cx="255" cy="42"/>
            </a:xfrm>
            <a:custGeom>
              <a:avLst/>
              <a:gdLst>
                <a:gd name="T0" fmla="*/ 253 w 255"/>
                <a:gd name="T1" fmla="*/ 42 h 42"/>
                <a:gd name="T2" fmla="*/ 0 w 255"/>
                <a:gd name="T3" fmla="*/ 9 h 42"/>
                <a:gd name="T4" fmla="*/ 2 w 255"/>
                <a:gd name="T5" fmla="*/ 0 h 42"/>
                <a:gd name="T6" fmla="*/ 255 w 255"/>
                <a:gd name="T7" fmla="*/ 33 h 42"/>
                <a:gd name="T8" fmla="*/ 253 w 25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42">
                  <a:moveTo>
                    <a:pt x="253" y="42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55" y="33"/>
                  </a:lnTo>
                  <a:lnTo>
                    <a:pt x="253" y="4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87"/>
            <p:cNvSpPr/>
            <p:nvPr/>
          </p:nvSpPr>
          <p:spPr bwMode="auto">
            <a:xfrm>
              <a:off x="2599" y="1355"/>
              <a:ext cx="239" cy="33"/>
            </a:xfrm>
            <a:custGeom>
              <a:avLst/>
              <a:gdLst>
                <a:gd name="T0" fmla="*/ 0 w 239"/>
                <a:gd name="T1" fmla="*/ 33 h 33"/>
                <a:gd name="T2" fmla="*/ 0 w 239"/>
                <a:gd name="T3" fmla="*/ 24 h 33"/>
                <a:gd name="T4" fmla="*/ 239 w 239"/>
                <a:gd name="T5" fmla="*/ 0 h 33"/>
                <a:gd name="T6" fmla="*/ 239 w 239"/>
                <a:gd name="T7" fmla="*/ 12 h 33"/>
                <a:gd name="T8" fmla="*/ 0 w 239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3">
                  <a:moveTo>
                    <a:pt x="0" y="33"/>
                  </a:moveTo>
                  <a:lnTo>
                    <a:pt x="0" y="24"/>
                  </a:lnTo>
                  <a:lnTo>
                    <a:pt x="239" y="0"/>
                  </a:lnTo>
                  <a:lnTo>
                    <a:pt x="239" y="1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88"/>
            <p:cNvSpPr/>
            <p:nvPr/>
          </p:nvSpPr>
          <p:spPr bwMode="auto">
            <a:xfrm>
              <a:off x="2287" y="1286"/>
              <a:ext cx="315" cy="104"/>
            </a:xfrm>
            <a:custGeom>
              <a:avLst/>
              <a:gdLst>
                <a:gd name="T0" fmla="*/ 310 w 315"/>
                <a:gd name="T1" fmla="*/ 104 h 104"/>
                <a:gd name="T2" fmla="*/ 0 w 315"/>
                <a:gd name="T3" fmla="*/ 10 h 104"/>
                <a:gd name="T4" fmla="*/ 5 w 315"/>
                <a:gd name="T5" fmla="*/ 0 h 104"/>
                <a:gd name="T6" fmla="*/ 315 w 315"/>
                <a:gd name="T7" fmla="*/ 95 h 104"/>
                <a:gd name="T8" fmla="*/ 310 w 315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104">
                  <a:moveTo>
                    <a:pt x="310" y="104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315" y="95"/>
                  </a:lnTo>
                  <a:lnTo>
                    <a:pt x="310" y="10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89"/>
            <p:cNvSpPr/>
            <p:nvPr/>
          </p:nvSpPr>
          <p:spPr bwMode="auto">
            <a:xfrm>
              <a:off x="2448" y="1383"/>
              <a:ext cx="149" cy="48"/>
            </a:xfrm>
            <a:custGeom>
              <a:avLst/>
              <a:gdLst>
                <a:gd name="T0" fmla="*/ 5 w 149"/>
                <a:gd name="T1" fmla="*/ 48 h 48"/>
                <a:gd name="T2" fmla="*/ 0 w 149"/>
                <a:gd name="T3" fmla="*/ 36 h 48"/>
                <a:gd name="T4" fmla="*/ 147 w 149"/>
                <a:gd name="T5" fmla="*/ 0 h 48"/>
                <a:gd name="T6" fmla="*/ 149 w 149"/>
                <a:gd name="T7" fmla="*/ 10 h 48"/>
                <a:gd name="T8" fmla="*/ 5 w 149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8">
                  <a:moveTo>
                    <a:pt x="5" y="48"/>
                  </a:moveTo>
                  <a:lnTo>
                    <a:pt x="0" y="36"/>
                  </a:lnTo>
                  <a:lnTo>
                    <a:pt x="147" y="0"/>
                  </a:lnTo>
                  <a:lnTo>
                    <a:pt x="149" y="10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90"/>
            <p:cNvSpPr/>
            <p:nvPr/>
          </p:nvSpPr>
          <p:spPr bwMode="auto">
            <a:xfrm>
              <a:off x="2618" y="1386"/>
              <a:ext cx="473" cy="132"/>
            </a:xfrm>
            <a:custGeom>
              <a:avLst/>
              <a:gdLst>
                <a:gd name="T0" fmla="*/ 0 w 200"/>
                <a:gd name="T1" fmla="*/ 56 h 56"/>
                <a:gd name="T2" fmla="*/ 0 w 200"/>
                <a:gd name="T3" fmla="*/ 56 h 56"/>
                <a:gd name="T4" fmla="*/ 1 w 200"/>
                <a:gd name="T5" fmla="*/ 54 h 56"/>
                <a:gd name="T6" fmla="*/ 1 w 200"/>
                <a:gd name="T7" fmla="*/ 52 h 56"/>
                <a:gd name="T8" fmla="*/ 199 w 200"/>
                <a:gd name="T9" fmla="*/ 0 h 56"/>
                <a:gd name="T10" fmla="*/ 200 w 200"/>
                <a:gd name="T11" fmla="*/ 4 h 56"/>
                <a:gd name="T12" fmla="*/ 0 w 20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6" y="51"/>
                    <a:pt x="145" y="14"/>
                    <a:pt x="199" y="0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8" y="53"/>
                    <a:pt x="2" y="56"/>
                    <a:pt x="0" y="56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91"/>
            <p:cNvSpPr/>
            <p:nvPr/>
          </p:nvSpPr>
          <p:spPr bwMode="auto">
            <a:xfrm>
              <a:off x="2618" y="1357"/>
              <a:ext cx="225" cy="163"/>
            </a:xfrm>
            <a:custGeom>
              <a:avLst/>
              <a:gdLst>
                <a:gd name="T0" fmla="*/ 7 w 225"/>
                <a:gd name="T1" fmla="*/ 163 h 163"/>
                <a:gd name="T2" fmla="*/ 0 w 225"/>
                <a:gd name="T3" fmla="*/ 154 h 163"/>
                <a:gd name="T4" fmla="*/ 218 w 225"/>
                <a:gd name="T5" fmla="*/ 0 h 163"/>
                <a:gd name="T6" fmla="*/ 225 w 225"/>
                <a:gd name="T7" fmla="*/ 10 h 163"/>
                <a:gd name="T8" fmla="*/ 7 w 225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63">
                  <a:moveTo>
                    <a:pt x="7" y="163"/>
                  </a:moveTo>
                  <a:lnTo>
                    <a:pt x="0" y="154"/>
                  </a:lnTo>
                  <a:lnTo>
                    <a:pt x="218" y="0"/>
                  </a:lnTo>
                  <a:lnTo>
                    <a:pt x="225" y="10"/>
                  </a:lnTo>
                  <a:lnTo>
                    <a:pt x="7" y="16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92"/>
            <p:cNvSpPr/>
            <p:nvPr/>
          </p:nvSpPr>
          <p:spPr bwMode="auto">
            <a:xfrm>
              <a:off x="2845" y="1258"/>
              <a:ext cx="395" cy="99"/>
            </a:xfrm>
            <a:custGeom>
              <a:avLst/>
              <a:gdLst>
                <a:gd name="T0" fmla="*/ 2 w 395"/>
                <a:gd name="T1" fmla="*/ 99 h 99"/>
                <a:gd name="T2" fmla="*/ 0 w 395"/>
                <a:gd name="T3" fmla="*/ 88 h 99"/>
                <a:gd name="T4" fmla="*/ 392 w 395"/>
                <a:gd name="T5" fmla="*/ 0 h 99"/>
                <a:gd name="T6" fmla="*/ 395 w 395"/>
                <a:gd name="T7" fmla="*/ 12 h 99"/>
                <a:gd name="T8" fmla="*/ 2 w 39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9">
                  <a:moveTo>
                    <a:pt x="2" y="99"/>
                  </a:moveTo>
                  <a:lnTo>
                    <a:pt x="0" y="88"/>
                  </a:lnTo>
                  <a:lnTo>
                    <a:pt x="392" y="0"/>
                  </a:lnTo>
                  <a:lnTo>
                    <a:pt x="395" y="12"/>
                  </a:lnTo>
                  <a:lnTo>
                    <a:pt x="2" y="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93"/>
            <p:cNvSpPr/>
            <p:nvPr/>
          </p:nvSpPr>
          <p:spPr bwMode="auto">
            <a:xfrm>
              <a:off x="3086" y="1393"/>
              <a:ext cx="69" cy="198"/>
            </a:xfrm>
            <a:custGeom>
              <a:avLst/>
              <a:gdLst>
                <a:gd name="T0" fmla="*/ 59 w 69"/>
                <a:gd name="T1" fmla="*/ 198 h 198"/>
                <a:gd name="T2" fmla="*/ 0 w 69"/>
                <a:gd name="T3" fmla="*/ 2 h 198"/>
                <a:gd name="T4" fmla="*/ 12 w 69"/>
                <a:gd name="T5" fmla="*/ 0 h 198"/>
                <a:gd name="T6" fmla="*/ 69 w 69"/>
                <a:gd name="T7" fmla="*/ 196 h 198"/>
                <a:gd name="T8" fmla="*/ 59 w 69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98">
                  <a:moveTo>
                    <a:pt x="59" y="198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9" y="196"/>
                  </a:lnTo>
                  <a:lnTo>
                    <a:pt x="59" y="19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94"/>
            <p:cNvSpPr/>
            <p:nvPr/>
          </p:nvSpPr>
          <p:spPr bwMode="auto">
            <a:xfrm>
              <a:off x="2980" y="1105"/>
              <a:ext cx="401" cy="51"/>
            </a:xfrm>
            <a:custGeom>
              <a:avLst/>
              <a:gdLst>
                <a:gd name="T0" fmla="*/ 399 w 401"/>
                <a:gd name="T1" fmla="*/ 51 h 51"/>
                <a:gd name="T2" fmla="*/ 0 w 401"/>
                <a:gd name="T3" fmla="*/ 11 h 51"/>
                <a:gd name="T4" fmla="*/ 0 w 401"/>
                <a:gd name="T5" fmla="*/ 0 h 51"/>
                <a:gd name="T6" fmla="*/ 401 w 401"/>
                <a:gd name="T7" fmla="*/ 42 h 51"/>
                <a:gd name="T8" fmla="*/ 399 w 40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51">
                  <a:moveTo>
                    <a:pt x="399" y="5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401" y="42"/>
                  </a:lnTo>
                  <a:lnTo>
                    <a:pt x="399" y="5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95"/>
            <p:cNvSpPr/>
            <p:nvPr/>
          </p:nvSpPr>
          <p:spPr bwMode="auto">
            <a:xfrm>
              <a:off x="2977" y="944"/>
              <a:ext cx="232" cy="168"/>
            </a:xfrm>
            <a:custGeom>
              <a:avLst/>
              <a:gdLst>
                <a:gd name="T0" fmla="*/ 7 w 232"/>
                <a:gd name="T1" fmla="*/ 168 h 168"/>
                <a:gd name="T2" fmla="*/ 0 w 232"/>
                <a:gd name="T3" fmla="*/ 161 h 168"/>
                <a:gd name="T4" fmla="*/ 225 w 232"/>
                <a:gd name="T5" fmla="*/ 0 h 168"/>
                <a:gd name="T6" fmla="*/ 232 w 232"/>
                <a:gd name="T7" fmla="*/ 9 h 168"/>
                <a:gd name="T8" fmla="*/ 7 w 23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68">
                  <a:moveTo>
                    <a:pt x="7" y="168"/>
                  </a:moveTo>
                  <a:lnTo>
                    <a:pt x="0" y="161"/>
                  </a:lnTo>
                  <a:lnTo>
                    <a:pt x="225" y="0"/>
                  </a:lnTo>
                  <a:lnTo>
                    <a:pt x="232" y="9"/>
                  </a:lnTo>
                  <a:lnTo>
                    <a:pt x="7" y="16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96"/>
            <p:cNvSpPr/>
            <p:nvPr/>
          </p:nvSpPr>
          <p:spPr bwMode="auto">
            <a:xfrm>
              <a:off x="2283" y="1038"/>
              <a:ext cx="111" cy="253"/>
            </a:xfrm>
            <a:custGeom>
              <a:avLst/>
              <a:gdLst>
                <a:gd name="T0" fmla="*/ 9 w 111"/>
                <a:gd name="T1" fmla="*/ 253 h 253"/>
                <a:gd name="T2" fmla="*/ 0 w 111"/>
                <a:gd name="T3" fmla="*/ 248 h 253"/>
                <a:gd name="T4" fmla="*/ 99 w 111"/>
                <a:gd name="T5" fmla="*/ 0 h 253"/>
                <a:gd name="T6" fmla="*/ 111 w 111"/>
                <a:gd name="T7" fmla="*/ 5 h 253"/>
                <a:gd name="T8" fmla="*/ 9 w 111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53">
                  <a:moveTo>
                    <a:pt x="9" y="253"/>
                  </a:moveTo>
                  <a:lnTo>
                    <a:pt x="0" y="248"/>
                  </a:lnTo>
                  <a:lnTo>
                    <a:pt x="99" y="0"/>
                  </a:lnTo>
                  <a:lnTo>
                    <a:pt x="111" y="5"/>
                  </a:lnTo>
                  <a:lnTo>
                    <a:pt x="9" y="25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97"/>
            <p:cNvSpPr/>
            <p:nvPr/>
          </p:nvSpPr>
          <p:spPr bwMode="auto">
            <a:xfrm>
              <a:off x="2389" y="1034"/>
              <a:ext cx="173" cy="241"/>
            </a:xfrm>
            <a:custGeom>
              <a:avLst/>
              <a:gdLst>
                <a:gd name="T0" fmla="*/ 163 w 173"/>
                <a:gd name="T1" fmla="*/ 241 h 241"/>
                <a:gd name="T2" fmla="*/ 0 w 173"/>
                <a:gd name="T3" fmla="*/ 7 h 241"/>
                <a:gd name="T4" fmla="*/ 9 w 173"/>
                <a:gd name="T5" fmla="*/ 0 h 241"/>
                <a:gd name="T6" fmla="*/ 173 w 173"/>
                <a:gd name="T7" fmla="*/ 234 h 241"/>
                <a:gd name="T8" fmla="*/ 163 w 173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1">
                  <a:moveTo>
                    <a:pt x="163" y="24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73" y="234"/>
                  </a:lnTo>
                  <a:lnTo>
                    <a:pt x="163" y="24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98"/>
            <p:cNvSpPr/>
            <p:nvPr/>
          </p:nvSpPr>
          <p:spPr bwMode="auto">
            <a:xfrm>
              <a:off x="2562" y="1263"/>
              <a:ext cx="285" cy="99"/>
            </a:xfrm>
            <a:custGeom>
              <a:avLst/>
              <a:gdLst>
                <a:gd name="T0" fmla="*/ 283 w 285"/>
                <a:gd name="T1" fmla="*/ 99 h 99"/>
                <a:gd name="T2" fmla="*/ 0 w 285"/>
                <a:gd name="T3" fmla="*/ 9 h 99"/>
                <a:gd name="T4" fmla="*/ 2 w 285"/>
                <a:gd name="T5" fmla="*/ 0 h 99"/>
                <a:gd name="T6" fmla="*/ 285 w 285"/>
                <a:gd name="T7" fmla="*/ 87 h 99"/>
                <a:gd name="T8" fmla="*/ 283 w 28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99">
                  <a:moveTo>
                    <a:pt x="283" y="99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85" y="87"/>
                  </a:lnTo>
                  <a:lnTo>
                    <a:pt x="283" y="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99"/>
            <p:cNvSpPr/>
            <p:nvPr/>
          </p:nvSpPr>
          <p:spPr bwMode="auto">
            <a:xfrm>
              <a:off x="2554" y="1265"/>
              <a:ext cx="48" cy="121"/>
            </a:xfrm>
            <a:custGeom>
              <a:avLst/>
              <a:gdLst>
                <a:gd name="T0" fmla="*/ 38 w 48"/>
                <a:gd name="T1" fmla="*/ 121 h 121"/>
                <a:gd name="T2" fmla="*/ 0 w 48"/>
                <a:gd name="T3" fmla="*/ 5 h 121"/>
                <a:gd name="T4" fmla="*/ 12 w 48"/>
                <a:gd name="T5" fmla="*/ 0 h 121"/>
                <a:gd name="T6" fmla="*/ 48 w 48"/>
                <a:gd name="T7" fmla="*/ 118 h 121"/>
                <a:gd name="T8" fmla="*/ 38 w 48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38" y="121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48" y="118"/>
                  </a:lnTo>
                  <a:lnTo>
                    <a:pt x="38" y="1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00"/>
            <p:cNvSpPr/>
            <p:nvPr/>
          </p:nvSpPr>
          <p:spPr bwMode="auto">
            <a:xfrm>
              <a:off x="2443" y="1263"/>
              <a:ext cx="121" cy="165"/>
            </a:xfrm>
            <a:custGeom>
              <a:avLst/>
              <a:gdLst>
                <a:gd name="T0" fmla="*/ 10 w 121"/>
                <a:gd name="T1" fmla="*/ 165 h 165"/>
                <a:gd name="T2" fmla="*/ 0 w 121"/>
                <a:gd name="T3" fmla="*/ 158 h 165"/>
                <a:gd name="T4" fmla="*/ 111 w 121"/>
                <a:gd name="T5" fmla="*/ 0 h 165"/>
                <a:gd name="T6" fmla="*/ 121 w 121"/>
                <a:gd name="T7" fmla="*/ 7 h 165"/>
                <a:gd name="T8" fmla="*/ 10 w 121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65">
                  <a:moveTo>
                    <a:pt x="10" y="165"/>
                  </a:moveTo>
                  <a:lnTo>
                    <a:pt x="0" y="158"/>
                  </a:lnTo>
                  <a:lnTo>
                    <a:pt x="111" y="0"/>
                  </a:lnTo>
                  <a:lnTo>
                    <a:pt x="121" y="7"/>
                  </a:lnTo>
                  <a:lnTo>
                    <a:pt x="10" y="16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01"/>
            <p:cNvSpPr/>
            <p:nvPr/>
          </p:nvSpPr>
          <p:spPr bwMode="auto">
            <a:xfrm>
              <a:off x="2382" y="885"/>
              <a:ext cx="198" cy="160"/>
            </a:xfrm>
            <a:custGeom>
              <a:avLst/>
              <a:gdLst>
                <a:gd name="T0" fmla="*/ 7 w 198"/>
                <a:gd name="T1" fmla="*/ 160 h 160"/>
                <a:gd name="T2" fmla="*/ 0 w 198"/>
                <a:gd name="T3" fmla="*/ 151 h 160"/>
                <a:gd name="T4" fmla="*/ 191 w 198"/>
                <a:gd name="T5" fmla="*/ 0 h 160"/>
                <a:gd name="T6" fmla="*/ 198 w 198"/>
                <a:gd name="T7" fmla="*/ 7 h 160"/>
                <a:gd name="T8" fmla="*/ 7 w 19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60">
                  <a:moveTo>
                    <a:pt x="7" y="160"/>
                  </a:moveTo>
                  <a:lnTo>
                    <a:pt x="0" y="151"/>
                  </a:lnTo>
                  <a:lnTo>
                    <a:pt x="191" y="0"/>
                  </a:lnTo>
                  <a:lnTo>
                    <a:pt x="198" y="7"/>
                  </a:lnTo>
                  <a:lnTo>
                    <a:pt x="7" y="16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02"/>
            <p:cNvSpPr/>
            <p:nvPr/>
          </p:nvSpPr>
          <p:spPr bwMode="auto">
            <a:xfrm>
              <a:off x="2569" y="885"/>
              <a:ext cx="208" cy="250"/>
            </a:xfrm>
            <a:custGeom>
              <a:avLst/>
              <a:gdLst>
                <a:gd name="T0" fmla="*/ 200 w 208"/>
                <a:gd name="T1" fmla="*/ 250 h 250"/>
                <a:gd name="T2" fmla="*/ 0 w 208"/>
                <a:gd name="T3" fmla="*/ 7 h 250"/>
                <a:gd name="T4" fmla="*/ 9 w 208"/>
                <a:gd name="T5" fmla="*/ 0 h 250"/>
                <a:gd name="T6" fmla="*/ 208 w 208"/>
                <a:gd name="T7" fmla="*/ 243 h 250"/>
                <a:gd name="T8" fmla="*/ 200 w 208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50">
                  <a:moveTo>
                    <a:pt x="200" y="25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08" y="243"/>
                  </a:lnTo>
                  <a:lnTo>
                    <a:pt x="200" y="25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03"/>
            <p:cNvSpPr/>
            <p:nvPr/>
          </p:nvSpPr>
          <p:spPr bwMode="auto">
            <a:xfrm>
              <a:off x="2554" y="1123"/>
              <a:ext cx="220" cy="147"/>
            </a:xfrm>
            <a:custGeom>
              <a:avLst/>
              <a:gdLst>
                <a:gd name="T0" fmla="*/ 8 w 220"/>
                <a:gd name="T1" fmla="*/ 147 h 147"/>
                <a:gd name="T2" fmla="*/ 0 w 220"/>
                <a:gd name="T3" fmla="*/ 137 h 147"/>
                <a:gd name="T4" fmla="*/ 215 w 220"/>
                <a:gd name="T5" fmla="*/ 0 h 147"/>
                <a:gd name="T6" fmla="*/ 220 w 220"/>
                <a:gd name="T7" fmla="*/ 10 h 147"/>
                <a:gd name="T8" fmla="*/ 8 w 220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47">
                  <a:moveTo>
                    <a:pt x="8" y="147"/>
                  </a:moveTo>
                  <a:lnTo>
                    <a:pt x="0" y="137"/>
                  </a:lnTo>
                  <a:lnTo>
                    <a:pt x="215" y="0"/>
                  </a:lnTo>
                  <a:lnTo>
                    <a:pt x="220" y="10"/>
                  </a:lnTo>
                  <a:lnTo>
                    <a:pt x="8" y="14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04"/>
            <p:cNvSpPr/>
            <p:nvPr/>
          </p:nvSpPr>
          <p:spPr bwMode="auto">
            <a:xfrm>
              <a:off x="2290" y="1263"/>
              <a:ext cx="269" cy="28"/>
            </a:xfrm>
            <a:custGeom>
              <a:avLst/>
              <a:gdLst>
                <a:gd name="T0" fmla="*/ 0 w 269"/>
                <a:gd name="T1" fmla="*/ 28 h 28"/>
                <a:gd name="T2" fmla="*/ 0 w 269"/>
                <a:gd name="T3" fmla="*/ 16 h 28"/>
                <a:gd name="T4" fmla="*/ 269 w 269"/>
                <a:gd name="T5" fmla="*/ 0 h 28"/>
                <a:gd name="T6" fmla="*/ 269 w 269"/>
                <a:gd name="T7" fmla="*/ 9 h 28"/>
                <a:gd name="T8" fmla="*/ 0 w 26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8">
                  <a:moveTo>
                    <a:pt x="0" y="28"/>
                  </a:moveTo>
                  <a:lnTo>
                    <a:pt x="0" y="16"/>
                  </a:lnTo>
                  <a:lnTo>
                    <a:pt x="269" y="0"/>
                  </a:lnTo>
                  <a:lnTo>
                    <a:pt x="269" y="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05"/>
            <p:cNvSpPr/>
            <p:nvPr/>
          </p:nvSpPr>
          <p:spPr bwMode="auto">
            <a:xfrm>
              <a:off x="2772" y="1102"/>
              <a:ext cx="210" cy="31"/>
            </a:xfrm>
            <a:custGeom>
              <a:avLst/>
              <a:gdLst>
                <a:gd name="T0" fmla="*/ 2 w 210"/>
                <a:gd name="T1" fmla="*/ 31 h 31"/>
                <a:gd name="T2" fmla="*/ 0 w 210"/>
                <a:gd name="T3" fmla="*/ 19 h 31"/>
                <a:gd name="T4" fmla="*/ 210 w 210"/>
                <a:gd name="T5" fmla="*/ 0 h 31"/>
                <a:gd name="T6" fmla="*/ 210 w 210"/>
                <a:gd name="T7" fmla="*/ 12 h 31"/>
                <a:gd name="T8" fmla="*/ 2 w 210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1">
                  <a:moveTo>
                    <a:pt x="2" y="31"/>
                  </a:moveTo>
                  <a:lnTo>
                    <a:pt x="0" y="19"/>
                  </a:lnTo>
                  <a:lnTo>
                    <a:pt x="210" y="0"/>
                  </a:lnTo>
                  <a:lnTo>
                    <a:pt x="210" y="12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06"/>
            <p:cNvSpPr/>
            <p:nvPr/>
          </p:nvSpPr>
          <p:spPr bwMode="auto">
            <a:xfrm>
              <a:off x="2899" y="814"/>
              <a:ext cx="308" cy="139"/>
            </a:xfrm>
            <a:custGeom>
              <a:avLst/>
              <a:gdLst>
                <a:gd name="T0" fmla="*/ 303 w 308"/>
                <a:gd name="T1" fmla="*/ 139 h 139"/>
                <a:gd name="T2" fmla="*/ 0 w 308"/>
                <a:gd name="T3" fmla="*/ 9 h 139"/>
                <a:gd name="T4" fmla="*/ 5 w 308"/>
                <a:gd name="T5" fmla="*/ 0 h 139"/>
                <a:gd name="T6" fmla="*/ 308 w 308"/>
                <a:gd name="T7" fmla="*/ 127 h 139"/>
                <a:gd name="T8" fmla="*/ 303 w 30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39">
                  <a:moveTo>
                    <a:pt x="303" y="139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308" y="127"/>
                  </a:lnTo>
                  <a:lnTo>
                    <a:pt x="303" y="13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07"/>
            <p:cNvSpPr/>
            <p:nvPr/>
          </p:nvSpPr>
          <p:spPr bwMode="auto">
            <a:xfrm>
              <a:off x="2571" y="814"/>
              <a:ext cx="331" cy="78"/>
            </a:xfrm>
            <a:custGeom>
              <a:avLst/>
              <a:gdLst>
                <a:gd name="T0" fmla="*/ 2 w 331"/>
                <a:gd name="T1" fmla="*/ 78 h 78"/>
                <a:gd name="T2" fmla="*/ 0 w 331"/>
                <a:gd name="T3" fmla="*/ 66 h 78"/>
                <a:gd name="T4" fmla="*/ 328 w 331"/>
                <a:gd name="T5" fmla="*/ 0 h 78"/>
                <a:gd name="T6" fmla="*/ 331 w 331"/>
                <a:gd name="T7" fmla="*/ 12 h 78"/>
                <a:gd name="T8" fmla="*/ 2 w 33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78">
                  <a:moveTo>
                    <a:pt x="2" y="78"/>
                  </a:moveTo>
                  <a:lnTo>
                    <a:pt x="0" y="66"/>
                  </a:lnTo>
                  <a:lnTo>
                    <a:pt x="328" y="0"/>
                  </a:lnTo>
                  <a:lnTo>
                    <a:pt x="331" y="12"/>
                  </a:lnTo>
                  <a:lnTo>
                    <a:pt x="2" y="7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08"/>
            <p:cNvSpPr/>
            <p:nvPr/>
          </p:nvSpPr>
          <p:spPr bwMode="auto">
            <a:xfrm>
              <a:off x="2895" y="819"/>
              <a:ext cx="94" cy="290"/>
            </a:xfrm>
            <a:custGeom>
              <a:avLst/>
              <a:gdLst>
                <a:gd name="T0" fmla="*/ 82 w 94"/>
                <a:gd name="T1" fmla="*/ 290 h 290"/>
                <a:gd name="T2" fmla="*/ 0 w 94"/>
                <a:gd name="T3" fmla="*/ 2 h 290"/>
                <a:gd name="T4" fmla="*/ 11 w 94"/>
                <a:gd name="T5" fmla="*/ 0 h 290"/>
                <a:gd name="T6" fmla="*/ 94 w 94"/>
                <a:gd name="T7" fmla="*/ 288 h 290"/>
                <a:gd name="T8" fmla="*/ 82 w 94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90">
                  <a:moveTo>
                    <a:pt x="82" y="29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94" y="288"/>
                  </a:lnTo>
                  <a:lnTo>
                    <a:pt x="82" y="2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09"/>
            <p:cNvSpPr/>
            <p:nvPr/>
          </p:nvSpPr>
          <p:spPr bwMode="auto">
            <a:xfrm>
              <a:off x="2762" y="823"/>
              <a:ext cx="142" cy="305"/>
            </a:xfrm>
            <a:custGeom>
              <a:avLst/>
              <a:gdLst>
                <a:gd name="T0" fmla="*/ 10 w 142"/>
                <a:gd name="T1" fmla="*/ 305 h 305"/>
                <a:gd name="T2" fmla="*/ 0 w 142"/>
                <a:gd name="T3" fmla="*/ 300 h 305"/>
                <a:gd name="T4" fmla="*/ 130 w 142"/>
                <a:gd name="T5" fmla="*/ 0 h 305"/>
                <a:gd name="T6" fmla="*/ 142 w 142"/>
                <a:gd name="T7" fmla="*/ 5 h 305"/>
                <a:gd name="T8" fmla="*/ 10 w 142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305">
                  <a:moveTo>
                    <a:pt x="10" y="305"/>
                  </a:moveTo>
                  <a:lnTo>
                    <a:pt x="0" y="300"/>
                  </a:lnTo>
                  <a:lnTo>
                    <a:pt x="130" y="0"/>
                  </a:lnTo>
                  <a:lnTo>
                    <a:pt x="142" y="5"/>
                  </a:lnTo>
                  <a:lnTo>
                    <a:pt x="10" y="30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10"/>
            <p:cNvSpPr/>
            <p:nvPr/>
          </p:nvSpPr>
          <p:spPr bwMode="auto">
            <a:xfrm>
              <a:off x="2550" y="887"/>
              <a:ext cx="28" cy="373"/>
            </a:xfrm>
            <a:custGeom>
              <a:avLst/>
              <a:gdLst>
                <a:gd name="T0" fmla="*/ 12 w 28"/>
                <a:gd name="T1" fmla="*/ 373 h 373"/>
                <a:gd name="T2" fmla="*/ 0 w 28"/>
                <a:gd name="T3" fmla="*/ 373 h 373"/>
                <a:gd name="T4" fmla="*/ 16 w 28"/>
                <a:gd name="T5" fmla="*/ 0 h 373"/>
                <a:gd name="T6" fmla="*/ 28 w 28"/>
                <a:gd name="T7" fmla="*/ 0 h 373"/>
                <a:gd name="T8" fmla="*/ 12 w 28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73">
                  <a:moveTo>
                    <a:pt x="12" y="373"/>
                  </a:moveTo>
                  <a:lnTo>
                    <a:pt x="0" y="373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12" y="37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11"/>
            <p:cNvSpPr/>
            <p:nvPr/>
          </p:nvSpPr>
          <p:spPr bwMode="auto">
            <a:xfrm>
              <a:off x="2977" y="1107"/>
              <a:ext cx="121" cy="281"/>
            </a:xfrm>
            <a:custGeom>
              <a:avLst/>
              <a:gdLst>
                <a:gd name="T0" fmla="*/ 109 w 121"/>
                <a:gd name="T1" fmla="*/ 281 h 281"/>
                <a:gd name="T2" fmla="*/ 0 w 121"/>
                <a:gd name="T3" fmla="*/ 2 h 281"/>
                <a:gd name="T4" fmla="*/ 12 w 121"/>
                <a:gd name="T5" fmla="*/ 0 h 281"/>
                <a:gd name="T6" fmla="*/ 121 w 121"/>
                <a:gd name="T7" fmla="*/ 276 h 281"/>
                <a:gd name="T8" fmla="*/ 109 w 12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81">
                  <a:moveTo>
                    <a:pt x="109" y="28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121" y="276"/>
                  </a:lnTo>
                  <a:lnTo>
                    <a:pt x="109" y="28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12"/>
            <p:cNvSpPr/>
            <p:nvPr/>
          </p:nvSpPr>
          <p:spPr bwMode="auto">
            <a:xfrm>
              <a:off x="2769" y="1126"/>
              <a:ext cx="74" cy="224"/>
            </a:xfrm>
            <a:custGeom>
              <a:avLst/>
              <a:gdLst>
                <a:gd name="T0" fmla="*/ 62 w 74"/>
                <a:gd name="T1" fmla="*/ 224 h 224"/>
                <a:gd name="T2" fmla="*/ 0 w 74"/>
                <a:gd name="T3" fmla="*/ 5 h 224"/>
                <a:gd name="T4" fmla="*/ 12 w 74"/>
                <a:gd name="T5" fmla="*/ 0 h 224"/>
                <a:gd name="T6" fmla="*/ 74 w 74"/>
                <a:gd name="T7" fmla="*/ 222 h 224"/>
                <a:gd name="T8" fmla="*/ 62 w 7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24">
                  <a:moveTo>
                    <a:pt x="62" y="224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74" y="222"/>
                  </a:lnTo>
                  <a:lnTo>
                    <a:pt x="62" y="22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13"/>
            <p:cNvSpPr/>
            <p:nvPr/>
          </p:nvSpPr>
          <p:spPr bwMode="auto">
            <a:xfrm>
              <a:off x="2836" y="1109"/>
              <a:ext cx="148" cy="248"/>
            </a:xfrm>
            <a:custGeom>
              <a:avLst/>
              <a:gdLst>
                <a:gd name="T0" fmla="*/ 9 w 148"/>
                <a:gd name="T1" fmla="*/ 248 h 248"/>
                <a:gd name="T2" fmla="*/ 0 w 148"/>
                <a:gd name="T3" fmla="*/ 244 h 248"/>
                <a:gd name="T4" fmla="*/ 139 w 148"/>
                <a:gd name="T5" fmla="*/ 0 h 248"/>
                <a:gd name="T6" fmla="*/ 148 w 148"/>
                <a:gd name="T7" fmla="*/ 7 h 248"/>
                <a:gd name="T8" fmla="*/ 9 w 1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48">
                  <a:moveTo>
                    <a:pt x="9" y="248"/>
                  </a:moveTo>
                  <a:lnTo>
                    <a:pt x="0" y="244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9" y="24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14"/>
            <p:cNvSpPr/>
            <p:nvPr/>
          </p:nvSpPr>
          <p:spPr bwMode="auto">
            <a:xfrm>
              <a:off x="2987" y="1105"/>
              <a:ext cx="255" cy="160"/>
            </a:xfrm>
            <a:custGeom>
              <a:avLst/>
              <a:gdLst>
                <a:gd name="T0" fmla="*/ 250 w 255"/>
                <a:gd name="T1" fmla="*/ 160 h 160"/>
                <a:gd name="T2" fmla="*/ 0 w 255"/>
                <a:gd name="T3" fmla="*/ 9 h 160"/>
                <a:gd name="T4" fmla="*/ 5 w 255"/>
                <a:gd name="T5" fmla="*/ 0 h 160"/>
                <a:gd name="T6" fmla="*/ 255 w 255"/>
                <a:gd name="T7" fmla="*/ 151 h 160"/>
                <a:gd name="T8" fmla="*/ 250 w 255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60">
                  <a:moveTo>
                    <a:pt x="250" y="160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255" y="151"/>
                  </a:lnTo>
                  <a:lnTo>
                    <a:pt x="250" y="16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15"/>
            <p:cNvSpPr/>
            <p:nvPr/>
          </p:nvSpPr>
          <p:spPr bwMode="auto">
            <a:xfrm>
              <a:off x="3235" y="1263"/>
              <a:ext cx="165" cy="217"/>
            </a:xfrm>
            <a:custGeom>
              <a:avLst/>
              <a:gdLst>
                <a:gd name="T0" fmla="*/ 156 w 165"/>
                <a:gd name="T1" fmla="*/ 217 h 217"/>
                <a:gd name="T2" fmla="*/ 0 w 165"/>
                <a:gd name="T3" fmla="*/ 7 h 217"/>
                <a:gd name="T4" fmla="*/ 9 w 165"/>
                <a:gd name="T5" fmla="*/ 0 h 217"/>
                <a:gd name="T6" fmla="*/ 165 w 165"/>
                <a:gd name="T7" fmla="*/ 212 h 217"/>
                <a:gd name="T8" fmla="*/ 156 w 16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7">
                  <a:moveTo>
                    <a:pt x="156" y="217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65" y="212"/>
                  </a:lnTo>
                  <a:lnTo>
                    <a:pt x="156" y="21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16"/>
            <p:cNvSpPr/>
            <p:nvPr/>
          </p:nvSpPr>
          <p:spPr bwMode="auto">
            <a:xfrm>
              <a:off x="3150" y="1270"/>
              <a:ext cx="94" cy="321"/>
            </a:xfrm>
            <a:custGeom>
              <a:avLst/>
              <a:gdLst>
                <a:gd name="T0" fmla="*/ 9 w 94"/>
                <a:gd name="T1" fmla="*/ 321 h 321"/>
                <a:gd name="T2" fmla="*/ 0 w 94"/>
                <a:gd name="T3" fmla="*/ 319 h 321"/>
                <a:gd name="T4" fmla="*/ 83 w 94"/>
                <a:gd name="T5" fmla="*/ 0 h 321"/>
                <a:gd name="T6" fmla="*/ 94 w 94"/>
                <a:gd name="T7" fmla="*/ 2 h 321"/>
                <a:gd name="T8" fmla="*/ 9 w 94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21">
                  <a:moveTo>
                    <a:pt x="9" y="321"/>
                  </a:moveTo>
                  <a:lnTo>
                    <a:pt x="0" y="319"/>
                  </a:lnTo>
                  <a:lnTo>
                    <a:pt x="83" y="0"/>
                  </a:lnTo>
                  <a:lnTo>
                    <a:pt x="94" y="2"/>
                  </a:lnTo>
                  <a:lnTo>
                    <a:pt x="9" y="3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17"/>
            <p:cNvSpPr/>
            <p:nvPr/>
          </p:nvSpPr>
          <p:spPr bwMode="auto">
            <a:xfrm>
              <a:off x="2838" y="1357"/>
              <a:ext cx="158" cy="284"/>
            </a:xfrm>
            <a:custGeom>
              <a:avLst/>
              <a:gdLst>
                <a:gd name="T0" fmla="*/ 149 w 158"/>
                <a:gd name="T1" fmla="*/ 284 h 284"/>
                <a:gd name="T2" fmla="*/ 0 w 158"/>
                <a:gd name="T3" fmla="*/ 5 h 284"/>
                <a:gd name="T4" fmla="*/ 9 w 158"/>
                <a:gd name="T5" fmla="*/ 0 h 284"/>
                <a:gd name="T6" fmla="*/ 158 w 158"/>
                <a:gd name="T7" fmla="*/ 277 h 284"/>
                <a:gd name="T8" fmla="*/ 149 w 158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84">
                  <a:moveTo>
                    <a:pt x="149" y="284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58" y="277"/>
                  </a:lnTo>
                  <a:lnTo>
                    <a:pt x="149" y="28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18"/>
            <p:cNvSpPr/>
            <p:nvPr/>
          </p:nvSpPr>
          <p:spPr bwMode="auto">
            <a:xfrm>
              <a:off x="2987" y="1390"/>
              <a:ext cx="109" cy="246"/>
            </a:xfrm>
            <a:custGeom>
              <a:avLst/>
              <a:gdLst>
                <a:gd name="T0" fmla="*/ 9 w 109"/>
                <a:gd name="T1" fmla="*/ 246 h 246"/>
                <a:gd name="T2" fmla="*/ 0 w 109"/>
                <a:gd name="T3" fmla="*/ 241 h 246"/>
                <a:gd name="T4" fmla="*/ 99 w 109"/>
                <a:gd name="T5" fmla="*/ 0 h 246"/>
                <a:gd name="T6" fmla="*/ 109 w 109"/>
                <a:gd name="T7" fmla="*/ 5 h 246"/>
                <a:gd name="T8" fmla="*/ 9 w 109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46">
                  <a:moveTo>
                    <a:pt x="9" y="246"/>
                  </a:moveTo>
                  <a:lnTo>
                    <a:pt x="0" y="241"/>
                  </a:lnTo>
                  <a:lnTo>
                    <a:pt x="99" y="0"/>
                  </a:lnTo>
                  <a:lnTo>
                    <a:pt x="109" y="5"/>
                  </a:lnTo>
                  <a:lnTo>
                    <a:pt x="9" y="24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19"/>
            <p:cNvSpPr/>
            <p:nvPr/>
          </p:nvSpPr>
          <p:spPr bwMode="auto">
            <a:xfrm>
              <a:off x="2850" y="1634"/>
              <a:ext cx="142" cy="196"/>
            </a:xfrm>
            <a:custGeom>
              <a:avLst/>
              <a:gdLst>
                <a:gd name="T0" fmla="*/ 9 w 142"/>
                <a:gd name="T1" fmla="*/ 196 h 196"/>
                <a:gd name="T2" fmla="*/ 0 w 142"/>
                <a:gd name="T3" fmla="*/ 189 h 196"/>
                <a:gd name="T4" fmla="*/ 132 w 142"/>
                <a:gd name="T5" fmla="*/ 0 h 196"/>
                <a:gd name="T6" fmla="*/ 142 w 142"/>
                <a:gd name="T7" fmla="*/ 7 h 196"/>
                <a:gd name="T8" fmla="*/ 9 w 142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96">
                  <a:moveTo>
                    <a:pt x="9" y="196"/>
                  </a:moveTo>
                  <a:lnTo>
                    <a:pt x="0" y="189"/>
                  </a:lnTo>
                  <a:lnTo>
                    <a:pt x="132" y="0"/>
                  </a:lnTo>
                  <a:lnTo>
                    <a:pt x="142" y="7"/>
                  </a:lnTo>
                  <a:lnTo>
                    <a:pt x="9" y="19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20"/>
            <p:cNvSpPr/>
            <p:nvPr/>
          </p:nvSpPr>
          <p:spPr bwMode="auto">
            <a:xfrm>
              <a:off x="2850" y="1837"/>
              <a:ext cx="175" cy="205"/>
            </a:xfrm>
            <a:custGeom>
              <a:avLst/>
              <a:gdLst>
                <a:gd name="T0" fmla="*/ 165 w 175"/>
                <a:gd name="T1" fmla="*/ 205 h 205"/>
                <a:gd name="T2" fmla="*/ 0 w 175"/>
                <a:gd name="T3" fmla="*/ 7 h 205"/>
                <a:gd name="T4" fmla="*/ 7 w 175"/>
                <a:gd name="T5" fmla="*/ 0 h 205"/>
                <a:gd name="T6" fmla="*/ 175 w 175"/>
                <a:gd name="T7" fmla="*/ 198 h 205"/>
                <a:gd name="T8" fmla="*/ 165 w 175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5">
                  <a:moveTo>
                    <a:pt x="165" y="205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75" y="198"/>
                  </a:lnTo>
                  <a:lnTo>
                    <a:pt x="165" y="20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1"/>
            <p:cNvSpPr/>
            <p:nvPr/>
          </p:nvSpPr>
          <p:spPr bwMode="auto">
            <a:xfrm>
              <a:off x="2616" y="1523"/>
              <a:ext cx="241" cy="321"/>
            </a:xfrm>
            <a:custGeom>
              <a:avLst/>
              <a:gdLst>
                <a:gd name="T0" fmla="*/ 234 w 241"/>
                <a:gd name="T1" fmla="*/ 321 h 321"/>
                <a:gd name="T2" fmla="*/ 0 w 241"/>
                <a:gd name="T3" fmla="*/ 7 h 321"/>
                <a:gd name="T4" fmla="*/ 9 w 241"/>
                <a:gd name="T5" fmla="*/ 0 h 321"/>
                <a:gd name="T6" fmla="*/ 241 w 241"/>
                <a:gd name="T7" fmla="*/ 316 h 321"/>
                <a:gd name="T8" fmla="*/ 234 w 241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321">
                  <a:moveTo>
                    <a:pt x="234" y="32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41" y="316"/>
                  </a:lnTo>
                  <a:lnTo>
                    <a:pt x="234" y="3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22"/>
            <p:cNvSpPr>
              <a:spLocks noChangeArrowheads="1"/>
            </p:cNvSpPr>
            <p:nvPr/>
          </p:nvSpPr>
          <p:spPr bwMode="auto">
            <a:xfrm>
              <a:off x="2786" y="1291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1" name="Oval 123"/>
            <p:cNvSpPr>
              <a:spLocks noChangeArrowheads="1"/>
            </p:cNvSpPr>
            <p:nvPr/>
          </p:nvSpPr>
          <p:spPr bwMode="auto">
            <a:xfrm>
              <a:off x="2306" y="1591"/>
              <a:ext cx="111" cy="114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2" name="Oval 124"/>
            <p:cNvSpPr>
              <a:spLocks noChangeArrowheads="1"/>
            </p:cNvSpPr>
            <p:nvPr/>
          </p:nvSpPr>
          <p:spPr bwMode="auto">
            <a:xfrm>
              <a:off x="2798" y="2137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3" name="Oval 125"/>
            <p:cNvSpPr>
              <a:spLocks noChangeArrowheads="1"/>
            </p:cNvSpPr>
            <p:nvPr/>
          </p:nvSpPr>
          <p:spPr bwMode="auto">
            <a:xfrm>
              <a:off x="2798" y="1579"/>
              <a:ext cx="111" cy="111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4" name="Oval 126"/>
            <p:cNvSpPr>
              <a:spLocks noChangeArrowheads="1"/>
            </p:cNvSpPr>
            <p:nvPr/>
          </p:nvSpPr>
          <p:spPr bwMode="auto">
            <a:xfrm>
              <a:off x="2781" y="1761"/>
              <a:ext cx="144" cy="144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5" name="Oval 127"/>
            <p:cNvSpPr>
              <a:spLocks noChangeArrowheads="1"/>
            </p:cNvSpPr>
            <p:nvPr/>
          </p:nvSpPr>
          <p:spPr bwMode="auto">
            <a:xfrm>
              <a:off x="3341" y="1421"/>
              <a:ext cx="114" cy="111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6" name="Oval 128"/>
            <p:cNvSpPr>
              <a:spLocks noChangeArrowheads="1"/>
            </p:cNvSpPr>
            <p:nvPr/>
          </p:nvSpPr>
          <p:spPr bwMode="auto">
            <a:xfrm>
              <a:off x="2524" y="835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7" name="Oval 129"/>
            <p:cNvSpPr>
              <a:spLocks noChangeArrowheads="1"/>
            </p:cNvSpPr>
            <p:nvPr/>
          </p:nvSpPr>
          <p:spPr bwMode="auto">
            <a:xfrm>
              <a:off x="2521" y="1227"/>
              <a:ext cx="81" cy="81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8" name="Oval 130"/>
            <p:cNvSpPr>
              <a:spLocks noChangeArrowheads="1"/>
            </p:cNvSpPr>
            <p:nvPr/>
          </p:nvSpPr>
          <p:spPr bwMode="auto">
            <a:xfrm>
              <a:off x="2250" y="1249"/>
              <a:ext cx="80" cy="80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9" name="Oval 131"/>
            <p:cNvSpPr>
              <a:spLocks noChangeArrowheads="1"/>
            </p:cNvSpPr>
            <p:nvPr/>
          </p:nvSpPr>
          <p:spPr bwMode="auto">
            <a:xfrm>
              <a:off x="2351" y="1001"/>
              <a:ext cx="81" cy="80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0" name="Oval 132"/>
            <p:cNvSpPr>
              <a:spLocks noChangeArrowheads="1"/>
            </p:cNvSpPr>
            <p:nvPr/>
          </p:nvSpPr>
          <p:spPr bwMode="auto">
            <a:xfrm>
              <a:off x="2942" y="1069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1" name="Oval 133"/>
            <p:cNvSpPr>
              <a:spLocks noChangeArrowheads="1"/>
            </p:cNvSpPr>
            <p:nvPr/>
          </p:nvSpPr>
          <p:spPr bwMode="auto">
            <a:xfrm>
              <a:off x="3346" y="1109"/>
              <a:ext cx="80" cy="8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2" name="Oval 134"/>
            <p:cNvSpPr>
              <a:spLocks noChangeArrowheads="1"/>
            </p:cNvSpPr>
            <p:nvPr/>
          </p:nvSpPr>
          <p:spPr bwMode="auto">
            <a:xfrm>
              <a:off x="3110" y="1558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3" name="Oval 135"/>
            <p:cNvSpPr>
              <a:spLocks noChangeArrowheads="1"/>
            </p:cNvSpPr>
            <p:nvPr/>
          </p:nvSpPr>
          <p:spPr bwMode="auto">
            <a:xfrm>
              <a:off x="3204" y="1225"/>
              <a:ext cx="78" cy="78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4" name="Oval 136"/>
            <p:cNvSpPr>
              <a:spLocks noChangeArrowheads="1"/>
            </p:cNvSpPr>
            <p:nvPr/>
          </p:nvSpPr>
          <p:spPr bwMode="auto">
            <a:xfrm>
              <a:off x="2491" y="1962"/>
              <a:ext cx="80" cy="80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5" name="Oval 137"/>
            <p:cNvSpPr>
              <a:spLocks noChangeArrowheads="1"/>
            </p:cNvSpPr>
            <p:nvPr/>
          </p:nvSpPr>
          <p:spPr bwMode="auto">
            <a:xfrm>
              <a:off x="3136" y="1901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6" name="Oval 138"/>
            <p:cNvSpPr>
              <a:spLocks noChangeArrowheads="1"/>
            </p:cNvSpPr>
            <p:nvPr/>
          </p:nvSpPr>
          <p:spPr bwMode="auto">
            <a:xfrm>
              <a:off x="2746" y="1102"/>
              <a:ext cx="57" cy="59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7" name="Oval 139"/>
            <p:cNvSpPr>
              <a:spLocks noChangeArrowheads="1"/>
            </p:cNvSpPr>
            <p:nvPr/>
          </p:nvSpPr>
          <p:spPr bwMode="auto">
            <a:xfrm>
              <a:off x="2422" y="1395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8" name="Oval 140"/>
            <p:cNvSpPr>
              <a:spLocks noChangeArrowheads="1"/>
            </p:cNvSpPr>
            <p:nvPr/>
          </p:nvSpPr>
          <p:spPr bwMode="auto">
            <a:xfrm>
              <a:off x="2573" y="1357"/>
              <a:ext cx="57" cy="59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9" name="Oval 141"/>
            <p:cNvSpPr>
              <a:spLocks noChangeArrowheads="1"/>
            </p:cNvSpPr>
            <p:nvPr/>
          </p:nvSpPr>
          <p:spPr bwMode="auto">
            <a:xfrm>
              <a:off x="3065" y="1362"/>
              <a:ext cx="59" cy="57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0" name="Oval 142"/>
            <p:cNvSpPr>
              <a:spLocks noChangeArrowheads="1"/>
            </p:cNvSpPr>
            <p:nvPr/>
          </p:nvSpPr>
          <p:spPr bwMode="auto">
            <a:xfrm>
              <a:off x="2968" y="1610"/>
              <a:ext cx="57" cy="57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1" name="Oval 143"/>
            <p:cNvSpPr>
              <a:spLocks noChangeArrowheads="1"/>
            </p:cNvSpPr>
            <p:nvPr/>
          </p:nvSpPr>
          <p:spPr bwMode="auto">
            <a:xfrm>
              <a:off x="2873" y="790"/>
              <a:ext cx="57" cy="59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2" name="Oval 144"/>
            <p:cNvSpPr>
              <a:spLocks noChangeArrowheads="1"/>
            </p:cNvSpPr>
            <p:nvPr/>
          </p:nvSpPr>
          <p:spPr bwMode="auto">
            <a:xfrm>
              <a:off x="3178" y="923"/>
              <a:ext cx="57" cy="56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3" name="Oval 145"/>
            <p:cNvSpPr>
              <a:spLocks noChangeArrowheads="1"/>
            </p:cNvSpPr>
            <p:nvPr/>
          </p:nvSpPr>
          <p:spPr bwMode="auto">
            <a:xfrm>
              <a:off x="3254" y="1707"/>
              <a:ext cx="57" cy="59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4" name="Oval 146"/>
            <p:cNvSpPr>
              <a:spLocks noChangeArrowheads="1"/>
            </p:cNvSpPr>
            <p:nvPr/>
          </p:nvSpPr>
          <p:spPr bwMode="auto">
            <a:xfrm>
              <a:off x="3119" y="2139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5" name="Oval 147"/>
            <p:cNvSpPr>
              <a:spLocks noChangeArrowheads="1"/>
            </p:cNvSpPr>
            <p:nvPr/>
          </p:nvSpPr>
          <p:spPr bwMode="auto">
            <a:xfrm>
              <a:off x="2994" y="2170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6" name="Oval 148"/>
            <p:cNvSpPr>
              <a:spLocks noChangeArrowheads="1"/>
            </p:cNvSpPr>
            <p:nvPr/>
          </p:nvSpPr>
          <p:spPr bwMode="auto">
            <a:xfrm>
              <a:off x="2557" y="2172"/>
              <a:ext cx="56" cy="59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7" name="Oval 149"/>
            <p:cNvSpPr>
              <a:spLocks noChangeArrowheads="1"/>
            </p:cNvSpPr>
            <p:nvPr/>
          </p:nvSpPr>
          <p:spPr bwMode="auto">
            <a:xfrm>
              <a:off x="2618" y="1735"/>
              <a:ext cx="81" cy="81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8" name="Oval 150"/>
            <p:cNvSpPr>
              <a:spLocks noChangeArrowheads="1"/>
            </p:cNvSpPr>
            <p:nvPr/>
          </p:nvSpPr>
          <p:spPr bwMode="auto">
            <a:xfrm>
              <a:off x="2989" y="1809"/>
              <a:ext cx="81" cy="80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9" name="Oval 151"/>
            <p:cNvSpPr>
              <a:spLocks noChangeArrowheads="1"/>
            </p:cNvSpPr>
            <p:nvPr/>
          </p:nvSpPr>
          <p:spPr bwMode="auto">
            <a:xfrm>
              <a:off x="2994" y="2009"/>
              <a:ext cx="80" cy="81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0" name="Oval 152"/>
            <p:cNvSpPr>
              <a:spLocks noChangeArrowheads="1"/>
            </p:cNvSpPr>
            <p:nvPr/>
          </p:nvSpPr>
          <p:spPr bwMode="auto">
            <a:xfrm>
              <a:off x="2694" y="1991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1" name="Oval 153"/>
            <p:cNvSpPr>
              <a:spLocks noChangeArrowheads="1"/>
            </p:cNvSpPr>
            <p:nvPr/>
          </p:nvSpPr>
          <p:spPr bwMode="auto">
            <a:xfrm>
              <a:off x="2583" y="1483"/>
              <a:ext cx="80" cy="80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2" name="Freeform 154"/>
            <p:cNvSpPr/>
            <p:nvPr/>
          </p:nvSpPr>
          <p:spPr bwMode="auto">
            <a:xfrm>
              <a:off x="2810" y="1787"/>
              <a:ext cx="87" cy="90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" name="图片 7" descr="保护伞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4</a:t>
            </a: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x-none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实施方案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0" name="Freeform 8"/>
          <p:cNvSpPr/>
          <p:nvPr/>
        </p:nvSpPr>
        <p:spPr bwMode="auto">
          <a:xfrm>
            <a:off x="679378" y="1508668"/>
            <a:ext cx="2839715" cy="3320812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6852" tIns="33426" rIns="66852" bIns="33426"/>
          <a:lstStyle/>
          <a:p>
            <a:pPr defTabSz="8915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85">
              <a:latin typeface="+mn-lt"/>
              <a:ea typeface="+mn-ea"/>
            </a:endParaRPr>
          </a:p>
        </p:txBody>
      </p:sp>
      <p:sp>
        <p:nvSpPr>
          <p:cNvPr id="51" name="Freeform 9"/>
          <p:cNvSpPr/>
          <p:nvPr/>
        </p:nvSpPr>
        <p:spPr bwMode="auto">
          <a:xfrm>
            <a:off x="1401261" y="1508672"/>
            <a:ext cx="1942902" cy="1199502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6852" tIns="33426" rIns="66852" bIns="33426"/>
          <a:lstStyle/>
          <a:p>
            <a:pPr defTabSz="8915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85">
              <a:latin typeface="+mn-lt"/>
              <a:ea typeface="+mn-ea"/>
            </a:endParaRPr>
          </a:p>
        </p:txBody>
      </p:sp>
      <p:sp>
        <p:nvSpPr>
          <p:cNvPr id="52" name="Freeform 10"/>
          <p:cNvSpPr/>
          <p:nvPr/>
        </p:nvSpPr>
        <p:spPr bwMode="auto">
          <a:xfrm>
            <a:off x="2425189" y="2188500"/>
            <a:ext cx="1093902" cy="1732999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6852" tIns="33426" rIns="66852" bIns="33426"/>
          <a:lstStyle/>
          <a:p>
            <a:pPr defTabSz="8915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85">
              <a:latin typeface="+mn-lt"/>
              <a:ea typeface="+mn-ea"/>
            </a:endParaRPr>
          </a:p>
        </p:txBody>
      </p:sp>
      <p:sp>
        <p:nvSpPr>
          <p:cNvPr id="53" name="Freeform 11"/>
          <p:cNvSpPr/>
          <p:nvPr/>
        </p:nvSpPr>
        <p:spPr bwMode="auto">
          <a:xfrm>
            <a:off x="665380" y="1690724"/>
            <a:ext cx="1200028" cy="1767567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rgbClr val="C0504D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6852" tIns="33426" rIns="66852" bIns="33426"/>
          <a:lstStyle/>
          <a:p>
            <a:pPr defTabSz="8915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85">
              <a:latin typeface="+mn-lt"/>
              <a:ea typeface="+mn-ea"/>
            </a:endParaRPr>
          </a:p>
        </p:txBody>
      </p:sp>
      <p:grpSp>
        <p:nvGrpSpPr>
          <p:cNvPr id="54" name="组合 41"/>
          <p:cNvGrpSpPr/>
          <p:nvPr/>
        </p:nvGrpSpPr>
        <p:grpSpPr bwMode="auto">
          <a:xfrm>
            <a:off x="755368" y="2139821"/>
            <a:ext cx="898457" cy="1046109"/>
            <a:chOff x="1697190" y="1501330"/>
            <a:chExt cx="1221935" cy="1442546"/>
          </a:xfrm>
        </p:grpSpPr>
        <p:sp>
          <p:nvSpPr>
            <p:cNvPr id="55" name="TextBox 58"/>
            <p:cNvSpPr txBox="1"/>
            <p:nvPr/>
          </p:nvSpPr>
          <p:spPr>
            <a:xfrm>
              <a:off x="2056498" y="1501330"/>
              <a:ext cx="704623" cy="6722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915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570" b="1" dirty="0" smtClean="0">
                  <a:solidFill>
                    <a:srgbClr val="F8F8F8"/>
                  </a:solidFill>
                  <a:ea typeface="+mj-ea"/>
                </a:rPr>
                <a:t>01</a:t>
              </a:r>
              <a:endParaRPr lang="zh-CN" altLang="en-US" sz="2570" b="1" dirty="0">
                <a:solidFill>
                  <a:srgbClr val="F8F8F8"/>
                </a:solidFill>
                <a:ea typeface="+mj-ea"/>
              </a:endParaRPr>
            </a:p>
          </p:txBody>
        </p:sp>
        <p:sp>
          <p:nvSpPr>
            <p:cNvPr id="56" name="TextBox 61"/>
            <p:cNvSpPr txBox="1"/>
            <p:nvPr/>
          </p:nvSpPr>
          <p:spPr>
            <a:xfrm>
              <a:off x="1697190" y="2034960"/>
              <a:ext cx="1221935" cy="908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915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x-none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论坛主程序</a:t>
              </a:r>
            </a:p>
          </p:txBody>
        </p:sp>
      </p:grpSp>
      <p:grpSp>
        <p:nvGrpSpPr>
          <p:cNvPr id="57" name="组合 44"/>
          <p:cNvGrpSpPr/>
          <p:nvPr/>
        </p:nvGrpSpPr>
        <p:grpSpPr bwMode="auto">
          <a:xfrm>
            <a:off x="1871301" y="1493007"/>
            <a:ext cx="982980" cy="965836"/>
            <a:chOff x="3226177" y="744687"/>
            <a:chExt cx="1339202" cy="1331901"/>
          </a:xfrm>
        </p:grpSpPr>
        <p:sp>
          <p:nvSpPr>
            <p:cNvPr id="58" name="TextBox 70"/>
            <p:cNvSpPr txBox="1"/>
            <p:nvPr/>
          </p:nvSpPr>
          <p:spPr>
            <a:xfrm>
              <a:off x="3389259" y="744687"/>
              <a:ext cx="705842" cy="6722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891540" fontAlgn="auto">
                <a:spcBef>
                  <a:spcPts val="0"/>
                </a:spcBef>
                <a:spcAft>
                  <a:spcPts val="0"/>
                </a:spcAft>
                <a:defRPr sz="2570" b="1">
                  <a:solidFill>
                    <a:srgbClr val="F8F8F8"/>
                  </a:solidFill>
                  <a:ea typeface="+mj-ea"/>
                </a:defRPr>
              </a:lvl1pPr>
            </a:lstStyle>
            <a:p>
              <a:r>
                <a:rPr lang="en-US" altLang="zh-CN" dirty="0" smtClean="0"/>
                <a:t>02</a:t>
              </a:r>
              <a:endParaRPr lang="zh-CN" altLang="en-US" dirty="0"/>
            </a:p>
          </p:txBody>
        </p:sp>
        <p:sp>
          <p:nvSpPr>
            <p:cNvPr id="59" name="TextBox 71"/>
            <p:cNvSpPr txBox="1"/>
            <p:nvPr/>
          </p:nvSpPr>
          <p:spPr>
            <a:xfrm>
              <a:off x="3226177" y="1167639"/>
              <a:ext cx="1339202" cy="9089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891540" fontAlgn="auto">
                <a:spcBef>
                  <a:spcPts val="0"/>
                </a:spcBef>
                <a:spcAft>
                  <a:spcPts val="0"/>
                </a:spcAft>
                <a:defRPr sz="1385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x-none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数据库搭建</a:t>
              </a:r>
            </a:p>
          </p:txBody>
        </p:sp>
      </p:grpSp>
      <p:grpSp>
        <p:nvGrpSpPr>
          <p:cNvPr id="60" name="组合 47"/>
          <p:cNvGrpSpPr/>
          <p:nvPr/>
        </p:nvGrpSpPr>
        <p:grpSpPr bwMode="auto">
          <a:xfrm>
            <a:off x="2543797" y="2557255"/>
            <a:ext cx="947990" cy="1108518"/>
            <a:chOff x="4100896" y="2160600"/>
            <a:chExt cx="1289301" cy="1526632"/>
          </a:xfrm>
        </p:grpSpPr>
        <p:sp>
          <p:nvSpPr>
            <p:cNvPr id="61" name="TextBox 73"/>
            <p:cNvSpPr txBox="1"/>
            <p:nvPr/>
          </p:nvSpPr>
          <p:spPr>
            <a:xfrm>
              <a:off x="4449403" y="2160600"/>
              <a:ext cx="704623" cy="6713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891540" fontAlgn="auto">
                <a:spcBef>
                  <a:spcPts val="0"/>
                </a:spcBef>
                <a:spcAft>
                  <a:spcPts val="0"/>
                </a:spcAft>
                <a:defRPr sz="2570" b="1">
                  <a:solidFill>
                    <a:srgbClr val="F8F8F8"/>
                  </a:solidFill>
                  <a:ea typeface="+mj-ea"/>
                </a:defRPr>
              </a:lvl1pPr>
            </a:lstStyle>
            <a:p>
              <a:r>
                <a:rPr lang="en-US" altLang="zh-CN" dirty="0" smtClean="0"/>
                <a:t>03</a:t>
              </a:r>
              <a:endParaRPr lang="zh-CN" altLang="en-US" dirty="0"/>
            </a:p>
          </p:txBody>
        </p:sp>
        <p:sp>
          <p:nvSpPr>
            <p:cNvPr id="62" name="TextBox 74"/>
            <p:cNvSpPr txBox="1"/>
            <p:nvPr/>
          </p:nvSpPr>
          <p:spPr>
            <a:xfrm>
              <a:off x="4100896" y="2779489"/>
              <a:ext cx="1289301" cy="907743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ctr" defTabSz="891540" fontAlgn="auto">
                <a:spcBef>
                  <a:spcPts val="0"/>
                </a:spcBef>
                <a:spcAft>
                  <a:spcPts val="0"/>
                </a:spcAft>
                <a:defRPr sz="1385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x-none" altLang="zh-CN" sz="1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网站部署</a:t>
              </a:r>
            </a:p>
          </p:txBody>
        </p:sp>
      </p:grpSp>
      <p:grpSp>
        <p:nvGrpSpPr>
          <p:cNvPr id="63" name="组合 50"/>
          <p:cNvGrpSpPr/>
          <p:nvPr/>
        </p:nvGrpSpPr>
        <p:grpSpPr bwMode="auto">
          <a:xfrm>
            <a:off x="1589498" y="3459469"/>
            <a:ext cx="1204595" cy="992505"/>
            <a:chOff x="3028247" y="3423917"/>
            <a:chExt cx="1638294" cy="1367224"/>
          </a:xfrm>
        </p:grpSpPr>
        <p:sp>
          <p:nvSpPr>
            <p:cNvPr id="64" name="TextBox 76"/>
            <p:cNvSpPr txBox="1"/>
            <p:nvPr/>
          </p:nvSpPr>
          <p:spPr>
            <a:xfrm>
              <a:off x="3621051" y="3423917"/>
              <a:ext cx="704623" cy="6715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891540" fontAlgn="auto">
                <a:spcBef>
                  <a:spcPts val="0"/>
                </a:spcBef>
                <a:spcAft>
                  <a:spcPts val="0"/>
                </a:spcAft>
                <a:defRPr sz="2570" b="1">
                  <a:solidFill>
                    <a:srgbClr val="F8F8F8"/>
                  </a:solidFill>
                  <a:ea typeface="+mj-ea"/>
                </a:defRPr>
              </a:lvl1pPr>
            </a:lstStyle>
            <a:p>
              <a:r>
                <a:rPr lang="en-US" altLang="zh-CN" dirty="0" smtClean="0"/>
                <a:t>04</a:t>
              </a:r>
              <a:endParaRPr lang="zh-CN" altLang="en-US" dirty="0"/>
            </a:p>
          </p:txBody>
        </p:sp>
        <p:sp>
          <p:nvSpPr>
            <p:cNvPr id="65" name="TextBox 77"/>
            <p:cNvSpPr txBox="1"/>
            <p:nvPr/>
          </p:nvSpPr>
          <p:spPr>
            <a:xfrm>
              <a:off x="3028247" y="3969757"/>
              <a:ext cx="1638294" cy="82138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ctr" defTabSz="891540" fontAlgn="auto">
                <a:spcBef>
                  <a:spcPts val="0"/>
                </a:spcBef>
                <a:spcAft>
                  <a:spcPts val="0"/>
                </a:spcAft>
                <a:defRPr sz="1385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x-none" altLang="zh-CN" sz="1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邮件服务与DNS解析</a:t>
              </a:r>
            </a:p>
          </p:txBody>
        </p:sp>
      </p:grpSp>
      <p:sp>
        <p:nvSpPr>
          <p:cNvPr id="73" name="椭圆 72"/>
          <p:cNvSpPr/>
          <p:nvPr/>
        </p:nvSpPr>
        <p:spPr bwMode="auto">
          <a:xfrm>
            <a:off x="1596144" y="4894445"/>
            <a:ext cx="972000" cy="972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defTabSz="8915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85">
              <a:latin typeface="+mn-lt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17290" y="1085215"/>
            <a:ext cx="7778750" cy="4659056"/>
            <a:chOff x="850" y="1771"/>
            <a:chExt cx="13268" cy="8861"/>
          </a:xfrm>
        </p:grpSpPr>
        <p:grpSp>
          <p:nvGrpSpPr>
            <p:cNvPr id="85" name="组合 84"/>
            <p:cNvGrpSpPr/>
            <p:nvPr/>
          </p:nvGrpSpPr>
          <p:grpSpPr>
            <a:xfrm>
              <a:off x="11736" y="4833"/>
              <a:ext cx="1743" cy="1411"/>
              <a:chOff x="4842180" y="3645024"/>
              <a:chExt cx="1106982" cy="89572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6056" y="3645024"/>
                <a:ext cx="522000" cy="522000"/>
              </a:xfrm>
              <a:prstGeom prst="rect">
                <a:avLst/>
              </a:prstGeom>
            </p:spPr>
          </p:pic>
          <p:sp>
            <p:nvSpPr>
              <p:cNvPr id="10" name="Text Box 40"/>
              <p:cNvSpPr txBox="1">
                <a:spLocks noChangeArrowheads="1"/>
              </p:cNvSpPr>
              <p:nvPr/>
            </p:nvSpPr>
            <p:spPr bwMode="auto">
              <a:xfrm>
                <a:off x="4842180" y="4155042"/>
                <a:ext cx="1106982" cy="38570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err="1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nfs</a:t>
                </a:r>
                <a:r>
                  <a:rPr kumimoji="0" lang="zh-CN" altLang="en-US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服务器</a:t>
                </a:r>
                <a:endParaRPr kumimoji="0" lang="zh-CN" altLang="en-US" sz="1400" dirty="0"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2244" y="8122"/>
              <a:ext cx="1895" cy="1850"/>
              <a:chOff x="1926242" y="3645024"/>
              <a:chExt cx="1203131" cy="1174509"/>
            </a:xfrm>
          </p:grpSpPr>
          <p:sp>
            <p:nvSpPr>
              <p:cNvPr id="11" name="Text Box 40"/>
              <p:cNvSpPr txBox="1">
                <a:spLocks noChangeArrowheads="1"/>
              </p:cNvSpPr>
              <p:nvPr/>
            </p:nvSpPr>
            <p:spPr bwMode="auto">
              <a:xfrm>
                <a:off x="1926242" y="4176100"/>
                <a:ext cx="1203131" cy="6434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DNS</a:t>
                </a:r>
                <a:r>
                  <a:rPr kumimoji="0" lang="zh-CN" altLang="en-US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server</a:t>
                </a:r>
                <a:endParaRPr kumimoji="0" lang="zh-CN" altLang="en-US" sz="1400" dirty="0"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2" name="Picture 25" descr="search_serve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744" y="3645024"/>
                <a:ext cx="520127" cy="5201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3" name="组合 82"/>
            <p:cNvGrpSpPr/>
            <p:nvPr/>
          </p:nvGrpSpPr>
          <p:grpSpPr>
            <a:xfrm>
              <a:off x="1059" y="4946"/>
              <a:ext cx="1727" cy="1821"/>
              <a:chOff x="816429" y="1700808"/>
              <a:chExt cx="1096741" cy="1156497"/>
            </a:xfrm>
          </p:grpSpPr>
          <p:pic>
            <p:nvPicPr>
              <p:cNvPr id="13" name="Picture 19" descr="email_server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608" y="1700808"/>
                <a:ext cx="520127" cy="520127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 Box 40"/>
              <p:cNvSpPr txBox="1">
                <a:spLocks noChangeArrowheads="1"/>
              </p:cNvSpPr>
              <p:nvPr/>
            </p:nvSpPr>
            <p:spPr bwMode="auto">
              <a:xfrm>
                <a:off x="816429" y="2213766"/>
                <a:ext cx="1096741" cy="6435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E-mail server</a:t>
                </a:r>
                <a:endParaRPr kumimoji="0" lang="en-US" altLang="zh-CN" sz="1400" dirty="0"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3312" y="4606"/>
              <a:ext cx="6042" cy="1699"/>
              <a:chOff x="3522444" y="1700808"/>
              <a:chExt cx="3836863" cy="1078906"/>
            </a:xfrm>
          </p:grpSpPr>
          <p:grpSp>
            <p:nvGrpSpPr>
              <p:cNvPr id="14" name="组合 188"/>
              <p:cNvGrpSpPr/>
              <p:nvPr/>
            </p:nvGrpSpPr>
            <p:grpSpPr>
              <a:xfrm>
                <a:off x="3522444" y="1844824"/>
                <a:ext cx="1203131" cy="934890"/>
                <a:chOff x="6276166" y="2731758"/>
                <a:chExt cx="1203131" cy="934890"/>
              </a:xfrm>
            </p:grpSpPr>
            <p:pic>
              <p:nvPicPr>
                <p:cNvPr id="15" name="Picture 15" descr="web_server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87104" y="2731758"/>
                  <a:ext cx="520127" cy="5201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276166" y="3280947"/>
                  <a:ext cx="1203131" cy="3857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>
                  <a:lvl1pPr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ctr" eaLnBrk="0" hangingPunct="0"/>
                  <a:r>
                    <a:rPr kumimoji="0" lang="en-US" altLang="zh-CN" sz="1400" dirty="0" smtClean="0"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Web</a:t>
                  </a:r>
                  <a:r>
                    <a:rPr kumimoji="0" lang="zh-CN" altLang="en-US" sz="1400" dirty="0" smtClean="0"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zh-CN" sz="1400" dirty="0" smtClean="0"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A</a:t>
                  </a:r>
                  <a:endParaRPr kumimoji="0" lang="zh-CN" altLang="en-US" sz="1400" dirty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" name="组合 188"/>
              <p:cNvGrpSpPr/>
              <p:nvPr/>
            </p:nvGrpSpPr>
            <p:grpSpPr>
              <a:xfrm>
                <a:off x="6156176" y="1844824"/>
                <a:ext cx="1203131" cy="916777"/>
                <a:chOff x="6245602" y="2731758"/>
                <a:chExt cx="1203131" cy="916777"/>
              </a:xfrm>
            </p:grpSpPr>
            <p:pic>
              <p:nvPicPr>
                <p:cNvPr id="66" name="Picture 15" descr="web_server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87104" y="2731758"/>
                  <a:ext cx="520127" cy="5201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245602" y="3262834"/>
                  <a:ext cx="1203131" cy="3857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>
                  <a:lvl1pPr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ctr" eaLnBrk="0" hangingPunct="0"/>
                  <a:r>
                    <a:rPr kumimoji="0" lang="en-US" altLang="zh-CN" sz="1400" dirty="0" smtClean="0"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Web B</a:t>
                  </a:r>
                  <a:endParaRPr kumimoji="0" lang="zh-CN" altLang="en-US" sz="1400" dirty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788024" y="1700808"/>
                <a:ext cx="1574711" cy="945734"/>
                <a:chOff x="4788024" y="1700808"/>
                <a:chExt cx="1574711" cy="945734"/>
              </a:xfrm>
            </p:grpSpPr>
            <p:cxnSp>
              <p:nvCxnSpPr>
                <p:cNvPr id="75" name="直接箭头连接符 74"/>
                <p:cNvCxnSpPr/>
                <p:nvPr/>
              </p:nvCxnSpPr>
              <p:spPr>
                <a:xfrm flipH="1">
                  <a:off x="4788024" y="2132856"/>
                  <a:ext cx="1368152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/>
                <p:cNvSpPr txBox="1"/>
                <p:nvPr/>
              </p:nvSpPr>
              <p:spPr>
                <a:xfrm>
                  <a:off x="4931811" y="1700808"/>
                  <a:ext cx="1430924" cy="4416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通</a:t>
                  </a:r>
                  <a:r>
                    <a:rPr lang="x-none" altLang="zh-CN" dirty="0" smtClean="0"/>
                    <a:t>过</a:t>
                  </a:r>
                  <a:r>
                    <a:rPr lang="en-US" altLang="zh-CN" dirty="0" err="1" smtClean="0"/>
                    <a:t>rsync</a:t>
                  </a:r>
                  <a:endParaRPr lang="zh-CN" altLang="en-US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5148064" y="2204864"/>
                  <a:ext cx="792088" cy="4416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同步</a:t>
                  </a:r>
                  <a:endParaRPr lang="zh-CN" altLang="en-US" dirty="0"/>
                </a:p>
              </p:txBody>
            </p:sp>
          </p:grpSp>
        </p:grpSp>
        <p:sp>
          <p:nvSpPr>
            <p:cNvPr id="82" name="矩形 81"/>
            <p:cNvSpPr/>
            <p:nvPr/>
          </p:nvSpPr>
          <p:spPr>
            <a:xfrm>
              <a:off x="850" y="3925"/>
              <a:ext cx="9085" cy="6038"/>
            </a:xfrm>
            <a:prstGeom prst="rect">
              <a:avLst/>
            </a:prstGeom>
            <a:noFill/>
            <a:ln>
              <a:solidFill>
                <a:srgbClr val="FD494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5726" y="8160"/>
              <a:ext cx="2157" cy="1446"/>
              <a:chOff x="4288887" y="587477"/>
              <a:chExt cx="1369846" cy="917613"/>
            </a:xfrm>
          </p:grpSpPr>
          <p:pic>
            <p:nvPicPr>
              <p:cNvPr id="88" name="图片 8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2810" y="587477"/>
                <a:ext cx="522000" cy="522000"/>
              </a:xfrm>
              <a:prstGeom prst="rect">
                <a:avLst/>
              </a:prstGeom>
            </p:spPr>
          </p:pic>
          <p:sp>
            <p:nvSpPr>
              <p:cNvPr id="18" name="Text Box 40"/>
              <p:cNvSpPr txBox="1">
                <a:spLocks noChangeArrowheads="1"/>
              </p:cNvSpPr>
              <p:nvPr/>
            </p:nvSpPr>
            <p:spPr bwMode="auto">
              <a:xfrm>
                <a:off x="4288887" y="1119490"/>
                <a:ext cx="1369846" cy="3856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DB server</a:t>
                </a:r>
                <a:endParaRPr kumimoji="0" lang="zh-CN" altLang="en-US" sz="1400" dirty="0"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0" name="直接箭头连接符 99"/>
            <p:cNvCxnSpPr/>
            <p:nvPr/>
          </p:nvCxnSpPr>
          <p:spPr>
            <a:xfrm>
              <a:off x="6746" y="6534"/>
              <a:ext cx="0" cy="1474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>
              <a:off x="4252" y="3245"/>
              <a:ext cx="0" cy="1361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H="1">
              <a:off x="9241" y="5287"/>
              <a:ext cx="2495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9695" y="4493"/>
              <a:ext cx="2155" cy="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通过</a:t>
              </a:r>
              <a:r>
                <a:rPr lang="en-US" altLang="zh-CN" dirty="0" smtClean="0"/>
                <a:t>NFS</a:t>
              </a:r>
              <a:endParaRPr lang="zh-CN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695" y="5513"/>
              <a:ext cx="2155" cy="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共享网站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 flipV="1">
              <a:off x="2210" y="6647"/>
              <a:ext cx="1021" cy="1361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3231" y="6647"/>
              <a:ext cx="1361" cy="1361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27"/>
            <p:cNvSpPr txBox="1"/>
            <p:nvPr/>
          </p:nvSpPr>
          <p:spPr>
            <a:xfrm>
              <a:off x="1355" y="4411"/>
              <a:ext cx="12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EMOS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0715" y="7975"/>
              <a:ext cx="3289" cy="1932"/>
              <a:chOff x="6732240" y="5207888"/>
              <a:chExt cx="2088232" cy="122613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6732240" y="5207888"/>
                <a:ext cx="2088232" cy="813400"/>
                <a:chOff x="3203848" y="260648"/>
                <a:chExt cx="2736304" cy="1101432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3203848" y="260648"/>
                  <a:ext cx="2736304" cy="110143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 b="1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25" name="Picture 16" descr="PC Blue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83968" y="509167"/>
                  <a:ext cx="482803" cy="427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16" descr="PC Blue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872" y="509167"/>
                  <a:ext cx="482803" cy="427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16" descr="PC Blue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509167"/>
                  <a:ext cx="482803" cy="427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6" name="TextBox 140"/>
              <p:cNvSpPr txBox="1"/>
              <p:nvPr/>
            </p:nvSpPr>
            <p:spPr>
              <a:xfrm>
                <a:off x="7380312" y="5661248"/>
                <a:ext cx="936104" cy="77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开发部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直接箭头连接符 36"/>
            <p:cNvCxnSpPr/>
            <p:nvPr/>
          </p:nvCxnSpPr>
          <p:spPr>
            <a:xfrm flipV="1">
              <a:off x="12530" y="6307"/>
              <a:ext cx="0" cy="1247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148"/>
            <p:cNvSpPr txBox="1"/>
            <p:nvPr/>
          </p:nvSpPr>
          <p:spPr>
            <a:xfrm>
              <a:off x="11584" y="6790"/>
              <a:ext cx="2442" cy="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dirty="0"/>
                <a:t>论坛主程序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437" y="1771"/>
              <a:ext cx="3629" cy="1898"/>
              <a:chOff x="1547664" y="1268760"/>
              <a:chExt cx="2304256" cy="1205426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1547664" y="1268760"/>
                <a:ext cx="2304256" cy="792088"/>
                <a:chOff x="3203848" y="260648"/>
                <a:chExt cx="2736304" cy="110143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3203848" y="260648"/>
                  <a:ext cx="2736304" cy="110143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 b="1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41" name="Picture 16" descr="PC Blue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83968" y="552789"/>
                  <a:ext cx="482803" cy="4279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2" name="Picture 16" descr="PC Blue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872" y="552789"/>
                  <a:ext cx="482803" cy="4279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" name="Picture 16" descr="PC Blue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552789"/>
                  <a:ext cx="482803" cy="4279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4" name="TextBox 150"/>
              <p:cNvSpPr txBox="1"/>
              <p:nvPr/>
            </p:nvSpPr>
            <p:spPr>
              <a:xfrm>
                <a:off x="2267887" y="1701153"/>
                <a:ext cx="1119576" cy="773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</a:rPr>
                  <a:t>clients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10489" y="3926"/>
              <a:ext cx="3629" cy="5783"/>
            </a:xfrm>
            <a:prstGeom prst="rect">
              <a:avLst/>
            </a:prstGeom>
            <a:noFill/>
            <a:ln>
              <a:solidFill>
                <a:srgbClr val="5559F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159"/>
            <p:cNvSpPr txBox="1"/>
            <p:nvPr/>
          </p:nvSpPr>
          <p:spPr>
            <a:xfrm>
              <a:off x="4183" y="3276"/>
              <a:ext cx="2155" cy="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访问网站</a:t>
              </a:r>
              <a:endParaRPr lang="zh-CN" altLang="en-US" dirty="0"/>
            </a:p>
          </p:txBody>
        </p:sp>
        <p:sp>
          <p:nvSpPr>
            <p:cNvPr id="47" name="TextBox 160"/>
            <p:cNvSpPr txBox="1"/>
            <p:nvPr/>
          </p:nvSpPr>
          <p:spPr>
            <a:xfrm>
              <a:off x="2551" y="6647"/>
              <a:ext cx="2155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域名解析</a:t>
              </a:r>
            </a:p>
          </p:txBody>
        </p:sp>
        <p:sp>
          <p:nvSpPr>
            <p:cNvPr id="48" name="TextBox 161"/>
            <p:cNvSpPr txBox="1"/>
            <p:nvPr/>
          </p:nvSpPr>
          <p:spPr>
            <a:xfrm>
              <a:off x="3402" y="9936"/>
              <a:ext cx="4025" cy="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D4949"/>
                  </a:solidFill>
                </a:rPr>
                <a:t>产品上线给客户访问</a:t>
              </a:r>
              <a:endParaRPr lang="zh-CN" altLang="en-US" b="1" dirty="0">
                <a:solidFill>
                  <a:srgbClr val="FD4949"/>
                </a:solidFill>
              </a:endParaRPr>
            </a:p>
          </p:txBody>
        </p:sp>
        <p:sp>
          <p:nvSpPr>
            <p:cNvPr id="49" name="TextBox 163"/>
            <p:cNvSpPr txBox="1"/>
            <p:nvPr/>
          </p:nvSpPr>
          <p:spPr>
            <a:xfrm>
              <a:off x="11396" y="9936"/>
              <a:ext cx="2041" cy="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5559F1"/>
                  </a:solidFill>
                </a:rPr>
                <a:t>开发产品</a:t>
              </a:r>
              <a:endParaRPr lang="zh-CN" altLang="en-US" b="1" dirty="0">
                <a:solidFill>
                  <a:srgbClr val="5559F1"/>
                </a:solidFill>
              </a:endParaRPr>
            </a:p>
          </p:txBody>
        </p:sp>
      </p:grpSp>
      <p:pic>
        <p:nvPicPr>
          <p:cNvPr id="28" name="图片 27" descr="保护伞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>
            <a:off x="2178238" y="2544587"/>
            <a:ext cx="1768825" cy="176882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16320" y="2718599"/>
            <a:ext cx="13869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8800" dirty="0" smtClean="0">
                <a:solidFill>
                  <a:srgbClr val="C0504D"/>
                </a:solidFill>
                <a:latin typeface="Impact" panose="020B0806030902050204" pitchFamily="34" charset="0"/>
              </a:rPr>
              <a:t>03</a:t>
            </a:r>
            <a:endParaRPr lang="zh-CN" altLang="en-US" sz="8800" dirty="0">
              <a:solidFill>
                <a:srgbClr val="C0504D"/>
              </a:solidFill>
              <a:latin typeface="Impact" panose="020B080603090205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69304" y="3429000"/>
            <a:ext cx="7200000" cy="360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46609" y="2723244"/>
            <a:ext cx="295465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我们怎么做？</a:t>
            </a:r>
            <a:endParaRPr lang="zh-CN" altLang="en-US" sz="3600" b="1" dirty="0">
              <a:solidFill>
                <a:srgbClr val="C050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9"/>
          <p:cNvSpPr txBox="1"/>
          <p:nvPr/>
        </p:nvSpPr>
        <p:spPr>
          <a:xfrm>
            <a:off x="4906199" y="3788120"/>
            <a:ext cx="1611229" cy="246221"/>
          </a:xfrm>
          <a:prstGeom prst="rect">
            <a:avLst/>
          </a:prstGeom>
          <a:noFill/>
        </p:spPr>
        <p:txBody>
          <a:bodyPr wrap="square" lIns="0" tIns="0" rIns="0" bIns="0" rtlCol="0" anchorCtr="0">
            <a:spAutoFit/>
          </a:bodyPr>
          <a:lstStyle/>
          <a:p>
            <a:pPr marL="171450" lvl="1" indent="-171450">
              <a:buFont typeface="Wingdings" charset="2"/>
              <a:buChar char="l"/>
            </a:pPr>
            <a:r>
              <a:rPr lang="x-none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endParaRPr lang="x-none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9"/>
          <p:cNvSpPr txBox="1"/>
          <p:nvPr/>
        </p:nvSpPr>
        <p:spPr>
          <a:xfrm>
            <a:off x="6805210" y="3788120"/>
            <a:ext cx="16112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charset="2"/>
              <a:buChar char="l"/>
            </a:pPr>
            <a:r>
              <a:rPr lang="x-none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共享与同步</a:t>
            </a:r>
            <a:endParaRPr lang="x-none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9"/>
          <p:cNvSpPr txBox="1"/>
          <p:nvPr/>
        </p:nvSpPr>
        <p:spPr>
          <a:xfrm>
            <a:off x="8878674" y="3782583"/>
            <a:ext cx="1611229" cy="260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charset="2"/>
              <a:buChar char="l"/>
            </a:pPr>
            <a:r>
              <a:rPr lang="x-none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Web服务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906199" y="2504008"/>
            <a:ext cx="981498" cy="824988"/>
            <a:chOff x="5879058" y="3469473"/>
            <a:chExt cx="449354" cy="390586"/>
          </a:xfrm>
          <a:solidFill>
            <a:srgbClr val="C0504D"/>
          </a:solidFill>
        </p:grpSpPr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026432" y="3557174"/>
              <a:ext cx="301980" cy="302885"/>
            </a:xfrm>
            <a:custGeom>
              <a:avLst/>
              <a:gdLst>
                <a:gd name="T0" fmla="*/ 9 w 80"/>
                <a:gd name="T1" fmla="*/ 19 h 80"/>
                <a:gd name="T2" fmla="*/ 10 w 80"/>
                <a:gd name="T3" fmla="*/ 26 h 80"/>
                <a:gd name="T4" fmla="*/ 5 w 80"/>
                <a:gd name="T5" fmla="*/ 27 h 80"/>
                <a:gd name="T6" fmla="*/ 0 w 80"/>
                <a:gd name="T7" fmla="*/ 31 h 80"/>
                <a:gd name="T8" fmla="*/ 3 w 80"/>
                <a:gd name="T9" fmla="*/ 37 h 80"/>
                <a:gd name="T10" fmla="*/ 7 w 80"/>
                <a:gd name="T11" fmla="*/ 42 h 80"/>
                <a:gd name="T12" fmla="*/ 3 w 80"/>
                <a:gd name="T13" fmla="*/ 46 h 80"/>
                <a:gd name="T14" fmla="*/ 1 w 80"/>
                <a:gd name="T15" fmla="*/ 52 h 80"/>
                <a:gd name="T16" fmla="*/ 7 w 80"/>
                <a:gd name="T17" fmla="*/ 56 h 80"/>
                <a:gd name="T18" fmla="*/ 11 w 80"/>
                <a:gd name="T19" fmla="*/ 57 h 80"/>
                <a:gd name="T20" fmla="*/ 11 w 80"/>
                <a:gd name="T21" fmla="*/ 63 h 80"/>
                <a:gd name="T22" fmla="*/ 13 w 80"/>
                <a:gd name="T23" fmla="*/ 70 h 80"/>
                <a:gd name="T24" fmla="*/ 19 w 80"/>
                <a:gd name="T25" fmla="*/ 70 h 80"/>
                <a:gd name="T26" fmla="*/ 25 w 80"/>
                <a:gd name="T27" fmla="*/ 70 h 80"/>
                <a:gd name="T28" fmla="*/ 27 w 80"/>
                <a:gd name="T29" fmla="*/ 74 h 80"/>
                <a:gd name="T30" fmla="*/ 31 w 80"/>
                <a:gd name="T31" fmla="*/ 79 h 80"/>
                <a:gd name="T32" fmla="*/ 37 w 80"/>
                <a:gd name="T33" fmla="*/ 76 h 80"/>
                <a:gd name="T34" fmla="*/ 42 w 80"/>
                <a:gd name="T35" fmla="*/ 73 h 80"/>
                <a:gd name="T36" fmla="*/ 46 w 80"/>
                <a:gd name="T37" fmla="*/ 76 h 80"/>
                <a:gd name="T38" fmla="*/ 52 w 80"/>
                <a:gd name="T39" fmla="*/ 78 h 80"/>
                <a:gd name="T40" fmla="*/ 56 w 80"/>
                <a:gd name="T41" fmla="*/ 73 h 80"/>
                <a:gd name="T42" fmla="*/ 58 w 80"/>
                <a:gd name="T43" fmla="*/ 67 h 80"/>
                <a:gd name="T44" fmla="*/ 63 w 80"/>
                <a:gd name="T45" fmla="*/ 68 h 80"/>
                <a:gd name="T46" fmla="*/ 69 w 80"/>
                <a:gd name="T47" fmla="*/ 67 h 80"/>
                <a:gd name="T48" fmla="*/ 70 w 80"/>
                <a:gd name="T49" fmla="*/ 60 h 80"/>
                <a:gd name="T50" fmla="*/ 69 w 80"/>
                <a:gd name="T51" fmla="*/ 54 h 80"/>
                <a:gd name="T52" fmla="*/ 74 w 80"/>
                <a:gd name="T53" fmla="*/ 53 h 80"/>
                <a:gd name="T54" fmla="*/ 79 w 80"/>
                <a:gd name="T55" fmla="*/ 48 h 80"/>
                <a:gd name="T56" fmla="*/ 76 w 80"/>
                <a:gd name="T57" fmla="*/ 42 h 80"/>
                <a:gd name="T58" fmla="*/ 72 w 80"/>
                <a:gd name="T59" fmla="*/ 37 h 80"/>
                <a:gd name="T60" fmla="*/ 76 w 80"/>
                <a:gd name="T61" fmla="*/ 34 h 80"/>
                <a:gd name="T62" fmla="*/ 78 w 80"/>
                <a:gd name="T63" fmla="*/ 27 h 80"/>
                <a:gd name="T64" fmla="*/ 73 w 80"/>
                <a:gd name="T65" fmla="*/ 24 h 80"/>
                <a:gd name="T66" fmla="*/ 67 w 80"/>
                <a:gd name="T67" fmla="*/ 21 h 80"/>
                <a:gd name="T68" fmla="*/ 68 w 80"/>
                <a:gd name="T69" fmla="*/ 16 h 80"/>
                <a:gd name="T70" fmla="*/ 67 w 80"/>
                <a:gd name="T71" fmla="*/ 10 h 80"/>
                <a:gd name="T72" fmla="*/ 60 w 80"/>
                <a:gd name="T73" fmla="*/ 9 h 80"/>
                <a:gd name="T74" fmla="*/ 54 w 80"/>
                <a:gd name="T75" fmla="*/ 10 h 80"/>
                <a:gd name="T76" fmla="*/ 52 w 80"/>
                <a:gd name="T77" fmla="*/ 5 h 80"/>
                <a:gd name="T78" fmla="*/ 48 w 80"/>
                <a:gd name="T79" fmla="*/ 0 h 80"/>
                <a:gd name="T80" fmla="*/ 42 w 80"/>
                <a:gd name="T81" fmla="*/ 3 h 80"/>
                <a:gd name="T82" fmla="*/ 37 w 80"/>
                <a:gd name="T83" fmla="*/ 7 h 80"/>
                <a:gd name="T84" fmla="*/ 33 w 80"/>
                <a:gd name="T85" fmla="*/ 3 h 80"/>
                <a:gd name="T86" fmla="*/ 27 w 80"/>
                <a:gd name="T87" fmla="*/ 1 h 80"/>
                <a:gd name="T88" fmla="*/ 23 w 80"/>
                <a:gd name="T89" fmla="*/ 7 h 80"/>
                <a:gd name="T90" fmla="*/ 21 w 80"/>
                <a:gd name="T91" fmla="*/ 13 h 80"/>
                <a:gd name="T92" fmla="*/ 16 w 80"/>
                <a:gd name="T93" fmla="*/ 11 h 80"/>
                <a:gd name="T94" fmla="*/ 10 w 80"/>
                <a:gd name="T95" fmla="*/ 13 h 80"/>
                <a:gd name="T96" fmla="*/ 9 w 80"/>
                <a:gd name="T97" fmla="*/ 19 h 80"/>
                <a:gd name="T98" fmla="*/ 32 w 80"/>
                <a:gd name="T99" fmla="*/ 18 h 80"/>
                <a:gd name="T100" fmla="*/ 62 w 80"/>
                <a:gd name="T101" fmla="*/ 33 h 80"/>
                <a:gd name="T102" fmla="*/ 47 w 80"/>
                <a:gd name="T103" fmla="*/ 62 h 80"/>
                <a:gd name="T104" fmla="*/ 18 w 80"/>
                <a:gd name="T105" fmla="*/ 47 h 80"/>
                <a:gd name="T106" fmla="*/ 32 w 80"/>
                <a:gd name="T107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80">
                  <a:moveTo>
                    <a:pt x="9" y="19"/>
                  </a:moveTo>
                  <a:cubicBezTo>
                    <a:pt x="11" y="21"/>
                    <a:pt x="10" y="25"/>
                    <a:pt x="10" y="26"/>
                  </a:cubicBezTo>
                  <a:cubicBezTo>
                    <a:pt x="9" y="27"/>
                    <a:pt x="7" y="27"/>
                    <a:pt x="5" y="27"/>
                  </a:cubicBezTo>
                  <a:cubicBezTo>
                    <a:pt x="3" y="26"/>
                    <a:pt x="1" y="28"/>
                    <a:pt x="0" y="31"/>
                  </a:cubicBezTo>
                  <a:cubicBezTo>
                    <a:pt x="0" y="34"/>
                    <a:pt x="1" y="37"/>
                    <a:pt x="3" y="37"/>
                  </a:cubicBezTo>
                  <a:cubicBezTo>
                    <a:pt x="5" y="38"/>
                    <a:pt x="7" y="41"/>
                    <a:pt x="7" y="42"/>
                  </a:cubicBezTo>
                  <a:cubicBezTo>
                    <a:pt x="7" y="44"/>
                    <a:pt x="5" y="45"/>
                    <a:pt x="3" y="46"/>
                  </a:cubicBezTo>
                  <a:cubicBezTo>
                    <a:pt x="1" y="47"/>
                    <a:pt x="0" y="49"/>
                    <a:pt x="1" y="52"/>
                  </a:cubicBezTo>
                  <a:cubicBezTo>
                    <a:pt x="2" y="55"/>
                    <a:pt x="4" y="57"/>
                    <a:pt x="7" y="56"/>
                  </a:cubicBezTo>
                  <a:cubicBezTo>
                    <a:pt x="9" y="55"/>
                    <a:pt x="11" y="56"/>
                    <a:pt x="11" y="57"/>
                  </a:cubicBezTo>
                  <a:cubicBezTo>
                    <a:pt x="12" y="58"/>
                    <a:pt x="13" y="62"/>
                    <a:pt x="11" y="63"/>
                  </a:cubicBezTo>
                  <a:cubicBezTo>
                    <a:pt x="10" y="65"/>
                    <a:pt x="10" y="68"/>
                    <a:pt x="13" y="70"/>
                  </a:cubicBezTo>
                  <a:cubicBezTo>
                    <a:pt x="15" y="72"/>
                    <a:pt x="18" y="72"/>
                    <a:pt x="19" y="70"/>
                  </a:cubicBezTo>
                  <a:cubicBezTo>
                    <a:pt x="20" y="69"/>
                    <a:pt x="24" y="69"/>
                    <a:pt x="25" y="70"/>
                  </a:cubicBezTo>
                  <a:cubicBezTo>
                    <a:pt x="27" y="70"/>
                    <a:pt x="27" y="72"/>
                    <a:pt x="27" y="74"/>
                  </a:cubicBezTo>
                  <a:cubicBezTo>
                    <a:pt x="26" y="76"/>
                    <a:pt x="28" y="78"/>
                    <a:pt x="31" y="79"/>
                  </a:cubicBezTo>
                  <a:cubicBezTo>
                    <a:pt x="34" y="80"/>
                    <a:pt x="37" y="79"/>
                    <a:pt x="37" y="76"/>
                  </a:cubicBezTo>
                  <a:cubicBezTo>
                    <a:pt x="37" y="74"/>
                    <a:pt x="41" y="73"/>
                    <a:pt x="42" y="73"/>
                  </a:cubicBezTo>
                  <a:cubicBezTo>
                    <a:pt x="43" y="72"/>
                    <a:pt x="45" y="74"/>
                    <a:pt x="46" y="76"/>
                  </a:cubicBezTo>
                  <a:cubicBezTo>
                    <a:pt x="46" y="78"/>
                    <a:pt x="49" y="79"/>
                    <a:pt x="52" y="78"/>
                  </a:cubicBezTo>
                  <a:cubicBezTo>
                    <a:pt x="55" y="77"/>
                    <a:pt x="56" y="75"/>
                    <a:pt x="56" y="73"/>
                  </a:cubicBezTo>
                  <a:cubicBezTo>
                    <a:pt x="55" y="71"/>
                    <a:pt x="57" y="68"/>
                    <a:pt x="58" y="67"/>
                  </a:cubicBezTo>
                  <a:cubicBezTo>
                    <a:pt x="59" y="66"/>
                    <a:pt x="61" y="67"/>
                    <a:pt x="63" y="68"/>
                  </a:cubicBezTo>
                  <a:cubicBezTo>
                    <a:pt x="65" y="70"/>
                    <a:pt x="67" y="69"/>
                    <a:pt x="69" y="67"/>
                  </a:cubicBezTo>
                  <a:cubicBezTo>
                    <a:pt x="71" y="65"/>
                    <a:pt x="72" y="62"/>
                    <a:pt x="70" y="60"/>
                  </a:cubicBezTo>
                  <a:cubicBezTo>
                    <a:pt x="69" y="59"/>
                    <a:pt x="69" y="55"/>
                    <a:pt x="69" y="54"/>
                  </a:cubicBezTo>
                  <a:cubicBezTo>
                    <a:pt x="70" y="53"/>
                    <a:pt x="72" y="52"/>
                    <a:pt x="74" y="53"/>
                  </a:cubicBezTo>
                  <a:cubicBezTo>
                    <a:pt x="76" y="53"/>
                    <a:pt x="78" y="51"/>
                    <a:pt x="79" y="48"/>
                  </a:cubicBezTo>
                  <a:cubicBezTo>
                    <a:pt x="80" y="45"/>
                    <a:pt x="78" y="43"/>
                    <a:pt x="76" y="42"/>
                  </a:cubicBezTo>
                  <a:cubicBezTo>
                    <a:pt x="74" y="42"/>
                    <a:pt x="72" y="38"/>
                    <a:pt x="72" y="37"/>
                  </a:cubicBezTo>
                  <a:cubicBezTo>
                    <a:pt x="72" y="36"/>
                    <a:pt x="74" y="34"/>
                    <a:pt x="76" y="34"/>
                  </a:cubicBezTo>
                  <a:cubicBezTo>
                    <a:pt x="78" y="33"/>
                    <a:pt x="79" y="30"/>
                    <a:pt x="78" y="27"/>
                  </a:cubicBezTo>
                  <a:cubicBezTo>
                    <a:pt x="77" y="25"/>
                    <a:pt x="75" y="23"/>
                    <a:pt x="73" y="24"/>
                  </a:cubicBezTo>
                  <a:cubicBezTo>
                    <a:pt x="71" y="24"/>
                    <a:pt x="67" y="22"/>
                    <a:pt x="67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69" y="15"/>
                    <a:pt x="69" y="12"/>
                    <a:pt x="67" y="10"/>
                  </a:cubicBezTo>
                  <a:cubicBezTo>
                    <a:pt x="64" y="8"/>
                    <a:pt x="61" y="8"/>
                    <a:pt x="60" y="9"/>
                  </a:cubicBezTo>
                  <a:cubicBezTo>
                    <a:pt x="59" y="11"/>
                    <a:pt x="55" y="10"/>
                    <a:pt x="54" y="10"/>
                  </a:cubicBezTo>
                  <a:cubicBezTo>
                    <a:pt x="52" y="9"/>
                    <a:pt x="52" y="7"/>
                    <a:pt x="52" y="5"/>
                  </a:cubicBezTo>
                  <a:cubicBezTo>
                    <a:pt x="53" y="3"/>
                    <a:pt x="51" y="1"/>
                    <a:pt x="48" y="0"/>
                  </a:cubicBezTo>
                  <a:cubicBezTo>
                    <a:pt x="45" y="0"/>
                    <a:pt x="42" y="1"/>
                    <a:pt x="42" y="3"/>
                  </a:cubicBezTo>
                  <a:cubicBezTo>
                    <a:pt x="42" y="5"/>
                    <a:pt x="38" y="7"/>
                    <a:pt x="37" y="7"/>
                  </a:cubicBezTo>
                  <a:cubicBezTo>
                    <a:pt x="36" y="7"/>
                    <a:pt x="34" y="5"/>
                    <a:pt x="33" y="3"/>
                  </a:cubicBezTo>
                  <a:cubicBezTo>
                    <a:pt x="33" y="1"/>
                    <a:pt x="30" y="1"/>
                    <a:pt x="27" y="1"/>
                  </a:cubicBezTo>
                  <a:cubicBezTo>
                    <a:pt x="24" y="2"/>
                    <a:pt x="23" y="5"/>
                    <a:pt x="23" y="7"/>
                  </a:cubicBezTo>
                  <a:cubicBezTo>
                    <a:pt x="24" y="9"/>
                    <a:pt x="22" y="12"/>
                    <a:pt x="21" y="13"/>
                  </a:cubicBezTo>
                  <a:cubicBezTo>
                    <a:pt x="20" y="13"/>
                    <a:pt x="18" y="13"/>
                    <a:pt x="16" y="11"/>
                  </a:cubicBezTo>
                  <a:cubicBezTo>
                    <a:pt x="15" y="10"/>
                    <a:pt x="12" y="11"/>
                    <a:pt x="10" y="13"/>
                  </a:cubicBezTo>
                  <a:cubicBezTo>
                    <a:pt x="8" y="15"/>
                    <a:pt x="7" y="18"/>
                    <a:pt x="9" y="19"/>
                  </a:cubicBezTo>
                  <a:close/>
                  <a:moveTo>
                    <a:pt x="32" y="18"/>
                  </a:moveTo>
                  <a:cubicBezTo>
                    <a:pt x="45" y="14"/>
                    <a:pt x="58" y="21"/>
                    <a:pt x="62" y="33"/>
                  </a:cubicBezTo>
                  <a:cubicBezTo>
                    <a:pt x="65" y="45"/>
                    <a:pt x="59" y="58"/>
                    <a:pt x="47" y="62"/>
                  </a:cubicBezTo>
                  <a:cubicBezTo>
                    <a:pt x="34" y="66"/>
                    <a:pt x="21" y="59"/>
                    <a:pt x="18" y="47"/>
                  </a:cubicBezTo>
                  <a:cubicBezTo>
                    <a:pt x="14" y="35"/>
                    <a:pt x="20" y="22"/>
                    <a:pt x="3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879058" y="3469473"/>
              <a:ext cx="196197" cy="193485"/>
            </a:xfrm>
            <a:custGeom>
              <a:avLst/>
              <a:gdLst>
                <a:gd name="T0" fmla="*/ 6 w 52"/>
                <a:gd name="T1" fmla="*/ 12 h 51"/>
                <a:gd name="T2" fmla="*/ 7 w 52"/>
                <a:gd name="T3" fmla="*/ 16 h 51"/>
                <a:gd name="T4" fmla="*/ 4 w 52"/>
                <a:gd name="T5" fmla="*/ 17 h 51"/>
                <a:gd name="T6" fmla="*/ 1 w 52"/>
                <a:gd name="T7" fmla="*/ 20 h 51"/>
                <a:gd name="T8" fmla="*/ 3 w 52"/>
                <a:gd name="T9" fmla="*/ 24 h 51"/>
                <a:gd name="T10" fmla="*/ 5 w 52"/>
                <a:gd name="T11" fmla="*/ 27 h 51"/>
                <a:gd name="T12" fmla="*/ 3 w 52"/>
                <a:gd name="T13" fmla="*/ 29 h 51"/>
                <a:gd name="T14" fmla="*/ 1 w 52"/>
                <a:gd name="T15" fmla="*/ 33 h 51"/>
                <a:gd name="T16" fmla="*/ 5 w 52"/>
                <a:gd name="T17" fmla="*/ 36 h 51"/>
                <a:gd name="T18" fmla="*/ 8 w 52"/>
                <a:gd name="T19" fmla="*/ 36 h 51"/>
                <a:gd name="T20" fmla="*/ 8 w 52"/>
                <a:gd name="T21" fmla="*/ 41 h 51"/>
                <a:gd name="T22" fmla="*/ 9 w 52"/>
                <a:gd name="T23" fmla="*/ 45 h 51"/>
                <a:gd name="T24" fmla="*/ 13 w 52"/>
                <a:gd name="T25" fmla="*/ 45 h 51"/>
                <a:gd name="T26" fmla="*/ 17 w 52"/>
                <a:gd name="T27" fmla="*/ 45 h 51"/>
                <a:gd name="T28" fmla="*/ 18 w 52"/>
                <a:gd name="T29" fmla="*/ 48 h 51"/>
                <a:gd name="T30" fmla="*/ 21 w 52"/>
                <a:gd name="T31" fmla="*/ 51 h 51"/>
                <a:gd name="T32" fmla="*/ 25 w 52"/>
                <a:gd name="T33" fmla="*/ 49 h 51"/>
                <a:gd name="T34" fmla="*/ 28 w 52"/>
                <a:gd name="T35" fmla="*/ 47 h 51"/>
                <a:gd name="T36" fmla="*/ 30 w 52"/>
                <a:gd name="T37" fmla="*/ 49 h 51"/>
                <a:gd name="T38" fmla="*/ 34 w 52"/>
                <a:gd name="T39" fmla="*/ 50 h 51"/>
                <a:gd name="T40" fmla="*/ 37 w 52"/>
                <a:gd name="T41" fmla="*/ 47 h 51"/>
                <a:gd name="T42" fmla="*/ 38 w 52"/>
                <a:gd name="T43" fmla="*/ 43 h 51"/>
                <a:gd name="T44" fmla="*/ 41 w 52"/>
                <a:gd name="T45" fmla="*/ 44 h 51"/>
                <a:gd name="T46" fmla="*/ 45 w 52"/>
                <a:gd name="T47" fmla="*/ 43 h 51"/>
                <a:gd name="T48" fmla="*/ 46 w 52"/>
                <a:gd name="T49" fmla="*/ 39 h 51"/>
                <a:gd name="T50" fmla="*/ 45 w 52"/>
                <a:gd name="T51" fmla="*/ 35 h 51"/>
                <a:gd name="T52" fmla="*/ 48 w 52"/>
                <a:gd name="T53" fmla="*/ 34 h 51"/>
                <a:gd name="T54" fmla="*/ 51 w 52"/>
                <a:gd name="T55" fmla="*/ 31 h 51"/>
                <a:gd name="T56" fmla="*/ 50 w 52"/>
                <a:gd name="T57" fmla="*/ 27 h 51"/>
                <a:gd name="T58" fmla="*/ 47 w 52"/>
                <a:gd name="T59" fmla="*/ 24 h 51"/>
                <a:gd name="T60" fmla="*/ 49 w 52"/>
                <a:gd name="T61" fmla="*/ 22 h 51"/>
                <a:gd name="T62" fmla="*/ 51 w 52"/>
                <a:gd name="T63" fmla="*/ 18 h 51"/>
                <a:gd name="T64" fmla="*/ 47 w 52"/>
                <a:gd name="T65" fmla="*/ 15 h 51"/>
                <a:gd name="T66" fmla="*/ 44 w 52"/>
                <a:gd name="T67" fmla="*/ 13 h 51"/>
                <a:gd name="T68" fmla="*/ 44 w 52"/>
                <a:gd name="T69" fmla="*/ 10 h 51"/>
                <a:gd name="T70" fmla="*/ 43 w 52"/>
                <a:gd name="T71" fmla="*/ 6 h 51"/>
                <a:gd name="T72" fmla="*/ 39 w 52"/>
                <a:gd name="T73" fmla="*/ 6 h 51"/>
                <a:gd name="T74" fmla="*/ 35 w 52"/>
                <a:gd name="T75" fmla="*/ 6 h 51"/>
                <a:gd name="T76" fmla="*/ 34 w 52"/>
                <a:gd name="T77" fmla="*/ 3 h 51"/>
                <a:gd name="T78" fmla="*/ 32 w 52"/>
                <a:gd name="T79" fmla="*/ 0 h 51"/>
                <a:gd name="T80" fmla="*/ 28 w 52"/>
                <a:gd name="T81" fmla="*/ 2 h 51"/>
                <a:gd name="T82" fmla="*/ 24 w 52"/>
                <a:gd name="T83" fmla="*/ 4 h 51"/>
                <a:gd name="T84" fmla="*/ 22 w 52"/>
                <a:gd name="T85" fmla="*/ 2 h 51"/>
                <a:gd name="T86" fmla="*/ 18 w 52"/>
                <a:gd name="T87" fmla="*/ 1 h 51"/>
                <a:gd name="T88" fmla="*/ 16 w 52"/>
                <a:gd name="T89" fmla="*/ 4 h 51"/>
                <a:gd name="T90" fmla="*/ 14 w 52"/>
                <a:gd name="T91" fmla="*/ 8 h 51"/>
                <a:gd name="T92" fmla="*/ 11 w 52"/>
                <a:gd name="T93" fmla="*/ 7 h 51"/>
                <a:gd name="T94" fmla="*/ 7 w 52"/>
                <a:gd name="T95" fmla="*/ 8 h 51"/>
                <a:gd name="T96" fmla="*/ 6 w 52"/>
                <a:gd name="T97" fmla="*/ 12 h 51"/>
                <a:gd name="T98" fmla="*/ 22 w 52"/>
                <a:gd name="T99" fmla="*/ 11 h 51"/>
                <a:gd name="T100" fmla="*/ 40 w 52"/>
                <a:gd name="T101" fmla="*/ 21 h 51"/>
                <a:gd name="T102" fmla="*/ 31 w 52"/>
                <a:gd name="T103" fmla="*/ 40 h 51"/>
                <a:gd name="T104" fmla="*/ 12 w 52"/>
                <a:gd name="T105" fmla="*/ 30 h 51"/>
                <a:gd name="T106" fmla="*/ 22 w 52"/>
                <a:gd name="T10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1">
                  <a:moveTo>
                    <a:pt x="6" y="12"/>
                  </a:moveTo>
                  <a:cubicBezTo>
                    <a:pt x="7" y="13"/>
                    <a:pt x="7" y="16"/>
                    <a:pt x="7" y="16"/>
                  </a:cubicBezTo>
                  <a:cubicBezTo>
                    <a:pt x="7" y="17"/>
                    <a:pt x="5" y="18"/>
                    <a:pt x="4" y="17"/>
                  </a:cubicBezTo>
                  <a:cubicBezTo>
                    <a:pt x="3" y="17"/>
                    <a:pt x="1" y="18"/>
                    <a:pt x="1" y="20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4" y="24"/>
                    <a:pt x="5" y="26"/>
                    <a:pt x="5" y="27"/>
                  </a:cubicBezTo>
                  <a:cubicBezTo>
                    <a:pt x="5" y="28"/>
                    <a:pt x="4" y="29"/>
                    <a:pt x="3" y="29"/>
                  </a:cubicBezTo>
                  <a:cubicBezTo>
                    <a:pt x="1" y="30"/>
                    <a:pt x="1" y="32"/>
                    <a:pt x="1" y="33"/>
                  </a:cubicBezTo>
                  <a:cubicBezTo>
                    <a:pt x="2" y="35"/>
                    <a:pt x="4" y="36"/>
                    <a:pt x="5" y="36"/>
                  </a:cubicBezTo>
                  <a:cubicBezTo>
                    <a:pt x="6" y="36"/>
                    <a:pt x="8" y="36"/>
                    <a:pt x="8" y="36"/>
                  </a:cubicBezTo>
                  <a:cubicBezTo>
                    <a:pt x="8" y="37"/>
                    <a:pt x="9" y="40"/>
                    <a:pt x="8" y="41"/>
                  </a:cubicBezTo>
                  <a:cubicBezTo>
                    <a:pt x="7" y="42"/>
                    <a:pt x="7" y="43"/>
                    <a:pt x="9" y="45"/>
                  </a:cubicBezTo>
                  <a:cubicBezTo>
                    <a:pt x="10" y="46"/>
                    <a:pt x="12" y="46"/>
                    <a:pt x="13" y="45"/>
                  </a:cubicBezTo>
                  <a:cubicBezTo>
                    <a:pt x="14" y="44"/>
                    <a:pt x="16" y="44"/>
                    <a:pt x="17" y="45"/>
                  </a:cubicBezTo>
                  <a:cubicBezTo>
                    <a:pt x="18" y="45"/>
                    <a:pt x="18" y="46"/>
                    <a:pt x="18" y="48"/>
                  </a:cubicBezTo>
                  <a:cubicBezTo>
                    <a:pt x="18" y="49"/>
                    <a:pt x="19" y="50"/>
                    <a:pt x="21" y="51"/>
                  </a:cubicBezTo>
                  <a:cubicBezTo>
                    <a:pt x="22" y="51"/>
                    <a:pt x="24" y="50"/>
                    <a:pt x="25" y="49"/>
                  </a:cubicBezTo>
                  <a:cubicBezTo>
                    <a:pt x="25" y="48"/>
                    <a:pt x="27" y="47"/>
                    <a:pt x="28" y="47"/>
                  </a:cubicBezTo>
                  <a:cubicBezTo>
                    <a:pt x="29" y="47"/>
                    <a:pt x="30" y="48"/>
                    <a:pt x="30" y="49"/>
                  </a:cubicBezTo>
                  <a:cubicBezTo>
                    <a:pt x="30" y="50"/>
                    <a:pt x="32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6" y="45"/>
                    <a:pt x="38" y="43"/>
                    <a:pt x="38" y="43"/>
                  </a:cubicBezTo>
                  <a:cubicBezTo>
                    <a:pt x="39" y="42"/>
                    <a:pt x="40" y="43"/>
                    <a:pt x="41" y="44"/>
                  </a:cubicBezTo>
                  <a:cubicBezTo>
                    <a:pt x="42" y="45"/>
                    <a:pt x="44" y="44"/>
                    <a:pt x="45" y="43"/>
                  </a:cubicBezTo>
                  <a:cubicBezTo>
                    <a:pt x="47" y="42"/>
                    <a:pt x="47" y="40"/>
                    <a:pt x="46" y="39"/>
                  </a:cubicBezTo>
                  <a:cubicBezTo>
                    <a:pt x="45" y="38"/>
                    <a:pt x="45" y="35"/>
                    <a:pt x="45" y="35"/>
                  </a:cubicBezTo>
                  <a:cubicBezTo>
                    <a:pt x="46" y="34"/>
                    <a:pt x="47" y="34"/>
                    <a:pt x="48" y="34"/>
                  </a:cubicBezTo>
                  <a:cubicBezTo>
                    <a:pt x="50" y="34"/>
                    <a:pt x="51" y="33"/>
                    <a:pt x="51" y="31"/>
                  </a:cubicBezTo>
                  <a:cubicBezTo>
                    <a:pt x="52" y="29"/>
                    <a:pt x="51" y="27"/>
                    <a:pt x="50" y="27"/>
                  </a:cubicBezTo>
                  <a:cubicBezTo>
                    <a:pt x="48" y="27"/>
                    <a:pt x="47" y="25"/>
                    <a:pt x="47" y="24"/>
                  </a:cubicBezTo>
                  <a:cubicBezTo>
                    <a:pt x="47" y="23"/>
                    <a:pt x="48" y="22"/>
                    <a:pt x="49" y="22"/>
                  </a:cubicBezTo>
                  <a:cubicBezTo>
                    <a:pt x="51" y="21"/>
                    <a:pt x="51" y="19"/>
                    <a:pt x="51" y="18"/>
                  </a:cubicBezTo>
                  <a:cubicBezTo>
                    <a:pt x="50" y="16"/>
                    <a:pt x="49" y="15"/>
                    <a:pt x="47" y="15"/>
                  </a:cubicBezTo>
                  <a:cubicBezTo>
                    <a:pt x="46" y="16"/>
                    <a:pt x="44" y="14"/>
                    <a:pt x="44" y="13"/>
                  </a:cubicBezTo>
                  <a:cubicBezTo>
                    <a:pt x="43" y="13"/>
                    <a:pt x="43" y="11"/>
                    <a:pt x="44" y="10"/>
                  </a:cubicBezTo>
                  <a:cubicBezTo>
                    <a:pt x="45" y="9"/>
                    <a:pt x="45" y="8"/>
                    <a:pt x="43" y="6"/>
                  </a:cubicBezTo>
                  <a:cubicBezTo>
                    <a:pt x="42" y="5"/>
                    <a:pt x="40" y="5"/>
                    <a:pt x="39" y="6"/>
                  </a:cubicBezTo>
                  <a:cubicBezTo>
                    <a:pt x="38" y="7"/>
                    <a:pt x="36" y="7"/>
                    <a:pt x="35" y="6"/>
                  </a:cubicBezTo>
                  <a:cubicBezTo>
                    <a:pt x="34" y="6"/>
                    <a:pt x="34" y="5"/>
                    <a:pt x="34" y="3"/>
                  </a:cubicBezTo>
                  <a:cubicBezTo>
                    <a:pt x="35" y="2"/>
                    <a:pt x="33" y="1"/>
                    <a:pt x="32" y="0"/>
                  </a:cubicBezTo>
                  <a:cubicBezTo>
                    <a:pt x="30" y="0"/>
                    <a:pt x="28" y="1"/>
                    <a:pt x="28" y="2"/>
                  </a:cubicBezTo>
                  <a:cubicBezTo>
                    <a:pt x="27" y="3"/>
                    <a:pt x="25" y="4"/>
                    <a:pt x="24" y="4"/>
                  </a:cubicBezTo>
                  <a:cubicBezTo>
                    <a:pt x="24" y="4"/>
                    <a:pt x="23" y="3"/>
                    <a:pt x="22" y="2"/>
                  </a:cubicBezTo>
                  <a:cubicBezTo>
                    <a:pt x="22" y="1"/>
                    <a:pt x="20" y="0"/>
                    <a:pt x="18" y="1"/>
                  </a:cubicBezTo>
                  <a:cubicBezTo>
                    <a:pt x="16" y="1"/>
                    <a:pt x="15" y="3"/>
                    <a:pt x="16" y="4"/>
                  </a:cubicBezTo>
                  <a:cubicBezTo>
                    <a:pt x="16" y="6"/>
                    <a:pt x="15" y="8"/>
                    <a:pt x="14" y="8"/>
                  </a:cubicBezTo>
                  <a:cubicBezTo>
                    <a:pt x="13" y="9"/>
                    <a:pt x="12" y="8"/>
                    <a:pt x="11" y="7"/>
                  </a:cubicBezTo>
                  <a:cubicBezTo>
                    <a:pt x="10" y="6"/>
                    <a:pt x="8" y="7"/>
                    <a:pt x="7" y="8"/>
                  </a:cubicBezTo>
                  <a:cubicBezTo>
                    <a:pt x="6" y="10"/>
                    <a:pt x="5" y="11"/>
                    <a:pt x="6" y="12"/>
                  </a:cubicBezTo>
                  <a:close/>
                  <a:moveTo>
                    <a:pt x="22" y="11"/>
                  </a:moveTo>
                  <a:cubicBezTo>
                    <a:pt x="29" y="9"/>
                    <a:pt x="38" y="13"/>
                    <a:pt x="40" y="21"/>
                  </a:cubicBezTo>
                  <a:cubicBezTo>
                    <a:pt x="43" y="29"/>
                    <a:pt x="38" y="37"/>
                    <a:pt x="31" y="40"/>
                  </a:cubicBezTo>
                  <a:cubicBezTo>
                    <a:pt x="23" y="42"/>
                    <a:pt x="14" y="38"/>
                    <a:pt x="12" y="30"/>
                  </a:cubicBezTo>
                  <a:cubicBezTo>
                    <a:pt x="9" y="22"/>
                    <a:pt x="14" y="1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882675" y="3662958"/>
              <a:ext cx="147374" cy="151895"/>
            </a:xfrm>
            <a:custGeom>
              <a:avLst/>
              <a:gdLst>
                <a:gd name="T0" fmla="*/ 4 w 39"/>
                <a:gd name="T1" fmla="*/ 10 h 40"/>
                <a:gd name="T2" fmla="*/ 5 w 39"/>
                <a:gd name="T3" fmla="*/ 13 h 40"/>
                <a:gd name="T4" fmla="*/ 2 w 39"/>
                <a:gd name="T5" fmla="*/ 13 h 40"/>
                <a:gd name="T6" fmla="*/ 0 w 39"/>
                <a:gd name="T7" fmla="*/ 16 h 40"/>
                <a:gd name="T8" fmla="*/ 1 w 39"/>
                <a:gd name="T9" fmla="*/ 19 h 40"/>
                <a:gd name="T10" fmla="*/ 3 w 39"/>
                <a:gd name="T11" fmla="*/ 21 h 40"/>
                <a:gd name="T12" fmla="*/ 2 w 39"/>
                <a:gd name="T13" fmla="*/ 23 h 40"/>
                <a:gd name="T14" fmla="*/ 1 w 39"/>
                <a:gd name="T15" fmla="*/ 26 h 40"/>
                <a:gd name="T16" fmla="*/ 3 w 39"/>
                <a:gd name="T17" fmla="*/ 28 h 40"/>
                <a:gd name="T18" fmla="*/ 5 w 39"/>
                <a:gd name="T19" fmla="*/ 28 h 40"/>
                <a:gd name="T20" fmla="*/ 5 w 39"/>
                <a:gd name="T21" fmla="*/ 31 h 40"/>
                <a:gd name="T22" fmla="*/ 6 w 39"/>
                <a:gd name="T23" fmla="*/ 35 h 40"/>
                <a:gd name="T24" fmla="*/ 9 w 39"/>
                <a:gd name="T25" fmla="*/ 35 h 40"/>
                <a:gd name="T26" fmla="*/ 13 w 39"/>
                <a:gd name="T27" fmla="*/ 34 h 40"/>
                <a:gd name="T28" fmla="*/ 13 w 39"/>
                <a:gd name="T29" fmla="*/ 37 h 40"/>
                <a:gd name="T30" fmla="*/ 15 w 39"/>
                <a:gd name="T31" fmla="*/ 39 h 40"/>
                <a:gd name="T32" fmla="*/ 18 w 39"/>
                <a:gd name="T33" fmla="*/ 38 h 40"/>
                <a:gd name="T34" fmla="*/ 21 w 39"/>
                <a:gd name="T35" fmla="*/ 36 h 40"/>
                <a:gd name="T36" fmla="*/ 22 w 39"/>
                <a:gd name="T37" fmla="*/ 38 h 40"/>
                <a:gd name="T38" fmla="*/ 26 w 39"/>
                <a:gd name="T39" fmla="*/ 39 h 40"/>
                <a:gd name="T40" fmla="*/ 27 w 39"/>
                <a:gd name="T41" fmla="*/ 36 h 40"/>
                <a:gd name="T42" fmla="*/ 29 w 39"/>
                <a:gd name="T43" fmla="*/ 33 h 40"/>
                <a:gd name="T44" fmla="*/ 31 w 39"/>
                <a:gd name="T45" fmla="*/ 34 h 40"/>
                <a:gd name="T46" fmla="*/ 34 w 39"/>
                <a:gd name="T47" fmla="*/ 33 h 40"/>
                <a:gd name="T48" fmla="*/ 35 w 39"/>
                <a:gd name="T49" fmla="*/ 30 h 40"/>
                <a:gd name="T50" fmla="*/ 34 w 39"/>
                <a:gd name="T51" fmla="*/ 27 h 40"/>
                <a:gd name="T52" fmla="*/ 36 w 39"/>
                <a:gd name="T53" fmla="*/ 26 h 40"/>
                <a:gd name="T54" fmla="*/ 39 w 39"/>
                <a:gd name="T55" fmla="*/ 24 h 40"/>
                <a:gd name="T56" fmla="*/ 38 w 39"/>
                <a:gd name="T57" fmla="*/ 21 h 40"/>
                <a:gd name="T58" fmla="*/ 36 w 39"/>
                <a:gd name="T59" fmla="*/ 18 h 40"/>
                <a:gd name="T60" fmla="*/ 37 w 39"/>
                <a:gd name="T61" fmla="*/ 17 h 40"/>
                <a:gd name="T62" fmla="*/ 38 w 39"/>
                <a:gd name="T63" fmla="*/ 14 h 40"/>
                <a:gd name="T64" fmla="*/ 36 w 39"/>
                <a:gd name="T65" fmla="*/ 12 h 40"/>
                <a:gd name="T66" fmla="*/ 33 w 39"/>
                <a:gd name="T67" fmla="*/ 10 h 40"/>
                <a:gd name="T68" fmla="*/ 33 w 39"/>
                <a:gd name="T69" fmla="*/ 8 h 40"/>
                <a:gd name="T70" fmla="*/ 33 w 39"/>
                <a:gd name="T71" fmla="*/ 5 h 40"/>
                <a:gd name="T72" fmla="*/ 30 w 39"/>
                <a:gd name="T73" fmla="*/ 5 h 40"/>
                <a:gd name="T74" fmla="*/ 26 w 39"/>
                <a:gd name="T75" fmla="*/ 5 h 40"/>
                <a:gd name="T76" fmla="*/ 26 w 39"/>
                <a:gd name="T77" fmla="*/ 3 h 40"/>
                <a:gd name="T78" fmla="*/ 24 w 39"/>
                <a:gd name="T79" fmla="*/ 0 h 40"/>
                <a:gd name="T80" fmla="*/ 21 w 39"/>
                <a:gd name="T81" fmla="*/ 2 h 40"/>
                <a:gd name="T82" fmla="*/ 18 w 39"/>
                <a:gd name="T83" fmla="*/ 4 h 40"/>
                <a:gd name="T84" fmla="*/ 16 w 39"/>
                <a:gd name="T85" fmla="*/ 2 h 40"/>
                <a:gd name="T86" fmla="*/ 13 w 39"/>
                <a:gd name="T87" fmla="*/ 1 h 40"/>
                <a:gd name="T88" fmla="*/ 11 w 39"/>
                <a:gd name="T89" fmla="*/ 3 h 40"/>
                <a:gd name="T90" fmla="*/ 10 w 39"/>
                <a:gd name="T91" fmla="*/ 6 h 40"/>
                <a:gd name="T92" fmla="*/ 8 w 39"/>
                <a:gd name="T93" fmla="*/ 6 h 40"/>
                <a:gd name="T94" fmla="*/ 5 w 39"/>
                <a:gd name="T95" fmla="*/ 6 h 40"/>
                <a:gd name="T96" fmla="*/ 4 w 39"/>
                <a:gd name="T97" fmla="*/ 10 h 40"/>
                <a:gd name="T98" fmla="*/ 16 w 39"/>
                <a:gd name="T99" fmla="*/ 9 h 40"/>
                <a:gd name="T100" fmla="*/ 30 w 39"/>
                <a:gd name="T101" fmla="*/ 16 h 40"/>
                <a:gd name="T102" fmla="*/ 23 w 39"/>
                <a:gd name="T103" fmla="*/ 31 h 40"/>
                <a:gd name="T104" fmla="*/ 9 w 39"/>
                <a:gd name="T105" fmla="*/ 23 h 40"/>
                <a:gd name="T106" fmla="*/ 16 w 39"/>
                <a:gd name="T107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40">
                  <a:moveTo>
                    <a:pt x="4" y="10"/>
                  </a:moveTo>
                  <a:cubicBezTo>
                    <a:pt x="5" y="10"/>
                    <a:pt x="5" y="12"/>
                    <a:pt x="5" y="13"/>
                  </a:cubicBezTo>
                  <a:cubicBezTo>
                    <a:pt x="4" y="13"/>
                    <a:pt x="3" y="14"/>
                    <a:pt x="2" y="13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19"/>
                    <a:pt x="3" y="20"/>
                    <a:pt x="3" y="21"/>
                  </a:cubicBezTo>
                  <a:cubicBezTo>
                    <a:pt x="3" y="22"/>
                    <a:pt x="3" y="22"/>
                    <a:pt x="2" y="23"/>
                  </a:cubicBezTo>
                  <a:cubicBezTo>
                    <a:pt x="1" y="23"/>
                    <a:pt x="0" y="24"/>
                    <a:pt x="1" y="26"/>
                  </a:cubicBezTo>
                  <a:cubicBezTo>
                    <a:pt x="1" y="27"/>
                    <a:pt x="2" y="28"/>
                    <a:pt x="3" y="28"/>
                  </a:cubicBezTo>
                  <a:cubicBezTo>
                    <a:pt x="4" y="27"/>
                    <a:pt x="5" y="28"/>
                    <a:pt x="5" y="28"/>
                  </a:cubicBezTo>
                  <a:cubicBezTo>
                    <a:pt x="6" y="29"/>
                    <a:pt x="6" y="31"/>
                    <a:pt x="5" y="31"/>
                  </a:cubicBezTo>
                  <a:cubicBezTo>
                    <a:pt x="5" y="32"/>
                    <a:pt x="5" y="34"/>
                    <a:pt x="6" y="35"/>
                  </a:cubicBezTo>
                  <a:cubicBezTo>
                    <a:pt x="7" y="35"/>
                    <a:pt x="9" y="36"/>
                    <a:pt x="9" y="35"/>
                  </a:cubicBezTo>
                  <a:cubicBezTo>
                    <a:pt x="10" y="34"/>
                    <a:pt x="12" y="34"/>
                    <a:pt x="13" y="34"/>
                  </a:cubicBezTo>
                  <a:cubicBezTo>
                    <a:pt x="13" y="35"/>
                    <a:pt x="13" y="36"/>
                    <a:pt x="13" y="37"/>
                  </a:cubicBezTo>
                  <a:cubicBezTo>
                    <a:pt x="13" y="38"/>
                    <a:pt x="14" y="39"/>
                    <a:pt x="15" y="39"/>
                  </a:cubicBezTo>
                  <a:cubicBezTo>
                    <a:pt x="17" y="40"/>
                    <a:pt x="18" y="39"/>
                    <a:pt x="18" y="38"/>
                  </a:cubicBezTo>
                  <a:cubicBezTo>
                    <a:pt x="18" y="37"/>
                    <a:pt x="20" y="36"/>
                    <a:pt x="21" y="36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3" y="39"/>
                    <a:pt x="24" y="39"/>
                    <a:pt x="26" y="39"/>
                  </a:cubicBezTo>
                  <a:cubicBezTo>
                    <a:pt x="27" y="38"/>
                    <a:pt x="28" y="37"/>
                    <a:pt x="27" y="36"/>
                  </a:cubicBezTo>
                  <a:cubicBezTo>
                    <a:pt x="27" y="35"/>
                    <a:pt x="28" y="33"/>
                    <a:pt x="29" y="33"/>
                  </a:cubicBezTo>
                  <a:cubicBezTo>
                    <a:pt x="29" y="33"/>
                    <a:pt x="30" y="33"/>
                    <a:pt x="31" y="34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5" y="32"/>
                    <a:pt x="35" y="31"/>
                    <a:pt x="35" y="30"/>
                  </a:cubicBezTo>
                  <a:cubicBezTo>
                    <a:pt x="34" y="29"/>
                    <a:pt x="34" y="27"/>
                    <a:pt x="34" y="27"/>
                  </a:cubicBezTo>
                  <a:cubicBezTo>
                    <a:pt x="34" y="26"/>
                    <a:pt x="35" y="26"/>
                    <a:pt x="36" y="26"/>
                  </a:cubicBezTo>
                  <a:cubicBezTo>
                    <a:pt x="38" y="26"/>
                    <a:pt x="39" y="25"/>
                    <a:pt x="39" y="24"/>
                  </a:cubicBezTo>
                  <a:cubicBezTo>
                    <a:pt x="39" y="23"/>
                    <a:pt x="39" y="21"/>
                    <a:pt x="38" y="21"/>
                  </a:cubicBezTo>
                  <a:cubicBezTo>
                    <a:pt x="37" y="21"/>
                    <a:pt x="36" y="19"/>
                    <a:pt x="36" y="18"/>
                  </a:cubicBezTo>
                  <a:cubicBezTo>
                    <a:pt x="36" y="18"/>
                    <a:pt x="36" y="17"/>
                    <a:pt x="37" y="17"/>
                  </a:cubicBezTo>
                  <a:cubicBezTo>
                    <a:pt x="38" y="16"/>
                    <a:pt x="39" y="15"/>
                    <a:pt x="38" y="14"/>
                  </a:cubicBezTo>
                  <a:cubicBezTo>
                    <a:pt x="38" y="12"/>
                    <a:pt x="37" y="11"/>
                    <a:pt x="36" y="12"/>
                  </a:cubicBezTo>
                  <a:cubicBezTo>
                    <a:pt x="35" y="12"/>
                    <a:pt x="33" y="11"/>
                    <a:pt x="33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4" y="7"/>
                    <a:pt x="34" y="6"/>
                    <a:pt x="33" y="5"/>
                  </a:cubicBezTo>
                  <a:cubicBezTo>
                    <a:pt x="32" y="4"/>
                    <a:pt x="30" y="4"/>
                    <a:pt x="30" y="5"/>
                  </a:cubicBezTo>
                  <a:cubicBezTo>
                    <a:pt x="29" y="5"/>
                    <a:pt x="27" y="5"/>
                    <a:pt x="26" y="5"/>
                  </a:cubicBezTo>
                  <a:cubicBezTo>
                    <a:pt x="26" y="5"/>
                    <a:pt x="26" y="4"/>
                    <a:pt x="26" y="3"/>
                  </a:cubicBezTo>
                  <a:cubicBezTo>
                    <a:pt x="26" y="2"/>
                    <a:pt x="25" y="1"/>
                    <a:pt x="24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20" y="3"/>
                    <a:pt x="19" y="3"/>
                    <a:pt x="18" y="4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6" y="1"/>
                    <a:pt x="15" y="0"/>
                    <a:pt x="13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12" y="4"/>
                    <a:pt x="11" y="6"/>
                    <a:pt x="10" y="6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4" y="7"/>
                    <a:pt x="4" y="9"/>
                    <a:pt x="4" y="10"/>
                  </a:cubicBezTo>
                  <a:close/>
                  <a:moveTo>
                    <a:pt x="16" y="9"/>
                  </a:moveTo>
                  <a:cubicBezTo>
                    <a:pt x="22" y="7"/>
                    <a:pt x="28" y="10"/>
                    <a:pt x="30" y="16"/>
                  </a:cubicBezTo>
                  <a:cubicBezTo>
                    <a:pt x="32" y="22"/>
                    <a:pt x="29" y="29"/>
                    <a:pt x="23" y="31"/>
                  </a:cubicBezTo>
                  <a:cubicBezTo>
                    <a:pt x="17" y="33"/>
                    <a:pt x="11" y="29"/>
                    <a:pt x="9" y="23"/>
                  </a:cubicBezTo>
                  <a:cubicBezTo>
                    <a:pt x="7" y="17"/>
                    <a:pt x="10" y="11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文本框 9"/>
          <p:cNvSpPr txBox="1"/>
          <p:nvPr/>
        </p:nvSpPr>
        <p:spPr>
          <a:xfrm>
            <a:off x="4910644" y="4326600"/>
            <a:ext cx="1611229" cy="246221"/>
          </a:xfrm>
          <a:prstGeom prst="rect">
            <a:avLst/>
          </a:prstGeom>
          <a:noFill/>
        </p:spPr>
        <p:txBody>
          <a:bodyPr wrap="square" lIns="0" tIns="0" rIns="0" bIns="0" rtlCol="0" anchorCtr="0">
            <a:spAutoFit/>
          </a:bodyPr>
          <a:lstStyle/>
          <a:p>
            <a:pPr marL="171450" lvl="1" indent="-171450">
              <a:buFont typeface="Wingdings" charset="2"/>
              <a:buChar char="l"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EMOS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邮件服务</a:t>
            </a:r>
            <a:endParaRPr lang="x-none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6794415" y="4327870"/>
            <a:ext cx="16112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charset="2"/>
              <a:buChar char="l"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解析服务</a:t>
            </a:r>
            <a:endParaRPr lang="x-none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24" name="矩形 23"/>
          <p:cNvSpPr/>
          <p:nvPr/>
        </p:nvSpPr>
        <p:spPr>
          <a:xfrm>
            <a:off x="5089525" y="1894840"/>
            <a:ext cx="6368415" cy="2395220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矩形 32"/>
          <p:cNvSpPr/>
          <p:nvPr/>
        </p:nvSpPr>
        <p:spPr>
          <a:xfrm flipH="1">
            <a:off x="5145521" y="3517236"/>
            <a:ext cx="905119" cy="687938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140960" y="4462780"/>
            <a:ext cx="6320790" cy="190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数据库类型</a:t>
            </a: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常见的数据库有Access、MySQL、SQL Server、Oracle、Sybase、DB2。MariaDB数据库管理系统是MySQL的一个分支，主要由开源社区在维护，采用GPL授权许可，MariaDB的目的是完全兼容MySQL，包括API和命令行，使之能轻松成为MySQL的代替品。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45860" y="1987550"/>
            <a:ext cx="4401820" cy="213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作为网络的一个重要应用，数据库在网站建设与网络营销中发挥着重要的作用，与普通网站相对而言，具有数据库功能的网站网页我们通常称为动态页面，也就是说页面不是一成不变的，页面上内容是动态生成的，它可以根据数据库中相应部分内容的调整而变化，使网站内容更灵活，维护更方便，更新更便捷。</a:t>
            </a:r>
          </a:p>
        </p:txBody>
      </p:sp>
      <p:pic>
        <p:nvPicPr>
          <p:cNvPr id="12" name="图片 11" descr="0014026578280911_b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355" y="1737360"/>
            <a:ext cx="4383405" cy="2911475"/>
          </a:xfrm>
          <a:prstGeom prst="rect">
            <a:avLst/>
          </a:prstGeom>
        </p:spPr>
      </p:pic>
      <p:sp>
        <p:nvSpPr>
          <p:cNvPr id="34" name="副标题 33"/>
          <p:cNvSpPr>
            <a:spLocks noGrp="1"/>
          </p:cNvSpPr>
          <p:nvPr>
            <p:ph type="subTitle" idx="1"/>
          </p:nvPr>
        </p:nvSpPr>
        <p:spPr>
          <a:xfrm>
            <a:off x="4959985" y="714375"/>
            <a:ext cx="6646545" cy="1121410"/>
          </a:xfrm>
        </p:spPr>
        <p:txBody>
          <a:bodyPr>
            <a:normAutofit lnSpcReduction="10000"/>
          </a:bodyPr>
          <a:lstStyle/>
          <a:p>
            <a:pPr algn="l"/>
            <a:endParaRPr lang="x-none" altLang="zh-CN" sz="3200"/>
          </a:p>
          <a:p>
            <a:pPr algn="l"/>
            <a:r>
              <a:rPr lang="x-none" altLang="zh-CN" sz="4000"/>
              <a:t>数据库介绍</a:t>
            </a:r>
          </a:p>
        </p:txBody>
      </p:sp>
      <p:pic>
        <p:nvPicPr>
          <p:cNvPr id="10" name="图片 9" descr="保护伞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1</a:t>
            </a:r>
            <a:endParaRPr lang="zh-CN" altLang="en-US" sz="2800" dirty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398135" y="4332605"/>
            <a:ext cx="6015990" cy="20427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1600"/>
              <a:t>0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1</a:t>
            </a:r>
            <a:endParaRPr lang="zh-CN" altLang="en-US" sz="2800" dirty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数据库</a:t>
            </a:r>
            <a:endParaRPr lang="x-none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48" name="文本框 47"/>
          <p:cNvSpPr txBox="1"/>
          <p:nvPr/>
        </p:nvSpPr>
        <p:spPr>
          <a:xfrm>
            <a:off x="787400" y="2498725"/>
            <a:ext cx="7725410" cy="210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lnSpc>
                <a:spcPct val="110000"/>
              </a:lnSpc>
              <a:buNone/>
            </a:pPr>
            <a:r>
              <a:rPr lang="x-none" altLang="zh-CN" sz="2400">
                <a:cs typeface="宋体" pitchFamily="2" charset="-122"/>
                <a:sym typeface="+mn-ea"/>
              </a:rPr>
              <a:t>·</a:t>
            </a:r>
            <a:r>
              <a:rPr lang="x-none" altLang="zh-CN" sz="2400">
                <a:sym typeface="+mn-ea"/>
              </a:rPr>
              <a:t>Mysql是关系型数据库管理系统</a:t>
            </a:r>
          </a:p>
          <a:p>
            <a:pPr marL="0" indent="0" fontAlgn="auto">
              <a:lnSpc>
                <a:spcPct val="110000"/>
              </a:lnSpc>
              <a:buNone/>
            </a:pPr>
            <a:r>
              <a:rPr lang="x-none" altLang="zh-CN" sz="2400">
                <a:cs typeface="宋体" pitchFamily="2" charset="-122"/>
                <a:sym typeface="+mn-ea"/>
              </a:rPr>
              <a:t>·</a:t>
            </a:r>
            <a:r>
              <a:rPr lang="x-none" altLang="zh-CN" sz="2400">
                <a:sym typeface="+mn-ea"/>
              </a:rPr>
              <a:t>Mysql的数据负载量大，是多用户，多任务数据库系统</a:t>
            </a:r>
          </a:p>
          <a:p>
            <a:pPr marL="0" indent="0" fontAlgn="auto">
              <a:lnSpc>
                <a:spcPct val="110000"/>
              </a:lnSpc>
              <a:buNone/>
            </a:pPr>
            <a:r>
              <a:rPr lang="x-none" altLang="zh-CN" sz="2400">
                <a:cs typeface="宋体" pitchFamily="2" charset="-122"/>
                <a:sym typeface="+mn-ea"/>
              </a:rPr>
              <a:t>·</a:t>
            </a:r>
            <a:r>
              <a:rPr lang="x-none" altLang="zh-CN" sz="2400">
                <a:sym typeface="+mn-ea"/>
              </a:rPr>
              <a:t>安全配置透明简单，权限明确，不易出漏洞</a:t>
            </a:r>
          </a:p>
          <a:p>
            <a:pPr marL="0" indent="0" fontAlgn="auto">
              <a:lnSpc>
                <a:spcPct val="110000"/>
              </a:lnSpc>
              <a:buNone/>
            </a:pPr>
            <a:r>
              <a:rPr lang="x-none" altLang="zh-CN" sz="2400">
                <a:cs typeface="宋体" pitchFamily="2" charset="-122"/>
                <a:sym typeface="+mn-ea"/>
              </a:rPr>
              <a:t>·</a:t>
            </a:r>
            <a:r>
              <a:rPr lang="x-none" altLang="zh-CN" sz="2400">
                <a:sym typeface="+mn-ea"/>
              </a:rPr>
              <a:t>体积小，速度快，机器配置要求不高</a:t>
            </a:r>
          </a:p>
          <a:p>
            <a:pPr marL="0" indent="0" fontAlgn="auto">
              <a:lnSpc>
                <a:spcPct val="110000"/>
              </a:lnSpc>
              <a:buNone/>
            </a:pPr>
            <a:r>
              <a:rPr lang="x-none" altLang="zh-CN" sz="2400">
                <a:cs typeface="宋体" pitchFamily="2" charset="-122"/>
                <a:sym typeface="+mn-ea"/>
              </a:rPr>
              <a:t>·</a:t>
            </a:r>
            <a:r>
              <a:rPr lang="x-none" altLang="zh-CN" sz="2400">
                <a:sym typeface="+mn-ea"/>
              </a:rPr>
              <a:t>开源</a:t>
            </a:r>
            <a:endParaRPr lang="x-none" altLang="zh-CN" sz="24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185525" y="4530606"/>
            <a:ext cx="1041617" cy="10416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06343" y="4517511"/>
            <a:ext cx="1041617" cy="10416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48"/>
          <p:cNvSpPr>
            <a:spLocks noEditPoints="1"/>
          </p:cNvSpPr>
          <p:nvPr/>
        </p:nvSpPr>
        <p:spPr bwMode="auto">
          <a:xfrm>
            <a:off x="5999973" y="4721304"/>
            <a:ext cx="466078" cy="554951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>
              <a:solidFill>
                <a:prstClr val="black"/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664707" y="4515985"/>
            <a:ext cx="1041617" cy="10416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144292" y="4530606"/>
            <a:ext cx="1041617" cy="10416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5"/>
          <p:cNvSpPr/>
          <p:nvPr/>
        </p:nvSpPr>
        <p:spPr bwMode="auto">
          <a:xfrm flipH="1">
            <a:off x="7561021" y="4882796"/>
            <a:ext cx="349218" cy="320594"/>
          </a:xfrm>
          <a:custGeom>
            <a:avLst/>
            <a:gdLst>
              <a:gd name="T0" fmla="*/ 29 w 85"/>
              <a:gd name="T1" fmla="*/ 0 h 78"/>
              <a:gd name="T2" fmla="*/ 34 w 85"/>
              <a:gd name="T3" fmla="*/ 29 h 78"/>
              <a:gd name="T4" fmla="*/ 8 w 85"/>
              <a:gd name="T5" fmla="*/ 29 h 78"/>
              <a:gd name="T6" fmla="*/ 6 w 85"/>
              <a:gd name="T7" fmla="*/ 29 h 78"/>
              <a:gd name="T8" fmla="*/ 0 w 85"/>
              <a:gd name="T9" fmla="*/ 35 h 78"/>
              <a:gd name="T10" fmla="*/ 0 w 85"/>
              <a:gd name="T11" fmla="*/ 35 h 78"/>
              <a:gd name="T12" fmla="*/ 4 w 85"/>
              <a:gd name="T13" fmla="*/ 42 h 78"/>
              <a:gd name="T14" fmla="*/ 0 w 85"/>
              <a:gd name="T15" fmla="*/ 47 h 78"/>
              <a:gd name="T16" fmla="*/ 0 w 85"/>
              <a:gd name="T17" fmla="*/ 47 h 78"/>
              <a:gd name="T18" fmla="*/ 5 w 85"/>
              <a:gd name="T19" fmla="*/ 54 h 78"/>
              <a:gd name="T20" fmla="*/ 4 w 85"/>
              <a:gd name="T21" fmla="*/ 58 h 78"/>
              <a:gd name="T22" fmla="*/ 4 w 85"/>
              <a:gd name="T23" fmla="*/ 58 h 78"/>
              <a:gd name="T24" fmla="*/ 10 w 85"/>
              <a:gd name="T25" fmla="*/ 65 h 78"/>
              <a:gd name="T26" fmla="*/ 11 w 85"/>
              <a:gd name="T27" fmla="*/ 65 h 78"/>
              <a:gd name="T28" fmla="*/ 9 w 85"/>
              <a:gd name="T29" fmla="*/ 70 h 78"/>
              <a:gd name="T30" fmla="*/ 9 w 85"/>
              <a:gd name="T31" fmla="*/ 70 h 78"/>
              <a:gd name="T32" fmla="*/ 15 w 85"/>
              <a:gd name="T33" fmla="*/ 77 h 78"/>
              <a:gd name="T34" fmla="*/ 29 w 85"/>
              <a:gd name="T35" fmla="*/ 77 h 78"/>
              <a:gd name="T36" fmla="*/ 45 w 85"/>
              <a:gd name="T37" fmla="*/ 77 h 78"/>
              <a:gd name="T38" fmla="*/ 46 w 85"/>
              <a:gd name="T39" fmla="*/ 77 h 78"/>
              <a:gd name="T40" fmla="*/ 51 w 85"/>
              <a:gd name="T41" fmla="*/ 71 h 78"/>
              <a:gd name="T42" fmla="*/ 66 w 85"/>
              <a:gd name="T43" fmla="*/ 69 h 78"/>
              <a:gd name="T44" fmla="*/ 66 w 85"/>
              <a:gd name="T45" fmla="*/ 78 h 78"/>
              <a:gd name="T46" fmla="*/ 85 w 85"/>
              <a:gd name="T47" fmla="*/ 78 h 78"/>
              <a:gd name="T48" fmla="*/ 85 w 85"/>
              <a:gd name="T49" fmla="*/ 25 h 78"/>
              <a:gd name="T50" fmla="*/ 66 w 85"/>
              <a:gd name="T51" fmla="*/ 25 h 78"/>
              <a:gd name="T52" fmla="*/ 66 w 85"/>
              <a:gd name="T53" fmla="*/ 32 h 78"/>
              <a:gd name="T54" fmla="*/ 61 w 85"/>
              <a:gd name="T55" fmla="*/ 32 h 78"/>
              <a:gd name="T56" fmla="*/ 29 w 85"/>
              <a:gd name="T5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78">
                <a:moveTo>
                  <a:pt x="29" y="0"/>
                </a:moveTo>
                <a:cubicBezTo>
                  <a:pt x="1" y="7"/>
                  <a:pt x="33" y="28"/>
                  <a:pt x="3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0" y="32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1" y="41"/>
                  <a:pt x="4" y="42"/>
                </a:cubicBezTo>
                <a:cubicBezTo>
                  <a:pt x="2" y="43"/>
                  <a:pt x="0" y="45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2" y="53"/>
                  <a:pt x="5" y="54"/>
                </a:cubicBezTo>
                <a:cubicBezTo>
                  <a:pt x="4" y="55"/>
                  <a:pt x="4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0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4"/>
                  <a:pt x="12" y="77"/>
                  <a:pt x="15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1"/>
                  <a:pt x="51" y="71"/>
                  <a:pt x="51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8"/>
                  <a:pt x="66" y="78"/>
                  <a:pt x="66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25"/>
                  <a:pt x="85" y="25"/>
                  <a:pt x="85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7" y="16"/>
                  <a:pt x="32" y="17"/>
                  <a:pt x="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49677" y="5820528"/>
            <a:ext cx="119888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x-none" sz="2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运行效率</a:t>
            </a:r>
            <a:endParaRPr lang="x-none"/>
          </a:p>
        </p:txBody>
      </p:sp>
      <p:sp>
        <p:nvSpPr>
          <p:cNvPr id="61" name="矩形 60"/>
          <p:cNvSpPr/>
          <p:nvPr/>
        </p:nvSpPr>
        <p:spPr>
          <a:xfrm>
            <a:off x="7154356" y="5840562"/>
            <a:ext cx="119888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x-none" sz="2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数据冗余</a:t>
            </a:r>
            <a:endParaRPr lang="x-none"/>
          </a:p>
        </p:txBody>
      </p:sp>
      <p:sp>
        <p:nvSpPr>
          <p:cNvPr id="62" name="矩形 61"/>
          <p:cNvSpPr/>
          <p:nvPr/>
        </p:nvSpPr>
        <p:spPr>
          <a:xfrm>
            <a:off x="8626558" y="5849003"/>
            <a:ext cx="119888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x-none" sz="2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故障恢复</a:t>
            </a:r>
            <a:endParaRPr lang="x-none"/>
          </a:p>
        </p:txBody>
      </p:sp>
      <p:sp>
        <p:nvSpPr>
          <p:cNvPr id="63" name="矩形 62"/>
          <p:cNvSpPr/>
          <p:nvPr/>
        </p:nvSpPr>
        <p:spPr>
          <a:xfrm>
            <a:off x="10361946" y="5824687"/>
            <a:ext cx="69088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en-US" sz="2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开源</a:t>
            </a:r>
          </a:p>
        </p:txBody>
      </p:sp>
      <p:grpSp>
        <p:nvGrpSpPr>
          <p:cNvPr id="15" name="Group 49"/>
          <p:cNvGrpSpPr/>
          <p:nvPr/>
        </p:nvGrpSpPr>
        <p:grpSpPr>
          <a:xfrm>
            <a:off x="8950030" y="4754723"/>
            <a:ext cx="460276" cy="636922"/>
            <a:chOff x="3582988" y="3510757"/>
            <a:chExt cx="319088" cy="465138"/>
          </a:xfrm>
          <a:solidFill>
            <a:schemeClr val="bg1"/>
          </a:solidFill>
        </p:grpSpPr>
        <p:sp>
          <p:nvSpPr>
            <p:cNvPr id="16" name="AutoShape 113"/>
            <p:cNvSpPr/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80604020202020204" charset="0"/>
                <a:cs typeface="Arial" panose="02080604020202020204" charset="0"/>
                <a:sym typeface="Gill Sans" charset="0"/>
              </a:endParaRPr>
            </a:p>
          </p:txBody>
        </p:sp>
        <p:sp>
          <p:nvSpPr>
            <p:cNvPr id="17" name="AutoShape 114"/>
            <p:cNvSpPr/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80604020202020204" charset="0"/>
                <a:cs typeface="Arial" panose="02080604020202020204" charset="0"/>
                <a:sym typeface="Gill Sans" charset="0"/>
              </a:endParaRPr>
            </a:p>
          </p:txBody>
        </p:sp>
      </p:grpSp>
      <p:grpSp>
        <p:nvGrpSpPr>
          <p:cNvPr id="18" name="Group 44"/>
          <p:cNvGrpSpPr/>
          <p:nvPr/>
        </p:nvGrpSpPr>
        <p:grpSpPr>
          <a:xfrm>
            <a:off x="10399328" y="4822173"/>
            <a:ext cx="537513" cy="504071"/>
            <a:chOff x="8216107" y="2577307"/>
            <a:chExt cx="464344" cy="464344"/>
          </a:xfrm>
          <a:solidFill>
            <a:schemeClr val="bg1"/>
          </a:solidFill>
        </p:grpSpPr>
        <p:sp>
          <p:nvSpPr>
            <p:cNvPr id="19" name="AutoShape 52"/>
            <p:cNvSpPr/>
            <p:nvPr/>
          </p:nvSpPr>
          <p:spPr bwMode="auto">
            <a:xfrm>
              <a:off x="8216107" y="2577307"/>
              <a:ext cx="464344" cy="464344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80604020202020204" charset="0"/>
                <a:cs typeface="Arial" panose="02080604020202020204" charset="0"/>
                <a:sym typeface="Gill Sans" charset="0"/>
              </a:endParaRPr>
            </a:p>
          </p:txBody>
        </p:sp>
        <p:sp>
          <p:nvSpPr>
            <p:cNvPr id="20" name="AutoShape 53"/>
            <p:cNvSpPr/>
            <p:nvPr/>
          </p:nvSpPr>
          <p:spPr bwMode="auto">
            <a:xfrm>
              <a:off x="8390732" y="2736850"/>
              <a:ext cx="125413" cy="13017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80604020202020204" charset="0"/>
                <a:cs typeface="Arial" panose="02080604020202020204" charset="0"/>
                <a:sym typeface="Gill Sans" charset="0"/>
              </a:endParaRPr>
            </a:p>
          </p:txBody>
        </p:sp>
        <p:sp>
          <p:nvSpPr>
            <p:cNvPr id="21" name="AutoShape 54"/>
            <p:cNvSpPr/>
            <p:nvPr/>
          </p:nvSpPr>
          <p:spPr bwMode="auto">
            <a:xfrm>
              <a:off x="8375650" y="2896394"/>
              <a:ext cx="70644" cy="73819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80604020202020204" charset="0"/>
                <a:cs typeface="Arial" panose="02080604020202020204" charset="0"/>
                <a:sym typeface="Gill Sans" charset="0"/>
              </a:endParaRPr>
            </a:p>
          </p:txBody>
        </p:sp>
        <p:sp>
          <p:nvSpPr>
            <p:cNvPr id="22" name="AutoShape 55"/>
            <p:cNvSpPr/>
            <p:nvPr/>
          </p:nvSpPr>
          <p:spPr bwMode="auto">
            <a:xfrm>
              <a:off x="8448675" y="2649538"/>
              <a:ext cx="71438" cy="74613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80604020202020204" charset="0"/>
                <a:cs typeface="Arial" panose="02080604020202020204" charset="0"/>
                <a:sym typeface="Gill Sans" charset="0"/>
              </a:endParaRPr>
            </a:p>
          </p:txBody>
        </p:sp>
      </p:grpSp>
      <p:sp>
        <p:nvSpPr>
          <p:cNvPr id="34" name="副标题 33"/>
          <p:cNvSpPr>
            <a:spLocks noGrp="1"/>
          </p:cNvSpPr>
          <p:nvPr>
            <p:ph type="subTitle" idx="1"/>
          </p:nvPr>
        </p:nvSpPr>
        <p:spPr>
          <a:xfrm>
            <a:off x="709295" y="1141095"/>
            <a:ext cx="8335645" cy="1106170"/>
          </a:xfrm>
        </p:spPr>
        <p:txBody>
          <a:bodyPr>
            <a:normAutofit lnSpcReduction="10000"/>
          </a:bodyPr>
          <a:lstStyle/>
          <a:p>
            <a:pPr algn="l"/>
            <a:endParaRPr lang="x-none" altLang="zh-CN" sz="3200" dirty="0"/>
          </a:p>
          <a:p>
            <a:pPr algn="l"/>
            <a:r>
              <a:rPr lang="x-none" altLang="zh-CN" sz="4000" dirty="0"/>
              <a:t>Mysql数据库优点与作用</a:t>
            </a:r>
          </a:p>
        </p:txBody>
      </p:sp>
      <p:pic>
        <p:nvPicPr>
          <p:cNvPr id="23" name="图片 22" descr="保护伞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1</a:t>
            </a:r>
            <a:endParaRPr lang="x-none" altLang="en-US" sz="2800" dirty="0" smtClean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x-none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18</a:t>
            </a:fld>
            <a:endParaRPr lang="en-GB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425595" y="1524215"/>
          <a:ext cx="46494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590"/>
                <a:gridCol w="3103880"/>
              </a:tblGrid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字段含义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用户编号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用户帐号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UserPwd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用户密码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UserGender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用户性别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UserIcon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用户头像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UserBrief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用户签名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UserEmail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用户邮箱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Regtime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注册时间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21640" y="1127195"/>
            <a:ext cx="408241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zh-CN" b="1" dirty="0">
                <a:sym typeface="+mn-ea"/>
              </a:rPr>
              <a:t>用户信息表：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94100" y="4608375"/>
            <a:ext cx="388366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zh-CN" b="1">
                <a:sym typeface="+mn-ea"/>
              </a:rPr>
              <a:t>系统用户表：</a:t>
            </a:r>
            <a:endParaRPr lang="zh-CN" altLang="en-US" b="1"/>
          </a:p>
        </p:txBody>
      </p:sp>
      <p:graphicFrame>
        <p:nvGraphicFramePr>
          <p:cNvPr id="11" name="表格 10"/>
          <p:cNvGraphicFramePr/>
          <p:nvPr/>
        </p:nvGraphicFramePr>
        <p:xfrm>
          <a:off x="400305" y="4965155"/>
          <a:ext cx="10858500" cy="1634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345"/>
                <a:gridCol w="5431155"/>
              </a:tblGrid>
              <a:tr h="4248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字段含义</a:t>
                      </a:r>
                    </a:p>
                  </a:txBody>
                  <a:tcPr/>
                </a:tc>
              </a:tr>
              <a:tr h="4241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用户编号</a:t>
                      </a:r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用户帐号</a:t>
                      </a:r>
                    </a:p>
                  </a:txBody>
                  <a:tcPr/>
                </a:tc>
              </a:tr>
              <a:tr h="360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UserPwd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用户密码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560695" y="1110685"/>
            <a:ext cx="15544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 b="1" dirty="0">
                <a:sym typeface="+mn-ea"/>
              </a:rPr>
              <a:t>板块信息表：</a:t>
            </a:r>
            <a:endParaRPr lang="zh-CN" altLang="en-US" dirty="0"/>
          </a:p>
        </p:txBody>
      </p:sp>
      <p:graphicFrame>
        <p:nvGraphicFramePr>
          <p:cNvPr id="13" name="表格 12"/>
          <p:cNvGraphicFramePr/>
          <p:nvPr/>
        </p:nvGraphicFramePr>
        <p:xfrm>
          <a:off x="5575300" y="1518645"/>
          <a:ext cx="6268720" cy="3018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0"/>
                <a:gridCol w="2909570"/>
              </a:tblGrid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字段含义</a:t>
                      </a:r>
                    </a:p>
                  </a:txBody>
                  <a:tcPr/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TopidID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主题编号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TopicTitle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主题名称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TopicContent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主题内容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BlockID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板块编号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用户编号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TopicTime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发布时间</a:t>
                      </a:r>
                    </a:p>
                  </a:txBody>
                  <a:tcPr/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ClickingRate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点击率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RepltCount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回复数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副标题 33"/>
          <p:cNvSpPr txBox="1"/>
          <p:nvPr/>
        </p:nvSpPr>
        <p:spPr>
          <a:xfrm>
            <a:off x="3914232" y="69450"/>
            <a:ext cx="6178912" cy="927751"/>
          </a:xfrm>
        </p:spPr>
        <p:txBody>
          <a:bodyPr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kumimoji="0" lang="x-none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数据库的建立</a:t>
            </a:r>
            <a:endParaRPr kumimoji="0" lang="x-none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图片 17" descr="保护伞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810" y="24037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1</a:t>
            </a:r>
            <a:endParaRPr lang="x-none" altLang="en-US" sz="2800" dirty="0" smtClean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x-none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2" name="文本框 11"/>
          <p:cNvSpPr txBox="1"/>
          <p:nvPr/>
        </p:nvSpPr>
        <p:spPr>
          <a:xfrm>
            <a:off x="509905" y="1262380"/>
            <a:ext cx="166624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zh-CN" b="1" dirty="0">
                <a:sym typeface="+mn-ea"/>
              </a:rPr>
              <a:t>帖子表：</a:t>
            </a:r>
            <a:endParaRPr lang="zh-CN" altLang="en-US" b="1" dirty="0"/>
          </a:p>
        </p:txBody>
      </p:sp>
      <p:graphicFrame>
        <p:nvGraphicFramePr>
          <p:cNvPr id="14" name="表格 13"/>
          <p:cNvGraphicFramePr/>
          <p:nvPr/>
        </p:nvGraphicFramePr>
        <p:xfrm>
          <a:off x="565150" y="1660595"/>
          <a:ext cx="4496435" cy="4778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825"/>
                <a:gridCol w="2086610"/>
              </a:tblGrid>
              <a:tr h="5308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字段含义</a:t>
                      </a:r>
                    </a:p>
                  </a:txBody>
                  <a:tcPr/>
                </a:tc>
              </a:tr>
              <a:tr h="5308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TopidID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主题编号</a:t>
                      </a:r>
                    </a:p>
                  </a:txBody>
                  <a:tcPr/>
                </a:tc>
              </a:tr>
              <a:tr h="5308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TopicTitle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主题名称</a:t>
                      </a:r>
                    </a:p>
                  </a:txBody>
                  <a:tcPr/>
                </a:tc>
              </a:tr>
              <a:tr h="5308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TopicContent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主题内容</a:t>
                      </a:r>
                    </a:p>
                  </a:txBody>
                  <a:tcPr/>
                </a:tc>
              </a:tr>
              <a:tr h="5314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BlockID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板块编号</a:t>
                      </a:r>
                    </a:p>
                  </a:txBody>
                  <a:tcPr/>
                </a:tc>
              </a:tr>
              <a:tr h="5308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用户编号</a:t>
                      </a:r>
                    </a:p>
                  </a:txBody>
                  <a:tcPr/>
                </a:tc>
              </a:tr>
              <a:tr h="5308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TopicTime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发布时间</a:t>
                      </a:r>
                    </a:p>
                  </a:txBody>
                  <a:tcPr/>
                </a:tc>
              </a:tr>
              <a:tr h="5308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ClickingRate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点击率</a:t>
                      </a:r>
                    </a:p>
                  </a:txBody>
                  <a:tcPr/>
                </a:tc>
              </a:tr>
              <a:tr h="5308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RepltCount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回复数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605870" y="1204720"/>
            <a:ext cx="1097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 b="1" dirty="0">
                <a:sym typeface="+mn-ea"/>
              </a:rPr>
              <a:t>回帖表：</a:t>
            </a:r>
            <a:endParaRPr lang="zh-CN" altLang="en-US" dirty="0"/>
          </a:p>
        </p:txBody>
      </p:sp>
      <p:graphicFrame>
        <p:nvGraphicFramePr>
          <p:cNvPr id="16" name="表格 15"/>
          <p:cNvGraphicFramePr/>
          <p:nvPr/>
        </p:nvGraphicFramePr>
        <p:xfrm>
          <a:off x="5622290" y="1590800"/>
          <a:ext cx="5137785" cy="486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210"/>
                <a:gridCol w="2568575"/>
              </a:tblGrid>
              <a:tr h="609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字段含义</a:t>
                      </a:r>
                    </a:p>
                  </a:txBody>
                  <a:tcPr/>
                </a:tc>
              </a:tr>
              <a:tr h="607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ReplyID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板块编号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ReplyTitle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回复标题</a:t>
                      </a:r>
                    </a:p>
                  </a:txBody>
                  <a:tcPr/>
                </a:tc>
              </a:tr>
              <a:tr h="608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ReplyContent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回复内容</a:t>
                      </a:r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TopicID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主题编号</a:t>
                      </a:r>
                    </a:p>
                  </a:txBody>
                  <a:tcPr/>
                </a:tc>
              </a:tr>
              <a:tr h="6051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用户编号</a:t>
                      </a:r>
                    </a:p>
                  </a:txBody>
                  <a:tcPr/>
                </a:tc>
              </a:tr>
              <a:tr h="607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ReplyTIme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/>
                        <a:t>回复时间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ClickingRate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 dirty="0"/>
                        <a:t>点击率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副标题 33"/>
          <p:cNvSpPr txBox="1"/>
          <p:nvPr/>
        </p:nvSpPr>
        <p:spPr>
          <a:xfrm>
            <a:off x="3914232" y="81025"/>
            <a:ext cx="6178912" cy="927751"/>
          </a:xfrm>
        </p:spPr>
        <p:txBody>
          <a:bodyPr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kumimoji="0" lang="x-none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数据库的建立</a:t>
            </a:r>
            <a:endParaRPr kumimoji="0" lang="x-none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图片 17" descr="保护伞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800475" y="-2295525"/>
            <a:ext cx="4591050" cy="4591050"/>
          </a:xfrm>
          <a:prstGeom prst="ellipse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943350" y="-2152650"/>
            <a:ext cx="4305300" cy="4305300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90971" y="297716"/>
            <a:ext cx="1481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zh-CN" altLang="en-US" sz="44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89753" y="1067157"/>
            <a:ext cx="148393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CONTENTS</a:t>
            </a:r>
            <a:endParaRPr lang="zh-CN" altLang="en-US" sz="2200" dirty="0"/>
          </a:p>
        </p:txBody>
      </p:sp>
      <p:sp>
        <p:nvSpPr>
          <p:cNvPr id="38" name="矩形 37"/>
          <p:cNvSpPr/>
          <p:nvPr/>
        </p:nvSpPr>
        <p:spPr>
          <a:xfrm>
            <a:off x="-47625" y="3876082"/>
            <a:ext cx="12276000" cy="45719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879510" y="3832539"/>
            <a:ext cx="130483" cy="130483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042286" y="4157382"/>
            <a:ext cx="1804933" cy="1580465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dist="114300" dir="8100000" algn="tr" rotWithShape="0">
              <a:prstClr val="black">
                <a:alpha val="13000"/>
              </a:prstClr>
            </a:outerShdw>
          </a:effectLst>
        </p:spPr>
        <p:txBody>
          <a:bodyPr lIns="72000" tIns="180000" rIns="72000" bIns="0" rtlCol="0" anchor="ctr"/>
          <a:lstStyle/>
          <a:p>
            <a:pPr algn="ctr">
              <a:lnSpc>
                <a:spcPct val="130000"/>
              </a:lnSpc>
              <a:defRPr/>
            </a:pPr>
            <a:endParaRPr lang="en-US" altLang="zh-CN" sz="1350" kern="0" dirty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494911" y="4045264"/>
            <a:ext cx="468000" cy="468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2300" kern="0" dirty="0">
                <a:solidFill>
                  <a:srgbClr val="FFC000"/>
                </a:solidFill>
                <a:latin typeface="Arial" panose="02080604020202020204" charset="0"/>
                <a:ea typeface="微软雅黑" pitchFamily="34" charset="-122"/>
                <a:cs typeface="FreesiaUPC" panose="020B0604020202020204" pitchFamily="34" charset="-34"/>
                <a:sym typeface="Arial" panose="02080604020202020204" charset="0"/>
              </a:rPr>
              <a:t>01</a:t>
            </a:r>
          </a:p>
        </p:txBody>
      </p:sp>
      <p:sp>
        <p:nvSpPr>
          <p:cNvPr id="42" name="椭圆 41"/>
          <p:cNvSpPr/>
          <p:nvPr/>
        </p:nvSpPr>
        <p:spPr>
          <a:xfrm>
            <a:off x="4675762" y="3832539"/>
            <a:ext cx="130483" cy="130483"/>
          </a:xfrm>
          <a:prstGeom prst="ellipse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756849" y="4157447"/>
            <a:ext cx="1803600" cy="1580400"/>
          </a:xfrm>
          <a:prstGeom prst="round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dist="114300" dir="8100000" algn="tr" rotWithShape="0">
              <a:prstClr val="black">
                <a:alpha val="13000"/>
              </a:prstClr>
            </a:outerShdw>
          </a:effectLst>
        </p:spPr>
        <p:txBody>
          <a:bodyPr lIns="72000" tIns="180000" rIns="72000" bIns="0" rtlCol="0" anchor="ctr"/>
          <a:lstStyle/>
          <a:p>
            <a:pPr algn="ctr">
              <a:lnSpc>
                <a:spcPct val="130000"/>
              </a:lnSpc>
              <a:defRPr/>
            </a:pPr>
            <a:endParaRPr lang="en-US" altLang="zh-CN" sz="1350" kern="0" dirty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209473" y="4016054"/>
            <a:ext cx="468000" cy="468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2300" kern="0" dirty="0">
                <a:solidFill>
                  <a:srgbClr val="E46C0A"/>
                </a:solidFill>
                <a:latin typeface="Arial" panose="02080604020202020204" charset="0"/>
                <a:ea typeface="微软雅黑" pitchFamily="34" charset="-122"/>
                <a:cs typeface="FreesiaUPC" panose="020B0604020202020204" pitchFamily="34" charset="-34"/>
                <a:sym typeface="Arial" panose="02080604020202020204" charset="0"/>
              </a:rPr>
              <a:t>02</a:t>
            </a:r>
          </a:p>
        </p:txBody>
      </p:sp>
      <p:sp>
        <p:nvSpPr>
          <p:cNvPr id="45" name="椭圆 44"/>
          <p:cNvSpPr/>
          <p:nvPr/>
        </p:nvSpPr>
        <p:spPr>
          <a:xfrm>
            <a:off x="7382792" y="3832539"/>
            <a:ext cx="130483" cy="130483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562693" y="4138361"/>
            <a:ext cx="1803600" cy="1580400"/>
          </a:xfrm>
          <a:prstGeom prst="roundRect">
            <a:avLst/>
          </a:prstGeom>
          <a:solidFill>
            <a:srgbClr val="C0504D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dist="114300" dir="8100000" algn="tr" rotWithShape="0">
              <a:prstClr val="black">
                <a:alpha val="13000"/>
              </a:prstClr>
            </a:outerShdw>
          </a:effectLst>
        </p:spPr>
        <p:txBody>
          <a:bodyPr lIns="72000" tIns="180000" rIns="72000" bIns="0" rtlCol="0" anchor="ctr"/>
          <a:lstStyle/>
          <a:p>
            <a:pPr algn="ctr">
              <a:lnSpc>
                <a:spcPct val="130000"/>
              </a:lnSpc>
              <a:defRPr/>
            </a:pPr>
            <a:endParaRPr lang="en-US" altLang="zh-CN" sz="1350" kern="0" dirty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994827" y="4015822"/>
            <a:ext cx="468000" cy="468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2300" kern="0" dirty="0">
                <a:solidFill>
                  <a:srgbClr val="C0504D"/>
                </a:solidFill>
                <a:latin typeface="Arial" panose="02080604020202020204" charset="0"/>
                <a:ea typeface="微软雅黑" pitchFamily="34" charset="-122"/>
                <a:cs typeface="FreesiaUPC" panose="020B0604020202020204" pitchFamily="34" charset="-34"/>
                <a:sym typeface="Arial" panose="02080604020202020204" charset="0"/>
              </a:rPr>
              <a:t>03</a:t>
            </a:r>
          </a:p>
        </p:txBody>
      </p:sp>
      <p:sp>
        <p:nvSpPr>
          <p:cNvPr id="51" name="椭圆 50"/>
          <p:cNvSpPr/>
          <p:nvPr/>
        </p:nvSpPr>
        <p:spPr>
          <a:xfrm>
            <a:off x="10124331" y="3832539"/>
            <a:ext cx="130483" cy="130483"/>
          </a:xfrm>
          <a:prstGeom prst="ellipse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332989" y="4125003"/>
            <a:ext cx="1803600" cy="1580400"/>
          </a:xfrm>
          <a:prstGeom prst="round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dist="114300" dir="8100000" algn="tr" rotWithShape="0">
              <a:prstClr val="black">
                <a:alpha val="13000"/>
              </a:prstClr>
            </a:outerShdw>
          </a:effectLst>
        </p:spPr>
        <p:txBody>
          <a:bodyPr lIns="72000" tIns="180000" rIns="72000" bIns="0" rtlCol="0" anchor="ctr"/>
          <a:lstStyle/>
          <a:p>
            <a:pPr algn="ctr">
              <a:lnSpc>
                <a:spcPct val="130000"/>
              </a:lnSpc>
              <a:defRPr/>
            </a:pPr>
            <a:endParaRPr lang="en-US" altLang="zh-CN" sz="1350" kern="0" dirty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781784" y="4015822"/>
            <a:ext cx="468000" cy="468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2300" kern="0" dirty="0" smtClean="0">
                <a:solidFill>
                  <a:srgbClr val="E46C0A"/>
                </a:solidFill>
                <a:latin typeface="Arial" panose="02080604020202020204" charset="0"/>
                <a:ea typeface="微软雅黑" pitchFamily="34" charset="-122"/>
                <a:cs typeface="FreesiaUPC" panose="020B0604020202020204" pitchFamily="34" charset="-34"/>
                <a:sym typeface="Arial" panose="02080604020202020204" charset="0"/>
              </a:rPr>
              <a:t>04</a:t>
            </a:r>
            <a:endParaRPr lang="en-US" sz="2300" kern="0" dirty="0">
              <a:solidFill>
                <a:srgbClr val="E46C0A"/>
              </a:solidFill>
              <a:latin typeface="Arial" panose="02080604020202020204" charset="0"/>
              <a:ea typeface="微软雅黑" pitchFamily="34" charset="-122"/>
              <a:cs typeface="FreesiaUPC" panose="020B0604020202020204" pitchFamily="34" charset="-34"/>
              <a:sym typeface="Arial" panose="02080604020202020204" charset="0"/>
            </a:endParaRPr>
          </a:p>
        </p:txBody>
      </p:sp>
      <p:grpSp>
        <p:nvGrpSpPr>
          <p:cNvPr id="57" name="Group 8"/>
          <p:cNvGrpSpPr>
            <a:grpSpLocks noChangeAspect="1"/>
          </p:cNvGrpSpPr>
          <p:nvPr/>
        </p:nvGrpSpPr>
        <p:grpSpPr bwMode="auto">
          <a:xfrm>
            <a:off x="1659453" y="3110647"/>
            <a:ext cx="567729" cy="622074"/>
            <a:chOff x="3437" y="2282"/>
            <a:chExt cx="679" cy="744"/>
          </a:xfrm>
          <a:solidFill>
            <a:srgbClr val="FFB850"/>
          </a:solidFill>
        </p:grpSpPr>
        <p:sp>
          <p:nvSpPr>
            <p:cNvPr id="58" name="Freeform 9"/>
            <p:cNvSpPr/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10"/>
            <p:cNvSpPr/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1378570" y="4492507"/>
            <a:ext cx="133882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ysClr val="window" lastClr="FFFFFF"/>
                </a:solidFill>
                <a:latin typeface="Arial" panose="02080604020202020204" charset="0"/>
                <a:ea typeface="微软雅黑" pitchFamily="34" charset="-122"/>
                <a:sym typeface="Arial" panose="02080604020202020204" charset="0"/>
              </a:rPr>
              <a:t>我们是谁？</a:t>
            </a:r>
            <a:endParaRPr lang="en-US" altLang="zh-CN" kern="0" dirty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71789" y="4893930"/>
            <a:ext cx="1454709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Arial" panose="02080604020202020204" charset="0"/>
                <a:ea typeface="微软雅黑" pitchFamily="34" charset="-122"/>
                <a:sym typeface="Arial" panose="02080604020202020204" charset="0"/>
              </a:rPr>
              <a:t>公司与团队介绍</a:t>
            </a:r>
            <a:endParaRPr lang="en-US" altLang="zh-CN" sz="1200" kern="0" dirty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843456" y="4493484"/>
            <a:ext cx="180049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kern="0" dirty="0" smtClean="0">
                <a:solidFill>
                  <a:sysClr val="window" lastClr="FFFFFF"/>
                </a:solidFill>
                <a:latin typeface="Arial" panose="02080604020202020204" charset="0"/>
                <a:ea typeface="微软雅黑" pitchFamily="34" charset="-122"/>
                <a:sym typeface="Arial" panose="02080604020202020204" charset="0"/>
              </a:rPr>
              <a:t>我们要做什么？</a:t>
            </a:r>
            <a:endParaRPr lang="en-US" altLang="zh-CN" kern="0" dirty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910141" y="4914060"/>
            <a:ext cx="1454709" cy="30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Arial" panose="02080604020202020204" charset="0"/>
                <a:ea typeface="微软雅黑" pitchFamily="34" charset="-122"/>
                <a:sym typeface="Arial" panose="02080604020202020204" charset="0"/>
              </a:rPr>
              <a:t>项目介绍</a:t>
            </a:r>
            <a:endParaRPr lang="en-US" altLang="zh-CN" sz="1200" kern="0" dirty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72366" y="4499993"/>
            <a:ext cx="1569660" cy="416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kern="0" dirty="0" smtClean="0">
                <a:solidFill>
                  <a:sysClr val="window" lastClr="FFFFFF"/>
                </a:solidFill>
                <a:latin typeface="Arial" panose="02080604020202020204" charset="0"/>
                <a:ea typeface="微软雅黑" pitchFamily="34" charset="-122"/>
                <a:sym typeface="Arial" panose="02080604020202020204" charset="0"/>
              </a:rPr>
              <a:t>我们怎么做？</a:t>
            </a:r>
            <a:endParaRPr lang="en-US" altLang="zh-CN" kern="0" dirty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25005" y="4920589"/>
            <a:ext cx="1454709" cy="32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x-none" altLang="zh-CN" sz="1200" kern="0" dirty="0" smtClean="0">
                <a:solidFill>
                  <a:sysClr val="window" lastClr="FFFFFF"/>
                </a:solidFill>
                <a:latin typeface="Arial" panose="02080604020202020204" charset="0"/>
                <a:ea typeface="微软雅黑" pitchFamily="34" charset="-122"/>
                <a:sym typeface="Arial" panose="02080604020202020204" charset="0"/>
              </a:rPr>
              <a:t>实施</a:t>
            </a:r>
            <a:r>
              <a:rPr lang="zh-CN" altLang="en-US" sz="1200" kern="0" dirty="0" smtClean="0">
                <a:solidFill>
                  <a:sysClr val="window" lastClr="FFFFFF"/>
                </a:solidFill>
                <a:latin typeface="Arial" panose="02080604020202020204" charset="0"/>
                <a:ea typeface="微软雅黑" pitchFamily="34" charset="-122"/>
                <a:sym typeface="Arial" panose="02080604020202020204" charset="0"/>
              </a:rPr>
              <a:t>方法</a:t>
            </a:r>
            <a:endParaRPr lang="en-US" altLang="zh-CN" sz="1200" kern="0" dirty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883802" y="4602685"/>
            <a:ext cx="6908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x-none" sz="2000" kern="0" dirty="0" smtClean="0">
                <a:solidFill>
                  <a:sysClr val="window" lastClr="FFFFFF"/>
                </a:solidFill>
                <a:latin typeface="Arial" panose="02080604020202020204" charset="0"/>
                <a:ea typeface="微软雅黑" pitchFamily="34" charset="-122"/>
                <a:sym typeface="Arial" panose="02080604020202020204" charset="0"/>
              </a:rPr>
              <a:t>总结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9810886" y="3092425"/>
            <a:ext cx="563607" cy="640296"/>
            <a:chOff x="4913530" y="1435902"/>
            <a:chExt cx="391373" cy="452306"/>
          </a:xfrm>
          <a:solidFill>
            <a:srgbClr val="E46C0A"/>
          </a:solidFill>
        </p:grpSpPr>
        <p:sp>
          <p:nvSpPr>
            <p:cNvPr id="70" name="Freeform 42"/>
            <p:cNvSpPr/>
            <p:nvPr/>
          </p:nvSpPr>
          <p:spPr bwMode="auto">
            <a:xfrm>
              <a:off x="4940521" y="1856355"/>
              <a:ext cx="67478" cy="31853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3"/>
            <p:cNvSpPr/>
            <p:nvPr/>
          </p:nvSpPr>
          <p:spPr bwMode="auto">
            <a:xfrm>
              <a:off x="5031617" y="1814947"/>
              <a:ext cx="77600" cy="73261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4"/>
            <p:cNvSpPr/>
            <p:nvPr/>
          </p:nvSpPr>
          <p:spPr bwMode="auto">
            <a:xfrm>
              <a:off x="5136208" y="1738501"/>
              <a:ext cx="67478" cy="14970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45"/>
            <p:cNvSpPr/>
            <p:nvPr/>
          </p:nvSpPr>
          <p:spPr bwMode="auto">
            <a:xfrm>
              <a:off x="5230677" y="1665240"/>
              <a:ext cx="74226" cy="222968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46"/>
            <p:cNvSpPr/>
            <p:nvPr/>
          </p:nvSpPr>
          <p:spPr bwMode="auto">
            <a:xfrm>
              <a:off x="5041738" y="1435902"/>
              <a:ext cx="77600" cy="86002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47"/>
            <p:cNvSpPr/>
            <p:nvPr/>
          </p:nvSpPr>
          <p:spPr bwMode="auto">
            <a:xfrm>
              <a:off x="4920278" y="1674796"/>
              <a:ext cx="121461" cy="140151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48"/>
            <p:cNvSpPr/>
            <p:nvPr/>
          </p:nvSpPr>
          <p:spPr bwMode="auto">
            <a:xfrm>
              <a:off x="5092347" y="1521904"/>
              <a:ext cx="111339" cy="63705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49"/>
            <p:cNvSpPr/>
            <p:nvPr/>
          </p:nvSpPr>
          <p:spPr bwMode="auto">
            <a:xfrm>
              <a:off x="4913530" y="1521904"/>
              <a:ext cx="195687" cy="27711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047511" y="3145234"/>
            <a:ext cx="670562" cy="587487"/>
            <a:chOff x="5879058" y="3469473"/>
            <a:chExt cx="449354" cy="390586"/>
          </a:xfrm>
          <a:solidFill>
            <a:srgbClr val="C0504D"/>
          </a:solidFill>
        </p:grpSpPr>
        <p:sp>
          <p:nvSpPr>
            <p:cNvPr id="80" name="Freeform 12"/>
            <p:cNvSpPr>
              <a:spLocks noEditPoints="1"/>
            </p:cNvSpPr>
            <p:nvPr/>
          </p:nvSpPr>
          <p:spPr bwMode="auto">
            <a:xfrm>
              <a:off x="6026432" y="3557174"/>
              <a:ext cx="301980" cy="302885"/>
            </a:xfrm>
            <a:custGeom>
              <a:avLst/>
              <a:gdLst>
                <a:gd name="T0" fmla="*/ 9 w 80"/>
                <a:gd name="T1" fmla="*/ 19 h 80"/>
                <a:gd name="T2" fmla="*/ 10 w 80"/>
                <a:gd name="T3" fmla="*/ 26 h 80"/>
                <a:gd name="T4" fmla="*/ 5 w 80"/>
                <a:gd name="T5" fmla="*/ 27 h 80"/>
                <a:gd name="T6" fmla="*/ 0 w 80"/>
                <a:gd name="T7" fmla="*/ 31 h 80"/>
                <a:gd name="T8" fmla="*/ 3 w 80"/>
                <a:gd name="T9" fmla="*/ 37 h 80"/>
                <a:gd name="T10" fmla="*/ 7 w 80"/>
                <a:gd name="T11" fmla="*/ 42 h 80"/>
                <a:gd name="T12" fmla="*/ 3 w 80"/>
                <a:gd name="T13" fmla="*/ 46 h 80"/>
                <a:gd name="T14" fmla="*/ 1 w 80"/>
                <a:gd name="T15" fmla="*/ 52 h 80"/>
                <a:gd name="T16" fmla="*/ 7 w 80"/>
                <a:gd name="T17" fmla="*/ 56 h 80"/>
                <a:gd name="T18" fmla="*/ 11 w 80"/>
                <a:gd name="T19" fmla="*/ 57 h 80"/>
                <a:gd name="T20" fmla="*/ 11 w 80"/>
                <a:gd name="T21" fmla="*/ 63 h 80"/>
                <a:gd name="T22" fmla="*/ 13 w 80"/>
                <a:gd name="T23" fmla="*/ 70 h 80"/>
                <a:gd name="T24" fmla="*/ 19 w 80"/>
                <a:gd name="T25" fmla="*/ 70 h 80"/>
                <a:gd name="T26" fmla="*/ 25 w 80"/>
                <a:gd name="T27" fmla="*/ 70 h 80"/>
                <a:gd name="T28" fmla="*/ 27 w 80"/>
                <a:gd name="T29" fmla="*/ 74 h 80"/>
                <a:gd name="T30" fmla="*/ 31 w 80"/>
                <a:gd name="T31" fmla="*/ 79 h 80"/>
                <a:gd name="T32" fmla="*/ 37 w 80"/>
                <a:gd name="T33" fmla="*/ 76 h 80"/>
                <a:gd name="T34" fmla="*/ 42 w 80"/>
                <a:gd name="T35" fmla="*/ 73 h 80"/>
                <a:gd name="T36" fmla="*/ 46 w 80"/>
                <a:gd name="T37" fmla="*/ 76 h 80"/>
                <a:gd name="T38" fmla="*/ 52 w 80"/>
                <a:gd name="T39" fmla="*/ 78 h 80"/>
                <a:gd name="T40" fmla="*/ 56 w 80"/>
                <a:gd name="T41" fmla="*/ 73 h 80"/>
                <a:gd name="T42" fmla="*/ 58 w 80"/>
                <a:gd name="T43" fmla="*/ 67 h 80"/>
                <a:gd name="T44" fmla="*/ 63 w 80"/>
                <a:gd name="T45" fmla="*/ 68 h 80"/>
                <a:gd name="T46" fmla="*/ 69 w 80"/>
                <a:gd name="T47" fmla="*/ 67 h 80"/>
                <a:gd name="T48" fmla="*/ 70 w 80"/>
                <a:gd name="T49" fmla="*/ 60 h 80"/>
                <a:gd name="T50" fmla="*/ 69 w 80"/>
                <a:gd name="T51" fmla="*/ 54 h 80"/>
                <a:gd name="T52" fmla="*/ 74 w 80"/>
                <a:gd name="T53" fmla="*/ 53 h 80"/>
                <a:gd name="T54" fmla="*/ 79 w 80"/>
                <a:gd name="T55" fmla="*/ 48 h 80"/>
                <a:gd name="T56" fmla="*/ 76 w 80"/>
                <a:gd name="T57" fmla="*/ 42 h 80"/>
                <a:gd name="T58" fmla="*/ 72 w 80"/>
                <a:gd name="T59" fmla="*/ 37 h 80"/>
                <a:gd name="T60" fmla="*/ 76 w 80"/>
                <a:gd name="T61" fmla="*/ 34 h 80"/>
                <a:gd name="T62" fmla="*/ 78 w 80"/>
                <a:gd name="T63" fmla="*/ 27 h 80"/>
                <a:gd name="T64" fmla="*/ 73 w 80"/>
                <a:gd name="T65" fmla="*/ 24 h 80"/>
                <a:gd name="T66" fmla="*/ 67 w 80"/>
                <a:gd name="T67" fmla="*/ 21 h 80"/>
                <a:gd name="T68" fmla="*/ 68 w 80"/>
                <a:gd name="T69" fmla="*/ 16 h 80"/>
                <a:gd name="T70" fmla="*/ 67 w 80"/>
                <a:gd name="T71" fmla="*/ 10 h 80"/>
                <a:gd name="T72" fmla="*/ 60 w 80"/>
                <a:gd name="T73" fmla="*/ 9 h 80"/>
                <a:gd name="T74" fmla="*/ 54 w 80"/>
                <a:gd name="T75" fmla="*/ 10 h 80"/>
                <a:gd name="T76" fmla="*/ 52 w 80"/>
                <a:gd name="T77" fmla="*/ 5 h 80"/>
                <a:gd name="T78" fmla="*/ 48 w 80"/>
                <a:gd name="T79" fmla="*/ 0 h 80"/>
                <a:gd name="T80" fmla="*/ 42 w 80"/>
                <a:gd name="T81" fmla="*/ 3 h 80"/>
                <a:gd name="T82" fmla="*/ 37 w 80"/>
                <a:gd name="T83" fmla="*/ 7 h 80"/>
                <a:gd name="T84" fmla="*/ 33 w 80"/>
                <a:gd name="T85" fmla="*/ 3 h 80"/>
                <a:gd name="T86" fmla="*/ 27 w 80"/>
                <a:gd name="T87" fmla="*/ 1 h 80"/>
                <a:gd name="T88" fmla="*/ 23 w 80"/>
                <a:gd name="T89" fmla="*/ 7 h 80"/>
                <a:gd name="T90" fmla="*/ 21 w 80"/>
                <a:gd name="T91" fmla="*/ 13 h 80"/>
                <a:gd name="T92" fmla="*/ 16 w 80"/>
                <a:gd name="T93" fmla="*/ 11 h 80"/>
                <a:gd name="T94" fmla="*/ 10 w 80"/>
                <a:gd name="T95" fmla="*/ 13 h 80"/>
                <a:gd name="T96" fmla="*/ 9 w 80"/>
                <a:gd name="T97" fmla="*/ 19 h 80"/>
                <a:gd name="T98" fmla="*/ 32 w 80"/>
                <a:gd name="T99" fmla="*/ 18 h 80"/>
                <a:gd name="T100" fmla="*/ 62 w 80"/>
                <a:gd name="T101" fmla="*/ 33 h 80"/>
                <a:gd name="T102" fmla="*/ 47 w 80"/>
                <a:gd name="T103" fmla="*/ 62 h 80"/>
                <a:gd name="T104" fmla="*/ 18 w 80"/>
                <a:gd name="T105" fmla="*/ 47 h 80"/>
                <a:gd name="T106" fmla="*/ 32 w 80"/>
                <a:gd name="T107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80">
                  <a:moveTo>
                    <a:pt x="9" y="19"/>
                  </a:moveTo>
                  <a:cubicBezTo>
                    <a:pt x="11" y="21"/>
                    <a:pt x="10" y="25"/>
                    <a:pt x="10" y="26"/>
                  </a:cubicBezTo>
                  <a:cubicBezTo>
                    <a:pt x="9" y="27"/>
                    <a:pt x="7" y="27"/>
                    <a:pt x="5" y="27"/>
                  </a:cubicBezTo>
                  <a:cubicBezTo>
                    <a:pt x="3" y="26"/>
                    <a:pt x="1" y="28"/>
                    <a:pt x="0" y="31"/>
                  </a:cubicBezTo>
                  <a:cubicBezTo>
                    <a:pt x="0" y="34"/>
                    <a:pt x="1" y="37"/>
                    <a:pt x="3" y="37"/>
                  </a:cubicBezTo>
                  <a:cubicBezTo>
                    <a:pt x="5" y="38"/>
                    <a:pt x="7" y="41"/>
                    <a:pt x="7" y="42"/>
                  </a:cubicBezTo>
                  <a:cubicBezTo>
                    <a:pt x="7" y="44"/>
                    <a:pt x="5" y="45"/>
                    <a:pt x="3" y="46"/>
                  </a:cubicBezTo>
                  <a:cubicBezTo>
                    <a:pt x="1" y="47"/>
                    <a:pt x="0" y="49"/>
                    <a:pt x="1" y="52"/>
                  </a:cubicBezTo>
                  <a:cubicBezTo>
                    <a:pt x="2" y="55"/>
                    <a:pt x="4" y="57"/>
                    <a:pt x="7" y="56"/>
                  </a:cubicBezTo>
                  <a:cubicBezTo>
                    <a:pt x="9" y="55"/>
                    <a:pt x="11" y="56"/>
                    <a:pt x="11" y="57"/>
                  </a:cubicBezTo>
                  <a:cubicBezTo>
                    <a:pt x="12" y="58"/>
                    <a:pt x="13" y="62"/>
                    <a:pt x="11" y="63"/>
                  </a:cubicBezTo>
                  <a:cubicBezTo>
                    <a:pt x="10" y="65"/>
                    <a:pt x="10" y="68"/>
                    <a:pt x="13" y="70"/>
                  </a:cubicBezTo>
                  <a:cubicBezTo>
                    <a:pt x="15" y="72"/>
                    <a:pt x="18" y="72"/>
                    <a:pt x="19" y="70"/>
                  </a:cubicBezTo>
                  <a:cubicBezTo>
                    <a:pt x="20" y="69"/>
                    <a:pt x="24" y="69"/>
                    <a:pt x="25" y="70"/>
                  </a:cubicBezTo>
                  <a:cubicBezTo>
                    <a:pt x="27" y="70"/>
                    <a:pt x="27" y="72"/>
                    <a:pt x="27" y="74"/>
                  </a:cubicBezTo>
                  <a:cubicBezTo>
                    <a:pt x="26" y="76"/>
                    <a:pt x="28" y="78"/>
                    <a:pt x="31" y="79"/>
                  </a:cubicBezTo>
                  <a:cubicBezTo>
                    <a:pt x="34" y="80"/>
                    <a:pt x="37" y="79"/>
                    <a:pt x="37" y="76"/>
                  </a:cubicBezTo>
                  <a:cubicBezTo>
                    <a:pt x="37" y="74"/>
                    <a:pt x="41" y="73"/>
                    <a:pt x="42" y="73"/>
                  </a:cubicBezTo>
                  <a:cubicBezTo>
                    <a:pt x="43" y="72"/>
                    <a:pt x="45" y="74"/>
                    <a:pt x="46" y="76"/>
                  </a:cubicBezTo>
                  <a:cubicBezTo>
                    <a:pt x="46" y="78"/>
                    <a:pt x="49" y="79"/>
                    <a:pt x="52" y="78"/>
                  </a:cubicBezTo>
                  <a:cubicBezTo>
                    <a:pt x="55" y="77"/>
                    <a:pt x="56" y="75"/>
                    <a:pt x="56" y="73"/>
                  </a:cubicBezTo>
                  <a:cubicBezTo>
                    <a:pt x="55" y="71"/>
                    <a:pt x="57" y="68"/>
                    <a:pt x="58" y="67"/>
                  </a:cubicBezTo>
                  <a:cubicBezTo>
                    <a:pt x="59" y="66"/>
                    <a:pt x="61" y="67"/>
                    <a:pt x="63" y="68"/>
                  </a:cubicBezTo>
                  <a:cubicBezTo>
                    <a:pt x="65" y="70"/>
                    <a:pt x="67" y="69"/>
                    <a:pt x="69" y="67"/>
                  </a:cubicBezTo>
                  <a:cubicBezTo>
                    <a:pt x="71" y="65"/>
                    <a:pt x="72" y="62"/>
                    <a:pt x="70" y="60"/>
                  </a:cubicBezTo>
                  <a:cubicBezTo>
                    <a:pt x="69" y="59"/>
                    <a:pt x="69" y="55"/>
                    <a:pt x="69" y="54"/>
                  </a:cubicBezTo>
                  <a:cubicBezTo>
                    <a:pt x="70" y="53"/>
                    <a:pt x="72" y="52"/>
                    <a:pt x="74" y="53"/>
                  </a:cubicBezTo>
                  <a:cubicBezTo>
                    <a:pt x="76" y="53"/>
                    <a:pt x="78" y="51"/>
                    <a:pt x="79" y="48"/>
                  </a:cubicBezTo>
                  <a:cubicBezTo>
                    <a:pt x="80" y="45"/>
                    <a:pt x="78" y="43"/>
                    <a:pt x="76" y="42"/>
                  </a:cubicBezTo>
                  <a:cubicBezTo>
                    <a:pt x="74" y="42"/>
                    <a:pt x="72" y="38"/>
                    <a:pt x="72" y="37"/>
                  </a:cubicBezTo>
                  <a:cubicBezTo>
                    <a:pt x="72" y="36"/>
                    <a:pt x="74" y="34"/>
                    <a:pt x="76" y="34"/>
                  </a:cubicBezTo>
                  <a:cubicBezTo>
                    <a:pt x="78" y="33"/>
                    <a:pt x="79" y="30"/>
                    <a:pt x="78" y="27"/>
                  </a:cubicBezTo>
                  <a:cubicBezTo>
                    <a:pt x="77" y="25"/>
                    <a:pt x="75" y="23"/>
                    <a:pt x="73" y="24"/>
                  </a:cubicBezTo>
                  <a:cubicBezTo>
                    <a:pt x="71" y="24"/>
                    <a:pt x="67" y="22"/>
                    <a:pt x="67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69" y="15"/>
                    <a:pt x="69" y="12"/>
                    <a:pt x="67" y="10"/>
                  </a:cubicBezTo>
                  <a:cubicBezTo>
                    <a:pt x="64" y="8"/>
                    <a:pt x="61" y="8"/>
                    <a:pt x="60" y="9"/>
                  </a:cubicBezTo>
                  <a:cubicBezTo>
                    <a:pt x="59" y="11"/>
                    <a:pt x="55" y="10"/>
                    <a:pt x="54" y="10"/>
                  </a:cubicBezTo>
                  <a:cubicBezTo>
                    <a:pt x="52" y="9"/>
                    <a:pt x="52" y="7"/>
                    <a:pt x="52" y="5"/>
                  </a:cubicBezTo>
                  <a:cubicBezTo>
                    <a:pt x="53" y="3"/>
                    <a:pt x="51" y="1"/>
                    <a:pt x="48" y="0"/>
                  </a:cubicBezTo>
                  <a:cubicBezTo>
                    <a:pt x="45" y="0"/>
                    <a:pt x="42" y="1"/>
                    <a:pt x="42" y="3"/>
                  </a:cubicBezTo>
                  <a:cubicBezTo>
                    <a:pt x="42" y="5"/>
                    <a:pt x="38" y="7"/>
                    <a:pt x="37" y="7"/>
                  </a:cubicBezTo>
                  <a:cubicBezTo>
                    <a:pt x="36" y="7"/>
                    <a:pt x="34" y="5"/>
                    <a:pt x="33" y="3"/>
                  </a:cubicBezTo>
                  <a:cubicBezTo>
                    <a:pt x="33" y="1"/>
                    <a:pt x="30" y="1"/>
                    <a:pt x="27" y="1"/>
                  </a:cubicBezTo>
                  <a:cubicBezTo>
                    <a:pt x="24" y="2"/>
                    <a:pt x="23" y="5"/>
                    <a:pt x="23" y="7"/>
                  </a:cubicBezTo>
                  <a:cubicBezTo>
                    <a:pt x="24" y="9"/>
                    <a:pt x="22" y="12"/>
                    <a:pt x="21" y="13"/>
                  </a:cubicBezTo>
                  <a:cubicBezTo>
                    <a:pt x="20" y="13"/>
                    <a:pt x="18" y="13"/>
                    <a:pt x="16" y="11"/>
                  </a:cubicBezTo>
                  <a:cubicBezTo>
                    <a:pt x="15" y="10"/>
                    <a:pt x="12" y="11"/>
                    <a:pt x="10" y="13"/>
                  </a:cubicBezTo>
                  <a:cubicBezTo>
                    <a:pt x="8" y="15"/>
                    <a:pt x="7" y="18"/>
                    <a:pt x="9" y="19"/>
                  </a:cubicBezTo>
                  <a:close/>
                  <a:moveTo>
                    <a:pt x="32" y="18"/>
                  </a:moveTo>
                  <a:cubicBezTo>
                    <a:pt x="45" y="14"/>
                    <a:pt x="58" y="21"/>
                    <a:pt x="62" y="33"/>
                  </a:cubicBezTo>
                  <a:cubicBezTo>
                    <a:pt x="65" y="45"/>
                    <a:pt x="59" y="58"/>
                    <a:pt x="47" y="62"/>
                  </a:cubicBezTo>
                  <a:cubicBezTo>
                    <a:pt x="34" y="66"/>
                    <a:pt x="21" y="59"/>
                    <a:pt x="18" y="47"/>
                  </a:cubicBezTo>
                  <a:cubicBezTo>
                    <a:pt x="14" y="35"/>
                    <a:pt x="20" y="22"/>
                    <a:pt x="3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13"/>
            <p:cNvSpPr>
              <a:spLocks noEditPoints="1"/>
            </p:cNvSpPr>
            <p:nvPr/>
          </p:nvSpPr>
          <p:spPr bwMode="auto">
            <a:xfrm>
              <a:off x="5879058" y="3469473"/>
              <a:ext cx="196197" cy="193485"/>
            </a:xfrm>
            <a:custGeom>
              <a:avLst/>
              <a:gdLst>
                <a:gd name="T0" fmla="*/ 6 w 52"/>
                <a:gd name="T1" fmla="*/ 12 h 51"/>
                <a:gd name="T2" fmla="*/ 7 w 52"/>
                <a:gd name="T3" fmla="*/ 16 h 51"/>
                <a:gd name="T4" fmla="*/ 4 w 52"/>
                <a:gd name="T5" fmla="*/ 17 h 51"/>
                <a:gd name="T6" fmla="*/ 1 w 52"/>
                <a:gd name="T7" fmla="*/ 20 h 51"/>
                <a:gd name="T8" fmla="*/ 3 w 52"/>
                <a:gd name="T9" fmla="*/ 24 h 51"/>
                <a:gd name="T10" fmla="*/ 5 w 52"/>
                <a:gd name="T11" fmla="*/ 27 h 51"/>
                <a:gd name="T12" fmla="*/ 3 w 52"/>
                <a:gd name="T13" fmla="*/ 29 h 51"/>
                <a:gd name="T14" fmla="*/ 1 w 52"/>
                <a:gd name="T15" fmla="*/ 33 h 51"/>
                <a:gd name="T16" fmla="*/ 5 w 52"/>
                <a:gd name="T17" fmla="*/ 36 h 51"/>
                <a:gd name="T18" fmla="*/ 8 w 52"/>
                <a:gd name="T19" fmla="*/ 36 h 51"/>
                <a:gd name="T20" fmla="*/ 8 w 52"/>
                <a:gd name="T21" fmla="*/ 41 h 51"/>
                <a:gd name="T22" fmla="*/ 9 w 52"/>
                <a:gd name="T23" fmla="*/ 45 h 51"/>
                <a:gd name="T24" fmla="*/ 13 w 52"/>
                <a:gd name="T25" fmla="*/ 45 h 51"/>
                <a:gd name="T26" fmla="*/ 17 w 52"/>
                <a:gd name="T27" fmla="*/ 45 h 51"/>
                <a:gd name="T28" fmla="*/ 18 w 52"/>
                <a:gd name="T29" fmla="*/ 48 h 51"/>
                <a:gd name="T30" fmla="*/ 21 w 52"/>
                <a:gd name="T31" fmla="*/ 51 h 51"/>
                <a:gd name="T32" fmla="*/ 25 w 52"/>
                <a:gd name="T33" fmla="*/ 49 h 51"/>
                <a:gd name="T34" fmla="*/ 28 w 52"/>
                <a:gd name="T35" fmla="*/ 47 h 51"/>
                <a:gd name="T36" fmla="*/ 30 w 52"/>
                <a:gd name="T37" fmla="*/ 49 h 51"/>
                <a:gd name="T38" fmla="*/ 34 w 52"/>
                <a:gd name="T39" fmla="*/ 50 h 51"/>
                <a:gd name="T40" fmla="*/ 37 w 52"/>
                <a:gd name="T41" fmla="*/ 47 h 51"/>
                <a:gd name="T42" fmla="*/ 38 w 52"/>
                <a:gd name="T43" fmla="*/ 43 h 51"/>
                <a:gd name="T44" fmla="*/ 41 w 52"/>
                <a:gd name="T45" fmla="*/ 44 h 51"/>
                <a:gd name="T46" fmla="*/ 45 w 52"/>
                <a:gd name="T47" fmla="*/ 43 h 51"/>
                <a:gd name="T48" fmla="*/ 46 w 52"/>
                <a:gd name="T49" fmla="*/ 39 h 51"/>
                <a:gd name="T50" fmla="*/ 45 w 52"/>
                <a:gd name="T51" fmla="*/ 35 h 51"/>
                <a:gd name="T52" fmla="*/ 48 w 52"/>
                <a:gd name="T53" fmla="*/ 34 h 51"/>
                <a:gd name="T54" fmla="*/ 51 w 52"/>
                <a:gd name="T55" fmla="*/ 31 h 51"/>
                <a:gd name="T56" fmla="*/ 50 w 52"/>
                <a:gd name="T57" fmla="*/ 27 h 51"/>
                <a:gd name="T58" fmla="*/ 47 w 52"/>
                <a:gd name="T59" fmla="*/ 24 h 51"/>
                <a:gd name="T60" fmla="*/ 49 w 52"/>
                <a:gd name="T61" fmla="*/ 22 h 51"/>
                <a:gd name="T62" fmla="*/ 51 w 52"/>
                <a:gd name="T63" fmla="*/ 18 h 51"/>
                <a:gd name="T64" fmla="*/ 47 w 52"/>
                <a:gd name="T65" fmla="*/ 15 h 51"/>
                <a:gd name="T66" fmla="*/ 44 w 52"/>
                <a:gd name="T67" fmla="*/ 13 h 51"/>
                <a:gd name="T68" fmla="*/ 44 w 52"/>
                <a:gd name="T69" fmla="*/ 10 h 51"/>
                <a:gd name="T70" fmla="*/ 43 w 52"/>
                <a:gd name="T71" fmla="*/ 6 h 51"/>
                <a:gd name="T72" fmla="*/ 39 w 52"/>
                <a:gd name="T73" fmla="*/ 6 h 51"/>
                <a:gd name="T74" fmla="*/ 35 w 52"/>
                <a:gd name="T75" fmla="*/ 6 h 51"/>
                <a:gd name="T76" fmla="*/ 34 w 52"/>
                <a:gd name="T77" fmla="*/ 3 h 51"/>
                <a:gd name="T78" fmla="*/ 32 w 52"/>
                <a:gd name="T79" fmla="*/ 0 h 51"/>
                <a:gd name="T80" fmla="*/ 28 w 52"/>
                <a:gd name="T81" fmla="*/ 2 h 51"/>
                <a:gd name="T82" fmla="*/ 24 w 52"/>
                <a:gd name="T83" fmla="*/ 4 h 51"/>
                <a:gd name="T84" fmla="*/ 22 w 52"/>
                <a:gd name="T85" fmla="*/ 2 h 51"/>
                <a:gd name="T86" fmla="*/ 18 w 52"/>
                <a:gd name="T87" fmla="*/ 1 h 51"/>
                <a:gd name="T88" fmla="*/ 16 w 52"/>
                <a:gd name="T89" fmla="*/ 4 h 51"/>
                <a:gd name="T90" fmla="*/ 14 w 52"/>
                <a:gd name="T91" fmla="*/ 8 h 51"/>
                <a:gd name="T92" fmla="*/ 11 w 52"/>
                <a:gd name="T93" fmla="*/ 7 h 51"/>
                <a:gd name="T94" fmla="*/ 7 w 52"/>
                <a:gd name="T95" fmla="*/ 8 h 51"/>
                <a:gd name="T96" fmla="*/ 6 w 52"/>
                <a:gd name="T97" fmla="*/ 12 h 51"/>
                <a:gd name="T98" fmla="*/ 22 w 52"/>
                <a:gd name="T99" fmla="*/ 11 h 51"/>
                <a:gd name="T100" fmla="*/ 40 w 52"/>
                <a:gd name="T101" fmla="*/ 21 h 51"/>
                <a:gd name="T102" fmla="*/ 31 w 52"/>
                <a:gd name="T103" fmla="*/ 40 h 51"/>
                <a:gd name="T104" fmla="*/ 12 w 52"/>
                <a:gd name="T105" fmla="*/ 30 h 51"/>
                <a:gd name="T106" fmla="*/ 22 w 52"/>
                <a:gd name="T10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1">
                  <a:moveTo>
                    <a:pt x="6" y="12"/>
                  </a:moveTo>
                  <a:cubicBezTo>
                    <a:pt x="7" y="13"/>
                    <a:pt x="7" y="16"/>
                    <a:pt x="7" y="16"/>
                  </a:cubicBezTo>
                  <a:cubicBezTo>
                    <a:pt x="7" y="17"/>
                    <a:pt x="5" y="18"/>
                    <a:pt x="4" y="17"/>
                  </a:cubicBezTo>
                  <a:cubicBezTo>
                    <a:pt x="3" y="17"/>
                    <a:pt x="1" y="18"/>
                    <a:pt x="1" y="20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4" y="24"/>
                    <a:pt x="5" y="26"/>
                    <a:pt x="5" y="27"/>
                  </a:cubicBezTo>
                  <a:cubicBezTo>
                    <a:pt x="5" y="28"/>
                    <a:pt x="4" y="29"/>
                    <a:pt x="3" y="29"/>
                  </a:cubicBezTo>
                  <a:cubicBezTo>
                    <a:pt x="1" y="30"/>
                    <a:pt x="1" y="32"/>
                    <a:pt x="1" y="33"/>
                  </a:cubicBezTo>
                  <a:cubicBezTo>
                    <a:pt x="2" y="35"/>
                    <a:pt x="4" y="36"/>
                    <a:pt x="5" y="36"/>
                  </a:cubicBezTo>
                  <a:cubicBezTo>
                    <a:pt x="6" y="36"/>
                    <a:pt x="8" y="36"/>
                    <a:pt x="8" y="36"/>
                  </a:cubicBezTo>
                  <a:cubicBezTo>
                    <a:pt x="8" y="37"/>
                    <a:pt x="9" y="40"/>
                    <a:pt x="8" y="41"/>
                  </a:cubicBezTo>
                  <a:cubicBezTo>
                    <a:pt x="7" y="42"/>
                    <a:pt x="7" y="43"/>
                    <a:pt x="9" y="45"/>
                  </a:cubicBezTo>
                  <a:cubicBezTo>
                    <a:pt x="10" y="46"/>
                    <a:pt x="12" y="46"/>
                    <a:pt x="13" y="45"/>
                  </a:cubicBezTo>
                  <a:cubicBezTo>
                    <a:pt x="14" y="44"/>
                    <a:pt x="16" y="44"/>
                    <a:pt x="17" y="45"/>
                  </a:cubicBezTo>
                  <a:cubicBezTo>
                    <a:pt x="18" y="45"/>
                    <a:pt x="18" y="46"/>
                    <a:pt x="18" y="48"/>
                  </a:cubicBezTo>
                  <a:cubicBezTo>
                    <a:pt x="18" y="49"/>
                    <a:pt x="19" y="50"/>
                    <a:pt x="21" y="51"/>
                  </a:cubicBezTo>
                  <a:cubicBezTo>
                    <a:pt x="22" y="51"/>
                    <a:pt x="24" y="50"/>
                    <a:pt x="25" y="49"/>
                  </a:cubicBezTo>
                  <a:cubicBezTo>
                    <a:pt x="25" y="48"/>
                    <a:pt x="27" y="47"/>
                    <a:pt x="28" y="47"/>
                  </a:cubicBezTo>
                  <a:cubicBezTo>
                    <a:pt x="29" y="47"/>
                    <a:pt x="30" y="48"/>
                    <a:pt x="30" y="49"/>
                  </a:cubicBezTo>
                  <a:cubicBezTo>
                    <a:pt x="30" y="50"/>
                    <a:pt x="32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6" y="45"/>
                    <a:pt x="38" y="43"/>
                    <a:pt x="38" y="43"/>
                  </a:cubicBezTo>
                  <a:cubicBezTo>
                    <a:pt x="39" y="42"/>
                    <a:pt x="40" y="43"/>
                    <a:pt x="41" y="44"/>
                  </a:cubicBezTo>
                  <a:cubicBezTo>
                    <a:pt x="42" y="45"/>
                    <a:pt x="44" y="44"/>
                    <a:pt x="45" y="43"/>
                  </a:cubicBezTo>
                  <a:cubicBezTo>
                    <a:pt x="47" y="42"/>
                    <a:pt x="47" y="40"/>
                    <a:pt x="46" y="39"/>
                  </a:cubicBezTo>
                  <a:cubicBezTo>
                    <a:pt x="45" y="38"/>
                    <a:pt x="45" y="35"/>
                    <a:pt x="45" y="35"/>
                  </a:cubicBezTo>
                  <a:cubicBezTo>
                    <a:pt x="46" y="34"/>
                    <a:pt x="47" y="34"/>
                    <a:pt x="48" y="34"/>
                  </a:cubicBezTo>
                  <a:cubicBezTo>
                    <a:pt x="50" y="34"/>
                    <a:pt x="51" y="33"/>
                    <a:pt x="51" y="31"/>
                  </a:cubicBezTo>
                  <a:cubicBezTo>
                    <a:pt x="52" y="29"/>
                    <a:pt x="51" y="27"/>
                    <a:pt x="50" y="27"/>
                  </a:cubicBezTo>
                  <a:cubicBezTo>
                    <a:pt x="48" y="27"/>
                    <a:pt x="47" y="25"/>
                    <a:pt x="47" y="24"/>
                  </a:cubicBezTo>
                  <a:cubicBezTo>
                    <a:pt x="47" y="23"/>
                    <a:pt x="48" y="22"/>
                    <a:pt x="49" y="22"/>
                  </a:cubicBezTo>
                  <a:cubicBezTo>
                    <a:pt x="51" y="21"/>
                    <a:pt x="51" y="19"/>
                    <a:pt x="51" y="18"/>
                  </a:cubicBezTo>
                  <a:cubicBezTo>
                    <a:pt x="50" y="16"/>
                    <a:pt x="49" y="15"/>
                    <a:pt x="47" y="15"/>
                  </a:cubicBezTo>
                  <a:cubicBezTo>
                    <a:pt x="46" y="16"/>
                    <a:pt x="44" y="14"/>
                    <a:pt x="44" y="13"/>
                  </a:cubicBezTo>
                  <a:cubicBezTo>
                    <a:pt x="43" y="13"/>
                    <a:pt x="43" y="11"/>
                    <a:pt x="44" y="10"/>
                  </a:cubicBezTo>
                  <a:cubicBezTo>
                    <a:pt x="45" y="9"/>
                    <a:pt x="45" y="8"/>
                    <a:pt x="43" y="6"/>
                  </a:cubicBezTo>
                  <a:cubicBezTo>
                    <a:pt x="42" y="5"/>
                    <a:pt x="40" y="5"/>
                    <a:pt x="39" y="6"/>
                  </a:cubicBezTo>
                  <a:cubicBezTo>
                    <a:pt x="38" y="7"/>
                    <a:pt x="36" y="7"/>
                    <a:pt x="35" y="6"/>
                  </a:cubicBezTo>
                  <a:cubicBezTo>
                    <a:pt x="34" y="6"/>
                    <a:pt x="34" y="5"/>
                    <a:pt x="34" y="3"/>
                  </a:cubicBezTo>
                  <a:cubicBezTo>
                    <a:pt x="35" y="2"/>
                    <a:pt x="33" y="1"/>
                    <a:pt x="32" y="0"/>
                  </a:cubicBezTo>
                  <a:cubicBezTo>
                    <a:pt x="30" y="0"/>
                    <a:pt x="28" y="1"/>
                    <a:pt x="28" y="2"/>
                  </a:cubicBezTo>
                  <a:cubicBezTo>
                    <a:pt x="27" y="3"/>
                    <a:pt x="25" y="4"/>
                    <a:pt x="24" y="4"/>
                  </a:cubicBezTo>
                  <a:cubicBezTo>
                    <a:pt x="24" y="4"/>
                    <a:pt x="23" y="3"/>
                    <a:pt x="22" y="2"/>
                  </a:cubicBezTo>
                  <a:cubicBezTo>
                    <a:pt x="22" y="1"/>
                    <a:pt x="20" y="0"/>
                    <a:pt x="18" y="1"/>
                  </a:cubicBezTo>
                  <a:cubicBezTo>
                    <a:pt x="16" y="1"/>
                    <a:pt x="15" y="3"/>
                    <a:pt x="16" y="4"/>
                  </a:cubicBezTo>
                  <a:cubicBezTo>
                    <a:pt x="16" y="6"/>
                    <a:pt x="15" y="8"/>
                    <a:pt x="14" y="8"/>
                  </a:cubicBezTo>
                  <a:cubicBezTo>
                    <a:pt x="13" y="9"/>
                    <a:pt x="12" y="8"/>
                    <a:pt x="11" y="7"/>
                  </a:cubicBezTo>
                  <a:cubicBezTo>
                    <a:pt x="10" y="6"/>
                    <a:pt x="8" y="7"/>
                    <a:pt x="7" y="8"/>
                  </a:cubicBezTo>
                  <a:cubicBezTo>
                    <a:pt x="6" y="10"/>
                    <a:pt x="5" y="11"/>
                    <a:pt x="6" y="12"/>
                  </a:cubicBezTo>
                  <a:close/>
                  <a:moveTo>
                    <a:pt x="22" y="11"/>
                  </a:moveTo>
                  <a:cubicBezTo>
                    <a:pt x="29" y="9"/>
                    <a:pt x="38" y="13"/>
                    <a:pt x="40" y="21"/>
                  </a:cubicBezTo>
                  <a:cubicBezTo>
                    <a:pt x="43" y="29"/>
                    <a:pt x="38" y="37"/>
                    <a:pt x="31" y="40"/>
                  </a:cubicBezTo>
                  <a:cubicBezTo>
                    <a:pt x="23" y="42"/>
                    <a:pt x="14" y="38"/>
                    <a:pt x="12" y="30"/>
                  </a:cubicBezTo>
                  <a:cubicBezTo>
                    <a:pt x="9" y="22"/>
                    <a:pt x="14" y="1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4"/>
            <p:cNvSpPr>
              <a:spLocks noEditPoints="1"/>
            </p:cNvSpPr>
            <p:nvPr/>
          </p:nvSpPr>
          <p:spPr bwMode="auto">
            <a:xfrm>
              <a:off x="5882675" y="3662958"/>
              <a:ext cx="147374" cy="151895"/>
            </a:xfrm>
            <a:custGeom>
              <a:avLst/>
              <a:gdLst>
                <a:gd name="T0" fmla="*/ 4 w 39"/>
                <a:gd name="T1" fmla="*/ 10 h 40"/>
                <a:gd name="T2" fmla="*/ 5 w 39"/>
                <a:gd name="T3" fmla="*/ 13 h 40"/>
                <a:gd name="T4" fmla="*/ 2 w 39"/>
                <a:gd name="T5" fmla="*/ 13 h 40"/>
                <a:gd name="T6" fmla="*/ 0 w 39"/>
                <a:gd name="T7" fmla="*/ 16 h 40"/>
                <a:gd name="T8" fmla="*/ 1 w 39"/>
                <a:gd name="T9" fmla="*/ 19 h 40"/>
                <a:gd name="T10" fmla="*/ 3 w 39"/>
                <a:gd name="T11" fmla="*/ 21 h 40"/>
                <a:gd name="T12" fmla="*/ 2 w 39"/>
                <a:gd name="T13" fmla="*/ 23 h 40"/>
                <a:gd name="T14" fmla="*/ 1 w 39"/>
                <a:gd name="T15" fmla="*/ 26 h 40"/>
                <a:gd name="T16" fmla="*/ 3 w 39"/>
                <a:gd name="T17" fmla="*/ 28 h 40"/>
                <a:gd name="T18" fmla="*/ 5 w 39"/>
                <a:gd name="T19" fmla="*/ 28 h 40"/>
                <a:gd name="T20" fmla="*/ 5 w 39"/>
                <a:gd name="T21" fmla="*/ 31 h 40"/>
                <a:gd name="T22" fmla="*/ 6 w 39"/>
                <a:gd name="T23" fmla="*/ 35 h 40"/>
                <a:gd name="T24" fmla="*/ 9 w 39"/>
                <a:gd name="T25" fmla="*/ 35 h 40"/>
                <a:gd name="T26" fmla="*/ 13 w 39"/>
                <a:gd name="T27" fmla="*/ 34 h 40"/>
                <a:gd name="T28" fmla="*/ 13 w 39"/>
                <a:gd name="T29" fmla="*/ 37 h 40"/>
                <a:gd name="T30" fmla="*/ 15 w 39"/>
                <a:gd name="T31" fmla="*/ 39 h 40"/>
                <a:gd name="T32" fmla="*/ 18 w 39"/>
                <a:gd name="T33" fmla="*/ 38 h 40"/>
                <a:gd name="T34" fmla="*/ 21 w 39"/>
                <a:gd name="T35" fmla="*/ 36 h 40"/>
                <a:gd name="T36" fmla="*/ 22 w 39"/>
                <a:gd name="T37" fmla="*/ 38 h 40"/>
                <a:gd name="T38" fmla="*/ 26 w 39"/>
                <a:gd name="T39" fmla="*/ 39 h 40"/>
                <a:gd name="T40" fmla="*/ 27 w 39"/>
                <a:gd name="T41" fmla="*/ 36 h 40"/>
                <a:gd name="T42" fmla="*/ 29 w 39"/>
                <a:gd name="T43" fmla="*/ 33 h 40"/>
                <a:gd name="T44" fmla="*/ 31 w 39"/>
                <a:gd name="T45" fmla="*/ 34 h 40"/>
                <a:gd name="T46" fmla="*/ 34 w 39"/>
                <a:gd name="T47" fmla="*/ 33 h 40"/>
                <a:gd name="T48" fmla="*/ 35 w 39"/>
                <a:gd name="T49" fmla="*/ 30 h 40"/>
                <a:gd name="T50" fmla="*/ 34 w 39"/>
                <a:gd name="T51" fmla="*/ 27 h 40"/>
                <a:gd name="T52" fmla="*/ 36 w 39"/>
                <a:gd name="T53" fmla="*/ 26 h 40"/>
                <a:gd name="T54" fmla="*/ 39 w 39"/>
                <a:gd name="T55" fmla="*/ 24 h 40"/>
                <a:gd name="T56" fmla="*/ 38 w 39"/>
                <a:gd name="T57" fmla="*/ 21 h 40"/>
                <a:gd name="T58" fmla="*/ 36 w 39"/>
                <a:gd name="T59" fmla="*/ 18 h 40"/>
                <a:gd name="T60" fmla="*/ 37 w 39"/>
                <a:gd name="T61" fmla="*/ 17 h 40"/>
                <a:gd name="T62" fmla="*/ 38 w 39"/>
                <a:gd name="T63" fmla="*/ 14 h 40"/>
                <a:gd name="T64" fmla="*/ 36 w 39"/>
                <a:gd name="T65" fmla="*/ 12 h 40"/>
                <a:gd name="T66" fmla="*/ 33 w 39"/>
                <a:gd name="T67" fmla="*/ 10 h 40"/>
                <a:gd name="T68" fmla="*/ 33 w 39"/>
                <a:gd name="T69" fmla="*/ 8 h 40"/>
                <a:gd name="T70" fmla="*/ 33 w 39"/>
                <a:gd name="T71" fmla="*/ 5 h 40"/>
                <a:gd name="T72" fmla="*/ 30 w 39"/>
                <a:gd name="T73" fmla="*/ 5 h 40"/>
                <a:gd name="T74" fmla="*/ 26 w 39"/>
                <a:gd name="T75" fmla="*/ 5 h 40"/>
                <a:gd name="T76" fmla="*/ 26 w 39"/>
                <a:gd name="T77" fmla="*/ 3 h 40"/>
                <a:gd name="T78" fmla="*/ 24 w 39"/>
                <a:gd name="T79" fmla="*/ 0 h 40"/>
                <a:gd name="T80" fmla="*/ 21 w 39"/>
                <a:gd name="T81" fmla="*/ 2 h 40"/>
                <a:gd name="T82" fmla="*/ 18 w 39"/>
                <a:gd name="T83" fmla="*/ 4 h 40"/>
                <a:gd name="T84" fmla="*/ 16 w 39"/>
                <a:gd name="T85" fmla="*/ 2 h 40"/>
                <a:gd name="T86" fmla="*/ 13 w 39"/>
                <a:gd name="T87" fmla="*/ 1 h 40"/>
                <a:gd name="T88" fmla="*/ 11 w 39"/>
                <a:gd name="T89" fmla="*/ 3 h 40"/>
                <a:gd name="T90" fmla="*/ 10 w 39"/>
                <a:gd name="T91" fmla="*/ 6 h 40"/>
                <a:gd name="T92" fmla="*/ 8 w 39"/>
                <a:gd name="T93" fmla="*/ 6 h 40"/>
                <a:gd name="T94" fmla="*/ 5 w 39"/>
                <a:gd name="T95" fmla="*/ 6 h 40"/>
                <a:gd name="T96" fmla="*/ 4 w 39"/>
                <a:gd name="T97" fmla="*/ 10 h 40"/>
                <a:gd name="T98" fmla="*/ 16 w 39"/>
                <a:gd name="T99" fmla="*/ 9 h 40"/>
                <a:gd name="T100" fmla="*/ 30 w 39"/>
                <a:gd name="T101" fmla="*/ 16 h 40"/>
                <a:gd name="T102" fmla="*/ 23 w 39"/>
                <a:gd name="T103" fmla="*/ 31 h 40"/>
                <a:gd name="T104" fmla="*/ 9 w 39"/>
                <a:gd name="T105" fmla="*/ 23 h 40"/>
                <a:gd name="T106" fmla="*/ 16 w 39"/>
                <a:gd name="T107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40">
                  <a:moveTo>
                    <a:pt x="4" y="10"/>
                  </a:moveTo>
                  <a:cubicBezTo>
                    <a:pt x="5" y="10"/>
                    <a:pt x="5" y="12"/>
                    <a:pt x="5" y="13"/>
                  </a:cubicBezTo>
                  <a:cubicBezTo>
                    <a:pt x="4" y="13"/>
                    <a:pt x="3" y="14"/>
                    <a:pt x="2" y="13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19"/>
                    <a:pt x="3" y="20"/>
                    <a:pt x="3" y="21"/>
                  </a:cubicBezTo>
                  <a:cubicBezTo>
                    <a:pt x="3" y="22"/>
                    <a:pt x="3" y="22"/>
                    <a:pt x="2" y="23"/>
                  </a:cubicBezTo>
                  <a:cubicBezTo>
                    <a:pt x="1" y="23"/>
                    <a:pt x="0" y="24"/>
                    <a:pt x="1" y="26"/>
                  </a:cubicBezTo>
                  <a:cubicBezTo>
                    <a:pt x="1" y="27"/>
                    <a:pt x="2" y="28"/>
                    <a:pt x="3" y="28"/>
                  </a:cubicBezTo>
                  <a:cubicBezTo>
                    <a:pt x="4" y="27"/>
                    <a:pt x="5" y="28"/>
                    <a:pt x="5" y="28"/>
                  </a:cubicBezTo>
                  <a:cubicBezTo>
                    <a:pt x="6" y="29"/>
                    <a:pt x="6" y="31"/>
                    <a:pt x="5" y="31"/>
                  </a:cubicBezTo>
                  <a:cubicBezTo>
                    <a:pt x="5" y="32"/>
                    <a:pt x="5" y="34"/>
                    <a:pt x="6" y="35"/>
                  </a:cubicBezTo>
                  <a:cubicBezTo>
                    <a:pt x="7" y="35"/>
                    <a:pt x="9" y="36"/>
                    <a:pt x="9" y="35"/>
                  </a:cubicBezTo>
                  <a:cubicBezTo>
                    <a:pt x="10" y="34"/>
                    <a:pt x="12" y="34"/>
                    <a:pt x="13" y="34"/>
                  </a:cubicBezTo>
                  <a:cubicBezTo>
                    <a:pt x="13" y="35"/>
                    <a:pt x="13" y="36"/>
                    <a:pt x="13" y="37"/>
                  </a:cubicBezTo>
                  <a:cubicBezTo>
                    <a:pt x="13" y="38"/>
                    <a:pt x="14" y="39"/>
                    <a:pt x="15" y="39"/>
                  </a:cubicBezTo>
                  <a:cubicBezTo>
                    <a:pt x="17" y="40"/>
                    <a:pt x="18" y="39"/>
                    <a:pt x="18" y="38"/>
                  </a:cubicBezTo>
                  <a:cubicBezTo>
                    <a:pt x="18" y="37"/>
                    <a:pt x="20" y="36"/>
                    <a:pt x="21" y="36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3" y="39"/>
                    <a:pt x="24" y="39"/>
                    <a:pt x="26" y="39"/>
                  </a:cubicBezTo>
                  <a:cubicBezTo>
                    <a:pt x="27" y="38"/>
                    <a:pt x="28" y="37"/>
                    <a:pt x="27" y="36"/>
                  </a:cubicBezTo>
                  <a:cubicBezTo>
                    <a:pt x="27" y="35"/>
                    <a:pt x="28" y="33"/>
                    <a:pt x="29" y="33"/>
                  </a:cubicBezTo>
                  <a:cubicBezTo>
                    <a:pt x="29" y="33"/>
                    <a:pt x="30" y="33"/>
                    <a:pt x="31" y="34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5" y="32"/>
                    <a:pt x="35" y="31"/>
                    <a:pt x="35" y="30"/>
                  </a:cubicBezTo>
                  <a:cubicBezTo>
                    <a:pt x="34" y="29"/>
                    <a:pt x="34" y="27"/>
                    <a:pt x="34" y="27"/>
                  </a:cubicBezTo>
                  <a:cubicBezTo>
                    <a:pt x="34" y="26"/>
                    <a:pt x="35" y="26"/>
                    <a:pt x="36" y="26"/>
                  </a:cubicBezTo>
                  <a:cubicBezTo>
                    <a:pt x="38" y="26"/>
                    <a:pt x="39" y="25"/>
                    <a:pt x="39" y="24"/>
                  </a:cubicBezTo>
                  <a:cubicBezTo>
                    <a:pt x="39" y="23"/>
                    <a:pt x="39" y="21"/>
                    <a:pt x="38" y="21"/>
                  </a:cubicBezTo>
                  <a:cubicBezTo>
                    <a:pt x="37" y="21"/>
                    <a:pt x="36" y="19"/>
                    <a:pt x="36" y="18"/>
                  </a:cubicBezTo>
                  <a:cubicBezTo>
                    <a:pt x="36" y="18"/>
                    <a:pt x="36" y="17"/>
                    <a:pt x="37" y="17"/>
                  </a:cubicBezTo>
                  <a:cubicBezTo>
                    <a:pt x="38" y="16"/>
                    <a:pt x="39" y="15"/>
                    <a:pt x="38" y="14"/>
                  </a:cubicBezTo>
                  <a:cubicBezTo>
                    <a:pt x="38" y="12"/>
                    <a:pt x="37" y="11"/>
                    <a:pt x="36" y="12"/>
                  </a:cubicBezTo>
                  <a:cubicBezTo>
                    <a:pt x="35" y="12"/>
                    <a:pt x="33" y="11"/>
                    <a:pt x="33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4" y="7"/>
                    <a:pt x="34" y="6"/>
                    <a:pt x="33" y="5"/>
                  </a:cubicBezTo>
                  <a:cubicBezTo>
                    <a:pt x="32" y="4"/>
                    <a:pt x="30" y="4"/>
                    <a:pt x="30" y="5"/>
                  </a:cubicBezTo>
                  <a:cubicBezTo>
                    <a:pt x="29" y="5"/>
                    <a:pt x="27" y="5"/>
                    <a:pt x="26" y="5"/>
                  </a:cubicBezTo>
                  <a:cubicBezTo>
                    <a:pt x="26" y="5"/>
                    <a:pt x="26" y="4"/>
                    <a:pt x="26" y="3"/>
                  </a:cubicBezTo>
                  <a:cubicBezTo>
                    <a:pt x="26" y="2"/>
                    <a:pt x="25" y="1"/>
                    <a:pt x="24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20" y="3"/>
                    <a:pt x="19" y="3"/>
                    <a:pt x="18" y="4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6" y="1"/>
                    <a:pt x="15" y="0"/>
                    <a:pt x="13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12" y="4"/>
                    <a:pt x="11" y="6"/>
                    <a:pt x="10" y="6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4" y="7"/>
                    <a:pt x="4" y="9"/>
                    <a:pt x="4" y="10"/>
                  </a:cubicBezTo>
                  <a:close/>
                  <a:moveTo>
                    <a:pt x="16" y="9"/>
                  </a:moveTo>
                  <a:cubicBezTo>
                    <a:pt x="22" y="7"/>
                    <a:pt x="28" y="10"/>
                    <a:pt x="30" y="16"/>
                  </a:cubicBezTo>
                  <a:cubicBezTo>
                    <a:pt x="32" y="22"/>
                    <a:pt x="29" y="29"/>
                    <a:pt x="23" y="31"/>
                  </a:cubicBezTo>
                  <a:cubicBezTo>
                    <a:pt x="17" y="33"/>
                    <a:pt x="11" y="29"/>
                    <a:pt x="9" y="23"/>
                  </a:cubicBezTo>
                  <a:cubicBezTo>
                    <a:pt x="7" y="17"/>
                    <a:pt x="10" y="11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0" name="Freeform 76"/>
          <p:cNvSpPr>
            <a:spLocks noEditPoints="1"/>
          </p:cNvSpPr>
          <p:nvPr/>
        </p:nvSpPr>
        <p:spPr bwMode="auto">
          <a:xfrm>
            <a:off x="4551196" y="3145234"/>
            <a:ext cx="421807" cy="586159"/>
          </a:xfrm>
          <a:custGeom>
            <a:avLst/>
            <a:gdLst>
              <a:gd name="T0" fmla="*/ 51 w 141"/>
              <a:gd name="T1" fmla="*/ 186 h 192"/>
              <a:gd name="T2" fmla="*/ 60 w 141"/>
              <a:gd name="T3" fmla="*/ 185 h 192"/>
              <a:gd name="T4" fmla="*/ 60 w 141"/>
              <a:gd name="T5" fmla="*/ 185 h 192"/>
              <a:gd name="T6" fmla="*/ 71 w 141"/>
              <a:gd name="T7" fmla="*/ 192 h 192"/>
              <a:gd name="T8" fmla="*/ 81 w 141"/>
              <a:gd name="T9" fmla="*/ 182 h 192"/>
              <a:gd name="T10" fmla="*/ 81 w 141"/>
              <a:gd name="T11" fmla="*/ 182 h 192"/>
              <a:gd name="T12" fmla="*/ 90 w 141"/>
              <a:gd name="T13" fmla="*/ 181 h 192"/>
              <a:gd name="T14" fmla="*/ 96 w 141"/>
              <a:gd name="T15" fmla="*/ 172 h 192"/>
              <a:gd name="T16" fmla="*/ 45 w 141"/>
              <a:gd name="T17" fmla="*/ 179 h 192"/>
              <a:gd name="T18" fmla="*/ 51 w 141"/>
              <a:gd name="T19" fmla="*/ 186 h 192"/>
              <a:gd name="T20" fmla="*/ 95 w 141"/>
              <a:gd name="T21" fmla="*/ 160 h 192"/>
              <a:gd name="T22" fmla="*/ 46 w 141"/>
              <a:gd name="T23" fmla="*/ 166 h 192"/>
              <a:gd name="T24" fmla="*/ 42 w 141"/>
              <a:gd name="T25" fmla="*/ 171 h 192"/>
              <a:gd name="T26" fmla="*/ 46 w 141"/>
              <a:gd name="T27" fmla="*/ 175 h 192"/>
              <a:gd name="T28" fmla="*/ 95 w 141"/>
              <a:gd name="T29" fmla="*/ 169 h 192"/>
              <a:gd name="T30" fmla="*/ 99 w 141"/>
              <a:gd name="T31" fmla="*/ 164 h 192"/>
              <a:gd name="T32" fmla="*/ 95 w 141"/>
              <a:gd name="T33" fmla="*/ 160 h 192"/>
              <a:gd name="T34" fmla="*/ 98 w 141"/>
              <a:gd name="T35" fmla="*/ 146 h 192"/>
              <a:gd name="T36" fmla="*/ 43 w 141"/>
              <a:gd name="T37" fmla="*/ 153 h 192"/>
              <a:gd name="T38" fmla="*/ 40 w 141"/>
              <a:gd name="T39" fmla="*/ 158 h 192"/>
              <a:gd name="T40" fmla="*/ 43 w 141"/>
              <a:gd name="T41" fmla="*/ 163 h 192"/>
              <a:gd name="T42" fmla="*/ 98 w 141"/>
              <a:gd name="T43" fmla="*/ 156 h 192"/>
              <a:gd name="T44" fmla="*/ 101 w 141"/>
              <a:gd name="T45" fmla="*/ 150 h 192"/>
              <a:gd name="T46" fmla="*/ 98 w 141"/>
              <a:gd name="T47" fmla="*/ 146 h 192"/>
              <a:gd name="T48" fmla="*/ 71 w 141"/>
              <a:gd name="T49" fmla="*/ 0 h 192"/>
              <a:gd name="T50" fmla="*/ 0 w 141"/>
              <a:gd name="T51" fmla="*/ 71 h 192"/>
              <a:gd name="T52" fmla="*/ 42 w 141"/>
              <a:gd name="T53" fmla="*/ 136 h 192"/>
              <a:gd name="T54" fmla="*/ 42 w 141"/>
              <a:gd name="T55" fmla="*/ 148 h 192"/>
              <a:gd name="T56" fmla="*/ 99 w 141"/>
              <a:gd name="T57" fmla="*/ 141 h 192"/>
              <a:gd name="T58" fmla="*/ 99 w 141"/>
              <a:gd name="T59" fmla="*/ 136 h 192"/>
              <a:gd name="T60" fmla="*/ 141 w 141"/>
              <a:gd name="T61" fmla="*/ 71 h 192"/>
              <a:gd name="T62" fmla="*/ 71 w 141"/>
              <a:gd name="T63" fmla="*/ 0 h 192"/>
              <a:gd name="T64" fmla="*/ 126 w 141"/>
              <a:gd name="T65" fmla="*/ 79 h 192"/>
              <a:gd name="T66" fmla="*/ 121 w 141"/>
              <a:gd name="T67" fmla="*/ 73 h 192"/>
              <a:gd name="T68" fmla="*/ 68 w 141"/>
              <a:gd name="T69" fmla="*/ 20 h 192"/>
              <a:gd name="T70" fmla="*/ 62 w 141"/>
              <a:gd name="T71" fmla="*/ 15 h 192"/>
              <a:gd name="T72" fmla="*/ 68 w 141"/>
              <a:gd name="T73" fmla="*/ 9 h 192"/>
              <a:gd name="T74" fmla="*/ 132 w 141"/>
              <a:gd name="T75" fmla="*/ 73 h 192"/>
              <a:gd name="T76" fmla="*/ 126 w 141"/>
              <a:gd name="T77" fmla="*/ 7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1" h="192">
                <a:moveTo>
                  <a:pt x="51" y="186"/>
                </a:moveTo>
                <a:cubicBezTo>
                  <a:pt x="60" y="185"/>
                  <a:pt x="60" y="185"/>
                  <a:pt x="60" y="185"/>
                </a:cubicBezTo>
                <a:cubicBezTo>
                  <a:pt x="60" y="185"/>
                  <a:pt x="60" y="185"/>
                  <a:pt x="60" y="185"/>
                </a:cubicBezTo>
                <a:cubicBezTo>
                  <a:pt x="60" y="188"/>
                  <a:pt x="65" y="192"/>
                  <a:pt x="71" y="192"/>
                </a:cubicBezTo>
                <a:cubicBezTo>
                  <a:pt x="76" y="191"/>
                  <a:pt x="81" y="185"/>
                  <a:pt x="81" y="182"/>
                </a:cubicBezTo>
                <a:cubicBezTo>
                  <a:pt x="81" y="182"/>
                  <a:pt x="81" y="182"/>
                  <a:pt x="81" y="182"/>
                </a:cubicBezTo>
                <a:cubicBezTo>
                  <a:pt x="90" y="181"/>
                  <a:pt x="90" y="181"/>
                  <a:pt x="90" y="181"/>
                </a:cubicBezTo>
                <a:cubicBezTo>
                  <a:pt x="92" y="181"/>
                  <a:pt x="96" y="175"/>
                  <a:pt x="96" y="172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45" y="182"/>
                  <a:pt x="49" y="186"/>
                  <a:pt x="51" y="186"/>
                </a:cubicBezTo>
                <a:close/>
                <a:moveTo>
                  <a:pt x="95" y="160"/>
                </a:moveTo>
                <a:cubicBezTo>
                  <a:pt x="46" y="166"/>
                  <a:pt x="46" y="166"/>
                  <a:pt x="46" y="166"/>
                </a:cubicBezTo>
                <a:cubicBezTo>
                  <a:pt x="44" y="166"/>
                  <a:pt x="42" y="168"/>
                  <a:pt x="42" y="171"/>
                </a:cubicBezTo>
                <a:cubicBezTo>
                  <a:pt x="42" y="173"/>
                  <a:pt x="44" y="175"/>
                  <a:pt x="46" y="175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7" y="168"/>
                  <a:pt x="99" y="166"/>
                  <a:pt x="99" y="164"/>
                </a:cubicBezTo>
                <a:cubicBezTo>
                  <a:pt x="99" y="161"/>
                  <a:pt x="97" y="159"/>
                  <a:pt x="95" y="160"/>
                </a:cubicBezTo>
                <a:close/>
                <a:moveTo>
                  <a:pt x="98" y="146"/>
                </a:moveTo>
                <a:cubicBezTo>
                  <a:pt x="43" y="153"/>
                  <a:pt x="43" y="153"/>
                  <a:pt x="43" y="153"/>
                </a:cubicBezTo>
                <a:cubicBezTo>
                  <a:pt x="41" y="153"/>
                  <a:pt x="40" y="155"/>
                  <a:pt x="40" y="158"/>
                </a:cubicBezTo>
                <a:cubicBezTo>
                  <a:pt x="40" y="161"/>
                  <a:pt x="41" y="163"/>
                  <a:pt x="43" y="163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100" y="155"/>
                  <a:pt x="101" y="153"/>
                  <a:pt x="101" y="150"/>
                </a:cubicBezTo>
                <a:cubicBezTo>
                  <a:pt x="101" y="148"/>
                  <a:pt x="100" y="146"/>
                  <a:pt x="98" y="146"/>
                </a:cubicBezTo>
                <a:close/>
                <a:moveTo>
                  <a:pt x="71" y="0"/>
                </a:moveTo>
                <a:cubicBezTo>
                  <a:pt x="31" y="0"/>
                  <a:pt x="0" y="32"/>
                  <a:pt x="0" y="71"/>
                </a:cubicBezTo>
                <a:cubicBezTo>
                  <a:pt x="0" y="100"/>
                  <a:pt x="17" y="125"/>
                  <a:pt x="42" y="136"/>
                </a:cubicBezTo>
                <a:cubicBezTo>
                  <a:pt x="42" y="148"/>
                  <a:pt x="42" y="148"/>
                  <a:pt x="42" y="148"/>
                </a:cubicBezTo>
                <a:cubicBezTo>
                  <a:pt x="99" y="141"/>
                  <a:pt x="99" y="141"/>
                  <a:pt x="99" y="141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24" y="125"/>
                  <a:pt x="141" y="100"/>
                  <a:pt x="141" y="71"/>
                </a:cubicBezTo>
                <a:cubicBezTo>
                  <a:pt x="141" y="32"/>
                  <a:pt x="110" y="0"/>
                  <a:pt x="71" y="0"/>
                </a:cubicBezTo>
                <a:close/>
                <a:moveTo>
                  <a:pt x="126" y="79"/>
                </a:moveTo>
                <a:cubicBezTo>
                  <a:pt x="123" y="79"/>
                  <a:pt x="121" y="76"/>
                  <a:pt x="121" y="73"/>
                </a:cubicBezTo>
                <a:cubicBezTo>
                  <a:pt x="121" y="44"/>
                  <a:pt x="97" y="20"/>
                  <a:pt x="68" y="20"/>
                </a:cubicBezTo>
                <a:cubicBezTo>
                  <a:pt x="65" y="20"/>
                  <a:pt x="62" y="18"/>
                  <a:pt x="62" y="15"/>
                </a:cubicBezTo>
                <a:cubicBezTo>
                  <a:pt x="62" y="12"/>
                  <a:pt x="65" y="9"/>
                  <a:pt x="68" y="9"/>
                </a:cubicBezTo>
                <a:cubicBezTo>
                  <a:pt x="103" y="9"/>
                  <a:pt x="132" y="38"/>
                  <a:pt x="132" y="73"/>
                </a:cubicBezTo>
                <a:cubicBezTo>
                  <a:pt x="132" y="76"/>
                  <a:pt x="130" y="79"/>
                  <a:pt x="126" y="79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2</a:t>
            </a:r>
            <a:endParaRPr lang="zh-CN" altLang="en-US" sz="2800" dirty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数据共享与同步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1" name="矩形 32"/>
          <p:cNvSpPr/>
          <p:nvPr/>
        </p:nvSpPr>
        <p:spPr>
          <a:xfrm flipH="1">
            <a:off x="5069321" y="3075276"/>
            <a:ext cx="905119" cy="687938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48"/>
          <p:cNvSpPr>
            <a:spLocks noEditPoints="1"/>
          </p:cNvSpPr>
          <p:nvPr/>
        </p:nvSpPr>
        <p:spPr bwMode="auto">
          <a:xfrm>
            <a:off x="5755498" y="4444444"/>
            <a:ext cx="466078" cy="554951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>
              <a:solidFill>
                <a:prstClr val="black"/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3" name="流程图: 可选过程 12"/>
          <p:cNvSpPr/>
          <p:nvPr/>
        </p:nvSpPr>
        <p:spPr>
          <a:xfrm>
            <a:off x="490855" y="3634740"/>
            <a:ext cx="2463800" cy="1050290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7545" y="3889375"/>
            <a:ext cx="259809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x-none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NFS服务器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05480" y="3185795"/>
            <a:ext cx="1389380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NFS共享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02195" y="3032760"/>
            <a:ext cx="2206625" cy="8229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rsync+inotify</a:t>
            </a:r>
          </a:p>
          <a:p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实时同步</a:t>
            </a:r>
          </a:p>
        </p:txBody>
      </p:sp>
      <p:sp>
        <p:nvSpPr>
          <p:cNvPr id="22" name="右箭头 21"/>
          <p:cNvSpPr/>
          <p:nvPr/>
        </p:nvSpPr>
        <p:spPr>
          <a:xfrm>
            <a:off x="3080385" y="3907790"/>
            <a:ext cx="1717675" cy="52260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可选过程 20"/>
          <p:cNvSpPr/>
          <p:nvPr/>
        </p:nvSpPr>
        <p:spPr>
          <a:xfrm>
            <a:off x="4916805" y="3623945"/>
            <a:ext cx="2463800" cy="1050290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70705" y="3878580"/>
            <a:ext cx="3034802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x-none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Web-B服务器</a:t>
            </a:r>
          </a:p>
        </p:txBody>
      </p:sp>
      <p:sp>
        <p:nvSpPr>
          <p:cNvPr id="27" name="右箭头 26"/>
          <p:cNvSpPr/>
          <p:nvPr/>
        </p:nvSpPr>
        <p:spPr>
          <a:xfrm>
            <a:off x="7506335" y="3896995"/>
            <a:ext cx="1717675" cy="52260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可选过程 28"/>
          <p:cNvSpPr/>
          <p:nvPr/>
        </p:nvSpPr>
        <p:spPr>
          <a:xfrm>
            <a:off x="9327515" y="3613150"/>
            <a:ext cx="2463800" cy="1050290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300265" y="3852545"/>
            <a:ext cx="3235116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x-none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Web-A服务器</a:t>
            </a:r>
          </a:p>
        </p:txBody>
      </p:sp>
      <p:sp>
        <p:nvSpPr>
          <p:cNvPr id="34" name="副标题 33"/>
          <p:cNvSpPr>
            <a:spLocks noGrp="1"/>
          </p:cNvSpPr>
          <p:nvPr>
            <p:ph type="subTitle" idx="4294967295"/>
          </p:nvPr>
        </p:nvSpPr>
        <p:spPr>
          <a:xfrm>
            <a:off x="707390" y="1232535"/>
            <a:ext cx="9159240" cy="1503680"/>
          </a:xfrm>
        </p:spPr>
        <p:txBody>
          <a:bodyPr>
            <a:normAutofit/>
          </a:bodyPr>
          <a:lstStyle/>
          <a:p>
            <a:pPr algn="l"/>
            <a:endParaRPr lang="x-none" altLang="zh-CN" sz="3200"/>
          </a:p>
          <a:p>
            <a:pPr algn="l"/>
            <a:r>
              <a:rPr lang="x-none" altLang="zh-CN" sz="4000"/>
              <a:t>论坛主程序的共享与同步</a:t>
            </a:r>
          </a:p>
        </p:txBody>
      </p:sp>
      <p:pic>
        <p:nvPicPr>
          <p:cNvPr id="35" name="图片 34" descr="保护伞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2</a:t>
            </a:r>
            <a:endParaRPr lang="x-none" altLang="en-US" sz="2800" dirty="0" smtClean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数据共享与同步</a:t>
            </a:r>
            <a:endParaRPr lang="x-none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24" name="矩形 23"/>
          <p:cNvSpPr/>
          <p:nvPr/>
        </p:nvSpPr>
        <p:spPr>
          <a:xfrm>
            <a:off x="4259580" y="1640840"/>
            <a:ext cx="6539865" cy="2921000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9965" y="4933315"/>
            <a:ext cx="10510520" cy="10782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x-none" altLang="zh-CN"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NFS共享实现</a:t>
            </a:r>
          </a:p>
          <a:p>
            <a:pPr>
              <a:lnSpc>
                <a:spcPct val="120000"/>
              </a:lnSpc>
            </a:pPr>
            <a:r>
              <a:rPr lang="x-none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    </a:t>
            </a:r>
            <a:r>
              <a:rPr lang="x-none" altLang="zh-CN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NFS服务器将开发部的论坛压缩包共享给Web-B，在Web-B上实现NFS自动挂载。</a:t>
            </a:r>
            <a:endParaRPr lang="x-none" altLang="zh-CN" sz="2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14190" y="1707515"/>
            <a:ext cx="6419850" cy="27515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x-none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NFS共享：</a:t>
            </a:r>
          </a:p>
          <a:p>
            <a:pPr>
              <a:lnSpc>
                <a:spcPct val="120000"/>
              </a:lnSpc>
            </a:pPr>
            <a:r>
              <a:rPr lang="x-none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cs typeface="宋体" pitchFamily="2" charset="-122"/>
                <a:sym typeface="+mn-ea"/>
              </a:rPr>
              <a:t>·</a:t>
            </a:r>
            <a:r>
              <a:rPr lang="x-none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NFS共享=nfs+rpc</a:t>
            </a:r>
          </a:p>
          <a:p>
            <a:pPr>
              <a:lnSpc>
                <a:spcPct val="120000"/>
              </a:lnSpc>
            </a:pPr>
            <a:r>
              <a:rPr lang="x-none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cs typeface="宋体" pitchFamily="2" charset="-122"/>
                <a:sym typeface="+mn-ea"/>
              </a:rPr>
              <a:t>·</a:t>
            </a:r>
            <a:r>
              <a:rPr lang="x-none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NFS：网络文件系统，rpc：远程过程调用服务，基于TCP/IP协议。</a:t>
            </a:r>
          </a:p>
          <a:p>
            <a:pPr>
              <a:lnSpc>
                <a:spcPct val="120000"/>
              </a:lnSpc>
            </a:pPr>
            <a:r>
              <a:rPr lang="x-none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cs typeface="宋体" pitchFamily="2" charset="-122"/>
                <a:sym typeface="+mn-ea"/>
              </a:rPr>
              <a:t>·</a:t>
            </a:r>
            <a:r>
              <a:rPr lang="x-none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优点：</a:t>
            </a:r>
            <a:r>
              <a:rPr lang="x-none" altLang="zh-CN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部署方便快捷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，可靠性较高</a:t>
            </a:r>
            <a:endParaRPr lang="x-none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x-none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cs typeface="宋体" pitchFamily="2" charset="-122"/>
                <a:sym typeface="+mn-ea"/>
              </a:rPr>
              <a:t>·</a:t>
            </a:r>
            <a:r>
              <a:rPr lang="x-none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缺点：从性能上来说处理高并发量的访问需要做优化</a:t>
            </a:r>
          </a:p>
          <a:p>
            <a:pPr>
              <a:lnSpc>
                <a:spcPct val="120000"/>
              </a:lnSpc>
            </a:pPr>
            <a:r>
              <a:rPr lang="x-none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从稳定性上来说容易发生单点故障</a:t>
            </a:r>
            <a:endParaRPr lang="x-none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9" name="图片 8" descr="保护伞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366395" y="2235835"/>
            <a:ext cx="3968750" cy="1550670"/>
            <a:chOff x="867" y="3498"/>
            <a:chExt cx="6250" cy="244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" y="4299"/>
              <a:ext cx="858" cy="77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4" y="4331"/>
              <a:ext cx="858" cy="772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/>
            <p:nvPr/>
          </p:nvCxnSpPr>
          <p:spPr>
            <a:xfrm>
              <a:off x="2601" y="4681"/>
              <a:ext cx="2312" cy="0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867" y="5308"/>
              <a:ext cx="2446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2000" b="1" dirty="0"/>
                <a:t>NFS服务器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516" y="5316"/>
              <a:ext cx="2601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2000" b="1" dirty="0"/>
                <a:t>Web B服务器</a:t>
              </a:r>
              <a:r>
                <a:rPr lang="x-none" altLang="zh-CN" dirty="0"/>
                <a:t> 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297" y="3498"/>
              <a:ext cx="3680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2000" b="1" dirty="0" smtClean="0"/>
                <a:t>论坛主程序共享</a:t>
              </a:r>
              <a:endParaRPr lang="x-none" altLang="zh-CN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2</a:t>
            </a:r>
            <a:endParaRPr lang="x-none" altLang="en-US" sz="2800" dirty="0" smtClean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数据共享与同步</a:t>
            </a:r>
            <a:endParaRPr lang="x-none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24" name="矩形 23"/>
          <p:cNvSpPr/>
          <p:nvPr/>
        </p:nvSpPr>
        <p:spPr>
          <a:xfrm>
            <a:off x="4526280" y="1569230"/>
            <a:ext cx="6616065" cy="2435611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05155" y="4547835"/>
            <a:ext cx="10822940" cy="137268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lnSpc>
                <a:spcPct val="130000"/>
              </a:lnSpc>
            </a:pPr>
            <a:r>
              <a:rPr lang="x-none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rsync实时同步实现：</a:t>
            </a:r>
          </a:p>
          <a:p>
            <a:pPr fontAlgn="auto">
              <a:lnSpc>
                <a:spcPct val="130000"/>
              </a:lnSpc>
            </a:pPr>
            <a:r>
              <a:rPr lang="x-none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     </a:t>
            </a:r>
            <a:r>
              <a:rPr lang="x-none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Web-B</a:t>
            </a:r>
            <a:r>
              <a:rPr lang="x-none" altLang="zh-CN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作为同步的服务机</a:t>
            </a:r>
            <a:r>
              <a:rPr lang="x-none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，</a:t>
            </a:r>
            <a:r>
              <a:rPr lang="x-none" altLang="zh-CN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将论坛运行所需的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环境</a:t>
            </a:r>
            <a:r>
              <a:rPr lang="x-none" altLang="zh-CN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实时同步到</a:t>
            </a:r>
            <a:r>
              <a:rPr lang="x-none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Web-A，利用rsync，inotify-tools和shell脚本相结合的方案实现自动化的实时同步。</a:t>
            </a:r>
            <a:endParaRPr lang="x-none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1520" y="1637300"/>
            <a:ext cx="6650355" cy="2456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x-none" alt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rsync同步:</a:t>
            </a:r>
          </a:p>
          <a:p>
            <a:pPr>
              <a:lnSpc>
                <a:spcPct val="120000"/>
              </a:lnSpc>
            </a:pPr>
            <a:r>
              <a:rPr lang="x-none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cs typeface="宋体" pitchFamily="2" charset="-122"/>
                <a:sym typeface="+mn-ea"/>
              </a:rPr>
              <a:t>·</a:t>
            </a:r>
            <a:r>
              <a:rPr lang="x-none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rsync是linux下的一款远程数据同步工具，传输时能根据数据变化进行差异备份。</a:t>
            </a:r>
          </a:p>
          <a:p>
            <a:pPr>
              <a:lnSpc>
                <a:spcPct val="120000"/>
              </a:lnSpc>
            </a:pPr>
            <a:r>
              <a:rPr lang="x-none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cs typeface="宋体" pitchFamily="2" charset="-122"/>
                <a:sym typeface="+mn-ea"/>
              </a:rPr>
              <a:t>·</a:t>
            </a:r>
            <a:r>
              <a:rPr lang="x-none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inotify—tools是一款强大能实时监控文件系统事件工具，可以监控目录和文件</a:t>
            </a:r>
            <a:r>
              <a:rPr lang="x-none" altLang="zh-CN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。</a:t>
            </a:r>
            <a:r>
              <a:rPr lang="zh-CN" altLang="en-US" sz="2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事件包括增加</a:t>
            </a:r>
            <a:r>
              <a:rPr lang="en-US" altLang="zh-CN" sz="2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</a:t>
            </a:r>
            <a:r>
              <a:rPr lang="zh-CN" altLang="en-US" sz="2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删除</a:t>
            </a:r>
            <a:r>
              <a:rPr lang="en-US" altLang="zh-CN" sz="2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</a:t>
            </a:r>
            <a:r>
              <a:rPr lang="zh-CN" altLang="en-US" sz="2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修改等</a:t>
            </a:r>
            <a:endParaRPr lang="x-none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sym typeface="+mn-ea"/>
            </a:endParaRPr>
          </a:p>
          <a:p>
            <a:pPr>
              <a:lnSpc>
                <a:spcPct val="120000"/>
              </a:lnSpc>
            </a:pPr>
            <a:endParaRPr lang="x-none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9" name="图片 8" descr="保护伞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61317" y="2211705"/>
            <a:ext cx="4318351" cy="1539240"/>
            <a:chOff x="383" y="3694"/>
            <a:chExt cx="6564" cy="242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0" y="4419"/>
              <a:ext cx="858" cy="77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" y="4426"/>
              <a:ext cx="858" cy="772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/>
            <p:nvPr/>
          </p:nvCxnSpPr>
          <p:spPr>
            <a:xfrm flipV="1">
              <a:off x="2179" y="4804"/>
              <a:ext cx="2674" cy="0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83" y="5494"/>
              <a:ext cx="2886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2000" b="1" dirty="0"/>
                <a:t>Web B服务器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176" y="5459"/>
              <a:ext cx="2771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2000" b="1" dirty="0"/>
                <a:t>Web A服务器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70" y="3694"/>
              <a:ext cx="3950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论坛所需</a:t>
              </a:r>
              <a:r>
                <a:rPr lang="x-none" altLang="zh-CN" sz="2000" b="1" dirty="0" smtClean="0"/>
                <a:t>环境同步</a:t>
              </a:r>
              <a:endParaRPr lang="x-none" altLang="zh-CN" sz="20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3</a:t>
            </a:r>
            <a:endParaRPr lang="zh-CN" altLang="en-US" sz="2800" dirty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Web服务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45" name="Rectangle 31"/>
          <p:cNvSpPr/>
          <p:nvPr/>
        </p:nvSpPr>
        <p:spPr>
          <a:xfrm>
            <a:off x="1440234" y="1396979"/>
            <a:ext cx="320492" cy="291356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6" name="Rectangle 32"/>
          <p:cNvSpPr/>
          <p:nvPr/>
        </p:nvSpPr>
        <p:spPr>
          <a:xfrm>
            <a:off x="1440234" y="3521001"/>
            <a:ext cx="320492" cy="2913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20545" y="1235075"/>
            <a:ext cx="728853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2400" b="1" dirty="0" smtClean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1.什么是web服务器</a:t>
            </a:r>
          </a:p>
          <a:p>
            <a:pPr>
              <a:lnSpc>
                <a:spcPct val="120000"/>
              </a:lnSpc>
            </a:pPr>
            <a:r>
              <a:rPr lang="x-none" altLang="zh-CN" sz="2000" dirty="0">
                <a:sym typeface="+mn-ea"/>
              </a:rPr>
              <a:t>Web</a:t>
            </a:r>
            <a:r>
              <a:rPr lang="x-none" altLang="zh-CN" sz="2000" dirty="0" smtClean="0">
                <a:sym typeface="+mn-ea"/>
              </a:rPr>
              <a:t>服务器一般指的是网站服务器</a:t>
            </a:r>
            <a:r>
              <a:rPr lang="zh-CN" altLang="en-US" sz="2000" dirty="0" smtClean="0">
                <a:sym typeface="+mn-ea"/>
              </a:rPr>
              <a:t>。</a:t>
            </a:r>
            <a:r>
              <a:rPr lang="x-none" altLang="zh-CN" sz="2000" dirty="0" smtClean="0">
                <a:sym typeface="+mn-ea"/>
              </a:rPr>
              <a:t>可以提供文件</a:t>
            </a:r>
            <a:r>
              <a:rPr lang="zh-CN" altLang="en-US" sz="2000" dirty="0" smtClean="0">
                <a:sym typeface="+mn-ea"/>
              </a:rPr>
              <a:t>给</a:t>
            </a:r>
            <a:r>
              <a:rPr lang="x-none" altLang="zh-CN" sz="2000" dirty="0" smtClean="0">
                <a:sym typeface="+mn-ea"/>
              </a:rPr>
              <a:t>客户端下载</a:t>
            </a:r>
            <a:r>
              <a:rPr lang="x-none" altLang="zh-CN" sz="2000" dirty="0">
                <a:sym typeface="+mn-ea"/>
              </a:rPr>
              <a:t>；</a:t>
            </a:r>
            <a:r>
              <a:rPr lang="x-none" altLang="zh-CN" sz="2000" dirty="0" smtClean="0">
                <a:sym typeface="+mn-ea"/>
              </a:rPr>
              <a:t>也可以</a:t>
            </a:r>
            <a:r>
              <a:rPr lang="zh-CN" altLang="en-US" sz="2000" dirty="0" smtClean="0">
                <a:sym typeface="+mn-ea"/>
              </a:rPr>
              <a:t>部署</a:t>
            </a:r>
            <a:r>
              <a:rPr lang="x-none" altLang="zh-CN" sz="2000" dirty="0" smtClean="0">
                <a:sym typeface="+mn-ea"/>
              </a:rPr>
              <a:t>网站文件</a:t>
            </a:r>
            <a:r>
              <a:rPr lang="x-none" altLang="zh-CN" sz="2000" dirty="0">
                <a:sym typeface="+mn-ea"/>
              </a:rPr>
              <a:t>，</a:t>
            </a:r>
            <a:r>
              <a:rPr lang="x-none" altLang="zh-CN" sz="2000" dirty="0" smtClean="0">
                <a:sym typeface="+mn-ea"/>
              </a:rPr>
              <a:t>供客户端浏览及享受服务。</a:t>
            </a:r>
            <a:endParaRPr lang="en-US" altLang="zh-CN" sz="2000" dirty="0" smtClean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x-none" altLang="zh-CN" sz="2000" dirty="0" smtClean="0">
                <a:sym typeface="+mn-ea"/>
              </a:rPr>
              <a:t>目前主流的</a:t>
            </a:r>
            <a:r>
              <a:rPr lang="x-none" altLang="zh-CN" sz="2000" dirty="0">
                <a:sym typeface="+mn-ea"/>
              </a:rPr>
              <a:t>web</a:t>
            </a:r>
            <a:r>
              <a:rPr lang="x-none" altLang="zh-CN" sz="2000" dirty="0" smtClean="0">
                <a:sym typeface="+mn-ea"/>
              </a:rPr>
              <a:t>服务器有</a:t>
            </a:r>
            <a:r>
              <a:rPr lang="en-US" altLang="zh-CN" sz="2000" dirty="0" smtClean="0">
                <a:sym typeface="+mn-ea"/>
              </a:rPr>
              <a:t>A</a:t>
            </a:r>
            <a:r>
              <a:rPr lang="x-none" altLang="zh-CN" sz="2000" dirty="0" smtClean="0">
                <a:sym typeface="+mn-ea"/>
              </a:rPr>
              <a:t>pache、</a:t>
            </a:r>
            <a:r>
              <a:rPr lang="en-US" altLang="zh-CN" sz="2000" dirty="0" smtClean="0">
                <a:sym typeface="+mn-ea"/>
              </a:rPr>
              <a:t>N</a:t>
            </a:r>
            <a:r>
              <a:rPr lang="x-none" altLang="zh-CN" sz="2000" dirty="0" smtClean="0">
                <a:sym typeface="+mn-ea"/>
              </a:rPr>
              <a:t>ginx、</a:t>
            </a:r>
            <a:r>
              <a:rPr lang="en-US" altLang="zh-CN" sz="2000" dirty="0" smtClean="0">
                <a:sym typeface="+mn-ea"/>
              </a:rPr>
              <a:t>T</a:t>
            </a:r>
            <a:r>
              <a:rPr lang="x-none" altLang="zh-CN" sz="2000" dirty="0" smtClean="0">
                <a:sym typeface="+mn-ea"/>
              </a:rPr>
              <a:t>omcat</a:t>
            </a:r>
            <a:r>
              <a:rPr lang="x-none" altLang="zh-CN" sz="2000" dirty="0">
                <a:sym typeface="+mn-ea"/>
              </a:rPr>
              <a:t>等等。</a:t>
            </a:r>
            <a:endParaRPr lang="x-none" altLang="zh-CN" sz="2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x-none" altLang="zh-CN" sz="2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808480" y="3372485"/>
            <a:ext cx="7058025" cy="238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en-US" sz="2400" b="1" dirty="0" smtClean="0">
                <a:solidFill>
                  <a:srgbClr val="E46C0A"/>
                </a:solidFill>
                <a:latin typeface="微软雅黑" pitchFamily="34" charset="-122"/>
                <a:ea typeface="微软雅黑" pitchFamily="34" charset="-122"/>
              </a:rPr>
              <a:t>2.使用apache web服务的原因</a:t>
            </a:r>
          </a:p>
          <a:p>
            <a:pPr>
              <a:lnSpc>
                <a:spcPct val="120000"/>
              </a:lnSpc>
            </a:pPr>
            <a:r>
              <a:rPr lang="x-none" altLang="zh-CN" sz="2000" b="1" dirty="0">
                <a:sym typeface="+mn-ea"/>
              </a:rPr>
              <a:t>Apache</a:t>
            </a:r>
            <a:r>
              <a:rPr lang="x-none" altLang="zh-CN" sz="2000" dirty="0">
                <a:sym typeface="+mn-ea"/>
              </a:rPr>
              <a:t>:应用范围广泛，开源，简单、速度快、性能稳定，并可做代理服务器来使用。</a:t>
            </a:r>
          </a:p>
          <a:p>
            <a:pPr>
              <a:lnSpc>
                <a:spcPct val="120000"/>
              </a:lnSpc>
            </a:pPr>
            <a:endParaRPr lang="x-none" altLang="zh-CN" sz="2400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x-none" altLang="zh-CN" sz="2000" b="1" dirty="0">
                <a:sym typeface="+mn-ea"/>
              </a:rPr>
              <a:t>Nginx</a:t>
            </a:r>
            <a:r>
              <a:rPr lang="x-none" altLang="zh-CN" sz="2000" dirty="0">
                <a:sym typeface="+mn-ea"/>
              </a:rPr>
              <a:t>：</a:t>
            </a:r>
            <a:r>
              <a:rPr lang="x-none" altLang="zh-CN" sz="2000" dirty="0" smtClean="0">
                <a:sym typeface="+mn-ea"/>
              </a:rPr>
              <a:t>动态处理慢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x-none" altLang="zh-CN" sz="2000" dirty="0" smtClean="0">
                <a:sym typeface="+mn-ea"/>
              </a:rPr>
              <a:t>错误多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x-none" altLang="zh-CN" sz="2000" dirty="0" smtClean="0">
                <a:sym typeface="+mn-ea"/>
              </a:rPr>
              <a:t>BUG</a:t>
            </a:r>
            <a:r>
              <a:rPr lang="zh-CN" altLang="en-US" sz="2000" dirty="0" smtClean="0">
                <a:sym typeface="+mn-ea"/>
              </a:rPr>
              <a:t>较</a:t>
            </a:r>
            <a:r>
              <a:rPr lang="x-none" altLang="zh-CN" sz="2000" dirty="0" smtClean="0">
                <a:sym typeface="+mn-ea"/>
              </a:rPr>
              <a:t>多</a:t>
            </a:r>
            <a:r>
              <a:rPr lang="zh-CN" altLang="en-US" sz="2000" dirty="0" smtClean="0">
                <a:sym typeface="+mn-ea"/>
              </a:rPr>
              <a:t>，</a:t>
            </a:r>
            <a:r>
              <a:rPr lang="x-none" altLang="zh-CN" sz="2000" dirty="0" smtClean="0">
                <a:sym typeface="+mn-ea"/>
              </a:rPr>
              <a:t>并发数高</a:t>
            </a:r>
            <a:r>
              <a:rPr lang="x-none" altLang="zh-CN" sz="2000" dirty="0">
                <a:sym typeface="+mn-ea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保护伞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3</a:t>
            </a:r>
            <a:endParaRPr lang="zh-CN" altLang="en-US" sz="2800" dirty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Web服务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8" name="文本框 7"/>
          <p:cNvSpPr txBox="1"/>
          <p:nvPr/>
        </p:nvSpPr>
        <p:spPr>
          <a:xfrm>
            <a:off x="723265" y="2759075"/>
            <a:ext cx="4493895" cy="205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2800" dirty="0">
                <a:sym typeface="+mn-ea"/>
              </a:rPr>
              <a:t>WebA服务器主机被攻击时，WebB服务器起到备份的作用，大大提高安全性。</a:t>
            </a:r>
            <a:endParaRPr lang="zh-CN" altLang="en-US" sz="28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5478780" y="1882775"/>
            <a:ext cx="6393180" cy="3629025"/>
            <a:chOff x="3202" y="4015"/>
            <a:chExt cx="10824" cy="6585"/>
          </a:xfrm>
        </p:grpSpPr>
        <p:grpSp>
          <p:nvGrpSpPr>
            <p:cNvPr id="85" name="组合 84"/>
            <p:cNvGrpSpPr/>
            <p:nvPr/>
          </p:nvGrpSpPr>
          <p:grpSpPr>
            <a:xfrm>
              <a:off x="11736" y="4833"/>
              <a:ext cx="1743" cy="1383"/>
              <a:chOff x="4842180" y="3645024"/>
              <a:chExt cx="1106982" cy="877939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6056" y="3645024"/>
                <a:ext cx="522000" cy="522000"/>
              </a:xfrm>
              <a:prstGeom prst="rect">
                <a:avLst/>
              </a:prstGeom>
            </p:spPr>
          </p:pic>
          <p:sp>
            <p:nvSpPr>
              <p:cNvPr id="15" name="Text Box 40"/>
              <p:cNvSpPr txBox="1">
                <a:spLocks noChangeArrowheads="1"/>
              </p:cNvSpPr>
              <p:nvPr/>
            </p:nvSpPr>
            <p:spPr bwMode="auto">
              <a:xfrm>
                <a:off x="4842180" y="4155042"/>
                <a:ext cx="1106982" cy="3679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err="1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nfs</a:t>
                </a:r>
                <a:r>
                  <a:rPr kumimoji="0" lang="zh-CN" altLang="en-US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服务器</a:t>
                </a:r>
                <a:endParaRPr kumimoji="0" lang="zh-CN" altLang="en-US" sz="1400" dirty="0"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3235" y="7890"/>
              <a:ext cx="1895" cy="1861"/>
              <a:chOff x="2555451" y="3497811"/>
              <a:chExt cx="1203131" cy="1181619"/>
            </a:xfrm>
          </p:grpSpPr>
          <p:sp>
            <p:nvSpPr>
              <p:cNvPr id="16" name="Text Box 40"/>
              <p:cNvSpPr txBox="1">
                <a:spLocks noChangeArrowheads="1"/>
              </p:cNvSpPr>
              <p:nvPr/>
            </p:nvSpPr>
            <p:spPr bwMode="auto">
              <a:xfrm>
                <a:off x="2555451" y="4065688"/>
                <a:ext cx="1203131" cy="6137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DNS</a:t>
                </a:r>
                <a:r>
                  <a:rPr kumimoji="0" lang="zh-CN" altLang="en-US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server</a:t>
                </a:r>
                <a:endParaRPr kumimoji="0" lang="zh-CN" altLang="en-US" sz="1400" dirty="0"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7" name="Picture 25" descr="search_serve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0648" y="3497811"/>
                <a:ext cx="520127" cy="5201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0" name="组合 79"/>
            <p:cNvGrpSpPr/>
            <p:nvPr/>
          </p:nvGrpSpPr>
          <p:grpSpPr>
            <a:xfrm>
              <a:off x="3312" y="4606"/>
              <a:ext cx="6042" cy="1671"/>
              <a:chOff x="3522444" y="1700808"/>
              <a:chExt cx="3836863" cy="1061247"/>
            </a:xfrm>
          </p:grpSpPr>
          <p:grpSp>
            <p:nvGrpSpPr>
              <p:cNvPr id="22" name="组合 188"/>
              <p:cNvGrpSpPr/>
              <p:nvPr/>
            </p:nvGrpSpPr>
            <p:grpSpPr>
              <a:xfrm>
                <a:off x="3522444" y="1844824"/>
                <a:ext cx="1203131" cy="917231"/>
                <a:chOff x="6276166" y="2731758"/>
                <a:chExt cx="1203131" cy="917231"/>
              </a:xfrm>
            </p:grpSpPr>
            <p:pic>
              <p:nvPicPr>
                <p:cNvPr id="23" name="Picture 15" descr="web_server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87104" y="2731758"/>
                  <a:ext cx="520127" cy="5201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276166" y="3280947"/>
                  <a:ext cx="1203131" cy="3680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>
                  <a:lvl1pPr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ctr" eaLnBrk="0" hangingPunct="0"/>
                  <a:r>
                    <a:rPr kumimoji="0" lang="en-US" altLang="zh-CN" sz="1400" dirty="0" smtClean="0"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Web</a:t>
                  </a:r>
                  <a:r>
                    <a:rPr kumimoji="0" lang="zh-CN" altLang="en-US" sz="1400" dirty="0" smtClean="0"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zh-CN" sz="1400" dirty="0" smtClean="0"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A</a:t>
                  </a:r>
                  <a:endParaRPr kumimoji="0" lang="zh-CN" altLang="en-US" sz="1400" dirty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" name="组合 188"/>
              <p:cNvGrpSpPr/>
              <p:nvPr/>
            </p:nvGrpSpPr>
            <p:grpSpPr>
              <a:xfrm>
                <a:off x="6156176" y="1844824"/>
                <a:ext cx="1203131" cy="899118"/>
                <a:chOff x="6245602" y="2731758"/>
                <a:chExt cx="1203131" cy="899118"/>
              </a:xfrm>
            </p:grpSpPr>
            <p:pic>
              <p:nvPicPr>
                <p:cNvPr id="66" name="Picture 15" descr="web_server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87104" y="2731758"/>
                  <a:ext cx="520127" cy="5201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245602" y="3262834"/>
                  <a:ext cx="1203131" cy="3680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>
                  <a:lvl1pPr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ctr" eaLnBrk="0" hangingPunct="0"/>
                  <a:r>
                    <a:rPr kumimoji="0" lang="en-US" altLang="zh-CN" sz="1400" dirty="0" smtClean="0"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Web B</a:t>
                  </a:r>
                  <a:endParaRPr kumimoji="0" lang="zh-CN" altLang="en-US" sz="1400" dirty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788024" y="1700808"/>
                <a:ext cx="1574711" cy="925512"/>
                <a:chOff x="4788024" y="1700808"/>
                <a:chExt cx="1574711" cy="925512"/>
              </a:xfrm>
            </p:grpSpPr>
            <p:cxnSp>
              <p:nvCxnSpPr>
                <p:cNvPr id="75" name="直接箭头连接符 74"/>
                <p:cNvCxnSpPr/>
                <p:nvPr/>
              </p:nvCxnSpPr>
              <p:spPr>
                <a:xfrm flipH="1">
                  <a:off x="4788024" y="2132856"/>
                  <a:ext cx="1368152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/>
                <p:cNvSpPr txBox="1"/>
                <p:nvPr/>
              </p:nvSpPr>
              <p:spPr>
                <a:xfrm>
                  <a:off x="4931811" y="1700808"/>
                  <a:ext cx="1430924" cy="421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通</a:t>
                  </a:r>
                  <a:r>
                    <a:rPr lang="x-none" altLang="zh-CN" dirty="0" smtClean="0"/>
                    <a:t>过</a:t>
                  </a:r>
                  <a:r>
                    <a:rPr lang="en-US" altLang="zh-CN" dirty="0" err="1" smtClean="0"/>
                    <a:t>rsync</a:t>
                  </a:r>
                  <a:endParaRPr lang="zh-CN" altLang="en-US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5148064" y="2204864"/>
                  <a:ext cx="792088" cy="421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同步</a:t>
                  </a:r>
                  <a:endParaRPr lang="zh-CN" altLang="en-US" dirty="0"/>
                </a:p>
              </p:txBody>
            </p:sp>
          </p:grpSp>
        </p:grpSp>
        <p:sp>
          <p:nvSpPr>
            <p:cNvPr id="82" name="矩形 81"/>
            <p:cNvSpPr/>
            <p:nvPr/>
          </p:nvSpPr>
          <p:spPr>
            <a:xfrm>
              <a:off x="3202" y="4015"/>
              <a:ext cx="6736" cy="2402"/>
            </a:xfrm>
            <a:prstGeom prst="rect">
              <a:avLst/>
            </a:prstGeom>
            <a:noFill/>
            <a:ln w="28575">
              <a:solidFill>
                <a:srgbClr val="FD494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5726" y="8160"/>
              <a:ext cx="2157" cy="1418"/>
              <a:chOff x="4288887" y="587477"/>
              <a:chExt cx="1369846" cy="899802"/>
            </a:xfrm>
          </p:grpSpPr>
          <p:pic>
            <p:nvPicPr>
              <p:cNvPr id="88" name="图片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2810" y="587477"/>
                <a:ext cx="522000" cy="522000"/>
              </a:xfrm>
              <a:prstGeom prst="rect">
                <a:avLst/>
              </a:prstGeom>
            </p:spPr>
          </p:pic>
          <p:sp>
            <p:nvSpPr>
              <p:cNvPr id="26" name="Text Box 40"/>
              <p:cNvSpPr txBox="1">
                <a:spLocks noChangeArrowheads="1"/>
              </p:cNvSpPr>
              <p:nvPr/>
            </p:nvSpPr>
            <p:spPr bwMode="auto">
              <a:xfrm>
                <a:off x="4288887" y="1119490"/>
                <a:ext cx="1369846" cy="3677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DB server</a:t>
                </a:r>
                <a:endParaRPr kumimoji="0" lang="zh-CN" altLang="en-US" sz="1400" dirty="0"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0" name="直接箭头连接符 99"/>
            <p:cNvCxnSpPr/>
            <p:nvPr/>
          </p:nvCxnSpPr>
          <p:spPr>
            <a:xfrm>
              <a:off x="6746" y="6534"/>
              <a:ext cx="0" cy="1474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H="1">
              <a:off x="9241" y="5287"/>
              <a:ext cx="2495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9695" y="4493"/>
              <a:ext cx="2155" cy="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通过</a:t>
              </a:r>
              <a:r>
                <a:rPr lang="en-US" altLang="zh-CN" dirty="0" smtClean="0"/>
                <a:t>NFS</a:t>
              </a:r>
              <a:endParaRPr lang="zh-CN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695" y="5513"/>
              <a:ext cx="2155" cy="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共享网站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>
              <a:endCxn id="24" idx="2"/>
            </p:cNvCxnSpPr>
            <p:nvPr/>
          </p:nvCxnSpPr>
          <p:spPr>
            <a:xfrm flipV="1">
              <a:off x="4240" y="6277"/>
              <a:ext cx="19" cy="129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10715" y="7975"/>
              <a:ext cx="3289" cy="1378"/>
              <a:chOff x="6732240" y="5207888"/>
              <a:chExt cx="2088232" cy="874564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6732240" y="5207888"/>
                <a:ext cx="2088232" cy="813400"/>
                <a:chOff x="3203848" y="260648"/>
                <a:chExt cx="2736304" cy="1101432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3203848" y="260648"/>
                  <a:ext cx="2736304" cy="110143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 b="1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33" name="Picture 16" descr="PC Blue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83968" y="509167"/>
                  <a:ext cx="482803" cy="427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Picture 16" descr="PC Blue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872" y="509167"/>
                  <a:ext cx="482803" cy="427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Picture 16" descr="PC Blue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509167"/>
                  <a:ext cx="482803" cy="427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6" name="TextBox 140"/>
              <p:cNvSpPr txBox="1"/>
              <p:nvPr/>
            </p:nvSpPr>
            <p:spPr>
              <a:xfrm>
                <a:off x="7380312" y="5661248"/>
                <a:ext cx="936104" cy="421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开发部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直接箭头连接符 36"/>
            <p:cNvCxnSpPr/>
            <p:nvPr/>
          </p:nvCxnSpPr>
          <p:spPr>
            <a:xfrm flipV="1">
              <a:off x="12530" y="6307"/>
              <a:ext cx="0" cy="1247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148"/>
            <p:cNvSpPr txBox="1"/>
            <p:nvPr/>
          </p:nvSpPr>
          <p:spPr>
            <a:xfrm>
              <a:off x="11584" y="6790"/>
              <a:ext cx="2442" cy="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dirty="0"/>
                <a:t>论坛主程序</a:t>
              </a:r>
            </a:p>
          </p:txBody>
        </p:sp>
        <p:sp>
          <p:nvSpPr>
            <p:cNvPr id="48" name="TextBox 161"/>
            <p:cNvSpPr txBox="1"/>
            <p:nvPr/>
          </p:nvSpPr>
          <p:spPr>
            <a:xfrm>
              <a:off x="3402" y="9936"/>
              <a:ext cx="4025" cy="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D4949"/>
                  </a:solidFill>
                </a:rPr>
                <a:t>产品上线给客户访问</a:t>
              </a:r>
              <a:endParaRPr lang="zh-CN" altLang="en-US" b="1" dirty="0">
                <a:solidFill>
                  <a:srgbClr val="FD4949"/>
                </a:solidFill>
              </a:endParaRPr>
            </a:p>
          </p:txBody>
        </p:sp>
        <p:sp>
          <p:nvSpPr>
            <p:cNvPr id="49" name="TextBox 163"/>
            <p:cNvSpPr txBox="1"/>
            <p:nvPr/>
          </p:nvSpPr>
          <p:spPr>
            <a:xfrm>
              <a:off x="11396" y="9936"/>
              <a:ext cx="2041" cy="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5559F1"/>
                  </a:solidFill>
                </a:rPr>
                <a:t>开发产品</a:t>
              </a:r>
              <a:endParaRPr lang="zh-CN" altLang="en-US" b="1" dirty="0">
                <a:solidFill>
                  <a:srgbClr val="5559F1"/>
                </a:solidFill>
              </a:endParaRPr>
            </a:p>
          </p:txBody>
        </p:sp>
      </p:grpSp>
      <p:sp>
        <p:nvSpPr>
          <p:cNvPr id="50" name="副标题 49"/>
          <p:cNvSpPr>
            <a:spLocks noGrp="1"/>
          </p:cNvSpPr>
          <p:nvPr>
            <p:ph type="subTitle" idx="1"/>
          </p:nvPr>
        </p:nvSpPr>
        <p:spPr>
          <a:xfrm>
            <a:off x="540385" y="1141095"/>
            <a:ext cx="5591810" cy="1106170"/>
          </a:xfrm>
        </p:spPr>
        <p:txBody>
          <a:bodyPr>
            <a:normAutofit fontScale="92500" lnSpcReduction="10000"/>
          </a:bodyPr>
          <a:lstStyle/>
          <a:p>
            <a:pPr algn="l"/>
            <a:endParaRPr lang="x-none" altLang="zh-CN" sz="3200"/>
          </a:p>
          <a:p>
            <a:pPr algn="l"/>
            <a:r>
              <a:rPr lang="x-none" altLang="zh-CN" sz="4000"/>
              <a:t>WebB服务器的作用</a:t>
            </a:r>
          </a:p>
        </p:txBody>
      </p:sp>
      <p:pic>
        <p:nvPicPr>
          <p:cNvPr id="52" name="图片 51" descr="保护伞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3</a:t>
            </a:r>
            <a:endParaRPr lang="zh-CN" altLang="en-US" sz="2800" dirty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Web服务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48" name="文本框 47"/>
          <p:cNvSpPr txBox="1"/>
          <p:nvPr/>
        </p:nvSpPr>
        <p:spPr>
          <a:xfrm>
            <a:off x="843915" y="2169795"/>
            <a:ext cx="5128895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24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WebB收到开发共享过来的论坛主程序包，然后将论坛主程序包解压并放到web</a:t>
            </a:r>
            <a:r>
              <a:rPr lang="x-none" altLang="zh-CN" sz="24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服务器的网页根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x-none" altLang="zh-CN" sz="24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下，网站域名为</a:t>
            </a:r>
            <a:r>
              <a:rPr lang="x-none" altLang="zh-CN" sz="2400" b="1" dirty="0">
                <a:solidFill>
                  <a:srgbClr val="E46C0A"/>
                </a:solidFill>
                <a:latin typeface="微软雅黑" pitchFamily="34" charset="-122"/>
                <a:ea typeface="微软雅黑" pitchFamily="34" charset="-122"/>
              </a:rPr>
              <a:t>bbs.umbrella.com</a:t>
            </a:r>
            <a:r>
              <a:rPr lang="x-none" altLang="zh-CN" sz="24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，域名解析由内部DNS服务器负责，网站服务所需的文件包通过rsync同步给webA服务器。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6374765" y="2158365"/>
            <a:ext cx="5552440" cy="3473450"/>
            <a:chOff x="10015" y="2751"/>
            <a:chExt cx="8744" cy="5470"/>
          </a:xfrm>
        </p:grpSpPr>
        <p:grpSp>
          <p:nvGrpSpPr>
            <p:cNvPr id="14" name="组合 13"/>
            <p:cNvGrpSpPr/>
            <p:nvPr/>
          </p:nvGrpSpPr>
          <p:grpSpPr>
            <a:xfrm>
              <a:off x="13208" y="6783"/>
              <a:ext cx="2252" cy="1439"/>
              <a:chOff x="4278142" y="587477"/>
              <a:chExt cx="1369846" cy="973765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2810" y="587477"/>
                <a:ext cx="522000" cy="522000"/>
              </a:xfrm>
              <a:prstGeom prst="rect">
                <a:avLst/>
              </a:prstGeom>
            </p:spPr>
          </p:pic>
          <p:sp>
            <p:nvSpPr>
              <p:cNvPr id="19" name="Text Box 40"/>
              <p:cNvSpPr txBox="1">
                <a:spLocks noChangeArrowheads="1"/>
              </p:cNvSpPr>
              <p:nvPr/>
            </p:nvSpPr>
            <p:spPr bwMode="auto">
              <a:xfrm>
                <a:off x="4278142" y="1220864"/>
                <a:ext cx="1369846" cy="3403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x-none" altLang="zh-CN" sz="1400" dirty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webB</a:t>
                </a:r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>
            <a:xfrm flipV="1">
              <a:off x="11851" y="7330"/>
              <a:ext cx="1651" cy="2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 Box 40"/>
            <p:cNvSpPr txBox="1">
              <a:spLocks noChangeArrowheads="1"/>
            </p:cNvSpPr>
            <p:nvPr/>
          </p:nvSpPr>
          <p:spPr bwMode="auto">
            <a:xfrm>
              <a:off x="10015" y="7064"/>
              <a:ext cx="2061" cy="5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x-none" altLang="zh-CN" sz="1600" dirty="0"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主程序包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3082" y="2751"/>
              <a:ext cx="2252" cy="1402"/>
              <a:chOff x="4149187" y="587477"/>
              <a:chExt cx="1369846" cy="948591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2810" y="587477"/>
                <a:ext cx="522000" cy="522000"/>
              </a:xfrm>
              <a:prstGeom prst="rect">
                <a:avLst/>
              </a:prstGeom>
            </p:spPr>
          </p:pic>
          <p:sp>
            <p:nvSpPr>
              <p:cNvPr id="10" name="Text Box 40"/>
              <p:cNvSpPr txBox="1">
                <a:spLocks noChangeArrowheads="1"/>
              </p:cNvSpPr>
              <p:nvPr/>
            </p:nvSpPr>
            <p:spPr bwMode="auto">
              <a:xfrm>
                <a:off x="4149187" y="1195690"/>
                <a:ext cx="1369846" cy="3403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x-none" altLang="zh-CN" sz="1400" dirty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DNS</a:t>
                </a: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 flipH="1">
              <a:off x="14759" y="4369"/>
              <a:ext cx="7" cy="201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14101" y="4344"/>
              <a:ext cx="15" cy="204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15368" y="7466"/>
              <a:ext cx="1510" cy="1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16507" y="6801"/>
              <a:ext cx="2252" cy="1344"/>
              <a:chOff x="4347486" y="587477"/>
              <a:chExt cx="1369846" cy="909343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2810" y="587477"/>
                <a:ext cx="522000" cy="522000"/>
              </a:xfrm>
              <a:prstGeom prst="rect">
                <a:avLst/>
              </a:prstGeom>
            </p:spPr>
          </p:pic>
          <p:sp>
            <p:nvSpPr>
              <p:cNvPr id="17" name="Text Box 40"/>
              <p:cNvSpPr txBox="1">
                <a:spLocks noChangeArrowheads="1"/>
              </p:cNvSpPr>
              <p:nvPr/>
            </p:nvSpPr>
            <p:spPr bwMode="auto">
              <a:xfrm>
                <a:off x="4347486" y="1156442"/>
                <a:ext cx="1369846" cy="3403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x-none" altLang="zh-CN" sz="1400" dirty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webA</a:t>
                </a:r>
              </a:p>
            </p:txBody>
          </p:sp>
        </p:grpSp>
      </p:grpSp>
      <p:sp>
        <p:nvSpPr>
          <p:cNvPr id="50" name="副标题 49"/>
          <p:cNvSpPr>
            <a:spLocks noGrp="1"/>
          </p:cNvSpPr>
          <p:nvPr>
            <p:ph type="subTitle" idx="1"/>
          </p:nvPr>
        </p:nvSpPr>
        <p:spPr>
          <a:xfrm>
            <a:off x="708660" y="1019175"/>
            <a:ext cx="7180580" cy="1106170"/>
          </a:xfrm>
        </p:spPr>
        <p:txBody>
          <a:bodyPr>
            <a:normAutofit lnSpcReduction="10000"/>
          </a:bodyPr>
          <a:lstStyle/>
          <a:p>
            <a:pPr algn="l"/>
            <a:endParaRPr lang="x-none" altLang="zh-CN" sz="3200"/>
          </a:p>
          <a:p>
            <a:pPr algn="l"/>
            <a:r>
              <a:rPr lang="x-none" altLang="zh-CN" sz="4000"/>
              <a:t>WebB服务器的工作原理</a:t>
            </a:r>
          </a:p>
        </p:txBody>
      </p:sp>
      <p:pic>
        <p:nvPicPr>
          <p:cNvPr id="36" name="图片 35" descr="保护伞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4</a:t>
            </a:r>
            <a:endParaRPr lang="x-none" altLang="en-US" sz="2800" dirty="0" smtClean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EMOS邮件服务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4294967295"/>
          </p:nvPr>
        </p:nvSpPr>
        <p:spPr>
          <a:xfrm>
            <a:off x="1173480" y="2584450"/>
            <a:ext cx="7456170" cy="3801745"/>
          </a:xfrm>
        </p:spPr>
        <p:txBody>
          <a:bodyPr/>
          <a:lstStyle/>
          <a:p>
            <a:pPr marL="571500" indent="-571500" algn="l">
              <a:lnSpc>
                <a:spcPct val="150000"/>
              </a:lnSpc>
              <a:buFont typeface="Wingdings" charset="2"/>
              <a:buChar char=""/>
            </a:pPr>
            <a:r>
              <a:rPr lang="zh-CN" altLang="en-US" sz="3600" dirty="0"/>
              <a:t>基于CentOS</a:t>
            </a:r>
          </a:p>
          <a:p>
            <a:pPr marL="571500" indent="-571500" algn="l">
              <a:lnSpc>
                <a:spcPct val="150000"/>
              </a:lnSpc>
              <a:buFont typeface="Wingdings" charset="2"/>
              <a:buChar char=""/>
            </a:pPr>
            <a:r>
              <a:rPr lang="zh-CN" altLang="en-US" sz="3600" dirty="0"/>
              <a:t>集成了ExtMail Server全部组件</a:t>
            </a:r>
          </a:p>
          <a:p>
            <a:pPr marL="571500" indent="-571500" algn="l">
              <a:lnSpc>
                <a:spcPct val="150000"/>
              </a:lnSpc>
              <a:buFont typeface="Wingdings" charset="2"/>
              <a:buChar char=""/>
            </a:pPr>
            <a:r>
              <a:rPr lang="zh-CN" altLang="en-US" sz="3600" dirty="0"/>
              <a:t>安装和配置简单。</a:t>
            </a:r>
          </a:p>
          <a:p>
            <a:pPr marL="571500" indent="-571500" algn="l">
              <a:lnSpc>
                <a:spcPct val="150000"/>
              </a:lnSpc>
              <a:buFont typeface="Wingdings" charset="2"/>
              <a:buChar char=""/>
            </a:pPr>
            <a:r>
              <a:rPr lang="zh-CN" altLang="en-US" sz="3600" dirty="0"/>
              <a:t>自带邮件病毒检测软件</a:t>
            </a:r>
            <a:r>
              <a:rPr lang="en-US" altLang="zh-CN" sz="3600" dirty="0"/>
              <a:t>:</a:t>
            </a:r>
            <a:r>
              <a:rPr lang="zh-CN" altLang="en-US" sz="3600" dirty="0"/>
              <a:t>clamav </a:t>
            </a:r>
          </a:p>
        </p:txBody>
      </p:sp>
      <p:pic>
        <p:nvPicPr>
          <p:cNvPr id="12" name="内容占位符 3"/>
          <p:cNvPicPr>
            <a:picLocks noChangeAspect="1"/>
          </p:cNvPicPr>
          <p:nvPr/>
        </p:nvPicPr>
        <p:blipFill>
          <a:blip r:embed="rId2" cstate="print"/>
          <a:srcRect l="2294" t="10600" r="-2294" b="51799"/>
          <a:stretch>
            <a:fillRect/>
          </a:stretch>
        </p:blipFill>
        <p:spPr>
          <a:xfrm>
            <a:off x="706120" y="1066565"/>
            <a:ext cx="8272145" cy="1623695"/>
          </a:xfrm>
          <a:prstGeom prst="rect">
            <a:avLst/>
          </a:prstGeom>
        </p:spPr>
      </p:pic>
      <p:pic>
        <p:nvPicPr>
          <p:cNvPr id="13" name="图片 12" descr="保护伞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4</a:t>
            </a:r>
            <a:endParaRPr lang="x-none" altLang="en-US" sz="2800" dirty="0" smtClean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EMOS邮件服务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0" name="副标题 49"/>
          <p:cNvSpPr>
            <a:spLocks noGrp="1"/>
          </p:cNvSpPr>
          <p:nvPr>
            <p:ph type="subTitle" idx="1"/>
          </p:nvPr>
        </p:nvSpPr>
        <p:spPr>
          <a:xfrm>
            <a:off x="708660" y="836295"/>
            <a:ext cx="5988050" cy="1106170"/>
          </a:xfrm>
        </p:spPr>
        <p:txBody>
          <a:bodyPr>
            <a:normAutofit lnSpcReduction="10000"/>
          </a:bodyPr>
          <a:lstStyle/>
          <a:p>
            <a:pPr algn="l"/>
            <a:endParaRPr lang="x-none" altLang="zh-CN" sz="3200"/>
          </a:p>
          <a:p>
            <a:pPr algn="l"/>
            <a:r>
              <a:rPr lang="x-none" altLang="zh-CN" sz="4000"/>
              <a:t>EMOS的特点</a:t>
            </a: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762000" y="2037715"/>
            <a:ext cx="10515600" cy="4363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x-none" altLang="zh-CN"/>
              <a:t>(1)</a:t>
            </a:r>
            <a:r>
              <a:rPr lang="zh-CN" altLang="en-US"/>
              <a:t>低成本（国内</a:t>
            </a:r>
            <a:r>
              <a:rPr lang="zh-CN" altLang="en-US">
                <a:sym typeface="+mn-ea"/>
              </a:rPr>
              <a:t>开源的邮件系统）</a:t>
            </a:r>
          </a:p>
          <a:p>
            <a:pPr marL="0" indent="0">
              <a:buFont typeface="Wingdings" charset="2"/>
              <a:buNone/>
            </a:pPr>
            <a:r>
              <a:rPr lang="x-none" altLang="zh-CN"/>
              <a:t>(2)</a:t>
            </a:r>
            <a:r>
              <a:rPr lang="zh-CN" altLang="en-US"/>
              <a:t>支持客户端/web方式登陆收发邮件</a:t>
            </a:r>
          </a:p>
          <a:p>
            <a:pPr marL="0" indent="0" algn="l">
              <a:buFont typeface="Wingdings" charset="2"/>
              <a:buNone/>
            </a:pPr>
            <a:r>
              <a:rPr lang="x-none" altLang="zh-CN"/>
              <a:t>(3)</a:t>
            </a:r>
            <a:r>
              <a:rPr lang="zh-CN" altLang="en-US"/>
              <a:t>支持多个邮件域名</a:t>
            </a:r>
          </a:p>
          <a:p>
            <a:pPr marL="0" indent="0">
              <a:buFont typeface="Wingdings" charset="2"/>
              <a:buNone/>
            </a:pPr>
            <a:r>
              <a:rPr lang="x-none" altLang="zh-CN"/>
              <a:t>(4)</a:t>
            </a:r>
            <a:r>
              <a:rPr lang="zh-CN" altLang="en-US"/>
              <a:t>提供易用的web管理平台</a:t>
            </a:r>
          </a:p>
          <a:p>
            <a:pPr marL="0" indent="0">
              <a:buFont typeface="Wingdings" charset="2"/>
              <a:buNone/>
            </a:pPr>
            <a:r>
              <a:rPr lang="x-none" altLang="zh-CN"/>
              <a:t>(5)</a:t>
            </a:r>
            <a:r>
              <a:rPr lang="zh-CN" altLang="en-US"/>
              <a:t>邮件大小可控制</a:t>
            </a:r>
          </a:p>
          <a:p>
            <a:pPr marL="0" indent="0">
              <a:buFont typeface="Wingdings" charset="2"/>
              <a:buNone/>
            </a:pPr>
            <a:r>
              <a:rPr lang="x-none" altLang="zh-CN"/>
              <a:t>(6)</a:t>
            </a:r>
            <a:r>
              <a:rPr lang="zh-CN" altLang="en-US"/>
              <a:t>支持防止SMTP认证用户伪造Sender/From 给本域或外域用户发信功能</a:t>
            </a:r>
          </a:p>
          <a:p>
            <a:pPr marL="0" indent="0">
              <a:buFont typeface="Wingdings" charset="2"/>
              <a:buNone/>
            </a:pPr>
            <a:r>
              <a:rPr lang="x-none" altLang="zh-CN"/>
              <a:t>(7)</a:t>
            </a:r>
            <a:r>
              <a:rPr lang="zh-CN" altLang="en-US"/>
              <a:t>图形化的邮件日志分析，可对邮件进出数量、大小/垃圾、病毒拦截率/POP</a:t>
            </a:r>
          </a:p>
        </p:txBody>
      </p:sp>
      <p:pic>
        <p:nvPicPr>
          <p:cNvPr id="8" name="图片 7" descr="保护伞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4</a:t>
            </a:r>
            <a:endParaRPr lang="x-none" altLang="en-US" sz="2800" dirty="0" smtClean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EMOS邮件服务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0" name="副标题 49"/>
          <p:cNvSpPr>
            <a:spLocks noGrp="1"/>
          </p:cNvSpPr>
          <p:nvPr>
            <p:ph type="subTitle" idx="1"/>
          </p:nvPr>
        </p:nvSpPr>
        <p:spPr>
          <a:xfrm>
            <a:off x="723900" y="1080135"/>
            <a:ext cx="5988050" cy="1106170"/>
          </a:xfrm>
        </p:spPr>
        <p:txBody>
          <a:bodyPr>
            <a:normAutofit lnSpcReduction="10000"/>
          </a:bodyPr>
          <a:lstStyle/>
          <a:p>
            <a:pPr algn="l"/>
            <a:endParaRPr lang="x-none" altLang="zh-CN" sz="3200"/>
          </a:p>
          <a:p>
            <a:pPr algn="l"/>
            <a:r>
              <a:rPr lang="x-none" altLang="zh-CN" sz="4000"/>
              <a:t>环境部署</a:t>
            </a: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792480" y="2388870"/>
            <a:ext cx="6494145" cy="2569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x-none" altLang="zh-CN"/>
              <a:t>（1）</a:t>
            </a:r>
            <a:r>
              <a:rPr lang="zh-CN" altLang="en-US"/>
              <a:t>安装并部署邮件平台</a:t>
            </a:r>
          </a:p>
          <a:p>
            <a:pPr marL="0" indent="0">
              <a:buFont typeface="Wingdings" charset="2"/>
              <a:buNone/>
            </a:pPr>
            <a:r>
              <a:rPr lang="x-none" altLang="zh-CN"/>
              <a:t>（2）</a:t>
            </a:r>
            <a:r>
              <a:rPr lang="zh-CN" altLang="en-US"/>
              <a:t>内部测试</a:t>
            </a:r>
          </a:p>
          <a:p>
            <a:pPr marL="0" indent="0">
              <a:buFont typeface="Wingdings" charset="2"/>
              <a:buNone/>
            </a:pPr>
            <a:r>
              <a:rPr lang="x-none" altLang="zh-CN"/>
              <a:t>（3）</a:t>
            </a:r>
            <a:r>
              <a:rPr lang="zh-CN" altLang="en-US"/>
              <a:t>配置公司防火墙，发布邮件服务器</a:t>
            </a:r>
          </a:p>
          <a:p>
            <a:pPr marL="0" indent="0">
              <a:buFont typeface="Wingdings" charset="2"/>
              <a:buNone/>
            </a:pPr>
            <a:r>
              <a:rPr lang="x-none" altLang="zh-CN"/>
              <a:t>（4）</a:t>
            </a:r>
            <a:r>
              <a:rPr lang="zh-CN" altLang="en-US"/>
              <a:t>上线并测试</a:t>
            </a:r>
          </a:p>
          <a:p>
            <a:pPr marL="0" indent="0">
              <a:buFont typeface="Wingdings" charset="2"/>
              <a:buNone/>
            </a:pPr>
            <a:r>
              <a:rPr lang="x-none" altLang="zh-CN">
                <a:sym typeface="+mn-ea"/>
              </a:rPr>
              <a:t>（5）</a:t>
            </a:r>
            <a:r>
              <a:rPr lang="zh-CN" altLang="en-US">
                <a:sym typeface="+mn-ea"/>
              </a:rPr>
              <a:t>日常运营及维护</a:t>
            </a:r>
            <a:endParaRPr lang="zh-CN" altLang="en-US"/>
          </a:p>
          <a:p>
            <a:pPr>
              <a:buFont typeface="Wingdings" charset="2"/>
              <a:buChar char=""/>
            </a:pPr>
            <a:endParaRPr lang="zh-CN" altLang="en-US"/>
          </a:p>
        </p:txBody>
      </p:sp>
      <p:pic>
        <p:nvPicPr>
          <p:cNvPr id="8" name="图片 7" descr="保护伞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4</a:t>
            </a:r>
            <a:endParaRPr lang="x-none" altLang="en-US" sz="2800" dirty="0" smtClean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EMOS邮件服务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rcRect b="8108"/>
          <a:stretch>
            <a:fillRect/>
          </a:stretch>
        </p:blipFill>
        <p:spPr>
          <a:xfrm>
            <a:off x="876935" y="1864995"/>
            <a:ext cx="9958070" cy="4756785"/>
          </a:xfrm>
          <a:prstGeom prst="rect">
            <a:avLst/>
          </a:prstGeom>
        </p:spPr>
      </p:pic>
      <p:sp>
        <p:nvSpPr>
          <p:cNvPr id="50" name="副标题 49"/>
          <p:cNvSpPr>
            <a:spLocks noGrp="1"/>
          </p:cNvSpPr>
          <p:nvPr>
            <p:ph type="subTitle" idx="1"/>
          </p:nvPr>
        </p:nvSpPr>
        <p:spPr>
          <a:xfrm>
            <a:off x="708660" y="836295"/>
            <a:ext cx="5988050" cy="1106170"/>
          </a:xfrm>
        </p:spPr>
        <p:txBody>
          <a:bodyPr>
            <a:normAutofit lnSpcReduction="10000"/>
          </a:bodyPr>
          <a:lstStyle/>
          <a:p>
            <a:pPr algn="l"/>
            <a:endParaRPr lang="x-none" altLang="zh-CN" sz="3200"/>
          </a:p>
          <a:p>
            <a:pPr algn="l"/>
            <a:r>
              <a:rPr lang="x-none" altLang="zh-CN" sz="4000"/>
              <a:t>WebMail登陆界面</a:t>
            </a:r>
          </a:p>
        </p:txBody>
      </p:sp>
      <p:pic>
        <p:nvPicPr>
          <p:cNvPr id="9" name="图片 8" descr="保护伞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>
            <a:off x="2178238" y="2544587"/>
            <a:ext cx="1768825" cy="176882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" name="Group 8"/>
          <p:cNvGrpSpPr>
            <a:grpSpLocks noChangeAspect="1"/>
          </p:cNvGrpSpPr>
          <p:nvPr/>
        </p:nvGrpSpPr>
        <p:grpSpPr bwMode="auto">
          <a:xfrm>
            <a:off x="5042185" y="2567716"/>
            <a:ext cx="669629" cy="733728"/>
            <a:chOff x="3437" y="2282"/>
            <a:chExt cx="679" cy="744"/>
          </a:xfrm>
          <a:solidFill>
            <a:srgbClr val="FFC000"/>
          </a:solidFill>
        </p:grpSpPr>
        <p:sp>
          <p:nvSpPr>
            <p:cNvPr id="21" name="Freeform 9"/>
            <p:cNvSpPr/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400478" y="2718599"/>
            <a:ext cx="12186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8800" dirty="0">
                <a:solidFill>
                  <a:srgbClr val="FFB850"/>
                </a:solidFill>
                <a:latin typeface="Impact" panose="020B0806030902050204" pitchFamily="34" charset="0"/>
              </a:rPr>
              <a:t>01</a:t>
            </a:r>
            <a:endParaRPr lang="zh-CN" altLang="en-US" sz="8800" dirty="0">
              <a:solidFill>
                <a:srgbClr val="FFB850"/>
              </a:solidFill>
              <a:latin typeface="Impact" panose="020B080603090205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69304" y="3429000"/>
            <a:ext cx="7200000" cy="360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46609" y="2723244"/>
            <a:ext cx="249299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我们是谁？</a:t>
            </a:r>
            <a:endParaRPr lang="zh-CN" altLang="en-US" sz="36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9"/>
          <p:cNvSpPr txBox="1"/>
          <p:nvPr/>
        </p:nvSpPr>
        <p:spPr>
          <a:xfrm>
            <a:off x="4906199" y="3788120"/>
            <a:ext cx="16112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公司简介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9"/>
          <p:cNvSpPr txBox="1"/>
          <p:nvPr/>
        </p:nvSpPr>
        <p:spPr>
          <a:xfrm>
            <a:off x="6276138" y="3788121"/>
            <a:ext cx="16112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团队介绍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9"/>
          <p:cNvSpPr txBox="1"/>
          <p:nvPr/>
        </p:nvSpPr>
        <p:spPr>
          <a:xfrm>
            <a:off x="7681968" y="3788120"/>
            <a:ext cx="16112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核心成员介绍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9"/>
          <p:cNvSpPr txBox="1"/>
          <p:nvPr/>
        </p:nvSpPr>
        <p:spPr>
          <a:xfrm>
            <a:off x="4912358" y="4320558"/>
            <a:ext cx="1611229" cy="260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charset="2"/>
              <a:buChar char="l"/>
            </a:pPr>
            <a:r>
              <a:rPr lang="x-non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核心价值观</a:t>
            </a:r>
            <a:endParaRPr lang="x-none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6256950" y="4322487"/>
            <a:ext cx="16112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产品领域</a:t>
            </a:r>
            <a:endParaRPr lang="x-none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7680635" y="4299338"/>
            <a:ext cx="16112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合作伙伴</a:t>
            </a:r>
            <a:endParaRPr lang="x-none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5</a:t>
            </a:r>
            <a:endParaRPr lang="x-none" altLang="en-US" sz="2800" dirty="0" smtClean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DNS解析服务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4294967295"/>
          </p:nvPr>
        </p:nvSpPr>
        <p:spPr>
          <a:xfrm>
            <a:off x="889000" y="1156335"/>
            <a:ext cx="4963160" cy="1503680"/>
          </a:xfrm>
        </p:spPr>
        <p:txBody>
          <a:bodyPr>
            <a:normAutofit/>
          </a:bodyPr>
          <a:lstStyle/>
          <a:p>
            <a:pPr algn="l"/>
            <a:endParaRPr lang="x-none" altLang="zh-CN" sz="3200"/>
          </a:p>
          <a:p>
            <a:pPr algn="l"/>
            <a:r>
              <a:rPr lang="x-none" sz="4000"/>
              <a:t>保护伞DNS服务器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71855" y="2807335"/>
            <a:ext cx="634809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zh-CN" sz="3200"/>
              <a:t>定位：面向</a:t>
            </a:r>
            <a:r>
              <a:rPr lang="x-none" altLang="zh-CN" sz="3200" b="1"/>
              <a:t>内网</a:t>
            </a:r>
            <a:r>
              <a:rPr lang="x-none" altLang="zh-CN" sz="3200"/>
              <a:t>提供的一种服务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75030" y="4058920"/>
            <a:ext cx="1022096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zh-CN" sz="2800"/>
              <a:t>主要功能是缩短内网主机访问外网所需的时间，提升工作效率</a:t>
            </a:r>
            <a:r>
              <a:rPr lang="x-none" altLang="zh-CN" sz="2000"/>
              <a:t>。</a:t>
            </a:r>
          </a:p>
          <a:p>
            <a:pPr algn="l"/>
            <a:r>
              <a:rPr lang="x-none" altLang="zh-CN" sz="2800"/>
              <a:t>提供内网服务的地址解析。</a:t>
            </a:r>
          </a:p>
        </p:txBody>
      </p:sp>
      <p:pic>
        <p:nvPicPr>
          <p:cNvPr id="15" name="图片 14" descr="保护伞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5</a:t>
            </a:r>
            <a:endParaRPr lang="x-none" altLang="en-US" sz="2800" dirty="0" smtClean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DNS解析服务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4294967295"/>
          </p:nvPr>
        </p:nvSpPr>
        <p:spPr>
          <a:xfrm>
            <a:off x="889000" y="1156335"/>
            <a:ext cx="4963160" cy="1503680"/>
          </a:xfrm>
        </p:spPr>
        <p:txBody>
          <a:bodyPr>
            <a:normAutofit/>
          </a:bodyPr>
          <a:lstStyle/>
          <a:p>
            <a:pPr algn="l"/>
            <a:endParaRPr lang="x-none" altLang="zh-CN" sz="3200"/>
          </a:p>
          <a:p>
            <a:pPr algn="l"/>
            <a:r>
              <a:rPr lang="x-none" altLang="zh-CN" sz="4000"/>
              <a:t>保护伞DNS服务器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2305" y="2734310"/>
            <a:ext cx="634809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l">
              <a:buNone/>
            </a:pPr>
            <a:r>
              <a:rPr lang="x-none" altLang="zh-CN" sz="2800">
                <a:sym typeface="+mn-ea"/>
              </a:rPr>
              <a:t>  公司内部主机访问外网服务，一般</a:t>
            </a:r>
          </a:p>
          <a:p>
            <a:pPr marL="457200" lvl="1" indent="0" algn="l">
              <a:buNone/>
            </a:pPr>
            <a:r>
              <a:rPr lang="x-none" altLang="zh-CN" sz="2800">
                <a:sym typeface="+mn-ea"/>
              </a:rPr>
              <a:t>是使用域名访问的，没有自己的DNS服务器，那么就需要去访问外网公共DNS服务器进行域名解析，得到所需的IP地址，才能够正常的访问到外网服务。</a:t>
            </a:r>
            <a:endParaRPr sz="2800"/>
          </a:p>
        </p:txBody>
      </p:sp>
      <p:pic>
        <p:nvPicPr>
          <p:cNvPr id="15" name="图片 14" descr="保护伞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7205980" y="1576705"/>
            <a:ext cx="3757930" cy="4450080"/>
            <a:chOff x="12046" y="2984"/>
            <a:chExt cx="5918" cy="7008"/>
          </a:xfrm>
        </p:grpSpPr>
        <p:pic>
          <p:nvPicPr>
            <p:cNvPr id="139" name="Picture 16" descr="PC Blu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4" y="9006"/>
              <a:ext cx="1150" cy="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" y="9062"/>
              <a:ext cx="1221" cy="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8" name="直接箭头连接符 117"/>
            <p:cNvCxnSpPr/>
            <p:nvPr/>
          </p:nvCxnSpPr>
          <p:spPr>
            <a:xfrm flipH="1">
              <a:off x="14209" y="9355"/>
              <a:ext cx="2495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15"/>
            <p:cNvPicPr>
              <a:picLocks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0" y="6307"/>
              <a:ext cx="2018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文本框 8"/>
            <p:cNvSpPr txBox="1"/>
            <p:nvPr/>
          </p:nvSpPr>
          <p:spPr>
            <a:xfrm>
              <a:off x="12469" y="6492"/>
              <a:ext cx="1647" cy="60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dirty="0"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  <a:sym typeface="+mn-ea"/>
                </a:rPr>
                <a:t>Internet</a:t>
              </a:r>
              <a:endParaRPr lang="zh-CN" altLang="en-US"/>
            </a:p>
          </p:txBody>
        </p:sp>
        <p:cxnSp>
          <p:nvCxnSpPr>
            <p:cNvPr id="142" name="直接箭头连接符 141"/>
            <p:cNvCxnSpPr/>
            <p:nvPr/>
          </p:nvCxnSpPr>
          <p:spPr>
            <a:xfrm flipH="1" flipV="1">
              <a:off x="13479" y="7372"/>
              <a:ext cx="12" cy="1338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/>
            <p:cNvGrpSpPr/>
            <p:nvPr/>
          </p:nvGrpSpPr>
          <p:grpSpPr>
            <a:xfrm>
              <a:off x="15916" y="4210"/>
              <a:ext cx="1880" cy="1685"/>
              <a:chOff x="2069117" y="3654549"/>
              <a:chExt cx="1193800" cy="1069975"/>
            </a:xfrm>
          </p:grpSpPr>
          <p:sp>
            <p:nvSpPr>
              <p:cNvPr id="10" name="Text Box 40"/>
              <p:cNvSpPr txBox="1">
                <a:spLocks noChangeArrowheads="1"/>
              </p:cNvSpPr>
              <p:nvPr/>
            </p:nvSpPr>
            <p:spPr bwMode="auto">
              <a:xfrm>
                <a:off x="2069117" y="4405119"/>
                <a:ext cx="1193800" cy="31940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DNS</a:t>
                </a:r>
                <a:r>
                  <a:rPr kumimoji="0" lang="zh-CN" altLang="en-US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server</a:t>
                </a:r>
                <a:endParaRPr kumimoji="0" lang="zh-CN" altLang="en-US" sz="1400" dirty="0"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" name="Picture 25" descr="search_server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7397" y="3654549"/>
                <a:ext cx="739140" cy="739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6" name="直接箭头连接符 15"/>
            <p:cNvCxnSpPr/>
            <p:nvPr/>
          </p:nvCxnSpPr>
          <p:spPr>
            <a:xfrm flipV="1">
              <a:off x="13764" y="4850"/>
              <a:ext cx="2207" cy="136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14200" y="5262"/>
              <a:ext cx="1624" cy="954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3764" y="7357"/>
              <a:ext cx="0" cy="142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14352" y="9114"/>
              <a:ext cx="2400" cy="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5" descr="search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6" y="2984"/>
              <a:ext cx="1164" cy="1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接箭头连接符 20"/>
            <p:cNvCxnSpPr/>
            <p:nvPr/>
          </p:nvCxnSpPr>
          <p:spPr>
            <a:xfrm flipH="1">
              <a:off x="14184" y="9930"/>
              <a:ext cx="2495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 flipV="1">
              <a:off x="12748" y="7437"/>
              <a:ext cx="12" cy="1338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12683" y="4655"/>
              <a:ext cx="0" cy="142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2263" y="4160"/>
              <a:ext cx="1032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/>
                <a:t>web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5</a:t>
            </a:r>
            <a:endParaRPr lang="x-none" altLang="en-US" sz="2800" dirty="0" smtClean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DNS解析服务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4294967295"/>
          </p:nvPr>
        </p:nvSpPr>
        <p:spPr>
          <a:xfrm>
            <a:off x="889000" y="821055"/>
            <a:ext cx="4963160" cy="1503680"/>
          </a:xfrm>
        </p:spPr>
        <p:txBody>
          <a:bodyPr>
            <a:normAutofit/>
          </a:bodyPr>
          <a:lstStyle/>
          <a:p>
            <a:pPr algn="l"/>
            <a:endParaRPr lang="x-none" altLang="zh-CN" sz="3200"/>
          </a:p>
          <a:p>
            <a:pPr algn="l"/>
            <a:r>
              <a:rPr lang="x-none" altLang="zh-CN" sz="4000"/>
              <a:t>DNS缓存服务器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2305" y="2147570"/>
            <a:ext cx="1083437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x-none" altLang="zh-CN" sz="2800">
                <a:sym typeface="+mn-ea"/>
              </a:rPr>
              <a:t>    但是如果我们内部有自己的DNS服务器，那么我们内部主机要访问外网服务只需要通过DNS缓存服务器，便能得到所需的IP地址，就可以进行外网访问了。</a:t>
            </a:r>
          </a:p>
          <a:p>
            <a:pPr marL="0" indent="0" algn="l">
              <a:buNone/>
            </a:pPr>
            <a:r>
              <a:rPr lang="x-none" altLang="zh-CN" sz="2800">
                <a:sym typeface="+mn-ea"/>
              </a:rPr>
              <a:t>    另外内网服务器提供的服务也能通过DNS解析，直接使用内网地址访问。</a:t>
            </a:r>
            <a:endParaRPr sz="2800"/>
          </a:p>
        </p:txBody>
      </p:sp>
      <p:pic>
        <p:nvPicPr>
          <p:cNvPr id="15" name="图片 14" descr="保护伞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640330" y="4175125"/>
            <a:ext cx="8518525" cy="2347317"/>
            <a:chOff x="4580" y="6673"/>
            <a:chExt cx="13415" cy="3697"/>
          </a:xfrm>
        </p:grpSpPr>
        <p:pic>
          <p:nvPicPr>
            <p:cNvPr id="26" name="Picture 16" descr="PC Blu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5" y="8992"/>
              <a:ext cx="1150" cy="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组合 26"/>
            <p:cNvGrpSpPr/>
            <p:nvPr/>
          </p:nvGrpSpPr>
          <p:grpSpPr>
            <a:xfrm>
              <a:off x="11293" y="8685"/>
              <a:ext cx="1880" cy="1685"/>
              <a:chOff x="2069117" y="3654549"/>
              <a:chExt cx="1193800" cy="1069975"/>
            </a:xfrm>
          </p:grpSpPr>
          <p:sp>
            <p:nvSpPr>
              <p:cNvPr id="28" name="Text Box 40"/>
              <p:cNvSpPr txBox="1">
                <a:spLocks noChangeArrowheads="1"/>
              </p:cNvSpPr>
              <p:nvPr/>
            </p:nvSpPr>
            <p:spPr bwMode="auto">
              <a:xfrm>
                <a:off x="2069117" y="4405119"/>
                <a:ext cx="1193800" cy="31940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DNS</a:t>
                </a:r>
                <a:r>
                  <a:rPr kumimoji="0" lang="zh-CN" altLang="en-US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server</a:t>
                </a:r>
                <a:endParaRPr kumimoji="0" lang="zh-CN" altLang="en-US" sz="1400" dirty="0"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9" name="Picture 25" descr="search_serve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7397" y="3654549"/>
                <a:ext cx="739140" cy="739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0" name="直接箭头连接符 29"/>
            <p:cNvCxnSpPr/>
            <p:nvPr/>
          </p:nvCxnSpPr>
          <p:spPr>
            <a:xfrm flipH="1">
              <a:off x="13195" y="9661"/>
              <a:ext cx="3185" cy="24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15"/>
            <p:cNvPicPr>
              <a:picLocks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" y="6893"/>
              <a:ext cx="2018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2" name="直接箭头连接符 31"/>
            <p:cNvCxnSpPr/>
            <p:nvPr/>
          </p:nvCxnSpPr>
          <p:spPr>
            <a:xfrm flipV="1">
              <a:off x="13330" y="9265"/>
              <a:ext cx="3122" cy="4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H="1" flipV="1">
              <a:off x="15447" y="7658"/>
              <a:ext cx="1981" cy="112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1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" y="7021"/>
              <a:ext cx="1221" cy="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5" name="直接箭头连接符 34"/>
            <p:cNvCxnSpPr/>
            <p:nvPr/>
          </p:nvCxnSpPr>
          <p:spPr>
            <a:xfrm flipH="1" flipV="1">
              <a:off x="11228" y="7328"/>
              <a:ext cx="2467" cy="3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8866" y="7063"/>
              <a:ext cx="1647" cy="60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indent="0">
                <a:buNone/>
              </a:pPr>
              <a:r>
                <a:rPr lang="en-US" altLang="zh-CN" dirty="0"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  <a:sym typeface="+mn-ea"/>
                </a:rPr>
                <a:t>Interne</a:t>
              </a:r>
              <a:r>
                <a:rPr lang="x-none" altLang="en-US" dirty="0"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  <a:sym typeface="+mn-ea"/>
                </a:rPr>
                <a:t>t</a:t>
              </a:r>
              <a:endParaRPr lang="zh-CN" altLang="en-US"/>
            </a:p>
          </p:txBody>
        </p:sp>
        <p:pic>
          <p:nvPicPr>
            <p:cNvPr id="66" name="Picture 15" descr="web_serv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" y="6673"/>
              <a:ext cx="1315" cy="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接箭头连接符 36"/>
            <p:cNvCxnSpPr/>
            <p:nvPr/>
          </p:nvCxnSpPr>
          <p:spPr>
            <a:xfrm flipH="1" flipV="1">
              <a:off x="6069" y="7333"/>
              <a:ext cx="2467" cy="3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858" y="7988"/>
              <a:ext cx="1032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/>
                <a:t>web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5</a:t>
            </a:r>
            <a:endParaRPr lang="x-none" altLang="en-US" sz="2800" dirty="0" smtClean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DNS解析服务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4294967295"/>
          </p:nvPr>
        </p:nvSpPr>
        <p:spPr>
          <a:xfrm>
            <a:off x="889000" y="821055"/>
            <a:ext cx="4963160" cy="1503680"/>
          </a:xfrm>
        </p:spPr>
        <p:txBody>
          <a:bodyPr>
            <a:normAutofit/>
          </a:bodyPr>
          <a:lstStyle/>
          <a:p>
            <a:pPr algn="l"/>
            <a:endParaRPr lang="x-none" altLang="zh-CN" sz="3200"/>
          </a:p>
          <a:p>
            <a:pPr algn="l"/>
            <a:r>
              <a:rPr lang="x-none" sz="4000"/>
              <a:t>优劣对比</a:t>
            </a:r>
            <a:endParaRPr lang="x-none"/>
          </a:p>
        </p:txBody>
      </p:sp>
      <p:sp>
        <p:nvSpPr>
          <p:cNvPr id="12" name="文本框 11"/>
          <p:cNvSpPr txBox="1"/>
          <p:nvPr/>
        </p:nvSpPr>
        <p:spPr>
          <a:xfrm>
            <a:off x="662305" y="2147570"/>
            <a:ext cx="1083437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x-none" altLang="zh-CN" sz="2800">
                <a:sym typeface="+mn-ea"/>
              </a:rPr>
              <a:t>   起到一定的安全防护，杜绝域名篡改的危险。</a:t>
            </a:r>
          </a:p>
          <a:p>
            <a:pPr marL="0" indent="0" algn="l">
              <a:buNone/>
            </a:pPr>
            <a:r>
              <a:rPr lang="x-none" altLang="zh-CN" sz="2800">
                <a:sym typeface="+mn-ea"/>
              </a:rPr>
              <a:t>   两者对比，有了自己的内网缓存DNS服务器，可以省去外网寻找DNS服务器进行解析的时间，能够更快捷更安全的访问到外网，提升工作效率。</a:t>
            </a:r>
          </a:p>
          <a:p>
            <a:pPr marL="0" indent="0" algn="l">
              <a:buNone/>
            </a:pPr>
            <a:r>
              <a:rPr lang="x-none" altLang="zh-CN" sz="2800">
                <a:sym typeface="+mn-ea"/>
              </a:rPr>
              <a:t>   如果内网也有其他主机提供某些服务，也能为其它主机指定此服务的IP地址。</a:t>
            </a:r>
          </a:p>
          <a:p>
            <a:pPr marL="0" indent="0" algn="l">
              <a:buNone/>
            </a:pPr>
            <a:r>
              <a:rPr lang="x-none" altLang="zh-CN" sz="2800">
                <a:sym typeface="+mn-ea"/>
              </a:rPr>
              <a:t>   缺点是前期访问外网会比较慢，但那只是暂时的，当DNS服务器缓存到足够多的的IP时，那才是服务器起作用的时候。</a:t>
            </a:r>
            <a:endParaRPr lang="zh-CN" altLang="en-US" sz="2800"/>
          </a:p>
          <a:p>
            <a:pPr marL="0" indent="0" algn="l">
              <a:buNone/>
            </a:pPr>
            <a:endParaRPr sz="2800"/>
          </a:p>
        </p:txBody>
      </p:sp>
      <p:pic>
        <p:nvPicPr>
          <p:cNvPr id="15" name="图片 14" descr="保护伞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>
            <a:off x="2178238" y="2544587"/>
            <a:ext cx="1768825" cy="176882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33151" y="2718599"/>
            <a:ext cx="13532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8800" dirty="0" smtClean="0">
                <a:solidFill>
                  <a:srgbClr val="ED7D31"/>
                </a:solidFill>
                <a:latin typeface="Impact" panose="020B0806030902050204" pitchFamily="34" charset="0"/>
              </a:rPr>
              <a:t>04</a:t>
            </a:r>
            <a:endParaRPr lang="zh-CN" altLang="en-US" sz="8800" dirty="0">
              <a:solidFill>
                <a:srgbClr val="ED7D3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69304" y="3429000"/>
            <a:ext cx="7200000" cy="360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46609" y="2723244"/>
            <a:ext cx="1097280" cy="6788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x-none" altLang="zh-CN" sz="3600" b="1" dirty="0" smtClean="0">
                <a:solidFill>
                  <a:srgbClr val="ED7D3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x-none" altLang="zh-CN" sz="3600" b="1" dirty="0">
              <a:solidFill>
                <a:srgbClr val="ED7D3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052291" y="2392218"/>
            <a:ext cx="882381" cy="902931"/>
            <a:chOff x="4913530" y="1435902"/>
            <a:chExt cx="391373" cy="452306"/>
          </a:xfrm>
          <a:solidFill>
            <a:srgbClr val="E46C0A"/>
          </a:solidFill>
        </p:grpSpPr>
        <p:sp>
          <p:nvSpPr>
            <p:cNvPr id="14" name="Freeform 42"/>
            <p:cNvSpPr/>
            <p:nvPr/>
          </p:nvSpPr>
          <p:spPr bwMode="auto">
            <a:xfrm>
              <a:off x="4940521" y="1856355"/>
              <a:ext cx="67478" cy="31853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43"/>
            <p:cNvSpPr/>
            <p:nvPr/>
          </p:nvSpPr>
          <p:spPr bwMode="auto">
            <a:xfrm>
              <a:off x="5031617" y="1814947"/>
              <a:ext cx="77600" cy="73261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44"/>
            <p:cNvSpPr/>
            <p:nvPr/>
          </p:nvSpPr>
          <p:spPr bwMode="auto">
            <a:xfrm>
              <a:off x="5136208" y="1738501"/>
              <a:ext cx="67478" cy="14970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45"/>
            <p:cNvSpPr/>
            <p:nvPr/>
          </p:nvSpPr>
          <p:spPr bwMode="auto">
            <a:xfrm>
              <a:off x="5230677" y="1665240"/>
              <a:ext cx="74226" cy="222968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6"/>
            <p:cNvSpPr/>
            <p:nvPr/>
          </p:nvSpPr>
          <p:spPr bwMode="auto">
            <a:xfrm>
              <a:off x="5041738" y="1435902"/>
              <a:ext cx="77600" cy="86002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47"/>
            <p:cNvSpPr/>
            <p:nvPr/>
          </p:nvSpPr>
          <p:spPr bwMode="auto">
            <a:xfrm>
              <a:off x="4920278" y="1674796"/>
              <a:ext cx="121461" cy="140151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48"/>
            <p:cNvSpPr/>
            <p:nvPr/>
          </p:nvSpPr>
          <p:spPr bwMode="auto">
            <a:xfrm>
              <a:off x="5092347" y="1521904"/>
              <a:ext cx="111339" cy="63705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9"/>
            <p:cNvSpPr/>
            <p:nvPr/>
          </p:nvSpPr>
          <p:spPr bwMode="auto">
            <a:xfrm>
              <a:off x="4913530" y="1521904"/>
              <a:ext cx="195687" cy="27711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14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17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2" name="矩形 1"/>
          <p:cNvSpPr/>
          <p:nvPr/>
        </p:nvSpPr>
        <p:spPr>
          <a:xfrm>
            <a:off x="6130290" y="1733708"/>
            <a:ext cx="5648326" cy="371951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 descr="/root/桌面/保护伞3.jpg保护伞3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42900" y="1723390"/>
            <a:ext cx="5731510" cy="3714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03960" y="3006725"/>
            <a:ext cx="3641090" cy="122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3600" b="1" dirty="0" smtClean="0">
                <a:solidFill>
                  <a:srgbClr val="DC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在非凡的环境，</a:t>
            </a:r>
          </a:p>
          <a:p>
            <a:r>
              <a:rPr lang="x-none" altLang="zh-CN" sz="3600" b="1" dirty="0" smtClean="0">
                <a:solidFill>
                  <a:srgbClr val="DC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做非凡的人！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08945" y="946438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 smtClean="0">
                <a:solidFill>
                  <a:srgbClr val="E46C0A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7" name="矩形 26"/>
          <p:cNvSpPr/>
          <p:nvPr/>
        </p:nvSpPr>
        <p:spPr>
          <a:xfrm>
            <a:off x="-204000" y="3872343"/>
            <a:ext cx="12600000" cy="360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Arial" panose="02080604020202020204" charset="0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28" name="圆角矩形 27"/>
          <p:cNvSpPr/>
          <p:nvPr/>
        </p:nvSpPr>
        <p:spPr>
          <a:xfrm rot="10800000">
            <a:off x="5211587" y="2987932"/>
            <a:ext cx="1768825" cy="176882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30775" y="5133340"/>
            <a:ext cx="245681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x-none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地址：广州市天河区保护伞大楼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x-none" altLang="zh-CN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020-123456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邮箱：</a:t>
            </a:r>
            <a:r>
              <a:rPr lang="x-none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bb</a:t>
            </a:r>
            <a:r>
              <a:rPr lang="en-US" altLang="zh-CN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x-none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@umbrella.com</a:t>
            </a: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保护伞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1210" y="2665095"/>
            <a:ext cx="3046095" cy="2437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115050" y="1717198"/>
            <a:ext cx="5648326" cy="371951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x-none" altLang="zh-CN" dirty="0">
                <a:solidFill>
                  <a:srgbClr val="FF0000"/>
                </a:solidFill>
              </a:rPr>
              <a:t>  </a:t>
            </a:r>
            <a:r>
              <a:rPr lang="x-none" altLang="zh-CN" b="1" dirty="0">
                <a:solidFill>
                  <a:schemeClr val="accent1">
                    <a:lumMod val="75000"/>
                  </a:schemeClr>
                </a:solidFill>
              </a:rPr>
              <a:t>保护伞公司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（Umbrella Corporation）</a:t>
            </a:r>
            <a:r>
              <a:rPr lang="x-none" altLang="zh-CN" b="1" dirty="0">
                <a:solidFill>
                  <a:schemeClr val="accent1">
                    <a:lumMod val="75000"/>
                  </a:schemeClr>
                </a:solidFill>
              </a:rPr>
              <a:t>作为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全球领先的ICT（信息与通信）基础设施和智能终端提供商，致力于把数字世界带入每个人、每个家庭、每个组织，构建万物互联的智能世界。我们在通信网络、IT、智能终端和云服务等领域为客户提供有竞争力、安全可信赖的产品、解决方案与服务，与生态伙伴开放合作，持续为客户创造价值，释放个人潜能，丰富家庭生活，激发组织创新。</a:t>
            </a:r>
            <a:r>
              <a:rPr lang="x-none" altLang="zh-CN" b="1" dirty="0">
                <a:solidFill>
                  <a:schemeClr val="accent1">
                    <a:lumMod val="75000"/>
                  </a:schemeClr>
                </a:solidFill>
              </a:rPr>
              <a:t>保护伞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坚持围绕客户需求持续创新，加大基础研究投入，厚积薄发，推动世界进步。</a:t>
            </a:r>
            <a:r>
              <a:rPr lang="x-none" altLang="zh-CN" b="1" dirty="0">
                <a:solidFill>
                  <a:schemeClr val="accent1">
                    <a:lumMod val="75000"/>
                  </a:schemeClr>
                </a:solidFill>
              </a:rPr>
              <a:t>保护伞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成立于</a:t>
            </a:r>
            <a:r>
              <a:rPr lang="x-none" altLang="zh-CN" b="1" dirty="0">
                <a:solidFill>
                  <a:schemeClr val="accent1">
                    <a:lumMod val="75000"/>
                  </a:schemeClr>
                </a:solidFill>
              </a:rPr>
              <a:t>2017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年，是一家由</a:t>
            </a:r>
            <a:r>
              <a:rPr lang="x-none" altLang="zh-CN" b="1" dirty="0">
                <a:solidFill>
                  <a:schemeClr val="accent1">
                    <a:lumMod val="75000"/>
                  </a:schemeClr>
                </a:solidFill>
              </a:rPr>
              <a:t>IT业几位</a:t>
            </a:r>
            <a:r>
              <a:rPr lang="x-none" altLang="zh-CN" b="1" dirty="0">
                <a:solidFill>
                  <a:schemeClr val="accent2">
                    <a:lumMod val="75000"/>
                  </a:schemeClr>
                </a:solidFill>
              </a:rPr>
              <a:t>骨灰级大神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持有全部股份的民营企业，业务遍及170多个国家和地区。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1</a:t>
            </a:r>
            <a:endParaRPr lang="zh-CN" altLang="en-US" sz="2800" dirty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企业简介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/root/桌面/保护伞3.jpg保护伞3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42900" y="1723390"/>
            <a:ext cx="5731510" cy="3714750"/>
          </a:xfrm>
          <a:prstGeom prst="rect">
            <a:avLst/>
          </a:prstGeom>
        </p:spPr>
      </p:pic>
      <p:sp>
        <p:nvSpPr>
          <p:cNvPr id="14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17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2</a:t>
            </a:r>
            <a:endParaRPr lang="zh-CN" altLang="en-US" sz="2800" dirty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团队介绍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2" name="图片 1" descr="/root/下载/mmexport1539766622420.jpgmmexport153976662242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533015" y="1722120"/>
            <a:ext cx="2159070" cy="2880000"/>
          </a:xfrm>
          <a:prstGeom prst="rect">
            <a:avLst/>
          </a:prstGeom>
        </p:spPr>
      </p:pic>
      <p:pic>
        <p:nvPicPr>
          <p:cNvPr id="9" name="图片 8" descr="mmexport153976660492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8505" y="1746885"/>
            <a:ext cx="1985745" cy="288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75305" y="4733290"/>
            <a:ext cx="121158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>
                <a:latin typeface="微软雅黑" pitchFamily="34" charset="-122"/>
                <a:ea typeface="微软雅黑" pitchFamily="34" charset="-122"/>
              </a:rPr>
              <a:t>谭振邦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53640" y="5142230"/>
            <a:ext cx="2447925" cy="3848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x-none" altLang="zh-CN" b="1">
                <a:latin typeface="微软雅黑" pitchFamily="34" charset="-122"/>
                <a:ea typeface="微软雅黑" pitchFamily="34" charset="-122"/>
              </a:rPr>
              <a:t>保护伞高级技术总监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06665" y="4738370"/>
            <a:ext cx="121158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>
                <a:latin typeface="微软雅黑" pitchFamily="34" charset="-122"/>
                <a:ea typeface="微软雅黑" pitchFamily="34" charset="-122"/>
              </a:rPr>
              <a:t>高锦全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00240" y="5147310"/>
            <a:ext cx="2447925" cy="3848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x-none" altLang="zh-CN" b="1">
                <a:latin typeface="微软雅黑" pitchFamily="34" charset="-122"/>
                <a:ea typeface="微软雅黑" pitchFamily="34" charset="-122"/>
              </a:rPr>
              <a:t>保护伞高级项目经理</a:t>
            </a:r>
          </a:p>
        </p:txBody>
      </p:sp>
      <p:pic>
        <p:nvPicPr>
          <p:cNvPr id="17" name="图片 16" descr="保护伞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3</a:t>
            </a:r>
            <a:endParaRPr lang="x-none" altLang="en-US" sz="2800" dirty="0" smtClean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核心成员介绍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8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Group 35"/>
          <p:cNvGrpSpPr/>
          <p:nvPr/>
        </p:nvGrpSpPr>
        <p:grpSpPr>
          <a:xfrm>
            <a:off x="1300211" y="5105314"/>
            <a:ext cx="1783080" cy="766445"/>
            <a:chOff x="1331658" y="2819489"/>
            <a:chExt cx="1783080" cy="766445"/>
          </a:xfrm>
        </p:grpSpPr>
        <p:sp>
          <p:nvSpPr>
            <p:cNvPr id="26" name="TextBox 27"/>
            <p:cNvSpPr txBox="1"/>
            <p:nvPr/>
          </p:nvSpPr>
          <p:spPr>
            <a:xfrm>
              <a:off x="1652968" y="2819489"/>
              <a:ext cx="996315" cy="48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16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</a:rPr>
                <a:t>陈慧熙</a:t>
              </a:r>
              <a:r>
                <a:rPr lang="x-none" altLang="zh-CN" sz="24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</a:rPr>
                <a:t>    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</a:rPr>
                <a:t>  </a:t>
              </a:r>
            </a:p>
          </p:txBody>
        </p:sp>
        <p:sp>
          <p:nvSpPr>
            <p:cNvPr id="27" name="TextBox 28"/>
            <p:cNvSpPr txBox="1"/>
            <p:nvPr/>
          </p:nvSpPr>
          <p:spPr>
            <a:xfrm>
              <a:off x="1331658" y="3227794"/>
              <a:ext cx="1783080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x-none" altLang="zh-CN" sz="14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  <a:sym typeface="+mn-ea"/>
                </a:rPr>
                <a:t>高级系统运维工程师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3517777" y="4004829"/>
            <a:ext cx="0" cy="203583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96000" y="4004829"/>
            <a:ext cx="0" cy="203583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698524" y="4004829"/>
            <a:ext cx="0" cy="203583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/root/下载/mmexport1539766618941.jpgmmexport1539766618941"/>
          <p:cNvPicPr>
            <a:picLocks noChangeAspect="1"/>
          </p:cNvPicPr>
          <p:nvPr/>
        </p:nvPicPr>
        <p:blipFill>
          <a:blip r:embed="rId2" cstate="print"/>
          <a:srcRect t="17619" b="13222"/>
          <a:stretch>
            <a:fillRect/>
          </a:stretch>
        </p:blipFill>
        <p:spPr>
          <a:xfrm>
            <a:off x="1510030" y="3248025"/>
            <a:ext cx="1392555" cy="1927225"/>
          </a:xfrm>
          <a:prstGeom prst="rect">
            <a:avLst/>
          </a:prstGeom>
        </p:spPr>
      </p:pic>
      <p:pic>
        <p:nvPicPr>
          <p:cNvPr id="3" name="图片 2" descr="mmexport153976661610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3180" y="3481070"/>
            <a:ext cx="2163247" cy="1620000"/>
          </a:xfrm>
          <a:prstGeom prst="rect">
            <a:avLst/>
          </a:prstGeom>
        </p:spPr>
      </p:pic>
      <p:pic>
        <p:nvPicPr>
          <p:cNvPr id="13" name="图片 12" descr="/root/下载/mmexport1539766611500.jpgmmexport1539766611500"/>
          <p:cNvPicPr>
            <a:picLocks noChangeAspect="1"/>
          </p:cNvPicPr>
          <p:nvPr/>
        </p:nvPicPr>
        <p:blipFill>
          <a:blip r:embed="rId4" cstate="print"/>
          <a:srcRect t="7032"/>
          <a:stretch>
            <a:fillRect/>
          </a:stretch>
        </p:blipFill>
        <p:spPr>
          <a:xfrm>
            <a:off x="4330700" y="3246120"/>
            <a:ext cx="1164758" cy="1926000"/>
          </a:xfrm>
          <a:prstGeom prst="rect">
            <a:avLst/>
          </a:prstGeom>
        </p:spPr>
      </p:pic>
      <p:grpSp>
        <p:nvGrpSpPr>
          <p:cNvPr id="14" name="Group 35"/>
          <p:cNvGrpSpPr/>
          <p:nvPr/>
        </p:nvGrpSpPr>
        <p:grpSpPr>
          <a:xfrm>
            <a:off x="5888709" y="1422949"/>
            <a:ext cx="2342903" cy="679232"/>
            <a:chOff x="1088453" y="2858224"/>
            <a:chExt cx="2342903" cy="679232"/>
          </a:xfrm>
        </p:grpSpPr>
        <p:sp>
          <p:nvSpPr>
            <p:cNvPr id="17" name="TextBox 27"/>
            <p:cNvSpPr txBox="1"/>
            <p:nvPr/>
          </p:nvSpPr>
          <p:spPr>
            <a:xfrm>
              <a:off x="1817077" y="2858224"/>
              <a:ext cx="792480" cy="35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x-none" altLang="en-GB" sz="1600" b="1" dirty="0">
                  <a:latin typeface="微软雅黑" pitchFamily="34" charset="-122"/>
                  <a:ea typeface="微软雅黑" pitchFamily="34" charset="-122"/>
                  <a:cs typeface="Arial" panose="02080604020202020204" charset="0"/>
                </a:rPr>
                <a:t>池梓荣</a:t>
              </a:r>
            </a:p>
          </p:txBody>
        </p:sp>
        <p:sp>
          <p:nvSpPr>
            <p:cNvPr id="18" name="TextBox 28"/>
            <p:cNvSpPr txBox="1"/>
            <p:nvPr/>
          </p:nvSpPr>
          <p:spPr>
            <a:xfrm>
              <a:off x="1088453" y="3179316"/>
              <a:ext cx="2342903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x-none" altLang="en-GB" sz="1400" b="1" dirty="0">
                  <a:latin typeface="微软雅黑" pitchFamily="34" charset="-122"/>
                  <a:ea typeface="微软雅黑" pitchFamily="34" charset="-122"/>
                  <a:cs typeface="Arial" panose="02080604020202020204" charset="0"/>
                </a:rPr>
                <a:t>高级DBA运维工程师</a:t>
              </a:r>
            </a:p>
          </p:txBody>
        </p:sp>
      </p:grpSp>
      <p:pic>
        <p:nvPicPr>
          <p:cNvPr id="19" name="图片 18" descr="mmexport1539766626983"/>
          <p:cNvPicPr>
            <a:picLocks noChangeAspect="1"/>
          </p:cNvPicPr>
          <p:nvPr/>
        </p:nvPicPr>
        <p:blipFill>
          <a:blip r:embed="rId5" cstate="print"/>
          <a:srcRect t="14057" b="15396"/>
          <a:stretch>
            <a:fillRect/>
          </a:stretch>
        </p:blipFill>
        <p:spPr>
          <a:xfrm>
            <a:off x="4577080" y="684530"/>
            <a:ext cx="1182370" cy="2039620"/>
          </a:xfrm>
          <a:prstGeom prst="rect">
            <a:avLst/>
          </a:prstGeom>
        </p:spPr>
      </p:pic>
      <p:grpSp>
        <p:nvGrpSpPr>
          <p:cNvPr id="20" name="Group 35"/>
          <p:cNvGrpSpPr/>
          <p:nvPr/>
        </p:nvGrpSpPr>
        <p:grpSpPr>
          <a:xfrm>
            <a:off x="3997056" y="5095154"/>
            <a:ext cx="1783080" cy="766445"/>
            <a:chOff x="1331658" y="2819489"/>
            <a:chExt cx="1783080" cy="766445"/>
          </a:xfrm>
        </p:grpSpPr>
        <p:sp>
          <p:nvSpPr>
            <p:cNvPr id="21" name="TextBox 27"/>
            <p:cNvSpPr txBox="1"/>
            <p:nvPr/>
          </p:nvSpPr>
          <p:spPr>
            <a:xfrm>
              <a:off x="1652968" y="2819489"/>
              <a:ext cx="996315" cy="48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24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</a:rPr>
                <a:t> </a:t>
              </a:r>
              <a:r>
                <a:rPr lang="x-none" altLang="zh-CN" sz="16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</a:rPr>
                <a:t>邓文进  </a:t>
              </a:r>
              <a:r>
                <a:rPr lang="x-none" altLang="zh-CN" sz="24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</a:rPr>
                <a:t> 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</a:rPr>
                <a:t>  </a:t>
              </a:r>
            </a:p>
          </p:txBody>
        </p:sp>
        <p:sp>
          <p:nvSpPr>
            <p:cNvPr id="22" name="TextBox 28"/>
            <p:cNvSpPr txBox="1"/>
            <p:nvPr/>
          </p:nvSpPr>
          <p:spPr>
            <a:xfrm>
              <a:off x="1331658" y="3227794"/>
              <a:ext cx="1783080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x-none" altLang="zh-CN" sz="14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  <a:sym typeface="+mn-ea"/>
                </a:rPr>
                <a:t>高级系统运维工程师</a:t>
              </a:r>
            </a:p>
          </p:txBody>
        </p:sp>
      </p:grpSp>
      <p:grpSp>
        <p:nvGrpSpPr>
          <p:cNvPr id="23" name="Group 35"/>
          <p:cNvGrpSpPr/>
          <p:nvPr/>
        </p:nvGrpSpPr>
        <p:grpSpPr>
          <a:xfrm>
            <a:off x="6567536" y="5094519"/>
            <a:ext cx="1783080" cy="766445"/>
            <a:chOff x="1331658" y="2819489"/>
            <a:chExt cx="1783080" cy="766445"/>
          </a:xfrm>
        </p:grpSpPr>
        <p:sp>
          <p:nvSpPr>
            <p:cNvPr id="24" name="TextBox 27"/>
            <p:cNvSpPr txBox="1"/>
            <p:nvPr/>
          </p:nvSpPr>
          <p:spPr>
            <a:xfrm>
              <a:off x="1652968" y="2819489"/>
              <a:ext cx="996315" cy="48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16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</a:rPr>
                <a:t>李晓棠 </a:t>
              </a:r>
              <a:r>
                <a:rPr lang="x-none" altLang="zh-CN" sz="24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</a:rPr>
                <a:t>   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</a:rPr>
                <a:t>  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331658" y="3227794"/>
              <a:ext cx="1783080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x-none" altLang="zh-CN" sz="14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  <a:sym typeface="+mn-ea"/>
                </a:rPr>
                <a:t>高级系统运维工程师</a:t>
              </a:r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9183101" y="5079279"/>
            <a:ext cx="1783080" cy="766445"/>
            <a:chOff x="1331658" y="2819489"/>
            <a:chExt cx="1783080" cy="766445"/>
          </a:xfrm>
        </p:grpSpPr>
        <p:sp>
          <p:nvSpPr>
            <p:cNvPr id="30" name="TextBox 27"/>
            <p:cNvSpPr txBox="1"/>
            <p:nvPr/>
          </p:nvSpPr>
          <p:spPr>
            <a:xfrm>
              <a:off x="1652968" y="2819489"/>
              <a:ext cx="996315" cy="48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16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</a:rPr>
                <a:t>王永伟</a:t>
              </a:r>
              <a:r>
                <a:rPr lang="x-none" altLang="zh-CN" sz="24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</a:rPr>
                <a:t>    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</a:rPr>
                <a:t>  </a:t>
              </a:r>
            </a:p>
          </p:txBody>
        </p:sp>
        <p:sp>
          <p:nvSpPr>
            <p:cNvPr id="31" name="TextBox 28"/>
            <p:cNvSpPr txBox="1"/>
            <p:nvPr/>
          </p:nvSpPr>
          <p:spPr>
            <a:xfrm>
              <a:off x="1331658" y="3227794"/>
              <a:ext cx="1783080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x-none" altLang="zh-CN" sz="1400" b="1" dirty="0" smtClean="0">
                  <a:latin typeface="微软雅黑" pitchFamily="34" charset="-122"/>
                  <a:ea typeface="微软雅黑" pitchFamily="34" charset="-122"/>
                  <a:cs typeface="Arial" panose="02080604020202020204" charset="0"/>
                  <a:sym typeface="+mn-ea"/>
                </a:rPr>
                <a:t>高级系统运维工程师</a:t>
              </a:r>
            </a:p>
          </p:txBody>
        </p:sp>
      </p:grpSp>
      <p:pic>
        <p:nvPicPr>
          <p:cNvPr id="32" name="图片 31" descr="/root/下载/mmexport1539766634888.jpgmmexport153976663488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9378315" y="3199130"/>
            <a:ext cx="1444681" cy="1926000"/>
          </a:xfrm>
          <a:prstGeom prst="rect">
            <a:avLst/>
          </a:prstGeom>
        </p:spPr>
      </p:pic>
      <p:pic>
        <p:nvPicPr>
          <p:cNvPr id="33" name="图片 32" descr="保护伞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4</a:t>
            </a:r>
            <a:endParaRPr lang="zh-CN" altLang="en-US" sz="2800" dirty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核心价值观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4" name="Freeform 7"/>
          <p:cNvSpPr>
            <a:spLocks noEditPoints="1"/>
          </p:cNvSpPr>
          <p:nvPr/>
        </p:nvSpPr>
        <p:spPr bwMode="auto">
          <a:xfrm>
            <a:off x="4551680" y="5180330"/>
            <a:ext cx="409575" cy="551180"/>
          </a:xfrm>
          <a:custGeom>
            <a:avLst/>
            <a:gdLst>
              <a:gd name="T0" fmla="*/ 13 w 58"/>
              <a:gd name="T1" fmla="*/ 3 h 78"/>
              <a:gd name="T2" fmla="*/ 49 w 58"/>
              <a:gd name="T3" fmla="*/ 4 h 78"/>
              <a:gd name="T4" fmla="*/ 55 w 58"/>
              <a:gd name="T5" fmla="*/ 40 h 78"/>
              <a:gd name="T6" fmla="*/ 48 w 58"/>
              <a:gd name="T7" fmla="*/ 75 h 78"/>
              <a:gd name="T8" fmla="*/ 9 w 58"/>
              <a:gd name="T9" fmla="*/ 75 h 78"/>
              <a:gd name="T10" fmla="*/ 2 w 58"/>
              <a:gd name="T11" fmla="*/ 40 h 78"/>
              <a:gd name="T12" fmla="*/ 2 w 58"/>
              <a:gd name="T13" fmla="*/ 24 h 78"/>
              <a:gd name="T14" fmla="*/ 13 w 58"/>
              <a:gd name="T15" fmla="*/ 3 h 78"/>
              <a:gd name="T16" fmla="*/ 9 w 58"/>
              <a:gd name="T17" fmla="*/ 36 h 78"/>
              <a:gd name="T18" fmla="*/ 11 w 58"/>
              <a:gd name="T19" fmla="*/ 58 h 78"/>
              <a:gd name="T20" fmla="*/ 29 w 58"/>
              <a:gd name="T21" fmla="*/ 59 h 78"/>
              <a:gd name="T22" fmla="*/ 46 w 58"/>
              <a:gd name="T23" fmla="*/ 58 h 78"/>
              <a:gd name="T24" fmla="*/ 48 w 58"/>
              <a:gd name="T25" fmla="*/ 35 h 78"/>
              <a:gd name="T26" fmla="*/ 46 w 58"/>
              <a:gd name="T27" fmla="*/ 12 h 78"/>
              <a:gd name="T28" fmla="*/ 14 w 58"/>
              <a:gd name="T29" fmla="*/ 11 h 78"/>
              <a:gd name="T30" fmla="*/ 9 w 58"/>
              <a:gd name="T31" fmla="*/ 36 h 78"/>
              <a:gd name="T32" fmla="*/ 29 w 58"/>
              <a:gd name="T33" fmla="*/ 71 h 78"/>
              <a:gd name="T34" fmla="*/ 27 w 58"/>
              <a:gd name="T35" fmla="*/ 63 h 78"/>
              <a:gd name="T36" fmla="*/ 29 w 58"/>
              <a:gd name="T37" fmla="*/ 7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8" h="78">
                <a:moveTo>
                  <a:pt x="13" y="3"/>
                </a:moveTo>
                <a:cubicBezTo>
                  <a:pt x="20" y="1"/>
                  <a:pt x="43" y="0"/>
                  <a:pt x="49" y="4"/>
                </a:cubicBezTo>
                <a:cubicBezTo>
                  <a:pt x="58" y="8"/>
                  <a:pt x="55" y="27"/>
                  <a:pt x="55" y="40"/>
                </a:cubicBezTo>
                <a:cubicBezTo>
                  <a:pt x="55" y="53"/>
                  <a:pt x="58" y="71"/>
                  <a:pt x="48" y="75"/>
                </a:cubicBezTo>
                <a:cubicBezTo>
                  <a:pt x="42" y="78"/>
                  <a:pt x="15" y="77"/>
                  <a:pt x="9" y="75"/>
                </a:cubicBezTo>
                <a:cubicBezTo>
                  <a:pt x="0" y="71"/>
                  <a:pt x="2" y="54"/>
                  <a:pt x="2" y="40"/>
                </a:cubicBezTo>
                <a:cubicBezTo>
                  <a:pt x="2" y="33"/>
                  <a:pt x="2" y="28"/>
                  <a:pt x="2" y="24"/>
                </a:cubicBezTo>
                <a:cubicBezTo>
                  <a:pt x="2" y="13"/>
                  <a:pt x="1" y="5"/>
                  <a:pt x="13" y="3"/>
                </a:cubicBezTo>
                <a:close/>
                <a:moveTo>
                  <a:pt x="9" y="36"/>
                </a:moveTo>
                <a:cubicBezTo>
                  <a:pt x="9" y="45"/>
                  <a:pt x="8" y="55"/>
                  <a:pt x="11" y="58"/>
                </a:cubicBezTo>
                <a:cubicBezTo>
                  <a:pt x="14" y="61"/>
                  <a:pt x="25" y="59"/>
                  <a:pt x="29" y="59"/>
                </a:cubicBezTo>
                <a:cubicBezTo>
                  <a:pt x="33" y="59"/>
                  <a:pt x="44" y="60"/>
                  <a:pt x="46" y="58"/>
                </a:cubicBezTo>
                <a:cubicBezTo>
                  <a:pt x="50" y="54"/>
                  <a:pt x="48" y="43"/>
                  <a:pt x="48" y="35"/>
                </a:cubicBezTo>
                <a:cubicBezTo>
                  <a:pt x="48" y="27"/>
                  <a:pt x="50" y="16"/>
                  <a:pt x="46" y="12"/>
                </a:cubicBezTo>
                <a:cubicBezTo>
                  <a:pt x="43" y="9"/>
                  <a:pt x="21" y="9"/>
                  <a:pt x="14" y="11"/>
                </a:cubicBezTo>
                <a:cubicBezTo>
                  <a:pt x="7" y="13"/>
                  <a:pt x="9" y="24"/>
                  <a:pt x="9" y="36"/>
                </a:cubicBezTo>
                <a:close/>
                <a:moveTo>
                  <a:pt x="29" y="71"/>
                </a:moveTo>
                <a:cubicBezTo>
                  <a:pt x="35" y="71"/>
                  <a:pt x="34" y="60"/>
                  <a:pt x="27" y="63"/>
                </a:cubicBezTo>
                <a:cubicBezTo>
                  <a:pt x="22" y="65"/>
                  <a:pt x="25" y="72"/>
                  <a:pt x="29" y="71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0"/>
          <p:cNvSpPr/>
          <p:nvPr/>
        </p:nvSpPr>
        <p:spPr bwMode="auto">
          <a:xfrm>
            <a:off x="8145780" y="4138930"/>
            <a:ext cx="92075" cy="127000"/>
          </a:xfrm>
          <a:custGeom>
            <a:avLst/>
            <a:gdLst>
              <a:gd name="T0" fmla="*/ 0 w 13"/>
              <a:gd name="T1" fmla="*/ 0 h 18"/>
              <a:gd name="T2" fmla="*/ 0 w 13"/>
              <a:gd name="T3" fmla="*/ 18 h 18"/>
              <a:gd name="T4" fmla="*/ 13 w 13"/>
              <a:gd name="T5" fmla="*/ 3 h 18"/>
              <a:gd name="T6" fmla="*/ 0 w 13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18">
                <a:moveTo>
                  <a:pt x="0" y="0"/>
                </a:moveTo>
                <a:cubicBezTo>
                  <a:pt x="0" y="18"/>
                  <a:pt x="0" y="18"/>
                  <a:pt x="0" y="18"/>
                </a:cubicBezTo>
                <a:cubicBezTo>
                  <a:pt x="5" y="17"/>
                  <a:pt x="10" y="11"/>
                  <a:pt x="13" y="3"/>
                </a:cubicBezTo>
                <a:cubicBezTo>
                  <a:pt x="9" y="1"/>
                  <a:pt x="5" y="0"/>
                  <a:pt x="0" y="0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1"/>
          <p:cNvSpPr/>
          <p:nvPr/>
        </p:nvSpPr>
        <p:spPr bwMode="auto">
          <a:xfrm>
            <a:off x="8145780" y="4011930"/>
            <a:ext cx="113030" cy="119380"/>
          </a:xfrm>
          <a:custGeom>
            <a:avLst/>
            <a:gdLst>
              <a:gd name="T0" fmla="*/ 16 w 16"/>
              <a:gd name="T1" fmla="*/ 0 h 17"/>
              <a:gd name="T2" fmla="*/ 0 w 16"/>
              <a:gd name="T3" fmla="*/ 0 h 17"/>
              <a:gd name="T4" fmla="*/ 0 w 16"/>
              <a:gd name="T5" fmla="*/ 14 h 17"/>
              <a:gd name="T6" fmla="*/ 14 w 16"/>
              <a:gd name="T7" fmla="*/ 17 h 17"/>
              <a:gd name="T8" fmla="*/ 16 w 16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7">
                <a:moveTo>
                  <a:pt x="1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5" y="14"/>
                  <a:pt x="10" y="15"/>
                  <a:pt x="14" y="17"/>
                </a:cubicBezTo>
                <a:cubicBezTo>
                  <a:pt x="15" y="12"/>
                  <a:pt x="16" y="6"/>
                  <a:pt x="16" y="0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2"/>
          <p:cNvSpPr/>
          <p:nvPr/>
        </p:nvSpPr>
        <p:spPr bwMode="auto">
          <a:xfrm>
            <a:off x="8145780" y="3862705"/>
            <a:ext cx="113030" cy="120650"/>
          </a:xfrm>
          <a:custGeom>
            <a:avLst/>
            <a:gdLst>
              <a:gd name="T0" fmla="*/ 0 w 16"/>
              <a:gd name="T1" fmla="*/ 3 h 17"/>
              <a:gd name="T2" fmla="*/ 0 w 16"/>
              <a:gd name="T3" fmla="*/ 17 h 17"/>
              <a:gd name="T4" fmla="*/ 16 w 16"/>
              <a:gd name="T5" fmla="*/ 17 h 17"/>
              <a:gd name="T6" fmla="*/ 14 w 16"/>
              <a:gd name="T7" fmla="*/ 0 h 17"/>
              <a:gd name="T8" fmla="*/ 0 w 16"/>
              <a:gd name="T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7">
                <a:moveTo>
                  <a:pt x="0" y="3"/>
                </a:moveTo>
                <a:cubicBezTo>
                  <a:pt x="0" y="17"/>
                  <a:pt x="0" y="17"/>
                  <a:pt x="0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1"/>
                  <a:pt x="15" y="5"/>
                  <a:pt x="14" y="0"/>
                </a:cubicBezTo>
                <a:cubicBezTo>
                  <a:pt x="9" y="2"/>
                  <a:pt x="5" y="3"/>
                  <a:pt x="0" y="3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3"/>
          <p:cNvSpPr/>
          <p:nvPr/>
        </p:nvSpPr>
        <p:spPr bwMode="auto">
          <a:xfrm>
            <a:off x="8026400" y="4138930"/>
            <a:ext cx="98425" cy="133350"/>
          </a:xfrm>
          <a:custGeom>
            <a:avLst/>
            <a:gdLst>
              <a:gd name="T0" fmla="*/ 14 w 14"/>
              <a:gd name="T1" fmla="*/ 19 h 19"/>
              <a:gd name="T2" fmla="*/ 14 w 14"/>
              <a:gd name="T3" fmla="*/ 0 h 19"/>
              <a:gd name="T4" fmla="*/ 0 w 14"/>
              <a:gd name="T5" fmla="*/ 3 h 19"/>
              <a:gd name="T6" fmla="*/ 14 w 14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9">
                <a:moveTo>
                  <a:pt x="14" y="19"/>
                </a:moveTo>
                <a:cubicBezTo>
                  <a:pt x="14" y="0"/>
                  <a:pt x="14" y="0"/>
                  <a:pt x="14" y="0"/>
                </a:cubicBezTo>
                <a:cubicBezTo>
                  <a:pt x="9" y="0"/>
                  <a:pt x="4" y="1"/>
                  <a:pt x="0" y="3"/>
                </a:cubicBezTo>
                <a:cubicBezTo>
                  <a:pt x="3" y="11"/>
                  <a:pt x="8" y="17"/>
                  <a:pt x="14" y="19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4"/>
          <p:cNvSpPr/>
          <p:nvPr/>
        </p:nvSpPr>
        <p:spPr bwMode="auto">
          <a:xfrm>
            <a:off x="8004175" y="3870960"/>
            <a:ext cx="120650" cy="113030"/>
          </a:xfrm>
          <a:custGeom>
            <a:avLst/>
            <a:gdLst>
              <a:gd name="T0" fmla="*/ 0 w 17"/>
              <a:gd name="T1" fmla="*/ 16 h 16"/>
              <a:gd name="T2" fmla="*/ 17 w 17"/>
              <a:gd name="T3" fmla="*/ 16 h 16"/>
              <a:gd name="T4" fmla="*/ 17 w 17"/>
              <a:gd name="T5" fmla="*/ 3 h 16"/>
              <a:gd name="T6" fmla="*/ 2 w 17"/>
              <a:gd name="T7" fmla="*/ 0 h 16"/>
              <a:gd name="T8" fmla="*/ 0 w 17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6">
                <a:moveTo>
                  <a:pt x="0" y="16"/>
                </a:moveTo>
                <a:cubicBezTo>
                  <a:pt x="17" y="16"/>
                  <a:pt x="17" y="16"/>
                  <a:pt x="17" y="16"/>
                </a:cubicBezTo>
                <a:cubicBezTo>
                  <a:pt x="17" y="3"/>
                  <a:pt x="17" y="3"/>
                  <a:pt x="17" y="3"/>
                </a:cubicBezTo>
                <a:cubicBezTo>
                  <a:pt x="12" y="2"/>
                  <a:pt x="7" y="1"/>
                  <a:pt x="2" y="0"/>
                </a:cubicBezTo>
                <a:cubicBezTo>
                  <a:pt x="1" y="5"/>
                  <a:pt x="0" y="10"/>
                  <a:pt x="0" y="16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5"/>
          <p:cNvSpPr/>
          <p:nvPr/>
        </p:nvSpPr>
        <p:spPr bwMode="auto">
          <a:xfrm>
            <a:off x="8145780" y="3743960"/>
            <a:ext cx="85725" cy="113030"/>
          </a:xfrm>
          <a:custGeom>
            <a:avLst/>
            <a:gdLst>
              <a:gd name="T0" fmla="*/ 0 w 12"/>
              <a:gd name="T1" fmla="*/ 0 h 16"/>
              <a:gd name="T2" fmla="*/ 0 w 12"/>
              <a:gd name="T3" fmla="*/ 16 h 16"/>
              <a:gd name="T4" fmla="*/ 12 w 12"/>
              <a:gd name="T5" fmla="*/ 13 h 16"/>
              <a:gd name="T6" fmla="*/ 0 w 12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16"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4" y="16"/>
                  <a:pt x="8" y="15"/>
                  <a:pt x="12" y="13"/>
                </a:cubicBezTo>
                <a:cubicBezTo>
                  <a:pt x="9" y="6"/>
                  <a:pt x="5" y="1"/>
                  <a:pt x="0" y="0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6"/>
          <p:cNvSpPr/>
          <p:nvPr/>
        </p:nvSpPr>
        <p:spPr bwMode="auto">
          <a:xfrm>
            <a:off x="8032750" y="3735705"/>
            <a:ext cx="92075" cy="120650"/>
          </a:xfrm>
          <a:custGeom>
            <a:avLst/>
            <a:gdLst>
              <a:gd name="T0" fmla="*/ 13 w 13"/>
              <a:gd name="T1" fmla="*/ 17 h 17"/>
              <a:gd name="T2" fmla="*/ 13 w 13"/>
              <a:gd name="T3" fmla="*/ 0 h 17"/>
              <a:gd name="T4" fmla="*/ 0 w 13"/>
              <a:gd name="T5" fmla="*/ 15 h 17"/>
              <a:gd name="T6" fmla="*/ 13 w 13"/>
              <a:gd name="T7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17">
                <a:moveTo>
                  <a:pt x="13" y="17"/>
                </a:moveTo>
                <a:cubicBezTo>
                  <a:pt x="13" y="0"/>
                  <a:pt x="13" y="0"/>
                  <a:pt x="13" y="0"/>
                </a:cubicBezTo>
                <a:cubicBezTo>
                  <a:pt x="7" y="2"/>
                  <a:pt x="3" y="7"/>
                  <a:pt x="0" y="15"/>
                </a:cubicBezTo>
                <a:cubicBezTo>
                  <a:pt x="4" y="16"/>
                  <a:pt x="8" y="17"/>
                  <a:pt x="13" y="17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7"/>
          <p:cNvSpPr/>
          <p:nvPr/>
        </p:nvSpPr>
        <p:spPr bwMode="auto">
          <a:xfrm>
            <a:off x="8004175" y="4011930"/>
            <a:ext cx="120650" cy="119380"/>
          </a:xfrm>
          <a:custGeom>
            <a:avLst/>
            <a:gdLst>
              <a:gd name="T0" fmla="*/ 2 w 17"/>
              <a:gd name="T1" fmla="*/ 17 h 17"/>
              <a:gd name="T2" fmla="*/ 17 w 17"/>
              <a:gd name="T3" fmla="*/ 14 h 17"/>
              <a:gd name="T4" fmla="*/ 17 w 17"/>
              <a:gd name="T5" fmla="*/ 0 h 17"/>
              <a:gd name="T6" fmla="*/ 0 w 17"/>
              <a:gd name="T7" fmla="*/ 0 h 17"/>
              <a:gd name="T8" fmla="*/ 2 w 17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7">
                <a:moveTo>
                  <a:pt x="2" y="17"/>
                </a:moveTo>
                <a:cubicBezTo>
                  <a:pt x="6" y="15"/>
                  <a:pt x="11" y="14"/>
                  <a:pt x="17" y="14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1" y="12"/>
                  <a:pt x="2" y="17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8"/>
          <p:cNvSpPr/>
          <p:nvPr/>
        </p:nvSpPr>
        <p:spPr bwMode="auto">
          <a:xfrm>
            <a:off x="7856855" y="4011930"/>
            <a:ext cx="135255" cy="176530"/>
          </a:xfrm>
          <a:custGeom>
            <a:avLst/>
            <a:gdLst>
              <a:gd name="T0" fmla="*/ 19 w 19"/>
              <a:gd name="T1" fmla="*/ 19 h 25"/>
              <a:gd name="T2" fmla="*/ 16 w 19"/>
              <a:gd name="T3" fmla="*/ 0 h 25"/>
              <a:gd name="T4" fmla="*/ 0 w 19"/>
              <a:gd name="T5" fmla="*/ 0 h 25"/>
              <a:gd name="T6" fmla="*/ 10 w 19"/>
              <a:gd name="T7" fmla="*/ 25 h 25"/>
              <a:gd name="T8" fmla="*/ 19 w 19"/>
              <a:gd name="T9" fmla="*/ 19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5">
                <a:moveTo>
                  <a:pt x="19" y="19"/>
                </a:moveTo>
                <a:cubicBezTo>
                  <a:pt x="17" y="13"/>
                  <a:pt x="17" y="7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"/>
                  <a:pt x="4" y="19"/>
                  <a:pt x="10" y="25"/>
                </a:cubicBezTo>
                <a:cubicBezTo>
                  <a:pt x="12" y="23"/>
                  <a:pt x="16" y="20"/>
                  <a:pt x="19" y="19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9"/>
          <p:cNvSpPr/>
          <p:nvPr/>
        </p:nvSpPr>
        <p:spPr bwMode="auto">
          <a:xfrm>
            <a:off x="8194675" y="3729355"/>
            <a:ext cx="120650" cy="92075"/>
          </a:xfrm>
          <a:custGeom>
            <a:avLst/>
            <a:gdLst>
              <a:gd name="T0" fmla="*/ 0 w 17"/>
              <a:gd name="T1" fmla="*/ 0 h 13"/>
              <a:gd name="T2" fmla="*/ 9 w 17"/>
              <a:gd name="T3" fmla="*/ 13 h 13"/>
              <a:gd name="T4" fmla="*/ 17 w 17"/>
              <a:gd name="T5" fmla="*/ 8 h 13"/>
              <a:gd name="T6" fmla="*/ 0 w 17"/>
              <a:gd name="T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13">
                <a:moveTo>
                  <a:pt x="0" y="0"/>
                </a:moveTo>
                <a:cubicBezTo>
                  <a:pt x="3" y="2"/>
                  <a:pt x="7" y="7"/>
                  <a:pt x="9" y="13"/>
                </a:cubicBezTo>
                <a:cubicBezTo>
                  <a:pt x="12" y="12"/>
                  <a:pt x="15" y="10"/>
                  <a:pt x="17" y="8"/>
                </a:cubicBezTo>
                <a:cubicBezTo>
                  <a:pt x="12" y="4"/>
                  <a:pt x="6" y="1"/>
                  <a:pt x="0" y="0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0"/>
          <p:cNvSpPr/>
          <p:nvPr/>
        </p:nvSpPr>
        <p:spPr bwMode="auto">
          <a:xfrm>
            <a:off x="8272780" y="4011930"/>
            <a:ext cx="149225" cy="182880"/>
          </a:xfrm>
          <a:custGeom>
            <a:avLst/>
            <a:gdLst>
              <a:gd name="T0" fmla="*/ 3 w 21"/>
              <a:gd name="T1" fmla="*/ 0 h 26"/>
              <a:gd name="T2" fmla="*/ 0 w 21"/>
              <a:gd name="T3" fmla="*/ 19 h 26"/>
              <a:gd name="T4" fmla="*/ 10 w 21"/>
              <a:gd name="T5" fmla="*/ 26 h 26"/>
              <a:gd name="T6" fmla="*/ 21 w 21"/>
              <a:gd name="T7" fmla="*/ 0 h 26"/>
              <a:gd name="T8" fmla="*/ 3 w 21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6">
                <a:moveTo>
                  <a:pt x="3" y="0"/>
                </a:moveTo>
                <a:cubicBezTo>
                  <a:pt x="2" y="7"/>
                  <a:pt x="2" y="13"/>
                  <a:pt x="0" y="19"/>
                </a:cubicBezTo>
                <a:cubicBezTo>
                  <a:pt x="4" y="21"/>
                  <a:pt x="7" y="23"/>
                  <a:pt x="10" y="26"/>
                </a:cubicBezTo>
                <a:cubicBezTo>
                  <a:pt x="16" y="19"/>
                  <a:pt x="20" y="10"/>
                  <a:pt x="21" y="0"/>
                </a:cubicBezTo>
                <a:cubicBezTo>
                  <a:pt x="3" y="0"/>
                  <a:pt x="3" y="0"/>
                  <a:pt x="3" y="0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1"/>
          <p:cNvSpPr/>
          <p:nvPr/>
        </p:nvSpPr>
        <p:spPr bwMode="auto">
          <a:xfrm>
            <a:off x="7948930" y="3729355"/>
            <a:ext cx="119380" cy="98425"/>
          </a:xfrm>
          <a:custGeom>
            <a:avLst/>
            <a:gdLst>
              <a:gd name="T0" fmla="*/ 8 w 17"/>
              <a:gd name="T1" fmla="*/ 14 h 14"/>
              <a:gd name="T2" fmla="*/ 17 w 17"/>
              <a:gd name="T3" fmla="*/ 0 h 14"/>
              <a:gd name="T4" fmla="*/ 0 w 17"/>
              <a:gd name="T5" fmla="*/ 8 h 14"/>
              <a:gd name="T6" fmla="*/ 8 w 17"/>
              <a:gd name="T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14">
                <a:moveTo>
                  <a:pt x="8" y="14"/>
                </a:moveTo>
                <a:cubicBezTo>
                  <a:pt x="10" y="8"/>
                  <a:pt x="13" y="3"/>
                  <a:pt x="17" y="0"/>
                </a:cubicBezTo>
                <a:cubicBezTo>
                  <a:pt x="11" y="1"/>
                  <a:pt x="5" y="4"/>
                  <a:pt x="0" y="8"/>
                </a:cubicBezTo>
                <a:cubicBezTo>
                  <a:pt x="3" y="10"/>
                  <a:pt x="5" y="12"/>
                  <a:pt x="8" y="14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2"/>
          <p:cNvSpPr/>
          <p:nvPr/>
        </p:nvSpPr>
        <p:spPr bwMode="auto">
          <a:xfrm>
            <a:off x="8272780" y="3807460"/>
            <a:ext cx="141605" cy="176530"/>
          </a:xfrm>
          <a:custGeom>
            <a:avLst/>
            <a:gdLst>
              <a:gd name="T0" fmla="*/ 0 w 20"/>
              <a:gd name="T1" fmla="*/ 7 h 25"/>
              <a:gd name="T2" fmla="*/ 2 w 20"/>
              <a:gd name="T3" fmla="*/ 25 h 25"/>
              <a:gd name="T4" fmla="*/ 20 w 20"/>
              <a:gd name="T5" fmla="*/ 25 h 25"/>
              <a:gd name="T6" fmla="*/ 9 w 20"/>
              <a:gd name="T7" fmla="*/ 0 h 25"/>
              <a:gd name="T8" fmla="*/ 0 w 20"/>
              <a:gd name="T9" fmla="*/ 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5">
                <a:moveTo>
                  <a:pt x="0" y="7"/>
                </a:moveTo>
                <a:cubicBezTo>
                  <a:pt x="1" y="12"/>
                  <a:pt x="2" y="18"/>
                  <a:pt x="2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15"/>
                  <a:pt x="16" y="6"/>
                  <a:pt x="9" y="0"/>
                </a:cubicBezTo>
                <a:cubicBezTo>
                  <a:pt x="6" y="2"/>
                  <a:pt x="3" y="5"/>
                  <a:pt x="0" y="7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3"/>
          <p:cNvSpPr/>
          <p:nvPr/>
        </p:nvSpPr>
        <p:spPr bwMode="auto">
          <a:xfrm>
            <a:off x="7856855" y="3807460"/>
            <a:ext cx="135255" cy="176530"/>
          </a:xfrm>
          <a:custGeom>
            <a:avLst/>
            <a:gdLst>
              <a:gd name="T0" fmla="*/ 17 w 19"/>
              <a:gd name="T1" fmla="*/ 25 h 25"/>
              <a:gd name="T2" fmla="*/ 19 w 19"/>
              <a:gd name="T3" fmla="*/ 7 h 25"/>
              <a:gd name="T4" fmla="*/ 10 w 19"/>
              <a:gd name="T5" fmla="*/ 0 h 25"/>
              <a:gd name="T6" fmla="*/ 0 w 19"/>
              <a:gd name="T7" fmla="*/ 25 h 25"/>
              <a:gd name="T8" fmla="*/ 17 w 19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5">
                <a:moveTo>
                  <a:pt x="17" y="25"/>
                </a:moveTo>
                <a:cubicBezTo>
                  <a:pt x="17" y="19"/>
                  <a:pt x="18" y="12"/>
                  <a:pt x="19" y="7"/>
                </a:cubicBezTo>
                <a:cubicBezTo>
                  <a:pt x="16" y="5"/>
                  <a:pt x="13" y="3"/>
                  <a:pt x="10" y="0"/>
                </a:cubicBezTo>
                <a:cubicBezTo>
                  <a:pt x="4" y="7"/>
                  <a:pt x="0" y="16"/>
                  <a:pt x="0" y="25"/>
                </a:cubicBezTo>
                <a:cubicBezTo>
                  <a:pt x="17" y="25"/>
                  <a:pt x="17" y="25"/>
                  <a:pt x="17" y="25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24"/>
          <p:cNvSpPr/>
          <p:nvPr/>
        </p:nvSpPr>
        <p:spPr bwMode="auto">
          <a:xfrm>
            <a:off x="8194675" y="4173855"/>
            <a:ext cx="127000" cy="106680"/>
          </a:xfrm>
          <a:custGeom>
            <a:avLst/>
            <a:gdLst>
              <a:gd name="T0" fmla="*/ 10 w 18"/>
              <a:gd name="T1" fmla="*/ 0 h 15"/>
              <a:gd name="T2" fmla="*/ 0 w 18"/>
              <a:gd name="T3" fmla="*/ 15 h 15"/>
              <a:gd name="T4" fmla="*/ 18 w 18"/>
              <a:gd name="T5" fmla="*/ 6 h 15"/>
              <a:gd name="T6" fmla="*/ 10 w 18"/>
              <a:gd name="T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5">
                <a:moveTo>
                  <a:pt x="10" y="0"/>
                </a:moveTo>
                <a:cubicBezTo>
                  <a:pt x="7" y="7"/>
                  <a:pt x="4" y="12"/>
                  <a:pt x="0" y="15"/>
                </a:cubicBezTo>
                <a:cubicBezTo>
                  <a:pt x="7" y="13"/>
                  <a:pt x="13" y="10"/>
                  <a:pt x="18" y="6"/>
                </a:cubicBezTo>
                <a:cubicBezTo>
                  <a:pt x="15" y="4"/>
                  <a:pt x="13" y="2"/>
                  <a:pt x="10" y="0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5"/>
          <p:cNvSpPr/>
          <p:nvPr/>
        </p:nvSpPr>
        <p:spPr bwMode="auto">
          <a:xfrm>
            <a:off x="7948930" y="4173855"/>
            <a:ext cx="113030" cy="98425"/>
          </a:xfrm>
          <a:custGeom>
            <a:avLst/>
            <a:gdLst>
              <a:gd name="T0" fmla="*/ 7 w 16"/>
              <a:gd name="T1" fmla="*/ 0 h 14"/>
              <a:gd name="T2" fmla="*/ 0 w 16"/>
              <a:gd name="T3" fmla="*/ 5 h 14"/>
              <a:gd name="T4" fmla="*/ 16 w 16"/>
              <a:gd name="T5" fmla="*/ 14 h 14"/>
              <a:gd name="T6" fmla="*/ 7 w 16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14">
                <a:moveTo>
                  <a:pt x="7" y="0"/>
                </a:moveTo>
                <a:cubicBezTo>
                  <a:pt x="4" y="1"/>
                  <a:pt x="2" y="3"/>
                  <a:pt x="0" y="5"/>
                </a:cubicBezTo>
                <a:cubicBezTo>
                  <a:pt x="4" y="10"/>
                  <a:pt x="10" y="13"/>
                  <a:pt x="16" y="14"/>
                </a:cubicBezTo>
                <a:cubicBezTo>
                  <a:pt x="13" y="11"/>
                  <a:pt x="9" y="6"/>
                  <a:pt x="7" y="0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27"/>
          <p:cNvSpPr/>
          <p:nvPr/>
        </p:nvSpPr>
        <p:spPr bwMode="auto">
          <a:xfrm>
            <a:off x="7550785" y="5120640"/>
            <a:ext cx="367030" cy="367030"/>
          </a:xfrm>
          <a:custGeom>
            <a:avLst/>
            <a:gdLst>
              <a:gd name="T0" fmla="*/ 33 w 52"/>
              <a:gd name="T1" fmla="*/ 32 h 52"/>
              <a:gd name="T2" fmla="*/ 32 w 52"/>
              <a:gd name="T3" fmla="*/ 29 h 52"/>
              <a:gd name="T4" fmla="*/ 34 w 52"/>
              <a:gd name="T5" fmla="*/ 22 h 52"/>
              <a:gd name="T6" fmla="*/ 36 w 52"/>
              <a:gd name="T7" fmla="*/ 21 h 52"/>
              <a:gd name="T8" fmla="*/ 36 w 52"/>
              <a:gd name="T9" fmla="*/ 18 h 52"/>
              <a:gd name="T10" fmla="*/ 36 w 52"/>
              <a:gd name="T11" fmla="*/ 17 h 52"/>
              <a:gd name="T12" fmla="*/ 37 w 52"/>
              <a:gd name="T13" fmla="*/ 9 h 52"/>
              <a:gd name="T14" fmla="*/ 29 w 52"/>
              <a:gd name="T15" fmla="*/ 1 h 52"/>
              <a:gd name="T16" fmla="*/ 19 w 52"/>
              <a:gd name="T17" fmla="*/ 2 h 52"/>
              <a:gd name="T18" fmla="*/ 15 w 52"/>
              <a:gd name="T19" fmla="*/ 9 h 52"/>
              <a:gd name="T20" fmla="*/ 16 w 52"/>
              <a:gd name="T21" fmla="*/ 17 h 52"/>
              <a:gd name="T22" fmla="*/ 15 w 52"/>
              <a:gd name="T23" fmla="*/ 19 h 52"/>
              <a:gd name="T24" fmla="*/ 17 w 52"/>
              <a:gd name="T25" fmla="*/ 22 h 52"/>
              <a:gd name="T26" fmla="*/ 19 w 52"/>
              <a:gd name="T27" fmla="*/ 31 h 52"/>
              <a:gd name="T28" fmla="*/ 7 w 52"/>
              <a:gd name="T29" fmla="*/ 39 h 52"/>
              <a:gd name="T30" fmla="*/ 0 w 52"/>
              <a:gd name="T31" fmla="*/ 52 h 52"/>
              <a:gd name="T32" fmla="*/ 52 w 52"/>
              <a:gd name="T33" fmla="*/ 52 h 52"/>
              <a:gd name="T34" fmla="*/ 48 w 52"/>
              <a:gd name="T35" fmla="*/ 39 h 52"/>
              <a:gd name="T36" fmla="*/ 33 w 52"/>
              <a:gd name="T37" fmla="*/ 3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52">
                <a:moveTo>
                  <a:pt x="33" y="32"/>
                </a:moveTo>
                <a:cubicBezTo>
                  <a:pt x="33" y="31"/>
                  <a:pt x="32" y="30"/>
                  <a:pt x="32" y="29"/>
                </a:cubicBezTo>
                <a:cubicBezTo>
                  <a:pt x="33" y="26"/>
                  <a:pt x="34" y="22"/>
                  <a:pt x="34" y="22"/>
                </a:cubicBezTo>
                <a:cubicBezTo>
                  <a:pt x="34" y="22"/>
                  <a:pt x="35" y="22"/>
                  <a:pt x="36" y="21"/>
                </a:cubicBezTo>
                <a:cubicBezTo>
                  <a:pt x="37" y="19"/>
                  <a:pt x="36" y="18"/>
                  <a:pt x="36" y="18"/>
                </a:cubicBezTo>
                <a:cubicBezTo>
                  <a:pt x="36" y="18"/>
                  <a:pt x="36" y="17"/>
                  <a:pt x="36" y="17"/>
                </a:cubicBezTo>
                <a:cubicBezTo>
                  <a:pt x="36" y="15"/>
                  <a:pt x="37" y="12"/>
                  <a:pt x="37" y="9"/>
                </a:cubicBezTo>
                <a:cubicBezTo>
                  <a:pt x="36" y="4"/>
                  <a:pt x="31" y="1"/>
                  <a:pt x="29" y="1"/>
                </a:cubicBezTo>
                <a:cubicBezTo>
                  <a:pt x="27" y="0"/>
                  <a:pt x="23" y="0"/>
                  <a:pt x="19" y="2"/>
                </a:cubicBezTo>
                <a:cubicBezTo>
                  <a:pt x="16" y="4"/>
                  <a:pt x="15" y="7"/>
                  <a:pt x="15" y="9"/>
                </a:cubicBezTo>
                <a:cubicBezTo>
                  <a:pt x="15" y="12"/>
                  <a:pt x="16" y="17"/>
                  <a:pt x="16" y="17"/>
                </a:cubicBezTo>
                <a:cubicBezTo>
                  <a:pt x="16" y="17"/>
                  <a:pt x="15" y="17"/>
                  <a:pt x="15" y="19"/>
                </a:cubicBezTo>
                <a:cubicBezTo>
                  <a:pt x="15" y="21"/>
                  <a:pt x="17" y="22"/>
                  <a:pt x="17" y="22"/>
                </a:cubicBezTo>
                <a:cubicBezTo>
                  <a:pt x="17" y="22"/>
                  <a:pt x="20" y="28"/>
                  <a:pt x="19" y="31"/>
                </a:cubicBezTo>
                <a:cubicBezTo>
                  <a:pt x="18" y="33"/>
                  <a:pt x="12" y="35"/>
                  <a:pt x="7" y="39"/>
                </a:cubicBezTo>
                <a:cubicBezTo>
                  <a:pt x="1" y="42"/>
                  <a:pt x="0" y="52"/>
                  <a:pt x="0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2"/>
                  <a:pt x="51" y="43"/>
                  <a:pt x="48" y="39"/>
                </a:cubicBezTo>
                <a:cubicBezTo>
                  <a:pt x="44" y="36"/>
                  <a:pt x="34" y="35"/>
                  <a:pt x="33" y="32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29"/>
          <p:cNvSpPr/>
          <p:nvPr/>
        </p:nvSpPr>
        <p:spPr bwMode="auto">
          <a:xfrm>
            <a:off x="7255510" y="4987290"/>
            <a:ext cx="417830" cy="500380"/>
          </a:xfrm>
          <a:custGeom>
            <a:avLst/>
            <a:gdLst>
              <a:gd name="T0" fmla="*/ 51 w 59"/>
              <a:gd name="T1" fmla="*/ 54 h 71"/>
              <a:gd name="T2" fmla="*/ 57 w 59"/>
              <a:gd name="T3" fmla="*/ 50 h 71"/>
              <a:gd name="T4" fmla="*/ 59 w 59"/>
              <a:gd name="T5" fmla="*/ 49 h 71"/>
              <a:gd name="T6" fmla="*/ 46 w 59"/>
              <a:gd name="T7" fmla="*/ 43 h 71"/>
              <a:gd name="T8" fmla="*/ 45 w 59"/>
              <a:gd name="T9" fmla="*/ 39 h 71"/>
              <a:gd name="T10" fmla="*/ 47 w 59"/>
              <a:gd name="T11" fmla="*/ 30 h 71"/>
              <a:gd name="T12" fmla="*/ 50 w 59"/>
              <a:gd name="T13" fmla="*/ 27 h 71"/>
              <a:gd name="T14" fmla="*/ 50 w 59"/>
              <a:gd name="T15" fmla="*/ 23 h 71"/>
              <a:gd name="T16" fmla="*/ 50 w 59"/>
              <a:gd name="T17" fmla="*/ 22 h 71"/>
              <a:gd name="T18" fmla="*/ 51 w 59"/>
              <a:gd name="T19" fmla="*/ 11 h 71"/>
              <a:gd name="T20" fmla="*/ 40 w 59"/>
              <a:gd name="T21" fmla="*/ 1 h 71"/>
              <a:gd name="T22" fmla="*/ 27 w 59"/>
              <a:gd name="T23" fmla="*/ 2 h 71"/>
              <a:gd name="T24" fmla="*/ 20 w 59"/>
              <a:gd name="T25" fmla="*/ 12 h 71"/>
              <a:gd name="T26" fmla="*/ 22 w 59"/>
              <a:gd name="T27" fmla="*/ 23 h 71"/>
              <a:gd name="T28" fmla="*/ 20 w 59"/>
              <a:gd name="T29" fmla="*/ 26 h 71"/>
              <a:gd name="T30" fmla="*/ 23 w 59"/>
              <a:gd name="T31" fmla="*/ 30 h 71"/>
              <a:gd name="T32" fmla="*/ 26 w 59"/>
              <a:gd name="T33" fmla="*/ 41 h 71"/>
              <a:gd name="T34" fmla="*/ 10 w 59"/>
              <a:gd name="T35" fmla="*/ 53 h 71"/>
              <a:gd name="T36" fmla="*/ 0 w 59"/>
              <a:gd name="T37" fmla="*/ 71 h 71"/>
              <a:gd name="T38" fmla="*/ 42 w 59"/>
              <a:gd name="T39" fmla="*/ 71 h 71"/>
              <a:gd name="T40" fmla="*/ 51 w 59"/>
              <a:gd name="T41" fmla="*/ 5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9" h="71">
                <a:moveTo>
                  <a:pt x="51" y="54"/>
                </a:moveTo>
                <a:cubicBezTo>
                  <a:pt x="53" y="53"/>
                  <a:pt x="55" y="52"/>
                  <a:pt x="57" y="50"/>
                </a:cubicBezTo>
                <a:cubicBezTo>
                  <a:pt x="58" y="50"/>
                  <a:pt x="59" y="50"/>
                  <a:pt x="59" y="49"/>
                </a:cubicBezTo>
                <a:cubicBezTo>
                  <a:pt x="54" y="47"/>
                  <a:pt x="47" y="45"/>
                  <a:pt x="46" y="43"/>
                </a:cubicBezTo>
                <a:cubicBezTo>
                  <a:pt x="46" y="42"/>
                  <a:pt x="45" y="41"/>
                  <a:pt x="45" y="39"/>
                </a:cubicBezTo>
                <a:cubicBezTo>
                  <a:pt x="45" y="35"/>
                  <a:pt x="47" y="30"/>
                  <a:pt x="47" y="30"/>
                </a:cubicBezTo>
                <a:cubicBezTo>
                  <a:pt x="47" y="30"/>
                  <a:pt x="49" y="29"/>
                  <a:pt x="50" y="27"/>
                </a:cubicBezTo>
                <a:cubicBezTo>
                  <a:pt x="51" y="26"/>
                  <a:pt x="50" y="23"/>
                  <a:pt x="50" y="23"/>
                </a:cubicBezTo>
                <a:cubicBezTo>
                  <a:pt x="50" y="23"/>
                  <a:pt x="50" y="23"/>
                  <a:pt x="50" y="22"/>
                </a:cubicBezTo>
                <a:cubicBezTo>
                  <a:pt x="50" y="20"/>
                  <a:pt x="51" y="16"/>
                  <a:pt x="51" y="11"/>
                </a:cubicBezTo>
                <a:cubicBezTo>
                  <a:pt x="50" y="4"/>
                  <a:pt x="43" y="1"/>
                  <a:pt x="40" y="1"/>
                </a:cubicBezTo>
                <a:cubicBezTo>
                  <a:pt x="37" y="0"/>
                  <a:pt x="32" y="0"/>
                  <a:pt x="27" y="2"/>
                </a:cubicBezTo>
                <a:cubicBezTo>
                  <a:pt x="22" y="4"/>
                  <a:pt x="21" y="9"/>
                  <a:pt x="20" y="12"/>
                </a:cubicBezTo>
                <a:cubicBezTo>
                  <a:pt x="20" y="15"/>
                  <a:pt x="22" y="23"/>
                  <a:pt x="22" y="23"/>
                </a:cubicBezTo>
                <a:cubicBezTo>
                  <a:pt x="22" y="23"/>
                  <a:pt x="20" y="23"/>
                  <a:pt x="20" y="26"/>
                </a:cubicBezTo>
                <a:cubicBezTo>
                  <a:pt x="21" y="28"/>
                  <a:pt x="23" y="30"/>
                  <a:pt x="23" y="30"/>
                </a:cubicBezTo>
                <a:cubicBezTo>
                  <a:pt x="23" y="30"/>
                  <a:pt x="27" y="38"/>
                  <a:pt x="26" y="41"/>
                </a:cubicBezTo>
                <a:cubicBezTo>
                  <a:pt x="25" y="44"/>
                  <a:pt x="16" y="48"/>
                  <a:pt x="10" y="53"/>
                </a:cubicBezTo>
                <a:cubicBezTo>
                  <a:pt x="2" y="57"/>
                  <a:pt x="0" y="71"/>
                  <a:pt x="0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69"/>
                  <a:pt x="44" y="58"/>
                  <a:pt x="51" y="54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0"/>
          <p:cNvSpPr/>
          <p:nvPr/>
        </p:nvSpPr>
        <p:spPr bwMode="auto">
          <a:xfrm>
            <a:off x="3747135" y="3803650"/>
            <a:ext cx="558800" cy="487680"/>
          </a:xfrm>
          <a:custGeom>
            <a:avLst/>
            <a:gdLst>
              <a:gd name="T0" fmla="*/ 0 w 79"/>
              <a:gd name="T1" fmla="*/ 26 h 69"/>
              <a:gd name="T2" fmla="*/ 20 w 79"/>
              <a:gd name="T3" fmla="*/ 49 h 69"/>
              <a:gd name="T4" fmla="*/ 15 w 79"/>
              <a:gd name="T5" fmla="*/ 69 h 69"/>
              <a:gd name="T6" fmla="*/ 39 w 79"/>
              <a:gd name="T7" fmla="*/ 53 h 69"/>
              <a:gd name="T8" fmla="*/ 45 w 79"/>
              <a:gd name="T9" fmla="*/ 52 h 69"/>
              <a:gd name="T10" fmla="*/ 79 w 79"/>
              <a:gd name="T11" fmla="*/ 26 h 69"/>
              <a:gd name="T12" fmla="*/ 39 w 79"/>
              <a:gd name="T13" fmla="*/ 0 h 69"/>
              <a:gd name="T14" fmla="*/ 0 w 79"/>
              <a:gd name="T15" fmla="*/ 2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" h="69">
                <a:moveTo>
                  <a:pt x="0" y="26"/>
                </a:moveTo>
                <a:cubicBezTo>
                  <a:pt x="0" y="36"/>
                  <a:pt x="8" y="44"/>
                  <a:pt x="20" y="49"/>
                </a:cubicBezTo>
                <a:cubicBezTo>
                  <a:pt x="23" y="50"/>
                  <a:pt x="15" y="69"/>
                  <a:pt x="15" y="69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43" y="52"/>
                  <a:pt x="45" y="52"/>
                </a:cubicBezTo>
                <a:cubicBezTo>
                  <a:pt x="64" y="51"/>
                  <a:pt x="79" y="40"/>
                  <a:pt x="79" y="26"/>
                </a:cubicBezTo>
                <a:cubicBezTo>
                  <a:pt x="79" y="11"/>
                  <a:pt x="61" y="0"/>
                  <a:pt x="39" y="0"/>
                </a:cubicBezTo>
                <a:cubicBezTo>
                  <a:pt x="18" y="0"/>
                  <a:pt x="0" y="11"/>
                  <a:pt x="0" y="26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1"/>
          <p:cNvSpPr>
            <a:spLocks noEditPoints="1"/>
          </p:cNvSpPr>
          <p:nvPr/>
        </p:nvSpPr>
        <p:spPr bwMode="auto">
          <a:xfrm>
            <a:off x="6153785" y="2018030"/>
            <a:ext cx="205105" cy="205105"/>
          </a:xfrm>
          <a:custGeom>
            <a:avLst/>
            <a:gdLst>
              <a:gd name="T0" fmla="*/ 15 w 29"/>
              <a:gd name="T1" fmla="*/ 0 h 29"/>
              <a:gd name="T2" fmla="*/ 0 w 29"/>
              <a:gd name="T3" fmla="*/ 14 h 29"/>
              <a:gd name="T4" fmla="*/ 15 w 29"/>
              <a:gd name="T5" fmla="*/ 29 h 29"/>
              <a:gd name="T6" fmla="*/ 29 w 29"/>
              <a:gd name="T7" fmla="*/ 14 h 29"/>
              <a:gd name="T8" fmla="*/ 15 w 29"/>
              <a:gd name="T9" fmla="*/ 0 h 29"/>
              <a:gd name="T10" fmla="*/ 23 w 29"/>
              <a:gd name="T11" fmla="*/ 16 h 29"/>
              <a:gd name="T12" fmla="*/ 17 w 29"/>
              <a:gd name="T13" fmla="*/ 16 h 29"/>
              <a:gd name="T14" fmla="*/ 17 w 29"/>
              <a:gd name="T15" fmla="*/ 23 h 29"/>
              <a:gd name="T16" fmla="*/ 13 w 29"/>
              <a:gd name="T17" fmla="*/ 23 h 29"/>
              <a:gd name="T18" fmla="*/ 13 w 29"/>
              <a:gd name="T19" fmla="*/ 16 h 29"/>
              <a:gd name="T20" fmla="*/ 7 w 29"/>
              <a:gd name="T21" fmla="*/ 16 h 29"/>
              <a:gd name="T22" fmla="*/ 7 w 29"/>
              <a:gd name="T23" fmla="*/ 12 h 29"/>
              <a:gd name="T24" fmla="*/ 13 w 29"/>
              <a:gd name="T25" fmla="*/ 12 h 29"/>
              <a:gd name="T26" fmla="*/ 13 w 29"/>
              <a:gd name="T27" fmla="*/ 5 h 29"/>
              <a:gd name="T28" fmla="*/ 17 w 29"/>
              <a:gd name="T29" fmla="*/ 5 h 29"/>
              <a:gd name="T30" fmla="*/ 17 w 29"/>
              <a:gd name="T31" fmla="*/ 12 h 29"/>
              <a:gd name="T32" fmla="*/ 23 w 29"/>
              <a:gd name="T33" fmla="*/ 12 h 29"/>
              <a:gd name="T34" fmla="*/ 23 w 29"/>
              <a:gd name="T35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" h="29">
                <a:moveTo>
                  <a:pt x="15" y="0"/>
                </a:moveTo>
                <a:cubicBezTo>
                  <a:pt x="7" y="0"/>
                  <a:pt x="0" y="6"/>
                  <a:pt x="0" y="14"/>
                </a:cubicBezTo>
                <a:cubicBezTo>
                  <a:pt x="0" y="22"/>
                  <a:pt x="7" y="29"/>
                  <a:pt x="15" y="29"/>
                </a:cubicBezTo>
                <a:cubicBezTo>
                  <a:pt x="22" y="29"/>
                  <a:pt x="29" y="22"/>
                  <a:pt x="29" y="14"/>
                </a:cubicBezTo>
                <a:cubicBezTo>
                  <a:pt x="29" y="6"/>
                  <a:pt x="22" y="0"/>
                  <a:pt x="15" y="0"/>
                </a:cubicBezTo>
                <a:close/>
                <a:moveTo>
                  <a:pt x="23" y="16"/>
                </a:moveTo>
                <a:cubicBezTo>
                  <a:pt x="17" y="16"/>
                  <a:pt x="17" y="16"/>
                  <a:pt x="17" y="16"/>
                </a:cubicBezTo>
                <a:cubicBezTo>
                  <a:pt x="17" y="23"/>
                  <a:pt x="17" y="23"/>
                  <a:pt x="17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16"/>
                  <a:pt x="13" y="16"/>
                  <a:pt x="13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2"/>
                  <a:pt x="7" y="12"/>
                  <a:pt x="7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12"/>
                  <a:pt x="17" y="12"/>
                  <a:pt x="17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6"/>
                  <a:pt x="23" y="16"/>
                  <a:pt x="23" y="16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32"/>
          <p:cNvSpPr/>
          <p:nvPr/>
        </p:nvSpPr>
        <p:spPr bwMode="auto">
          <a:xfrm>
            <a:off x="6153785" y="2081530"/>
            <a:ext cx="149225" cy="141605"/>
          </a:xfrm>
          <a:custGeom>
            <a:avLst/>
            <a:gdLst>
              <a:gd name="T0" fmla="*/ 15 w 21"/>
              <a:gd name="T1" fmla="*/ 20 h 20"/>
              <a:gd name="T2" fmla="*/ 21 w 21"/>
              <a:gd name="T3" fmla="*/ 18 h 20"/>
              <a:gd name="T4" fmla="*/ 17 w 21"/>
              <a:gd name="T5" fmla="*/ 9 h 20"/>
              <a:gd name="T6" fmla="*/ 17 w 21"/>
              <a:gd name="T7" fmla="*/ 8 h 20"/>
              <a:gd name="T8" fmla="*/ 17 w 21"/>
              <a:gd name="T9" fmla="*/ 14 h 20"/>
              <a:gd name="T10" fmla="*/ 13 w 21"/>
              <a:gd name="T11" fmla="*/ 14 h 20"/>
              <a:gd name="T12" fmla="*/ 13 w 21"/>
              <a:gd name="T13" fmla="*/ 7 h 20"/>
              <a:gd name="T14" fmla="*/ 7 w 21"/>
              <a:gd name="T15" fmla="*/ 7 h 20"/>
              <a:gd name="T16" fmla="*/ 7 w 21"/>
              <a:gd name="T17" fmla="*/ 3 h 20"/>
              <a:gd name="T18" fmla="*/ 9 w 21"/>
              <a:gd name="T19" fmla="*/ 3 h 20"/>
              <a:gd name="T20" fmla="*/ 1 w 21"/>
              <a:gd name="T21" fmla="*/ 0 h 20"/>
              <a:gd name="T22" fmla="*/ 0 w 21"/>
              <a:gd name="T23" fmla="*/ 5 h 20"/>
              <a:gd name="T24" fmla="*/ 15 w 21"/>
              <a:gd name="T2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" h="20">
                <a:moveTo>
                  <a:pt x="15" y="20"/>
                </a:moveTo>
                <a:cubicBezTo>
                  <a:pt x="17" y="20"/>
                  <a:pt x="19" y="19"/>
                  <a:pt x="21" y="18"/>
                </a:cubicBezTo>
                <a:cubicBezTo>
                  <a:pt x="20" y="15"/>
                  <a:pt x="19" y="11"/>
                  <a:pt x="17" y="9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7"/>
                  <a:pt x="13" y="7"/>
                  <a:pt x="1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3"/>
                  <a:pt x="7" y="3"/>
                  <a:pt x="7" y="3"/>
                </a:cubicBezTo>
                <a:cubicBezTo>
                  <a:pt x="9" y="3"/>
                  <a:pt x="9" y="3"/>
                  <a:pt x="9" y="3"/>
                </a:cubicBezTo>
                <a:cubicBezTo>
                  <a:pt x="6" y="2"/>
                  <a:pt x="3" y="1"/>
                  <a:pt x="1" y="0"/>
                </a:cubicBezTo>
                <a:cubicBezTo>
                  <a:pt x="0" y="1"/>
                  <a:pt x="0" y="3"/>
                  <a:pt x="0" y="5"/>
                </a:cubicBezTo>
                <a:cubicBezTo>
                  <a:pt x="0" y="13"/>
                  <a:pt x="7" y="20"/>
                  <a:pt x="15" y="20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33"/>
          <p:cNvSpPr/>
          <p:nvPr/>
        </p:nvSpPr>
        <p:spPr bwMode="auto">
          <a:xfrm>
            <a:off x="5858510" y="1764030"/>
            <a:ext cx="459105" cy="501650"/>
          </a:xfrm>
          <a:custGeom>
            <a:avLst/>
            <a:gdLst>
              <a:gd name="T0" fmla="*/ 57 w 65"/>
              <a:gd name="T1" fmla="*/ 69 h 71"/>
              <a:gd name="T2" fmla="*/ 38 w 65"/>
              <a:gd name="T3" fmla="*/ 50 h 71"/>
              <a:gd name="T4" fmla="*/ 40 w 65"/>
              <a:gd name="T5" fmla="*/ 41 h 71"/>
              <a:gd name="T6" fmla="*/ 40 w 65"/>
              <a:gd name="T7" fmla="*/ 39 h 71"/>
              <a:gd name="T8" fmla="*/ 42 w 65"/>
              <a:gd name="T9" fmla="*/ 29 h 71"/>
              <a:gd name="T10" fmla="*/ 44 w 65"/>
              <a:gd name="T11" fmla="*/ 26 h 71"/>
              <a:gd name="T12" fmla="*/ 45 w 65"/>
              <a:gd name="T13" fmla="*/ 22 h 71"/>
              <a:gd name="T14" fmla="*/ 44 w 65"/>
              <a:gd name="T15" fmla="*/ 21 h 71"/>
              <a:gd name="T16" fmla="*/ 45 w 65"/>
              <a:gd name="T17" fmla="*/ 14 h 71"/>
              <a:gd name="T18" fmla="*/ 45 w 65"/>
              <a:gd name="T19" fmla="*/ 10 h 71"/>
              <a:gd name="T20" fmla="*/ 36 w 65"/>
              <a:gd name="T21" fmla="*/ 1 h 71"/>
              <a:gd name="T22" fmla="*/ 26 w 65"/>
              <a:gd name="T23" fmla="*/ 2 h 71"/>
              <a:gd name="T24" fmla="*/ 18 w 65"/>
              <a:gd name="T25" fmla="*/ 0 h 71"/>
              <a:gd name="T26" fmla="*/ 18 w 65"/>
              <a:gd name="T27" fmla="*/ 11 h 71"/>
              <a:gd name="T28" fmla="*/ 19 w 65"/>
              <a:gd name="T29" fmla="*/ 21 h 71"/>
              <a:gd name="T30" fmla="*/ 18 w 65"/>
              <a:gd name="T31" fmla="*/ 24 h 71"/>
              <a:gd name="T32" fmla="*/ 20 w 65"/>
              <a:gd name="T33" fmla="*/ 29 h 71"/>
              <a:gd name="T34" fmla="*/ 23 w 65"/>
              <a:gd name="T35" fmla="*/ 41 h 71"/>
              <a:gd name="T36" fmla="*/ 9 w 65"/>
              <a:gd name="T37" fmla="*/ 52 h 71"/>
              <a:gd name="T38" fmla="*/ 0 w 65"/>
              <a:gd name="T39" fmla="*/ 71 h 71"/>
              <a:gd name="T40" fmla="*/ 65 w 65"/>
              <a:gd name="T41" fmla="*/ 71 h 71"/>
              <a:gd name="T42" fmla="*/ 64 w 65"/>
              <a:gd name="T43" fmla="*/ 67 h 71"/>
              <a:gd name="T44" fmla="*/ 57 w 65"/>
              <a:gd name="T45" fmla="*/ 6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5" h="71">
                <a:moveTo>
                  <a:pt x="57" y="69"/>
                </a:moveTo>
                <a:cubicBezTo>
                  <a:pt x="46" y="69"/>
                  <a:pt x="38" y="61"/>
                  <a:pt x="38" y="50"/>
                </a:cubicBezTo>
                <a:cubicBezTo>
                  <a:pt x="38" y="47"/>
                  <a:pt x="39" y="43"/>
                  <a:pt x="40" y="41"/>
                </a:cubicBezTo>
                <a:cubicBezTo>
                  <a:pt x="40" y="40"/>
                  <a:pt x="40" y="39"/>
                  <a:pt x="40" y="39"/>
                </a:cubicBezTo>
                <a:cubicBezTo>
                  <a:pt x="40" y="34"/>
                  <a:pt x="42" y="29"/>
                  <a:pt x="42" y="29"/>
                </a:cubicBezTo>
                <a:cubicBezTo>
                  <a:pt x="42" y="29"/>
                  <a:pt x="44" y="28"/>
                  <a:pt x="44" y="26"/>
                </a:cubicBezTo>
                <a:cubicBezTo>
                  <a:pt x="45" y="25"/>
                  <a:pt x="45" y="22"/>
                  <a:pt x="45" y="22"/>
                </a:cubicBezTo>
                <a:cubicBezTo>
                  <a:pt x="45" y="22"/>
                  <a:pt x="44" y="22"/>
                  <a:pt x="44" y="21"/>
                </a:cubicBezTo>
                <a:cubicBezTo>
                  <a:pt x="44" y="19"/>
                  <a:pt x="45" y="17"/>
                  <a:pt x="45" y="14"/>
                </a:cubicBezTo>
                <a:cubicBezTo>
                  <a:pt x="45" y="12"/>
                  <a:pt x="45" y="12"/>
                  <a:pt x="45" y="10"/>
                </a:cubicBezTo>
                <a:cubicBezTo>
                  <a:pt x="45" y="3"/>
                  <a:pt x="39" y="2"/>
                  <a:pt x="36" y="1"/>
                </a:cubicBezTo>
                <a:cubicBezTo>
                  <a:pt x="31" y="1"/>
                  <a:pt x="30" y="1"/>
                  <a:pt x="26" y="2"/>
                </a:cubicBezTo>
                <a:cubicBezTo>
                  <a:pt x="22" y="2"/>
                  <a:pt x="18" y="0"/>
                  <a:pt x="18" y="0"/>
                </a:cubicBezTo>
                <a:cubicBezTo>
                  <a:pt x="18" y="0"/>
                  <a:pt x="17" y="5"/>
                  <a:pt x="18" y="11"/>
                </a:cubicBezTo>
                <a:cubicBezTo>
                  <a:pt x="18" y="16"/>
                  <a:pt x="19" y="21"/>
                  <a:pt x="19" y="21"/>
                </a:cubicBezTo>
                <a:cubicBezTo>
                  <a:pt x="19" y="21"/>
                  <a:pt x="18" y="21"/>
                  <a:pt x="18" y="24"/>
                </a:cubicBezTo>
                <a:cubicBezTo>
                  <a:pt x="18" y="27"/>
                  <a:pt x="20" y="29"/>
                  <a:pt x="20" y="29"/>
                </a:cubicBezTo>
                <a:cubicBezTo>
                  <a:pt x="20" y="29"/>
                  <a:pt x="24" y="38"/>
                  <a:pt x="23" y="41"/>
                </a:cubicBezTo>
                <a:cubicBezTo>
                  <a:pt x="23" y="44"/>
                  <a:pt x="14" y="47"/>
                  <a:pt x="9" y="52"/>
                </a:cubicBezTo>
                <a:cubicBezTo>
                  <a:pt x="1" y="57"/>
                  <a:pt x="0" y="71"/>
                  <a:pt x="0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5" y="71"/>
                  <a:pt x="64" y="70"/>
                  <a:pt x="64" y="67"/>
                </a:cubicBezTo>
                <a:cubicBezTo>
                  <a:pt x="62" y="68"/>
                  <a:pt x="59" y="69"/>
                  <a:pt x="57" y="69"/>
                </a:cubicBezTo>
                <a:close/>
              </a:path>
            </a:pathLst>
          </a:custGeom>
          <a:solidFill>
            <a:srgbClr val="BDBC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34"/>
          <p:cNvSpPr/>
          <p:nvPr/>
        </p:nvSpPr>
        <p:spPr bwMode="auto">
          <a:xfrm>
            <a:off x="6880860" y="3846830"/>
            <a:ext cx="862330" cy="373380"/>
          </a:xfrm>
          <a:custGeom>
            <a:avLst/>
            <a:gdLst>
              <a:gd name="T0" fmla="*/ 122 w 122"/>
              <a:gd name="T1" fmla="*/ 27 h 53"/>
              <a:gd name="T2" fmla="*/ 81 w 122"/>
              <a:gd name="T3" fmla="*/ 0 h 53"/>
              <a:gd name="T4" fmla="*/ 7 w 122"/>
              <a:gd name="T5" fmla="*/ 0 h 53"/>
              <a:gd name="T6" fmla="*/ 0 w 122"/>
              <a:gd name="T7" fmla="*/ 4 h 53"/>
              <a:gd name="T8" fmla="*/ 0 w 122"/>
              <a:gd name="T9" fmla="*/ 49 h 53"/>
              <a:gd name="T10" fmla="*/ 7 w 122"/>
              <a:gd name="T11" fmla="*/ 53 h 53"/>
              <a:gd name="T12" fmla="*/ 83 w 122"/>
              <a:gd name="T13" fmla="*/ 53 h 53"/>
              <a:gd name="T14" fmla="*/ 122 w 122"/>
              <a:gd name="T15" fmla="*/ 2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53">
                <a:moveTo>
                  <a:pt x="122" y="27"/>
                </a:moveTo>
                <a:cubicBezTo>
                  <a:pt x="81" y="0"/>
                  <a:pt x="81" y="0"/>
                  <a:pt x="8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2"/>
                  <a:pt x="0" y="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1"/>
                  <a:pt x="3" y="53"/>
                  <a:pt x="7" y="53"/>
                </a:cubicBezTo>
                <a:cubicBezTo>
                  <a:pt x="83" y="53"/>
                  <a:pt x="83" y="53"/>
                  <a:pt x="83" y="53"/>
                </a:cubicBezTo>
                <a:lnTo>
                  <a:pt x="122" y="27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35"/>
          <p:cNvSpPr/>
          <p:nvPr/>
        </p:nvSpPr>
        <p:spPr bwMode="auto">
          <a:xfrm>
            <a:off x="4474210" y="3846830"/>
            <a:ext cx="868680" cy="373380"/>
          </a:xfrm>
          <a:custGeom>
            <a:avLst/>
            <a:gdLst>
              <a:gd name="T0" fmla="*/ 0 w 123"/>
              <a:gd name="T1" fmla="*/ 25 h 53"/>
              <a:gd name="T2" fmla="*/ 41 w 123"/>
              <a:gd name="T3" fmla="*/ 53 h 53"/>
              <a:gd name="T4" fmla="*/ 115 w 123"/>
              <a:gd name="T5" fmla="*/ 53 h 53"/>
              <a:gd name="T6" fmla="*/ 122 w 123"/>
              <a:gd name="T7" fmla="*/ 49 h 53"/>
              <a:gd name="T8" fmla="*/ 123 w 123"/>
              <a:gd name="T9" fmla="*/ 5 h 53"/>
              <a:gd name="T10" fmla="*/ 116 w 123"/>
              <a:gd name="T11" fmla="*/ 0 h 53"/>
              <a:gd name="T12" fmla="*/ 39 w 123"/>
              <a:gd name="T13" fmla="*/ 0 h 53"/>
              <a:gd name="T14" fmla="*/ 0 w 123"/>
              <a:gd name="T15" fmla="*/ 25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53">
                <a:moveTo>
                  <a:pt x="0" y="25"/>
                </a:moveTo>
                <a:cubicBezTo>
                  <a:pt x="41" y="53"/>
                  <a:pt x="41" y="53"/>
                  <a:pt x="41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119" y="53"/>
                  <a:pt x="122" y="51"/>
                  <a:pt x="122" y="49"/>
                </a:cubicBezTo>
                <a:cubicBezTo>
                  <a:pt x="123" y="5"/>
                  <a:pt x="123" y="5"/>
                  <a:pt x="123" y="5"/>
                </a:cubicBezTo>
                <a:cubicBezTo>
                  <a:pt x="123" y="2"/>
                  <a:pt x="120" y="0"/>
                  <a:pt x="116" y="0"/>
                </a:cubicBezTo>
                <a:cubicBezTo>
                  <a:pt x="39" y="0"/>
                  <a:pt x="39" y="0"/>
                  <a:pt x="39" y="0"/>
                </a:cubicBezTo>
                <a:lnTo>
                  <a:pt x="0" y="25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36"/>
          <p:cNvSpPr/>
          <p:nvPr/>
        </p:nvSpPr>
        <p:spPr bwMode="auto">
          <a:xfrm>
            <a:off x="5907405" y="2399030"/>
            <a:ext cx="381000" cy="868680"/>
          </a:xfrm>
          <a:custGeom>
            <a:avLst/>
            <a:gdLst>
              <a:gd name="T0" fmla="*/ 27 w 54"/>
              <a:gd name="T1" fmla="*/ 0 h 123"/>
              <a:gd name="T2" fmla="*/ 0 w 54"/>
              <a:gd name="T3" fmla="*/ 42 h 123"/>
              <a:gd name="T4" fmla="*/ 0 w 54"/>
              <a:gd name="T5" fmla="*/ 116 h 123"/>
              <a:gd name="T6" fmla="*/ 5 w 54"/>
              <a:gd name="T7" fmla="*/ 123 h 123"/>
              <a:gd name="T8" fmla="*/ 49 w 54"/>
              <a:gd name="T9" fmla="*/ 123 h 123"/>
              <a:gd name="T10" fmla="*/ 54 w 54"/>
              <a:gd name="T11" fmla="*/ 116 h 123"/>
              <a:gd name="T12" fmla="*/ 53 w 54"/>
              <a:gd name="T13" fmla="*/ 39 h 123"/>
              <a:gd name="T14" fmla="*/ 27 w 54"/>
              <a:gd name="T15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123">
                <a:moveTo>
                  <a:pt x="27" y="0"/>
                </a:moveTo>
                <a:cubicBezTo>
                  <a:pt x="0" y="42"/>
                  <a:pt x="0" y="42"/>
                  <a:pt x="0" y="4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0"/>
                  <a:pt x="2" y="123"/>
                  <a:pt x="5" y="123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52" y="123"/>
                  <a:pt x="54" y="119"/>
                  <a:pt x="54" y="116"/>
                </a:cubicBezTo>
                <a:cubicBezTo>
                  <a:pt x="53" y="39"/>
                  <a:pt x="53" y="39"/>
                  <a:pt x="53" y="39"/>
                </a:cubicBezTo>
                <a:lnTo>
                  <a:pt x="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37"/>
          <p:cNvSpPr/>
          <p:nvPr/>
        </p:nvSpPr>
        <p:spPr bwMode="auto">
          <a:xfrm>
            <a:off x="5922010" y="4799330"/>
            <a:ext cx="373380" cy="868680"/>
          </a:xfrm>
          <a:custGeom>
            <a:avLst/>
            <a:gdLst>
              <a:gd name="T0" fmla="*/ 26 w 53"/>
              <a:gd name="T1" fmla="*/ 123 h 123"/>
              <a:gd name="T2" fmla="*/ 53 w 53"/>
              <a:gd name="T3" fmla="*/ 81 h 123"/>
              <a:gd name="T4" fmla="*/ 53 w 53"/>
              <a:gd name="T5" fmla="*/ 7 h 123"/>
              <a:gd name="T6" fmla="*/ 49 w 53"/>
              <a:gd name="T7" fmla="*/ 1 h 123"/>
              <a:gd name="T8" fmla="*/ 4 w 53"/>
              <a:gd name="T9" fmla="*/ 0 h 123"/>
              <a:gd name="T10" fmla="*/ 0 w 53"/>
              <a:gd name="T11" fmla="*/ 7 h 123"/>
              <a:gd name="T12" fmla="*/ 0 w 53"/>
              <a:gd name="T13" fmla="*/ 84 h 123"/>
              <a:gd name="T14" fmla="*/ 26 w 53"/>
              <a:gd name="T15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123">
                <a:moveTo>
                  <a:pt x="26" y="123"/>
                </a:moveTo>
                <a:cubicBezTo>
                  <a:pt x="53" y="81"/>
                  <a:pt x="53" y="81"/>
                  <a:pt x="53" y="81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4"/>
                  <a:pt x="51" y="1"/>
                  <a:pt x="49" y="1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3"/>
                  <a:pt x="0" y="7"/>
                </a:cubicBezTo>
                <a:cubicBezTo>
                  <a:pt x="0" y="84"/>
                  <a:pt x="0" y="84"/>
                  <a:pt x="0" y="84"/>
                </a:cubicBezTo>
                <a:lnTo>
                  <a:pt x="26" y="1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38"/>
          <p:cNvSpPr/>
          <p:nvPr/>
        </p:nvSpPr>
        <p:spPr bwMode="auto">
          <a:xfrm>
            <a:off x="6542405" y="2843530"/>
            <a:ext cx="719455" cy="749300"/>
          </a:xfrm>
          <a:custGeom>
            <a:avLst/>
            <a:gdLst>
              <a:gd name="T0" fmla="*/ 102 w 102"/>
              <a:gd name="T1" fmla="*/ 0 h 106"/>
              <a:gd name="T2" fmla="*/ 53 w 102"/>
              <a:gd name="T3" fmla="*/ 12 h 106"/>
              <a:gd name="T4" fmla="*/ 3 w 102"/>
              <a:gd name="T5" fmla="*/ 66 h 106"/>
              <a:gd name="T6" fmla="*/ 1 w 102"/>
              <a:gd name="T7" fmla="*/ 74 h 106"/>
              <a:gd name="T8" fmla="*/ 34 w 102"/>
              <a:gd name="T9" fmla="*/ 104 h 106"/>
              <a:gd name="T10" fmla="*/ 42 w 102"/>
              <a:gd name="T11" fmla="*/ 102 h 106"/>
              <a:gd name="T12" fmla="*/ 94 w 102"/>
              <a:gd name="T13" fmla="*/ 46 h 106"/>
              <a:gd name="T14" fmla="*/ 102 w 102"/>
              <a:gd name="T15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106">
                <a:moveTo>
                  <a:pt x="102" y="0"/>
                </a:moveTo>
                <a:cubicBezTo>
                  <a:pt x="53" y="12"/>
                  <a:pt x="53" y="12"/>
                  <a:pt x="53" y="12"/>
                </a:cubicBezTo>
                <a:cubicBezTo>
                  <a:pt x="3" y="66"/>
                  <a:pt x="3" y="66"/>
                  <a:pt x="3" y="66"/>
                </a:cubicBezTo>
                <a:cubicBezTo>
                  <a:pt x="0" y="69"/>
                  <a:pt x="0" y="72"/>
                  <a:pt x="1" y="74"/>
                </a:cubicBezTo>
                <a:cubicBezTo>
                  <a:pt x="34" y="104"/>
                  <a:pt x="34" y="104"/>
                  <a:pt x="34" y="104"/>
                </a:cubicBezTo>
                <a:cubicBezTo>
                  <a:pt x="36" y="106"/>
                  <a:pt x="39" y="105"/>
                  <a:pt x="42" y="102"/>
                </a:cubicBezTo>
                <a:cubicBezTo>
                  <a:pt x="94" y="46"/>
                  <a:pt x="94" y="46"/>
                  <a:pt x="94" y="46"/>
                </a:cubicBezTo>
                <a:lnTo>
                  <a:pt x="10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39"/>
          <p:cNvSpPr/>
          <p:nvPr/>
        </p:nvSpPr>
        <p:spPr bwMode="auto">
          <a:xfrm>
            <a:off x="5018405" y="4473575"/>
            <a:ext cx="725805" cy="749300"/>
          </a:xfrm>
          <a:custGeom>
            <a:avLst/>
            <a:gdLst>
              <a:gd name="T0" fmla="*/ 0 w 103"/>
              <a:gd name="T1" fmla="*/ 106 h 106"/>
              <a:gd name="T2" fmla="*/ 49 w 103"/>
              <a:gd name="T3" fmla="*/ 95 h 106"/>
              <a:gd name="T4" fmla="*/ 100 w 103"/>
              <a:gd name="T5" fmla="*/ 41 h 106"/>
              <a:gd name="T6" fmla="*/ 101 w 103"/>
              <a:gd name="T7" fmla="*/ 33 h 106"/>
              <a:gd name="T8" fmla="*/ 69 w 103"/>
              <a:gd name="T9" fmla="*/ 2 h 106"/>
              <a:gd name="T10" fmla="*/ 61 w 103"/>
              <a:gd name="T11" fmla="*/ 4 h 106"/>
              <a:gd name="T12" fmla="*/ 8 w 103"/>
              <a:gd name="T13" fmla="*/ 60 h 106"/>
              <a:gd name="T14" fmla="*/ 0 w 103"/>
              <a:gd name="T15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106">
                <a:moveTo>
                  <a:pt x="0" y="106"/>
                </a:moveTo>
                <a:cubicBezTo>
                  <a:pt x="49" y="95"/>
                  <a:pt x="49" y="95"/>
                  <a:pt x="49" y="95"/>
                </a:cubicBezTo>
                <a:cubicBezTo>
                  <a:pt x="100" y="41"/>
                  <a:pt x="100" y="41"/>
                  <a:pt x="100" y="41"/>
                </a:cubicBezTo>
                <a:cubicBezTo>
                  <a:pt x="102" y="38"/>
                  <a:pt x="103" y="34"/>
                  <a:pt x="101" y="33"/>
                </a:cubicBezTo>
                <a:cubicBezTo>
                  <a:pt x="69" y="2"/>
                  <a:pt x="69" y="2"/>
                  <a:pt x="69" y="2"/>
                </a:cubicBezTo>
                <a:cubicBezTo>
                  <a:pt x="67" y="0"/>
                  <a:pt x="63" y="1"/>
                  <a:pt x="61" y="4"/>
                </a:cubicBezTo>
                <a:cubicBezTo>
                  <a:pt x="8" y="60"/>
                  <a:pt x="8" y="60"/>
                  <a:pt x="8" y="60"/>
                </a:cubicBezTo>
                <a:lnTo>
                  <a:pt x="0" y="10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0"/>
          <p:cNvSpPr/>
          <p:nvPr/>
        </p:nvSpPr>
        <p:spPr bwMode="auto">
          <a:xfrm>
            <a:off x="6528435" y="4459605"/>
            <a:ext cx="727075" cy="741680"/>
          </a:xfrm>
          <a:custGeom>
            <a:avLst/>
            <a:gdLst>
              <a:gd name="T0" fmla="*/ 103 w 103"/>
              <a:gd name="T1" fmla="*/ 105 h 105"/>
              <a:gd name="T2" fmla="*/ 93 w 103"/>
              <a:gd name="T3" fmla="*/ 56 h 105"/>
              <a:gd name="T4" fmla="*/ 41 w 103"/>
              <a:gd name="T5" fmla="*/ 3 h 105"/>
              <a:gd name="T6" fmla="*/ 33 w 103"/>
              <a:gd name="T7" fmla="*/ 1 h 105"/>
              <a:gd name="T8" fmla="*/ 2 w 103"/>
              <a:gd name="T9" fmla="*/ 33 h 105"/>
              <a:gd name="T10" fmla="*/ 3 w 103"/>
              <a:gd name="T11" fmla="*/ 41 h 105"/>
              <a:gd name="T12" fmla="*/ 57 w 103"/>
              <a:gd name="T13" fmla="*/ 95 h 105"/>
              <a:gd name="T14" fmla="*/ 103 w 103"/>
              <a:gd name="T15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105">
                <a:moveTo>
                  <a:pt x="103" y="105"/>
                </a:moveTo>
                <a:cubicBezTo>
                  <a:pt x="93" y="56"/>
                  <a:pt x="93" y="56"/>
                  <a:pt x="93" y="56"/>
                </a:cubicBezTo>
                <a:cubicBezTo>
                  <a:pt x="41" y="3"/>
                  <a:pt x="41" y="3"/>
                  <a:pt x="41" y="3"/>
                </a:cubicBezTo>
                <a:cubicBezTo>
                  <a:pt x="38" y="0"/>
                  <a:pt x="35" y="0"/>
                  <a:pt x="33" y="1"/>
                </a:cubicBezTo>
                <a:cubicBezTo>
                  <a:pt x="2" y="33"/>
                  <a:pt x="2" y="33"/>
                  <a:pt x="2" y="33"/>
                </a:cubicBezTo>
                <a:cubicBezTo>
                  <a:pt x="0" y="34"/>
                  <a:pt x="1" y="38"/>
                  <a:pt x="3" y="41"/>
                </a:cubicBezTo>
                <a:cubicBezTo>
                  <a:pt x="57" y="95"/>
                  <a:pt x="57" y="95"/>
                  <a:pt x="57" y="95"/>
                </a:cubicBezTo>
                <a:lnTo>
                  <a:pt x="103" y="105"/>
                </a:lnTo>
                <a:close/>
              </a:path>
            </a:pathLst>
          </a:custGeom>
          <a:solidFill>
            <a:srgbClr val="75757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1"/>
          <p:cNvSpPr/>
          <p:nvPr/>
        </p:nvSpPr>
        <p:spPr bwMode="auto">
          <a:xfrm>
            <a:off x="4961255" y="2865755"/>
            <a:ext cx="727075" cy="739775"/>
          </a:xfrm>
          <a:custGeom>
            <a:avLst/>
            <a:gdLst>
              <a:gd name="T0" fmla="*/ 0 w 103"/>
              <a:gd name="T1" fmla="*/ 0 h 105"/>
              <a:gd name="T2" fmla="*/ 10 w 103"/>
              <a:gd name="T3" fmla="*/ 49 h 105"/>
              <a:gd name="T4" fmla="*/ 62 w 103"/>
              <a:gd name="T5" fmla="*/ 102 h 105"/>
              <a:gd name="T6" fmla="*/ 70 w 103"/>
              <a:gd name="T7" fmla="*/ 104 h 105"/>
              <a:gd name="T8" fmla="*/ 101 w 103"/>
              <a:gd name="T9" fmla="*/ 73 h 105"/>
              <a:gd name="T10" fmla="*/ 100 w 103"/>
              <a:gd name="T11" fmla="*/ 65 h 105"/>
              <a:gd name="T12" fmla="*/ 46 w 103"/>
              <a:gd name="T13" fmla="*/ 10 h 105"/>
              <a:gd name="T14" fmla="*/ 0 w 103"/>
              <a:gd name="T1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105">
                <a:moveTo>
                  <a:pt x="0" y="0"/>
                </a:moveTo>
                <a:cubicBezTo>
                  <a:pt x="10" y="49"/>
                  <a:pt x="10" y="49"/>
                  <a:pt x="10" y="49"/>
                </a:cubicBezTo>
                <a:cubicBezTo>
                  <a:pt x="62" y="102"/>
                  <a:pt x="62" y="102"/>
                  <a:pt x="62" y="102"/>
                </a:cubicBezTo>
                <a:cubicBezTo>
                  <a:pt x="64" y="105"/>
                  <a:pt x="68" y="105"/>
                  <a:pt x="70" y="104"/>
                </a:cubicBezTo>
                <a:cubicBezTo>
                  <a:pt x="101" y="73"/>
                  <a:pt x="101" y="73"/>
                  <a:pt x="101" y="73"/>
                </a:cubicBezTo>
                <a:cubicBezTo>
                  <a:pt x="103" y="71"/>
                  <a:pt x="103" y="68"/>
                  <a:pt x="100" y="65"/>
                </a:cubicBezTo>
                <a:cubicBezTo>
                  <a:pt x="46" y="10"/>
                  <a:pt x="46" y="10"/>
                  <a:pt x="46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75757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5696853" y="3691248"/>
            <a:ext cx="781988" cy="712745"/>
            <a:chOff x="8651188" y="5729114"/>
            <a:chExt cx="367328" cy="314746"/>
          </a:xfrm>
        </p:grpSpPr>
        <p:sp>
          <p:nvSpPr>
            <p:cNvPr id="50" name="Freeform 141"/>
            <p:cNvSpPr>
              <a:spLocks noEditPoints="1"/>
            </p:cNvSpPr>
            <p:nvPr/>
          </p:nvSpPr>
          <p:spPr bwMode="auto">
            <a:xfrm>
              <a:off x="8740058" y="5776511"/>
              <a:ext cx="278458" cy="150338"/>
            </a:xfrm>
            <a:custGeom>
              <a:avLst/>
              <a:gdLst>
                <a:gd name="T0" fmla="*/ 27 w 159"/>
                <a:gd name="T1" fmla="*/ 86 h 86"/>
                <a:gd name="T2" fmla="*/ 132 w 159"/>
                <a:gd name="T3" fmla="*/ 86 h 86"/>
                <a:gd name="T4" fmla="*/ 143 w 159"/>
                <a:gd name="T5" fmla="*/ 74 h 86"/>
                <a:gd name="T6" fmla="*/ 159 w 159"/>
                <a:gd name="T7" fmla="*/ 0 h 86"/>
                <a:gd name="T8" fmla="*/ 0 w 159"/>
                <a:gd name="T9" fmla="*/ 0 h 86"/>
                <a:gd name="T10" fmla="*/ 16 w 159"/>
                <a:gd name="T11" fmla="*/ 74 h 86"/>
                <a:gd name="T12" fmla="*/ 27 w 159"/>
                <a:gd name="T13" fmla="*/ 86 h 86"/>
                <a:gd name="T14" fmla="*/ 116 w 159"/>
                <a:gd name="T15" fmla="*/ 67 h 86"/>
                <a:gd name="T16" fmla="*/ 127 w 159"/>
                <a:gd name="T17" fmla="*/ 16 h 86"/>
                <a:gd name="T18" fmla="*/ 133 w 159"/>
                <a:gd name="T19" fmla="*/ 12 h 86"/>
                <a:gd name="T20" fmla="*/ 137 w 159"/>
                <a:gd name="T21" fmla="*/ 18 h 86"/>
                <a:gd name="T22" fmla="*/ 126 w 159"/>
                <a:gd name="T23" fmla="*/ 70 h 86"/>
                <a:gd name="T24" fmla="*/ 121 w 159"/>
                <a:gd name="T25" fmla="*/ 74 h 86"/>
                <a:gd name="T26" fmla="*/ 120 w 159"/>
                <a:gd name="T27" fmla="*/ 74 h 86"/>
                <a:gd name="T28" fmla="*/ 116 w 159"/>
                <a:gd name="T29" fmla="*/ 67 h 86"/>
                <a:gd name="T30" fmla="*/ 88 w 159"/>
                <a:gd name="T31" fmla="*/ 68 h 86"/>
                <a:gd name="T32" fmla="*/ 92 w 159"/>
                <a:gd name="T33" fmla="*/ 16 h 86"/>
                <a:gd name="T34" fmla="*/ 98 w 159"/>
                <a:gd name="T35" fmla="*/ 11 h 86"/>
                <a:gd name="T36" fmla="*/ 103 w 159"/>
                <a:gd name="T37" fmla="*/ 17 h 86"/>
                <a:gd name="T38" fmla="*/ 99 w 159"/>
                <a:gd name="T39" fmla="*/ 69 h 86"/>
                <a:gd name="T40" fmla="*/ 94 w 159"/>
                <a:gd name="T41" fmla="*/ 74 h 86"/>
                <a:gd name="T42" fmla="*/ 93 w 159"/>
                <a:gd name="T43" fmla="*/ 74 h 86"/>
                <a:gd name="T44" fmla="*/ 88 w 159"/>
                <a:gd name="T45" fmla="*/ 68 h 86"/>
                <a:gd name="T46" fmla="*/ 60 w 159"/>
                <a:gd name="T47" fmla="*/ 11 h 86"/>
                <a:gd name="T48" fmla="*/ 66 w 159"/>
                <a:gd name="T49" fmla="*/ 16 h 86"/>
                <a:gd name="T50" fmla="*/ 70 w 159"/>
                <a:gd name="T51" fmla="*/ 68 h 86"/>
                <a:gd name="T52" fmla="*/ 65 w 159"/>
                <a:gd name="T53" fmla="*/ 74 h 86"/>
                <a:gd name="T54" fmla="*/ 64 w 159"/>
                <a:gd name="T55" fmla="*/ 74 h 86"/>
                <a:gd name="T56" fmla="*/ 59 w 159"/>
                <a:gd name="T57" fmla="*/ 69 h 86"/>
                <a:gd name="T58" fmla="*/ 55 w 159"/>
                <a:gd name="T59" fmla="*/ 17 h 86"/>
                <a:gd name="T60" fmla="*/ 60 w 159"/>
                <a:gd name="T61" fmla="*/ 11 h 86"/>
                <a:gd name="T62" fmla="*/ 25 w 159"/>
                <a:gd name="T63" fmla="*/ 12 h 86"/>
                <a:gd name="T64" fmla="*/ 32 w 159"/>
                <a:gd name="T65" fmla="*/ 16 h 86"/>
                <a:gd name="T66" fmla="*/ 42 w 159"/>
                <a:gd name="T67" fmla="*/ 67 h 86"/>
                <a:gd name="T68" fmla="*/ 38 w 159"/>
                <a:gd name="T69" fmla="*/ 74 h 86"/>
                <a:gd name="T70" fmla="*/ 37 w 159"/>
                <a:gd name="T71" fmla="*/ 74 h 86"/>
                <a:gd name="T72" fmla="*/ 32 w 159"/>
                <a:gd name="T73" fmla="*/ 70 h 86"/>
                <a:gd name="T74" fmla="*/ 21 w 159"/>
                <a:gd name="T75" fmla="*/ 18 h 86"/>
                <a:gd name="T76" fmla="*/ 25 w 159"/>
                <a:gd name="T77" fmla="*/ 12 h 86"/>
                <a:gd name="T78" fmla="*/ 25 w 159"/>
                <a:gd name="T79" fmla="*/ 12 h 86"/>
                <a:gd name="T80" fmla="*/ 25 w 159"/>
                <a:gd name="T81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" h="86">
                  <a:moveTo>
                    <a:pt x="27" y="86"/>
                  </a:moveTo>
                  <a:cubicBezTo>
                    <a:pt x="132" y="86"/>
                    <a:pt x="132" y="86"/>
                    <a:pt x="132" y="86"/>
                  </a:cubicBezTo>
                  <a:cubicBezTo>
                    <a:pt x="138" y="86"/>
                    <a:pt x="142" y="80"/>
                    <a:pt x="143" y="74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7" y="80"/>
                    <a:pt x="21" y="86"/>
                    <a:pt x="27" y="86"/>
                  </a:cubicBezTo>
                  <a:close/>
                  <a:moveTo>
                    <a:pt x="116" y="67"/>
                  </a:moveTo>
                  <a:cubicBezTo>
                    <a:pt x="127" y="16"/>
                    <a:pt x="127" y="16"/>
                    <a:pt x="127" y="16"/>
                  </a:cubicBezTo>
                  <a:cubicBezTo>
                    <a:pt x="127" y="13"/>
                    <a:pt x="130" y="11"/>
                    <a:pt x="133" y="12"/>
                  </a:cubicBezTo>
                  <a:cubicBezTo>
                    <a:pt x="136" y="12"/>
                    <a:pt x="138" y="15"/>
                    <a:pt x="137" y="18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6" y="72"/>
                    <a:pt x="124" y="74"/>
                    <a:pt x="121" y="74"/>
                  </a:cubicBezTo>
                  <a:cubicBezTo>
                    <a:pt x="121" y="74"/>
                    <a:pt x="120" y="74"/>
                    <a:pt x="120" y="74"/>
                  </a:cubicBezTo>
                  <a:cubicBezTo>
                    <a:pt x="117" y="73"/>
                    <a:pt x="115" y="70"/>
                    <a:pt x="116" y="67"/>
                  </a:cubicBezTo>
                  <a:close/>
                  <a:moveTo>
                    <a:pt x="88" y="68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92" y="13"/>
                    <a:pt x="95" y="11"/>
                    <a:pt x="98" y="11"/>
                  </a:cubicBezTo>
                  <a:cubicBezTo>
                    <a:pt x="101" y="12"/>
                    <a:pt x="103" y="14"/>
                    <a:pt x="103" y="17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9" y="72"/>
                    <a:pt x="97" y="74"/>
                    <a:pt x="94" y="74"/>
                  </a:cubicBezTo>
                  <a:cubicBezTo>
                    <a:pt x="94" y="74"/>
                    <a:pt x="93" y="74"/>
                    <a:pt x="93" y="74"/>
                  </a:cubicBezTo>
                  <a:cubicBezTo>
                    <a:pt x="90" y="74"/>
                    <a:pt x="88" y="71"/>
                    <a:pt x="88" y="68"/>
                  </a:cubicBezTo>
                  <a:close/>
                  <a:moveTo>
                    <a:pt x="60" y="11"/>
                  </a:moveTo>
                  <a:cubicBezTo>
                    <a:pt x="63" y="11"/>
                    <a:pt x="66" y="13"/>
                    <a:pt x="66" y="16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71"/>
                    <a:pt x="68" y="74"/>
                    <a:pt x="65" y="74"/>
                  </a:cubicBezTo>
                  <a:cubicBezTo>
                    <a:pt x="65" y="74"/>
                    <a:pt x="65" y="74"/>
                    <a:pt x="64" y="74"/>
                  </a:cubicBezTo>
                  <a:cubicBezTo>
                    <a:pt x="62" y="74"/>
                    <a:pt x="59" y="72"/>
                    <a:pt x="59" y="69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4"/>
                    <a:pt x="57" y="12"/>
                    <a:pt x="60" y="11"/>
                  </a:cubicBezTo>
                  <a:close/>
                  <a:moveTo>
                    <a:pt x="25" y="12"/>
                  </a:moveTo>
                  <a:cubicBezTo>
                    <a:pt x="28" y="11"/>
                    <a:pt x="31" y="13"/>
                    <a:pt x="32" y="16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3" y="70"/>
                    <a:pt x="41" y="73"/>
                    <a:pt x="38" y="74"/>
                  </a:cubicBezTo>
                  <a:cubicBezTo>
                    <a:pt x="38" y="74"/>
                    <a:pt x="38" y="74"/>
                    <a:pt x="37" y="74"/>
                  </a:cubicBezTo>
                  <a:cubicBezTo>
                    <a:pt x="35" y="74"/>
                    <a:pt x="32" y="72"/>
                    <a:pt x="32" y="7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5"/>
                    <a:pt x="22" y="12"/>
                    <a:pt x="25" y="12"/>
                  </a:cubicBezTo>
                  <a:close/>
                  <a:moveTo>
                    <a:pt x="25" y="12"/>
                  </a:moveTo>
                  <a:cubicBezTo>
                    <a:pt x="25" y="12"/>
                    <a:pt x="25" y="12"/>
                    <a:pt x="25" y="12"/>
                  </a:cubicBezTo>
                </a:path>
              </a:pathLst>
            </a:custGeom>
            <a:solidFill>
              <a:srgbClr val="F39C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Arial" panose="02080604020202020204" charset="0"/>
                <a:cs typeface="Arial" panose="02080604020202020204" charset="0"/>
              </a:endParaRPr>
            </a:p>
          </p:txBody>
        </p:sp>
        <p:sp>
          <p:nvSpPr>
            <p:cNvPr id="51" name="Freeform 142"/>
            <p:cNvSpPr>
              <a:spLocks noEditPoints="1"/>
            </p:cNvSpPr>
            <p:nvPr/>
          </p:nvSpPr>
          <p:spPr bwMode="auto">
            <a:xfrm>
              <a:off x="8766719" y="5979430"/>
              <a:ext cx="64430" cy="64430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9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  <a:gd name="T10" fmla="*/ 19 w 37"/>
                <a:gd name="T11" fmla="*/ 26 h 37"/>
                <a:gd name="T12" fmla="*/ 12 w 37"/>
                <a:gd name="T13" fmla="*/ 19 h 37"/>
                <a:gd name="T14" fmla="*/ 19 w 37"/>
                <a:gd name="T15" fmla="*/ 12 h 37"/>
                <a:gd name="T16" fmla="*/ 26 w 37"/>
                <a:gd name="T17" fmla="*/ 19 h 37"/>
                <a:gd name="T18" fmla="*/ 19 w 37"/>
                <a:gd name="T19" fmla="*/ 26 h 37"/>
                <a:gd name="T20" fmla="*/ 19 w 37"/>
                <a:gd name="T21" fmla="*/ 26 h 37"/>
                <a:gd name="T22" fmla="*/ 19 w 37"/>
                <a:gd name="T23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8"/>
                    <a:pt x="29" y="0"/>
                    <a:pt x="19" y="0"/>
                  </a:cubicBezTo>
                  <a:close/>
                  <a:moveTo>
                    <a:pt x="19" y="26"/>
                  </a:moveTo>
                  <a:cubicBezTo>
                    <a:pt x="15" y="26"/>
                    <a:pt x="12" y="23"/>
                    <a:pt x="12" y="19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2" y="12"/>
                    <a:pt x="26" y="15"/>
                    <a:pt x="26" y="19"/>
                  </a:cubicBezTo>
                  <a:cubicBezTo>
                    <a:pt x="26" y="23"/>
                    <a:pt x="22" y="26"/>
                    <a:pt x="19" y="26"/>
                  </a:cubicBezTo>
                  <a:close/>
                  <a:moveTo>
                    <a:pt x="19" y="26"/>
                  </a:moveTo>
                  <a:cubicBezTo>
                    <a:pt x="19" y="26"/>
                    <a:pt x="19" y="26"/>
                    <a:pt x="19" y="26"/>
                  </a:cubicBezTo>
                </a:path>
              </a:pathLst>
            </a:custGeom>
            <a:solidFill>
              <a:srgbClr val="F39C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Arial" panose="02080604020202020204" charset="0"/>
                <a:cs typeface="Arial" panose="02080604020202020204" charset="0"/>
              </a:endParaRPr>
            </a:p>
          </p:txBody>
        </p:sp>
        <p:sp>
          <p:nvSpPr>
            <p:cNvPr id="52" name="Freeform 143"/>
            <p:cNvSpPr>
              <a:spLocks noEditPoints="1"/>
            </p:cNvSpPr>
            <p:nvPr/>
          </p:nvSpPr>
          <p:spPr bwMode="auto">
            <a:xfrm>
              <a:off x="8922241" y="5979430"/>
              <a:ext cx="65171" cy="64430"/>
            </a:xfrm>
            <a:custGeom>
              <a:avLst/>
              <a:gdLst>
                <a:gd name="T0" fmla="*/ 18 w 37"/>
                <a:gd name="T1" fmla="*/ 0 h 37"/>
                <a:gd name="T2" fmla="*/ 0 w 37"/>
                <a:gd name="T3" fmla="*/ 19 h 37"/>
                <a:gd name="T4" fmla="*/ 18 w 37"/>
                <a:gd name="T5" fmla="*/ 37 h 37"/>
                <a:gd name="T6" fmla="*/ 37 w 37"/>
                <a:gd name="T7" fmla="*/ 19 h 37"/>
                <a:gd name="T8" fmla="*/ 18 w 37"/>
                <a:gd name="T9" fmla="*/ 0 h 37"/>
                <a:gd name="T10" fmla="*/ 18 w 37"/>
                <a:gd name="T11" fmla="*/ 26 h 37"/>
                <a:gd name="T12" fmla="*/ 11 w 37"/>
                <a:gd name="T13" fmla="*/ 19 h 37"/>
                <a:gd name="T14" fmla="*/ 18 w 37"/>
                <a:gd name="T15" fmla="*/ 12 h 37"/>
                <a:gd name="T16" fmla="*/ 25 w 37"/>
                <a:gd name="T17" fmla="*/ 19 h 37"/>
                <a:gd name="T18" fmla="*/ 18 w 37"/>
                <a:gd name="T19" fmla="*/ 26 h 37"/>
                <a:gd name="T20" fmla="*/ 18 w 37"/>
                <a:gd name="T21" fmla="*/ 26 h 37"/>
                <a:gd name="T22" fmla="*/ 18 w 37"/>
                <a:gd name="T23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7">
                  <a:moveTo>
                    <a:pt x="18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8"/>
                    <a:pt x="29" y="0"/>
                    <a:pt x="18" y="0"/>
                  </a:cubicBezTo>
                  <a:close/>
                  <a:moveTo>
                    <a:pt x="18" y="26"/>
                  </a:moveTo>
                  <a:cubicBezTo>
                    <a:pt x="14" y="26"/>
                    <a:pt x="11" y="23"/>
                    <a:pt x="11" y="19"/>
                  </a:cubicBezTo>
                  <a:cubicBezTo>
                    <a:pt x="11" y="15"/>
                    <a:pt x="14" y="12"/>
                    <a:pt x="18" y="12"/>
                  </a:cubicBezTo>
                  <a:cubicBezTo>
                    <a:pt x="22" y="12"/>
                    <a:pt x="25" y="15"/>
                    <a:pt x="25" y="19"/>
                  </a:cubicBezTo>
                  <a:cubicBezTo>
                    <a:pt x="25" y="23"/>
                    <a:pt x="22" y="26"/>
                    <a:pt x="18" y="26"/>
                  </a:cubicBezTo>
                  <a:close/>
                  <a:moveTo>
                    <a:pt x="18" y="26"/>
                  </a:moveTo>
                  <a:cubicBezTo>
                    <a:pt x="18" y="26"/>
                    <a:pt x="18" y="26"/>
                    <a:pt x="18" y="26"/>
                  </a:cubicBezTo>
                </a:path>
              </a:pathLst>
            </a:custGeom>
            <a:solidFill>
              <a:srgbClr val="F39C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Arial" panose="02080604020202020204" charset="0"/>
                <a:cs typeface="Arial" panose="02080604020202020204" charset="0"/>
              </a:endParaRPr>
            </a:p>
          </p:txBody>
        </p:sp>
        <p:sp>
          <p:nvSpPr>
            <p:cNvPr id="53" name="Freeform 144"/>
            <p:cNvSpPr>
              <a:spLocks noEditPoints="1"/>
            </p:cNvSpPr>
            <p:nvPr/>
          </p:nvSpPr>
          <p:spPr bwMode="auto">
            <a:xfrm>
              <a:off x="8651188" y="5729114"/>
              <a:ext cx="364366" cy="236245"/>
            </a:xfrm>
            <a:custGeom>
              <a:avLst/>
              <a:gdLst>
                <a:gd name="T0" fmla="*/ 202 w 208"/>
                <a:gd name="T1" fmla="*/ 135 h 135"/>
                <a:gd name="T2" fmla="*/ 60 w 208"/>
                <a:gd name="T3" fmla="*/ 135 h 135"/>
                <a:gd name="T4" fmla="*/ 50 w 208"/>
                <a:gd name="T5" fmla="*/ 127 h 135"/>
                <a:gd name="T6" fmla="*/ 23 w 208"/>
                <a:gd name="T7" fmla="*/ 13 h 135"/>
                <a:gd name="T8" fmla="*/ 7 w 208"/>
                <a:gd name="T9" fmla="*/ 13 h 135"/>
                <a:gd name="T10" fmla="*/ 0 w 208"/>
                <a:gd name="T11" fmla="*/ 7 h 135"/>
                <a:gd name="T12" fmla="*/ 7 w 208"/>
                <a:gd name="T13" fmla="*/ 0 h 135"/>
                <a:gd name="T14" fmla="*/ 25 w 208"/>
                <a:gd name="T15" fmla="*/ 0 h 135"/>
                <a:gd name="T16" fmla="*/ 35 w 208"/>
                <a:gd name="T17" fmla="*/ 9 h 135"/>
                <a:gd name="T18" fmla="*/ 62 w 208"/>
                <a:gd name="T19" fmla="*/ 123 h 135"/>
                <a:gd name="T20" fmla="*/ 202 w 208"/>
                <a:gd name="T21" fmla="*/ 123 h 135"/>
                <a:gd name="T22" fmla="*/ 208 w 208"/>
                <a:gd name="T23" fmla="*/ 129 h 135"/>
                <a:gd name="T24" fmla="*/ 202 w 208"/>
                <a:gd name="T25" fmla="*/ 135 h 135"/>
                <a:gd name="T26" fmla="*/ 202 w 208"/>
                <a:gd name="T27" fmla="*/ 135 h 135"/>
                <a:gd name="T28" fmla="*/ 202 w 208"/>
                <a:gd name="T2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8" h="135">
                  <a:moveTo>
                    <a:pt x="202" y="135"/>
                  </a:moveTo>
                  <a:cubicBezTo>
                    <a:pt x="60" y="135"/>
                    <a:pt x="60" y="135"/>
                    <a:pt x="60" y="135"/>
                  </a:cubicBezTo>
                  <a:cubicBezTo>
                    <a:pt x="55" y="135"/>
                    <a:pt x="51" y="132"/>
                    <a:pt x="50" y="12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0" y="0"/>
                    <a:pt x="34" y="4"/>
                    <a:pt x="35" y="9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05" y="123"/>
                    <a:pt x="208" y="126"/>
                    <a:pt x="208" y="129"/>
                  </a:cubicBezTo>
                  <a:cubicBezTo>
                    <a:pt x="208" y="133"/>
                    <a:pt x="205" y="135"/>
                    <a:pt x="202" y="135"/>
                  </a:cubicBezTo>
                  <a:close/>
                  <a:moveTo>
                    <a:pt x="202" y="135"/>
                  </a:moveTo>
                  <a:cubicBezTo>
                    <a:pt x="202" y="135"/>
                    <a:pt x="202" y="135"/>
                    <a:pt x="202" y="135"/>
                  </a:cubicBezTo>
                </a:path>
              </a:pathLst>
            </a:custGeom>
            <a:solidFill>
              <a:srgbClr val="F39C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Arial" panose="02080604020202020204" charset="0"/>
                <a:cs typeface="Arial" panose="0208060402020202020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663269" y="5154316"/>
            <a:ext cx="2710871" cy="982014"/>
            <a:chOff x="4565484" y="3198627"/>
            <a:chExt cx="1519166" cy="982014"/>
          </a:xfrm>
        </p:grpSpPr>
        <p:sp>
          <p:nvSpPr>
            <p:cNvPr id="55" name="文本框 54"/>
            <p:cNvSpPr txBox="1"/>
            <p:nvPr/>
          </p:nvSpPr>
          <p:spPr>
            <a:xfrm>
              <a:off x="4565484" y="3198627"/>
              <a:ext cx="151916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推动产业良性发展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691648" y="3527861"/>
              <a:ext cx="1393002" cy="652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defRPr/>
              </a:pPr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开放、合作、共赢，与客户合作伙伴及友商合作创新、扩大产业价值，形成健康良性的产业生态系统。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988532" y="5043649"/>
            <a:ext cx="2710871" cy="1181652"/>
            <a:chOff x="4565484" y="3198627"/>
            <a:chExt cx="1519166" cy="1181652"/>
          </a:xfrm>
        </p:grpSpPr>
        <p:sp>
          <p:nvSpPr>
            <p:cNvPr id="58" name="文本框 57"/>
            <p:cNvSpPr txBox="1"/>
            <p:nvPr/>
          </p:nvSpPr>
          <p:spPr>
            <a:xfrm>
              <a:off x="4565484" y="3198627"/>
              <a:ext cx="151916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为奋斗者提供舞台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590588" y="3544619"/>
              <a:ext cx="1393002" cy="835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坚持“以奋斗者为本”，以责任贡献来提供了全球化发展平台、与世界对话的机会，使大量年轻人有机会担当重任</a:t>
              </a:r>
              <a:r>
                <a:rPr lang="x-none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242695" y="3019425"/>
            <a:ext cx="2496185" cy="1373740"/>
            <a:chOff x="4565484" y="3198627"/>
            <a:chExt cx="1519166" cy="1373947"/>
          </a:xfrm>
        </p:grpSpPr>
        <p:sp>
          <p:nvSpPr>
            <p:cNvPr id="64" name="文本框 63"/>
            <p:cNvSpPr txBox="1"/>
            <p:nvPr/>
          </p:nvSpPr>
          <p:spPr>
            <a:xfrm>
              <a:off x="4565484" y="3198627"/>
              <a:ext cx="1519166" cy="384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为客户创造价值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81811" y="3553881"/>
              <a:ext cx="1393002" cy="1018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defRPr/>
              </a:pPr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为政府及公共事业机构，金融、能源、交通、制造等企业客户，推动行业数字化转型；为云服务客户提供稳定可靠、安全可信和可持续演进的云服务。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410931" y="3219367"/>
            <a:ext cx="2815598" cy="1165225"/>
            <a:chOff x="4642344" y="3168147"/>
            <a:chExt cx="1577855" cy="1165225"/>
          </a:xfrm>
        </p:grpSpPr>
        <p:sp>
          <p:nvSpPr>
            <p:cNvPr id="74" name="文本框 73"/>
            <p:cNvSpPr txBox="1"/>
            <p:nvPr/>
          </p:nvSpPr>
          <p:spPr>
            <a:xfrm>
              <a:off x="4642344" y="3168147"/>
              <a:ext cx="151916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推动社会可持续发展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706402" y="3497712"/>
              <a:ext cx="1513797" cy="835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defRPr/>
              </a:pPr>
              <a:r>
                <a:rPr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推进绿色、低碳的环保理念，从产品规划、设计、研发、制造、交付以及运维，华为向客户提供领先的节能环保产品和解决方案</a:t>
              </a:r>
              <a:r>
                <a:rPr lang="x-none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652555" y="738814"/>
            <a:ext cx="2748921" cy="1033780"/>
            <a:chOff x="4625264" y="3198627"/>
            <a:chExt cx="1540489" cy="1033780"/>
          </a:xfrm>
        </p:grpSpPr>
        <p:sp>
          <p:nvSpPr>
            <p:cNvPr id="80" name="文本框 79"/>
            <p:cNvSpPr txBox="1"/>
            <p:nvPr/>
          </p:nvSpPr>
          <p:spPr>
            <a:xfrm>
              <a:off x="4625264" y="3198627"/>
              <a:ext cx="151916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促进经济增长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695726" y="3579627"/>
              <a:ext cx="1470027" cy="652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defRPr/>
              </a:pPr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通过创新的ICT解决方案打造数字化引擎，推动各行各业数字化转型，促进经济增长，提升人们的生活质量</a:t>
              </a:r>
              <a:r>
                <a:rPr lang="x-none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</p:grpSp>
      <p:pic>
        <p:nvPicPr>
          <p:cNvPr id="8" name="图片 7" descr="保护伞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5</a:t>
            </a:r>
            <a:endParaRPr lang="zh-CN" altLang="en-US" sz="2800" dirty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产品领域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318260" y="1740535"/>
            <a:ext cx="924877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zh-CN" sz="2000" dirty="0"/>
              <a:t>保护伞产</a:t>
            </a:r>
            <a:r>
              <a:rPr lang="zh-CN" altLang="en-US" sz="2000" dirty="0"/>
              <a:t>品涵盖无线、核心网、接入、承载、业务、终端、云计算、服务等领域。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3815" y="2440940"/>
            <a:ext cx="902335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/>
              <a:t>保护伞企业</a:t>
            </a:r>
            <a:r>
              <a:rPr lang="zh-CN" altLang="en-US" sz="2000"/>
              <a:t>坚持以市场为驱动的研发模式进行自主创新。通过独立自主的开发主体，层次分明、科学规范的创新体系、持续的研发投入，为政府及公共事业机构，金融、能源、交通、制造等企业客户，提供开放、灵活、安全的端管云协同ICT基础设施平台</a:t>
            </a:r>
            <a:r>
              <a:rPr lang="x-none" altLang="zh-CN" sz="2000"/>
              <a:t>。</a:t>
            </a:r>
          </a:p>
        </p:txBody>
      </p:sp>
      <p:pic>
        <p:nvPicPr>
          <p:cNvPr id="9" name="图片 8" descr="保护伞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810" y="263525"/>
            <a:ext cx="1266825" cy="1266825"/>
          </a:xfrm>
          <a:prstGeom prst="rect">
            <a:avLst/>
          </a:prstGeom>
        </p:spPr>
      </p:pic>
      <p:pic>
        <p:nvPicPr>
          <p:cNvPr id="10" name="图片 9" descr="timg"/>
          <p:cNvPicPr>
            <a:picLocks noChangeAspect="1"/>
          </p:cNvPicPr>
          <p:nvPr/>
        </p:nvPicPr>
        <p:blipFill>
          <a:blip r:embed="rId3" cstate="print"/>
          <a:srcRect b="6675"/>
          <a:stretch>
            <a:fillRect/>
          </a:stretch>
        </p:blipFill>
        <p:spPr>
          <a:xfrm>
            <a:off x="7747635" y="3646805"/>
            <a:ext cx="2917825" cy="2722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5982"/>
            <a:ext cx="428805" cy="535632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80604020202020204" charset="0"/>
                <a:ea typeface="微软雅黑" pitchFamily="34" charset="-122"/>
                <a:cs typeface="Verdana" panose="020B0604030504040204" pitchFamily="34" charset="0"/>
                <a:sym typeface="Arial" panose="02080604020202020204" charset="0"/>
              </a:rPr>
              <a:t>6</a:t>
            </a:r>
            <a:endParaRPr lang="zh-CN" altLang="en-US" sz="2800" dirty="0">
              <a:latin typeface="Arial" panose="02080604020202020204" charset="0"/>
              <a:ea typeface="微软雅黑" pitchFamily="34" charset="-122"/>
              <a:cs typeface="Verdana" panose="020B0604030504040204" pitchFamily="34" charset="0"/>
              <a:sym typeface="Arial" panose="02080604020202020204" charset="0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8805" y="376371"/>
            <a:ext cx="2552496" cy="539750"/>
          </a:xfrm>
          <a:solidFill>
            <a:srgbClr val="75757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x-none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合作伙伴</a:t>
            </a:r>
          </a:p>
        </p:txBody>
      </p:sp>
      <p:sp>
        <p:nvSpPr>
          <p:cNvPr id="5" name="等腰三角形 4"/>
          <p:cNvSpPr/>
          <p:nvPr/>
        </p:nvSpPr>
        <p:spPr>
          <a:xfrm rot="8100000">
            <a:off x="2773906" y="780851"/>
            <a:ext cx="303958" cy="1506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16"/>
          <p:cNvSpPr/>
          <p:nvPr/>
        </p:nvSpPr>
        <p:spPr>
          <a:xfrm rot="5400000">
            <a:off x="943250" y="5711615"/>
            <a:ext cx="203136" cy="20896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364 w 10000"/>
              <a:gd name="connsiteY0-2" fmla="*/ 939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364 w 10000"/>
              <a:gd name="connsiteY4-10" fmla="*/ 939 h 10000"/>
              <a:gd name="connsiteX0-11" fmla="*/ 0 w 10000"/>
              <a:gd name="connsiteY0-12" fmla="*/ 939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939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000">
                <a:moveTo>
                  <a:pt x="0" y="93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17"/>
          <p:cNvSpPr/>
          <p:nvPr/>
        </p:nvSpPr>
        <p:spPr>
          <a:xfrm>
            <a:off x="2089636" y="6654864"/>
            <a:ext cx="10102364" cy="203426"/>
          </a:xfrm>
          <a:custGeom>
            <a:avLst/>
            <a:gdLst>
              <a:gd name="connsiteX0" fmla="*/ 0 w 4368800"/>
              <a:gd name="connsiteY0" fmla="*/ 267854 h 267854"/>
              <a:gd name="connsiteX1" fmla="*/ 66964 w 4368800"/>
              <a:gd name="connsiteY1" fmla="*/ 0 h 267854"/>
              <a:gd name="connsiteX2" fmla="*/ 4368800 w 4368800"/>
              <a:gd name="connsiteY2" fmla="*/ 0 h 267854"/>
              <a:gd name="connsiteX3" fmla="*/ 4301837 w 4368800"/>
              <a:gd name="connsiteY3" fmla="*/ 267854 h 267854"/>
              <a:gd name="connsiteX4" fmla="*/ 0 w 4368800"/>
              <a:gd name="connsiteY4" fmla="*/ 267854 h 267854"/>
              <a:gd name="connsiteX0-1" fmla="*/ 0 w 4368800"/>
              <a:gd name="connsiteY0-2" fmla="*/ 267854 h 267854"/>
              <a:gd name="connsiteX1-3" fmla="*/ 177800 w 4368800"/>
              <a:gd name="connsiteY1-4" fmla="*/ 0 h 267854"/>
              <a:gd name="connsiteX2-5" fmla="*/ 4368800 w 4368800"/>
              <a:gd name="connsiteY2-6" fmla="*/ 0 h 267854"/>
              <a:gd name="connsiteX3-7" fmla="*/ 4301837 w 4368800"/>
              <a:gd name="connsiteY3-8" fmla="*/ 267854 h 267854"/>
              <a:gd name="connsiteX4-9" fmla="*/ 0 w 4368800"/>
              <a:gd name="connsiteY4-10" fmla="*/ 267854 h 267854"/>
              <a:gd name="connsiteX0-11" fmla="*/ 0 w 4368800"/>
              <a:gd name="connsiteY0-12" fmla="*/ 267854 h 267854"/>
              <a:gd name="connsiteX1-13" fmla="*/ 177800 w 4368800"/>
              <a:gd name="connsiteY1-14" fmla="*/ 0 h 267854"/>
              <a:gd name="connsiteX2-15" fmla="*/ 4368800 w 4368800"/>
              <a:gd name="connsiteY2-16" fmla="*/ 0 h 267854"/>
              <a:gd name="connsiteX3-17" fmla="*/ 4227946 w 4368800"/>
              <a:gd name="connsiteY3-18" fmla="*/ 255674 h 267854"/>
              <a:gd name="connsiteX4-19" fmla="*/ 0 w 4368800"/>
              <a:gd name="connsiteY4-20" fmla="*/ 267854 h 267854"/>
              <a:gd name="connsiteX0-21" fmla="*/ 0 w 4368800"/>
              <a:gd name="connsiteY0-22" fmla="*/ 267854 h 267854"/>
              <a:gd name="connsiteX1-23" fmla="*/ 93920 w 4368800"/>
              <a:gd name="connsiteY1-24" fmla="*/ 12180 h 267854"/>
              <a:gd name="connsiteX2-25" fmla="*/ 4368800 w 4368800"/>
              <a:gd name="connsiteY2-26" fmla="*/ 0 h 267854"/>
              <a:gd name="connsiteX3-27" fmla="*/ 4227946 w 4368800"/>
              <a:gd name="connsiteY3-28" fmla="*/ 255674 h 267854"/>
              <a:gd name="connsiteX4-29" fmla="*/ 0 w 4368800"/>
              <a:gd name="connsiteY4-30" fmla="*/ 267854 h 267854"/>
              <a:gd name="connsiteX0-31" fmla="*/ 0 w 4368800"/>
              <a:gd name="connsiteY0-32" fmla="*/ 267854 h 267854"/>
              <a:gd name="connsiteX1-33" fmla="*/ 93920 w 4368800"/>
              <a:gd name="connsiteY1-34" fmla="*/ 12180 h 267854"/>
              <a:gd name="connsiteX2-35" fmla="*/ 4368800 w 4368800"/>
              <a:gd name="connsiteY2-36" fmla="*/ 0 h 267854"/>
              <a:gd name="connsiteX3-37" fmla="*/ 4351769 w 4368800"/>
              <a:gd name="connsiteY3-38" fmla="*/ 243496 h 267854"/>
              <a:gd name="connsiteX4-39" fmla="*/ 0 w 4368800"/>
              <a:gd name="connsiteY4-40" fmla="*/ 267854 h 267854"/>
              <a:gd name="connsiteX0-41" fmla="*/ 0 w 4395706"/>
              <a:gd name="connsiteY0-42" fmla="*/ 267854 h 267854"/>
              <a:gd name="connsiteX1-43" fmla="*/ 93920 w 4395706"/>
              <a:gd name="connsiteY1-44" fmla="*/ 12180 h 267854"/>
              <a:gd name="connsiteX2-45" fmla="*/ 4368800 w 4395706"/>
              <a:gd name="connsiteY2-46" fmla="*/ 0 h 267854"/>
              <a:gd name="connsiteX3-47" fmla="*/ 4395706 w 4395706"/>
              <a:gd name="connsiteY3-48" fmla="*/ 267854 h 267854"/>
              <a:gd name="connsiteX4-49" fmla="*/ 0 w 4395706"/>
              <a:gd name="connsiteY4-50" fmla="*/ 267854 h 267854"/>
              <a:gd name="connsiteX0-51" fmla="*/ 0 w 4379729"/>
              <a:gd name="connsiteY0-52" fmla="*/ 267854 h 267854"/>
              <a:gd name="connsiteX1-53" fmla="*/ 93920 w 4379729"/>
              <a:gd name="connsiteY1-54" fmla="*/ 12180 h 267854"/>
              <a:gd name="connsiteX2-55" fmla="*/ 4368800 w 4379729"/>
              <a:gd name="connsiteY2-56" fmla="*/ 0 h 267854"/>
              <a:gd name="connsiteX3-57" fmla="*/ 4379729 w 4379729"/>
              <a:gd name="connsiteY3-58" fmla="*/ 267854 h 267854"/>
              <a:gd name="connsiteX4-59" fmla="*/ 0 w 4379729"/>
              <a:gd name="connsiteY4-60" fmla="*/ 267854 h 267854"/>
              <a:gd name="connsiteX0-61" fmla="*/ 0 w 4368800"/>
              <a:gd name="connsiteY0-62" fmla="*/ 267854 h 267854"/>
              <a:gd name="connsiteX1-63" fmla="*/ 93920 w 4368800"/>
              <a:gd name="connsiteY1-64" fmla="*/ 12180 h 267854"/>
              <a:gd name="connsiteX2-65" fmla="*/ 4368800 w 4368800"/>
              <a:gd name="connsiteY2-66" fmla="*/ 0 h 267854"/>
              <a:gd name="connsiteX3-67" fmla="*/ 4367746 w 4368800"/>
              <a:gd name="connsiteY3-68" fmla="*/ 255676 h 267854"/>
              <a:gd name="connsiteX4-69" fmla="*/ 0 w 4368800"/>
              <a:gd name="connsiteY4-70" fmla="*/ 267854 h 267854"/>
              <a:gd name="connsiteX0-71" fmla="*/ 0 w 4368800"/>
              <a:gd name="connsiteY0-72" fmla="*/ 267854 h 268235"/>
              <a:gd name="connsiteX1-73" fmla="*/ 93920 w 4368800"/>
              <a:gd name="connsiteY1-74" fmla="*/ 12180 h 268235"/>
              <a:gd name="connsiteX2-75" fmla="*/ 4368800 w 4368800"/>
              <a:gd name="connsiteY2-76" fmla="*/ 0 h 268235"/>
              <a:gd name="connsiteX3-77" fmla="*/ 4367746 w 4368800"/>
              <a:gd name="connsiteY3-78" fmla="*/ 268235 h 268235"/>
              <a:gd name="connsiteX4-79" fmla="*/ 0 w 4368800"/>
              <a:gd name="connsiteY4-80" fmla="*/ 267854 h 268235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4368800" h="268235">
                <a:moveTo>
                  <a:pt x="0" y="267854"/>
                </a:moveTo>
                <a:lnTo>
                  <a:pt x="93920" y="12180"/>
                </a:lnTo>
                <a:lnTo>
                  <a:pt x="4368800" y="0"/>
                </a:lnTo>
                <a:cubicBezTo>
                  <a:pt x="4368449" y="85225"/>
                  <a:pt x="4368097" y="183010"/>
                  <a:pt x="4367746" y="268235"/>
                </a:cubicBezTo>
                <a:lnTo>
                  <a:pt x="0" y="267854"/>
                </a:lnTo>
                <a:close/>
              </a:path>
            </a:pathLst>
          </a:cu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10"/>
          <p:cNvGrpSpPr/>
          <p:nvPr/>
        </p:nvGrpSpPr>
        <p:grpSpPr>
          <a:xfrm rot="5400000">
            <a:off x="11606605" y="5873941"/>
            <a:ext cx="449922" cy="720858"/>
            <a:chOff x="11100580" y="393896"/>
            <a:chExt cx="548640" cy="630677"/>
          </a:xfrm>
        </p:grpSpPr>
        <p:sp>
          <p:nvSpPr>
            <p:cNvPr id="69" name="Pentagon 9"/>
            <p:cNvSpPr/>
            <p:nvPr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Pentagon 8"/>
            <p:cNvSpPr/>
            <p:nvPr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3208" y="6051806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9" name="图片 8" descr="a5c27d1ed21b0ef4d5ac52a8dac451da80cb3e8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1785" y="1539875"/>
            <a:ext cx="1258570" cy="1258570"/>
          </a:xfrm>
          <a:prstGeom prst="rect">
            <a:avLst/>
          </a:prstGeom>
        </p:spPr>
      </p:pic>
      <p:pic>
        <p:nvPicPr>
          <p:cNvPr id="10" name="图片 9" descr="/root/桌面/78310a55b319ebc4ce59c26d8026cffc1e171624.jpg78310a55b319ebc4ce59c26d8026cffc1e17162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049520" y="1636395"/>
            <a:ext cx="1102360" cy="1102360"/>
          </a:xfrm>
          <a:prstGeom prst="rect">
            <a:avLst/>
          </a:prstGeom>
        </p:spPr>
      </p:pic>
      <p:pic>
        <p:nvPicPr>
          <p:cNvPr id="12" name="图片 11" descr="/root/桌面/e824b899a9014c08e71b8cd80e7b02087bf4f4af.jpge824b899a9014c08e71b8cd80e7b02087bf4f4a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219950" y="1574800"/>
            <a:ext cx="1287145" cy="1287145"/>
          </a:xfrm>
          <a:prstGeom prst="rect">
            <a:avLst/>
          </a:prstGeom>
        </p:spPr>
      </p:pic>
      <p:pic>
        <p:nvPicPr>
          <p:cNvPr id="13" name="图片 12" descr="64380cd7912397dd7b8f23175a82b2b7d0a2872b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3430" y="1612265"/>
            <a:ext cx="979170" cy="1078230"/>
          </a:xfrm>
          <a:prstGeom prst="rect">
            <a:avLst/>
          </a:prstGeom>
        </p:spPr>
      </p:pic>
      <p:pic>
        <p:nvPicPr>
          <p:cNvPr id="14" name="图片 13" descr="2016091801491665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8295" y="3719195"/>
            <a:ext cx="1889760" cy="944880"/>
          </a:xfrm>
          <a:prstGeom prst="rect">
            <a:avLst/>
          </a:prstGeom>
        </p:spPr>
      </p:pic>
      <p:pic>
        <p:nvPicPr>
          <p:cNvPr id="18" name="图片 17" descr="tim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12695" y="3609975"/>
            <a:ext cx="1951355" cy="1377950"/>
          </a:xfrm>
          <a:prstGeom prst="rect">
            <a:avLst/>
          </a:prstGeom>
        </p:spPr>
      </p:pic>
      <p:pic>
        <p:nvPicPr>
          <p:cNvPr id="22" name="图片 21" descr="tim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37405" y="3622675"/>
            <a:ext cx="1979295" cy="1485265"/>
          </a:xfrm>
          <a:prstGeom prst="rect">
            <a:avLst/>
          </a:prstGeom>
        </p:spPr>
      </p:pic>
      <p:pic>
        <p:nvPicPr>
          <p:cNvPr id="30" name="图片 29" descr="timg (1)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35160" y="1868170"/>
            <a:ext cx="1446530" cy="716915"/>
          </a:xfrm>
          <a:prstGeom prst="rect">
            <a:avLst/>
          </a:prstGeom>
        </p:spPr>
      </p:pic>
      <p:pic>
        <p:nvPicPr>
          <p:cNvPr id="42" name="图片 41" descr="timg (3)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03745" y="3801745"/>
            <a:ext cx="1496060" cy="919480"/>
          </a:xfrm>
          <a:prstGeom prst="rect">
            <a:avLst/>
          </a:prstGeom>
        </p:spPr>
      </p:pic>
      <p:pic>
        <p:nvPicPr>
          <p:cNvPr id="46" name="图片 45" descr="timg (2)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40520" y="3449320"/>
            <a:ext cx="2458085" cy="1494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2082</Words>
  <Application>Microsoft Office PowerPoint</Application>
  <PresentationFormat>自定义</PresentationFormat>
  <Paragraphs>417</Paragraphs>
  <Slides>36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幻灯片 1</vt:lpstr>
      <vt:lpstr>幻灯片 2</vt:lpstr>
      <vt:lpstr>幻灯片 3</vt:lpstr>
      <vt:lpstr>企业简介</vt:lpstr>
      <vt:lpstr>团队介绍</vt:lpstr>
      <vt:lpstr>核心成员介绍</vt:lpstr>
      <vt:lpstr>核心价值观</vt:lpstr>
      <vt:lpstr>产品领域</vt:lpstr>
      <vt:lpstr>合作伙伴</vt:lpstr>
      <vt:lpstr>幻灯片 10</vt:lpstr>
      <vt:lpstr>保护伞论坛首页</vt:lpstr>
      <vt:lpstr>关于BBS</vt:lpstr>
      <vt:lpstr>项目目标</vt:lpstr>
      <vt:lpstr>项目实施方案</vt:lpstr>
      <vt:lpstr>幻灯片 15</vt:lpstr>
      <vt:lpstr>数据库</vt:lpstr>
      <vt:lpstr>数据库</vt:lpstr>
      <vt:lpstr>数据库</vt:lpstr>
      <vt:lpstr>数据库</vt:lpstr>
      <vt:lpstr>数据共享与同步</vt:lpstr>
      <vt:lpstr>数据共享与同步</vt:lpstr>
      <vt:lpstr>数据共享与同步</vt:lpstr>
      <vt:lpstr>Web服务</vt:lpstr>
      <vt:lpstr>Web服务</vt:lpstr>
      <vt:lpstr>Web服务</vt:lpstr>
      <vt:lpstr>EMOS邮件服务</vt:lpstr>
      <vt:lpstr>EMOS邮件服务</vt:lpstr>
      <vt:lpstr>EMOS邮件服务</vt:lpstr>
      <vt:lpstr>EMOS邮件服务</vt:lpstr>
      <vt:lpstr>DNS解析服务</vt:lpstr>
      <vt:lpstr>DNS解析服务</vt:lpstr>
      <vt:lpstr>DNS解析服务</vt:lpstr>
      <vt:lpstr>DNS解析服务</vt:lpstr>
      <vt:lpstr>幻灯片 34</vt:lpstr>
      <vt:lpstr>总结</vt:lpstr>
      <vt:lpstr>幻灯片 36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xbany</cp:lastModifiedBy>
  <cp:revision>144</cp:revision>
  <dcterms:created xsi:type="dcterms:W3CDTF">2018-10-18T12:00:48Z</dcterms:created>
  <dcterms:modified xsi:type="dcterms:W3CDTF">2018-10-18T16:48:26Z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