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3"/>
    <p:sldId id="257" r:id="rId4"/>
    <p:sldId id="265" r:id="rId5"/>
    <p:sldId id="266" r:id="rId6"/>
    <p:sldId id="258" r:id="rId7"/>
    <p:sldId id="262" r:id="rId8"/>
    <p:sldId id="275" r:id="rId9"/>
    <p:sldId id="285" r:id="rId10"/>
    <p:sldId id="287" r:id="rId11"/>
    <p:sldId id="267" r:id="rId12"/>
    <p:sldId id="261" r:id="rId13"/>
    <p:sldId id="259" r:id="rId14"/>
    <p:sldId id="264" r:id="rId15"/>
    <p:sldId id="298" r:id="rId16"/>
    <p:sldId id="286" r:id="rId17"/>
    <p:sldId id="260" r:id="rId18"/>
    <p:sldId id="305" r:id="rId19"/>
    <p:sldId id="276" r:id="rId20"/>
    <p:sldId id="263" r:id="rId21"/>
    <p:sldId id="278" r:id="rId22"/>
    <p:sldId id="28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blog.csdn.net/lisdye2/article/details/52292896" TargetMode="External"/><Relationship Id="rId1" Type="http://schemas.openxmlformats.org/officeDocument/2006/relationships/hyperlink" Target="https://blog.csdn.net/lmj623565791/article/details/5114882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mp.weixin.qq.com/s/709mXKfEzSuLrd0WCqrmbg&#13;" TargetMode="External"/><Relationship Id="rId1" Type="http://schemas.openxmlformats.org/officeDocument/2006/relationships/hyperlink" Target="https://github.com/shwenzhang/AndResGuar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blog.csdn.net/codetend/article/details/51909267?utm_source=itdadao&amp;utm_medium=referra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895350"/>
          </a:xfrm>
        </p:spPr>
        <p:txBody>
          <a:bodyPr>
            <a:normAutofit fontScale="90000"/>
          </a:bodyPr>
          <a:p>
            <a:r>
              <a:rPr lang="en-US" altLang="zh-CN"/>
              <a:t>Android</a:t>
            </a:r>
            <a:r>
              <a:rPr lang="zh-CN" altLang="en-US"/>
              <a:t>项目管理搭档之</a:t>
            </a:r>
            <a:r>
              <a:rPr lang="en-US" altLang="zh-CN"/>
              <a:t>Gradle</a:t>
            </a:r>
            <a:endParaRPr lang="en-US" altLang="zh-CN"/>
          </a:p>
        </p:txBody>
      </p:sp>
      <p:sp>
        <p:nvSpPr>
          <p:cNvPr id="3" name="副标题 2"/>
          <p:cNvSpPr>
            <a:spLocks noGrp="1"/>
          </p:cNvSpPr>
          <p:nvPr>
            <p:ph type="subTitle" idx="1"/>
          </p:nvPr>
        </p:nvSpPr>
        <p:spPr>
          <a:xfrm>
            <a:off x="1524000" y="4553585"/>
            <a:ext cx="9144000" cy="704215"/>
          </a:xfrm>
        </p:spPr>
        <p:txBody>
          <a:bodyPr/>
          <a:p>
            <a:endParaRPr lang="zh-CN" altLang="en-US"/>
          </a:p>
        </p:txBody>
      </p:sp>
      <p:pic>
        <p:nvPicPr>
          <p:cNvPr id="6" name="图片 5" descr="b681c1c4e7a1498fa0ac3275d48a347e"/>
          <p:cNvPicPr>
            <a:picLocks noChangeAspect="1"/>
          </p:cNvPicPr>
          <p:nvPr/>
        </p:nvPicPr>
        <p:blipFill>
          <a:blip r:embed="rId1"/>
          <a:stretch>
            <a:fillRect/>
          </a:stretch>
        </p:blipFill>
        <p:spPr>
          <a:xfrm>
            <a:off x="3047365" y="2454275"/>
            <a:ext cx="6097270" cy="33026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83260"/>
          </a:xfrm>
        </p:spPr>
        <p:txBody>
          <a:bodyPr/>
          <a:p>
            <a:r>
              <a:rPr lang="en-US" altLang="zh-CN" sz="3600"/>
              <a:t>Gradle </a:t>
            </a:r>
            <a:r>
              <a:rPr lang="zh-CN" altLang="en-US" sz="3600"/>
              <a:t>之</a:t>
            </a:r>
            <a:r>
              <a:rPr lang="en-US" altLang="zh-CN" sz="3600"/>
              <a:t>Plugin</a:t>
            </a:r>
            <a:endParaRPr lang="en-US" altLang="zh-CN" sz="3600"/>
          </a:p>
        </p:txBody>
      </p:sp>
      <p:sp>
        <p:nvSpPr>
          <p:cNvPr id="3" name="内容占位符 2"/>
          <p:cNvSpPr>
            <a:spLocks noGrp="1"/>
          </p:cNvSpPr>
          <p:nvPr>
            <p:ph idx="1"/>
          </p:nvPr>
        </p:nvSpPr>
        <p:spPr>
          <a:xfrm>
            <a:off x="838200" y="1151890"/>
            <a:ext cx="10515600" cy="5025390"/>
          </a:xfrm>
        </p:spPr>
        <p:txBody>
          <a:bodyPr>
            <a:noAutofit/>
          </a:bodyPr>
          <a:p>
            <a:pPr marL="0" indent="0">
              <a:buNone/>
            </a:pPr>
            <a:r>
              <a:rPr lang="en-US" altLang="zh-CN" sz="1800"/>
              <a:t>1</a:t>
            </a:r>
            <a:r>
              <a:rPr lang="zh-CN" altLang="en-US" sz="1800"/>
              <a:t>、Android Gradle Plugin其实包含多个Gradle Plugin，不过通常开发过程中，我们只会用到其中的两个——com.android.application、com.android.library，对应于Android工程的Application与Library模块；当然，除了这两个插件，AGP还包含：com.android.test、com.android.atom、com.android.instantapp等插件。这些类似于域名的东西被称为Gradle Plugin Id，用于唯一标示一个插件。上面提到的插件及其扩展，在源码中都有与之对应的类来实现，比如：com.android.application插件对应于类AppPlugin.java与AppExtension.java；com.android.library插件对应于类LibraryPlugin.java与LibraryExtension.java。其实你完全可以把Gradle插件理解为类似ButterKnife一样的一个第三方库（工具），其不同版本所具有的功能是不同的</a:t>
            </a:r>
            <a:endParaRPr lang="zh-CN" altLang="en-US" sz="1800"/>
          </a:p>
          <a:p>
            <a:pPr marL="0" indent="0">
              <a:buNone/>
            </a:pPr>
            <a:r>
              <a:rPr lang="en-US" altLang="zh-CN" sz="1800">
                <a:sym typeface="+mn-ea"/>
              </a:rPr>
              <a:t>2</a:t>
            </a:r>
            <a:r>
              <a:rPr lang="zh-CN" altLang="en-US" sz="1800">
                <a:sym typeface="+mn-ea"/>
              </a:rPr>
              <a:t>、apply plugin: 'com.android.application'</a:t>
            </a:r>
            <a:endParaRPr lang="zh-CN" altLang="en-US" sz="1800">
              <a:sym typeface="+mn-ea"/>
            </a:endParaRPr>
          </a:p>
          <a:p>
            <a:r>
              <a:rPr lang="zh-CN" altLang="en-US" sz="1800">
                <a:sym typeface="+mn-ea"/>
              </a:rPr>
              <a:t>这句话的意思就是应用“com.android.application“这个插件来构建app模块，app模块就是Gradle中的一个Project。也就是说，这个插件负责定义并执行Java源码编译、资源文件编译、打包等一系列Task。实际上"com.android.application"整个插件中定义了如下4个顶级任务：</a:t>
            </a:r>
            <a:endParaRPr lang="zh-CN" altLang="en-US" sz="1800">
              <a:sym typeface="+mn-ea"/>
            </a:endParaRPr>
          </a:p>
          <a:p>
            <a:r>
              <a:rPr lang="zh-CN" altLang="en-US" sz="1800">
                <a:sym typeface="+mn-ea"/>
              </a:rPr>
              <a:t>assemble: 构建项目的输出（apk）</a:t>
            </a:r>
            <a:endParaRPr lang="zh-CN" altLang="en-US" sz="1800">
              <a:sym typeface="+mn-ea"/>
            </a:endParaRPr>
          </a:p>
          <a:p>
            <a:r>
              <a:rPr lang="zh-CN" altLang="en-US" sz="1800">
                <a:sym typeface="+mn-ea"/>
              </a:rPr>
              <a:t>check: 进行校验工作</a:t>
            </a:r>
            <a:endParaRPr lang="zh-CN" altLang="en-US" sz="1800">
              <a:sym typeface="+mn-ea"/>
            </a:endParaRPr>
          </a:p>
          <a:p>
            <a:r>
              <a:rPr lang="zh-CN" altLang="en-US" sz="1800">
                <a:sym typeface="+mn-ea"/>
              </a:rPr>
              <a:t>build: 执行assemble任务与check任务</a:t>
            </a:r>
            <a:endParaRPr lang="zh-CN" altLang="en-US" sz="1800">
              <a:sym typeface="+mn-ea"/>
            </a:endParaRPr>
          </a:p>
          <a:p>
            <a:r>
              <a:rPr lang="zh-CN" altLang="en-US" sz="1800">
                <a:sym typeface="+mn-ea"/>
              </a:rPr>
              <a:t>clean: 清除项目的输出</a:t>
            </a:r>
            <a:endParaRPr lang="zh-CN" altLang="en-US" sz="1800">
              <a:sym typeface="+mn-ea"/>
            </a:endParaRPr>
          </a:p>
          <a:p>
            <a:r>
              <a:rPr lang="zh-CN" altLang="en-US" sz="1800">
                <a:sym typeface="+mn-ea"/>
              </a:rPr>
              <a:t>当我们执行一个任务时，会自动执行它所依赖的任务。比如，执行assemble任务会执行assembleDebug任务和assembleRelease任务，这是因为一个Android项目至少要有debug和release这两个版本的输出。</a:t>
            </a:r>
            <a:endParaRPr lang="zh-CN" altLang="en-US" sz="1800">
              <a:sym typeface="+mn-ea"/>
            </a:endParaRPr>
          </a:p>
          <a:p>
            <a:endParaRPr lang="zh-CN" altLang="en-US" sz="180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31825"/>
          </a:xfrm>
        </p:spPr>
        <p:txBody>
          <a:bodyPr>
            <a:normAutofit fontScale="90000"/>
          </a:bodyPr>
          <a:p>
            <a:r>
              <a:rPr lang="en-US" altLang="zh-CN" sz="3600"/>
              <a:t>android{}</a:t>
            </a:r>
            <a:r>
              <a:rPr lang="zh-CN" altLang="en-US" sz="3600">
                <a:sym typeface="+mn-ea"/>
              </a:rPr>
              <a:t>配置块</a:t>
            </a:r>
            <a:r>
              <a:rPr lang="zh-CN" altLang="en-US">
                <a:sym typeface="+mn-ea"/>
              </a:rPr>
              <a:t> </a:t>
            </a:r>
            <a:endParaRPr lang="en-US" altLang="zh-CN"/>
          </a:p>
        </p:txBody>
      </p:sp>
      <p:sp>
        <p:nvSpPr>
          <p:cNvPr id="3" name="内容占位符 2"/>
          <p:cNvSpPr>
            <a:spLocks noGrp="1"/>
          </p:cNvSpPr>
          <p:nvPr>
            <p:ph idx="1"/>
          </p:nvPr>
        </p:nvSpPr>
        <p:spPr>
          <a:xfrm>
            <a:off x="838200" y="1101090"/>
            <a:ext cx="10515600" cy="5790565"/>
          </a:xfrm>
        </p:spPr>
        <p:txBody>
          <a:bodyPr>
            <a:normAutofit fontScale="55000"/>
          </a:bodyPr>
          <a:p>
            <a:pPr marL="0" indent="0">
              <a:buNone/>
            </a:pPr>
            <a:endParaRPr lang="zh-CN" altLang="en-US"/>
          </a:p>
          <a:p>
            <a:r>
              <a:rPr lang="zh-CN" altLang="en-US"/>
              <a:t>aaptOptions { }	配置aapt选项</a:t>
            </a:r>
            <a:endParaRPr lang="zh-CN" altLang="en-US"/>
          </a:p>
          <a:p>
            <a:r>
              <a:rPr lang="zh-CN" altLang="en-US"/>
              <a:t>adbOptions { }	配置adb选项</a:t>
            </a:r>
            <a:endParaRPr lang="zh-CN" altLang="en-US"/>
          </a:p>
          <a:p>
            <a:r>
              <a:rPr lang="zh-CN" altLang="en-US"/>
              <a:t>buildTypes { }	配置build类型</a:t>
            </a:r>
            <a:endParaRPr lang="zh-CN" altLang="en-US"/>
          </a:p>
          <a:p>
            <a:r>
              <a:rPr lang="zh-CN" altLang="en-US"/>
              <a:t>compileOptions { }	配置编译选项</a:t>
            </a:r>
            <a:endParaRPr lang="zh-CN" altLang="en-US"/>
          </a:p>
          <a:p>
            <a:r>
              <a:rPr lang="zh-CN" altLang="en-US"/>
              <a:t>dataBinding { }	配置数据绑定选项</a:t>
            </a:r>
            <a:endParaRPr lang="zh-CN" altLang="en-US"/>
          </a:p>
          <a:p>
            <a:r>
              <a:rPr lang="zh-CN" altLang="en-US"/>
              <a:t>defaultConfig { }	默认的配置,如果有定义的话，所有的product flavors会继承这些配置</a:t>
            </a:r>
            <a:endParaRPr lang="zh-CN" altLang="en-US"/>
          </a:p>
          <a:p>
            <a:r>
              <a:rPr lang="zh-CN" altLang="en-US"/>
              <a:t>dexOptions { }	配置dex 选项</a:t>
            </a:r>
            <a:endParaRPr lang="zh-CN" altLang="en-US"/>
          </a:p>
          <a:p>
            <a:r>
              <a:rPr lang="zh-CN" altLang="en-US"/>
              <a:t>externalNativeBuild { }	配置外部本地生成选项(例如:ndk开发时使用)</a:t>
            </a:r>
            <a:endParaRPr lang="zh-CN" altLang="en-US"/>
          </a:p>
          <a:p>
            <a:r>
              <a:rPr lang="zh-CN" altLang="en-US"/>
              <a:t>jacoco { }	配置jacoco选项</a:t>
            </a:r>
            <a:endParaRPr lang="zh-CN" altLang="en-US"/>
          </a:p>
          <a:p>
            <a:r>
              <a:rPr lang="zh-CN" altLang="en-US"/>
              <a:t>lintOptions { }	配置lint选项</a:t>
            </a:r>
            <a:endParaRPr lang="zh-CN" altLang="en-US"/>
          </a:p>
          <a:p>
            <a:r>
              <a:rPr lang="zh-CN" altLang="en-US"/>
              <a:t>packagingOptions { }	配置packaging 选项(排除不想添加到apk中的文件)</a:t>
            </a:r>
            <a:endParaRPr lang="zh-CN" altLang="en-US"/>
          </a:p>
          <a:p>
            <a:r>
              <a:rPr lang="zh-CN" altLang="en-US"/>
              <a:t>productFlavors { }	配置项目的不同版本(例如,收费版,免费版)</a:t>
            </a:r>
            <a:endParaRPr lang="zh-CN" altLang="en-US"/>
          </a:p>
          <a:p>
            <a:r>
              <a:rPr lang="zh-CN" altLang="en-US"/>
              <a:t>signingConfigs { }	配置 签名配置</a:t>
            </a:r>
            <a:endParaRPr lang="zh-CN" altLang="en-US"/>
          </a:p>
          <a:p>
            <a:r>
              <a:rPr lang="zh-CN" altLang="en-US"/>
              <a:t>splits { }	配置apk</a:t>
            </a:r>
            <a:endParaRPr lang="zh-CN" altLang="en-US"/>
          </a:p>
          <a:p>
            <a:r>
              <a:rPr lang="zh-CN" altLang="en-US"/>
              <a:t>testOptions { }	配置测试选项</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40105" y="396875"/>
            <a:ext cx="3931920" cy="673735"/>
          </a:xfrm>
        </p:spPr>
        <p:txBody>
          <a:bodyPr>
            <a:normAutofit/>
          </a:bodyPr>
          <a:p>
            <a:r>
              <a:rPr lang="en-US" altLang="zh-CN" sz="3600"/>
              <a:t>Gradle</a:t>
            </a:r>
            <a:r>
              <a:rPr lang="zh-CN" altLang="en-US" sz="3600"/>
              <a:t>之添加依赖</a:t>
            </a:r>
            <a:endParaRPr lang="zh-CN" altLang="en-US" sz="3600"/>
          </a:p>
        </p:txBody>
      </p:sp>
      <p:pic>
        <p:nvPicPr>
          <p:cNvPr id="4" name="图片占位符 3"/>
          <p:cNvPicPr>
            <a:picLocks noChangeAspect="1"/>
          </p:cNvPicPr>
          <p:nvPr>
            <p:ph type="pic" idx="1"/>
          </p:nvPr>
        </p:nvPicPr>
        <p:blipFill>
          <a:blip r:embed="rId1"/>
          <a:stretch>
            <a:fillRect/>
          </a:stretch>
        </p:blipFill>
        <p:spPr>
          <a:xfrm>
            <a:off x="327025" y="3677920"/>
            <a:ext cx="5593080" cy="3116580"/>
          </a:xfrm>
          <a:prstGeom prst="rect">
            <a:avLst/>
          </a:prstGeom>
        </p:spPr>
      </p:pic>
      <p:sp>
        <p:nvSpPr>
          <p:cNvPr id="5" name="文本占位符 4"/>
          <p:cNvSpPr>
            <a:spLocks noGrp="1"/>
          </p:cNvSpPr>
          <p:nvPr>
            <p:ph type="body" sz="half" idx="2"/>
          </p:nvPr>
        </p:nvSpPr>
        <p:spPr>
          <a:xfrm>
            <a:off x="327025" y="1199515"/>
            <a:ext cx="5731510" cy="3321685"/>
          </a:xfrm>
        </p:spPr>
        <p:txBody>
          <a:bodyPr>
            <a:normAutofit lnSpcReduction="20000"/>
          </a:bodyPr>
          <a:p>
            <a:pPr marL="285750" indent="-285750">
              <a:buFont typeface="Wingdings" panose="05000000000000000000" charset="0"/>
              <a:buChar char=""/>
            </a:pPr>
            <a:r>
              <a:rPr lang="zh-CN" altLang="en-US"/>
              <a:t>compile 'com.android.support:support-v4:23.3.0'</a:t>
            </a:r>
            <a:endParaRPr lang="zh-CN" altLang="en-US"/>
          </a:p>
          <a:p>
            <a:pPr marL="285750" indent="-285750">
              <a:buFont typeface="Wingdings" panose="05000000000000000000" charset="0"/>
              <a:buChar char=""/>
            </a:pPr>
            <a:r>
              <a:rPr lang="zh-CN" altLang="en-US"/>
              <a:t>compile(name: 'aar_file_name', ext: 'aar')</a:t>
            </a:r>
            <a:endParaRPr lang="zh-CN" altLang="en-US"/>
          </a:p>
          <a:p>
            <a:pPr marL="285750" indent="-285750">
              <a:buFont typeface="Wingdings" panose="05000000000000000000" charset="0"/>
              <a:buChar char=""/>
            </a:pPr>
            <a:r>
              <a:rPr lang="zh-CN" altLang="en-US"/>
              <a:t>compile project(':xxxsdk')</a:t>
            </a:r>
            <a:endParaRPr lang="zh-CN" altLang="en-US"/>
          </a:p>
          <a:p>
            <a:pPr marL="285750" indent="-285750">
              <a:buFont typeface="Wingdings" panose="05000000000000000000" charset="0"/>
              <a:buChar char=""/>
            </a:pPr>
            <a:r>
              <a:rPr lang="zh-CN" altLang="en-US"/>
              <a:t>compile files('libs/fastjson-1.1.53.android.jar')</a:t>
            </a:r>
            <a:endParaRPr lang="zh-CN" altLang="en-US"/>
          </a:p>
          <a:p>
            <a:pPr marL="285750" indent="-285750">
              <a:buFont typeface="Wingdings" panose="05000000000000000000" charset="0"/>
              <a:buChar char=""/>
            </a:pPr>
            <a:r>
              <a:rPr lang="zh-CN" altLang="en-US"/>
              <a:t>provided files('libs/glide-3.7.0.jar')</a:t>
            </a:r>
            <a:endParaRPr lang="zh-CN" altLang="en-US"/>
          </a:p>
          <a:p>
            <a:pPr marL="285750" indent="-285750">
              <a:buFont typeface="Wingdings" panose="05000000000000000000" charset="0"/>
              <a:buChar char=""/>
            </a:pPr>
            <a:r>
              <a:rPr lang="zh-CN" altLang="en-US"/>
              <a:t>compile('org.eclipse.paho:org.eclipse.paho.android.service:1.0.2') {</a:t>
            </a:r>
            <a:endParaRPr lang="zh-CN" altLang="en-US"/>
          </a:p>
          <a:p>
            <a:pPr marL="285750" indent="-285750">
              <a:buFont typeface="Wingdings" panose="05000000000000000000" charset="0"/>
              <a:buChar char=""/>
            </a:pPr>
            <a:r>
              <a:rPr lang="zh-CN" altLang="en-US"/>
              <a:t>        exclude(group: 'com.google.android', module: 'support-v4') </a:t>
            </a:r>
            <a:r>
              <a:rPr lang="en-US" altLang="zh-CN"/>
              <a:t>}</a:t>
            </a:r>
            <a:endParaRPr lang="zh-CN" altLang="en-US"/>
          </a:p>
        </p:txBody>
      </p:sp>
      <p:sp>
        <p:nvSpPr>
          <p:cNvPr id="6" name="文本框 5"/>
          <p:cNvSpPr txBox="1"/>
          <p:nvPr/>
        </p:nvSpPr>
        <p:spPr>
          <a:xfrm>
            <a:off x="6209030" y="1069975"/>
            <a:ext cx="5805805" cy="5631180"/>
          </a:xfrm>
          <a:prstGeom prst="rect">
            <a:avLst/>
          </a:prstGeom>
          <a:noFill/>
        </p:spPr>
        <p:txBody>
          <a:bodyPr wrap="square" rtlCol="0" anchor="t">
            <a:spAutoFit/>
          </a:bodyPr>
          <a:p>
            <a:pPr marL="285750" indent="-285750">
              <a:buFont typeface="Arial" panose="020B0604020202020204" pitchFamily="34" charset="0"/>
              <a:buChar char="•"/>
            </a:pPr>
            <a:r>
              <a:rPr lang="zh-CN" altLang="en-US"/>
              <a:t>Compile</a:t>
            </a:r>
            <a:endParaRPr lang="zh-CN" altLang="en-US"/>
          </a:p>
          <a:p>
            <a:pPr marL="285750" indent="-285750">
              <a:buFont typeface="Arial" panose="020B0604020202020204" pitchFamily="34" charset="0"/>
              <a:buChar char="•"/>
            </a:pPr>
            <a:r>
              <a:rPr lang="zh-CN" altLang="en-US"/>
              <a:t>compile是对所有的build type以及favlors都会参与编译并且打包到最终的apk文件中。</a:t>
            </a:r>
            <a:endParaRPr lang="zh-CN" altLang="en-US"/>
          </a:p>
          <a:p>
            <a:pPr marL="285750" indent="-285750">
              <a:buFont typeface="Arial" panose="020B0604020202020204" pitchFamily="34" charset="0"/>
              <a:buChar char="•"/>
            </a:pPr>
            <a:r>
              <a:rPr lang="zh-CN" altLang="en-US"/>
              <a:t>Provided</a:t>
            </a:r>
            <a:endParaRPr lang="zh-CN" altLang="en-US"/>
          </a:p>
          <a:p>
            <a:pPr marL="285750" indent="-285750">
              <a:buFont typeface="Arial" panose="020B0604020202020204" pitchFamily="34" charset="0"/>
              <a:buChar char="•"/>
            </a:pPr>
            <a:r>
              <a:rPr lang="zh-CN" altLang="en-US"/>
              <a:t>Provided是对所有的build type以及favlors只在编译时使用，类似eclipse中的external-libs,只参与编译，不打包到最终apk。</a:t>
            </a:r>
            <a:endParaRPr lang="zh-CN" altLang="en-US"/>
          </a:p>
          <a:p>
            <a:pPr marL="285750" indent="-285750">
              <a:buFont typeface="Arial" panose="020B0604020202020204" pitchFamily="34" charset="0"/>
              <a:buChar char="•"/>
            </a:pPr>
            <a:r>
              <a:rPr lang="zh-CN" altLang="en-US"/>
              <a:t>APK</a:t>
            </a:r>
            <a:endParaRPr lang="zh-CN" altLang="en-US"/>
          </a:p>
          <a:p>
            <a:pPr marL="285750" indent="-285750">
              <a:buFont typeface="Arial" panose="020B0604020202020204" pitchFamily="34" charset="0"/>
              <a:buChar char="•"/>
            </a:pPr>
            <a:r>
              <a:rPr lang="zh-CN" altLang="en-US"/>
              <a:t>只会打包到apk文件中，而不参与编译，所以不能再代码中直接调用jar中的类或方法，否则在编译时会报错</a:t>
            </a:r>
            <a:endParaRPr lang="zh-CN" altLang="en-US"/>
          </a:p>
          <a:p>
            <a:pPr marL="285750" indent="-285750">
              <a:buFont typeface="Arial" panose="020B0604020202020204" pitchFamily="34" charset="0"/>
              <a:buChar char="•"/>
            </a:pPr>
            <a:r>
              <a:rPr lang="zh-CN" altLang="en-US"/>
              <a:t>Test compile</a:t>
            </a:r>
            <a:endParaRPr lang="zh-CN" altLang="en-US"/>
          </a:p>
          <a:p>
            <a:pPr marL="285750" indent="-285750">
              <a:buFont typeface="Arial" panose="020B0604020202020204" pitchFamily="34" charset="0"/>
              <a:buChar char="•"/>
            </a:pPr>
            <a:r>
              <a:rPr lang="zh-CN" altLang="en-US"/>
              <a:t>Test compile 仅仅是针对单元测试代码的编译编译以及最终打包测试apk时有效，而对正常的debug或者release apk包不起作用。</a:t>
            </a:r>
            <a:endParaRPr lang="zh-CN" altLang="en-US"/>
          </a:p>
          <a:p>
            <a:pPr marL="285750" indent="-285750">
              <a:buFont typeface="Arial" panose="020B0604020202020204" pitchFamily="34" charset="0"/>
              <a:buChar char="•"/>
            </a:pPr>
            <a:r>
              <a:rPr lang="zh-CN" altLang="en-US"/>
              <a:t>Debug compile</a:t>
            </a:r>
            <a:endParaRPr lang="zh-CN" altLang="en-US"/>
          </a:p>
          <a:p>
            <a:pPr marL="285750" indent="-285750">
              <a:buFont typeface="Arial" panose="020B0604020202020204" pitchFamily="34" charset="0"/>
              <a:buChar char="•"/>
            </a:pPr>
            <a:r>
              <a:rPr lang="zh-CN" altLang="en-US"/>
              <a:t>Debug compile 仅仅针对debug模式的编译和最终的debug apk打包。</a:t>
            </a:r>
            <a:endParaRPr lang="zh-CN" altLang="en-US"/>
          </a:p>
          <a:p>
            <a:pPr marL="285750" indent="-285750">
              <a:buFont typeface="Arial" panose="020B0604020202020204" pitchFamily="34" charset="0"/>
              <a:buChar char="•"/>
            </a:pPr>
            <a:r>
              <a:rPr lang="zh-CN" altLang="en-US"/>
              <a:t>Release compile</a:t>
            </a:r>
            <a:endParaRPr lang="zh-CN" altLang="en-US"/>
          </a:p>
          <a:p>
            <a:pPr marL="285750" indent="-285750">
              <a:buFont typeface="Arial" panose="020B0604020202020204" pitchFamily="34" charset="0"/>
              <a:buChar char="•"/>
            </a:pPr>
            <a:r>
              <a:rPr lang="zh-CN" altLang="en-US"/>
              <a:t>Release compile 仅仅针对Release 模式的编译和最终的Release apk打包。</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22300"/>
          </a:xfrm>
        </p:spPr>
        <p:txBody>
          <a:bodyPr>
            <a:normAutofit fontScale="90000"/>
          </a:bodyPr>
          <a:p>
            <a:r>
              <a:rPr lang="zh-CN" altLang="en-US" sz="3600">
                <a:sym typeface="+mn-ea"/>
              </a:rPr>
              <a:t>Gradle多渠道打包 ，并且自定义不同渠道包</a:t>
            </a:r>
            <a:endParaRPr lang="zh-CN" altLang="en-US" sz="3600">
              <a:sym typeface="+mn-ea"/>
            </a:endParaRPr>
          </a:p>
        </p:txBody>
      </p:sp>
      <p:sp>
        <p:nvSpPr>
          <p:cNvPr id="3" name="内容占位符 2"/>
          <p:cNvSpPr>
            <a:spLocks noGrp="1"/>
          </p:cNvSpPr>
          <p:nvPr>
            <p:ph idx="1"/>
          </p:nvPr>
        </p:nvSpPr>
        <p:spPr>
          <a:xfrm>
            <a:off x="756285" y="1252855"/>
            <a:ext cx="10515600" cy="5382260"/>
          </a:xfrm>
        </p:spPr>
        <p:txBody>
          <a:bodyPr>
            <a:normAutofit fontScale="55000"/>
          </a:bodyPr>
          <a:p>
            <a:pPr marL="0" indent="0">
              <a:buNone/>
            </a:pPr>
            <a:r>
              <a:rPr lang="en-US" altLang="zh-CN"/>
              <a:t>1</a:t>
            </a:r>
            <a:r>
              <a:rPr lang="zh-CN" altLang="en-US"/>
              <a:t>、  productFlavors {</a:t>
            </a:r>
            <a:endParaRPr lang="zh-CN" altLang="en-US"/>
          </a:p>
          <a:p>
            <a:pPr marL="0" indent="0">
              <a:buNone/>
            </a:pPr>
            <a:r>
              <a:rPr lang="zh-CN" altLang="en-US"/>
              <a:t>        </a:t>
            </a:r>
            <a:r>
              <a:rPr lang="en-US" altLang="zh-CN"/>
              <a:t>xiaomi</a:t>
            </a:r>
            <a:r>
              <a:rPr lang="zh-CN" altLang="en-US"/>
              <a:t> {</a:t>
            </a:r>
            <a:endParaRPr lang="zh-CN" altLang="en-US"/>
          </a:p>
          <a:p>
            <a:pPr marL="0" indent="0">
              <a:buNone/>
            </a:pPr>
            <a:r>
              <a:rPr lang="zh-CN" altLang="en-US"/>
              <a:t>            applicationId "com.example.cheetach"</a:t>
            </a:r>
            <a:endParaRPr lang="zh-CN" altLang="en-US"/>
          </a:p>
          <a:p>
            <a:pPr marL="0" indent="0">
              <a:buNone/>
            </a:pPr>
            <a:r>
              <a:rPr lang="zh-CN" altLang="en-US"/>
              <a:t>            minSdkVersion 14</a:t>
            </a:r>
            <a:endParaRPr lang="zh-CN" altLang="en-US"/>
          </a:p>
          <a:p>
            <a:pPr marL="0" indent="0">
              <a:buNone/>
            </a:pPr>
            <a:r>
              <a:rPr lang="zh-CN" altLang="en-US"/>
              <a:t>            signingConfig signingConfigs.config</a:t>
            </a:r>
            <a:endParaRPr lang="zh-CN" altLang="en-US"/>
          </a:p>
          <a:p>
            <a:pPr marL="0" indent="0">
              <a:buNone/>
            </a:pPr>
            <a:r>
              <a:rPr lang="zh-CN" altLang="en-US"/>
              <a:t>            targetSdkVersion 26</a:t>
            </a:r>
            <a:endParaRPr lang="zh-CN" altLang="en-US"/>
          </a:p>
          <a:p>
            <a:pPr marL="0" indent="0">
              <a:buNone/>
            </a:pPr>
            <a:r>
              <a:rPr lang="zh-CN" altLang="en-US"/>
              <a:t>            versionCode 3</a:t>
            </a:r>
            <a:endParaRPr lang="zh-CN" altLang="en-US"/>
          </a:p>
          <a:p>
            <a:pPr marL="0" indent="0">
              <a:buNone/>
            </a:pPr>
            <a:r>
              <a:rPr lang="zh-CN" altLang="en-US"/>
              <a:t>            versionName '3.0.0'</a:t>
            </a:r>
            <a:endParaRPr lang="zh-CN" altLang="en-US"/>
          </a:p>
          <a:p>
            <a:pPr marL="0" indent="0">
              <a:buNone/>
            </a:pPr>
            <a:r>
              <a:rPr lang="zh-CN" altLang="en-US"/>
              <a:t>            dimension "one"</a:t>
            </a:r>
            <a:endParaRPr lang="zh-CN" altLang="en-US"/>
          </a:p>
          <a:p>
            <a:pPr marL="0" indent="0">
              <a:buNone/>
            </a:pPr>
            <a:r>
              <a:rPr lang="zh-CN" altLang="en-US"/>
              <a:t>            manifestPlaceholders = [app_name: "</a:t>
            </a:r>
            <a:r>
              <a:rPr lang="en-US" altLang="zh-CN"/>
              <a:t>App1</a:t>
            </a:r>
            <a:r>
              <a:rPr lang="zh-CN" altLang="en-US"/>
              <a:t>", icon: "@mipmap/icon_</a:t>
            </a:r>
            <a:r>
              <a:rPr lang="en-US" altLang="zh-CN"/>
              <a:t>app1</a:t>
            </a:r>
            <a:r>
              <a:rPr lang="zh-CN" altLang="en-US"/>
              <a:t>", welcome_bg:</a:t>
            </a:r>
            <a:endParaRPr lang="zh-CN" altLang="en-US"/>
          </a:p>
          <a:p>
            <a:pPr marL="0" indent="0">
              <a:buNone/>
            </a:pPr>
            <a:r>
              <a:rPr lang="zh-CN" altLang="en-US"/>
              <a:t>                    "@mipmap/</a:t>
            </a:r>
            <a:r>
              <a:rPr lang="en-US" altLang="zh-CN"/>
              <a:t>img_app1</a:t>
            </a:r>
            <a:r>
              <a:rPr lang="zh-CN" altLang="en-US"/>
              <a:t>", tint_color: "@color/color_</a:t>
            </a:r>
            <a:r>
              <a:rPr lang="en-US" altLang="zh-CN"/>
              <a:t>app1</a:t>
            </a:r>
            <a:r>
              <a:rPr lang="zh-CN" altLang="en-US"/>
              <a:t>", load_url: "http://www.</a:t>
            </a:r>
            <a:r>
              <a:rPr lang="en-US" altLang="zh-CN"/>
              <a:t>xiaomi.com</a:t>
            </a:r>
            <a:r>
              <a:rPr lang="zh-CN" altLang="en-US"/>
              <a:t>"]</a:t>
            </a:r>
            <a:endParaRPr lang="zh-CN" altLang="en-US"/>
          </a:p>
          <a:p>
            <a:pPr marL="0" indent="0">
              <a:buNone/>
            </a:pPr>
            <a:r>
              <a:rPr lang="zh-CN" altLang="en-US"/>
              <a:t>        }</a:t>
            </a:r>
            <a:endParaRPr lang="zh-CN" altLang="en-US"/>
          </a:p>
          <a:p>
            <a:pPr marL="0" indent="0">
              <a:buNone/>
            </a:pPr>
            <a:r>
              <a:rPr lang="en-US" altLang="zh-CN"/>
              <a:t>         ......</a:t>
            </a:r>
            <a:endParaRPr lang="en-US" altLang="zh-CN"/>
          </a:p>
          <a:p>
            <a:pPr marL="0" indent="0">
              <a:buNone/>
            </a:pPr>
            <a:r>
              <a:rPr lang="zh-CN" altLang="en-US"/>
              <a:t>       </a:t>
            </a:r>
            <a:r>
              <a:rPr lang="en-US" altLang="zh-CN"/>
              <a:t>}</a:t>
            </a:r>
            <a:endParaRPr lang="en-US" altLang="zh-CN"/>
          </a:p>
          <a:p>
            <a:pPr marL="0" indent="0">
              <a:buNone/>
            </a:pPr>
            <a:r>
              <a:rPr lang="en-US" altLang="zh-CN"/>
              <a:t>2</a:t>
            </a:r>
            <a:r>
              <a:rPr lang="zh-CN" altLang="en-US"/>
              <a:t>、</a:t>
            </a:r>
            <a:r>
              <a:rPr lang="zh-CN" altLang="en-US">
                <a:sym typeface="+mn-ea"/>
              </a:rPr>
              <a:t>Gradle多渠道打包(动态设定App名称，应用图标，背景图片，状态栏颜色)</a:t>
            </a:r>
            <a:endParaRPr lang="zh-CN" altLang="en-US"/>
          </a:p>
          <a:p>
            <a:pPr marL="0" indent="0">
              <a:buNone/>
            </a:pP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40105" y="457200"/>
            <a:ext cx="5432425" cy="772795"/>
          </a:xfrm>
        </p:spPr>
        <p:txBody>
          <a:bodyPr/>
          <a:p>
            <a:r>
              <a:rPr lang="zh-CN" altLang="en-US"/>
              <a:t>进一步自定义不同的打包</a:t>
            </a:r>
            <a:endParaRPr lang="zh-CN" altLang="en-US"/>
          </a:p>
        </p:txBody>
      </p:sp>
      <p:sp>
        <p:nvSpPr>
          <p:cNvPr id="3" name="文本占位符 2"/>
          <p:cNvSpPr>
            <a:spLocks noGrp="1"/>
          </p:cNvSpPr>
          <p:nvPr>
            <p:ph type="body" sz="half" idx="2"/>
          </p:nvPr>
        </p:nvSpPr>
        <p:spPr>
          <a:xfrm>
            <a:off x="840105" y="2057400"/>
            <a:ext cx="6545580" cy="3811905"/>
          </a:xfrm>
        </p:spPr>
        <p:txBody>
          <a:bodyPr>
            <a:noAutofit/>
          </a:bodyPr>
          <a:p>
            <a:r>
              <a:rPr lang="zh-CN" altLang="en-US" sz="2400"/>
              <a:t>上面讲了通过</a:t>
            </a:r>
            <a:r>
              <a:rPr lang="zh-CN" altLang="en-US" sz="2400">
                <a:sym typeface="+mn-ea"/>
              </a:rPr>
              <a:t>manifestPlaceholders 可以结合</a:t>
            </a:r>
            <a:r>
              <a:rPr lang="en-US" altLang="zh-CN" sz="2400">
                <a:sym typeface="+mn-ea"/>
              </a:rPr>
              <a:t>AndroidManifest.xml</a:t>
            </a:r>
            <a:r>
              <a:rPr lang="zh-CN" altLang="en-US" sz="2400">
                <a:sym typeface="+mn-ea"/>
              </a:rPr>
              <a:t>中的&lt;meta-data</a:t>
            </a:r>
            <a:r>
              <a:rPr lang="en-US" altLang="zh-CN" sz="2400">
                <a:sym typeface="+mn-ea"/>
              </a:rPr>
              <a:t>&gt;</a:t>
            </a:r>
            <a:r>
              <a:rPr lang="zh-CN" altLang="en-US" sz="2400">
                <a:sym typeface="+mn-ea"/>
              </a:rPr>
              <a:t>可以动态设定不同App名称，应用图标，背景图片，状态栏颜色等。那么有没有别的方式呢，不仅可以自定义图标，文字还可以自定义</a:t>
            </a:r>
            <a:r>
              <a:rPr lang="en-US" altLang="zh-CN" sz="2400">
                <a:sym typeface="+mn-ea"/>
              </a:rPr>
              <a:t>layout</a:t>
            </a:r>
            <a:r>
              <a:rPr lang="zh-CN" altLang="en-US" sz="2400">
                <a:sym typeface="+mn-ea"/>
              </a:rPr>
              <a:t>呢？答案是可以的</a:t>
            </a:r>
            <a:endParaRPr lang="zh-CN" altLang="en-US" sz="2400">
              <a:sym typeface="+mn-ea"/>
            </a:endParaRPr>
          </a:p>
          <a:p>
            <a:r>
              <a:rPr lang="en-US" altLang="zh-CN" sz="2400">
                <a:sym typeface="+mn-ea"/>
              </a:rPr>
              <a:t>src</a:t>
            </a:r>
            <a:r>
              <a:rPr lang="zh-CN" altLang="en-US" sz="2400">
                <a:sym typeface="+mn-ea"/>
              </a:rPr>
              <a:t>文件夹内默认是</a:t>
            </a:r>
            <a:r>
              <a:rPr lang="en-US" altLang="zh-CN" sz="2400">
                <a:sym typeface="+mn-ea"/>
              </a:rPr>
              <a:t>main</a:t>
            </a:r>
            <a:r>
              <a:rPr lang="zh-CN" altLang="en-US" sz="2400">
                <a:sym typeface="+mn-ea"/>
              </a:rPr>
              <a:t>，里面包含</a:t>
            </a:r>
            <a:r>
              <a:rPr lang="en-US" altLang="zh-CN" sz="2400">
                <a:sym typeface="+mn-ea"/>
              </a:rPr>
              <a:t>java</a:t>
            </a:r>
            <a:r>
              <a:rPr lang="zh-CN" altLang="en-US" sz="2400">
                <a:sym typeface="+mn-ea"/>
              </a:rPr>
              <a:t>文件、</a:t>
            </a:r>
            <a:r>
              <a:rPr lang="en-US" altLang="zh-CN" sz="2400">
                <a:sym typeface="+mn-ea"/>
              </a:rPr>
              <a:t>res</a:t>
            </a:r>
            <a:r>
              <a:rPr lang="zh-CN" altLang="en-US" sz="2400">
                <a:sym typeface="+mn-ea"/>
              </a:rPr>
              <a:t>资源等。我们可以自定义</a:t>
            </a:r>
            <a:r>
              <a:rPr lang="en-US" altLang="zh-CN" sz="2400">
                <a:sym typeface="+mn-ea"/>
              </a:rPr>
              <a:t>src</a:t>
            </a:r>
            <a:r>
              <a:rPr lang="zh-CN" altLang="en-US" sz="2400">
                <a:sym typeface="+mn-ea"/>
              </a:rPr>
              <a:t>的内容，对应 productFlavors</a:t>
            </a:r>
            <a:endParaRPr lang="zh-CN" altLang="en-US" sz="2400">
              <a:sym typeface="+mn-ea"/>
            </a:endParaRPr>
          </a:p>
        </p:txBody>
      </p:sp>
      <p:pic>
        <p:nvPicPr>
          <p:cNvPr id="8" name="图片占位符 7" descr="微信截图_20180521114005"/>
          <p:cNvPicPr>
            <a:picLocks noChangeAspect="1"/>
          </p:cNvPicPr>
          <p:nvPr>
            <p:ph type="pic" idx="1"/>
          </p:nvPr>
        </p:nvPicPr>
        <p:blipFill>
          <a:blip r:embed="rId1"/>
          <a:stretch>
            <a:fillRect/>
          </a:stretch>
        </p:blipFill>
        <p:spPr>
          <a:xfrm>
            <a:off x="7804150" y="1825625"/>
            <a:ext cx="3025140" cy="30403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97255"/>
          </a:xfrm>
        </p:spPr>
        <p:txBody>
          <a:bodyPr>
            <a:normAutofit fontScale="90000"/>
          </a:bodyPr>
          <a:p>
            <a:r>
              <a:rPr lang="zh-CN" altLang="en-US">
                <a:sym typeface="+mn-ea"/>
              </a:rPr>
              <a:t>自定义APK名称,多渠道打包</a:t>
            </a:r>
            <a:br>
              <a:rPr lang="zh-CN" altLang="en-US"/>
            </a:br>
            <a:endParaRPr lang="zh-CN" altLang="en-US"/>
          </a:p>
        </p:txBody>
      </p:sp>
      <p:sp>
        <p:nvSpPr>
          <p:cNvPr id="3" name="内容占位符 2"/>
          <p:cNvSpPr>
            <a:spLocks noGrp="1"/>
          </p:cNvSpPr>
          <p:nvPr>
            <p:ph idx="1"/>
          </p:nvPr>
        </p:nvSpPr>
        <p:spPr>
          <a:xfrm>
            <a:off x="838200" y="900430"/>
            <a:ext cx="10515600" cy="5848350"/>
          </a:xfrm>
        </p:spPr>
        <p:txBody>
          <a:bodyPr>
            <a:noAutofit/>
          </a:bodyPr>
          <a:p>
            <a:pPr marL="0" indent="0">
              <a:buNone/>
            </a:pPr>
            <a:r>
              <a:rPr lang="zh-CN" altLang="en-US" sz="1600"/>
              <a:t>android.applicationVariants.all { variant -&gt;</a:t>
            </a:r>
            <a:endParaRPr lang="zh-CN" altLang="en-US" sz="1600"/>
          </a:p>
          <a:p>
            <a:pPr marL="0" indent="0">
              <a:buNone/>
            </a:pPr>
            <a:r>
              <a:rPr lang="zh-CN" altLang="en-US" sz="1600"/>
              <a:t>    variant.outputs.all { output -&gt;</a:t>
            </a:r>
            <a:endParaRPr lang="zh-CN" altLang="en-US" sz="1600"/>
          </a:p>
          <a:p>
            <a:pPr marL="0" indent="0">
              <a:buNone/>
            </a:pPr>
            <a:r>
              <a:rPr lang="zh-CN" altLang="en-US" sz="1600"/>
              <a:t>        variant.productFlavors.each { flavor -&gt;</a:t>
            </a:r>
            <a:endParaRPr lang="zh-CN" altLang="en-US" sz="1600"/>
          </a:p>
          <a:p>
            <a:pPr marL="0" indent="0">
              <a:buNone/>
            </a:pPr>
            <a:r>
              <a:rPr lang="zh-CN" altLang="en-US" sz="1600"/>
              <a:t>            def separator = "_"</a:t>
            </a:r>
            <a:endParaRPr lang="zh-CN" altLang="en-US" sz="1600"/>
          </a:p>
          <a:p>
            <a:pPr marL="0" indent="0">
              <a:buNone/>
            </a:pPr>
            <a:r>
              <a:rPr lang="zh-CN" altLang="en-US" sz="1600"/>
              <a:t>            def buildType = variant.variantData.variantConfiguration.buildType.name</a:t>
            </a:r>
            <a:endParaRPr lang="zh-CN" altLang="en-US" sz="1600"/>
          </a:p>
          <a:p>
            <a:pPr marL="0" indent="0">
              <a:buNone/>
            </a:pPr>
            <a:r>
              <a:rPr lang="zh-CN" altLang="en-US" sz="1600"/>
              <a:t>            def versionName = variant.versionName</a:t>
            </a:r>
            <a:endParaRPr lang="zh-CN" altLang="en-US" sz="1600"/>
          </a:p>
          <a:p>
            <a:pPr marL="0" indent="0">
              <a:buNone/>
            </a:pPr>
            <a:r>
              <a:rPr lang="zh-CN" altLang="en-US" sz="1600"/>
              <a:t>            def versionCode = variant.versionCode</a:t>
            </a:r>
            <a:endParaRPr lang="zh-CN" altLang="en-US" sz="1600"/>
          </a:p>
          <a:p>
            <a:pPr marL="0" indent="0">
              <a:buNone/>
            </a:pPr>
            <a:r>
              <a:rPr lang="zh-CN" altLang="en-US" sz="1600"/>
              <a:t>            def date = new Date()</a:t>
            </a:r>
            <a:endParaRPr lang="zh-CN" altLang="en-US" sz="1600"/>
          </a:p>
          <a:p>
            <a:pPr marL="0" indent="0">
              <a:buNone/>
            </a:pPr>
            <a:r>
              <a:rPr lang="zh-CN" altLang="en-US" sz="1600"/>
              <a:t>            def formattedDate = date.format('yyyyMMdd')</a:t>
            </a:r>
            <a:endParaRPr lang="zh-CN" altLang="en-US" sz="1600"/>
          </a:p>
          <a:p>
            <a:pPr marL="0" indent="0">
              <a:buNone/>
            </a:pPr>
            <a:r>
              <a:rPr lang="zh-CN" altLang="en-US" sz="1600"/>
              <a:t>            def apkName =flavor.name +  separator +buildType + separator + "v" + versionName + separator + versionCode +".apk"</a:t>
            </a:r>
            <a:endParaRPr lang="zh-CN" altLang="en-US" sz="1600"/>
          </a:p>
          <a:p>
            <a:pPr marL="0" indent="0">
              <a:buNone/>
            </a:pPr>
            <a:r>
              <a:rPr lang="zh-CN" altLang="en-US" sz="1600"/>
              <a:t>            if (buildType == "release") {</a:t>
            </a:r>
            <a:endParaRPr lang="zh-CN" altLang="en-US" sz="1600"/>
          </a:p>
          <a:p>
            <a:pPr marL="0" indent="0">
              <a:buNone/>
            </a:pPr>
            <a:r>
              <a:rPr lang="zh-CN" altLang="en-US" sz="1600"/>
              <a:t>                apkName = flavor.name + separator +buildType + separator + "v" + versionName + separator + versionCode + separator + formattedDate + ".apk"</a:t>
            </a:r>
            <a:endParaRPr lang="zh-CN" altLang="en-US" sz="1600"/>
          </a:p>
          <a:p>
            <a:pPr marL="0" indent="0">
              <a:buNone/>
            </a:pPr>
            <a:r>
              <a:rPr lang="zh-CN" altLang="en-US" sz="1600"/>
              <a:t>            }</a:t>
            </a:r>
            <a:endParaRPr lang="zh-CN" altLang="en-US" sz="1600"/>
          </a:p>
          <a:p>
            <a:pPr marL="0" indent="0">
              <a:buNone/>
            </a:pPr>
            <a:r>
              <a:rPr lang="zh-CN" altLang="en-US" sz="1600"/>
              <a:t>            output.outputFileName = apkName</a:t>
            </a:r>
            <a:endParaRPr lang="zh-CN" altLang="en-US" sz="1600"/>
          </a:p>
          <a:p>
            <a:pPr marL="0" indent="0">
              <a:buNone/>
            </a:pPr>
            <a:r>
              <a:rPr lang="zh-CN" altLang="en-US" sz="1600"/>
              <a:t>        }</a:t>
            </a:r>
            <a:endParaRPr lang="zh-CN" altLang="en-US" sz="1600"/>
          </a:p>
          <a:p>
            <a:pPr marL="0" indent="0">
              <a:buNone/>
            </a:pPr>
            <a:r>
              <a:rPr lang="zh-CN" altLang="en-US" sz="1600"/>
              <a:t>    }</a:t>
            </a:r>
            <a:endParaRPr lang="zh-CN" altLang="en-US" sz="1600"/>
          </a:p>
          <a:p>
            <a:pPr marL="0" indent="0">
              <a:buNone/>
            </a:pPr>
            <a:endParaRPr lang="zh-CN" alt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979170"/>
          </a:xfrm>
        </p:spPr>
        <p:txBody>
          <a:bodyPr/>
          <a:p>
            <a:r>
              <a:rPr lang="zh-CN" altLang="en-US" sz="3600"/>
              <a:t>加快编译速度，</a:t>
            </a:r>
            <a:r>
              <a:rPr lang="zh-CN" altLang="en-US" sz="3600">
                <a:sym typeface="+mn-ea"/>
              </a:rPr>
              <a:t>配置gradle</a:t>
            </a:r>
            <a:endParaRPr lang="en-US" altLang="zh-CN" sz="3600">
              <a:sym typeface="+mn-ea"/>
            </a:endParaRPr>
          </a:p>
        </p:txBody>
      </p:sp>
      <p:sp>
        <p:nvSpPr>
          <p:cNvPr id="3" name="内容占位符 2"/>
          <p:cNvSpPr>
            <a:spLocks noGrp="1"/>
          </p:cNvSpPr>
          <p:nvPr>
            <p:ph idx="1"/>
          </p:nvPr>
        </p:nvSpPr>
        <p:spPr>
          <a:xfrm>
            <a:off x="838200" y="1601470"/>
            <a:ext cx="10515600" cy="4575810"/>
          </a:xfrm>
        </p:spPr>
        <p:txBody>
          <a:bodyPr>
            <a:normAutofit fontScale="80000"/>
          </a:bodyPr>
          <a:p>
            <a:pPr marL="0" indent="0">
              <a:buNone/>
            </a:pPr>
            <a:r>
              <a:rPr lang="en-US" altLang="zh-CN"/>
              <a:t>1</a:t>
            </a:r>
            <a:r>
              <a:rPr lang="zh-CN" altLang="en-US"/>
              <a:t>、/.gradle/gradle.properties中添加如下配置（没有该文件则新建一个）：</a:t>
            </a:r>
            <a:endParaRPr lang="zh-CN" altLang="en-US"/>
          </a:p>
          <a:p>
            <a:pPr marL="0" indent="0">
              <a:buNone/>
            </a:pPr>
            <a:r>
              <a:rPr lang="zh-CN" altLang="en-US"/>
              <a:t>org.gradle.daemon=true //独立进程，停止后台进程命令：gradle --stop</a:t>
            </a:r>
            <a:endParaRPr lang="zh-CN" altLang="en-US"/>
          </a:p>
          <a:p>
            <a:pPr marL="0" indent="0">
              <a:buNone/>
            </a:pPr>
            <a:r>
              <a:rPr lang="zh-CN" altLang="en-US"/>
              <a:t>org.gradle.parallel=true //并行构建，需要将项目拆分成多个子项目，通过aar引用才能起效</a:t>
            </a:r>
            <a:endParaRPr lang="zh-CN" altLang="en-US"/>
          </a:p>
          <a:p>
            <a:pPr marL="0" indent="0">
              <a:buNone/>
            </a:pPr>
            <a:r>
              <a:rPr lang="en-US" altLang="zh-CN"/>
              <a:t>2</a:t>
            </a:r>
            <a:r>
              <a:rPr lang="zh-CN" altLang="en-US"/>
              <a:t>、打开settings-&gt;Build,Execution,Deployment-&gt;Build Tools-&gt;Gradle，</a:t>
            </a:r>
            <a:endParaRPr lang="zh-CN" altLang="en-US"/>
          </a:p>
          <a:p>
            <a:pPr marL="0" indent="0">
              <a:buNone/>
            </a:pPr>
            <a:r>
              <a:rPr lang="zh-CN" altLang="en-US"/>
              <a:t>选中Offlie Work //</a:t>
            </a:r>
            <a:r>
              <a:rPr lang="zh-CN" altLang="en-US">
                <a:sym typeface="+mn-ea"/>
              </a:rPr>
              <a:t>设置离线编译，</a:t>
            </a:r>
            <a:r>
              <a:rPr lang="zh-CN" altLang="en-US"/>
              <a:t>更新依赖包时要取消它</a:t>
            </a:r>
            <a:endParaRPr lang="zh-CN" altLang="en-US"/>
          </a:p>
          <a:p>
            <a:pPr marL="0" indent="0">
              <a:buNone/>
            </a:pPr>
            <a:r>
              <a:rPr lang="en-US" altLang="zh-CN"/>
              <a:t>3</a:t>
            </a:r>
            <a:r>
              <a:rPr lang="zh-CN" altLang="en-US"/>
              <a:t>、多个</a:t>
            </a:r>
            <a:r>
              <a:rPr lang="en-US" altLang="zh-CN"/>
              <a:t>module</a:t>
            </a:r>
            <a:r>
              <a:rPr lang="zh-CN" altLang="en-US"/>
              <a:t>编译时会增加时间，每个module中都有一个build.gradle，编译的时候，每个module的build.gradle中的task都需要执行，所以编译时间会很长。</a:t>
            </a:r>
            <a:endParaRPr lang="zh-CN" altLang="en-US"/>
          </a:p>
          <a:p>
            <a:pPr marL="0" indent="0">
              <a:buNone/>
            </a:pPr>
            <a:r>
              <a:rPr lang="zh-CN" altLang="en-US"/>
              <a:t>解决方案：</a:t>
            </a:r>
            <a:endParaRPr lang="zh-CN" altLang="en-US"/>
          </a:p>
          <a:p>
            <a:pPr marL="0" indent="0">
              <a:buNone/>
            </a:pPr>
            <a:r>
              <a:rPr lang="zh-CN" altLang="en-US"/>
              <a:t>将不经常变动的module打包成aar，主工程依赖aar而不是module，这样避免了每次都需要重新编译module的情况</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46125"/>
          </a:xfrm>
        </p:spPr>
        <p:txBody>
          <a:bodyPr/>
          <a:p>
            <a:r>
              <a:rPr lang="en-US" altLang="zh-CN" sz="3600"/>
              <a:t>Task</a:t>
            </a:r>
            <a:r>
              <a:rPr lang="zh-CN" altLang="en-US" sz="3600"/>
              <a:t>之复制文件</a:t>
            </a:r>
            <a:endParaRPr lang="zh-CN" altLang="en-US" sz="3600"/>
          </a:p>
        </p:txBody>
      </p:sp>
      <p:sp>
        <p:nvSpPr>
          <p:cNvPr id="3" name="内容占位符 2"/>
          <p:cNvSpPr>
            <a:spLocks noGrp="1"/>
          </p:cNvSpPr>
          <p:nvPr>
            <p:ph idx="1"/>
          </p:nvPr>
        </p:nvSpPr>
        <p:spPr>
          <a:xfrm>
            <a:off x="838200" y="1185545"/>
            <a:ext cx="10515600" cy="4991735"/>
          </a:xfrm>
        </p:spPr>
        <p:txBody>
          <a:bodyPr>
            <a:noAutofit/>
          </a:bodyPr>
          <a:p>
            <a:pPr marL="0" indent="0">
              <a:buNone/>
            </a:pPr>
            <a:r>
              <a:rPr lang="en-US" altLang="zh-CN" sz="1600"/>
              <a:t>1</a:t>
            </a:r>
            <a:r>
              <a:rPr lang="zh-CN" altLang="en-US" sz="1600"/>
              <a:t>、上个幻灯片讲的可以把所有</a:t>
            </a:r>
            <a:r>
              <a:rPr lang="en-US" altLang="zh-CN" sz="1600"/>
              <a:t>module</a:t>
            </a:r>
            <a:r>
              <a:rPr lang="zh-CN" altLang="en-US" sz="1600"/>
              <a:t>的</a:t>
            </a:r>
            <a:r>
              <a:rPr lang="en-US" altLang="zh-CN" sz="1600"/>
              <a:t>aar</a:t>
            </a:r>
            <a:r>
              <a:rPr lang="zh-CN" altLang="en-US" sz="1600"/>
              <a:t>拷贝到文件夹</a:t>
            </a:r>
            <a:r>
              <a:rPr lang="en-US" altLang="zh-CN" sz="1600"/>
              <a:t>libs</a:t>
            </a:r>
            <a:r>
              <a:rPr lang="zh-CN" altLang="en-US" sz="1600"/>
              <a:t>中，</a:t>
            </a:r>
            <a:endParaRPr lang="zh-CN" altLang="en-US" sz="1600"/>
          </a:p>
          <a:p>
            <a:r>
              <a:rPr lang="zh-CN" altLang="en-US" sz="1600"/>
              <a:t> def projectModuleAARPath=project.buildDir.absolutePath+"/outputs/aar/";</a:t>
            </a:r>
            <a:endParaRPr lang="zh-CN" altLang="en-US" sz="1600"/>
          </a:p>
          <a:p>
            <a:pPr marL="0" indent="0">
              <a:buNone/>
            </a:pPr>
            <a:r>
              <a:rPr lang="zh-CN" altLang="en-US" sz="1600"/>
              <a:t>        def dir = new File(projectModuleAARPath)</a:t>
            </a:r>
            <a:endParaRPr lang="zh-CN" altLang="en-US" sz="1600"/>
          </a:p>
          <a:p>
            <a:pPr marL="0" indent="0">
              <a:buNone/>
            </a:pPr>
            <a:r>
              <a:rPr lang="zh-CN" altLang="en-US" sz="1600"/>
              <a:t>        if (!dir.exists()) continue</a:t>
            </a:r>
            <a:endParaRPr lang="zh-CN" altLang="en-US" sz="1600"/>
          </a:p>
          <a:p>
            <a:pPr marL="0" indent="0">
              <a:buNone/>
            </a:pPr>
            <a:r>
              <a:rPr lang="zh-CN" altLang="en-US" sz="1600"/>
              <a:t>        dir.eachFile { File file -&gt;</a:t>
            </a:r>
            <a:endParaRPr lang="zh-CN" altLang="en-US" sz="1600"/>
          </a:p>
          <a:p>
            <a:pPr marL="0" indent="0">
              <a:buNone/>
            </a:pPr>
            <a:r>
              <a:rPr lang="zh-CN" altLang="en-US" sz="1600"/>
              <a:t>            copy{</a:t>
            </a:r>
            <a:endParaRPr lang="zh-CN" altLang="en-US" sz="1600"/>
          </a:p>
          <a:p>
            <a:pPr marL="0" indent="0">
              <a:buNone/>
            </a:pPr>
            <a:r>
              <a:rPr lang="zh-CN" altLang="en-US" sz="1600"/>
              <a:t>                from file.absolutePath</a:t>
            </a:r>
            <a:endParaRPr lang="zh-CN" altLang="en-US" sz="1600"/>
          </a:p>
          <a:p>
            <a:pPr marL="0" indent="0">
              <a:buNone/>
            </a:pPr>
            <a:r>
              <a:rPr lang="zh-CN" altLang="en-US" sz="1600"/>
              <a:t>                into libPath</a:t>
            </a:r>
            <a:endParaRPr lang="zh-CN" altLang="en-US" sz="1600"/>
          </a:p>
          <a:p>
            <a:pPr marL="0" indent="0">
              <a:buNone/>
            </a:pPr>
            <a:r>
              <a:rPr lang="zh-CN" altLang="en-US" sz="1600"/>
              <a:t>            }</a:t>
            </a:r>
            <a:endParaRPr lang="zh-CN" altLang="en-US" sz="1600"/>
          </a:p>
          <a:p>
            <a:pPr marL="0" indent="0">
              <a:buNone/>
            </a:pPr>
            <a:r>
              <a:rPr lang="en-US" altLang="zh-CN" sz="1600"/>
              <a:t>2</a:t>
            </a:r>
            <a:r>
              <a:rPr lang="zh-CN" altLang="en-US" sz="1600"/>
              <a:t>、</a:t>
            </a:r>
            <a:r>
              <a:rPr lang="en-US" altLang="zh-CN" sz="1600"/>
              <a:t>Eclipse</a:t>
            </a:r>
            <a:r>
              <a:rPr lang="zh-CN" altLang="en-US" sz="1600"/>
              <a:t>把</a:t>
            </a:r>
            <a:r>
              <a:rPr lang="en-US" altLang="zh-CN" sz="1600"/>
              <a:t>class</a:t>
            </a:r>
            <a:r>
              <a:rPr lang="zh-CN" altLang="en-US" sz="1600"/>
              <a:t>打</a:t>
            </a:r>
            <a:r>
              <a:rPr lang="en-US" altLang="zh-CN" sz="1600"/>
              <a:t>jar</a:t>
            </a:r>
            <a:r>
              <a:rPr lang="zh-CN" altLang="en-US" sz="1600"/>
              <a:t>包容易，那么</a:t>
            </a:r>
            <a:r>
              <a:rPr lang="en-US" altLang="zh-CN" sz="1600"/>
              <a:t>AndroidStudio</a:t>
            </a:r>
            <a:r>
              <a:rPr lang="zh-CN" altLang="en-US" sz="1600"/>
              <a:t>如何打</a:t>
            </a:r>
            <a:r>
              <a:rPr lang="en-US" altLang="zh-CN" sz="1600"/>
              <a:t>jar</a:t>
            </a:r>
            <a:r>
              <a:rPr lang="zh-CN" altLang="en-US" sz="1600"/>
              <a:t>包呢？</a:t>
            </a:r>
            <a:endParaRPr lang="zh-CN" altLang="en-US" sz="1600"/>
          </a:p>
          <a:p>
            <a:pPr marL="0" indent="0">
              <a:buNone/>
            </a:pPr>
            <a:r>
              <a:rPr lang="zh-CN" altLang="en-US" sz="1600"/>
              <a:t>需要打</a:t>
            </a:r>
            <a:r>
              <a:rPr lang="en-US" altLang="zh-CN" sz="1600"/>
              <a:t>jar</a:t>
            </a:r>
            <a:r>
              <a:rPr lang="zh-CN" altLang="en-US" sz="1600"/>
              <a:t>包的</a:t>
            </a:r>
            <a:r>
              <a:rPr lang="en-US" altLang="zh-CN" sz="1600"/>
              <a:t>module</a:t>
            </a:r>
            <a:r>
              <a:rPr lang="zh-CN" altLang="en-US" sz="1600"/>
              <a:t>的</a:t>
            </a:r>
            <a:r>
              <a:rPr lang="en-US" altLang="zh-CN" sz="1600"/>
              <a:t>gradle</a:t>
            </a:r>
            <a:r>
              <a:rPr lang="zh-CN" altLang="en-US" sz="1600"/>
              <a:t>写入如下</a:t>
            </a:r>
            <a:r>
              <a:rPr lang="en-US" altLang="zh-CN" sz="1600"/>
              <a:t>task</a:t>
            </a:r>
            <a:r>
              <a:rPr lang="zh-CN" altLang="en-US" sz="1600"/>
              <a:t>，然后执行命令 </a:t>
            </a:r>
            <a:r>
              <a:rPr lang="en-US" altLang="zh-CN" sz="1600"/>
              <a:t>gradlew makeJar</a:t>
            </a:r>
            <a:r>
              <a:rPr lang="zh-CN" altLang="en-US" sz="1600"/>
              <a:t>你就可以在此</a:t>
            </a:r>
            <a:r>
              <a:rPr lang="en-US" altLang="zh-CN" sz="1600"/>
              <a:t>module</a:t>
            </a:r>
            <a:r>
              <a:rPr lang="zh-CN" altLang="en-US" sz="1600"/>
              <a:t>的</a:t>
            </a:r>
            <a:r>
              <a:rPr lang="en-US" altLang="zh-CN" sz="1600"/>
              <a:t>libs</a:t>
            </a:r>
            <a:r>
              <a:rPr lang="zh-CN" altLang="en-US" sz="1600"/>
              <a:t>文件夹下看到</a:t>
            </a:r>
            <a:endParaRPr lang="zh-CN" altLang="en-US" sz="1600"/>
          </a:p>
          <a:p>
            <a:pPr marL="0" indent="0">
              <a:buNone/>
            </a:pPr>
            <a:r>
              <a:rPr lang="zh-CN" altLang="en-US" sz="1600"/>
              <a:t>task makeJar(type: Copy) {</a:t>
            </a:r>
            <a:endParaRPr lang="zh-CN" altLang="en-US" sz="1600"/>
          </a:p>
          <a:p>
            <a:pPr marL="0" indent="0">
              <a:buNone/>
            </a:pPr>
            <a:r>
              <a:rPr lang="zh-CN" altLang="en-US" sz="1600"/>
              <a:t>    from('build/intermediates/bundles/release/classes.jar')</a:t>
            </a:r>
            <a:endParaRPr lang="zh-CN" altLang="en-US" sz="1600"/>
          </a:p>
          <a:p>
            <a:pPr marL="0" indent="0">
              <a:buNone/>
            </a:pPr>
            <a:r>
              <a:rPr lang="zh-CN" altLang="en-US" sz="1600"/>
              <a:t>    into('/libs/')</a:t>
            </a:r>
            <a:endParaRPr lang="zh-CN" altLang="en-US" sz="1600"/>
          </a:p>
          <a:p>
            <a:pPr marL="0" indent="0">
              <a:buNone/>
            </a:pPr>
            <a:r>
              <a:rPr lang="zh-CN" altLang="en-US" sz="1600"/>
              <a:t>    rename('classes.jar', 'httputils.jar')</a:t>
            </a:r>
            <a:endParaRPr lang="zh-CN" altLang="en-US" sz="1600"/>
          </a:p>
          <a:p>
            <a:pPr marL="0" indent="0">
              <a:buNone/>
            </a:pPr>
            <a:r>
              <a:rPr lang="zh-CN" altLang="en-US" sz="1600"/>
              <a:t>}</a:t>
            </a:r>
            <a:endParaRPr lang="zh-CN" alt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029335"/>
          </a:xfrm>
        </p:spPr>
        <p:txBody>
          <a:bodyPr/>
          <a:p>
            <a:r>
              <a:rPr lang="en-US" altLang="zh-CN" sz="3600"/>
              <a:t>Gradle</a:t>
            </a:r>
            <a:r>
              <a:rPr lang="zh-CN" altLang="en-US" sz="3600"/>
              <a:t>模块化</a:t>
            </a:r>
            <a:endParaRPr lang="zh-CN" altLang="en-US" sz="3600"/>
          </a:p>
        </p:txBody>
      </p:sp>
      <p:sp>
        <p:nvSpPr>
          <p:cNvPr id="3" name="内容占位符 2"/>
          <p:cNvSpPr>
            <a:spLocks noGrp="1"/>
          </p:cNvSpPr>
          <p:nvPr>
            <p:ph idx="1"/>
          </p:nvPr>
        </p:nvSpPr>
        <p:spPr>
          <a:xfrm>
            <a:off x="838200" y="1394460"/>
            <a:ext cx="10515600" cy="4782820"/>
          </a:xfrm>
        </p:spPr>
        <p:txBody>
          <a:bodyPr/>
          <a:p>
            <a:r>
              <a:rPr lang="zh-CN" altLang="en-US"/>
              <a:t>咱们编程时提倡模块化，因为遵循功能单一原则，够低耦合高聚合原则。把功能封装起来如果多个地方调用的话会很方便。同样道理，我们也可以将</a:t>
            </a:r>
            <a:r>
              <a:rPr lang="en-US" altLang="zh-CN"/>
              <a:t>gradle</a:t>
            </a:r>
            <a:r>
              <a:rPr lang="zh-CN" altLang="en-US"/>
              <a:t>模块化，不同功能单独建立一个</a:t>
            </a:r>
            <a:r>
              <a:rPr lang="en-US" altLang="zh-CN"/>
              <a:t>gradle</a:t>
            </a:r>
            <a:r>
              <a:rPr lang="zh-CN" altLang="en-US"/>
              <a:t>文件，他们之间又是可以相互依赖</a:t>
            </a:r>
            <a:endParaRPr lang="zh-CN" altLang="en-US"/>
          </a:p>
          <a:p>
            <a:r>
              <a:rPr lang="zh-CN" altLang="en-US"/>
              <a:t>通过apply from: 'config.gradle'。就可以和其它</a:t>
            </a:r>
            <a:r>
              <a:rPr lang="en-US" altLang="zh-CN"/>
              <a:t>gradle</a:t>
            </a:r>
            <a:r>
              <a:rPr lang="zh-CN" altLang="en-US"/>
              <a:t>建立联系</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ym typeface="+mn-ea"/>
              </a:rPr>
              <a:t>编写</a:t>
            </a:r>
            <a:r>
              <a:rPr lang="zh-CN" altLang="en-US" sz="3600"/>
              <a:t>自己的</a:t>
            </a:r>
            <a:r>
              <a:rPr lang="en-US" altLang="zh-CN" sz="3600"/>
              <a:t>library</a:t>
            </a:r>
            <a:r>
              <a:rPr lang="zh-CN" altLang="en-US" sz="3600"/>
              <a:t>和</a:t>
            </a:r>
            <a:r>
              <a:rPr lang="en-US" altLang="zh-CN" sz="3600"/>
              <a:t>plugin</a:t>
            </a:r>
            <a:endParaRPr lang="en-US" altLang="zh-CN" sz="3600"/>
          </a:p>
        </p:txBody>
      </p:sp>
      <p:sp>
        <p:nvSpPr>
          <p:cNvPr id="3" name="内容占位符 2"/>
          <p:cNvSpPr>
            <a:spLocks noGrp="1"/>
          </p:cNvSpPr>
          <p:nvPr>
            <p:ph idx="1"/>
          </p:nvPr>
        </p:nvSpPr>
        <p:spPr/>
        <p:txBody>
          <a:bodyPr/>
          <a:p>
            <a:r>
              <a:rPr lang="zh-CN" altLang="en-US"/>
              <a:t>可以参考下面两篇文章来研究</a:t>
            </a:r>
            <a:endParaRPr lang="zh-CN" altLang="en-US"/>
          </a:p>
          <a:p>
            <a:r>
              <a:rPr lang="zh-CN" altLang="en-US"/>
              <a:t>Android 快速发布开源项目到jcenter：</a:t>
            </a:r>
            <a:r>
              <a:rPr lang="zh-CN" altLang="en-US">
                <a:hlinkClick r:id="rId1" action="ppaction://hlinkfile"/>
              </a:rPr>
              <a:t>https://blog.csdn.net/lmj623565791/article/details/51148825</a:t>
            </a:r>
            <a:endParaRPr lang="zh-CN" altLang="en-US"/>
          </a:p>
          <a:p>
            <a:r>
              <a:rPr lang="zh-CN" altLang="en-US"/>
              <a:t>Gradle之使用Android Studio 编写Gradle插件并上传Library到JCenter：</a:t>
            </a:r>
            <a:r>
              <a:rPr lang="zh-CN" altLang="en-US">
                <a:hlinkClick r:id="rId2" action="ppaction://hlinkfile"/>
              </a:rPr>
              <a:t>https://blog.csdn.net/lisdye2/article/details/52292896</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Gradle</a:t>
            </a:r>
            <a:r>
              <a:rPr lang="zh-CN" altLang="en-US" sz="3600"/>
              <a:t>简介</a:t>
            </a:r>
            <a:endParaRPr lang="zh-CN" altLang="en-US" sz="3600"/>
          </a:p>
        </p:txBody>
      </p:sp>
      <p:sp>
        <p:nvSpPr>
          <p:cNvPr id="3" name="内容占位符 2"/>
          <p:cNvSpPr>
            <a:spLocks noGrp="1"/>
          </p:cNvSpPr>
          <p:nvPr>
            <p:ph idx="1"/>
          </p:nvPr>
        </p:nvSpPr>
        <p:spPr/>
        <p:txBody>
          <a:bodyPr/>
          <a:p>
            <a:pPr marL="0" indent="0">
              <a:buNone/>
            </a:pPr>
            <a:r>
              <a:rPr lang="en-US" altLang="zh-CN"/>
              <a:t>1</a:t>
            </a:r>
            <a:r>
              <a:rPr lang="zh-CN" altLang="en-US"/>
              <a:t>、Gradle 设计的方式使得它可以很容易地扩展构建和插入到现有的构建过程中，Google 推广 Gradle 和 Android Studio 时，目标是让代码复用、构建 variant、配置和定制构建过程变得更加简单。</a:t>
            </a:r>
            <a:endParaRPr lang="zh-CN" altLang="en-US"/>
          </a:p>
          <a:p>
            <a:pPr marL="0" indent="0">
              <a:buNone/>
            </a:pPr>
            <a:r>
              <a:rPr lang="en-US" altLang="zh-CN">
                <a:sym typeface="+mn-ea"/>
              </a:rPr>
              <a:t>2</a:t>
            </a:r>
            <a:r>
              <a:rPr lang="zh-CN" altLang="en-US">
                <a:sym typeface="+mn-ea"/>
              </a:rPr>
              <a:t>、Gradle </a:t>
            </a:r>
            <a:r>
              <a:rPr lang="zh-CN" altLang="en-US"/>
              <a:t>面向Java应用为主。当前其支持的语言限于Java、Groovy、Kotlin和Scala，计划未来将支持更多的语言。</a:t>
            </a:r>
            <a:endParaRPr lang="zh-CN" altLang="en-US"/>
          </a:p>
          <a:p>
            <a:pPr marL="0" indent="0">
              <a:buNone/>
            </a:pPr>
            <a:r>
              <a:rPr lang="en-US" altLang="zh-CN"/>
              <a:t>3</a:t>
            </a:r>
            <a:r>
              <a:rPr lang="zh-CN" altLang="en-US"/>
              <a:t>、AS 3 的开发者，那么 AS 中的默认仓库为 mavenCenter 、 JCenter 和 google。Gradle内建支持jcenter()仓库，项目库打包成aar文件类似jar，只是多了res，lib文件的包，上传到jcenter后，可以很方面的在本地调用库文件</a:t>
            </a:r>
            <a:endParaRPr lang="zh-CN" altLang="en-US"/>
          </a:p>
          <a:p>
            <a:endParaRPr lang="zh-CN" altLang="en-US"/>
          </a:p>
          <a:p>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36295"/>
          </a:xfrm>
        </p:spPr>
        <p:txBody>
          <a:bodyPr/>
          <a:p>
            <a:r>
              <a:rPr lang="zh-CN" altLang="en-US" sz="3600">
                <a:sym typeface="+mn-ea"/>
              </a:rPr>
              <a:t>有关</a:t>
            </a:r>
            <a:r>
              <a:rPr lang="en-US" altLang="zh-CN" sz="3600">
                <a:sym typeface="+mn-ea"/>
              </a:rPr>
              <a:t>Gradle</a:t>
            </a:r>
            <a:r>
              <a:rPr lang="zh-CN" altLang="en-US" sz="3600">
                <a:sym typeface="+mn-ea"/>
              </a:rPr>
              <a:t>的开源框架</a:t>
            </a:r>
            <a:endParaRPr lang="zh-CN" altLang="en-US" sz="3600"/>
          </a:p>
        </p:txBody>
      </p:sp>
      <p:sp>
        <p:nvSpPr>
          <p:cNvPr id="3" name="内容占位符 2"/>
          <p:cNvSpPr>
            <a:spLocks noGrp="1"/>
          </p:cNvSpPr>
          <p:nvPr>
            <p:ph idx="1"/>
          </p:nvPr>
        </p:nvSpPr>
        <p:spPr>
          <a:xfrm>
            <a:off x="838200" y="1275080"/>
            <a:ext cx="10515600" cy="5422265"/>
          </a:xfrm>
        </p:spPr>
        <p:txBody>
          <a:bodyPr>
            <a:normAutofit lnSpcReduction="10000"/>
          </a:bodyPr>
          <a:p>
            <a:pPr marL="0" indent="0">
              <a:buNone/>
            </a:pPr>
            <a:r>
              <a:rPr lang="zh-CN" altLang="en-US">
                <a:sym typeface="+mn-ea"/>
              </a:rPr>
              <a:t>大家可以研究下面</a:t>
            </a:r>
            <a:r>
              <a:rPr lang="en-US" altLang="zh-CN">
                <a:sym typeface="+mn-ea"/>
              </a:rPr>
              <a:t>gradle</a:t>
            </a:r>
            <a:r>
              <a:rPr lang="zh-CN" altLang="en-US">
                <a:sym typeface="+mn-ea"/>
              </a:rPr>
              <a:t>的开源框架，来看在实际应用</a:t>
            </a:r>
            <a:endParaRPr lang="zh-CN" altLang="en-US"/>
          </a:p>
          <a:p>
            <a:pPr marL="0" indent="0">
              <a:buNone/>
            </a:pPr>
            <a:r>
              <a:rPr lang="en-US" altLang="zh-CN"/>
              <a:t>1</a:t>
            </a:r>
            <a:r>
              <a:rPr lang="zh-CN" altLang="en-US"/>
              <a:t>、腾讯开源的</a:t>
            </a:r>
            <a:r>
              <a:rPr lang="zh-CN" altLang="en-US">
                <a:hlinkClick r:id="rId1" action="ppaction://hlinkfile"/>
              </a:rPr>
              <a:t>AndResGuard</a:t>
            </a:r>
            <a:r>
              <a:rPr lang="zh-CN" altLang="en-US"/>
              <a:t>：</a:t>
            </a:r>
            <a:endParaRPr lang="zh-CN" altLang="en-US"/>
          </a:p>
          <a:p>
            <a:pPr>
              <a:buFont typeface="Arial" panose="020B0604020202020204" pitchFamily="34" charset="0"/>
              <a:buChar char="•"/>
            </a:pPr>
            <a:r>
              <a:rPr lang="zh-CN" altLang="en-US">
                <a:sym typeface="+mn-ea"/>
              </a:rPr>
              <a:t>AndResGuard</a:t>
            </a:r>
            <a:r>
              <a:rPr lang="zh-CN" altLang="en-US"/>
              <a:t>是一个帮助你缩小APK大小的工具，他的原理类似</a:t>
            </a:r>
            <a:r>
              <a:rPr lang="en-US" altLang="zh-CN"/>
              <a:t>Android</a:t>
            </a:r>
            <a:r>
              <a:rPr lang="zh-CN" altLang="en-US"/>
              <a:t>Proguard，但是只针对资源。他会将原本冗长的资源路径变短，例如将res/drawable/wechat变为r/d/a。</a:t>
            </a:r>
            <a:endParaRPr lang="zh-CN" altLang="en-US"/>
          </a:p>
          <a:p>
            <a:pPr>
              <a:buFont typeface="Arial" panose="020B0604020202020204" pitchFamily="34" charset="0"/>
              <a:buChar char="•"/>
            </a:pPr>
            <a:r>
              <a:rPr lang="zh-CN" altLang="en-US"/>
              <a:t>通过修改resources.arsc文件，从而可以混淆安卓的资源文件路径，达到减少apk包的体积的目的。在原生的buildApk步骤之后，使用产生的apk作为输入文件，对其进行混淆压缩，产出一个新的apk。</a:t>
            </a:r>
            <a:endParaRPr lang="zh-CN" altLang="en-US"/>
          </a:p>
          <a:p>
            <a:pPr marL="0" indent="0">
              <a:buNone/>
            </a:pPr>
            <a:r>
              <a:rPr lang="en-US"/>
              <a:t>2</a:t>
            </a:r>
            <a:r>
              <a:rPr lang="zh-CN" altLang="en-US"/>
              <a:t>、腾讯开源的多渠道快速打包技术VasDolly：</a:t>
            </a:r>
            <a:r>
              <a:rPr lang="zh-CN" altLang="en-US">
                <a:hlinkClick r:id="rId2"/>
              </a:rPr>
              <a:t>http://mp.weixin.qq.com/s/709mXKfEzSuLrd0WCqrmbg</a:t>
            </a:r>
            <a:endParaRPr lang="zh-CN" altLang="en-US"/>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p:sp>
        <p:nvSpPr>
          <p:cNvPr id="2" name="标题 1"/>
          <p:cNvSpPr>
            <a:spLocks noGrp="1"/>
          </p:cNvSpPr>
          <p:nvPr>
            <p:ph type="ctrTitle"/>
          </p:nvPr>
        </p:nvSpPr>
        <p:spPr/>
        <p:txBody>
          <a:bodyPr/>
          <a:p>
            <a:r>
              <a:rPr lang="en-US" altLang="zh-CN"/>
              <a:t>Thank you</a:t>
            </a:r>
            <a:r>
              <a:rPr lang="zh-CN" altLang="en-US"/>
              <a:t>！</a:t>
            </a:r>
            <a:endParaRPr lang="zh-CN" altLang="en-US"/>
          </a:p>
        </p:txBody>
      </p:sp>
      <p:sp>
        <p:nvSpPr>
          <p:cNvPr id="3" name="副标题 2"/>
          <p:cNvSpPr>
            <a:spLocks noGrp="1"/>
          </p:cNvSpPr>
          <p:nvPr>
            <p:ph type="subTitle" idx="1"/>
          </p:nvPr>
        </p:nvSpPr>
        <p:spPr/>
        <p:txBody>
          <a:bodyPr/>
          <a:p>
            <a:r>
              <a:rPr lang="zh-CN" altLang="en-US">
                <a:sym typeface="+mn-ea"/>
              </a:rPr>
              <a:t>希望今天分享的知识对你们有帮助</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71830"/>
          </a:xfrm>
        </p:spPr>
        <p:txBody>
          <a:bodyPr>
            <a:normAutofit/>
          </a:bodyPr>
          <a:p>
            <a:r>
              <a:rPr lang="en-US" altLang="zh-CN" sz="3600"/>
              <a:t>Gradle</a:t>
            </a:r>
            <a:r>
              <a:rPr lang="zh-CN" altLang="en-US" sz="3600"/>
              <a:t>用途之</a:t>
            </a:r>
            <a:r>
              <a:rPr lang="en-US" altLang="zh-CN" sz="3600"/>
              <a:t>Android</a:t>
            </a:r>
            <a:endParaRPr lang="en-US" altLang="zh-CN" sz="3600"/>
          </a:p>
        </p:txBody>
      </p:sp>
      <p:sp>
        <p:nvSpPr>
          <p:cNvPr id="3" name="内容占位符 2"/>
          <p:cNvSpPr>
            <a:spLocks noGrp="1"/>
          </p:cNvSpPr>
          <p:nvPr>
            <p:ph idx="1"/>
          </p:nvPr>
        </p:nvSpPr>
        <p:spPr>
          <a:xfrm>
            <a:off x="838200" y="1407160"/>
            <a:ext cx="10515600" cy="4770120"/>
          </a:xfrm>
        </p:spPr>
        <p:txBody>
          <a:bodyPr>
            <a:normAutofit lnSpcReduction="10000"/>
          </a:bodyPr>
          <a:p>
            <a:pPr marL="0" indent="0">
              <a:buNone/>
            </a:pPr>
            <a:r>
              <a:rPr lang="en-US" altLang="zh-CN" sz="2400"/>
              <a:t>1</a:t>
            </a:r>
            <a:r>
              <a:rPr lang="zh-CN" altLang="en-US" sz="2400"/>
              <a:t>、大家有没想过</a:t>
            </a:r>
            <a:r>
              <a:rPr lang="en-US" altLang="zh-CN" sz="2400"/>
              <a:t>Android Studio</a:t>
            </a:r>
            <a:r>
              <a:rPr lang="zh-CN" altLang="en-US" sz="2400"/>
              <a:t>是如何把我们编写的代码怎么编译打包成</a:t>
            </a:r>
            <a:r>
              <a:rPr lang="en-US" altLang="zh-CN" sz="2400"/>
              <a:t>APK</a:t>
            </a:r>
            <a:r>
              <a:rPr lang="zh-CN" altLang="en-US" sz="2400"/>
              <a:t>的？其实就是用</a:t>
            </a:r>
            <a:r>
              <a:rPr lang="en-US" altLang="zh-CN" sz="2400"/>
              <a:t>Gradle</a:t>
            </a:r>
            <a:r>
              <a:rPr lang="zh-CN" altLang="en-US" sz="2400"/>
              <a:t>利用</a:t>
            </a:r>
            <a:r>
              <a:rPr lang="en-US" altLang="zh-CN" sz="2400"/>
              <a:t>sdk&gt;build-tools</a:t>
            </a:r>
            <a:r>
              <a:rPr lang="zh-CN" altLang="en-US" sz="2400"/>
              <a:t>Gradle自动化编译打包的。我们可以为Gradle指定构建规则，然后它就会根据我们的“命令”自动为我们构建app。Android Studio中默认就使用Gradle来完成应用的构建。有些同学可能会有疑问：”我用AS不记得给Gradle指定过什么构建规则呀，最后不还是能搞出来个apk。“ 实际上，app的构建过程是大同小异的，有一些过程是”通用“的，也就是每个app的构建都要经历一些公共步骤。因此，在我们在创建工程时，Android Studio自动帮我们生成了一些通用构建规则，很多时候我们甚至完全不用修改这些规则就能完成我们app的构建。</a:t>
            </a:r>
            <a:endParaRPr lang="zh-CN" altLang="en-US" sz="2400"/>
          </a:p>
          <a:p>
            <a:pPr marL="0" indent="0">
              <a:buNone/>
            </a:pPr>
            <a:r>
              <a:rPr lang="en-US" altLang="zh-CN" sz="2400"/>
              <a:t>2</a:t>
            </a:r>
            <a:r>
              <a:rPr lang="zh-CN" altLang="en-US" sz="2400"/>
              <a:t>、有些时候，我们会有一些个性化的构建需求，比如我们引入了第三方库，或者我们想要在通用构建过程中做一些其他的事情，这时我们就要自己在系统默认构建规则上做一些修改。这时候我们就要自己向Gradle”下命令“了，这时候我们就需要用Gradle能听懂的话了，也就是Groovy。Groovy是一种基于JVM的动态语言</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android编译打包的过程</a:t>
            </a:r>
            <a:endParaRPr lang="zh-CN" altLang="en-US" sz="3600"/>
          </a:p>
        </p:txBody>
      </p:sp>
      <p:sp>
        <p:nvSpPr>
          <p:cNvPr id="3" name="内容占位符 2"/>
          <p:cNvSpPr>
            <a:spLocks noGrp="1"/>
          </p:cNvSpPr>
          <p:nvPr>
            <p:ph idx="1"/>
          </p:nvPr>
        </p:nvSpPr>
        <p:spPr/>
        <p:txBody>
          <a:bodyPr/>
          <a:p>
            <a:endParaRPr lang="zh-CN" altLang="en-US"/>
          </a:p>
        </p:txBody>
      </p:sp>
      <p:pic>
        <p:nvPicPr>
          <p:cNvPr id="4" name="图片 3" descr="bd66d2f7cccb"/>
          <p:cNvPicPr>
            <a:picLocks noChangeAspect="1"/>
          </p:cNvPicPr>
          <p:nvPr/>
        </p:nvPicPr>
        <p:blipFill>
          <a:blip r:embed="rId1"/>
          <a:stretch>
            <a:fillRect/>
          </a:stretch>
        </p:blipFill>
        <p:spPr>
          <a:xfrm>
            <a:off x="5969000" y="365125"/>
            <a:ext cx="5277485" cy="60445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989330"/>
          </a:xfrm>
        </p:spPr>
        <p:txBody>
          <a:bodyPr/>
          <a:p>
            <a:r>
              <a:rPr lang="en-US" altLang="zh-CN" sz="3600"/>
              <a:t>Gradle</a:t>
            </a:r>
            <a:r>
              <a:rPr lang="zh-CN" altLang="en-US" sz="3600"/>
              <a:t>文件和执行阶段</a:t>
            </a:r>
            <a:endParaRPr lang="zh-CN" altLang="en-US" sz="3600"/>
          </a:p>
        </p:txBody>
      </p:sp>
      <p:sp>
        <p:nvSpPr>
          <p:cNvPr id="3" name="内容占位符 2"/>
          <p:cNvSpPr>
            <a:spLocks noGrp="1"/>
          </p:cNvSpPr>
          <p:nvPr>
            <p:ph idx="1"/>
          </p:nvPr>
        </p:nvSpPr>
        <p:spPr>
          <a:xfrm>
            <a:off x="838200" y="1499235"/>
            <a:ext cx="10515600" cy="4678045"/>
          </a:xfrm>
        </p:spPr>
        <p:txBody>
          <a:bodyPr>
            <a:normAutofit fontScale="90000" lnSpcReduction="10000"/>
          </a:bodyPr>
          <a:p>
            <a:pPr marL="0" indent="0">
              <a:buNone/>
            </a:pPr>
            <a:r>
              <a:rPr lang="en-US" altLang="zh-CN"/>
              <a:t>1</a:t>
            </a:r>
            <a:r>
              <a:rPr lang="zh-CN" altLang="en-US"/>
              <a:t>、当使用studio创建一个新项目时，会默认生成三个gradle文件。其中的两个文件－－setting.gradle和build.gradle文件位于项目的根目录，另外一个build.gradle文件则在android app模块内。其执行顺序是</a:t>
            </a:r>
            <a:r>
              <a:rPr lang="zh-CN" altLang="en-US">
                <a:sym typeface="+mn-ea"/>
              </a:rPr>
              <a:t>setting.gradle</a:t>
            </a:r>
            <a:r>
              <a:rPr lang="en-US" altLang="zh-CN">
                <a:sym typeface="+mn-ea"/>
              </a:rPr>
              <a:t>-&gt;</a:t>
            </a:r>
            <a:r>
              <a:rPr lang="zh-CN" altLang="en-US">
                <a:sym typeface="+mn-ea"/>
              </a:rPr>
              <a:t>根目录build.gradle</a:t>
            </a:r>
            <a:r>
              <a:rPr lang="en-US" altLang="zh-CN">
                <a:sym typeface="+mn-ea"/>
              </a:rPr>
              <a:t>- &gt;</a:t>
            </a:r>
            <a:r>
              <a:rPr lang="zh-CN" altLang="en-US">
                <a:sym typeface="+mn-ea"/>
              </a:rPr>
              <a:t>项目中</a:t>
            </a:r>
            <a:r>
              <a:rPr lang="en-US" altLang="zh-CN">
                <a:sym typeface="+mn-ea"/>
              </a:rPr>
              <a:t>build.gradle</a:t>
            </a:r>
            <a:endParaRPr lang="en-US" altLang="zh-CN">
              <a:sym typeface="+mn-ea"/>
            </a:endParaRPr>
          </a:p>
          <a:p>
            <a:pPr marL="0" indent="0">
              <a:buNone/>
            </a:pPr>
            <a:r>
              <a:rPr lang="en-US" altLang="zh-CN"/>
              <a:t>2</a:t>
            </a:r>
            <a:r>
              <a:rPr lang="zh-CN" altLang="en-US"/>
              <a:t>、一个gradle的构建通常有如下三个阶段</a:t>
            </a:r>
            <a:endParaRPr lang="zh-CN" altLang="en-US"/>
          </a:p>
          <a:p>
            <a:pPr marL="0" indent="0">
              <a:buNone/>
            </a:pPr>
            <a:r>
              <a:rPr lang="zh-CN" altLang="en-US"/>
              <a:t>a</a:t>
            </a:r>
            <a:r>
              <a:rPr lang="en-US" altLang="zh-CN"/>
              <a:t>. </a:t>
            </a:r>
            <a:r>
              <a:rPr lang="zh-CN" altLang="en-US"/>
              <a:t>初始化－项目实例会在该阶段被创建。</a:t>
            </a:r>
            <a:endParaRPr lang="zh-CN" altLang="en-US"/>
          </a:p>
          <a:p>
            <a:pPr marL="0" indent="0">
              <a:buNone/>
            </a:pPr>
            <a:r>
              <a:rPr lang="zh-CN" altLang="en-US"/>
              <a:t>如果一个项目有多个模块，并且每一个模块都有其对应得build.gradle文件，那么就会创建多个项目实例；</a:t>
            </a:r>
            <a:endParaRPr lang="zh-CN" altLang="en-US"/>
          </a:p>
          <a:p>
            <a:pPr marL="0" indent="0">
              <a:buNone/>
            </a:pPr>
            <a:r>
              <a:rPr lang="zh-CN" altLang="en-US"/>
              <a:t>b</a:t>
            </a:r>
            <a:r>
              <a:rPr lang="en-US" altLang="zh-CN"/>
              <a:t>. </a:t>
            </a:r>
            <a:r>
              <a:rPr lang="zh-CN" altLang="en-US"/>
              <a:t>配置－在该阶段，构建脚本会被执行，并为每个项目实例创建和配置任务；</a:t>
            </a:r>
            <a:endParaRPr lang="zh-CN" altLang="en-US"/>
          </a:p>
          <a:p>
            <a:pPr marL="0" indent="0">
              <a:buNone/>
            </a:pPr>
            <a:r>
              <a:rPr lang="en-US" altLang="zh-CN"/>
              <a:t>c. </a:t>
            </a:r>
            <a:r>
              <a:rPr lang="zh-CN" altLang="en-US"/>
              <a:t>执行－在该阶段，gradle将决定哪个任务会被执行，哪些任务会被执行取决于开始该次构建的参数配置和该gradle文件的当前目录；</a:t>
            </a:r>
            <a:endParaRPr lang="zh-CN" altLang="en-US"/>
          </a:p>
          <a:p>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42620"/>
          </a:xfrm>
        </p:spPr>
        <p:txBody>
          <a:bodyPr>
            <a:normAutofit fontScale="90000"/>
          </a:bodyPr>
          <a:p>
            <a:r>
              <a:rPr lang="en-US" altLang="zh-CN"/>
              <a:t>Gradle</a:t>
            </a:r>
            <a:r>
              <a:rPr lang="zh-CN" altLang="en-US"/>
              <a:t>的两个重要概念</a:t>
            </a:r>
            <a:endParaRPr lang="en-US" altLang="zh-CN"/>
          </a:p>
        </p:txBody>
      </p:sp>
      <p:sp>
        <p:nvSpPr>
          <p:cNvPr id="3" name="内容占位符 2"/>
          <p:cNvSpPr>
            <a:spLocks noGrp="1"/>
          </p:cNvSpPr>
          <p:nvPr>
            <p:ph idx="1"/>
          </p:nvPr>
        </p:nvSpPr>
        <p:spPr>
          <a:xfrm>
            <a:off x="960120" y="1295400"/>
            <a:ext cx="10393680" cy="4881880"/>
          </a:xfrm>
        </p:spPr>
        <p:txBody>
          <a:bodyPr>
            <a:normAutofit/>
          </a:bodyPr>
          <a:p>
            <a:pPr marL="0" indent="0">
              <a:buNone/>
            </a:pPr>
            <a:r>
              <a:rPr lang="en-US" altLang="zh-CN"/>
              <a:t>1</a:t>
            </a:r>
            <a:r>
              <a:rPr lang="zh-CN" altLang="en-US"/>
              <a:t>、Task</a:t>
            </a:r>
            <a:endParaRPr lang="zh-CN" altLang="en-US"/>
          </a:p>
          <a:p>
            <a:pPr marL="0" indent="0">
              <a:buNone/>
            </a:pPr>
            <a:r>
              <a:rPr lang="zh-CN" altLang="en-US"/>
              <a:t>在Gradle中，每一个待构建的工程是一个Project，构建一个Project需要执行一系列Task，比如编译、打包这些构建过程的子过程都对应着一个Task。具体来说，一个apk文件的构建包含以下Task：Java源码编译、资源文件编译、Lint检查、打包以生成最终的apk文件等等。</a:t>
            </a:r>
            <a:endParaRPr lang="zh-CN" altLang="en-US"/>
          </a:p>
          <a:p>
            <a:pPr marL="0" indent="0">
              <a:buNone/>
            </a:pPr>
            <a:r>
              <a:rPr lang="en-US" altLang="zh-CN"/>
              <a:t>2</a:t>
            </a:r>
            <a:r>
              <a:rPr lang="zh-CN" altLang="en-US"/>
              <a:t>、 </a:t>
            </a:r>
            <a:r>
              <a:rPr lang="en-US" altLang="zh-CN"/>
              <a:t>Plugin</a:t>
            </a:r>
            <a:endParaRPr lang="en-US" altLang="zh-CN"/>
          </a:p>
          <a:p>
            <a:pPr marL="0" indent="0">
              <a:buNone/>
            </a:pPr>
            <a:r>
              <a:rPr lang="zh-CN" altLang="en-US"/>
              <a:t>插件的核心工作有两个：一是定义Task；二是执行Task。也就是说，我们想让Gradle能正常工作，完成整个构建流程中的一系列Task的执行，必须导入合适的插件，这些插件中定义了构建Project中的一系列Task，并且负责执行相应的Task。</a:t>
            </a:r>
            <a:endParaRPr lang="en-US" altLang="zh-CN"/>
          </a:p>
          <a:p>
            <a:endParaRPr lang="zh-CN" altLang="en-US"/>
          </a:p>
          <a:p>
            <a:pPr marL="0" indent="0">
              <a:buNone/>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95020"/>
          </a:xfrm>
        </p:spPr>
        <p:txBody>
          <a:bodyPr/>
          <a:p>
            <a:r>
              <a:rPr lang="en-US" altLang="zh-CN"/>
              <a:t>Gradle </a:t>
            </a:r>
            <a:r>
              <a:rPr lang="zh-CN" altLang="en-US"/>
              <a:t>之</a:t>
            </a:r>
            <a:r>
              <a:rPr lang="en-US" altLang="zh-CN"/>
              <a:t>Task</a:t>
            </a:r>
            <a:endParaRPr lang="en-US" altLang="zh-CN"/>
          </a:p>
        </p:txBody>
      </p:sp>
      <p:sp>
        <p:nvSpPr>
          <p:cNvPr id="3" name="内容占位符 2"/>
          <p:cNvSpPr>
            <a:spLocks noGrp="1"/>
          </p:cNvSpPr>
          <p:nvPr>
            <p:ph idx="1"/>
          </p:nvPr>
        </p:nvSpPr>
        <p:spPr>
          <a:xfrm>
            <a:off x="838200" y="1264920"/>
            <a:ext cx="10515600" cy="5422900"/>
          </a:xfrm>
        </p:spPr>
        <p:txBody>
          <a:bodyPr>
            <a:noAutofit/>
          </a:bodyPr>
          <a:p>
            <a:pPr marL="0" indent="0">
              <a:buNone/>
            </a:pPr>
            <a:r>
              <a:rPr lang="en-US" altLang="zh-CN" sz="2000"/>
              <a:t>1</a:t>
            </a:r>
            <a:r>
              <a:rPr lang="zh-CN" altLang="en-US" sz="2000"/>
              <a:t>、</a:t>
            </a:r>
            <a:r>
              <a:rPr lang="zh-CN" sz="2000"/>
              <a:t>常用命令，是plugin: 'com.android.application'包含的</a:t>
            </a:r>
            <a:endParaRPr lang="zh-CN" sz="2000"/>
          </a:p>
          <a:p>
            <a:pPr marL="0" indent="0">
              <a:buNone/>
            </a:pPr>
            <a:r>
              <a:rPr sz="2000"/>
              <a:t>gradle clean，清除编译时生成的临时文件。</a:t>
            </a:r>
            <a:endParaRPr sz="2000"/>
          </a:p>
          <a:p>
            <a:pPr marL="0" indent="0">
              <a:buNone/>
            </a:pPr>
            <a:r>
              <a:rPr sz="2000"/>
              <a:t>gradle assemble，功能同build，但没有Lint和UnitTest。</a:t>
            </a:r>
            <a:endParaRPr sz="2000"/>
          </a:p>
          <a:p>
            <a:pPr marL="0" indent="0">
              <a:buNone/>
            </a:pPr>
            <a:r>
              <a:rPr sz="2000"/>
              <a:t>gradle assembleDebug，只编译打包Debug版本。</a:t>
            </a:r>
            <a:endParaRPr sz="2000"/>
          </a:p>
          <a:p>
            <a:pPr marL="0" indent="0">
              <a:buNone/>
            </a:pPr>
            <a:r>
              <a:rPr sz="2000"/>
              <a:t>gradle assembleRelease，只编译打包Release版本。</a:t>
            </a:r>
            <a:endParaRPr sz="2000"/>
          </a:p>
          <a:p>
            <a:pPr marL="0" indent="0">
              <a:buNone/>
            </a:pPr>
            <a:r>
              <a:rPr lang="zh-CN" sz="2000"/>
              <a:t>我们可以看一下</a:t>
            </a:r>
            <a:r>
              <a:rPr sz="2000"/>
              <a:t>assembleDebug的依赖关系：</a:t>
            </a:r>
            <a:r>
              <a:rPr sz="2000">
                <a:hlinkClick r:id="rId1" action="ppaction://hlinkfile"/>
              </a:rPr>
              <a:t>https://blog.csdn.net/codetend/article/details/51909267?utm_source=itdadao&amp;utm_medium=referral</a:t>
            </a:r>
            <a:endParaRPr sz="2000">
              <a:hlinkClick r:id="rId1" action="ppaction://hlinkfile"/>
            </a:endParaRPr>
          </a:p>
          <a:p>
            <a:pPr marL="0" indent="0">
              <a:buNone/>
            </a:pPr>
            <a:r>
              <a:rPr lang="en-US" sz="2000"/>
              <a:t>2</a:t>
            </a:r>
            <a:r>
              <a:rPr lang="zh-CN" altLang="en-US" sz="2000"/>
              <a:t>、 Gradle 自定义Task  ，class MyTask extends DefaultTask </a:t>
            </a:r>
            <a:r>
              <a:rPr lang="en-US" altLang="zh-CN" sz="2000"/>
              <a:t>{</a:t>
            </a:r>
            <a:endParaRPr lang="en-US" altLang="zh-CN" sz="2000"/>
          </a:p>
          <a:p>
            <a:pPr marL="0" indent="0">
              <a:buNone/>
            </a:pPr>
            <a:r>
              <a:rPr lang="en-US" altLang="zh-CN" sz="2000"/>
              <a:t> }</a:t>
            </a:r>
            <a:endParaRPr lang="en-US" altLang="zh-CN" sz="2000"/>
          </a:p>
          <a:p>
            <a:pPr marL="0" indent="0">
              <a:buNone/>
            </a:pPr>
            <a:r>
              <a:rPr lang="en-US" altLang="zh-CN" sz="2000"/>
              <a:t>task hello3 (type: MyTask){</a:t>
            </a:r>
            <a:endParaRPr lang="en-US" altLang="zh-CN" sz="2000"/>
          </a:p>
          <a:p>
            <a:pPr marL="0" indent="0">
              <a:buNone/>
            </a:pPr>
            <a:r>
              <a:rPr lang="en-US" altLang="zh-CN" sz="2000"/>
              <a:t>    doLast{</a:t>
            </a:r>
            <a:endParaRPr lang="en-US" altLang="zh-CN" sz="2000"/>
          </a:p>
          <a:p>
            <a:pPr marL="0" indent="0">
              <a:buNone/>
            </a:pPr>
            <a:r>
              <a:rPr lang="en-US" altLang="zh-CN" sz="2000"/>
              <a:t>        println "action2+++++"</a:t>
            </a:r>
            <a:endParaRPr lang="en-US" altLang="zh-CN" sz="2000"/>
          </a:p>
          <a:p>
            <a:pPr marL="0" indent="0">
              <a:buNone/>
            </a:pPr>
            <a:r>
              <a:rPr lang="en-US" altLang="zh-CN" sz="2000"/>
              <a:t>    }</a:t>
            </a:r>
            <a:endParaRPr lang="en-US" altLang="zh-CN" sz="2000"/>
          </a:p>
          <a:p>
            <a:pPr marL="0" indent="0">
              <a:buNone/>
            </a:pPr>
            <a:r>
              <a:rPr lang="en-US" altLang="zh-CN" sz="2000"/>
              <a:t>}</a:t>
            </a:r>
            <a:endParaRPr lang="en-US" altLang="zh-CN"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获取每个</a:t>
            </a:r>
            <a:r>
              <a:rPr lang="en-US" altLang="zh-CN"/>
              <a:t>Task</a:t>
            </a:r>
            <a:r>
              <a:rPr lang="zh-CN" altLang="en-US"/>
              <a:t>执行时间</a:t>
            </a:r>
            <a:endParaRPr lang="zh-CN" altLang="en-US"/>
          </a:p>
        </p:txBody>
      </p:sp>
      <p:sp>
        <p:nvSpPr>
          <p:cNvPr id="3" name="内容占位符 2"/>
          <p:cNvSpPr>
            <a:spLocks noGrp="1"/>
          </p:cNvSpPr>
          <p:nvPr>
            <p:ph idx="1"/>
          </p:nvPr>
        </p:nvSpPr>
        <p:spPr/>
        <p:txBody>
          <a:bodyPr/>
          <a:p>
            <a:r>
              <a:rPr lang="zh-CN" altLang="en-US"/>
              <a:t>class TaskTimeMonitor implements TaskExecutionListener, BuildListener {</a:t>
            </a:r>
            <a:r>
              <a:rPr lang="en-US" altLang="zh-CN"/>
              <a:t>}</a:t>
            </a:r>
            <a:endParaRPr lang="en-US" altLang="zh-CN"/>
          </a:p>
          <a:p>
            <a:r>
              <a:rPr lang="en-US" altLang="zh-CN"/>
              <a:t>gradle.addListener new TaskTimeMonitor() </a:t>
            </a:r>
            <a:r>
              <a:rPr lang="zh-CN" altLang="en-US"/>
              <a:t>通过这个监听器我们可以获取编译过程中执行了哪些</a:t>
            </a:r>
            <a:r>
              <a:rPr lang="en-US" altLang="zh-CN"/>
              <a:t>Task</a:t>
            </a:r>
            <a:r>
              <a:rPr lang="zh-CN" altLang="en-US"/>
              <a:t>及每个</a:t>
            </a:r>
            <a:r>
              <a:rPr lang="en-US" altLang="zh-CN"/>
              <a:t>Task</a:t>
            </a:r>
            <a:r>
              <a:rPr lang="zh-CN" altLang="en-US"/>
              <a:t>执行的时间</a:t>
            </a:r>
            <a:endParaRPr lang="zh-CN" altLang="en-US"/>
          </a:p>
          <a:p>
            <a:r>
              <a:rPr lang="en-US" altLang="zh-CN"/>
              <a:t>我们可以通过执行 gradlew assembleDebug  来看</a:t>
            </a:r>
            <a:r>
              <a:rPr lang="zh-CN" altLang="en-US"/>
              <a:t>打印</a:t>
            </a:r>
            <a:r>
              <a:rPr lang="en-US" altLang="zh-CN"/>
              <a:t>效果</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77570"/>
          </a:xfrm>
        </p:spPr>
        <p:txBody>
          <a:bodyPr/>
          <a:p>
            <a:r>
              <a:rPr lang="zh-CN" altLang="en-US" sz="3600"/>
              <a:t>根据</a:t>
            </a:r>
            <a:r>
              <a:rPr lang="en-US" altLang="zh-CN" sz="3600"/>
              <a:t>gradle</a:t>
            </a:r>
            <a:r>
              <a:rPr lang="zh-CN" altLang="en-US" sz="3600"/>
              <a:t>的回调</a:t>
            </a:r>
            <a:r>
              <a:rPr lang="en-US" altLang="zh-CN" sz="3600"/>
              <a:t>Task</a:t>
            </a:r>
            <a:r>
              <a:rPr lang="zh-CN" altLang="en-US" sz="3600"/>
              <a:t>自动化执行</a:t>
            </a:r>
            <a:endParaRPr lang="zh-CN" altLang="en-US" sz="3600"/>
          </a:p>
        </p:txBody>
      </p:sp>
      <p:sp>
        <p:nvSpPr>
          <p:cNvPr id="3" name="内容占位符 2"/>
          <p:cNvSpPr>
            <a:spLocks noGrp="1"/>
          </p:cNvSpPr>
          <p:nvPr>
            <p:ph idx="1"/>
          </p:nvPr>
        </p:nvSpPr>
        <p:spPr>
          <a:xfrm>
            <a:off x="838200" y="1167130"/>
            <a:ext cx="10515600" cy="5601970"/>
          </a:xfrm>
        </p:spPr>
        <p:txBody>
          <a:bodyPr>
            <a:normAutofit fontScale="90000" lnSpcReduction="10000"/>
          </a:bodyPr>
          <a:p>
            <a:pPr marL="0" indent="0">
              <a:buNone/>
            </a:pPr>
            <a:r>
              <a:rPr lang="en-US" altLang="zh-CN" sz="1600"/>
              <a:t>1</a:t>
            </a:r>
            <a:r>
              <a:rPr lang="zh-CN" altLang="en-US" sz="1600"/>
              <a:t>、//当任务图创建的时候这个回调会自动执行，你知道这个逻辑会在任何任务之前执行,所以你可以自定义做一些操作</a:t>
            </a:r>
            <a:endParaRPr lang="zh-CN" altLang="en-US" sz="1600"/>
          </a:p>
          <a:p>
            <a:pPr marL="0" indent="0">
              <a:buNone/>
            </a:pPr>
            <a:r>
              <a:rPr lang="zh-CN" altLang="en-US" sz="1600"/>
              <a:t>gradle.taskGraph.whenReady { TaskExecutionGraph taskGraph -&gt;</a:t>
            </a:r>
            <a:endParaRPr lang="zh-CN" altLang="en-US" sz="1600"/>
          </a:p>
          <a:p>
            <a:pPr marL="0" indent="0">
              <a:buNone/>
            </a:pPr>
            <a:r>
              <a:rPr lang="zh-CN" altLang="en-US" sz="1600"/>
              <a:t>//    使用Groovy语法调用getAllTasks方法获取所有的task，然后做相应的操作</a:t>
            </a:r>
            <a:endParaRPr lang="zh-CN" altLang="en-US" sz="1600"/>
          </a:p>
          <a:p>
            <a:pPr marL="0" indent="0">
              <a:buNone/>
            </a:pPr>
            <a:r>
              <a:rPr lang="zh-CN" altLang="en-US" sz="1600"/>
              <a:t>    taskGraph.allTasks.findAll { it.name ==~ /lint.*/ }*.enabled = false</a:t>
            </a:r>
            <a:endParaRPr lang="zh-CN" altLang="en-US" sz="1600"/>
          </a:p>
          <a:p>
            <a:pPr marL="0" indent="0">
              <a:buNone/>
            </a:pPr>
            <a:r>
              <a:rPr lang="zh-CN" altLang="en-US" sz="1600"/>
              <a:t>//    </a:t>
            </a:r>
            <a:r>
              <a:rPr lang="zh-CN" altLang="en-US" sz="1600">
                <a:sym typeface="+mn-ea"/>
              </a:rPr>
              <a:t>taskGraph</a:t>
            </a:r>
            <a:r>
              <a:rPr lang="zh-CN" altLang="en-US" sz="1600"/>
              <a:t>中没有release的task，做相应的操作</a:t>
            </a:r>
            <a:endParaRPr lang="zh-CN" altLang="en-US" sz="1600"/>
          </a:p>
          <a:p>
            <a:pPr marL="0" indent="0">
              <a:buNone/>
            </a:pPr>
            <a:r>
              <a:rPr lang="zh-CN" altLang="en-US" sz="1600"/>
              <a:t>    if (taskGraph.hasTask(release)) {        version = '1.0'</a:t>
            </a:r>
            <a:endParaRPr lang="zh-CN" altLang="en-US" sz="1600"/>
          </a:p>
          <a:p>
            <a:pPr marL="0" indent="0">
              <a:buNone/>
            </a:pPr>
            <a:r>
              <a:rPr lang="zh-CN" altLang="en-US" sz="1600"/>
              <a:t>    } else {version = '1.0-SNAPSHOT'</a:t>
            </a:r>
            <a:endParaRPr lang="zh-CN" altLang="en-US" sz="1600"/>
          </a:p>
          <a:p>
            <a:pPr marL="0" indent="0">
              <a:buNone/>
            </a:pPr>
            <a:r>
              <a:rPr lang="zh-CN" altLang="en-US" sz="1600"/>
              <a:t>    }</a:t>
            </a:r>
            <a:endParaRPr lang="zh-CN" altLang="en-US" sz="1600"/>
          </a:p>
          <a:p>
            <a:pPr marL="0" indent="0">
              <a:buNone/>
            </a:pPr>
            <a:r>
              <a:rPr lang="zh-CN" altLang="en-US" sz="1600"/>
              <a:t>    tasks.updateAAR.execute()</a:t>
            </a:r>
            <a:endParaRPr lang="zh-CN" altLang="en-US" sz="1600"/>
          </a:p>
          <a:p>
            <a:pPr marL="0" indent="0">
              <a:buNone/>
            </a:pPr>
            <a:r>
              <a:rPr lang="zh-CN" altLang="en-US" sz="1600"/>
              <a:t>    println "updateAAR.execute()--------------------------"</a:t>
            </a:r>
            <a:endParaRPr lang="zh-CN" altLang="en-US" sz="1600"/>
          </a:p>
          <a:p>
            <a:pPr marL="0" indent="0">
              <a:buNone/>
            </a:pPr>
            <a:r>
              <a:rPr lang="zh-CN" altLang="en-US" sz="1600"/>
              <a:t>}</a:t>
            </a:r>
            <a:endParaRPr lang="zh-CN" altLang="en-US" sz="1600"/>
          </a:p>
          <a:p>
            <a:pPr marL="0" indent="0">
              <a:buNone/>
            </a:pPr>
            <a:r>
              <a:rPr lang="zh-CN" altLang="en-US" sz="1600"/>
              <a:t>也可以自定义TaskExecutionGraphListener  ，可参考：http://wiki.jikexueyuan.com/project/gradleIn-action/build-lifetime.html</a:t>
            </a:r>
            <a:endParaRPr lang="zh-CN" altLang="en-US" sz="1600"/>
          </a:p>
          <a:p>
            <a:pPr marL="0" indent="0">
              <a:buNone/>
            </a:pPr>
            <a:r>
              <a:rPr lang="en-US" altLang="zh-CN" sz="1600"/>
              <a:t>2</a:t>
            </a:r>
            <a:r>
              <a:rPr lang="zh-CN" altLang="en-US" sz="1600"/>
              <a:t>、每个模块，配置的时候并不会执行task，</a:t>
            </a:r>
            <a:endParaRPr lang="zh-CN" altLang="en-US" sz="1600"/>
          </a:p>
          <a:p>
            <a:pPr marL="0" indent="0">
              <a:buNone/>
            </a:pPr>
            <a:r>
              <a:rPr lang="zh-CN" altLang="en-US" sz="1600"/>
              <a:t> 配置完了以后，有一个重要的回调project.afterEvaluate，它表示所有的模块都已经配置完了，可以准备执行task了； </a:t>
            </a:r>
            <a:endParaRPr lang="zh-CN" altLang="en-US" sz="1600"/>
          </a:p>
          <a:p>
            <a:pPr marL="0" indent="0">
              <a:buNone/>
            </a:pPr>
            <a:r>
              <a:rPr lang="zh-CN" altLang="en-US" sz="1600"/>
              <a:t>project.afterEvaluate {</a:t>
            </a:r>
            <a:endParaRPr lang="zh-CN" altLang="en-US" sz="1600"/>
          </a:p>
          <a:p>
            <a:pPr marL="0" indent="0">
              <a:buNone/>
            </a:pPr>
            <a:r>
              <a:rPr lang="zh-CN" altLang="en-US" sz="1600"/>
              <a:t>    println "app evaluate start"</a:t>
            </a:r>
            <a:endParaRPr lang="zh-CN" altLang="en-US" sz="1600"/>
          </a:p>
          <a:p>
            <a:pPr marL="0" indent="0">
              <a:buNone/>
            </a:pPr>
            <a:r>
              <a:rPr lang="zh-CN" altLang="en-US" sz="1600"/>
              <a:t>    println "app evaluate end"</a:t>
            </a:r>
            <a:endParaRPr lang="zh-CN" altLang="en-US" sz="1600"/>
          </a:p>
          <a:p>
            <a:pPr marL="0" indent="0">
              <a:buNone/>
            </a:pPr>
            <a:r>
              <a:rPr lang="zh-CN" altLang="en-US" sz="1600"/>
              <a:t>}</a:t>
            </a:r>
            <a:endParaRPr lang="zh-CN" altLang="en-US" sz="16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8466</Words>
  <Application>WPS 演示</Application>
  <PresentationFormat>宽屏</PresentationFormat>
  <Paragraphs>231</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宋体</vt:lpstr>
      <vt:lpstr>Wingdings</vt:lpstr>
      <vt:lpstr>Calibri Light</vt:lpstr>
      <vt:lpstr>Calibri</vt:lpstr>
      <vt:lpstr>微软雅黑</vt:lpstr>
      <vt:lpstr>Arial Unicode MS</vt:lpstr>
      <vt:lpstr>Wingdings</vt:lpstr>
      <vt:lpstr>Office 主题</vt:lpstr>
      <vt:lpstr>Android项目管理搭档之Gradle</vt:lpstr>
      <vt:lpstr>Gradle简介</vt:lpstr>
      <vt:lpstr>Gradle用途之Android</vt:lpstr>
      <vt:lpstr>android编译打包的过程</vt:lpstr>
      <vt:lpstr>Gradle文件和执行阶段</vt:lpstr>
      <vt:lpstr>Gradle的两个重要概念</vt:lpstr>
      <vt:lpstr>Gradle 之Task</vt:lpstr>
      <vt:lpstr>获取每个Task执行时间</vt:lpstr>
      <vt:lpstr>根据gradle的回调Task自动化执行</vt:lpstr>
      <vt:lpstr>Gradle 之Plugin</vt:lpstr>
      <vt:lpstr>android{}配置块 </vt:lpstr>
      <vt:lpstr>Gradle之添加依赖</vt:lpstr>
      <vt:lpstr>Gradle多渠道打包 ，并且自定义不同渠道包</vt:lpstr>
      <vt:lpstr>进一步自定义不同的打包</vt:lpstr>
      <vt:lpstr>自定义APK名称,多渠道打包 </vt:lpstr>
      <vt:lpstr>加快编译速度，配置gradle</vt:lpstr>
      <vt:lpstr>Task之复制文件</vt:lpstr>
      <vt:lpstr>Gradle模块化</vt:lpstr>
      <vt:lpstr>编写自己的library和plugin</vt:lpstr>
      <vt:lpstr>有关Gradle的开源框架</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gaolei</dc:creator>
  <cp:lastModifiedBy>gaolei</cp:lastModifiedBy>
  <cp:revision>18</cp:revision>
  <dcterms:created xsi:type="dcterms:W3CDTF">2015-05-05T08:02:00Z</dcterms:created>
  <dcterms:modified xsi:type="dcterms:W3CDTF">2018-05-21T03:45:39Z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