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2" r:id="rId16"/>
    <p:sldId id="270" r:id="rId17"/>
    <p:sldId id="273" r:id="rId18"/>
    <p:sldId id="274" r:id="rId19"/>
    <p:sldId id="275" r:id="rId2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https://www.jianshu.com/p/80eddf62a99a" TargetMode="Externa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1315085"/>
            <a:ext cx="11065510" cy="5130165"/>
          </a:xfrm>
        </p:spPr>
        <p:txBody>
          <a:bodyPr/>
          <a:p>
            <a:pPr algn="l"/>
            <a:r>
              <a:rPr lang="en-US" altLang="zh-CN">
                <a:solidFill>
                  <a:schemeClr val="bg1"/>
                </a:solidFill>
              </a:rPr>
              <a:t>        </a:t>
            </a:r>
            <a:r>
              <a:rPr lang="en-US" altLang="zh-CN" sz="2800">
                <a:solidFill>
                  <a:schemeClr val="bg1"/>
                </a:solidFill>
              </a:rPr>
              <a:t>Kotlin是一门静态语言，由 JetBrains 开发</a:t>
            </a:r>
            <a:r>
              <a:rPr lang="zh-CN" altLang="en-US" sz="2800">
                <a:solidFill>
                  <a:schemeClr val="bg1"/>
                </a:solidFill>
              </a:rPr>
              <a:t>，</a:t>
            </a:r>
            <a:r>
              <a:rPr lang="en-US" altLang="zh-CN" sz="2800">
                <a:solidFill>
                  <a:schemeClr val="bg1"/>
                </a:solidFill>
              </a:rPr>
              <a:t>支持多种平台，包括移动端、服务端以及浏览器端，此外，Kotlin还是一门融合了面向对象与函数式编程的语言，支持泛型、安全的空判断，并且Kotlin与Java可以做到完全的交互。</a:t>
            </a:r>
            <a:r>
              <a:rPr lang="zh-CN" altLang="en-US" sz="2800">
                <a:solidFill>
                  <a:schemeClr val="bg1"/>
                </a:solidFill>
              </a:rPr>
              <a:t>它</a:t>
            </a:r>
            <a:r>
              <a:rPr lang="en-US" altLang="zh-CN" sz="2800">
                <a:solidFill>
                  <a:schemeClr val="bg1"/>
                </a:solidFill>
              </a:rPr>
              <a:t>已正式成为Android官方支持开发语言</a:t>
            </a:r>
            <a:r>
              <a:rPr lang="zh-CN" altLang="en-US" sz="2800">
                <a:solidFill>
                  <a:schemeClr val="bg1"/>
                </a:solidFill>
              </a:rPr>
              <a:t>。</a:t>
            </a:r>
            <a:endParaRPr lang="zh-CN" altLang="en-US" sz="2800">
              <a:solidFill>
                <a:schemeClr val="bg1"/>
              </a:solidFill>
            </a:endParaRPr>
          </a:p>
          <a:p>
            <a:pPr algn="l"/>
            <a:r>
              <a:rPr lang="en-US" altLang="zh-CN" sz="2800">
                <a:solidFill>
                  <a:schemeClr val="bg1"/>
                </a:solidFill>
              </a:rPr>
              <a:t>Kotlin  - 下一代全平台开发技术</a:t>
            </a:r>
            <a:r>
              <a:rPr lang="zh-CN" altLang="en-US" sz="2800">
                <a:solidFill>
                  <a:schemeClr val="bg1"/>
                </a:solidFill>
              </a:rPr>
              <a:t>：</a:t>
            </a:r>
            <a:r>
              <a:rPr lang="en-US" altLang="zh-CN" sz="2800">
                <a:solidFill>
                  <a:schemeClr val="bg1"/>
                </a:solidFill>
                <a:hlinkClick r:id="rId2" action="ppaction://hlinkfile"/>
              </a:rPr>
              <a:t>https://www.jianshu.com/p/80eddf62a99a</a:t>
            </a:r>
            <a:endParaRPr lang="en-US" altLang="zh-CN" sz="2800">
              <a:solidFill>
                <a:schemeClr val="bg1"/>
              </a:solidFill>
            </a:endParaRPr>
          </a:p>
          <a:p>
            <a:pPr algn="l"/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Kotlin</a:t>
            </a:r>
            <a:r>
              <a:rPr lang="zh-CN" altLang="en-US">
                <a:solidFill>
                  <a:schemeClr val="bg1"/>
                </a:solidFill>
              </a:rPr>
              <a:t>简介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1315085"/>
            <a:ext cx="11065510" cy="5130165"/>
          </a:xfrm>
        </p:spPr>
        <p:txBody>
          <a:bodyPr>
            <a:normAutofit lnSpcReduction="10000"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15 . 强制转换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java中  mHeader(View)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kotlin 中是mHeader as View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16 . java中asycTask 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　　kotlin 中 async{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　　　　run(){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　　　　　　uiThread{...}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　　　　　　}}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17 . 增强For循环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java中： for(</a:t>
            </a:r>
            <a:r>
              <a:rPr lang="en-US" altLang="zh-CN">
                <a:solidFill>
                  <a:schemeClr val="bg1"/>
                </a:solidFill>
              </a:rPr>
              <a:t>String</a:t>
            </a:r>
            <a:r>
              <a:rPr lang="zh-CN" altLang="en-US">
                <a:solidFill>
                  <a:schemeClr val="bg1"/>
                </a:solidFill>
              </a:rPr>
              <a:t> </a:t>
            </a:r>
            <a:r>
              <a:rPr lang="en-US" altLang="zh-CN">
                <a:solidFill>
                  <a:schemeClr val="bg1"/>
                </a:solidFill>
              </a:rPr>
              <a:t>str</a:t>
            </a:r>
            <a:r>
              <a:rPr lang="zh-CN" altLang="en-US">
                <a:solidFill>
                  <a:schemeClr val="bg1"/>
                </a:solidFill>
              </a:rPr>
              <a:t>：</a:t>
            </a:r>
            <a:r>
              <a:rPr lang="en-US" altLang="zh-CN">
                <a:solidFill>
                  <a:schemeClr val="bg1"/>
                </a:solidFill>
              </a:rPr>
              <a:t>list</a:t>
            </a:r>
            <a:r>
              <a:rPr lang="zh-CN" altLang="en-US">
                <a:solidFill>
                  <a:schemeClr val="bg1"/>
                </a:solidFill>
              </a:rPr>
              <a:t>)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kotlin中：for（</a:t>
            </a:r>
            <a:r>
              <a:rPr lang="en-US" altLang="zh-CN">
                <a:solidFill>
                  <a:schemeClr val="bg1"/>
                </a:solidFill>
              </a:rPr>
              <a:t>str</a:t>
            </a:r>
            <a:r>
              <a:rPr lang="zh-CN" altLang="en-US">
                <a:solidFill>
                  <a:schemeClr val="bg1"/>
                </a:solidFill>
              </a:rPr>
              <a:t> in </a:t>
            </a:r>
            <a:r>
              <a:rPr lang="en-US" altLang="zh-CN">
                <a:solidFill>
                  <a:schemeClr val="bg1"/>
                </a:solidFill>
              </a:rPr>
              <a:t>list</a:t>
            </a:r>
            <a:r>
              <a:rPr lang="zh-CN" altLang="en-US">
                <a:solidFill>
                  <a:schemeClr val="bg1"/>
                </a:solidFill>
              </a:rPr>
              <a:t>）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Kotlin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</a:rPr>
              <a:t>Java</a:t>
            </a:r>
            <a:r>
              <a:rPr lang="zh-CN" altLang="en-US">
                <a:solidFill>
                  <a:schemeClr val="bg1"/>
                </a:solidFill>
              </a:rPr>
              <a:t>的不同（六）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1196340"/>
            <a:ext cx="11065510" cy="5502910"/>
          </a:xfrm>
        </p:spPr>
        <p:txBody>
          <a:bodyPr>
            <a:noAutofit/>
          </a:bodyPr>
          <a:p>
            <a:pPr algn="l"/>
            <a:r>
              <a:rPr lang="en-US" altLang="zh-CN" sz="2000">
                <a:solidFill>
                  <a:schemeClr val="bg1"/>
                </a:solidFill>
              </a:rPr>
              <a:t>18  . 三元表达式</a:t>
            </a:r>
            <a:endParaRPr lang="en-US" altLang="zh-CN" sz="2000">
              <a:solidFill>
                <a:schemeClr val="bg1"/>
              </a:solidFill>
            </a:endParaRPr>
          </a:p>
          <a:p>
            <a:pPr algn="l"/>
            <a:r>
              <a:rPr lang="zh-CN" altLang="en-US" sz="2000">
                <a:solidFill>
                  <a:schemeClr val="bg1"/>
                </a:solidFill>
              </a:rPr>
              <a:t>　java中(condition ? then : else)</a:t>
            </a:r>
            <a:endParaRPr lang="zh-CN" altLang="en-US" sz="2000">
              <a:solidFill>
                <a:schemeClr val="bg1"/>
              </a:solidFill>
            </a:endParaRPr>
          </a:p>
          <a:p>
            <a:pPr algn="l"/>
            <a:r>
              <a:rPr lang="zh-CN" altLang="en-US" sz="2000">
                <a:solidFill>
                  <a:schemeClr val="bg1"/>
                </a:solidFill>
              </a:rPr>
              <a:t>　　kotlin中 if (a &gt; b) a else b</a:t>
            </a:r>
            <a:endParaRPr lang="zh-CN" altLang="en-US" sz="2000">
              <a:solidFill>
                <a:schemeClr val="bg1"/>
              </a:solidFill>
            </a:endParaRPr>
          </a:p>
          <a:p>
            <a:pPr algn="l"/>
            <a:r>
              <a:rPr lang="en-US" altLang="zh-CN" sz="2000">
                <a:solidFill>
                  <a:schemeClr val="bg1"/>
                </a:solidFill>
              </a:rPr>
              <a:t>19 . switch case</a:t>
            </a:r>
            <a:r>
              <a:rPr lang="zh-CN" altLang="en-US" sz="2000">
                <a:solidFill>
                  <a:schemeClr val="bg1"/>
                </a:solidFill>
              </a:rPr>
              <a:t>，</a:t>
            </a:r>
            <a:r>
              <a:rPr lang="en-US" altLang="zh-CN" sz="2000">
                <a:solidFill>
                  <a:schemeClr val="bg1"/>
                </a:solidFill>
              </a:rPr>
              <a:t>java中 switch(){</a:t>
            </a:r>
            <a:endParaRPr lang="en-US" altLang="zh-CN" sz="2000">
              <a:solidFill>
                <a:schemeClr val="bg1"/>
              </a:solidFill>
            </a:endParaRPr>
          </a:p>
          <a:p>
            <a:pPr algn="l"/>
            <a:r>
              <a:rPr lang="en-US" altLang="zh-CN" sz="2000">
                <a:solidFill>
                  <a:schemeClr val="bg1"/>
                </a:solidFill>
              </a:rPr>
              <a:t>　　　　case:</a:t>
            </a:r>
            <a:endParaRPr lang="en-US" altLang="zh-CN" sz="2000">
              <a:solidFill>
                <a:schemeClr val="bg1"/>
              </a:solidFill>
            </a:endParaRPr>
          </a:p>
          <a:p>
            <a:pPr algn="l"/>
            <a:r>
              <a:rPr lang="en-US" altLang="zh-CN" sz="2000">
                <a:solidFill>
                  <a:schemeClr val="bg1"/>
                </a:solidFill>
              </a:rPr>
              <a:t>　　　　　　breaak;</a:t>
            </a:r>
            <a:endParaRPr lang="en-US" altLang="zh-CN" sz="2000">
              <a:solidFill>
                <a:schemeClr val="bg1"/>
              </a:solidFill>
            </a:endParaRPr>
          </a:p>
          <a:p>
            <a:pPr algn="l"/>
            <a:r>
              <a:rPr lang="en-US" altLang="zh-CN" sz="2000">
                <a:solidFill>
                  <a:schemeClr val="bg1"/>
                </a:solidFill>
              </a:rPr>
              <a:t>　　　　}</a:t>
            </a:r>
            <a:endParaRPr lang="en-US" altLang="zh-CN" sz="2000">
              <a:solidFill>
                <a:schemeClr val="bg1"/>
              </a:solidFill>
            </a:endParaRPr>
          </a:p>
          <a:p>
            <a:pPr algn="l"/>
            <a:r>
              <a:rPr lang="en-US" altLang="zh-CN" sz="2000">
                <a:solidFill>
                  <a:schemeClr val="bg1"/>
                </a:solidFill>
              </a:rPr>
              <a:t>　　kotlin 中 when() -&gt;</a:t>
            </a:r>
            <a:endParaRPr lang="en-US" altLang="zh-CN" sz="2000">
              <a:solidFill>
                <a:schemeClr val="bg1"/>
              </a:solidFill>
            </a:endParaRPr>
          </a:p>
          <a:p>
            <a:pPr algn="l"/>
            <a:r>
              <a:rPr lang="en-US" altLang="zh-CN" sz="2000">
                <a:solidFill>
                  <a:schemeClr val="bg1"/>
                </a:solidFill>
              </a:rPr>
              <a:t>    val language = if (args.size == 0) "EN" else args[0]</a:t>
            </a:r>
            <a:endParaRPr lang="en-US" altLang="zh-CN" sz="2000">
              <a:solidFill>
                <a:schemeClr val="bg1"/>
              </a:solidFill>
            </a:endParaRPr>
          </a:p>
          <a:p>
            <a:pPr algn="l"/>
            <a:r>
              <a:rPr lang="en-US" altLang="zh-CN" sz="2000">
                <a:solidFill>
                  <a:schemeClr val="bg1"/>
                </a:solidFill>
              </a:rPr>
              <a:t>    when (language) {</a:t>
            </a:r>
            <a:endParaRPr lang="en-US" altLang="zh-CN" sz="2000">
              <a:solidFill>
                <a:schemeClr val="bg1"/>
              </a:solidFill>
            </a:endParaRPr>
          </a:p>
          <a:p>
            <a:pPr algn="l"/>
            <a:r>
              <a:rPr lang="en-US" altLang="zh-CN" sz="2000">
                <a:solidFill>
                  <a:schemeClr val="bg1"/>
                </a:solidFill>
              </a:rPr>
              <a:t>        "EN" -&gt; "Hello!"</a:t>
            </a:r>
            <a:endParaRPr lang="en-US" altLang="zh-CN" sz="2000">
              <a:solidFill>
                <a:schemeClr val="bg1"/>
              </a:solidFill>
            </a:endParaRPr>
          </a:p>
          <a:p>
            <a:pPr algn="l"/>
            <a:r>
              <a:rPr lang="en-US" altLang="zh-CN" sz="2000">
                <a:solidFill>
                  <a:schemeClr val="bg1"/>
                </a:solidFill>
              </a:rPr>
              <a:t>        "FR" -&gt; "Salut!"</a:t>
            </a:r>
            <a:endParaRPr lang="en-US" altLang="zh-CN" sz="2000">
              <a:solidFill>
                <a:schemeClr val="bg1"/>
              </a:solidFill>
            </a:endParaRPr>
          </a:p>
          <a:p>
            <a:pPr algn="l"/>
            <a:r>
              <a:rPr lang="en-US" altLang="zh-CN" sz="2000">
                <a:solidFill>
                  <a:schemeClr val="bg1"/>
                </a:solidFill>
              </a:rPr>
              <a:t>        else -&gt; "Sorry, I can't greet you in $language yet"</a:t>
            </a:r>
            <a:endParaRPr lang="en-US" altLang="zh-CN" sz="2000">
              <a:solidFill>
                <a:schemeClr val="bg1"/>
              </a:solidFill>
            </a:endParaRPr>
          </a:p>
          <a:p>
            <a:pPr algn="l"/>
            <a:r>
              <a:rPr lang="en-US" altLang="zh-CN" sz="2000">
                <a:solidFill>
                  <a:schemeClr val="bg1"/>
                </a:solidFill>
              </a:rPr>
              <a:t>    }</a:t>
            </a:r>
            <a:endParaRPr lang="en-US" altLang="zh-CN" sz="2000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Kotlin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</a:rPr>
              <a:t>Java</a:t>
            </a:r>
            <a:r>
              <a:rPr lang="zh-CN" altLang="en-US">
                <a:solidFill>
                  <a:schemeClr val="bg1"/>
                </a:solidFill>
              </a:rPr>
              <a:t>的不同（七）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1196340"/>
            <a:ext cx="11065510" cy="5502910"/>
          </a:xfrm>
        </p:spPr>
        <p:txBody>
          <a:bodyPr>
            <a:noAutofit/>
          </a:bodyPr>
          <a:p>
            <a:pPr algn="l"/>
            <a:r>
              <a:rPr lang="en-US" altLang="zh-CN" sz="2000">
                <a:solidFill>
                  <a:schemeClr val="bg1"/>
                </a:solidFill>
              </a:rPr>
              <a:t>20 ./*在Kotlin中，=== 表示比较对象地址，== 表示比较两个值大小*/</a:t>
            </a:r>
            <a:endParaRPr lang="en-US" altLang="zh-CN" sz="2000">
              <a:solidFill>
                <a:schemeClr val="bg1"/>
              </a:solidFill>
            </a:endParaRPr>
          </a:p>
          <a:p>
            <a:pPr algn="l"/>
            <a:r>
              <a:rPr lang="en-US" altLang="zh-CN" sz="2000">
                <a:solidFill>
                  <a:schemeClr val="bg1"/>
                </a:solidFill>
              </a:rPr>
              <a:t>        val a1 : Int? = a</a:t>
            </a:r>
            <a:endParaRPr lang="en-US" altLang="zh-CN" sz="2000">
              <a:solidFill>
                <a:schemeClr val="bg1"/>
              </a:solidFill>
            </a:endParaRPr>
          </a:p>
          <a:p>
            <a:pPr algn="l"/>
            <a:r>
              <a:rPr lang="en-US" altLang="zh-CN" sz="2000">
                <a:solidFill>
                  <a:schemeClr val="bg1"/>
                </a:solidFill>
              </a:rPr>
              <a:t>        val a2 : Int? = a</a:t>
            </a:r>
            <a:endParaRPr lang="en-US" altLang="zh-CN" sz="2000">
              <a:solidFill>
                <a:schemeClr val="bg1"/>
              </a:solidFill>
            </a:endParaRPr>
          </a:p>
          <a:p>
            <a:pPr algn="l"/>
            <a:endParaRPr lang="en-US" altLang="zh-CN" sz="2000">
              <a:solidFill>
                <a:schemeClr val="bg1"/>
              </a:solidFill>
            </a:endParaRPr>
          </a:p>
          <a:p>
            <a:pPr algn="l"/>
            <a:r>
              <a:rPr lang="en-US" altLang="zh-CN" sz="2000">
                <a:solidFill>
                  <a:schemeClr val="bg1"/>
                </a:solidFill>
              </a:rPr>
              <a:t>    }</a:t>
            </a:r>
            <a:endParaRPr lang="en-US" altLang="zh-CN" sz="2000">
              <a:solidFill>
                <a:schemeClr val="bg1"/>
              </a:solidFill>
            </a:endParaRPr>
          </a:p>
          <a:p>
            <a:pPr algn="l"/>
            <a:r>
              <a:rPr lang="en-US" altLang="zh-CN" sz="2000">
                <a:solidFill>
                  <a:schemeClr val="bg1"/>
                </a:solidFill>
              </a:rPr>
              <a:t>21 . 在Kotlin中写上下文不再是类名点this了而是</a:t>
            </a:r>
            <a:endParaRPr lang="zh-CN" altLang="en-US" sz="2000">
              <a:solidFill>
                <a:schemeClr val="bg1"/>
              </a:solidFill>
            </a:endParaRPr>
          </a:p>
          <a:p>
            <a:pPr algn="l"/>
            <a:r>
              <a:rPr lang="zh-CN" altLang="en-US" sz="2000">
                <a:solidFill>
                  <a:schemeClr val="bg1"/>
                </a:solidFill>
              </a:rPr>
              <a:t>　　hsMain!!.OnSelectList { text -&gt; Toast.makeText(this@MainActivity, text, Toast.LENGTH_SHORT).show()</a:t>
            </a:r>
            <a:endParaRPr lang="zh-CN" altLang="en-US" sz="2000">
              <a:solidFill>
                <a:schemeClr val="bg1"/>
              </a:solidFill>
            </a:endParaRPr>
          </a:p>
          <a:p>
            <a:pPr algn="l"/>
            <a:r>
              <a:rPr lang="en-US" altLang="zh-CN" sz="2000">
                <a:solidFill>
                  <a:schemeClr val="bg1"/>
                </a:solidFill>
              </a:rPr>
              <a:t>22 . java</a:t>
            </a:r>
            <a:r>
              <a:rPr lang="zh-CN" altLang="en-US" sz="2000">
                <a:solidFill>
                  <a:schemeClr val="bg1"/>
                </a:solidFill>
              </a:rPr>
              <a:t>中</a:t>
            </a:r>
            <a:r>
              <a:rPr lang="en-US" altLang="zh-CN" sz="2000">
                <a:solidFill>
                  <a:schemeClr val="bg1"/>
                </a:solidFill>
              </a:rPr>
              <a:t>findViewById </a:t>
            </a:r>
            <a:endParaRPr lang="en-US" altLang="zh-CN" sz="2000">
              <a:solidFill>
                <a:schemeClr val="bg1"/>
              </a:solidFill>
            </a:endParaRPr>
          </a:p>
          <a:p>
            <a:pPr algn="l"/>
            <a:r>
              <a:rPr lang="en-US" altLang="zh-CN" sz="2000">
                <a:solidFill>
                  <a:schemeClr val="bg1"/>
                </a:solidFill>
              </a:rPr>
              <a:t>kotlin</a:t>
            </a:r>
            <a:r>
              <a:rPr lang="zh-CN" altLang="en-US" sz="2000">
                <a:solidFill>
                  <a:schemeClr val="bg1"/>
                </a:solidFill>
              </a:rPr>
              <a:t>中直接用</a:t>
            </a:r>
            <a:r>
              <a:rPr lang="en-US" altLang="zh-CN" sz="2000">
                <a:solidFill>
                  <a:schemeClr val="bg1"/>
                </a:solidFill>
              </a:rPr>
              <a:t>id</a:t>
            </a:r>
            <a:endParaRPr lang="en-US" altLang="zh-CN" sz="2000">
              <a:solidFill>
                <a:schemeClr val="bg1"/>
              </a:solidFill>
            </a:endParaRPr>
          </a:p>
          <a:p>
            <a:pPr algn="l"/>
            <a:endParaRPr lang="en-US" altLang="zh-CN" sz="2000">
              <a:solidFill>
                <a:schemeClr val="bg1"/>
              </a:solidFill>
            </a:endParaRPr>
          </a:p>
          <a:p>
            <a:pPr algn="l"/>
            <a:endParaRPr lang="en-US" altLang="zh-CN" sz="2000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Kotlin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</a:rPr>
              <a:t>Java</a:t>
            </a:r>
            <a:r>
              <a:rPr lang="zh-CN" altLang="en-US">
                <a:solidFill>
                  <a:schemeClr val="bg1"/>
                </a:solidFill>
              </a:rPr>
              <a:t>的不同（八）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1196340"/>
            <a:ext cx="11065510" cy="5502910"/>
          </a:xfrm>
        </p:spPr>
        <p:txBody>
          <a:bodyPr>
            <a:noAutofit/>
          </a:bodyPr>
          <a:p>
            <a:pPr algn="l"/>
            <a:endParaRPr lang="en-US" altLang="zh-CN" sz="2000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1. 高阶函数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高阶函数是将函数用作参数或者返回值的函数。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fun isLargeThanFive(x: Int): Boolean = x &gt; 5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fun main(args: Array&lt;String&gt;) {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val numbers = listOf(1, 2, 3, 4, 5, 6, 7, 8)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println(numbers.filter(::isLargeThanFive))  //打印[6, 7, 8]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}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注意：我们使用::来引用一个函数。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2. 匿名函数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匿名函数，其实就是没有函数名的函数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Kotlin</a:t>
            </a:r>
            <a:r>
              <a:rPr lang="zh-CN" altLang="en-US">
                <a:solidFill>
                  <a:schemeClr val="bg1"/>
                </a:solidFill>
              </a:rPr>
              <a:t>函数式编程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1196340"/>
            <a:ext cx="11065510" cy="5502910"/>
          </a:xfrm>
        </p:spPr>
        <p:txBody>
          <a:bodyPr>
            <a:noAutofit/>
          </a:bodyPr>
          <a:p>
            <a:pPr algn="l"/>
            <a:endParaRPr lang="en-US" altLang="zh-CN" sz="2000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val numbers = listOf(1, 2, 3, 4, 5, 6, 7, 8)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println(numbers.filter(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          fun (x: Int):Boolean {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               return x &gt; 5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          }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     )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3 . Lambda表达式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val numbers = listOf(1, 2, 3, 4, 5, 6, 7, 8)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numbers.filter({ it &gt; 5 })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//or 这样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numbers.filter { it &gt; 5 }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Kotlin</a:t>
            </a:r>
            <a:r>
              <a:rPr lang="zh-CN" altLang="en-US">
                <a:solidFill>
                  <a:schemeClr val="bg1"/>
                </a:solidFill>
              </a:rPr>
              <a:t>函数式编程</a:t>
            </a:r>
            <a:r>
              <a:rPr lang="en-US" altLang="zh-CN">
                <a:solidFill>
                  <a:schemeClr val="bg1"/>
                </a:solidFill>
              </a:rPr>
              <a:t>2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1196340"/>
            <a:ext cx="11065510" cy="5502910"/>
          </a:xfrm>
        </p:spPr>
        <p:txBody>
          <a:bodyPr>
            <a:noAutofit/>
          </a:bodyPr>
          <a:p>
            <a:pPr algn="l"/>
            <a:endParaRPr lang="en-US" altLang="zh-CN" sz="2000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1. kotlin查看编译后的Java代码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a</a:t>
            </a:r>
            <a:r>
              <a:rPr lang="en-US" altLang="zh-CN">
                <a:solidFill>
                  <a:schemeClr val="bg1"/>
                </a:solidFill>
              </a:rPr>
              <a:t>、打开一个.kt文件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b、在Android Studio上方，操作如下: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Tools --&gt; Kotlin --&gt; Show Kotlin ByteCodes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  c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在kotlin字节码页面中，我们点击左上角的decompile按钮，就可以看到Java代码了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algn="l"/>
            <a:endParaRPr lang="en-US" altLang="zh-CN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2 .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流式集合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val list = listOf(1, 2, 3, 4, 5, 6, 7, 8, 9, 10)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list.filter { it%2==0 }             // 取偶数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       .map{ it*it }               // 平方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       .sortedDescending()         // 降序排序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       .take(3)                    // 取前 3 个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       .forEach { println(it) }    // 遍历, 打印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Kotlin</a:t>
            </a:r>
            <a:r>
              <a:rPr lang="zh-CN" altLang="en-US">
                <a:solidFill>
                  <a:schemeClr val="bg1"/>
                </a:solidFill>
              </a:rPr>
              <a:t>知识点</a:t>
            </a:r>
            <a:r>
              <a:rPr lang="en-US" altLang="zh-CN">
                <a:solidFill>
                  <a:schemeClr val="bg1"/>
                </a:solidFill>
              </a:rPr>
              <a:t>1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1196340"/>
            <a:ext cx="11065510" cy="5502910"/>
          </a:xfrm>
        </p:spPr>
        <p:txBody>
          <a:bodyPr>
            <a:noAutofit/>
          </a:bodyPr>
          <a:p>
            <a:pPr algn="l"/>
            <a:endParaRPr lang="en-US" altLang="zh-CN" sz="2000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3. Kotlin实现Parcelable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@Parcelize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data class User(val name: String, val age: Int) : Parcelable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4 . async </a:t>
            </a:r>
            <a:r>
              <a:rPr lang="zh-CN" altLang="en-US">
                <a:solidFill>
                  <a:schemeClr val="bg1"/>
                </a:solidFill>
              </a:rPr>
              <a:t>实现</a:t>
            </a:r>
            <a:r>
              <a:rPr lang="zh-CN" altLang="en-US">
                <a:solidFill>
                  <a:schemeClr val="bg1"/>
                </a:solidFill>
              </a:rPr>
              <a:t>异步：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在build.gradle中添加：compile 'org.jetbrains.anko:anko-sdk15:0.8.2'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async {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         val text = URL("https://www.baidu.com").readText()//访问网络例如百度                                uiThread { show.text = text } //更新ui(show是一个TextView)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     }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Kotlin</a:t>
            </a:r>
            <a:r>
              <a:rPr lang="zh-CN" altLang="en-US">
                <a:solidFill>
                  <a:schemeClr val="bg1"/>
                </a:solidFill>
              </a:rPr>
              <a:t>知识点</a:t>
            </a:r>
            <a:r>
              <a:rPr lang="en-US" altLang="zh-CN">
                <a:solidFill>
                  <a:schemeClr val="bg1"/>
                </a:solidFill>
              </a:rPr>
              <a:t>2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1196340"/>
            <a:ext cx="11065510" cy="5502910"/>
          </a:xfrm>
        </p:spPr>
        <p:txBody>
          <a:bodyPr>
            <a:noAutofit/>
          </a:bodyPr>
          <a:p>
            <a:pPr algn="l"/>
            <a:endParaRPr lang="en-US" altLang="zh-CN" sz="2000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5 . </a:t>
            </a:r>
            <a:r>
              <a:rPr lang="zh-CN" altLang="en-US">
                <a:solidFill>
                  <a:schemeClr val="bg1"/>
                </a:solidFill>
              </a:rPr>
              <a:t>协程</a:t>
            </a:r>
            <a:r>
              <a:rPr lang="zh-CN" altLang="en-US">
                <a:solidFill>
                  <a:schemeClr val="bg1"/>
                </a:solidFill>
              </a:rPr>
              <a:t>实现异步：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build.gradle文件中添加如下的依赖。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implementation 'org.jetbrains.kotlinx:kotlinx-coroutines-core:0.20' implementation 'org.jetbrains.kotlinx:kotlinx-coroutines-android:0.20'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val job = launch(Background) {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val bitmap = MediaStore.Images.Media.getBitmap(contentResolver,uri) 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launch(UI) {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  imageView.setImageBitmap(bitmap)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}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}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job.cancel()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Kotlin</a:t>
            </a:r>
            <a:r>
              <a:rPr lang="zh-CN" altLang="en-US">
                <a:solidFill>
                  <a:schemeClr val="bg1"/>
                </a:solidFill>
              </a:rPr>
              <a:t>知识点</a:t>
            </a:r>
            <a:r>
              <a:rPr lang="en-US" altLang="zh-CN">
                <a:solidFill>
                  <a:schemeClr val="bg1"/>
                </a:solidFill>
              </a:rPr>
              <a:t>3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4688840"/>
            <a:ext cx="11065510" cy="2010410"/>
          </a:xfrm>
        </p:spPr>
        <p:txBody>
          <a:bodyPr>
            <a:noAutofit/>
          </a:bodyPr>
          <a:p>
            <a:pPr algn="l"/>
            <a:endParaRPr lang="en-US" altLang="zh-CN" sz="2000">
              <a:solidFill>
                <a:schemeClr val="bg1"/>
              </a:solidFill>
            </a:endParaRPr>
          </a:p>
          <a:p>
            <a:pPr algn="l"/>
            <a:endParaRPr lang="zh-CN" altLang="en-US">
              <a:solidFill>
                <a:schemeClr val="bg1"/>
              </a:solidFill>
            </a:endParaRPr>
          </a:p>
          <a:p>
            <a:pPr algn="l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232535" y="2505075"/>
            <a:ext cx="9144000" cy="972185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Thanks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1315085"/>
            <a:ext cx="11065510" cy="5130165"/>
          </a:xfrm>
        </p:spPr>
        <p:txBody>
          <a:bodyPr>
            <a:normAutofit lnSpcReduction="10000"/>
          </a:bodyPr>
          <a:p>
            <a:pPr marL="457200" indent="-457200" algn="l">
              <a:buAutoNum type="arabicPeriod"/>
            </a:pPr>
            <a:r>
              <a:rPr lang="en-US" altLang="zh-CN" sz="2800">
                <a:solidFill>
                  <a:schemeClr val="bg1"/>
                </a:solidFill>
              </a:rPr>
              <a:t>代码量少且代码末尾没有分号。</a:t>
            </a:r>
            <a:endParaRPr lang="en-US" altLang="zh-CN" sz="2800">
              <a:solidFill>
                <a:schemeClr val="bg1"/>
              </a:solidFill>
            </a:endParaRPr>
          </a:p>
          <a:p>
            <a:pPr marL="457200" indent="-457200" algn="l">
              <a:buAutoNum type="arabicPeriod"/>
            </a:pPr>
            <a:r>
              <a:rPr lang="en-US" altLang="zh-CN" sz="2800">
                <a:solidFill>
                  <a:schemeClr val="bg1"/>
                </a:solidFill>
              </a:rPr>
              <a:t>Kotlin是空安全的：在编译时期就处理了各种null的情况，避免了执行时异常。</a:t>
            </a:r>
            <a:endParaRPr lang="en-US" altLang="zh-CN" sz="2800">
              <a:solidFill>
                <a:schemeClr val="bg1"/>
              </a:solidFill>
            </a:endParaRPr>
          </a:p>
          <a:p>
            <a:pPr marL="457200" indent="-457200" algn="l">
              <a:buAutoNum type="arabicPeriod"/>
            </a:pPr>
            <a:r>
              <a:rPr lang="en-US" altLang="zh-CN" sz="2800">
                <a:solidFill>
                  <a:schemeClr val="bg1"/>
                </a:solidFill>
              </a:rPr>
              <a:t>它可扩展函数：我们也可以扩展任意类的更多的特性。</a:t>
            </a:r>
            <a:endParaRPr lang="en-US" altLang="zh-CN" sz="2800">
              <a:solidFill>
                <a:schemeClr val="bg1"/>
              </a:solidFill>
            </a:endParaRPr>
          </a:p>
          <a:p>
            <a:pPr marL="457200" indent="-457200" algn="l">
              <a:buAutoNum type="arabicPeriod"/>
            </a:pPr>
            <a:r>
              <a:rPr lang="en-US" altLang="zh-CN" sz="2800">
                <a:solidFill>
                  <a:schemeClr val="bg1"/>
                </a:solidFill>
              </a:rPr>
              <a:t>它也是函数式的：比如，使用lambda表达式来更方便地解决问题。</a:t>
            </a:r>
            <a:endParaRPr lang="en-US" altLang="zh-CN" sz="2800">
              <a:solidFill>
                <a:schemeClr val="bg1"/>
              </a:solidFill>
            </a:endParaRPr>
          </a:p>
          <a:p>
            <a:pPr marL="457200" indent="-457200" algn="l">
              <a:buAutoNum type="arabicPeriod"/>
            </a:pPr>
            <a:r>
              <a:rPr lang="en-US" altLang="zh-CN" sz="2800">
                <a:solidFill>
                  <a:schemeClr val="bg1"/>
                </a:solidFill>
              </a:rPr>
              <a:t>高度互操作性：你可以继续使用所有用Java写的代码和库，甚至可以在一个项目中使用Kotlin和Java两种语言混合编程</a:t>
            </a:r>
            <a:endParaRPr lang="en-US" altLang="zh-CN" sz="2800">
              <a:solidFill>
                <a:schemeClr val="bg1"/>
              </a:solidFill>
            </a:endParaRPr>
          </a:p>
          <a:p>
            <a:pPr marL="457200" indent="-457200" algn="l">
              <a:buAutoNum type="arabicPeriod"/>
            </a:pPr>
            <a:r>
              <a:rPr lang="zh-CN" altLang="en-US" sz="2800">
                <a:solidFill>
                  <a:schemeClr val="bg1"/>
                </a:solidFill>
              </a:rPr>
              <a:t>其它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Kotlin特点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1315085"/>
            <a:ext cx="11065510" cy="5130165"/>
          </a:xfrm>
        </p:spPr>
        <p:txBody>
          <a:bodyPr>
            <a:normAutofit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作用域: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public：默认，总是可见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internal：同模块可见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protected：类似于private，但对子类也可见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private：声明范围与同模块的子作用域可见，val常量和var变量，默认都是private的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三种方法：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扩展方法：Kotlin中的方法可以直接定义在文件中，而不需要依赖于任何的类；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成员方法：写在class或object中的方法；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本地方法: 定义在方法内部的方法，可以访问外部函数的私有成员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  <a:sym typeface="+mn-ea"/>
              </a:rPr>
              <a:t>Kotlin的一般属性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1153795"/>
            <a:ext cx="11065510" cy="5452745"/>
          </a:xfrm>
        </p:spPr>
        <p:txBody>
          <a:bodyPr>
            <a:normAutofit fontScale="90000"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var：定义变量，默认是private的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val：定义常量，默认是private的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fun：定义方法，默认是public final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Unit：默认方法返回值，类似于Java中的void，可以理解成返回一个没有意义的值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vararg：可变参数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$：字符串模板(取值)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位运算符：or(按位或)，and(按位与)in：在某个范围中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downTo：递减，循环时可用，每次减1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step：步长，循环时可用，设置每次循环的增加或减少的量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when：Kotlin中增强版的switch，可以匹配值，范围，类型与参数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is：判断类型用，类似于Java中的instanceof()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as</a:t>
            </a:r>
            <a:r>
              <a:rPr lang="zh-CN" altLang="en-US">
                <a:solidFill>
                  <a:schemeClr val="bg1"/>
                </a:solidFill>
              </a:rPr>
              <a:t>：强制转化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Kotlin关键字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1315085"/>
            <a:ext cx="11065510" cy="5130165"/>
          </a:xfrm>
        </p:spPr>
        <p:txBody>
          <a:bodyPr>
            <a:normAutofit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1.extends  用 （冐号）：代替。MainActivity extends Activity,  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现在是  MaiActivity ：Activity()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2.interface 用（逗号），代替。 A interface B{}　　　　　　　　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现在是  ,B{}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3.override 不现进 注解，而是用到了方法中 　　　　　　　　　　　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这样写 override fun onCreate(saveInstanceState:Bundle?)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4. .如何获得 class 的实例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java中可以 类名.class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Kotlin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中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val clazz = Hello::class.java  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5.kotlin没有object类　　　　　　　　　　　　　　　　　　　　　　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现在是Any()没有Object()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Kotlin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</a:rPr>
              <a:t>Java</a:t>
            </a:r>
            <a:r>
              <a:rPr lang="zh-CN" altLang="en-US">
                <a:solidFill>
                  <a:schemeClr val="bg1"/>
                </a:solidFill>
              </a:rPr>
              <a:t>的不同（一）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1315085"/>
            <a:ext cx="11065510" cy="5130165"/>
          </a:xfrm>
        </p:spPr>
        <p:txBody>
          <a:bodyPr>
            <a:normAutofit fontScale="90000"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6.跟java一样不能继承final类　　　　　　　　　　　　　　　　　　　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继承open abstract 类，并且默认是open，必须要写修饰符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7.不在有分号，　　　　　　　　　　　　　　　　　　　　　　　　　　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不在有分号，不在有分号，不过可以写的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8. java中没能返回值是void,返回值写在小括号左面　　　　　　　　　　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现在改成空方法是Unit,方法用fun1, fun2,代替， 并且返回值要写在小括号后面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　　　　fun Unit(x: Any, y: Any) {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　　　　fun Unit(x: Any, y: Any): Int{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　　　　返回值可以用一个表达式写fun add(x: Int,y: Int) : Int = x + y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9.jave中每珍上对象都要new 　　　　　　　　　　　　　　　　　　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kotlin不需要new这个关键字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Kotlin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</a:rPr>
              <a:t>Java</a:t>
            </a:r>
            <a:r>
              <a:rPr lang="zh-CN" altLang="en-US">
                <a:solidFill>
                  <a:schemeClr val="bg1"/>
                </a:solidFill>
              </a:rPr>
              <a:t>的不同（二）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1315085"/>
            <a:ext cx="11065510" cy="5130165"/>
          </a:xfrm>
        </p:spPr>
        <p:txBody>
          <a:bodyPr>
            <a:normAutofit fontScale="90000" lnSpcReduction="20000"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10.在java中给控件不能直接赋值，　　　　　　　　　　　　　　　　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在kotlin里  通过import kotlinx.android.synthetic.main.demo.*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text1.text = "hello world kotlin" 这样就完成了"hello world kotlin"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11.for循环也不一样了  在java中是这样写的for(int i = ; i &lt; 10; i++)　　　　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Kotlin是这样写的for (i in 0..99) {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12.java中方法在括号，　　　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　　new Handler().postDelayed(new Runnable() {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               @Override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               public void run() {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                   main_srl.setRefreshing(false);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               }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           }, 5000);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kotlin是这样写的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Handler().postDelayed({ main_srl!!.isRefreshing = false }, 5000) }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Kotlin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</a:rPr>
              <a:t>Java</a:t>
            </a:r>
            <a:r>
              <a:rPr lang="zh-CN" altLang="en-US">
                <a:solidFill>
                  <a:schemeClr val="bg1"/>
                </a:solidFill>
              </a:rPr>
              <a:t>的不同（三）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1315085"/>
            <a:ext cx="11065510" cy="5130165"/>
          </a:xfrm>
        </p:spPr>
        <p:txBody>
          <a:bodyPr>
            <a:normAutofit lnSpcReduction="10000"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13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?. 安全调用运算符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fun StrLen(s:String):Int =s?.length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?: Elvis运算符（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使用?:运算符可以设置当检查结果为空的时候的返回值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fun foo(s:String?){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val t:String  =  s ?:  "" //如果?:左边的值不为空返回左边的值，如果为空返回""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}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as? 安全转换运算符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尝试把值转换成给定的类型，如果类型不合适就返回null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foo as? Type -&gt; foo is  Type  retrun (foo as Type)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        -&gt; foo !is Type  return null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Kotlin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</a:rPr>
              <a:t>Java</a:t>
            </a:r>
            <a:r>
              <a:rPr lang="zh-CN" altLang="en-US">
                <a:solidFill>
                  <a:schemeClr val="bg1"/>
                </a:solidFill>
              </a:rPr>
              <a:t>的不同（四）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1315085"/>
            <a:ext cx="11065510" cy="5384165"/>
          </a:xfrm>
        </p:spPr>
        <p:txBody>
          <a:bodyPr>
            <a:noAutofit/>
          </a:bodyPr>
          <a:p>
            <a:pPr algn="l"/>
            <a:r>
              <a:rPr lang="en-US" altLang="zh-CN" sz="2000">
                <a:solidFill>
                  <a:schemeClr val="bg1"/>
                </a:solidFill>
              </a:rPr>
              <a:t>!! 非空断言 （Kotlin不推荐使用非空断言，通常我们会用?:来防止程序运行时报空指针异常而崩溃）</a:t>
            </a:r>
            <a:endParaRPr lang="en-US" altLang="zh-CN" sz="2000">
              <a:solidFill>
                <a:schemeClr val="bg1"/>
              </a:solidFill>
            </a:endParaRPr>
          </a:p>
          <a:p>
            <a:pPr algn="l"/>
            <a:r>
              <a:rPr lang="en-US" altLang="zh-CN" sz="2000">
                <a:solidFill>
                  <a:schemeClr val="bg1"/>
                </a:solidFill>
                <a:sym typeface="+mn-ea"/>
              </a:rPr>
              <a:t>fun StrLen(s:String):Int =s!!.length</a:t>
            </a:r>
            <a:endParaRPr lang="en-US" altLang="zh-CN" sz="20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bg1"/>
                </a:solidFill>
                <a:sym typeface="+mn-ea"/>
              </a:rPr>
              <a:t>14 .-&gt;的用法</a:t>
            </a:r>
            <a:r>
              <a:rPr lang="zh-CN" altLang="en-US" sz="2000">
                <a:solidFill>
                  <a:schemeClr val="bg1"/>
                </a:solidFill>
                <a:sym typeface="+mn-ea"/>
              </a:rPr>
              <a:t>。</a:t>
            </a:r>
            <a:r>
              <a:rPr lang="en-US" altLang="zh-CN" sz="2000">
                <a:solidFill>
                  <a:schemeClr val="bg1"/>
                </a:solidFill>
                <a:sym typeface="+mn-ea"/>
              </a:rPr>
              <a:t>java中是这样写的</a:t>
            </a:r>
            <a:endParaRPr lang="en-US" altLang="zh-CN" sz="20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bg1"/>
                </a:solidFill>
                <a:sym typeface="+mn-ea"/>
              </a:rPr>
              <a:t>        recyclerViewAdapter.setOnItemClickedListener(new HeaderRecyclerViewAdapter.onItemClickedListener() {</a:t>
            </a:r>
            <a:endParaRPr lang="en-US" altLang="zh-CN" sz="20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bg1"/>
                </a:solidFill>
                <a:sym typeface="+mn-ea"/>
              </a:rPr>
              <a:t>            @Override</a:t>
            </a:r>
            <a:endParaRPr lang="en-US" altLang="zh-CN" sz="20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bg1"/>
                </a:solidFill>
                <a:sym typeface="+mn-ea"/>
              </a:rPr>
              <a:t>            public void onItemClick(View view, int position) {</a:t>
            </a:r>
            <a:endParaRPr lang="en-US" altLang="zh-CN" sz="20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bg1"/>
                </a:solidFill>
                <a:sym typeface="+mn-ea"/>
              </a:rPr>
              <a:t>                Toast.makeText(MainActivity.this, "position " + position, Toast.LENGTH_SHORT).show();</a:t>
            </a:r>
            <a:endParaRPr lang="en-US" altLang="zh-CN" sz="20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bg1"/>
                </a:solidFill>
                <a:sym typeface="+mn-ea"/>
              </a:rPr>
              <a:t>            }</a:t>
            </a:r>
            <a:endParaRPr lang="en-US" altLang="zh-CN" sz="20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bg1"/>
                </a:solidFill>
                <a:sym typeface="+mn-ea"/>
              </a:rPr>
              <a:t>        });</a:t>
            </a:r>
            <a:endParaRPr lang="en-US" altLang="zh-CN" sz="20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bg1"/>
                </a:solidFill>
                <a:sym typeface="+mn-ea"/>
              </a:rPr>
              <a:t>　　kotlin这样写的</a:t>
            </a:r>
            <a:endParaRPr lang="en-US" altLang="zh-CN" sz="20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bg1"/>
                </a:solidFill>
                <a:sym typeface="+mn-ea"/>
              </a:rPr>
              <a:t>　　recyclerViewAdapter.setOnItemClickedListener { view, position -&gt; Toast.makeText(this@MainActivity, "position " + position, Toast.LENGTH_SHORT).show() }</a:t>
            </a:r>
            <a:endParaRPr lang="en-US" altLang="zh-CN" sz="2000">
              <a:solidFill>
                <a:schemeClr val="bg1"/>
              </a:solidFill>
              <a:sym typeface="+mn-ea"/>
            </a:endParaRPr>
          </a:p>
          <a:p>
            <a:pPr algn="l"/>
            <a:endParaRPr lang="en-US" altLang="zh-CN" sz="2000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Kotlin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</a:rPr>
              <a:t>Java</a:t>
            </a:r>
            <a:r>
              <a:rPr lang="zh-CN" altLang="en-US">
                <a:solidFill>
                  <a:schemeClr val="bg1"/>
                </a:solidFill>
              </a:rPr>
              <a:t>的不同（五）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5757</Words>
  <Application>WPS 演示</Application>
  <PresentationFormat>宽屏</PresentationFormat>
  <Paragraphs>239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Arial</vt:lpstr>
      <vt:lpstr>方正书宋_GBK</vt:lpstr>
      <vt:lpstr>Wingdings</vt:lpstr>
      <vt:lpstr>Calibri</vt:lpstr>
      <vt:lpstr>Helvetica Neue</vt:lpstr>
      <vt:lpstr>宋体</vt:lpstr>
      <vt:lpstr>汉仪书宋二KW</vt:lpstr>
      <vt:lpstr>Calibri Light</vt:lpstr>
      <vt:lpstr>微软雅黑</vt:lpstr>
      <vt:lpstr>汉仪旗黑KW</vt:lpstr>
      <vt:lpstr>Arial Unicode MS</vt:lpstr>
      <vt:lpstr>Office 主题</vt:lpstr>
      <vt:lpstr>Kotlin简介</vt:lpstr>
      <vt:lpstr>Kotlin特点</vt:lpstr>
      <vt:lpstr>Kotlin的一般属性</vt:lpstr>
      <vt:lpstr>Kotlin关键字</vt:lpstr>
      <vt:lpstr>Kotlin和Java的不同（一）</vt:lpstr>
      <vt:lpstr>Kotlin和Java的不同（二）</vt:lpstr>
      <vt:lpstr>Kotlin和Java的不同（三）</vt:lpstr>
      <vt:lpstr>Kotlin和Java的不同（四）</vt:lpstr>
      <vt:lpstr>Kotlin和Java的不同（五）</vt:lpstr>
      <vt:lpstr>Kotlin和Java的不同（六）</vt:lpstr>
      <vt:lpstr>Kotlin和Java的不同（七）</vt:lpstr>
      <vt:lpstr>Kotlin和Java的不同（八）</vt:lpstr>
      <vt:lpstr>Kotlin流式集合</vt:lpstr>
      <vt:lpstr>Kotlin流式集合</vt:lpstr>
      <vt:lpstr>Kotlin</vt:lpstr>
      <vt:lpstr>Kotlin流式集合</vt:lpstr>
      <vt:lpstr>Kotlin其它</vt:lpstr>
      <vt:lpstr>Kotlin其它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gl</dc:creator>
  <cp:lastModifiedBy>gl</cp:lastModifiedBy>
  <cp:revision>7</cp:revision>
  <dcterms:created xsi:type="dcterms:W3CDTF">2019-04-16T15:40:46Z</dcterms:created>
  <dcterms:modified xsi:type="dcterms:W3CDTF">2019-04-16T15:40:46Z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2052-1.0.0.1327</vt:lpwstr>
  </property>
</Properties>
</file>