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0311" autoAdjust="0"/>
  </p:normalViewPr>
  <p:slideViewPr>
    <p:cSldViewPr snapToGrid="0">
      <p:cViewPr varScale="1">
        <p:scale>
          <a:sx n="70" d="100"/>
          <a:sy n="70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2D7F-CE21-4627-8BF2-570C27A7C7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076F6-786D-4F73-BE7D-648DC1B30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76F6-786D-4F73-BE7D-648DC1B301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1CD0-4849-451E-A394-E962E4079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Zip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60467-A6FC-491E-B165-F27489D2A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88DD-1F74-434B-90F4-AE4D5A34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0244-82C5-4287-98D4-21779B5D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  <a:endParaRPr lang="en-US" altLang="zh-CN" dirty="0"/>
          </a:p>
          <a:p>
            <a:r>
              <a:rPr lang="zh-CN" altLang="en-US" dirty="0"/>
              <a:t>类的设计</a:t>
            </a:r>
            <a:endParaRPr lang="en-US" altLang="zh-CN" dirty="0"/>
          </a:p>
          <a:p>
            <a:r>
              <a:rPr lang="zh-CN" altLang="en-US" dirty="0"/>
              <a:t>代码讲解</a:t>
            </a:r>
            <a:r>
              <a:rPr lang="en-US" altLang="zh-CN" dirty="0"/>
              <a:t>/demo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知识点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8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6C77-740C-4881-BDB0-250113C3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CBEE-28FF-46F2-8E2F-72ABC17D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文件分类</a:t>
            </a:r>
            <a:endParaRPr lang="en-US" altLang="zh-CN" dirty="0"/>
          </a:p>
          <a:p>
            <a:pPr lvl="1"/>
            <a:r>
              <a:rPr lang="zh-CN" altLang="en-US" dirty="0"/>
              <a:t>文本文件</a:t>
            </a:r>
            <a:endParaRPr lang="en-US" altLang="zh-CN" dirty="0"/>
          </a:p>
          <a:p>
            <a:pPr lvl="2"/>
            <a:r>
              <a:rPr lang="en-US" altLang="zh-CN" dirty="0"/>
              <a:t>ANSI</a:t>
            </a:r>
            <a:r>
              <a:rPr lang="zh-CN" altLang="en-US" dirty="0"/>
              <a:t>：</a:t>
            </a:r>
            <a:r>
              <a:rPr lang="en-US" altLang="zh-CN" dirty="0"/>
              <a:t>123</a:t>
            </a:r>
            <a:r>
              <a:rPr lang="zh-CN" altLang="en-US" dirty="0"/>
              <a:t>在文件种存成‘</a:t>
            </a:r>
            <a:r>
              <a:rPr lang="en-US" altLang="zh-CN" dirty="0"/>
              <a:t>1</a:t>
            </a:r>
            <a:r>
              <a:rPr lang="zh-CN" altLang="en-US" dirty="0"/>
              <a:t>’ ‘</a:t>
            </a:r>
            <a:r>
              <a:rPr lang="en-US" altLang="zh-CN" dirty="0"/>
              <a:t>2</a:t>
            </a:r>
            <a:r>
              <a:rPr lang="zh-CN" altLang="en-US" dirty="0"/>
              <a:t>’ ‘</a:t>
            </a:r>
            <a:r>
              <a:rPr lang="en-US" altLang="zh-CN" dirty="0"/>
              <a:t>3</a:t>
            </a:r>
            <a:r>
              <a:rPr lang="zh-CN" altLang="en-US" dirty="0"/>
              <a:t>’ 的</a:t>
            </a:r>
            <a:r>
              <a:rPr lang="en-US" altLang="zh-CN" dirty="0"/>
              <a:t>ASCII</a:t>
            </a:r>
            <a:r>
              <a:rPr lang="zh-CN" altLang="en-US" dirty="0"/>
              <a:t>码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00110001 00110010 00110011</a:t>
            </a:r>
          </a:p>
          <a:p>
            <a:pPr lvl="3"/>
            <a:r>
              <a:rPr lang="zh-CN" altLang="en-US" dirty="0">
                <a:solidFill>
                  <a:srgbClr val="212529"/>
                </a:solidFill>
                <a:latin typeface="-apple-system"/>
              </a:rPr>
              <a:t>只包含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0 – 127</a:t>
            </a:r>
            <a:r>
              <a:rPr lang="zh-CN" altLang="en-US" dirty="0">
                <a:solidFill>
                  <a:srgbClr val="212529"/>
                </a:solidFill>
                <a:latin typeface="-apple-system"/>
              </a:rPr>
              <a:t>范围的字节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(byte)</a:t>
            </a:r>
          </a:p>
          <a:p>
            <a:pPr lvl="2"/>
            <a:r>
              <a:rPr lang="en-US" altLang="zh-CN" dirty="0"/>
              <a:t>Unicode: </a:t>
            </a:r>
            <a:r>
              <a:rPr lang="zh-CN" altLang="en-US" dirty="0"/>
              <a:t>包含非英文字符，一个字符对应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/>
            <a:r>
              <a:rPr lang="zh-CN" altLang="en-US" dirty="0"/>
              <a:t>二进制文件</a:t>
            </a:r>
            <a:r>
              <a:rPr lang="en-US" altLang="zh-CN" dirty="0"/>
              <a:t>: 123</a:t>
            </a:r>
            <a:r>
              <a:rPr lang="zh-CN" altLang="en-US" dirty="0"/>
              <a:t>成的二进制 </a:t>
            </a:r>
            <a:r>
              <a:rPr lang="en-US" altLang="zh-CN" dirty="0"/>
              <a:t>0111 1011</a:t>
            </a:r>
          </a:p>
          <a:p>
            <a:pPr lvl="2"/>
            <a:r>
              <a:rPr lang="zh-CN" altLang="en-US" dirty="0"/>
              <a:t>包含</a:t>
            </a:r>
            <a:r>
              <a:rPr lang="en-US" altLang="zh-CN" dirty="0"/>
              <a:t>0-255</a:t>
            </a:r>
            <a:r>
              <a:rPr lang="zh-CN" altLang="en-US" dirty="0"/>
              <a:t>范围的字节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76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FB70-C11E-4460-A1B1-EEAA7C98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B9FA-0285-4BD6-887C-B4F8A86C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两种选择</a:t>
            </a:r>
            <a:endParaRPr lang="en-US" altLang="zh-CN" dirty="0"/>
          </a:p>
          <a:p>
            <a:pPr lvl="1"/>
            <a:r>
              <a:rPr lang="zh-CN" altLang="en-US" dirty="0"/>
              <a:t>对每个字节</a:t>
            </a:r>
            <a:r>
              <a:rPr lang="en-US" altLang="zh-CN" dirty="0"/>
              <a:t>(8bit)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对每两个字节</a:t>
            </a:r>
            <a:r>
              <a:rPr lang="en-US" altLang="zh-CN" dirty="0"/>
              <a:t>(16bit)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zh-CN" altLang="en-US" dirty="0"/>
              <a:t>简单起见，我们对每个字节编码</a:t>
            </a:r>
            <a:endParaRPr lang="en-US" altLang="zh-CN" dirty="0"/>
          </a:p>
          <a:p>
            <a:r>
              <a:rPr lang="zh-CN" altLang="en-US" dirty="0"/>
              <a:t>考虑编码：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组成的串</a:t>
            </a:r>
            <a:endParaRPr lang="en-US" altLang="zh-CN" dirty="0"/>
          </a:p>
          <a:p>
            <a:pPr lvl="1"/>
            <a:r>
              <a:rPr lang="zh-CN" altLang="en-US" dirty="0"/>
              <a:t>可以用数组表示</a:t>
            </a:r>
            <a:r>
              <a:rPr lang="en-US" altLang="zh-CN" dirty="0"/>
              <a:t>: </a:t>
            </a:r>
            <a:r>
              <a:rPr lang="zh-CN" altLang="en-US" dirty="0"/>
              <a:t>太占内存</a:t>
            </a:r>
            <a:endParaRPr lang="en-US" altLang="zh-CN" dirty="0"/>
          </a:p>
          <a:p>
            <a:pPr lvl="1"/>
            <a:r>
              <a:rPr lang="zh-CN" altLang="en-US" dirty="0"/>
              <a:t>用两个</a:t>
            </a:r>
            <a:r>
              <a:rPr lang="en-US" altLang="zh-CN" dirty="0"/>
              <a:t>int</a:t>
            </a:r>
            <a:r>
              <a:rPr lang="zh-CN" altLang="en-US" dirty="0"/>
              <a:t>表示：</a:t>
            </a:r>
            <a:r>
              <a:rPr lang="en-US" altLang="zh-CN" dirty="0"/>
              <a:t>{int </a:t>
            </a:r>
            <a:r>
              <a:rPr lang="en-US" altLang="zh-CN" dirty="0" err="1"/>
              <a:t>len</a:t>
            </a:r>
            <a:r>
              <a:rPr lang="en-US" altLang="zh-CN" dirty="0"/>
              <a:t>; unsigned int encoding; } </a:t>
            </a:r>
            <a:r>
              <a:rPr lang="zh-CN" altLang="en-US" dirty="0"/>
              <a:t>可以表示最多长度</a:t>
            </a:r>
            <a:r>
              <a:rPr lang="en-US" altLang="zh-CN" dirty="0"/>
              <a:t>32</a:t>
            </a:r>
            <a:r>
              <a:rPr lang="zh-CN" altLang="en-US" dirty="0"/>
              <a:t>的编码</a:t>
            </a:r>
            <a:endParaRPr lang="en-US" altLang="zh-CN" dirty="0"/>
          </a:p>
          <a:p>
            <a:pPr lvl="1"/>
            <a:r>
              <a:rPr lang="zh-CN" altLang="en-US" dirty="0"/>
              <a:t>用一个</a:t>
            </a:r>
            <a:r>
              <a:rPr lang="en-US" altLang="zh-CN" dirty="0"/>
              <a:t>int</a:t>
            </a:r>
            <a:r>
              <a:rPr lang="zh-CN" altLang="en-US" dirty="0"/>
              <a:t>表示 </a:t>
            </a:r>
            <a:r>
              <a:rPr lang="en-US" altLang="zh-CN" dirty="0"/>
              <a:t>{unsigned int encoding; }</a:t>
            </a:r>
            <a:r>
              <a:rPr lang="zh-CN" altLang="en-US" dirty="0"/>
              <a:t>： 用</a:t>
            </a:r>
            <a:r>
              <a:rPr lang="en-US" altLang="zh-CN" dirty="0"/>
              <a:t>5</a:t>
            </a:r>
            <a:r>
              <a:rPr lang="zh-CN" altLang="en-US" dirty="0"/>
              <a:t>比特表示长度，</a:t>
            </a:r>
            <a:r>
              <a:rPr lang="en-US" altLang="zh-CN" dirty="0"/>
              <a:t>27</a:t>
            </a:r>
            <a:r>
              <a:rPr lang="zh-CN" altLang="en-US" dirty="0"/>
              <a:t>比特表示</a:t>
            </a:r>
            <a:r>
              <a:rPr lang="en-US" altLang="zh-CN" dirty="0"/>
              <a:t>01</a:t>
            </a:r>
            <a:r>
              <a:rPr lang="zh-CN" altLang="en-US" dirty="0"/>
              <a:t>编码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4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B06A-CB03-4DD1-B4C2-3D9E1B93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7988-BAF9-4B96-832C-632229DB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考虑编码数据结构：</a:t>
            </a:r>
            <a:r>
              <a:rPr lang="en-US" altLang="zh-CN" dirty="0"/>
              <a:t>char</a:t>
            </a:r>
            <a:r>
              <a:rPr lang="zh-CN" altLang="en-US" dirty="0"/>
              <a:t>映射成</a:t>
            </a:r>
            <a:r>
              <a:rPr lang="en-US" altLang="zh-CN" dirty="0"/>
              <a:t>int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问题：我们要把编码</a:t>
            </a:r>
            <a:r>
              <a:rPr lang="en-US" altLang="zh-CN" dirty="0"/>
              <a:t>(Huffman</a:t>
            </a:r>
            <a:r>
              <a:rPr lang="zh-CN" altLang="en-US" dirty="0"/>
              <a:t>树</a:t>
            </a:r>
            <a:r>
              <a:rPr lang="en-US" altLang="zh-CN" dirty="0"/>
              <a:t>)</a:t>
            </a:r>
            <a:r>
              <a:rPr lang="zh-CN" altLang="en-US" dirty="0"/>
              <a:t>存在压缩文件的开头，</a:t>
            </a:r>
            <a:r>
              <a:rPr lang="en-US" altLang="zh-CN" dirty="0"/>
              <a:t>stop</a:t>
            </a:r>
            <a:r>
              <a:rPr lang="zh-CN" altLang="en-US" dirty="0"/>
              <a:t>标记用什么表示？</a:t>
            </a:r>
            <a:endParaRPr lang="en-US" altLang="zh-CN" dirty="0"/>
          </a:p>
          <a:p>
            <a:r>
              <a:rPr lang="zh-CN" altLang="en-US" dirty="0"/>
              <a:t> 解决方法：</a:t>
            </a:r>
            <a:endParaRPr lang="en-US" altLang="zh-CN" dirty="0"/>
          </a:p>
          <a:p>
            <a:pPr lvl="1"/>
            <a:r>
              <a:rPr lang="zh-CN" altLang="en-US" dirty="0"/>
              <a:t>存每个</a:t>
            </a:r>
            <a:r>
              <a:rPr lang="en-US" altLang="zh-CN" dirty="0"/>
              <a:t>byte</a:t>
            </a:r>
            <a:r>
              <a:rPr lang="zh-CN" altLang="en-US" dirty="0"/>
              <a:t>出现频率</a:t>
            </a:r>
            <a:endParaRPr lang="en-US" altLang="zh-CN" dirty="0"/>
          </a:p>
          <a:p>
            <a:pPr lvl="1"/>
            <a:r>
              <a:rPr lang="zh-CN" altLang="en-US" dirty="0"/>
              <a:t>不存储</a:t>
            </a:r>
            <a:r>
              <a:rPr lang="en-US" altLang="zh-CN" dirty="0"/>
              <a:t>[stop],[</a:t>
            </a:r>
            <a:r>
              <a:rPr lang="en-US" altLang="zh-CN" dirty="0" err="1"/>
              <a:t>eof</a:t>
            </a:r>
            <a:r>
              <a:rPr lang="en-US" altLang="zh-CN" dirty="0"/>
              <a:t>]</a:t>
            </a:r>
            <a:r>
              <a:rPr lang="zh-CN" altLang="en-US" dirty="0"/>
              <a:t>，添加</a:t>
            </a:r>
            <a:r>
              <a:rPr lang="en-US" altLang="zh-CN" dirty="0"/>
              <a:t>[stop][</a:t>
            </a:r>
            <a:r>
              <a:rPr lang="en-US" altLang="zh-CN" dirty="0" err="1"/>
              <a:t>eof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en-US" altLang="zh-CN" dirty="0"/>
              <a:t>node</a:t>
            </a:r>
            <a:r>
              <a:rPr lang="zh-CN" altLang="en-US" dirty="0"/>
              <a:t>，设置出现的频率设为</a:t>
            </a:r>
            <a:r>
              <a:rPr lang="en-US" altLang="zh-CN" dirty="0"/>
              <a:t>0,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CF6C9-40C8-4CA9-8C2A-973ADE9EF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3" y="2015732"/>
            <a:ext cx="255111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Clr>
                <a:schemeClr val="tx2"/>
              </a:buClr>
              <a:buSzPct val="80000"/>
              <a:defRPr/>
            </a:pPr>
            <a:r>
              <a:rPr kumimoji="1" lang="en-US" altLang="zh-CN" b="1" dirty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Struct {</a:t>
            </a:r>
          </a:p>
          <a:p>
            <a:pPr eaLnBrk="1" hangingPunct="1">
              <a:buClr>
                <a:schemeClr val="tx2"/>
              </a:buClr>
              <a:buSzPct val="80000"/>
              <a:defRPr/>
            </a:pPr>
            <a:r>
              <a:rPr kumimoji="1" lang="en-US" altLang="zh-CN" b="1" dirty="0">
                <a:ea typeface="Arial Unicode MS" pitchFamily="34" charset="-122"/>
                <a:cs typeface="Arial Unicode MS" pitchFamily="34" charset="-122"/>
              </a:rPr>
              <a:t>char </a:t>
            </a:r>
            <a:r>
              <a:rPr kumimoji="1" lang="en-US" altLang="zh-CN" b="1" dirty="0" err="1"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b="1" dirty="0"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eaLnBrk="1" hangingPunct="1">
              <a:buClr>
                <a:schemeClr val="tx2"/>
              </a:buClr>
              <a:buSzPct val="80000"/>
              <a:defRPr/>
            </a:pPr>
            <a:r>
              <a:rPr kumimoji="1" lang="en-US" altLang="zh-CN" b="1" dirty="0">
                <a:ea typeface="Arial Unicode MS" pitchFamily="34" charset="-122"/>
                <a:cs typeface="Arial Unicode MS" pitchFamily="34" charset="-122"/>
              </a:rPr>
              <a:t>Int </a:t>
            </a:r>
            <a:r>
              <a:rPr kumimoji="1" lang="en-US" altLang="zh-CN" b="1" dirty="0" err="1">
                <a:ea typeface="Arial Unicode MS" pitchFamily="34" charset="-122"/>
                <a:cs typeface="Arial Unicode MS" pitchFamily="34" charset="-122"/>
              </a:rPr>
              <a:t>enoding</a:t>
            </a:r>
            <a:r>
              <a:rPr kumimoji="1" lang="en-US" altLang="zh-CN" b="1" dirty="0">
                <a:ea typeface="Arial Unicode MS" pitchFamily="34" charset="-122"/>
                <a:cs typeface="Arial Unicode MS" pitchFamily="34" charset="-122"/>
              </a:rPr>
              <a:t>;</a:t>
            </a:r>
            <a:endParaRPr kumimoji="1" lang="en-US" altLang="zh-CN" b="1" dirty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Clr>
                <a:schemeClr val="tx2"/>
              </a:buClr>
              <a:buSzPct val="80000"/>
              <a:defRPr/>
            </a:pPr>
            <a:r>
              <a:rPr kumimoji="1" lang="en-US" altLang="zh-CN" b="1" dirty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19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8DBC-23E8-4543-9C5B-9AAE3DC2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如何压缩文件夹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7B6A-CAFC-44BE-A02B-45E48C6E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：按照深度优先搜索存储目录名和文件内容嵌套方式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问题：文件名和目录名编码吗？文件名和文件内容之间要分隔标记吗？</a:t>
            </a:r>
            <a:endParaRPr lang="en-US" altLang="zh-CN" dirty="0"/>
          </a:p>
          <a:p>
            <a:r>
              <a:rPr lang="zh-CN" altLang="en-US" dirty="0"/>
              <a:t>解决：要编码，需要额外的分隔符</a:t>
            </a:r>
            <a:endParaRPr lang="en-US" altLang="zh-CN" dirty="0"/>
          </a:p>
          <a:p>
            <a:r>
              <a:rPr lang="zh-CN" altLang="en-US" dirty="0"/>
              <a:t>所以：我们有两个特殊标记</a:t>
            </a:r>
            <a:r>
              <a:rPr lang="en-US" altLang="zh-CN" dirty="0"/>
              <a:t>[stop], [</a:t>
            </a:r>
            <a:r>
              <a:rPr lang="en-US" altLang="zh-CN" dirty="0" err="1"/>
              <a:t>eof</a:t>
            </a:r>
            <a:r>
              <a:rPr lang="en-US" altLang="zh-CN" dirty="0"/>
              <a:t>]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F29638-0CFF-4E58-B0E9-5A8AE8EDF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820" y="2456043"/>
            <a:ext cx="64154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Clr>
                <a:schemeClr val="tx2"/>
              </a:buClr>
              <a:buSzPct val="80000"/>
              <a:defRPr/>
            </a:pPr>
            <a:r>
              <a:rPr kumimoji="1" lang="en-US" altLang="zh-CN" b="1" dirty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Folder1&lt;folder2&lt;&lt;file1:content1&gt;&lt;file2:content2&gt;&gt;&gt;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986B8-62EA-4D21-B7CE-4EBCF6CE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9" y="3370437"/>
            <a:ext cx="74559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Clr>
                <a:schemeClr val="tx2"/>
              </a:buClr>
              <a:buSzPct val="80000"/>
              <a:defRPr/>
            </a:pPr>
            <a:r>
              <a:rPr kumimoji="1" lang="en-US" altLang="zh-CN" b="1" dirty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Folder1&lt;folder2&lt;filename1&gt;&lt;filename2&gt;&gt;</a:t>
            </a:r>
            <a:r>
              <a:rPr kumimoji="1" lang="en-US" altLang="zh-CN" b="1" dirty="0">
                <a:ea typeface="Arial Unicode MS" pitchFamily="34" charset="-122"/>
                <a:cs typeface="Arial Unicode MS" pitchFamily="34" charset="-122"/>
              </a:rPr>
              <a:t>:</a:t>
            </a:r>
            <a:r>
              <a:rPr kumimoji="1" lang="en-US" altLang="zh-CN" b="1" dirty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content1:content2[stop]</a:t>
            </a:r>
          </a:p>
        </p:txBody>
      </p:sp>
    </p:spTree>
    <p:extLst>
      <p:ext uri="{BB962C8B-B14F-4D97-AF65-F5344CB8AC3E}">
        <p14:creationId xmlns:p14="http://schemas.microsoft.com/office/powerpoint/2010/main" val="189858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CB99-5F37-468B-96F4-09905222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CB24-8E1A-4B24-9529-5CE993FB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文件文件夹，哈夫曼树，编码，解码，压缩文件</a:t>
            </a:r>
            <a:endParaRPr lang="en-US" altLang="zh-CN" dirty="0"/>
          </a:p>
          <a:p>
            <a:r>
              <a:rPr lang="en-US" dirty="0" err="1"/>
              <a:t>StorageNode</a:t>
            </a:r>
            <a:r>
              <a:rPr lang="en-US" dirty="0"/>
              <a:t>: </a:t>
            </a:r>
            <a:r>
              <a:rPr lang="en-US" dirty="0" err="1"/>
              <a:t>DirectoryNode</a:t>
            </a:r>
            <a:r>
              <a:rPr lang="en-US" dirty="0"/>
              <a:t>, </a:t>
            </a:r>
            <a:r>
              <a:rPr lang="en-US" dirty="0" err="1"/>
              <a:t>FileNode</a:t>
            </a:r>
            <a:endParaRPr lang="en-US" dirty="0"/>
          </a:p>
          <a:p>
            <a:r>
              <a:rPr lang="en-US" dirty="0" err="1"/>
              <a:t>DirectoryReader</a:t>
            </a:r>
            <a:endParaRPr lang="en-US" dirty="0"/>
          </a:p>
          <a:p>
            <a:r>
              <a:rPr lang="en-US" dirty="0" err="1"/>
              <a:t>HaffmanNode</a:t>
            </a:r>
            <a:r>
              <a:rPr lang="en-US" dirty="0"/>
              <a:t> {int weight; unsigned int encoding}</a:t>
            </a:r>
          </a:p>
          <a:p>
            <a:r>
              <a:rPr lang="en-US" dirty="0"/>
              <a:t>Encoder, Decoder</a:t>
            </a:r>
          </a:p>
          <a:p>
            <a:r>
              <a:rPr lang="en-US" dirty="0" err="1"/>
              <a:t>CompressedFileReader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3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9F64-1190-4107-99D6-FC5AD927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C344-8A6A-443D-A6AA-87E75277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110011-02CD-4774-A9A0-9F9BCF3CB2FA}"/>
              </a:ext>
            </a:extLst>
          </p:cNvPr>
          <p:cNvSpPr/>
          <p:nvPr/>
        </p:nvSpPr>
        <p:spPr>
          <a:xfrm>
            <a:off x="4611664" y="4463402"/>
            <a:ext cx="5576172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FBD671-BB9E-43A8-94DC-14AD678CF9BA}"/>
              </a:ext>
            </a:extLst>
          </p:cNvPr>
          <p:cNvSpPr/>
          <p:nvPr/>
        </p:nvSpPr>
        <p:spPr>
          <a:xfrm>
            <a:off x="5037551" y="4966568"/>
            <a:ext cx="1576184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StorageNode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A29DA6-9FCB-4821-BAB0-9E2E4844FB80}"/>
              </a:ext>
            </a:extLst>
          </p:cNvPr>
          <p:cNvSpPr/>
          <p:nvPr/>
        </p:nvSpPr>
        <p:spPr>
          <a:xfrm>
            <a:off x="6936479" y="4975646"/>
            <a:ext cx="1252603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FileNode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AB079-A7B8-4DC3-BEAA-0D2C55ED5343}"/>
              </a:ext>
            </a:extLst>
          </p:cNvPr>
          <p:cNvSpPr/>
          <p:nvPr/>
        </p:nvSpPr>
        <p:spPr>
          <a:xfrm>
            <a:off x="4624189" y="3258859"/>
            <a:ext cx="5576172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6A0A0-89E9-4030-A834-775924AACC8F}"/>
              </a:ext>
            </a:extLst>
          </p:cNvPr>
          <p:cNvSpPr/>
          <p:nvPr/>
        </p:nvSpPr>
        <p:spPr>
          <a:xfrm>
            <a:off x="-260586" y="1352283"/>
            <a:ext cx="5576172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3C462-8809-4679-909C-0546D99CF2E9}"/>
              </a:ext>
            </a:extLst>
          </p:cNvPr>
          <p:cNvSpPr txBox="1"/>
          <p:nvPr/>
        </p:nvSpPr>
        <p:spPr>
          <a:xfrm>
            <a:off x="1019431" y="1584000"/>
            <a:ext cx="8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顶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F62F2D-BA6E-4A4B-A005-BF00FD348101}"/>
              </a:ext>
            </a:extLst>
          </p:cNvPr>
          <p:cNvSpPr/>
          <p:nvPr/>
        </p:nvSpPr>
        <p:spPr>
          <a:xfrm>
            <a:off x="8426361" y="4991568"/>
            <a:ext cx="1720531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DirectoryNode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C2D0DE-0039-42B9-9A1B-D9190CE5795E}"/>
              </a:ext>
            </a:extLst>
          </p:cNvPr>
          <p:cNvSpPr/>
          <p:nvPr/>
        </p:nvSpPr>
        <p:spPr>
          <a:xfrm>
            <a:off x="5199797" y="3726891"/>
            <a:ext cx="1856096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DirectoryReader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89F724-0067-4588-A01F-D442B58CCA38}"/>
              </a:ext>
            </a:extLst>
          </p:cNvPr>
          <p:cNvSpPr/>
          <p:nvPr/>
        </p:nvSpPr>
        <p:spPr>
          <a:xfrm>
            <a:off x="7431784" y="3726891"/>
            <a:ext cx="2392685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CompressedFileReader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DBB96-FEFB-49AB-90ED-77107A9928CD}"/>
              </a:ext>
            </a:extLst>
          </p:cNvPr>
          <p:cNvSpPr txBox="1"/>
          <p:nvPr/>
        </p:nvSpPr>
        <p:spPr>
          <a:xfrm>
            <a:off x="4612943" y="3264952"/>
            <a:ext cx="8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A7C2A-D9FE-4AE4-B0BC-78E238F02754}"/>
              </a:ext>
            </a:extLst>
          </p:cNvPr>
          <p:cNvSpPr txBox="1"/>
          <p:nvPr/>
        </p:nvSpPr>
        <p:spPr>
          <a:xfrm>
            <a:off x="4751695" y="4509176"/>
            <a:ext cx="8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2753965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881</TotalTime>
  <Words>516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Gill Sans MT</vt:lpstr>
      <vt:lpstr>Gallery</vt:lpstr>
      <vt:lpstr>Zip tool</vt:lpstr>
      <vt:lpstr>outlines</vt:lpstr>
      <vt:lpstr>文件</vt:lpstr>
      <vt:lpstr>难点</vt:lpstr>
      <vt:lpstr>难点</vt:lpstr>
      <vt:lpstr>如何压缩文件夹</vt:lpstr>
      <vt:lpstr>类的设计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Tree</dc:title>
  <dc:creator>Gaoli</dc:creator>
  <cp:lastModifiedBy>Chen, Gaoli</cp:lastModifiedBy>
  <cp:revision>175</cp:revision>
  <dcterms:created xsi:type="dcterms:W3CDTF">2021-11-20T15:47:39Z</dcterms:created>
  <dcterms:modified xsi:type="dcterms:W3CDTF">2021-12-15T15:05:33Z</dcterms:modified>
</cp:coreProperties>
</file>