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 id="275" r:id="rId21"/>
    <p:sldId id="276" r:id="rId22"/>
    <p:sldId id="277" r:id="rId23"/>
    <p:sldId id="279" r:id="rId24"/>
    <p:sldId id="278"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0" d="100"/>
          <a:sy n="80" d="100"/>
        </p:scale>
        <p:origin x="53"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ED11B6-EDFA-47C4-A652-06C402EEC589}"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9524-CCC8-4FE7-A812-CA5969CE0A22}" type="slidenum">
              <a:rPr lang="en-US" smtClean="0"/>
              <a:t>‹#›</a:t>
            </a:fld>
            <a:endParaRPr lang="en-US"/>
          </a:p>
        </p:txBody>
      </p:sp>
    </p:spTree>
    <p:extLst>
      <p:ext uri="{BB962C8B-B14F-4D97-AF65-F5344CB8AC3E}">
        <p14:creationId xmlns:p14="http://schemas.microsoft.com/office/powerpoint/2010/main" val="209882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D11B6-EDFA-47C4-A652-06C402EEC589}"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9524-CCC8-4FE7-A812-CA5969CE0A22}" type="slidenum">
              <a:rPr lang="en-US" smtClean="0"/>
              <a:t>‹#›</a:t>
            </a:fld>
            <a:endParaRPr lang="en-US"/>
          </a:p>
        </p:txBody>
      </p:sp>
    </p:spTree>
    <p:extLst>
      <p:ext uri="{BB962C8B-B14F-4D97-AF65-F5344CB8AC3E}">
        <p14:creationId xmlns:p14="http://schemas.microsoft.com/office/powerpoint/2010/main" val="356116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D11B6-EDFA-47C4-A652-06C402EEC589}"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9524-CCC8-4FE7-A812-CA5969CE0A22}" type="slidenum">
              <a:rPr lang="en-US" smtClean="0"/>
              <a:t>‹#›</a:t>
            </a:fld>
            <a:endParaRPr lang="en-US"/>
          </a:p>
        </p:txBody>
      </p:sp>
    </p:spTree>
    <p:extLst>
      <p:ext uri="{BB962C8B-B14F-4D97-AF65-F5344CB8AC3E}">
        <p14:creationId xmlns:p14="http://schemas.microsoft.com/office/powerpoint/2010/main" val="76979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D11B6-EDFA-47C4-A652-06C402EEC589}"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9524-CCC8-4FE7-A812-CA5969CE0A22}" type="slidenum">
              <a:rPr lang="en-US" smtClean="0"/>
              <a:t>‹#›</a:t>
            </a:fld>
            <a:endParaRPr lang="en-US"/>
          </a:p>
        </p:txBody>
      </p:sp>
    </p:spTree>
    <p:extLst>
      <p:ext uri="{BB962C8B-B14F-4D97-AF65-F5344CB8AC3E}">
        <p14:creationId xmlns:p14="http://schemas.microsoft.com/office/powerpoint/2010/main" val="336064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ED11B6-EDFA-47C4-A652-06C402EEC589}"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F9524-CCC8-4FE7-A812-CA5969CE0A22}" type="slidenum">
              <a:rPr lang="en-US" smtClean="0"/>
              <a:t>‹#›</a:t>
            </a:fld>
            <a:endParaRPr lang="en-US"/>
          </a:p>
        </p:txBody>
      </p:sp>
    </p:spTree>
    <p:extLst>
      <p:ext uri="{BB962C8B-B14F-4D97-AF65-F5344CB8AC3E}">
        <p14:creationId xmlns:p14="http://schemas.microsoft.com/office/powerpoint/2010/main" val="294216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ED11B6-EDFA-47C4-A652-06C402EEC589}"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F9524-CCC8-4FE7-A812-CA5969CE0A22}" type="slidenum">
              <a:rPr lang="en-US" smtClean="0"/>
              <a:t>‹#›</a:t>
            </a:fld>
            <a:endParaRPr lang="en-US"/>
          </a:p>
        </p:txBody>
      </p:sp>
    </p:spTree>
    <p:extLst>
      <p:ext uri="{BB962C8B-B14F-4D97-AF65-F5344CB8AC3E}">
        <p14:creationId xmlns:p14="http://schemas.microsoft.com/office/powerpoint/2010/main" val="159632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D11B6-EDFA-47C4-A652-06C402EEC589}" type="datetimeFigureOut">
              <a:rPr lang="en-US" smtClean="0"/>
              <a:t>4/4/2016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F9524-CCC8-4FE7-A812-CA5969CE0A22}" type="slidenum">
              <a:rPr lang="en-US" smtClean="0"/>
              <a:t>‹#›</a:t>
            </a:fld>
            <a:endParaRPr lang="en-US"/>
          </a:p>
        </p:txBody>
      </p:sp>
    </p:spTree>
    <p:extLst>
      <p:ext uri="{BB962C8B-B14F-4D97-AF65-F5344CB8AC3E}">
        <p14:creationId xmlns:p14="http://schemas.microsoft.com/office/powerpoint/2010/main" val="399127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ED11B6-EDFA-47C4-A652-06C402EEC589}" type="datetimeFigureOut">
              <a:rPr lang="en-US" smtClean="0"/>
              <a:t>4/4/2016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F9524-CCC8-4FE7-A812-CA5969CE0A22}" type="slidenum">
              <a:rPr lang="en-US" smtClean="0"/>
              <a:t>‹#›</a:t>
            </a:fld>
            <a:endParaRPr lang="en-US"/>
          </a:p>
        </p:txBody>
      </p:sp>
    </p:spTree>
    <p:extLst>
      <p:ext uri="{BB962C8B-B14F-4D97-AF65-F5344CB8AC3E}">
        <p14:creationId xmlns:p14="http://schemas.microsoft.com/office/powerpoint/2010/main" val="226467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D11B6-EDFA-47C4-A652-06C402EEC589}" type="datetimeFigureOut">
              <a:rPr lang="en-US" smtClean="0"/>
              <a:t>4/4/2016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3F9524-CCC8-4FE7-A812-CA5969CE0A22}" type="slidenum">
              <a:rPr lang="en-US" smtClean="0"/>
              <a:t>‹#›</a:t>
            </a:fld>
            <a:endParaRPr lang="en-US"/>
          </a:p>
        </p:txBody>
      </p:sp>
    </p:spTree>
    <p:extLst>
      <p:ext uri="{BB962C8B-B14F-4D97-AF65-F5344CB8AC3E}">
        <p14:creationId xmlns:p14="http://schemas.microsoft.com/office/powerpoint/2010/main" val="87579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D11B6-EDFA-47C4-A652-06C402EEC589}"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F9524-CCC8-4FE7-A812-CA5969CE0A22}" type="slidenum">
              <a:rPr lang="en-US" smtClean="0"/>
              <a:t>‹#›</a:t>
            </a:fld>
            <a:endParaRPr lang="en-US"/>
          </a:p>
        </p:txBody>
      </p:sp>
    </p:spTree>
    <p:extLst>
      <p:ext uri="{BB962C8B-B14F-4D97-AF65-F5344CB8AC3E}">
        <p14:creationId xmlns:p14="http://schemas.microsoft.com/office/powerpoint/2010/main" val="366985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D11B6-EDFA-47C4-A652-06C402EEC589}"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F9524-CCC8-4FE7-A812-CA5969CE0A22}" type="slidenum">
              <a:rPr lang="en-US" smtClean="0"/>
              <a:t>‹#›</a:t>
            </a:fld>
            <a:endParaRPr lang="en-US"/>
          </a:p>
        </p:txBody>
      </p:sp>
    </p:spTree>
    <p:extLst>
      <p:ext uri="{BB962C8B-B14F-4D97-AF65-F5344CB8AC3E}">
        <p14:creationId xmlns:p14="http://schemas.microsoft.com/office/powerpoint/2010/main" val="120248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D11B6-EDFA-47C4-A652-06C402EEC589}" type="datetimeFigureOut">
              <a:rPr lang="en-US" smtClean="0"/>
              <a:t>4/4/2016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F9524-CCC8-4FE7-A812-CA5969CE0A22}" type="slidenum">
              <a:rPr lang="en-US" smtClean="0"/>
              <a:t>‹#›</a:t>
            </a:fld>
            <a:endParaRPr lang="en-US"/>
          </a:p>
        </p:txBody>
      </p:sp>
    </p:spTree>
    <p:extLst>
      <p:ext uri="{BB962C8B-B14F-4D97-AF65-F5344CB8AC3E}">
        <p14:creationId xmlns:p14="http://schemas.microsoft.com/office/powerpoint/2010/main" val="254755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sdn.microsoft.com/en-us/library/system.collections.arraylist.aspx" TargetMode="External"/><Relationship Id="rId2" Type="http://schemas.openxmlformats.org/officeDocument/2006/relationships/hyperlink" Target="https://msdn.microsoft.com/en-us/library/system.collections.generic.aspx" TargetMode="External"/><Relationship Id="rId1" Type="http://schemas.openxmlformats.org/officeDocument/2006/relationships/slideLayout" Target="../slideLayouts/slideLayout2.xml"/><Relationship Id="rId4" Type="http://schemas.openxmlformats.org/officeDocument/2006/relationships/hyperlink" Target="https://msdn.microsoft.com/en-us/library/system.collections.asp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hyperlink" Target="https://msdn.microsoft.com/en-us/library/sbf85k1c.aspx" TargetMode="External"/><Relationship Id="rId18" Type="http://schemas.openxmlformats.org/officeDocument/2006/relationships/hyperlink" Target="https://msdn.microsoft.com/en-us/library/53k8ybth.aspx" TargetMode="External"/><Relationship Id="rId26" Type="http://schemas.openxmlformats.org/officeDocument/2006/relationships/hyperlink" Target="https://msdn.microsoft.com/en-us/library/a3hd7ste.aspx" TargetMode="External"/><Relationship Id="rId39" Type="http://schemas.openxmlformats.org/officeDocument/2006/relationships/hyperlink" Target="https://msdn.microsoft.com/en-us/library/23as4533.aspx" TargetMode="External"/><Relationship Id="rId3" Type="http://schemas.openxmlformats.org/officeDocument/2006/relationships/hyperlink" Target="https://msdn.microsoft.com/en-us/library/wch5w409.aspx" TargetMode="External"/><Relationship Id="rId21" Type="http://schemas.openxmlformats.org/officeDocument/2006/relationships/hyperlink" Target="https://msdn.microsoft.com/en-us/library/yxk8751b.aspx" TargetMode="External"/><Relationship Id="rId34" Type="http://schemas.openxmlformats.org/officeDocument/2006/relationships/hyperlink" Target="https://msdn.microsoft.com/en-us/library/ydwa9zh0.aspx" TargetMode="External"/><Relationship Id="rId42" Type="http://schemas.openxmlformats.org/officeDocument/2006/relationships/hyperlink" Target="https://msdn.microsoft.com/en-us/library/ty67wk28.aspx" TargetMode="External"/><Relationship Id="rId47" Type="http://schemas.openxmlformats.org/officeDocument/2006/relationships/hyperlink" Target="https://msdn.microsoft.com/en-us/library/74b4xzyw.aspx" TargetMode="External"/><Relationship Id="rId50" Type="http://schemas.openxmlformats.org/officeDocument/2006/relationships/hyperlink" Target="https://msdn.microsoft.com/en-us/library/0yw3tz5k.aspx" TargetMode="External"/><Relationship Id="rId7" Type="http://schemas.openxmlformats.org/officeDocument/2006/relationships/hyperlink" Target="https://msdn.microsoft.com/en-us/library/wc3z3k8c.aspx" TargetMode="External"/><Relationship Id="rId12" Type="http://schemas.openxmlformats.org/officeDocument/2006/relationships/hyperlink" Target="https://msdn.microsoft.com/en-us/library/0w4e0fzs.aspx" TargetMode="External"/><Relationship Id="rId17" Type="http://schemas.openxmlformats.org/officeDocument/2006/relationships/hyperlink" Target="https://msdn.microsoft.com/en-us/library/xt18et0d.aspx" TargetMode="External"/><Relationship Id="rId25" Type="http://schemas.openxmlformats.org/officeDocument/2006/relationships/hyperlink" Target="https://msdn.microsoft.com/en-us/library/6373h346.aspx" TargetMode="External"/><Relationship Id="rId33" Type="http://schemas.openxmlformats.org/officeDocument/2006/relationships/hyperlink" Target="https://msdn.microsoft.com/en-us/library/d31sybc9.aspx" TargetMode="External"/><Relationship Id="rId38" Type="http://schemas.openxmlformats.org/officeDocument/2006/relationships/hyperlink" Target="https://msdn.microsoft.com/en-us/library/ayt2kcfb.aspx" TargetMode="External"/><Relationship Id="rId46" Type="http://schemas.openxmlformats.org/officeDocument/2006/relationships/hyperlink" Target="https://msdn.microsoft.com/en-us/library/cscsdfbt.aspx" TargetMode="External"/><Relationship Id="rId2" Type="http://schemas.openxmlformats.org/officeDocument/2006/relationships/hyperlink" Target="https://msdn.microsoft.com/en-us/library/k1a63xkz.aspx" TargetMode="External"/><Relationship Id="rId16" Type="http://schemas.openxmlformats.org/officeDocument/2006/relationships/hyperlink" Target="https://msdn.microsoft.com/en-us/library/a1sway8w.aspx" TargetMode="External"/><Relationship Id="rId20" Type="http://schemas.openxmlformats.org/officeDocument/2006/relationships/hyperlink" Target="https://msdn.microsoft.com/en-us/library/z5wecxwa.aspx" TargetMode="External"/><Relationship Id="rId29" Type="http://schemas.openxmlformats.org/officeDocument/2006/relationships/hyperlink" Target="https://msdn.microsoft.com/en-us/library/z5z9kes2.aspx" TargetMode="External"/><Relationship Id="rId41" Type="http://schemas.openxmlformats.org/officeDocument/2006/relationships/hyperlink" Target="https://msdn.microsoft.com/en-us/library/6zhxzbds.aspx" TargetMode="External"/><Relationship Id="rId54" Type="http://schemas.openxmlformats.org/officeDocument/2006/relationships/hyperlink" Target="https://msdn.microsoft.com/en-us/library/58918ffs.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36x43w8w.aspx" TargetMode="External"/><Relationship Id="rId11" Type="http://schemas.openxmlformats.org/officeDocument/2006/relationships/hyperlink" Target="https://msdn.microsoft.com/en-us/library/3b1ff23f.aspx" TargetMode="External"/><Relationship Id="rId24" Type="http://schemas.openxmlformats.org/officeDocument/2006/relationships/hyperlink" Target="https://msdn.microsoft.com/en-us/library/2a723cdk.aspx" TargetMode="External"/><Relationship Id="rId32" Type="http://schemas.openxmlformats.org/officeDocument/2006/relationships/hyperlink" Target="https://msdn.microsoft.com/en-us/library/s2bkaksf.aspx" TargetMode="External"/><Relationship Id="rId37" Type="http://schemas.openxmlformats.org/officeDocument/2006/relationships/hyperlink" Target="https://msdn.microsoft.com/en-us/library/0zbsw2z6.aspx" TargetMode="External"/><Relationship Id="rId40" Type="http://schemas.openxmlformats.org/officeDocument/2006/relationships/hyperlink" Target="https://msdn.microsoft.com/en-us/library/sbkb459w.aspx" TargetMode="External"/><Relationship Id="rId45" Type="http://schemas.openxmlformats.org/officeDocument/2006/relationships/hyperlink" Target="https://msdn.microsoft.com/en-us/library/bb311046.aspx" TargetMode="External"/><Relationship Id="rId53" Type="http://schemas.openxmlformats.org/officeDocument/2006/relationships/hyperlink" Target="https://msdn.microsoft.com/en-us/library/eahchzkf.aspx" TargetMode="External"/><Relationship Id="rId5" Type="http://schemas.openxmlformats.org/officeDocument/2006/relationships/hyperlink" Target="https://msdn.microsoft.com/en-us/library/d2bd4x66.aspx" TargetMode="External"/><Relationship Id="rId15" Type="http://schemas.openxmlformats.org/officeDocument/2006/relationships/hyperlink" Target="https://msdn.microsoft.com/en-us/library/zkacc7k1.aspx" TargetMode="External"/><Relationship Id="rId23" Type="http://schemas.openxmlformats.org/officeDocument/2006/relationships/hyperlink" Target="https://msdn.microsoft.com/en-us/library/a59bsyk4.aspx" TargetMode="External"/><Relationship Id="rId28" Type="http://schemas.openxmlformats.org/officeDocument/2006/relationships/hyperlink" Target="https://msdn.microsoft.com/en-us/library/xhbhezf4.aspx" TargetMode="External"/><Relationship Id="rId36" Type="http://schemas.openxmlformats.org/officeDocument/2006/relationships/hyperlink" Target="https://msdn.microsoft.com/en-us/library/h5f1zzaw.aspx" TargetMode="External"/><Relationship Id="rId49" Type="http://schemas.openxmlformats.org/officeDocument/2006/relationships/hyperlink" Target="https://msdn.microsoft.com/en-us/library/xwth0h0d.aspx" TargetMode="External"/><Relationship Id="rId10" Type="http://schemas.openxmlformats.org/officeDocument/2006/relationships/hyperlink" Target="https://msdn.microsoft.com/en-us/library/z19tbbca.aspx" TargetMode="External"/><Relationship Id="rId19" Type="http://schemas.openxmlformats.org/officeDocument/2006/relationships/hyperlink" Target="https://msdn.microsoft.com/en-us/library/3tz250sf.aspx" TargetMode="External"/><Relationship Id="rId31" Type="http://schemas.openxmlformats.org/officeDocument/2006/relationships/hyperlink" Target="https://msdn.microsoft.com/en-us/library/2y9zhhx1.aspx" TargetMode="External"/><Relationship Id="rId44" Type="http://schemas.openxmlformats.org/officeDocument/2006/relationships/hyperlink" Target="https://msdn.microsoft.com/en-us/library/s8bz4d5h.aspx" TargetMode="External"/><Relationship Id="rId52" Type="http://schemas.openxmlformats.org/officeDocument/2006/relationships/hyperlink" Target="https://msdn.microsoft.com/en-us/library/51y09td4.aspx" TargetMode="External"/><Relationship Id="rId4" Type="http://schemas.openxmlformats.org/officeDocument/2006/relationships/hyperlink" Target="https://msdn.microsoft.com/en-us/library/f2kd6eb2.aspx" TargetMode="External"/><Relationship Id="rId9" Type="http://schemas.openxmlformats.org/officeDocument/2006/relationships/hyperlink" Target="https://msdn.microsoft.com/en-us/library/67bxt5ee.aspx" TargetMode="External"/><Relationship Id="rId14" Type="http://schemas.openxmlformats.org/officeDocument/2006/relationships/hyperlink" Target="https://msdn.microsoft.com/en-us/library/kxszd0kx.aspx" TargetMode="External"/><Relationship Id="rId22" Type="http://schemas.openxmlformats.org/officeDocument/2006/relationships/hyperlink" Target="https://msdn.microsoft.com/en-us/library/hx063734.aspx" TargetMode="External"/><Relationship Id="rId27" Type="http://schemas.openxmlformats.org/officeDocument/2006/relationships/hyperlink" Target="https://msdn.microsoft.com/en-us/library/0z4503sa.aspx" TargetMode="External"/><Relationship Id="rId30" Type="http://schemas.openxmlformats.org/officeDocument/2006/relationships/hyperlink" Target="https://msdn.microsoft.com/en-us/library/sa7629ew.aspx" TargetMode="External"/><Relationship Id="rId35" Type="http://schemas.openxmlformats.org/officeDocument/2006/relationships/hyperlink" Target="https://msdn.microsoft.com/en-us/library/e669ax02.aspx" TargetMode="External"/><Relationship Id="rId43" Type="http://schemas.openxmlformats.org/officeDocument/2006/relationships/hyperlink" Target="https://msdn.microsoft.com/en-us/library/ms173224.aspx" TargetMode="External"/><Relationship Id="rId48" Type="http://schemas.openxmlformats.org/officeDocument/2006/relationships/hyperlink" Target="https://msdn.microsoft.com/en-us/library/a569z7k8.aspx" TargetMode="External"/><Relationship Id="rId8" Type="http://schemas.openxmlformats.org/officeDocument/2006/relationships/hyperlink" Target="https://msdn.microsoft.com/en-us/library/eahhcxk2.aspx" TargetMode="External"/><Relationship Id="rId51" Type="http://schemas.openxmlformats.org/officeDocument/2006/relationships/hyperlink" Target="https://msdn.microsoft.com/en-us/library/scekt9xw.aspx"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CPS280A</a:t>
            </a:r>
            <a:br>
              <a:rPr lang="en-US" dirty="0" smtClean="0"/>
            </a:br>
            <a:r>
              <a:rPr lang="en-US" dirty="0" smtClean="0"/>
              <a:t>C</a:t>
            </a:r>
            <a:r>
              <a:rPr lang="en-US" dirty="0" smtClean="0"/>
              <a:t># Advanced Topics</a:t>
            </a:r>
            <a:endParaRPr lang="en-US" dirty="0"/>
          </a:p>
        </p:txBody>
      </p:sp>
      <p:sp>
        <p:nvSpPr>
          <p:cNvPr id="3" name="Subtitle 2"/>
          <p:cNvSpPr>
            <a:spLocks noGrp="1"/>
          </p:cNvSpPr>
          <p:nvPr>
            <p:ph type="subTitle" idx="1"/>
          </p:nvPr>
        </p:nvSpPr>
        <p:spPr/>
        <p:txBody>
          <a:bodyPr>
            <a:normAutofit lnSpcReduction="10000"/>
          </a:bodyPr>
          <a:lstStyle/>
          <a:p>
            <a:r>
              <a:rPr lang="en-US" dirty="0" smtClean="0"/>
              <a:t>Week </a:t>
            </a:r>
            <a:r>
              <a:rPr lang="en-US" dirty="0" smtClean="0"/>
              <a:t>8-11</a:t>
            </a:r>
            <a:endParaRPr lang="en-US" dirty="0" smtClean="0"/>
          </a:p>
          <a:p>
            <a:r>
              <a:rPr lang="en-US" smtClean="0"/>
              <a:t>Sources</a:t>
            </a:r>
            <a:r>
              <a:rPr lang="en-US" smtClean="0"/>
              <a:t>:</a:t>
            </a:r>
            <a:endParaRPr lang="en-US" dirty="0" smtClean="0"/>
          </a:p>
          <a:p>
            <a:r>
              <a:rPr lang="en-US" dirty="0" smtClean="0"/>
              <a:t>MSDN Library</a:t>
            </a:r>
          </a:p>
          <a:p>
            <a:r>
              <a:rPr lang="en-US" dirty="0" smtClean="0"/>
              <a:t>C# Textbook</a:t>
            </a:r>
            <a:endParaRPr lang="en-US" dirty="0"/>
          </a:p>
        </p:txBody>
      </p:sp>
    </p:spTree>
    <p:extLst>
      <p:ext uri="{BB962C8B-B14F-4D97-AF65-F5344CB8AC3E}">
        <p14:creationId xmlns:p14="http://schemas.microsoft.com/office/powerpoint/2010/main" val="441361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365126"/>
            <a:ext cx="10325100" cy="482600"/>
          </a:xfrm>
        </p:spPr>
        <p:txBody>
          <a:bodyPr>
            <a:normAutofit fontScale="90000"/>
          </a:bodyPr>
          <a:lstStyle/>
          <a:p>
            <a:r>
              <a:rPr lang="en-US" dirty="0" smtClean="0"/>
              <a:t>Catch Blocks</a:t>
            </a:r>
            <a:endParaRPr lang="en-US" dirty="0"/>
          </a:p>
        </p:txBody>
      </p:sp>
      <p:sp>
        <p:nvSpPr>
          <p:cNvPr id="3" name="Content Placeholder 2"/>
          <p:cNvSpPr>
            <a:spLocks noGrp="1"/>
          </p:cNvSpPr>
          <p:nvPr>
            <p:ph idx="1"/>
          </p:nvPr>
        </p:nvSpPr>
        <p:spPr>
          <a:xfrm>
            <a:off x="838200" y="1000126"/>
            <a:ext cx="10515600" cy="5614988"/>
          </a:xfrm>
        </p:spPr>
        <p:txBody>
          <a:bodyPr>
            <a:normAutofit fontScale="92500" lnSpcReduction="20000"/>
          </a:bodyPr>
          <a:lstStyle/>
          <a:p>
            <a:r>
              <a:rPr lang="en-US" dirty="0" smtClean="0"/>
              <a:t>A catch block can specify the type of exception to catch. The type specification is called an exception filter. The exception type should be derived from Exception. In general, do not specify Exception as the exception filter unless either you know how to handle all exceptions that might be thrown in the try block, or you have included a throw statement at the end of your catch block.</a:t>
            </a:r>
          </a:p>
          <a:p>
            <a:r>
              <a:rPr lang="en-US" dirty="0" smtClean="0"/>
              <a:t>Multiple catch blocks with different exception filters can be chained together. The catch blocks are evaluated from top to bottom in your code, but only one catch block is executed for each exception that is thrown. The first catch block that specifies the exact type or a base class of the thrown exception is executed. If no catch block specifies a matching exception filter, a catch block that does not have a filter is selected, if one is present in the statement. It is important to position catch blocks with the most specific (that is, the most derived) exception types first.</a:t>
            </a:r>
          </a:p>
          <a:p>
            <a:r>
              <a:rPr lang="en-US" dirty="0" smtClean="0"/>
              <a:t>You should catch exceptions when the following conditions are true:</a:t>
            </a:r>
          </a:p>
          <a:p>
            <a:pPr lvl="1"/>
            <a:r>
              <a:rPr lang="en-US" dirty="0" smtClean="0"/>
              <a:t>You have a good understanding of why the exception might be thrown, and you can implement a specific recovery, such as prompting the user to enter a new file name when you catch a </a:t>
            </a:r>
            <a:r>
              <a:rPr lang="en-US" dirty="0" err="1" smtClean="0"/>
              <a:t>FileNotFoundException</a:t>
            </a:r>
            <a:r>
              <a:rPr lang="en-US" dirty="0" smtClean="0"/>
              <a:t> object.</a:t>
            </a:r>
          </a:p>
          <a:p>
            <a:pPr lvl="1"/>
            <a:r>
              <a:rPr lang="en-US" dirty="0" smtClean="0"/>
              <a:t>You can create and throw a new, more specific exception.</a:t>
            </a:r>
            <a:endParaRPr lang="en-US" dirty="0"/>
          </a:p>
        </p:txBody>
      </p:sp>
    </p:spTree>
    <p:extLst>
      <p:ext uri="{BB962C8B-B14F-4D97-AF65-F5344CB8AC3E}">
        <p14:creationId xmlns:p14="http://schemas.microsoft.com/office/powerpoint/2010/main" val="13202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Blocks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smtClean="0"/>
              <a:t>int</a:t>
            </a:r>
            <a:r>
              <a:rPr lang="en-US" dirty="0" smtClean="0"/>
              <a:t> </a:t>
            </a:r>
            <a:r>
              <a:rPr lang="en-US" dirty="0" err="1" smtClean="0"/>
              <a:t>GetInt</a:t>
            </a:r>
            <a:r>
              <a:rPr lang="en-US" dirty="0" smtClean="0"/>
              <a:t>(</a:t>
            </a:r>
            <a:r>
              <a:rPr lang="en-US" dirty="0" err="1" smtClean="0"/>
              <a:t>int</a:t>
            </a:r>
            <a:r>
              <a:rPr lang="en-US" dirty="0" smtClean="0"/>
              <a:t>[] array, </a:t>
            </a:r>
            <a:r>
              <a:rPr lang="en-US" dirty="0" err="1" smtClean="0"/>
              <a:t>int</a:t>
            </a:r>
            <a:r>
              <a:rPr lang="en-US" dirty="0" smtClean="0"/>
              <a:t> index)</a:t>
            </a:r>
          </a:p>
          <a:p>
            <a:pPr marL="0" indent="0">
              <a:buNone/>
            </a:pPr>
            <a:r>
              <a:rPr lang="en-US" dirty="0" smtClean="0"/>
              <a:t>{</a:t>
            </a:r>
          </a:p>
          <a:p>
            <a:pPr marL="0" indent="0">
              <a:buNone/>
            </a:pPr>
            <a:r>
              <a:rPr lang="en-US" dirty="0" smtClean="0"/>
              <a:t>    try</a:t>
            </a:r>
          </a:p>
          <a:p>
            <a:pPr marL="0" indent="0">
              <a:buNone/>
            </a:pPr>
            <a:r>
              <a:rPr lang="en-US" dirty="0" smtClean="0"/>
              <a:t>    {</a:t>
            </a:r>
          </a:p>
          <a:p>
            <a:pPr marL="0" indent="0">
              <a:buNone/>
            </a:pPr>
            <a:r>
              <a:rPr lang="en-US" dirty="0" smtClean="0"/>
              <a:t>        return array[index];</a:t>
            </a:r>
          </a:p>
          <a:p>
            <a:pPr marL="0" indent="0">
              <a:buNone/>
            </a:pPr>
            <a:r>
              <a:rPr lang="en-US" dirty="0" smtClean="0"/>
              <a:t>    }</a:t>
            </a:r>
          </a:p>
          <a:p>
            <a:pPr marL="0" indent="0">
              <a:buNone/>
            </a:pPr>
            <a:r>
              <a:rPr lang="en-US" dirty="0" smtClean="0"/>
              <a:t>    catch(</a:t>
            </a:r>
            <a:r>
              <a:rPr lang="en-US" dirty="0" err="1" smtClean="0"/>
              <a:t>System.IndexOutOfRangeException</a:t>
            </a:r>
            <a:r>
              <a:rPr lang="en-US" dirty="0" smtClean="0"/>
              <a:t> e)</a:t>
            </a:r>
          </a:p>
          <a:p>
            <a:pPr marL="0" indent="0">
              <a:buNone/>
            </a:pPr>
            <a:r>
              <a:rPr lang="en-US" dirty="0" smtClean="0"/>
              <a:t>    {</a:t>
            </a:r>
          </a:p>
          <a:p>
            <a:pPr marL="0" indent="0">
              <a:buNone/>
            </a:pPr>
            <a:r>
              <a:rPr lang="en-US" dirty="0" smtClean="0"/>
              <a:t>        throw new </a:t>
            </a:r>
            <a:r>
              <a:rPr lang="en-US" dirty="0" err="1" smtClean="0"/>
              <a:t>System.ArgumentOutOfRangeException</a:t>
            </a:r>
            <a:r>
              <a:rPr lang="en-US" dirty="0" smtClean="0"/>
              <a:t>(</a:t>
            </a:r>
          </a:p>
          <a:p>
            <a:pPr marL="0" indent="0">
              <a:buNone/>
            </a:pPr>
            <a:r>
              <a:rPr lang="en-US" dirty="0" smtClean="0"/>
              <a:t>            "Parameter index is out of range.");</a:t>
            </a:r>
          </a:p>
          <a:p>
            <a:pPr marL="0" indent="0">
              <a:buNone/>
            </a:pPr>
            <a:r>
              <a:rPr lang="en-US" dirty="0" smtClean="0"/>
              <a:t>    }</a:t>
            </a:r>
          </a:p>
          <a:p>
            <a:pPr marL="0" indent="0">
              <a:buNone/>
            </a:pPr>
            <a:r>
              <a:rPr lang="en-US" dirty="0" smtClean="0"/>
              <a:t>}</a:t>
            </a:r>
          </a:p>
        </p:txBody>
      </p:sp>
    </p:spTree>
    <p:extLst>
      <p:ext uri="{BB962C8B-B14F-4D97-AF65-F5344CB8AC3E}">
        <p14:creationId xmlns:p14="http://schemas.microsoft.com/office/powerpoint/2010/main" val="3539607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6401"/>
          </a:xfrm>
        </p:spPr>
        <p:txBody>
          <a:bodyPr>
            <a:normAutofit fontScale="90000"/>
          </a:bodyPr>
          <a:lstStyle/>
          <a:p>
            <a:r>
              <a:rPr lang="en-US" dirty="0" smtClean="0"/>
              <a:t>Catch Blocks</a:t>
            </a:r>
            <a:endParaRPr lang="en-US" dirty="0"/>
          </a:p>
        </p:txBody>
      </p:sp>
      <p:sp>
        <p:nvSpPr>
          <p:cNvPr id="3" name="Content Placeholder 2"/>
          <p:cNvSpPr>
            <a:spLocks noGrp="1"/>
          </p:cNvSpPr>
          <p:nvPr>
            <p:ph idx="1"/>
          </p:nvPr>
        </p:nvSpPr>
        <p:spPr>
          <a:xfrm>
            <a:off x="838200" y="962024"/>
            <a:ext cx="10515600" cy="5214939"/>
          </a:xfrm>
        </p:spPr>
        <p:txBody>
          <a:bodyPr>
            <a:normAutofit fontScale="77500" lnSpcReduction="20000"/>
          </a:bodyPr>
          <a:lstStyle/>
          <a:p>
            <a:pPr marL="0" indent="0">
              <a:buNone/>
            </a:pPr>
            <a:r>
              <a:rPr lang="en-US" dirty="0" smtClean="0"/>
              <a:t>You want to partially handle an exception before passing it on for additional handling. In the following example, a catch block is used to add an entry to an error log before re-throwing the exception.</a:t>
            </a:r>
          </a:p>
          <a:p>
            <a:pPr marL="0" indent="0">
              <a:buNone/>
            </a:pPr>
            <a:endParaRPr lang="en-US" dirty="0" smtClean="0"/>
          </a:p>
          <a:p>
            <a:pPr marL="0" indent="0">
              <a:buNone/>
            </a:pPr>
            <a:r>
              <a:rPr lang="en-US" dirty="0" smtClean="0"/>
              <a:t>try</a:t>
            </a:r>
          </a:p>
          <a:p>
            <a:pPr marL="0" indent="0">
              <a:buNone/>
            </a:pPr>
            <a:r>
              <a:rPr lang="en-US" dirty="0" smtClean="0"/>
              <a:t>{</a:t>
            </a:r>
          </a:p>
          <a:p>
            <a:pPr marL="0" indent="0">
              <a:buNone/>
            </a:pPr>
            <a:r>
              <a:rPr lang="en-US" dirty="0" smtClean="0"/>
              <a:t>    // Try to access a resource.</a:t>
            </a:r>
          </a:p>
          <a:p>
            <a:pPr marL="0" indent="0">
              <a:buNone/>
            </a:pPr>
            <a:r>
              <a:rPr lang="en-US" dirty="0" smtClean="0"/>
              <a:t>}</a:t>
            </a:r>
          </a:p>
          <a:p>
            <a:pPr marL="0" indent="0">
              <a:buNone/>
            </a:pPr>
            <a:r>
              <a:rPr lang="en-US" dirty="0" smtClean="0"/>
              <a:t>catch (</a:t>
            </a:r>
            <a:r>
              <a:rPr lang="en-US" dirty="0" err="1" smtClean="0"/>
              <a:t>System.UnauthorizedAccessException</a:t>
            </a:r>
            <a:r>
              <a:rPr lang="en-US" dirty="0" smtClean="0"/>
              <a:t> e)</a:t>
            </a:r>
          </a:p>
          <a:p>
            <a:pPr marL="0" indent="0">
              <a:buNone/>
            </a:pPr>
            <a:r>
              <a:rPr lang="en-US" dirty="0" smtClean="0"/>
              <a:t>{</a:t>
            </a:r>
          </a:p>
          <a:p>
            <a:pPr marL="0" indent="0">
              <a:buNone/>
            </a:pPr>
            <a:r>
              <a:rPr lang="en-US" dirty="0" smtClean="0"/>
              <a:t>    // Call a custom error logging procedure.</a:t>
            </a:r>
          </a:p>
          <a:p>
            <a:pPr marL="0" indent="0">
              <a:buNone/>
            </a:pPr>
            <a:r>
              <a:rPr lang="en-US" dirty="0" smtClean="0"/>
              <a:t>    </a:t>
            </a:r>
            <a:r>
              <a:rPr lang="en-US" dirty="0" err="1" smtClean="0"/>
              <a:t>LogError</a:t>
            </a:r>
            <a:r>
              <a:rPr lang="en-US" dirty="0" smtClean="0"/>
              <a:t>(e);</a:t>
            </a:r>
          </a:p>
          <a:p>
            <a:pPr marL="0" indent="0">
              <a:buNone/>
            </a:pPr>
            <a:r>
              <a:rPr lang="en-US" dirty="0" smtClean="0"/>
              <a:t>    // Re-throw the error.</a:t>
            </a:r>
          </a:p>
          <a:p>
            <a:pPr marL="0" indent="0">
              <a:buNone/>
            </a:pPr>
            <a:r>
              <a:rPr lang="en-US" dirty="0" smtClean="0"/>
              <a:t>    throw;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47765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Blocks</a:t>
            </a:r>
            <a:endParaRPr lang="en-US" dirty="0"/>
          </a:p>
        </p:txBody>
      </p:sp>
      <p:sp>
        <p:nvSpPr>
          <p:cNvPr id="3" name="Content Placeholder 2"/>
          <p:cNvSpPr>
            <a:spLocks noGrp="1"/>
          </p:cNvSpPr>
          <p:nvPr>
            <p:ph idx="1"/>
          </p:nvPr>
        </p:nvSpPr>
        <p:spPr>
          <a:xfrm>
            <a:off x="171450" y="1257300"/>
            <a:ext cx="11182350" cy="5105400"/>
          </a:xfrm>
        </p:spPr>
        <p:txBody>
          <a:bodyPr>
            <a:normAutofit/>
          </a:bodyPr>
          <a:lstStyle/>
          <a:p>
            <a:endParaRPr lang="en-US" dirty="0" smtClean="0"/>
          </a:p>
          <a:p>
            <a:r>
              <a:rPr lang="en-US" dirty="0" smtClean="0"/>
              <a:t>A finally block enables you to clean up actions that are performed in a try block.</a:t>
            </a:r>
          </a:p>
          <a:p>
            <a:r>
              <a:rPr lang="en-US" dirty="0" smtClean="0"/>
              <a:t>If present, the finally block executes last, after the try block and any matched catch block. </a:t>
            </a:r>
          </a:p>
          <a:p>
            <a:r>
              <a:rPr lang="en-US" dirty="0" smtClean="0"/>
              <a:t>A finally block always runs, regardless of whether an exception is thrown or a catch block matching the exception type is found.</a:t>
            </a:r>
          </a:p>
          <a:p>
            <a:r>
              <a:rPr lang="en-US" dirty="0" smtClean="0"/>
              <a:t>The finally block can be used to release resources such as file streams, database connections, and graphics handles without waiting for the garbage collector in the runtime to finalize the objects.</a:t>
            </a:r>
          </a:p>
        </p:txBody>
      </p:sp>
    </p:spTree>
    <p:extLst>
      <p:ext uri="{BB962C8B-B14F-4D97-AF65-F5344CB8AC3E}">
        <p14:creationId xmlns:p14="http://schemas.microsoft.com/office/powerpoint/2010/main" val="1550839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fontScale="90000"/>
          </a:bodyPr>
          <a:lstStyle/>
          <a:p>
            <a:r>
              <a:rPr lang="en-US" dirty="0" smtClean="0"/>
              <a:t>Finally Blocks - Example</a:t>
            </a:r>
            <a:endParaRPr lang="en-US" dirty="0"/>
          </a:p>
        </p:txBody>
      </p:sp>
      <p:sp>
        <p:nvSpPr>
          <p:cNvPr id="3" name="Content Placeholder 2"/>
          <p:cNvSpPr>
            <a:spLocks noGrp="1"/>
          </p:cNvSpPr>
          <p:nvPr>
            <p:ph idx="1"/>
          </p:nvPr>
        </p:nvSpPr>
        <p:spPr>
          <a:xfrm>
            <a:off x="190500" y="1076324"/>
            <a:ext cx="11830050" cy="5781675"/>
          </a:xfrm>
        </p:spPr>
        <p:txBody>
          <a:bodyPr>
            <a:normAutofit fontScale="62500" lnSpcReduction="20000"/>
          </a:bodyPr>
          <a:lstStyle/>
          <a:p>
            <a:pPr marL="0" indent="0">
              <a:buNone/>
            </a:pPr>
            <a:r>
              <a:rPr lang="en-US" dirty="0" smtClean="0"/>
              <a:t>Here, the finally block is used to close a file that is opened in the try block. Notice that the state of the file handle is checked before the file is closed. If the try block cannot open the file, the file handle still has the value null and the finally block does not try to close it. Alternatively, if the file is opened successfully in the try block, the finally block closes the open file.</a:t>
            </a:r>
          </a:p>
          <a:p>
            <a:pPr marL="0" indent="0">
              <a:buNone/>
            </a:pPr>
            <a:endParaRPr lang="en-US" dirty="0" smtClean="0"/>
          </a:p>
          <a:p>
            <a:pPr marL="0" indent="0">
              <a:buNone/>
            </a:pPr>
            <a:r>
              <a:rPr lang="en-US" dirty="0" err="1" smtClean="0"/>
              <a:t>System.IO.FileStream</a:t>
            </a:r>
            <a:r>
              <a:rPr lang="en-US" dirty="0" smtClean="0"/>
              <a:t> file = null;</a:t>
            </a:r>
          </a:p>
          <a:p>
            <a:pPr marL="0" indent="0">
              <a:buNone/>
            </a:pPr>
            <a:r>
              <a:rPr lang="en-US" dirty="0" err="1" smtClean="0"/>
              <a:t>System.IO.FileInfo</a:t>
            </a:r>
            <a:r>
              <a:rPr lang="en-US" dirty="0" smtClean="0"/>
              <a:t> </a:t>
            </a:r>
            <a:r>
              <a:rPr lang="en-US" dirty="0" err="1" smtClean="0"/>
              <a:t>fileinfo</a:t>
            </a:r>
            <a:r>
              <a:rPr lang="en-US" dirty="0" smtClean="0"/>
              <a:t> = new </a:t>
            </a:r>
            <a:r>
              <a:rPr lang="en-US" dirty="0" err="1" smtClean="0"/>
              <a:t>System.IO.FileInfo</a:t>
            </a:r>
            <a:r>
              <a:rPr lang="en-US" dirty="0" smtClean="0"/>
              <a:t>("C:\\file.txt");</a:t>
            </a:r>
          </a:p>
          <a:p>
            <a:pPr marL="0" indent="0">
              <a:buNone/>
            </a:pPr>
            <a:r>
              <a:rPr lang="en-US" dirty="0" smtClean="0"/>
              <a:t>try</a:t>
            </a:r>
          </a:p>
          <a:p>
            <a:pPr marL="0" indent="0">
              <a:buNone/>
            </a:pPr>
            <a:r>
              <a:rPr lang="en-US" dirty="0" smtClean="0"/>
              <a:t>{</a:t>
            </a:r>
          </a:p>
          <a:p>
            <a:pPr marL="0" indent="0">
              <a:buNone/>
            </a:pPr>
            <a:r>
              <a:rPr lang="en-US" dirty="0" smtClean="0"/>
              <a:t>    file = </a:t>
            </a:r>
            <a:r>
              <a:rPr lang="en-US" dirty="0" err="1" smtClean="0"/>
              <a:t>fileinfo.OpenWrite</a:t>
            </a:r>
            <a:r>
              <a:rPr lang="en-US" dirty="0" smtClean="0"/>
              <a:t>();</a:t>
            </a:r>
          </a:p>
          <a:p>
            <a:pPr marL="0" indent="0">
              <a:buNone/>
            </a:pPr>
            <a:r>
              <a:rPr lang="en-US" dirty="0" smtClean="0"/>
              <a:t>    </a:t>
            </a:r>
            <a:r>
              <a:rPr lang="en-US" dirty="0" err="1" smtClean="0"/>
              <a:t>file.WriteByte</a:t>
            </a:r>
            <a:r>
              <a:rPr lang="en-US" dirty="0" smtClean="0"/>
              <a:t>(0xF);</a:t>
            </a:r>
          </a:p>
          <a:p>
            <a:pPr marL="0" indent="0">
              <a:buNone/>
            </a:pPr>
            <a:r>
              <a:rPr lang="en-US" dirty="0" smtClean="0"/>
              <a:t>}</a:t>
            </a:r>
          </a:p>
          <a:p>
            <a:pPr marL="0" indent="0">
              <a:buNone/>
            </a:pPr>
            <a:r>
              <a:rPr lang="en-US" dirty="0" smtClean="0"/>
              <a:t>finally</a:t>
            </a:r>
          </a:p>
          <a:p>
            <a:pPr marL="0" indent="0">
              <a:buNone/>
            </a:pPr>
            <a:r>
              <a:rPr lang="en-US" dirty="0" smtClean="0"/>
              <a:t>{</a:t>
            </a:r>
          </a:p>
          <a:p>
            <a:pPr marL="0" indent="0">
              <a:buNone/>
            </a:pPr>
            <a:r>
              <a:rPr lang="en-US" dirty="0" smtClean="0"/>
              <a:t>    // Check for null because </a:t>
            </a:r>
            <a:r>
              <a:rPr lang="en-US" dirty="0" err="1" smtClean="0"/>
              <a:t>OpenWrite</a:t>
            </a:r>
            <a:r>
              <a:rPr lang="en-US" dirty="0" smtClean="0"/>
              <a:t> might have failed.</a:t>
            </a:r>
          </a:p>
          <a:p>
            <a:pPr marL="0" indent="0">
              <a:buNone/>
            </a:pPr>
            <a:r>
              <a:rPr lang="en-US" dirty="0" smtClean="0"/>
              <a:t>    if (file != null)</a:t>
            </a:r>
          </a:p>
          <a:p>
            <a:pPr marL="0" indent="0">
              <a:buNone/>
            </a:pPr>
            <a:r>
              <a:rPr lang="en-US" dirty="0" smtClean="0"/>
              <a:t>    {</a:t>
            </a:r>
          </a:p>
          <a:p>
            <a:pPr marL="0" indent="0">
              <a:buNone/>
            </a:pPr>
            <a:r>
              <a:rPr lang="en-US" dirty="0" smtClean="0"/>
              <a:t>        </a:t>
            </a:r>
            <a:r>
              <a:rPr lang="en-US" dirty="0" err="1" smtClean="0"/>
              <a:t>file.Close</a:t>
            </a:r>
            <a:r>
              <a:rPr lang="en-US" dirty="0" smtClean="0"/>
              <a:t>();</a:t>
            </a:r>
          </a:p>
          <a:p>
            <a:pPr marL="0" indent="0">
              <a:buNone/>
            </a:pPr>
            <a:r>
              <a:rPr lang="en-US" dirty="0" smtClean="0"/>
              <a:t>    }</a:t>
            </a:r>
          </a:p>
          <a:p>
            <a:pPr marL="0" indent="0">
              <a:buNone/>
            </a:pPr>
            <a:r>
              <a:rPr lang="en-US" dirty="0" smtClean="0"/>
              <a:t>}</a:t>
            </a:r>
          </a:p>
          <a:p>
            <a:pPr marL="0" indent="0">
              <a:buNone/>
            </a:pPr>
            <a:endParaRPr lang="en-US" dirty="0" smtClean="0"/>
          </a:p>
        </p:txBody>
      </p:sp>
    </p:spTree>
    <p:extLst>
      <p:ext uri="{BB962C8B-B14F-4D97-AF65-F5344CB8AC3E}">
        <p14:creationId xmlns:p14="http://schemas.microsoft.com/office/powerpoint/2010/main" val="66218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365126"/>
            <a:ext cx="11229975" cy="825500"/>
          </a:xfrm>
        </p:spPr>
        <p:txBody>
          <a:bodyPr/>
          <a:lstStyle/>
          <a:p>
            <a:r>
              <a:rPr lang="en-US" dirty="0" smtClean="0"/>
              <a:t>Delegates – Treating methods like objects</a:t>
            </a:r>
            <a:endParaRPr lang="en-US" dirty="0"/>
          </a:p>
        </p:txBody>
      </p:sp>
      <p:sp>
        <p:nvSpPr>
          <p:cNvPr id="3" name="Content Placeholder 2"/>
          <p:cNvSpPr>
            <a:spLocks noGrp="1"/>
          </p:cNvSpPr>
          <p:nvPr>
            <p:ph idx="1"/>
          </p:nvPr>
        </p:nvSpPr>
        <p:spPr>
          <a:xfrm>
            <a:off x="0" y="1409700"/>
            <a:ext cx="11353800" cy="4767263"/>
          </a:xfrm>
        </p:spPr>
        <p:txBody>
          <a:bodyPr>
            <a:normAutofit fontScale="85000" lnSpcReduction="20000"/>
          </a:bodyPr>
          <a:lstStyle/>
          <a:p>
            <a:r>
              <a:rPr lang="en-US" dirty="0" smtClean="0"/>
              <a:t>A delegate is a type that represents references to methods with a particular parameter list and return type. When you instantiate a delegate, you can associate its instance with any method with a compatible signature and return type. You can invoke (or call) the method through the delegate instance.</a:t>
            </a:r>
          </a:p>
          <a:p>
            <a:r>
              <a:rPr lang="en-US" dirty="0" smtClean="0"/>
              <a:t>Delegates are used to pass methods as arguments to other methods. Event handlers are nothing more than methods that are invoked through delegates. You create a custom method, and a class such as a windows control can call your method when a certain event occurs. The following example shows a delegate declaration:</a:t>
            </a:r>
          </a:p>
          <a:p>
            <a:r>
              <a:rPr lang="en-US" dirty="0" smtClean="0"/>
              <a:t>Example:  </a:t>
            </a:r>
          </a:p>
          <a:p>
            <a:pPr marL="0" indent="0">
              <a:buNone/>
            </a:pPr>
            <a:r>
              <a:rPr lang="en-US" dirty="0"/>
              <a:t>	</a:t>
            </a:r>
            <a:r>
              <a:rPr lang="en-US" dirty="0" smtClean="0"/>
              <a:t>public delegate </a:t>
            </a:r>
            <a:r>
              <a:rPr lang="en-US" dirty="0" err="1" smtClean="0"/>
              <a:t>int</a:t>
            </a:r>
            <a:r>
              <a:rPr lang="en-US" dirty="0" smtClean="0"/>
              <a:t> </a:t>
            </a:r>
            <a:r>
              <a:rPr lang="en-US" dirty="0" err="1" smtClean="0"/>
              <a:t>PerformCalculation</a:t>
            </a:r>
            <a:r>
              <a:rPr lang="en-US" dirty="0" smtClean="0"/>
              <a:t>(</a:t>
            </a:r>
            <a:r>
              <a:rPr lang="en-US" dirty="0" err="1" smtClean="0"/>
              <a:t>int</a:t>
            </a:r>
            <a:r>
              <a:rPr lang="en-US" dirty="0" smtClean="0"/>
              <a:t> x, </a:t>
            </a:r>
            <a:r>
              <a:rPr lang="en-US" dirty="0" err="1" smtClean="0"/>
              <a:t>int</a:t>
            </a:r>
            <a:r>
              <a:rPr lang="en-US" dirty="0" smtClean="0"/>
              <a:t> y);</a:t>
            </a:r>
          </a:p>
          <a:p>
            <a:endParaRPr lang="en-US" dirty="0" smtClean="0"/>
          </a:p>
          <a:p>
            <a:r>
              <a:rPr lang="en-US" dirty="0" smtClean="0"/>
              <a:t>Any method from any accessible class or </a:t>
            </a:r>
            <a:r>
              <a:rPr lang="en-US" dirty="0" err="1" smtClean="0"/>
              <a:t>struct</a:t>
            </a:r>
            <a:r>
              <a:rPr lang="en-US" dirty="0" smtClean="0"/>
              <a:t> that matches the delegate type can be assigned to the delegate. The method can be either static or an instance method. This makes it possible to programmatically change method calls, and also plug new code into existing classes.</a:t>
            </a:r>
          </a:p>
        </p:txBody>
      </p:sp>
    </p:spTree>
    <p:extLst>
      <p:ext uri="{BB962C8B-B14F-4D97-AF65-F5344CB8AC3E}">
        <p14:creationId xmlns:p14="http://schemas.microsoft.com/office/powerpoint/2010/main" val="3132675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365125"/>
            <a:ext cx="10991850" cy="854075"/>
          </a:xfrm>
        </p:spPr>
        <p:txBody>
          <a:bodyPr/>
          <a:lstStyle/>
          <a:p>
            <a:r>
              <a:rPr lang="en-US" dirty="0" smtClean="0"/>
              <a:t>Delegates</a:t>
            </a:r>
            <a:endParaRPr lang="en-US" dirty="0"/>
          </a:p>
        </p:txBody>
      </p:sp>
      <p:sp>
        <p:nvSpPr>
          <p:cNvPr id="3" name="Content Placeholder 2"/>
          <p:cNvSpPr>
            <a:spLocks noGrp="1"/>
          </p:cNvSpPr>
          <p:nvPr>
            <p:ph idx="1"/>
          </p:nvPr>
        </p:nvSpPr>
        <p:spPr>
          <a:xfrm>
            <a:off x="285750" y="1438274"/>
            <a:ext cx="11068050" cy="5248275"/>
          </a:xfrm>
        </p:spPr>
        <p:txBody>
          <a:bodyPr>
            <a:normAutofit fontScale="77500" lnSpcReduction="20000"/>
          </a:bodyPr>
          <a:lstStyle/>
          <a:p>
            <a:r>
              <a:rPr lang="en-US" dirty="0" smtClean="0"/>
              <a:t>In the context of method overloading, the signature of a method does not include the return value. But in the context of delegates, the signature does include the return value. In other words, a method must have the same return type as the delegate.</a:t>
            </a:r>
          </a:p>
          <a:p>
            <a:r>
              <a:rPr lang="en-US" dirty="0" smtClean="0"/>
              <a:t>This ability to refer to a method as a parameter makes delegates ideal for defining callback methods. For example, a reference to a method that compares two objects could be passed as an argument to a sort algorithm. Because the comparison code is in a separate procedure, the sort algorithm can be written in a more general way.</a:t>
            </a:r>
          </a:p>
          <a:p>
            <a:r>
              <a:rPr lang="en-US" dirty="0" smtClean="0"/>
              <a:t>Delegates have the following properties:</a:t>
            </a:r>
          </a:p>
          <a:p>
            <a:pPr lvl="1">
              <a:buFont typeface="Wingdings" panose="05000000000000000000" pitchFamily="2" charset="2"/>
              <a:buChar char="ü"/>
            </a:pPr>
            <a:r>
              <a:rPr lang="en-US" dirty="0" smtClean="0"/>
              <a:t>Delegates are like C++ function pointers but are type safe.</a:t>
            </a:r>
          </a:p>
          <a:p>
            <a:pPr lvl="1">
              <a:buFont typeface="Wingdings" panose="05000000000000000000" pitchFamily="2" charset="2"/>
              <a:buChar char="ü"/>
            </a:pPr>
            <a:r>
              <a:rPr lang="en-US" dirty="0" smtClean="0"/>
              <a:t>Delegates allow methods to be passed as parameters.</a:t>
            </a:r>
          </a:p>
          <a:p>
            <a:pPr lvl="1">
              <a:buFont typeface="Wingdings" panose="05000000000000000000" pitchFamily="2" charset="2"/>
              <a:buChar char="ü"/>
            </a:pPr>
            <a:r>
              <a:rPr lang="en-US" dirty="0" smtClean="0"/>
              <a:t>Delegates can be used to define callback methods.</a:t>
            </a:r>
          </a:p>
          <a:p>
            <a:pPr lvl="1">
              <a:buFont typeface="Wingdings" panose="05000000000000000000" pitchFamily="2" charset="2"/>
              <a:buChar char="ü"/>
            </a:pPr>
            <a:r>
              <a:rPr lang="en-US" dirty="0" smtClean="0"/>
              <a:t>Delegates can be chained together; for example, multiple methods can be called on a single event.</a:t>
            </a:r>
          </a:p>
          <a:p>
            <a:pPr lvl="1">
              <a:buFont typeface="Wingdings" panose="05000000000000000000" pitchFamily="2" charset="2"/>
              <a:buChar char="ü"/>
            </a:pPr>
            <a:r>
              <a:rPr lang="en-US" dirty="0" smtClean="0"/>
              <a:t>Methods do not have to match the delegate type exactly.</a:t>
            </a:r>
          </a:p>
          <a:p>
            <a:r>
              <a:rPr lang="en-US" dirty="0" smtClean="0"/>
              <a:t>C# version 2.0 introduced the concept of Anonymous Methods, which allow code blocks to be passed as parameters in place of a separately defined method. </a:t>
            </a:r>
            <a:endParaRPr lang="en-US" dirty="0"/>
          </a:p>
          <a:p>
            <a:r>
              <a:rPr lang="en-US" dirty="0" smtClean="0"/>
              <a:t>C# 3.0 introduced lambda expressions as a more concise way of writing inline code blocks. Both anonymous methods and lambda expressions (in certain contexts) are compiled to delegate types. Together, these features are now known as anonymous functions. </a:t>
            </a:r>
          </a:p>
          <a:p>
            <a:pPr marL="0" indent="0">
              <a:buNone/>
            </a:pPr>
            <a:endParaRPr lang="en-US" dirty="0"/>
          </a:p>
        </p:txBody>
      </p:sp>
    </p:spTree>
    <p:extLst>
      <p:ext uri="{BB962C8B-B14F-4D97-AF65-F5344CB8AC3E}">
        <p14:creationId xmlns:p14="http://schemas.microsoft.com/office/powerpoint/2010/main" val="265945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365126"/>
            <a:ext cx="10420350" cy="654050"/>
          </a:xfrm>
        </p:spPr>
        <p:txBody>
          <a:bodyPr>
            <a:normAutofit fontScale="90000"/>
          </a:bodyPr>
          <a:lstStyle/>
          <a:p>
            <a:r>
              <a:rPr lang="en-US" dirty="0" smtClean="0"/>
              <a:t>Events</a:t>
            </a:r>
            <a:endParaRPr lang="en-US" dirty="0"/>
          </a:p>
        </p:txBody>
      </p:sp>
      <p:sp>
        <p:nvSpPr>
          <p:cNvPr id="3" name="Content Placeholder 2"/>
          <p:cNvSpPr>
            <a:spLocks noGrp="1"/>
          </p:cNvSpPr>
          <p:nvPr>
            <p:ph idx="1"/>
          </p:nvPr>
        </p:nvSpPr>
        <p:spPr>
          <a:xfrm>
            <a:off x="600075" y="1162050"/>
            <a:ext cx="10753725" cy="5467350"/>
          </a:xfrm>
        </p:spPr>
        <p:txBody>
          <a:bodyPr>
            <a:normAutofit lnSpcReduction="10000"/>
          </a:bodyPr>
          <a:lstStyle/>
          <a:p>
            <a:r>
              <a:rPr lang="en-US" dirty="0" smtClean="0"/>
              <a:t>A message sent by an object to signal the occurrence of an action.</a:t>
            </a:r>
          </a:p>
          <a:p>
            <a:r>
              <a:rPr lang="en-US" dirty="0" smtClean="0"/>
              <a:t>The action could be caused by user interaction, such as a button click, or it could be raised by some other program logic, such as changing a property’s value. </a:t>
            </a:r>
          </a:p>
          <a:p>
            <a:r>
              <a:rPr lang="en-US" dirty="0" smtClean="0"/>
              <a:t>The object that raises the event is called the event sender. The event sender doesn't know which object or method will receive (handle) the events it raises. The event is typically a member of the event sender;</a:t>
            </a:r>
          </a:p>
          <a:p>
            <a:r>
              <a:rPr lang="en-US" dirty="0" smtClean="0"/>
              <a:t>For example, the Click event is a member of the Button class, and the </a:t>
            </a:r>
            <a:r>
              <a:rPr lang="en-US" dirty="0" err="1" smtClean="0"/>
              <a:t>PropertyChanged</a:t>
            </a:r>
            <a:r>
              <a:rPr lang="en-US" dirty="0" smtClean="0"/>
              <a:t> event is a member of the class that implements the </a:t>
            </a:r>
            <a:r>
              <a:rPr lang="en-US" dirty="0" err="1" smtClean="0"/>
              <a:t>INotifyPropertyChanged</a:t>
            </a:r>
            <a:r>
              <a:rPr lang="en-US" dirty="0" smtClean="0"/>
              <a:t> interface.</a:t>
            </a:r>
          </a:p>
          <a:p>
            <a:r>
              <a:rPr lang="en-US" dirty="0" smtClean="0"/>
              <a:t>To define an event, you use the event (in C#) keyword in the signature of your event class, and specify the type of delegate for the event. Delegates are described in the next section.</a:t>
            </a:r>
          </a:p>
        </p:txBody>
      </p:sp>
    </p:spTree>
    <p:extLst>
      <p:ext uri="{BB962C8B-B14F-4D97-AF65-F5344CB8AC3E}">
        <p14:creationId xmlns:p14="http://schemas.microsoft.com/office/powerpoint/2010/main" val="426381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Events</a:t>
            </a:r>
            <a:endParaRPr lang="en-US" dirty="0"/>
          </a:p>
        </p:txBody>
      </p:sp>
      <p:sp>
        <p:nvSpPr>
          <p:cNvPr id="3" name="Content Placeholder 2"/>
          <p:cNvSpPr>
            <a:spLocks noGrp="1"/>
          </p:cNvSpPr>
          <p:nvPr>
            <p:ph idx="1"/>
          </p:nvPr>
        </p:nvSpPr>
        <p:spPr>
          <a:xfrm>
            <a:off x="838200" y="1466850"/>
            <a:ext cx="10515600" cy="4886325"/>
          </a:xfrm>
        </p:spPr>
        <p:txBody>
          <a:bodyPr>
            <a:normAutofit/>
          </a:bodyPr>
          <a:lstStyle/>
          <a:p>
            <a:pPr marL="0" indent="0">
              <a:buNone/>
            </a:pPr>
            <a:r>
              <a:rPr lang="en-US" dirty="0" smtClean="0"/>
              <a:t>To raise an event:</a:t>
            </a:r>
          </a:p>
          <a:p>
            <a:r>
              <a:rPr lang="en-US" dirty="0" smtClean="0"/>
              <a:t>Add a method that is marked as protected and virtual</a:t>
            </a:r>
          </a:p>
          <a:p>
            <a:r>
              <a:rPr lang="en-US" dirty="0" smtClean="0"/>
              <a:t>Name this method </a:t>
            </a:r>
            <a:r>
              <a:rPr lang="en-US" dirty="0" err="1" smtClean="0"/>
              <a:t>OnEventName</a:t>
            </a:r>
            <a:r>
              <a:rPr lang="en-US" dirty="0" smtClean="0"/>
              <a:t>; for example, </a:t>
            </a:r>
            <a:r>
              <a:rPr lang="en-US" dirty="0" err="1" smtClean="0"/>
              <a:t>OnDataReceived</a:t>
            </a:r>
            <a:r>
              <a:rPr lang="en-US" dirty="0" smtClean="0"/>
              <a:t>. </a:t>
            </a:r>
          </a:p>
          <a:p>
            <a:r>
              <a:rPr lang="en-US" dirty="0" smtClean="0"/>
              <a:t>The method should take one parameter that specifies an event data object.</a:t>
            </a:r>
          </a:p>
          <a:p>
            <a:r>
              <a:rPr lang="en-US" dirty="0" smtClean="0"/>
              <a:t>You provide this method to enable derived classes to override the logic for raising the event. </a:t>
            </a:r>
          </a:p>
          <a:p>
            <a:r>
              <a:rPr lang="en-US" dirty="0" smtClean="0"/>
              <a:t>A derived class should always call the </a:t>
            </a:r>
            <a:r>
              <a:rPr lang="en-US" dirty="0" err="1" smtClean="0"/>
              <a:t>OnEventName</a:t>
            </a:r>
            <a:r>
              <a:rPr lang="en-US" dirty="0" smtClean="0"/>
              <a:t> method of the base class to ensure that registered delegates receive the event.</a:t>
            </a:r>
          </a:p>
          <a:p>
            <a:endParaRPr lang="en-US" dirty="0" smtClean="0"/>
          </a:p>
          <a:p>
            <a:endParaRPr lang="en-US" dirty="0"/>
          </a:p>
        </p:txBody>
      </p:sp>
    </p:spTree>
    <p:extLst>
      <p:ext uri="{BB962C8B-B14F-4D97-AF65-F5344CB8AC3E}">
        <p14:creationId xmlns:p14="http://schemas.microsoft.com/office/powerpoint/2010/main" val="334203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 Handling and Raising Events</a:t>
            </a:r>
            <a:endParaRPr lang="en-US" dirty="0"/>
          </a:p>
        </p:txBody>
      </p:sp>
      <p:sp>
        <p:nvSpPr>
          <p:cNvPr id="3" name="Content Placeholder 2"/>
          <p:cNvSpPr>
            <a:spLocks noGrp="1"/>
          </p:cNvSpPr>
          <p:nvPr>
            <p:ph idx="1"/>
          </p:nvPr>
        </p:nvSpPr>
        <p:spPr>
          <a:xfrm>
            <a:off x="838200" y="1533525"/>
            <a:ext cx="10515600" cy="4643438"/>
          </a:xfrm>
        </p:spPr>
        <p:txBody>
          <a:bodyPr>
            <a:normAutofit/>
          </a:bodyPr>
          <a:lstStyle/>
          <a:p>
            <a:r>
              <a:rPr lang="en-US" dirty="0" smtClean="0"/>
              <a:t>Events in the .NET Framework are based on the delegate model.</a:t>
            </a:r>
          </a:p>
          <a:p>
            <a:r>
              <a:rPr lang="en-US" dirty="0" smtClean="0"/>
              <a:t>The delegate model follows the observer design pattern, which enables a subscriber to register with, and receive notifications from, a provider. </a:t>
            </a:r>
          </a:p>
          <a:p>
            <a:r>
              <a:rPr lang="en-US" dirty="0" smtClean="0"/>
              <a:t>An event sender pushes a notification that an event has happened, and an event receiver receives that notification and defines a response to it. </a:t>
            </a:r>
          </a:p>
        </p:txBody>
      </p:sp>
    </p:spTree>
    <p:extLst>
      <p:ext uri="{BB962C8B-B14F-4D97-AF65-F5344CB8AC3E}">
        <p14:creationId xmlns:p14="http://schemas.microsoft.com/office/powerpoint/2010/main" val="270481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p:txBody>
          <a:bodyPr>
            <a:normAutofit fontScale="92500" lnSpcReduction="20000"/>
          </a:bodyPr>
          <a:lstStyle/>
          <a:p>
            <a:r>
              <a:rPr lang="en-US" dirty="0"/>
              <a:t>Use generic types to maximize code reuse, type safety, and performance.</a:t>
            </a:r>
          </a:p>
          <a:p>
            <a:r>
              <a:rPr lang="en-US" dirty="0"/>
              <a:t>The most common use of generics is to create collection classes.</a:t>
            </a:r>
          </a:p>
          <a:p>
            <a:r>
              <a:rPr lang="en-US" dirty="0"/>
              <a:t>The .NET Framework class library contains several new generic collection classes in the </a:t>
            </a:r>
            <a:r>
              <a:rPr lang="en-US" dirty="0" err="1">
                <a:hlinkClick r:id="rId2"/>
              </a:rPr>
              <a:t>System.Collections.Generic</a:t>
            </a:r>
            <a:r>
              <a:rPr lang="en-US" dirty="0"/>
              <a:t> namespace. These should be used whenever possible instead of classes such as </a:t>
            </a:r>
            <a:r>
              <a:rPr lang="en-US" dirty="0" err="1">
                <a:hlinkClick r:id="rId3"/>
              </a:rPr>
              <a:t>ArrayList</a:t>
            </a:r>
            <a:r>
              <a:rPr lang="en-US" dirty="0"/>
              <a:t> in the </a:t>
            </a:r>
            <a:r>
              <a:rPr lang="en-US" dirty="0" err="1">
                <a:hlinkClick r:id="rId4"/>
              </a:rPr>
              <a:t>System.Collections</a:t>
            </a:r>
            <a:r>
              <a:rPr lang="en-US" dirty="0"/>
              <a:t> namespace.</a:t>
            </a:r>
          </a:p>
          <a:p>
            <a:r>
              <a:rPr lang="en-US" dirty="0"/>
              <a:t>You can create your own generic interfaces, classes, methods, events and delegates.</a:t>
            </a:r>
          </a:p>
          <a:p>
            <a:r>
              <a:rPr lang="en-US" dirty="0"/>
              <a:t>Generic classes may be constrained to enable access to methods on particular data types.</a:t>
            </a:r>
          </a:p>
          <a:p>
            <a:r>
              <a:rPr lang="en-US" dirty="0"/>
              <a:t>Information on the types that are used in a generic data type may be obtained at run-time by using reflection.</a:t>
            </a:r>
          </a:p>
          <a:p>
            <a:pPr marL="0" indent="0">
              <a:buNone/>
            </a:pPr>
            <a:endParaRPr lang="en-US" dirty="0"/>
          </a:p>
        </p:txBody>
      </p:sp>
    </p:spTree>
    <p:extLst>
      <p:ext uri="{BB962C8B-B14F-4D97-AF65-F5344CB8AC3E}">
        <p14:creationId xmlns:p14="http://schemas.microsoft.com/office/powerpoint/2010/main" val="385337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US" dirty="0" smtClean="0"/>
              <a:t>Events - Example</a:t>
            </a:r>
            <a:endParaRPr lang="en-US" dirty="0"/>
          </a:p>
        </p:txBody>
      </p:sp>
      <p:sp>
        <p:nvSpPr>
          <p:cNvPr id="3" name="Content Placeholder 2"/>
          <p:cNvSpPr>
            <a:spLocks noGrp="1"/>
          </p:cNvSpPr>
          <p:nvPr>
            <p:ph idx="1"/>
          </p:nvPr>
        </p:nvSpPr>
        <p:spPr>
          <a:xfrm>
            <a:off x="838200" y="1314450"/>
            <a:ext cx="10515600" cy="5238750"/>
          </a:xfrm>
        </p:spPr>
        <p:txBody>
          <a:bodyPr>
            <a:normAutofit fontScale="70000" lnSpcReduction="20000"/>
          </a:bodyPr>
          <a:lstStyle/>
          <a:p>
            <a:pPr marL="0" indent="0">
              <a:buNone/>
            </a:pPr>
            <a:r>
              <a:rPr lang="en-US" dirty="0" smtClean="0"/>
              <a:t>The following example shows how to declare an event named </a:t>
            </a:r>
            <a:r>
              <a:rPr lang="en-US" dirty="0" err="1" smtClean="0"/>
              <a:t>ThresholdReached</a:t>
            </a:r>
            <a:r>
              <a:rPr lang="en-US" dirty="0" smtClean="0"/>
              <a:t>. The event is associated with the </a:t>
            </a:r>
            <a:r>
              <a:rPr lang="en-US" dirty="0" err="1" smtClean="0"/>
              <a:t>EventHandler</a:t>
            </a:r>
            <a:r>
              <a:rPr lang="en-US" dirty="0" smtClean="0"/>
              <a:t> delegate and raised in a method named </a:t>
            </a:r>
            <a:r>
              <a:rPr lang="en-US" dirty="0" err="1" smtClean="0"/>
              <a:t>OnThresholdReached</a:t>
            </a:r>
            <a:r>
              <a:rPr lang="en-US" dirty="0" smtClean="0"/>
              <a:t>.</a:t>
            </a:r>
          </a:p>
          <a:p>
            <a:pPr marL="0" indent="0">
              <a:buNone/>
            </a:pPr>
            <a:r>
              <a:rPr lang="en-US" dirty="0" smtClean="0"/>
              <a:t>class Counter</a:t>
            </a:r>
          </a:p>
          <a:p>
            <a:pPr marL="0" indent="0">
              <a:buNone/>
            </a:pPr>
            <a:r>
              <a:rPr lang="en-US" dirty="0" smtClean="0"/>
              <a:t>{</a:t>
            </a:r>
          </a:p>
          <a:p>
            <a:pPr marL="0" indent="0">
              <a:buNone/>
            </a:pPr>
            <a:r>
              <a:rPr lang="en-US" dirty="0" smtClean="0"/>
              <a:t>    public event </a:t>
            </a:r>
            <a:r>
              <a:rPr lang="en-US" dirty="0" err="1" smtClean="0"/>
              <a:t>EventHandler</a:t>
            </a:r>
            <a:r>
              <a:rPr lang="en-US" dirty="0" smtClean="0"/>
              <a:t> </a:t>
            </a:r>
            <a:r>
              <a:rPr lang="en-US" dirty="0" err="1" smtClean="0"/>
              <a:t>ThresholdReached</a:t>
            </a:r>
            <a:r>
              <a:rPr lang="en-US" dirty="0" smtClean="0"/>
              <a:t>;</a:t>
            </a:r>
          </a:p>
          <a:p>
            <a:pPr marL="0" indent="0">
              <a:buNone/>
            </a:pPr>
            <a:r>
              <a:rPr lang="en-US" dirty="0" smtClean="0"/>
              <a:t>    protected virtual void </a:t>
            </a:r>
            <a:r>
              <a:rPr lang="en-US" dirty="0" err="1" smtClean="0"/>
              <a:t>OnThresholdReached</a:t>
            </a:r>
            <a:r>
              <a:rPr lang="en-US" dirty="0" smtClean="0"/>
              <a:t>(</a:t>
            </a:r>
            <a:r>
              <a:rPr lang="en-US" dirty="0" err="1" smtClean="0"/>
              <a:t>EventArgs</a:t>
            </a:r>
            <a:r>
              <a:rPr lang="en-US" dirty="0" smtClean="0"/>
              <a:t> e)</a:t>
            </a:r>
          </a:p>
          <a:p>
            <a:pPr marL="0" indent="0">
              <a:buNone/>
            </a:pPr>
            <a:r>
              <a:rPr lang="en-US" dirty="0" smtClean="0"/>
              <a:t>    {</a:t>
            </a:r>
          </a:p>
          <a:p>
            <a:pPr marL="0" indent="0">
              <a:buNone/>
            </a:pPr>
            <a:r>
              <a:rPr lang="en-US" dirty="0" smtClean="0"/>
              <a:t>        </a:t>
            </a:r>
            <a:r>
              <a:rPr lang="en-US" dirty="0" err="1" smtClean="0"/>
              <a:t>EventHandler</a:t>
            </a:r>
            <a:r>
              <a:rPr lang="en-US" dirty="0" smtClean="0"/>
              <a:t> handler = </a:t>
            </a:r>
            <a:r>
              <a:rPr lang="en-US" dirty="0" err="1" smtClean="0"/>
              <a:t>ThresholdReached</a:t>
            </a:r>
            <a:r>
              <a:rPr lang="en-US" dirty="0" smtClean="0"/>
              <a:t>;</a:t>
            </a:r>
          </a:p>
          <a:p>
            <a:pPr marL="0" indent="0">
              <a:buNone/>
            </a:pPr>
            <a:r>
              <a:rPr lang="en-US" dirty="0" smtClean="0"/>
              <a:t>        if (handler != null)</a:t>
            </a:r>
          </a:p>
          <a:p>
            <a:pPr marL="0" indent="0">
              <a:buNone/>
            </a:pPr>
            <a:r>
              <a:rPr lang="en-US" dirty="0" smtClean="0"/>
              <a:t>        {</a:t>
            </a:r>
          </a:p>
          <a:p>
            <a:pPr marL="0" indent="0">
              <a:buNone/>
            </a:pPr>
            <a:r>
              <a:rPr lang="en-US" dirty="0" smtClean="0"/>
              <a:t>            handler(this, e);</a:t>
            </a:r>
          </a:p>
          <a:p>
            <a:pPr marL="0" indent="0">
              <a:buNone/>
            </a:pPr>
            <a:r>
              <a:rPr lang="en-US" dirty="0" smtClean="0"/>
              <a:t>        }</a:t>
            </a:r>
          </a:p>
          <a:p>
            <a:pPr marL="0" indent="0">
              <a:buNone/>
            </a:pPr>
            <a:r>
              <a:rPr lang="en-US" dirty="0" smtClean="0"/>
              <a:t>    }</a:t>
            </a:r>
          </a:p>
          <a:p>
            <a:pPr marL="0" indent="0">
              <a:buNone/>
            </a:pPr>
            <a:r>
              <a:rPr lang="en-US" dirty="0" smtClean="0"/>
              <a:t>    // provide remaining implementation for the class</a:t>
            </a:r>
          </a:p>
          <a:p>
            <a:pPr marL="0" indent="0">
              <a:buNone/>
            </a:pPr>
            <a:r>
              <a:rPr lang="en-US" dirty="0" smtClean="0"/>
              <a:t>}</a:t>
            </a:r>
            <a:endParaRPr lang="en-US" dirty="0"/>
          </a:p>
        </p:txBody>
      </p:sp>
    </p:spTree>
    <p:extLst>
      <p:ext uri="{BB962C8B-B14F-4D97-AF65-F5344CB8AC3E}">
        <p14:creationId xmlns:p14="http://schemas.microsoft.com/office/powerpoint/2010/main" val="1981140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rmAutofit fontScale="90000"/>
          </a:bodyPr>
          <a:lstStyle/>
          <a:p>
            <a:r>
              <a:rPr lang="en-US" dirty="0" smtClean="0"/>
              <a:t>Event Data</a:t>
            </a:r>
            <a:endParaRPr lang="en-US" dirty="0"/>
          </a:p>
        </p:txBody>
      </p:sp>
      <p:sp>
        <p:nvSpPr>
          <p:cNvPr id="3" name="Content Placeholder 2"/>
          <p:cNvSpPr>
            <a:spLocks noGrp="1"/>
          </p:cNvSpPr>
          <p:nvPr>
            <p:ph idx="1"/>
          </p:nvPr>
        </p:nvSpPr>
        <p:spPr>
          <a:xfrm>
            <a:off x="838200" y="838200"/>
            <a:ext cx="10515600" cy="5829300"/>
          </a:xfrm>
        </p:spPr>
        <p:txBody>
          <a:bodyPr>
            <a:normAutofit fontScale="62500" lnSpcReduction="20000"/>
          </a:bodyPr>
          <a:lstStyle/>
          <a:p>
            <a:r>
              <a:rPr lang="en-US" dirty="0" smtClean="0"/>
              <a:t>Data associated with an event can be provided through an event data class. The .NET Framework provides many event data classes that you can use in your applications. </a:t>
            </a:r>
          </a:p>
          <a:p>
            <a:r>
              <a:rPr lang="en-US" dirty="0" smtClean="0"/>
              <a:t>Example:  </a:t>
            </a:r>
            <a:r>
              <a:rPr lang="en-US" dirty="0" err="1" smtClean="0"/>
              <a:t>SerialDataReceivedEventArgs</a:t>
            </a:r>
            <a:r>
              <a:rPr lang="en-US" dirty="0" smtClean="0"/>
              <a:t> class is the event data class for the </a:t>
            </a:r>
            <a:r>
              <a:rPr lang="en-US" dirty="0" err="1" smtClean="0"/>
              <a:t>SerialPort.DataReceived</a:t>
            </a:r>
            <a:r>
              <a:rPr lang="en-US" dirty="0" smtClean="0"/>
              <a:t> event. </a:t>
            </a:r>
          </a:p>
          <a:p>
            <a:r>
              <a:rPr lang="en-US" dirty="0" smtClean="0"/>
              <a:t>The .NET Framework follows a naming pattern of ending all event data classes with </a:t>
            </a:r>
            <a:r>
              <a:rPr lang="en-US" dirty="0" err="1" smtClean="0"/>
              <a:t>EventArgs</a:t>
            </a:r>
            <a:r>
              <a:rPr lang="en-US" dirty="0" smtClean="0"/>
              <a:t>. You determine which event data class is associated with an event by looking at the delegate for the event. For example, the </a:t>
            </a:r>
            <a:r>
              <a:rPr lang="en-US" dirty="0" err="1" smtClean="0"/>
              <a:t>SerialDataReceivedEventHandler</a:t>
            </a:r>
            <a:r>
              <a:rPr lang="en-US" dirty="0" smtClean="0"/>
              <a:t> delegate includes the </a:t>
            </a:r>
            <a:r>
              <a:rPr lang="en-US" dirty="0" err="1" smtClean="0"/>
              <a:t>SerialDataReceivedEventArgs</a:t>
            </a:r>
            <a:r>
              <a:rPr lang="en-US" dirty="0" smtClean="0"/>
              <a:t> class as one of its parameters.</a:t>
            </a:r>
          </a:p>
          <a:p>
            <a:r>
              <a:rPr lang="en-US" dirty="0" smtClean="0"/>
              <a:t>The </a:t>
            </a:r>
            <a:r>
              <a:rPr lang="en-US" dirty="0" err="1" smtClean="0"/>
              <a:t>EventArgs</a:t>
            </a:r>
            <a:r>
              <a:rPr lang="en-US" dirty="0" smtClean="0"/>
              <a:t> class is the base type for all event data classes. </a:t>
            </a:r>
            <a:r>
              <a:rPr lang="en-US" dirty="0" err="1" smtClean="0"/>
              <a:t>EventArgs</a:t>
            </a:r>
            <a:r>
              <a:rPr lang="en-US" dirty="0" smtClean="0"/>
              <a:t> is also the class you use when an event does not have any data associated with it. When you create an event that is only meant to notify other classes that something happened and does not need to pass any data, include the </a:t>
            </a:r>
            <a:r>
              <a:rPr lang="en-US" dirty="0" err="1" smtClean="0"/>
              <a:t>EventArgs</a:t>
            </a:r>
            <a:r>
              <a:rPr lang="en-US" dirty="0" smtClean="0"/>
              <a:t> class as the second parameter in the delegate. You can pass the </a:t>
            </a:r>
            <a:r>
              <a:rPr lang="en-US" dirty="0" err="1" smtClean="0"/>
              <a:t>EventArgs.Empty</a:t>
            </a:r>
            <a:r>
              <a:rPr lang="en-US" dirty="0" smtClean="0"/>
              <a:t> value when no data is provided. The </a:t>
            </a:r>
            <a:r>
              <a:rPr lang="en-US" dirty="0" err="1" smtClean="0"/>
              <a:t>EventHandler</a:t>
            </a:r>
            <a:r>
              <a:rPr lang="en-US" dirty="0" smtClean="0"/>
              <a:t> delegate includes the </a:t>
            </a:r>
            <a:r>
              <a:rPr lang="en-US" dirty="0" err="1" smtClean="0"/>
              <a:t>EventArgs</a:t>
            </a:r>
            <a:r>
              <a:rPr lang="en-US" dirty="0" smtClean="0"/>
              <a:t> class as a parameter.</a:t>
            </a:r>
          </a:p>
          <a:p>
            <a:r>
              <a:rPr lang="en-US" dirty="0" smtClean="0"/>
              <a:t>When you want to create a customized event data class, create a class that derives from </a:t>
            </a:r>
            <a:r>
              <a:rPr lang="en-US" dirty="0" err="1" smtClean="0"/>
              <a:t>EventArgs</a:t>
            </a:r>
            <a:r>
              <a:rPr lang="en-US" dirty="0" smtClean="0"/>
              <a:t>, and then provide any members needed to pass data that is related to the event. Typically, you should use the same naming pattern as the .NET Framework and end your event data class name with </a:t>
            </a:r>
            <a:r>
              <a:rPr lang="en-US" dirty="0" err="1" smtClean="0"/>
              <a:t>EventArgs</a:t>
            </a:r>
            <a:r>
              <a:rPr lang="en-US" dirty="0" smtClean="0"/>
              <a:t>.</a:t>
            </a:r>
          </a:p>
          <a:p>
            <a:r>
              <a:rPr lang="en-US" dirty="0" smtClean="0"/>
              <a:t>The following example shows an event data class named </a:t>
            </a:r>
            <a:r>
              <a:rPr lang="en-US" dirty="0" err="1" smtClean="0"/>
              <a:t>ThresholdReachedEventArgs</a:t>
            </a:r>
            <a:r>
              <a:rPr lang="en-US" dirty="0" smtClean="0"/>
              <a:t>. It contains properties that are specific to the event being raised.</a:t>
            </a:r>
          </a:p>
          <a:p>
            <a:pPr marL="0" indent="0">
              <a:buNone/>
            </a:pPr>
            <a:r>
              <a:rPr lang="en-US" dirty="0" smtClean="0"/>
              <a:t>public class </a:t>
            </a:r>
            <a:r>
              <a:rPr lang="en-US" dirty="0" err="1" smtClean="0"/>
              <a:t>ThresholdReachedEventArgs</a:t>
            </a:r>
            <a:r>
              <a:rPr lang="en-US" dirty="0" smtClean="0"/>
              <a:t> : </a:t>
            </a:r>
            <a:r>
              <a:rPr lang="en-US" dirty="0" err="1" smtClean="0"/>
              <a:t>EventArgs</a:t>
            </a:r>
            <a:endParaRPr lang="en-US" dirty="0" smtClean="0"/>
          </a:p>
          <a:p>
            <a:pPr marL="0" indent="0">
              <a:buNone/>
            </a:pPr>
            <a:r>
              <a:rPr lang="en-US" dirty="0" smtClean="0"/>
              <a:t>{</a:t>
            </a:r>
          </a:p>
          <a:p>
            <a:pPr marL="0" indent="0">
              <a:buNone/>
            </a:pPr>
            <a:r>
              <a:rPr lang="en-US" dirty="0" smtClean="0"/>
              <a:t>    public </a:t>
            </a:r>
            <a:r>
              <a:rPr lang="en-US" dirty="0" err="1" smtClean="0"/>
              <a:t>int</a:t>
            </a:r>
            <a:r>
              <a:rPr lang="en-US" dirty="0" smtClean="0"/>
              <a:t> Threshold { get; set; }</a:t>
            </a:r>
          </a:p>
          <a:p>
            <a:pPr marL="0" indent="0">
              <a:buNone/>
            </a:pPr>
            <a:r>
              <a:rPr lang="en-US" dirty="0" smtClean="0"/>
              <a:t>    public </a:t>
            </a:r>
            <a:r>
              <a:rPr lang="en-US" dirty="0" err="1" smtClean="0"/>
              <a:t>DateTime</a:t>
            </a:r>
            <a:r>
              <a:rPr lang="en-US" dirty="0" smtClean="0"/>
              <a:t> </a:t>
            </a:r>
            <a:r>
              <a:rPr lang="en-US" dirty="0" err="1" smtClean="0"/>
              <a:t>TimeReached</a:t>
            </a:r>
            <a:r>
              <a:rPr lang="en-US" dirty="0" smtClean="0"/>
              <a:t> { get; set; }</a:t>
            </a:r>
          </a:p>
          <a:p>
            <a:pPr marL="0" indent="0">
              <a:buNone/>
            </a:pPr>
            <a:r>
              <a:rPr lang="en-US" dirty="0" smtClean="0"/>
              <a:t>}</a:t>
            </a:r>
            <a:endParaRPr lang="en-US" dirty="0"/>
          </a:p>
        </p:txBody>
      </p:sp>
    </p:spTree>
    <p:extLst>
      <p:ext uri="{BB962C8B-B14F-4D97-AF65-F5344CB8AC3E}">
        <p14:creationId xmlns:p14="http://schemas.microsoft.com/office/powerpoint/2010/main" val="3346430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6900"/>
          </a:xfrm>
        </p:spPr>
        <p:txBody>
          <a:bodyPr>
            <a:normAutofit fontScale="90000"/>
          </a:bodyPr>
          <a:lstStyle/>
          <a:p>
            <a:r>
              <a:rPr lang="en-US" dirty="0" smtClean="0"/>
              <a:t>Event Handlers</a:t>
            </a:r>
            <a:endParaRPr lang="en-US" dirty="0"/>
          </a:p>
        </p:txBody>
      </p:sp>
      <p:sp>
        <p:nvSpPr>
          <p:cNvPr id="3" name="Content Placeholder 2"/>
          <p:cNvSpPr>
            <a:spLocks noGrp="1"/>
          </p:cNvSpPr>
          <p:nvPr>
            <p:ph idx="1"/>
          </p:nvPr>
        </p:nvSpPr>
        <p:spPr>
          <a:xfrm>
            <a:off x="438150" y="962026"/>
            <a:ext cx="10915650" cy="5581649"/>
          </a:xfrm>
        </p:spPr>
        <p:txBody>
          <a:bodyPr>
            <a:normAutofit fontScale="55000" lnSpcReduction="20000"/>
          </a:bodyPr>
          <a:lstStyle/>
          <a:p>
            <a:r>
              <a:rPr lang="en-US" dirty="0" smtClean="0"/>
              <a:t>To respond to an event, you define an event handler method in the event receiver. This method must match the signature of the delegate for the event you are handling. In the event handler, you perform the actions that are required when the event is raised, such as collecting user input after the user clicks a button. To receive notifications when the event occurs, your event handler method must subscribe to the event.</a:t>
            </a:r>
          </a:p>
          <a:p>
            <a:r>
              <a:rPr lang="en-US" dirty="0" smtClean="0"/>
              <a:t>The following example shows an event handler method named </a:t>
            </a:r>
            <a:r>
              <a:rPr lang="en-US" dirty="0" err="1" smtClean="0"/>
              <a:t>c_ThresholdReached</a:t>
            </a:r>
            <a:r>
              <a:rPr lang="en-US" dirty="0" smtClean="0"/>
              <a:t> that matches the signature for the </a:t>
            </a:r>
            <a:r>
              <a:rPr lang="en-US" dirty="0" err="1" smtClean="0"/>
              <a:t>EventHandler</a:t>
            </a:r>
            <a:r>
              <a:rPr lang="en-US" dirty="0" smtClean="0"/>
              <a:t> delegate. The method subscribes to the </a:t>
            </a:r>
            <a:r>
              <a:rPr lang="en-US" dirty="0" err="1" smtClean="0"/>
              <a:t>ThresholdReached</a:t>
            </a:r>
            <a:r>
              <a:rPr lang="en-US" dirty="0" smtClean="0"/>
              <a:t> event.</a:t>
            </a:r>
          </a:p>
          <a:p>
            <a:pPr marL="0" indent="0">
              <a:buNone/>
            </a:pPr>
            <a:r>
              <a:rPr lang="en-US" dirty="0" smtClean="0"/>
              <a:t>class Program</a:t>
            </a:r>
          </a:p>
          <a:p>
            <a:pPr marL="0" indent="0">
              <a:buNone/>
            </a:pPr>
            <a:r>
              <a:rPr lang="en-US" dirty="0" smtClean="0"/>
              <a:t>{</a:t>
            </a:r>
          </a:p>
          <a:p>
            <a:pPr marL="0" indent="0">
              <a:buNone/>
            </a:pPr>
            <a:r>
              <a:rPr lang="en-US" dirty="0" smtClean="0"/>
              <a:t>    static void Main(string[] </a:t>
            </a:r>
            <a:r>
              <a:rPr lang="en-US" dirty="0" err="1" smtClean="0"/>
              <a:t>args</a:t>
            </a:r>
            <a:r>
              <a:rPr lang="en-US" dirty="0" smtClean="0"/>
              <a:t>)</a:t>
            </a:r>
          </a:p>
          <a:p>
            <a:pPr marL="0" indent="0">
              <a:buNone/>
            </a:pPr>
            <a:r>
              <a:rPr lang="en-US" dirty="0" smtClean="0"/>
              <a:t>    {</a:t>
            </a:r>
          </a:p>
          <a:p>
            <a:pPr marL="0" indent="0">
              <a:buNone/>
            </a:pPr>
            <a:r>
              <a:rPr lang="en-US" dirty="0" smtClean="0"/>
              <a:t>        Counter c = new Counter();</a:t>
            </a:r>
          </a:p>
          <a:p>
            <a:pPr marL="0" indent="0">
              <a:buNone/>
            </a:pPr>
            <a:r>
              <a:rPr lang="en-US" dirty="0" smtClean="0"/>
              <a:t>        </a:t>
            </a:r>
            <a:r>
              <a:rPr lang="en-US" dirty="0" err="1" smtClean="0"/>
              <a:t>c.ThresholdReached</a:t>
            </a:r>
            <a:r>
              <a:rPr lang="en-US" dirty="0" smtClean="0"/>
              <a:t> += </a:t>
            </a:r>
            <a:r>
              <a:rPr lang="en-US" dirty="0" err="1" smtClean="0"/>
              <a:t>c_ThresholdReached</a:t>
            </a:r>
            <a:r>
              <a:rPr lang="en-US" dirty="0" smtClean="0"/>
              <a:t>;</a:t>
            </a:r>
          </a:p>
          <a:p>
            <a:pPr marL="0" indent="0">
              <a:buNone/>
            </a:pPr>
            <a:r>
              <a:rPr lang="en-US" dirty="0" smtClean="0"/>
              <a:t>        // provide remaining implementation for the class</a:t>
            </a:r>
          </a:p>
          <a:p>
            <a:pPr marL="0" indent="0">
              <a:buNone/>
            </a:pPr>
            <a:r>
              <a:rPr lang="en-US" dirty="0" smtClean="0"/>
              <a:t>    }</a:t>
            </a:r>
          </a:p>
          <a:p>
            <a:pPr marL="0" indent="0">
              <a:buNone/>
            </a:pPr>
            <a:endParaRPr lang="en-US" dirty="0" smtClean="0"/>
          </a:p>
          <a:p>
            <a:pPr marL="0" indent="0">
              <a:buNone/>
            </a:pPr>
            <a:r>
              <a:rPr lang="en-US" dirty="0" smtClean="0"/>
              <a:t>    static void </a:t>
            </a:r>
            <a:r>
              <a:rPr lang="en-US" dirty="0" err="1" smtClean="0"/>
              <a:t>c_ThresholdReached</a:t>
            </a:r>
            <a:r>
              <a:rPr lang="en-US" dirty="0" smtClean="0"/>
              <a:t>(object sender, </a:t>
            </a:r>
            <a:r>
              <a:rPr lang="en-US" dirty="0" err="1" smtClean="0"/>
              <a:t>EventArgs</a:t>
            </a:r>
            <a:r>
              <a:rPr lang="en-US" dirty="0" smtClean="0"/>
              <a:t> e)</a:t>
            </a:r>
          </a:p>
          <a:p>
            <a:pPr marL="0" indent="0">
              <a:buNone/>
            </a:pPr>
            <a:r>
              <a:rPr lang="en-US" dirty="0" smtClean="0"/>
              <a:t>    {</a:t>
            </a:r>
          </a:p>
          <a:p>
            <a:pPr marL="0" indent="0">
              <a:buNone/>
            </a:pPr>
            <a:r>
              <a:rPr lang="en-US" dirty="0" smtClean="0"/>
              <a:t>        </a:t>
            </a:r>
            <a:r>
              <a:rPr lang="en-US" dirty="0" err="1" smtClean="0"/>
              <a:t>Console.WriteLine</a:t>
            </a:r>
            <a:r>
              <a:rPr lang="en-US" dirty="0" smtClean="0"/>
              <a:t>("The threshold was reached.");</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1927577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Operators</a:t>
            </a:r>
            <a:endParaRPr lang="en-US" dirty="0"/>
          </a:p>
        </p:txBody>
      </p:sp>
      <p:sp>
        <p:nvSpPr>
          <p:cNvPr id="3" name="Content Placeholder 2"/>
          <p:cNvSpPr>
            <a:spLocks noGrp="1"/>
          </p:cNvSpPr>
          <p:nvPr>
            <p:ph idx="1"/>
          </p:nvPr>
        </p:nvSpPr>
        <p:spPr>
          <a:xfrm>
            <a:off x="542925" y="1825624"/>
            <a:ext cx="10810875" cy="4727575"/>
          </a:xfrm>
        </p:spPr>
        <p:txBody>
          <a:bodyPr>
            <a:normAutofit fontScale="92500" lnSpcReduction="20000"/>
          </a:bodyPr>
          <a:lstStyle/>
          <a:p>
            <a:r>
              <a:rPr lang="en-US" dirty="0" smtClean="0"/>
              <a:t>Operator overloading provides a way to define and use operators such as +, -, and / for user-defined classes or </a:t>
            </a:r>
            <a:r>
              <a:rPr lang="en-US" dirty="0" err="1" smtClean="0"/>
              <a:t>structs</a:t>
            </a:r>
            <a:r>
              <a:rPr lang="en-US" dirty="0" smtClean="0"/>
              <a:t>. </a:t>
            </a:r>
          </a:p>
          <a:p>
            <a:r>
              <a:rPr lang="en-US" dirty="0"/>
              <a:t>A</a:t>
            </a:r>
            <a:r>
              <a:rPr lang="en-US" dirty="0" smtClean="0"/>
              <a:t>llows us to define/redefine the way operators work with our classes and </a:t>
            </a:r>
            <a:r>
              <a:rPr lang="en-US" dirty="0" err="1" smtClean="0"/>
              <a:t>structs</a:t>
            </a:r>
            <a:r>
              <a:rPr lang="en-US" dirty="0" smtClean="0"/>
              <a:t>. </a:t>
            </a:r>
          </a:p>
          <a:p>
            <a:r>
              <a:rPr lang="en-US" dirty="0" smtClean="0"/>
              <a:t>This technique allows programmers to make their custom types look and feel like simple types such as </a:t>
            </a:r>
            <a:r>
              <a:rPr lang="en-US" dirty="0" err="1" smtClean="0"/>
              <a:t>int</a:t>
            </a:r>
            <a:r>
              <a:rPr lang="en-US" dirty="0" smtClean="0"/>
              <a:t> and string. </a:t>
            </a:r>
          </a:p>
          <a:p>
            <a:r>
              <a:rPr lang="en-US" dirty="0" smtClean="0"/>
              <a:t>It basically consists of nothing more than a method declared by the keyword operator and followed by an operator. </a:t>
            </a:r>
          </a:p>
          <a:p>
            <a:r>
              <a:rPr lang="en-US" dirty="0" smtClean="0"/>
              <a:t>There are three types of </a:t>
            </a:r>
            <a:r>
              <a:rPr lang="en-US" dirty="0" err="1" smtClean="0"/>
              <a:t>overloadable</a:t>
            </a:r>
            <a:r>
              <a:rPr lang="en-US" dirty="0" smtClean="0"/>
              <a:t> operators called </a:t>
            </a:r>
          </a:p>
          <a:p>
            <a:pPr lvl="1"/>
            <a:r>
              <a:rPr lang="en-US" dirty="0" smtClean="0"/>
              <a:t>Unary</a:t>
            </a:r>
          </a:p>
          <a:p>
            <a:pPr lvl="1"/>
            <a:r>
              <a:rPr lang="en-US" dirty="0" smtClean="0"/>
              <a:t>Binary</a:t>
            </a:r>
          </a:p>
          <a:p>
            <a:pPr lvl="1"/>
            <a:r>
              <a:rPr lang="en-US" dirty="0" smtClean="0"/>
              <a:t>Conversion</a:t>
            </a:r>
          </a:p>
          <a:p>
            <a:r>
              <a:rPr lang="en-US" dirty="0" smtClean="0"/>
              <a:t>Not all operators of each type can be overloaded. </a:t>
            </a:r>
            <a:endParaRPr lang="en-US" dirty="0"/>
          </a:p>
        </p:txBody>
      </p:sp>
    </p:spTree>
    <p:extLst>
      <p:ext uri="{BB962C8B-B14F-4D97-AF65-F5344CB8AC3E}">
        <p14:creationId xmlns:p14="http://schemas.microsoft.com/office/powerpoint/2010/main" val="754854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399" y="318489"/>
            <a:ext cx="11357183" cy="500661"/>
          </a:xfrm>
        </p:spPr>
        <p:txBody>
          <a:bodyPr>
            <a:normAutofit fontScale="90000"/>
          </a:bodyPr>
          <a:lstStyle/>
          <a:p>
            <a:r>
              <a:rPr lang="en-US" dirty="0" err="1" smtClean="0"/>
              <a:t>Overloadable</a:t>
            </a:r>
            <a:r>
              <a:rPr lang="en-US" dirty="0" smtClean="0"/>
              <a:t>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984130"/>
              </p:ext>
            </p:extLst>
          </p:nvPr>
        </p:nvGraphicFramePr>
        <p:xfrm>
          <a:off x="190497" y="1304922"/>
          <a:ext cx="11487152" cy="5429255"/>
        </p:xfrm>
        <a:graphic>
          <a:graphicData uri="http://schemas.openxmlformats.org/drawingml/2006/table">
            <a:tbl>
              <a:tblPr/>
              <a:tblGrid>
                <a:gridCol w="5743576"/>
                <a:gridCol w="5743576"/>
              </a:tblGrid>
              <a:tr h="353477">
                <a:tc>
                  <a:txBody>
                    <a:bodyPr/>
                    <a:lstStyle/>
                    <a:p>
                      <a:pPr algn="l"/>
                      <a:r>
                        <a:rPr lang="en-US" sz="1200" dirty="0">
                          <a:solidFill>
                            <a:srgbClr val="2A2A2A"/>
                          </a:solidFill>
                          <a:effectLst/>
                        </a:rPr>
                        <a:t>Operators</a:t>
                      </a:r>
                    </a:p>
                  </a:txBody>
                  <a:tcPr marL="40290" marR="40290" marT="50363" marB="50363"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c>
                  <a:txBody>
                    <a:bodyPr/>
                    <a:lstStyle/>
                    <a:p>
                      <a:pPr algn="l"/>
                      <a:r>
                        <a:rPr lang="en-US" sz="1200">
                          <a:solidFill>
                            <a:srgbClr val="2A2A2A"/>
                          </a:solidFill>
                          <a:effectLst/>
                        </a:rPr>
                        <a:t>Overloadability</a:t>
                      </a:r>
                    </a:p>
                  </a:txBody>
                  <a:tcPr marL="40290" marR="40290" marT="50363" marB="50363"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r>
              <a:tr h="353477">
                <a:tc>
                  <a:txBody>
                    <a:bodyPr/>
                    <a:lstStyle/>
                    <a:p>
                      <a:pPr fontAlgn="t"/>
                      <a:r>
                        <a:rPr lang="en-US" sz="1200" u="none" strike="noStrike">
                          <a:solidFill>
                            <a:srgbClr val="00709F"/>
                          </a:solidFill>
                          <a:effectLst/>
                          <a:hlinkClick r:id="rId2"/>
                        </a:rPr>
                        <a:t>+</a:t>
                      </a:r>
                      <a:r>
                        <a:rPr lang="en-US" sz="1200">
                          <a:solidFill>
                            <a:srgbClr val="2A2A2A"/>
                          </a:solidFill>
                          <a:effectLst/>
                        </a:rPr>
                        <a:t>, </a:t>
                      </a:r>
                      <a:r>
                        <a:rPr lang="en-US" sz="1200" u="none" strike="noStrike">
                          <a:solidFill>
                            <a:srgbClr val="00709F"/>
                          </a:solidFill>
                          <a:effectLst/>
                          <a:hlinkClick r:id="rId3"/>
                        </a:rPr>
                        <a:t>-</a:t>
                      </a:r>
                      <a:r>
                        <a:rPr lang="en-US" sz="1200">
                          <a:solidFill>
                            <a:srgbClr val="2A2A2A"/>
                          </a:solidFill>
                          <a:effectLst/>
                        </a:rPr>
                        <a:t>, </a:t>
                      </a:r>
                      <a:r>
                        <a:rPr lang="en-US" sz="1200" u="none" strike="noStrike">
                          <a:solidFill>
                            <a:srgbClr val="00709F"/>
                          </a:solidFill>
                          <a:effectLst/>
                          <a:hlinkClick r:id="rId4"/>
                        </a:rPr>
                        <a:t>!</a:t>
                      </a:r>
                      <a:r>
                        <a:rPr lang="en-US" sz="1200">
                          <a:solidFill>
                            <a:srgbClr val="2A2A2A"/>
                          </a:solidFill>
                          <a:effectLst/>
                        </a:rPr>
                        <a:t>, </a:t>
                      </a:r>
                      <a:r>
                        <a:rPr lang="en-US" sz="1200" u="none" strike="noStrike">
                          <a:solidFill>
                            <a:srgbClr val="00709F"/>
                          </a:solidFill>
                          <a:effectLst/>
                          <a:hlinkClick r:id="rId5"/>
                        </a:rPr>
                        <a:t>~</a:t>
                      </a:r>
                      <a:r>
                        <a:rPr lang="en-US" sz="1200">
                          <a:solidFill>
                            <a:srgbClr val="2A2A2A"/>
                          </a:solidFill>
                          <a:effectLst/>
                        </a:rPr>
                        <a:t>, </a:t>
                      </a:r>
                      <a:r>
                        <a:rPr lang="en-US" sz="1200" u="none" strike="noStrike">
                          <a:solidFill>
                            <a:srgbClr val="00709F"/>
                          </a:solidFill>
                          <a:effectLst/>
                          <a:hlinkClick r:id="rId6"/>
                        </a:rPr>
                        <a:t>++</a:t>
                      </a:r>
                      <a:r>
                        <a:rPr lang="en-US" sz="1200">
                          <a:solidFill>
                            <a:srgbClr val="2A2A2A"/>
                          </a:solidFill>
                          <a:effectLst/>
                        </a:rPr>
                        <a:t>, </a:t>
                      </a:r>
                      <a:r>
                        <a:rPr lang="en-US" sz="1200" u="none" strike="noStrike">
                          <a:solidFill>
                            <a:srgbClr val="00709F"/>
                          </a:solidFill>
                          <a:effectLst/>
                          <a:hlinkClick r:id="rId7"/>
                        </a:rPr>
                        <a:t>--</a:t>
                      </a:r>
                      <a:r>
                        <a:rPr lang="en-US" sz="1200">
                          <a:solidFill>
                            <a:srgbClr val="2A2A2A"/>
                          </a:solidFill>
                          <a:effectLst/>
                        </a:rPr>
                        <a:t>, </a:t>
                      </a:r>
                      <a:r>
                        <a:rPr lang="en-US" sz="1200" u="none" strike="noStrike">
                          <a:solidFill>
                            <a:srgbClr val="00709F"/>
                          </a:solidFill>
                          <a:effectLst/>
                          <a:hlinkClick r:id="rId8"/>
                        </a:rPr>
                        <a:t>true</a:t>
                      </a:r>
                      <a:r>
                        <a:rPr lang="en-US" sz="1200">
                          <a:solidFill>
                            <a:srgbClr val="2A2A2A"/>
                          </a:solidFill>
                          <a:effectLst/>
                        </a:rPr>
                        <a:t>, </a:t>
                      </a:r>
                      <a:r>
                        <a:rPr lang="en-US" sz="1200" u="none" strike="noStrike">
                          <a:solidFill>
                            <a:srgbClr val="00709F"/>
                          </a:solidFill>
                          <a:effectLst/>
                          <a:hlinkClick r:id="rId9"/>
                        </a:rPr>
                        <a:t>false</a:t>
                      </a:r>
                      <a:endParaRPr lang="en-US" sz="1200">
                        <a:solidFill>
                          <a:srgbClr val="2A2A2A"/>
                        </a:solidFill>
                        <a:effectLst/>
                      </a:endParaRP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rPr>
                        <a:t>These unary operators can be overloaded.</a:t>
                      </a: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353477">
                <a:tc>
                  <a:txBody>
                    <a:bodyPr/>
                    <a:lstStyle/>
                    <a:p>
                      <a:pPr fontAlgn="t"/>
                      <a:r>
                        <a:rPr lang="en-US" sz="1200" u="none" strike="noStrike">
                          <a:solidFill>
                            <a:srgbClr val="00709F"/>
                          </a:solidFill>
                          <a:effectLst/>
                          <a:hlinkClick r:id="rId2"/>
                        </a:rPr>
                        <a:t>+</a:t>
                      </a:r>
                      <a:r>
                        <a:rPr lang="en-US" sz="1200">
                          <a:solidFill>
                            <a:srgbClr val="2A2A2A"/>
                          </a:solidFill>
                          <a:effectLst/>
                        </a:rPr>
                        <a:t>, </a:t>
                      </a:r>
                      <a:r>
                        <a:rPr lang="en-US" sz="1200" u="none" strike="noStrike">
                          <a:solidFill>
                            <a:srgbClr val="00709F"/>
                          </a:solidFill>
                          <a:effectLst/>
                          <a:hlinkClick r:id="rId3"/>
                        </a:rPr>
                        <a:t>-</a:t>
                      </a:r>
                      <a:r>
                        <a:rPr lang="en-US" sz="1200">
                          <a:solidFill>
                            <a:srgbClr val="2A2A2A"/>
                          </a:solidFill>
                          <a:effectLst/>
                        </a:rPr>
                        <a:t>, </a:t>
                      </a:r>
                      <a:r>
                        <a:rPr lang="en-US" sz="1200" u="none" strike="noStrike">
                          <a:solidFill>
                            <a:srgbClr val="00709F"/>
                          </a:solidFill>
                          <a:effectLst/>
                          <a:hlinkClick r:id="rId10"/>
                        </a:rPr>
                        <a:t>*</a:t>
                      </a:r>
                      <a:r>
                        <a:rPr lang="en-US" sz="1200">
                          <a:solidFill>
                            <a:srgbClr val="2A2A2A"/>
                          </a:solidFill>
                          <a:effectLst/>
                        </a:rPr>
                        <a:t>, </a:t>
                      </a:r>
                      <a:r>
                        <a:rPr lang="en-US" sz="1200" u="none" strike="noStrike">
                          <a:solidFill>
                            <a:srgbClr val="00709F"/>
                          </a:solidFill>
                          <a:effectLst/>
                          <a:hlinkClick r:id="rId11"/>
                        </a:rPr>
                        <a:t>/</a:t>
                      </a:r>
                      <a:r>
                        <a:rPr lang="en-US" sz="1200">
                          <a:solidFill>
                            <a:srgbClr val="2A2A2A"/>
                          </a:solidFill>
                          <a:effectLst/>
                        </a:rPr>
                        <a:t>, </a:t>
                      </a:r>
                      <a:r>
                        <a:rPr lang="en-US" sz="1200" u="none" strike="noStrike">
                          <a:solidFill>
                            <a:srgbClr val="00709F"/>
                          </a:solidFill>
                          <a:effectLst/>
                          <a:hlinkClick r:id="rId12"/>
                        </a:rPr>
                        <a:t>%</a:t>
                      </a:r>
                      <a:r>
                        <a:rPr lang="en-US" sz="1200">
                          <a:solidFill>
                            <a:srgbClr val="2A2A2A"/>
                          </a:solidFill>
                          <a:effectLst/>
                        </a:rPr>
                        <a:t>, </a:t>
                      </a:r>
                      <a:r>
                        <a:rPr lang="en-US" sz="1200" u="none" strike="noStrike">
                          <a:solidFill>
                            <a:srgbClr val="00709F"/>
                          </a:solidFill>
                          <a:effectLst/>
                          <a:hlinkClick r:id="rId13"/>
                        </a:rPr>
                        <a:t>&amp;</a:t>
                      </a:r>
                      <a:r>
                        <a:rPr lang="en-US" sz="1200">
                          <a:solidFill>
                            <a:srgbClr val="2A2A2A"/>
                          </a:solidFill>
                          <a:effectLst/>
                        </a:rPr>
                        <a:t>, </a:t>
                      </a:r>
                      <a:r>
                        <a:rPr lang="en-US" sz="1200" u="none" strike="noStrike">
                          <a:solidFill>
                            <a:srgbClr val="00709F"/>
                          </a:solidFill>
                          <a:effectLst/>
                          <a:hlinkClick r:id="rId14"/>
                        </a:rPr>
                        <a:t>|</a:t>
                      </a:r>
                      <a:r>
                        <a:rPr lang="en-US" sz="1200">
                          <a:solidFill>
                            <a:srgbClr val="2A2A2A"/>
                          </a:solidFill>
                          <a:effectLst/>
                        </a:rPr>
                        <a:t>, </a:t>
                      </a:r>
                      <a:r>
                        <a:rPr lang="en-US" sz="1200" u="none" strike="noStrike">
                          <a:solidFill>
                            <a:srgbClr val="00709F"/>
                          </a:solidFill>
                          <a:effectLst/>
                          <a:hlinkClick r:id="rId15"/>
                        </a:rPr>
                        <a:t>^</a:t>
                      </a:r>
                      <a:r>
                        <a:rPr lang="en-US" sz="1200">
                          <a:solidFill>
                            <a:srgbClr val="2A2A2A"/>
                          </a:solidFill>
                          <a:effectLst/>
                        </a:rPr>
                        <a:t>, </a:t>
                      </a:r>
                      <a:r>
                        <a:rPr lang="en-US" sz="1200" u="none" strike="noStrike">
                          <a:solidFill>
                            <a:srgbClr val="00709F"/>
                          </a:solidFill>
                          <a:effectLst/>
                          <a:hlinkClick r:id="rId16"/>
                        </a:rPr>
                        <a:t>&lt;&lt;</a:t>
                      </a:r>
                      <a:r>
                        <a:rPr lang="en-US" sz="1200">
                          <a:solidFill>
                            <a:srgbClr val="2A2A2A"/>
                          </a:solidFill>
                          <a:effectLst/>
                        </a:rPr>
                        <a:t>, </a:t>
                      </a:r>
                      <a:r>
                        <a:rPr lang="en-US" sz="1200" u="none" strike="noStrike">
                          <a:solidFill>
                            <a:srgbClr val="00709F"/>
                          </a:solidFill>
                          <a:effectLst/>
                          <a:hlinkClick r:id="rId17"/>
                        </a:rPr>
                        <a:t>&gt;&gt;</a:t>
                      </a:r>
                      <a:endParaRPr lang="en-US" sz="1200">
                        <a:solidFill>
                          <a:srgbClr val="2A2A2A"/>
                        </a:solidFill>
                        <a:effectLst/>
                      </a:endParaRP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rPr>
                        <a:t>These binary operators can be overloaded.</a:t>
                      </a: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577488">
                <a:tc>
                  <a:txBody>
                    <a:bodyPr/>
                    <a:lstStyle/>
                    <a:p>
                      <a:pPr fontAlgn="t"/>
                      <a:r>
                        <a:rPr lang="en-US" sz="1200" u="none" strike="noStrike">
                          <a:solidFill>
                            <a:srgbClr val="00709F"/>
                          </a:solidFill>
                          <a:effectLst/>
                          <a:hlinkClick r:id="rId18"/>
                        </a:rPr>
                        <a:t>==</a:t>
                      </a:r>
                      <a:r>
                        <a:rPr lang="en-US" sz="1200">
                          <a:solidFill>
                            <a:srgbClr val="2A2A2A"/>
                          </a:solidFill>
                          <a:effectLst/>
                        </a:rPr>
                        <a:t>, </a:t>
                      </a:r>
                      <a:r>
                        <a:rPr lang="en-US" sz="1200" u="none" strike="noStrike">
                          <a:solidFill>
                            <a:srgbClr val="00709F"/>
                          </a:solidFill>
                          <a:effectLst/>
                          <a:hlinkClick r:id="rId19"/>
                        </a:rPr>
                        <a:t>!=</a:t>
                      </a:r>
                      <a:r>
                        <a:rPr lang="en-US" sz="1200">
                          <a:solidFill>
                            <a:srgbClr val="2A2A2A"/>
                          </a:solidFill>
                          <a:effectLst/>
                        </a:rPr>
                        <a:t>, </a:t>
                      </a:r>
                      <a:r>
                        <a:rPr lang="en-US" sz="1200" u="none" strike="noStrike">
                          <a:solidFill>
                            <a:srgbClr val="00709F"/>
                          </a:solidFill>
                          <a:effectLst/>
                          <a:hlinkClick r:id="rId20"/>
                        </a:rPr>
                        <a:t>&lt;</a:t>
                      </a:r>
                      <a:r>
                        <a:rPr lang="en-US" sz="1200">
                          <a:solidFill>
                            <a:srgbClr val="2A2A2A"/>
                          </a:solidFill>
                          <a:effectLst/>
                        </a:rPr>
                        <a:t>, </a:t>
                      </a:r>
                      <a:r>
                        <a:rPr lang="en-US" sz="1200" u="none" strike="noStrike">
                          <a:solidFill>
                            <a:srgbClr val="00709F"/>
                          </a:solidFill>
                          <a:effectLst/>
                          <a:hlinkClick r:id="rId21"/>
                        </a:rPr>
                        <a:t>&gt;</a:t>
                      </a:r>
                      <a:r>
                        <a:rPr lang="en-US" sz="1200">
                          <a:solidFill>
                            <a:srgbClr val="2A2A2A"/>
                          </a:solidFill>
                          <a:effectLst/>
                        </a:rPr>
                        <a:t>, </a:t>
                      </a:r>
                      <a:r>
                        <a:rPr lang="en-US" sz="1200" u="none" strike="noStrike">
                          <a:solidFill>
                            <a:srgbClr val="00709F"/>
                          </a:solidFill>
                          <a:effectLst/>
                          <a:hlinkClick r:id="rId22"/>
                        </a:rPr>
                        <a:t>&lt;=</a:t>
                      </a:r>
                      <a:r>
                        <a:rPr lang="en-US" sz="1200">
                          <a:solidFill>
                            <a:srgbClr val="2A2A2A"/>
                          </a:solidFill>
                          <a:effectLst/>
                        </a:rPr>
                        <a:t>, </a:t>
                      </a:r>
                      <a:r>
                        <a:rPr lang="en-US" sz="1200" u="none" strike="noStrike">
                          <a:solidFill>
                            <a:srgbClr val="00709F"/>
                          </a:solidFill>
                          <a:effectLst/>
                          <a:hlinkClick r:id="rId23"/>
                        </a:rPr>
                        <a:t>&gt;=</a:t>
                      </a:r>
                      <a:endParaRPr lang="en-US" sz="1200">
                        <a:solidFill>
                          <a:srgbClr val="2A2A2A"/>
                        </a:solidFill>
                        <a:effectLst/>
                      </a:endParaRP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rPr>
                        <a:t>The comparison operators can be overloaded (but see the note that follows this table).</a:t>
                      </a: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803462">
                <a:tc>
                  <a:txBody>
                    <a:bodyPr/>
                    <a:lstStyle/>
                    <a:p>
                      <a:pPr fontAlgn="t"/>
                      <a:r>
                        <a:rPr lang="en-US" sz="1200" u="none" strike="noStrike">
                          <a:solidFill>
                            <a:srgbClr val="00709F"/>
                          </a:solidFill>
                          <a:effectLst/>
                          <a:hlinkClick r:id="rId24"/>
                        </a:rPr>
                        <a:t>&amp;&amp;</a:t>
                      </a:r>
                      <a:r>
                        <a:rPr lang="en-US" sz="1200">
                          <a:solidFill>
                            <a:srgbClr val="2A2A2A"/>
                          </a:solidFill>
                          <a:effectLst/>
                        </a:rPr>
                        <a:t>, </a:t>
                      </a:r>
                      <a:r>
                        <a:rPr lang="en-US" sz="1200" u="none" strike="noStrike">
                          <a:solidFill>
                            <a:srgbClr val="00709F"/>
                          </a:solidFill>
                          <a:effectLst/>
                          <a:hlinkClick r:id="rId25"/>
                        </a:rPr>
                        <a:t>||</a:t>
                      </a:r>
                      <a:endParaRPr lang="en-US" sz="1200">
                        <a:solidFill>
                          <a:srgbClr val="2A2A2A"/>
                        </a:solidFill>
                        <a:effectLst/>
                      </a:endParaRP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rPr>
                        <a:t>The conditional logical operators cannot be overloaded, but they are evaluated using </a:t>
                      </a:r>
                      <a:r>
                        <a:rPr lang="en-US" sz="1200" b="1">
                          <a:solidFill>
                            <a:srgbClr val="2A2A2A"/>
                          </a:solidFill>
                          <a:effectLst/>
                        </a:rPr>
                        <a:t>&amp;</a:t>
                      </a:r>
                      <a:r>
                        <a:rPr lang="en-US" sz="1200">
                          <a:solidFill>
                            <a:srgbClr val="2A2A2A"/>
                          </a:solidFill>
                          <a:effectLst/>
                        </a:rPr>
                        <a:t> and </a:t>
                      </a:r>
                      <a:r>
                        <a:rPr lang="en-US" sz="1200" b="1">
                          <a:solidFill>
                            <a:srgbClr val="2A2A2A"/>
                          </a:solidFill>
                          <a:effectLst/>
                        </a:rPr>
                        <a:t>|</a:t>
                      </a:r>
                      <a:r>
                        <a:rPr lang="en-US" sz="1200">
                          <a:solidFill>
                            <a:srgbClr val="2A2A2A"/>
                          </a:solidFill>
                          <a:effectLst/>
                        </a:rPr>
                        <a:t>, which can be overloaded.</a:t>
                      </a: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577488">
                <a:tc>
                  <a:txBody>
                    <a:bodyPr/>
                    <a:lstStyle/>
                    <a:p>
                      <a:pPr fontAlgn="t"/>
                      <a:r>
                        <a:rPr lang="en-US" sz="1200" u="none" strike="noStrike" dirty="0">
                          <a:solidFill>
                            <a:srgbClr val="00709F"/>
                          </a:solidFill>
                          <a:effectLst/>
                          <a:hlinkClick r:id="rId26"/>
                        </a:rPr>
                        <a:t>[]</a:t>
                      </a:r>
                      <a:endParaRPr lang="en-US" sz="1200" dirty="0">
                        <a:solidFill>
                          <a:srgbClr val="2A2A2A"/>
                        </a:solidFill>
                        <a:effectLst/>
                      </a:endParaRP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rPr>
                        <a:t>The array indexing operator cannot be overloaded, but you can define indexers.</a:t>
                      </a: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803462">
                <a:tc>
                  <a:txBody>
                    <a:bodyPr/>
                    <a:lstStyle/>
                    <a:p>
                      <a:pPr fontAlgn="t"/>
                      <a:r>
                        <a:rPr lang="en-US" sz="1200" u="none" strike="noStrike">
                          <a:solidFill>
                            <a:srgbClr val="00709F"/>
                          </a:solidFill>
                          <a:effectLst/>
                          <a:hlinkClick r:id="rId27"/>
                        </a:rPr>
                        <a:t>(T)x</a:t>
                      </a:r>
                      <a:endParaRPr lang="en-US" sz="1200">
                        <a:solidFill>
                          <a:srgbClr val="2A2A2A"/>
                        </a:solidFill>
                        <a:effectLst/>
                      </a:endParaRP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rPr>
                        <a:t>The cast operator cannot be overloaded, but you can define new conversion operators (see </a:t>
                      </a:r>
                      <a:r>
                        <a:rPr lang="en-US" sz="1200" u="none" strike="noStrike">
                          <a:solidFill>
                            <a:srgbClr val="00709F"/>
                          </a:solidFill>
                          <a:effectLst/>
                          <a:hlinkClick r:id="rId28"/>
                        </a:rPr>
                        <a:t>explicit</a:t>
                      </a:r>
                      <a:r>
                        <a:rPr lang="en-US" sz="1200">
                          <a:solidFill>
                            <a:srgbClr val="2A2A2A"/>
                          </a:solidFill>
                          <a:effectLst/>
                        </a:rPr>
                        <a:t> and </a:t>
                      </a:r>
                      <a:r>
                        <a:rPr lang="en-US" sz="1200" u="none" strike="noStrike">
                          <a:solidFill>
                            <a:srgbClr val="00709F"/>
                          </a:solidFill>
                          <a:effectLst/>
                          <a:hlinkClick r:id="rId29"/>
                        </a:rPr>
                        <a:t>implicit</a:t>
                      </a:r>
                      <a:r>
                        <a:rPr lang="en-US" sz="1200">
                          <a:solidFill>
                            <a:srgbClr val="2A2A2A"/>
                          </a:solidFill>
                          <a:effectLst/>
                        </a:rPr>
                        <a:t>).</a:t>
                      </a: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803462">
                <a:tc>
                  <a:txBody>
                    <a:bodyPr/>
                    <a:lstStyle/>
                    <a:p>
                      <a:pPr fontAlgn="t"/>
                      <a:r>
                        <a:rPr lang="en-US" sz="1200" u="none" strike="noStrike">
                          <a:solidFill>
                            <a:srgbClr val="00709F"/>
                          </a:solidFill>
                          <a:effectLst/>
                          <a:hlinkClick r:id="rId30"/>
                        </a:rPr>
                        <a:t>+=</a:t>
                      </a:r>
                      <a:r>
                        <a:rPr lang="en-US" sz="1200">
                          <a:solidFill>
                            <a:srgbClr val="2A2A2A"/>
                          </a:solidFill>
                          <a:effectLst/>
                        </a:rPr>
                        <a:t>, </a:t>
                      </a:r>
                      <a:r>
                        <a:rPr lang="en-US" sz="1200" u="none" strike="noStrike">
                          <a:solidFill>
                            <a:srgbClr val="00709F"/>
                          </a:solidFill>
                          <a:effectLst/>
                          <a:hlinkClick r:id="rId31"/>
                        </a:rPr>
                        <a:t>-=</a:t>
                      </a:r>
                      <a:r>
                        <a:rPr lang="en-US" sz="1200">
                          <a:solidFill>
                            <a:srgbClr val="2A2A2A"/>
                          </a:solidFill>
                          <a:effectLst/>
                        </a:rPr>
                        <a:t>, </a:t>
                      </a:r>
                      <a:r>
                        <a:rPr lang="en-US" sz="1200" u="none" strike="noStrike">
                          <a:solidFill>
                            <a:srgbClr val="00709F"/>
                          </a:solidFill>
                          <a:effectLst/>
                          <a:hlinkClick r:id="rId32"/>
                        </a:rPr>
                        <a:t>*=</a:t>
                      </a:r>
                      <a:r>
                        <a:rPr lang="en-US" sz="1200">
                          <a:solidFill>
                            <a:srgbClr val="2A2A2A"/>
                          </a:solidFill>
                          <a:effectLst/>
                        </a:rPr>
                        <a:t>, </a:t>
                      </a:r>
                      <a:r>
                        <a:rPr lang="en-US" sz="1200" u="none" strike="noStrike">
                          <a:solidFill>
                            <a:srgbClr val="00709F"/>
                          </a:solidFill>
                          <a:effectLst/>
                          <a:hlinkClick r:id="rId33"/>
                        </a:rPr>
                        <a:t>/=</a:t>
                      </a:r>
                      <a:r>
                        <a:rPr lang="en-US" sz="1200">
                          <a:solidFill>
                            <a:srgbClr val="2A2A2A"/>
                          </a:solidFill>
                          <a:effectLst/>
                        </a:rPr>
                        <a:t>, </a:t>
                      </a:r>
                      <a:r>
                        <a:rPr lang="en-US" sz="1200" u="none" strike="noStrike">
                          <a:solidFill>
                            <a:srgbClr val="00709F"/>
                          </a:solidFill>
                          <a:effectLst/>
                          <a:hlinkClick r:id="rId34"/>
                        </a:rPr>
                        <a:t>%=</a:t>
                      </a:r>
                      <a:r>
                        <a:rPr lang="en-US" sz="1200">
                          <a:solidFill>
                            <a:srgbClr val="2A2A2A"/>
                          </a:solidFill>
                          <a:effectLst/>
                        </a:rPr>
                        <a:t>, </a:t>
                      </a:r>
                      <a:r>
                        <a:rPr lang="en-US" sz="1200" u="none" strike="noStrike">
                          <a:solidFill>
                            <a:srgbClr val="00709F"/>
                          </a:solidFill>
                          <a:effectLst/>
                          <a:hlinkClick r:id="rId35"/>
                        </a:rPr>
                        <a:t>&amp;=</a:t>
                      </a:r>
                      <a:r>
                        <a:rPr lang="en-US" sz="1200">
                          <a:solidFill>
                            <a:srgbClr val="2A2A2A"/>
                          </a:solidFill>
                          <a:effectLst/>
                        </a:rPr>
                        <a:t>, </a:t>
                      </a:r>
                      <a:r>
                        <a:rPr lang="en-US" sz="1200" u="none" strike="noStrike">
                          <a:solidFill>
                            <a:srgbClr val="00709F"/>
                          </a:solidFill>
                          <a:effectLst/>
                          <a:hlinkClick r:id="rId36"/>
                        </a:rPr>
                        <a:t>|=</a:t>
                      </a:r>
                      <a:r>
                        <a:rPr lang="en-US" sz="1200">
                          <a:solidFill>
                            <a:srgbClr val="2A2A2A"/>
                          </a:solidFill>
                          <a:effectLst/>
                        </a:rPr>
                        <a:t>, </a:t>
                      </a:r>
                      <a:r>
                        <a:rPr lang="en-US" sz="1200" u="none" strike="noStrike">
                          <a:solidFill>
                            <a:srgbClr val="00709F"/>
                          </a:solidFill>
                          <a:effectLst/>
                          <a:hlinkClick r:id="rId37"/>
                        </a:rPr>
                        <a:t>^=</a:t>
                      </a:r>
                      <a:r>
                        <a:rPr lang="en-US" sz="1200">
                          <a:solidFill>
                            <a:srgbClr val="2A2A2A"/>
                          </a:solidFill>
                          <a:effectLst/>
                        </a:rPr>
                        <a:t>, </a:t>
                      </a:r>
                      <a:r>
                        <a:rPr lang="en-US" sz="1200" u="none" strike="noStrike">
                          <a:solidFill>
                            <a:srgbClr val="00709F"/>
                          </a:solidFill>
                          <a:effectLst/>
                          <a:hlinkClick r:id="rId38"/>
                        </a:rPr>
                        <a:t>&lt;&lt;=</a:t>
                      </a:r>
                      <a:r>
                        <a:rPr lang="en-US" sz="1200">
                          <a:solidFill>
                            <a:srgbClr val="2A2A2A"/>
                          </a:solidFill>
                          <a:effectLst/>
                        </a:rPr>
                        <a:t>, </a:t>
                      </a:r>
                      <a:r>
                        <a:rPr lang="en-US" sz="1200" u="none" strike="noStrike">
                          <a:solidFill>
                            <a:srgbClr val="00709F"/>
                          </a:solidFill>
                          <a:effectLst/>
                          <a:hlinkClick r:id="rId39"/>
                        </a:rPr>
                        <a:t>&gt;&gt;=</a:t>
                      </a:r>
                      <a:endParaRPr lang="en-US" sz="1200">
                        <a:solidFill>
                          <a:srgbClr val="2A2A2A"/>
                        </a:solidFill>
                        <a:effectLst/>
                      </a:endParaRP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rPr>
                        <a:t>Assignment operators cannot be overloaded, but </a:t>
                      </a:r>
                      <a:r>
                        <a:rPr lang="en-US" sz="1200" b="1">
                          <a:solidFill>
                            <a:srgbClr val="2A2A2A"/>
                          </a:solidFill>
                          <a:effectLst/>
                        </a:rPr>
                        <a:t>+=</a:t>
                      </a:r>
                      <a:r>
                        <a:rPr lang="en-US" sz="1200">
                          <a:solidFill>
                            <a:srgbClr val="2A2A2A"/>
                          </a:solidFill>
                          <a:effectLst/>
                        </a:rPr>
                        <a:t>, for example, is evaluated using </a:t>
                      </a:r>
                      <a:r>
                        <a:rPr lang="en-US" sz="1200" b="1">
                          <a:solidFill>
                            <a:srgbClr val="2A2A2A"/>
                          </a:solidFill>
                          <a:effectLst/>
                        </a:rPr>
                        <a:t>+</a:t>
                      </a:r>
                      <a:r>
                        <a:rPr lang="en-US" sz="1200">
                          <a:solidFill>
                            <a:srgbClr val="2A2A2A"/>
                          </a:solidFill>
                          <a:effectLst/>
                        </a:rPr>
                        <a:t>, which can be overloaded.</a:t>
                      </a: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803462">
                <a:tc>
                  <a:txBody>
                    <a:bodyPr/>
                    <a:lstStyle/>
                    <a:p>
                      <a:pPr fontAlgn="t"/>
                      <a:r>
                        <a:rPr lang="en-US" sz="1200" u="none" strike="noStrike">
                          <a:solidFill>
                            <a:srgbClr val="00709F"/>
                          </a:solidFill>
                          <a:effectLst/>
                          <a:hlinkClick r:id="rId40"/>
                        </a:rPr>
                        <a:t>=</a:t>
                      </a:r>
                      <a:r>
                        <a:rPr lang="en-US" sz="1200">
                          <a:solidFill>
                            <a:srgbClr val="2A2A2A"/>
                          </a:solidFill>
                          <a:effectLst/>
                        </a:rPr>
                        <a:t>, </a:t>
                      </a:r>
                      <a:r>
                        <a:rPr lang="en-US" sz="1200" u="none" strike="noStrike">
                          <a:solidFill>
                            <a:srgbClr val="00709F"/>
                          </a:solidFill>
                          <a:effectLst/>
                          <a:hlinkClick r:id="rId41"/>
                        </a:rPr>
                        <a:t>.</a:t>
                      </a:r>
                      <a:r>
                        <a:rPr lang="en-US" sz="1200">
                          <a:solidFill>
                            <a:srgbClr val="2A2A2A"/>
                          </a:solidFill>
                          <a:effectLst/>
                        </a:rPr>
                        <a:t>, </a:t>
                      </a:r>
                      <a:r>
                        <a:rPr lang="en-US" sz="1200" u="none" strike="noStrike">
                          <a:solidFill>
                            <a:srgbClr val="00709F"/>
                          </a:solidFill>
                          <a:effectLst/>
                          <a:hlinkClick r:id="rId42"/>
                        </a:rPr>
                        <a:t>?:</a:t>
                      </a:r>
                      <a:r>
                        <a:rPr lang="en-US" sz="1200">
                          <a:solidFill>
                            <a:srgbClr val="2A2A2A"/>
                          </a:solidFill>
                          <a:effectLst/>
                        </a:rPr>
                        <a:t>, </a:t>
                      </a:r>
                      <a:r>
                        <a:rPr lang="en-US" sz="1200" u="none" strike="noStrike">
                          <a:solidFill>
                            <a:srgbClr val="00709F"/>
                          </a:solidFill>
                          <a:effectLst/>
                          <a:hlinkClick r:id="rId43"/>
                        </a:rPr>
                        <a:t>??</a:t>
                      </a:r>
                      <a:r>
                        <a:rPr lang="en-US" sz="1200">
                          <a:solidFill>
                            <a:srgbClr val="2A2A2A"/>
                          </a:solidFill>
                          <a:effectLst/>
                        </a:rPr>
                        <a:t>, </a:t>
                      </a:r>
                      <a:r>
                        <a:rPr lang="en-US" sz="1200" u="none" strike="noStrike">
                          <a:solidFill>
                            <a:srgbClr val="00709F"/>
                          </a:solidFill>
                          <a:effectLst/>
                          <a:hlinkClick r:id="rId44"/>
                        </a:rPr>
                        <a:t>-&gt;</a:t>
                      </a:r>
                      <a:r>
                        <a:rPr lang="en-US" sz="1200">
                          <a:solidFill>
                            <a:srgbClr val="2A2A2A"/>
                          </a:solidFill>
                          <a:effectLst/>
                        </a:rPr>
                        <a:t>, </a:t>
                      </a:r>
                      <a:r>
                        <a:rPr lang="en-US" sz="1200" u="none" strike="noStrike">
                          <a:solidFill>
                            <a:srgbClr val="00709F"/>
                          </a:solidFill>
                          <a:effectLst/>
                          <a:hlinkClick r:id="rId45"/>
                        </a:rPr>
                        <a:t>=&gt;</a:t>
                      </a:r>
                      <a:r>
                        <a:rPr lang="en-US" sz="1200">
                          <a:solidFill>
                            <a:srgbClr val="2A2A2A"/>
                          </a:solidFill>
                          <a:effectLst/>
                        </a:rPr>
                        <a:t>, </a:t>
                      </a:r>
                      <a:r>
                        <a:rPr lang="en-US" sz="1200" u="none" strike="noStrike">
                          <a:solidFill>
                            <a:srgbClr val="00709F"/>
                          </a:solidFill>
                          <a:effectLst/>
                          <a:hlinkClick r:id="rId27"/>
                        </a:rPr>
                        <a:t>f(x)</a:t>
                      </a:r>
                      <a:r>
                        <a:rPr lang="en-US" sz="1200">
                          <a:solidFill>
                            <a:srgbClr val="2A2A2A"/>
                          </a:solidFill>
                          <a:effectLst/>
                        </a:rPr>
                        <a:t>, </a:t>
                      </a:r>
                      <a:r>
                        <a:rPr lang="en-US" sz="1200" u="none" strike="noStrike">
                          <a:solidFill>
                            <a:srgbClr val="00709F"/>
                          </a:solidFill>
                          <a:effectLst/>
                          <a:hlinkClick r:id="rId46"/>
                        </a:rPr>
                        <a:t>as</a:t>
                      </a:r>
                      <a:r>
                        <a:rPr lang="en-US" sz="1200">
                          <a:solidFill>
                            <a:srgbClr val="2A2A2A"/>
                          </a:solidFill>
                          <a:effectLst/>
                        </a:rPr>
                        <a:t>, </a:t>
                      </a:r>
                      <a:r>
                        <a:rPr lang="en-US" sz="1200" u="none" strike="noStrike">
                          <a:solidFill>
                            <a:srgbClr val="00709F"/>
                          </a:solidFill>
                          <a:effectLst/>
                          <a:hlinkClick r:id="rId47"/>
                        </a:rPr>
                        <a:t>checked</a:t>
                      </a:r>
                      <a:r>
                        <a:rPr lang="en-US" sz="1200">
                          <a:solidFill>
                            <a:srgbClr val="2A2A2A"/>
                          </a:solidFill>
                          <a:effectLst/>
                        </a:rPr>
                        <a:t>, </a:t>
                      </a:r>
                      <a:r>
                        <a:rPr lang="en-US" sz="1200" u="none" strike="noStrike">
                          <a:solidFill>
                            <a:srgbClr val="00709F"/>
                          </a:solidFill>
                          <a:effectLst/>
                          <a:hlinkClick r:id="rId48"/>
                        </a:rPr>
                        <a:t>unchecked</a:t>
                      </a:r>
                      <a:r>
                        <a:rPr lang="en-US" sz="1200">
                          <a:solidFill>
                            <a:srgbClr val="2A2A2A"/>
                          </a:solidFill>
                          <a:effectLst/>
                        </a:rPr>
                        <a:t>,</a:t>
                      </a:r>
                      <a:r>
                        <a:rPr lang="en-US" sz="1200" u="none" strike="noStrike">
                          <a:solidFill>
                            <a:srgbClr val="00709F"/>
                          </a:solidFill>
                          <a:effectLst/>
                          <a:hlinkClick r:id="rId49"/>
                        </a:rPr>
                        <a:t>default</a:t>
                      </a:r>
                      <a:r>
                        <a:rPr lang="en-US" sz="1200">
                          <a:solidFill>
                            <a:srgbClr val="2A2A2A"/>
                          </a:solidFill>
                          <a:effectLst/>
                        </a:rPr>
                        <a:t>, </a:t>
                      </a:r>
                      <a:r>
                        <a:rPr lang="en-US" sz="1200" u="none" strike="noStrike">
                          <a:solidFill>
                            <a:srgbClr val="00709F"/>
                          </a:solidFill>
                          <a:effectLst/>
                          <a:hlinkClick r:id="rId50"/>
                        </a:rPr>
                        <a:t>delegate</a:t>
                      </a:r>
                      <a:r>
                        <a:rPr lang="en-US" sz="1200">
                          <a:solidFill>
                            <a:srgbClr val="2A2A2A"/>
                          </a:solidFill>
                          <a:effectLst/>
                        </a:rPr>
                        <a:t>, </a:t>
                      </a:r>
                      <a:r>
                        <a:rPr lang="en-US" sz="1200" u="none" strike="noStrike">
                          <a:solidFill>
                            <a:srgbClr val="00709F"/>
                          </a:solidFill>
                          <a:effectLst/>
                          <a:hlinkClick r:id="rId51"/>
                        </a:rPr>
                        <a:t>is</a:t>
                      </a:r>
                      <a:r>
                        <a:rPr lang="en-US" sz="1200">
                          <a:solidFill>
                            <a:srgbClr val="2A2A2A"/>
                          </a:solidFill>
                          <a:effectLst/>
                        </a:rPr>
                        <a:t>, </a:t>
                      </a:r>
                      <a:r>
                        <a:rPr lang="en-US" sz="1200" u="none" strike="noStrike">
                          <a:solidFill>
                            <a:srgbClr val="00709F"/>
                          </a:solidFill>
                          <a:effectLst/>
                          <a:hlinkClick r:id="rId52"/>
                        </a:rPr>
                        <a:t>new</a:t>
                      </a:r>
                      <a:r>
                        <a:rPr lang="en-US" sz="1200">
                          <a:solidFill>
                            <a:srgbClr val="2A2A2A"/>
                          </a:solidFill>
                          <a:effectLst/>
                        </a:rPr>
                        <a:t>, </a:t>
                      </a:r>
                      <a:r>
                        <a:rPr lang="en-US" sz="1200" u="none" strike="noStrike">
                          <a:solidFill>
                            <a:srgbClr val="00709F"/>
                          </a:solidFill>
                          <a:effectLst/>
                          <a:hlinkClick r:id="rId53"/>
                        </a:rPr>
                        <a:t>sizeof</a:t>
                      </a:r>
                      <a:r>
                        <a:rPr lang="en-US" sz="1200">
                          <a:solidFill>
                            <a:srgbClr val="2A2A2A"/>
                          </a:solidFill>
                          <a:effectLst/>
                        </a:rPr>
                        <a:t>, </a:t>
                      </a:r>
                      <a:r>
                        <a:rPr lang="en-US" sz="1200" u="none" strike="noStrike">
                          <a:solidFill>
                            <a:srgbClr val="00709F"/>
                          </a:solidFill>
                          <a:effectLst/>
                          <a:hlinkClick r:id="rId54"/>
                        </a:rPr>
                        <a:t>typeof</a:t>
                      </a:r>
                      <a:endParaRPr lang="en-US" sz="1200">
                        <a:solidFill>
                          <a:srgbClr val="2A2A2A"/>
                        </a:solidFill>
                        <a:effectLst/>
                      </a:endParaRP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200" dirty="0">
                          <a:solidFill>
                            <a:srgbClr val="2A2A2A"/>
                          </a:solidFill>
                          <a:effectLst/>
                        </a:rPr>
                        <a:t>These operators cannot be overloaded.</a:t>
                      </a:r>
                    </a:p>
                  </a:txBody>
                  <a:tcPr marL="40290" marR="40290" marT="50363" marB="50363">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7160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365125"/>
            <a:ext cx="10982325" cy="396875"/>
          </a:xfrm>
        </p:spPr>
        <p:txBody>
          <a:bodyPr>
            <a:normAutofit fontScale="90000"/>
          </a:bodyPr>
          <a:lstStyle/>
          <a:p>
            <a:r>
              <a:rPr lang="en-US" dirty="0" smtClean="0"/>
              <a:t>Indexers</a:t>
            </a:r>
            <a:endParaRPr lang="en-US" dirty="0"/>
          </a:p>
        </p:txBody>
      </p:sp>
      <p:sp>
        <p:nvSpPr>
          <p:cNvPr id="3" name="Content Placeholder 2"/>
          <p:cNvSpPr>
            <a:spLocks noGrp="1"/>
          </p:cNvSpPr>
          <p:nvPr>
            <p:ph idx="1"/>
          </p:nvPr>
        </p:nvSpPr>
        <p:spPr>
          <a:xfrm>
            <a:off x="371475" y="866774"/>
            <a:ext cx="10982325" cy="5762625"/>
          </a:xfrm>
        </p:spPr>
        <p:txBody>
          <a:bodyPr>
            <a:normAutofit fontScale="55000" lnSpcReduction="20000"/>
          </a:bodyPr>
          <a:lstStyle/>
          <a:p>
            <a:pPr marL="0" indent="0">
              <a:buNone/>
            </a:pPr>
            <a:r>
              <a:rPr lang="en-US" dirty="0" smtClean="0"/>
              <a:t>Indexers allow instances of a class or </a:t>
            </a:r>
            <a:r>
              <a:rPr lang="en-US" dirty="0" err="1" smtClean="0"/>
              <a:t>struct</a:t>
            </a:r>
            <a:r>
              <a:rPr lang="en-US" dirty="0" smtClean="0"/>
              <a:t> to be indexed just like arrays. Indexers resemble properties except that their accessors take parameters.  In the following example, a generic class is defined and provided with simple get and set accessor methods as a means of assigning and retrieving values. The Program class creates an instance of this class for storing strings.</a:t>
            </a:r>
          </a:p>
          <a:p>
            <a:pPr marL="0" indent="0">
              <a:buNone/>
            </a:pPr>
            <a:r>
              <a:rPr lang="en-US" dirty="0" smtClean="0"/>
              <a:t>class </a:t>
            </a:r>
            <a:r>
              <a:rPr lang="en-US" dirty="0" err="1" smtClean="0"/>
              <a:t>SampleCollection</a:t>
            </a:r>
            <a:r>
              <a:rPr lang="en-US" dirty="0" smtClean="0"/>
              <a:t>&lt;T&gt;</a:t>
            </a:r>
          </a:p>
          <a:p>
            <a:pPr marL="0" indent="0">
              <a:buNone/>
            </a:pPr>
            <a:r>
              <a:rPr lang="en-US" dirty="0" smtClean="0"/>
              <a:t>{    // Declare an array to store the data elements.</a:t>
            </a:r>
          </a:p>
          <a:p>
            <a:pPr marL="0" indent="0">
              <a:buNone/>
            </a:pPr>
            <a:r>
              <a:rPr lang="en-US" dirty="0" smtClean="0"/>
              <a:t>    private T[] </a:t>
            </a:r>
            <a:r>
              <a:rPr lang="en-US" dirty="0" err="1" smtClean="0"/>
              <a:t>arr</a:t>
            </a:r>
            <a:r>
              <a:rPr lang="en-US" dirty="0" smtClean="0"/>
              <a:t> = new T[100];</a:t>
            </a:r>
          </a:p>
          <a:p>
            <a:pPr marL="0" indent="0">
              <a:buNone/>
            </a:pPr>
            <a:r>
              <a:rPr lang="en-US" dirty="0" smtClean="0"/>
              <a:t>    // Define the indexer, which will allow client code to use [] notation on the class instance itself.</a:t>
            </a:r>
          </a:p>
          <a:p>
            <a:pPr marL="0" indent="0">
              <a:buNone/>
            </a:pPr>
            <a:r>
              <a:rPr lang="en-US" dirty="0" smtClean="0"/>
              <a:t>    // (See line 2 of code in Main)        </a:t>
            </a:r>
          </a:p>
          <a:p>
            <a:pPr marL="0" indent="0">
              <a:buNone/>
            </a:pPr>
            <a:r>
              <a:rPr lang="en-US" dirty="0" smtClean="0"/>
              <a:t>    public T this[</a:t>
            </a:r>
            <a:r>
              <a:rPr lang="en-US" dirty="0" err="1" smtClean="0"/>
              <a:t>int</a:t>
            </a:r>
            <a:r>
              <a:rPr lang="en-US" dirty="0" smtClean="0"/>
              <a:t> </a:t>
            </a:r>
            <a:r>
              <a:rPr lang="en-US" dirty="0" err="1" smtClean="0"/>
              <a:t>i</a:t>
            </a:r>
            <a:r>
              <a:rPr lang="en-US" dirty="0" smtClean="0"/>
              <a:t>]</a:t>
            </a:r>
          </a:p>
          <a:p>
            <a:pPr marL="0" indent="0">
              <a:buNone/>
            </a:pPr>
            <a:r>
              <a:rPr lang="en-US" dirty="0" smtClean="0"/>
              <a:t>    {</a:t>
            </a:r>
          </a:p>
          <a:p>
            <a:pPr marL="0" indent="0">
              <a:buNone/>
            </a:pPr>
            <a:r>
              <a:rPr lang="en-US" dirty="0" smtClean="0"/>
              <a:t>        get</a:t>
            </a:r>
          </a:p>
          <a:p>
            <a:pPr marL="0" indent="0">
              <a:buNone/>
            </a:pPr>
            <a:r>
              <a:rPr lang="en-US" dirty="0" smtClean="0"/>
              <a:t>        {</a:t>
            </a:r>
          </a:p>
          <a:p>
            <a:pPr marL="0" indent="0">
              <a:buNone/>
            </a:pPr>
            <a:r>
              <a:rPr lang="en-US" dirty="0" smtClean="0"/>
              <a:t>            // This indexer is very simple, and just returns or sets the corresponding element from the internal array.</a:t>
            </a:r>
          </a:p>
          <a:p>
            <a:pPr marL="0" indent="0">
              <a:buNone/>
            </a:pPr>
            <a:r>
              <a:rPr lang="en-US" dirty="0" smtClean="0"/>
              <a:t>            return </a:t>
            </a:r>
            <a:r>
              <a:rPr lang="en-US" dirty="0" err="1" smtClean="0"/>
              <a:t>arr</a:t>
            </a:r>
            <a:r>
              <a:rPr lang="en-US" dirty="0" smtClean="0"/>
              <a:t>[</a:t>
            </a:r>
            <a:r>
              <a:rPr lang="en-US" dirty="0" err="1" smtClean="0"/>
              <a:t>i</a:t>
            </a:r>
            <a:r>
              <a:rPr lang="en-US" dirty="0" smtClean="0"/>
              <a:t>];</a:t>
            </a:r>
          </a:p>
          <a:p>
            <a:pPr marL="0" indent="0">
              <a:buNone/>
            </a:pPr>
            <a:r>
              <a:rPr lang="en-US" dirty="0" smtClean="0"/>
              <a:t>        }</a:t>
            </a:r>
          </a:p>
          <a:p>
            <a:pPr marL="0" indent="0">
              <a:buNone/>
            </a:pPr>
            <a:r>
              <a:rPr lang="en-US" dirty="0" smtClean="0"/>
              <a:t>        set</a:t>
            </a:r>
          </a:p>
          <a:p>
            <a:pPr marL="0" indent="0">
              <a:buNone/>
            </a:pPr>
            <a:r>
              <a:rPr lang="en-US" dirty="0" smtClean="0"/>
              <a:t>        {</a:t>
            </a:r>
          </a:p>
          <a:p>
            <a:pPr marL="0" indent="0">
              <a:buNone/>
            </a:pPr>
            <a:r>
              <a:rPr lang="en-US" dirty="0" smtClean="0"/>
              <a:t>            </a:t>
            </a:r>
            <a:r>
              <a:rPr lang="en-US" dirty="0" err="1" smtClean="0"/>
              <a:t>arr</a:t>
            </a:r>
            <a:r>
              <a:rPr lang="en-US" dirty="0" smtClean="0"/>
              <a:t>[</a:t>
            </a:r>
            <a:r>
              <a:rPr lang="en-US" dirty="0" err="1" smtClean="0"/>
              <a:t>i</a:t>
            </a:r>
            <a:r>
              <a:rPr lang="en-US" dirty="0" smtClean="0"/>
              <a:t>] = value;</a:t>
            </a:r>
          </a:p>
          <a:p>
            <a:pPr marL="0" indent="0">
              <a:buNone/>
            </a:pPr>
            <a:r>
              <a:rPr lang="en-US" dirty="0" smtClean="0"/>
              <a:t>        }</a:t>
            </a:r>
          </a:p>
          <a:p>
            <a:pPr marL="0" indent="0">
              <a:buNone/>
            </a:pPr>
            <a:r>
              <a:rPr lang="en-US" dirty="0" smtClean="0"/>
              <a:t>    }</a:t>
            </a:r>
          </a:p>
          <a:p>
            <a:pPr marL="0" indent="0">
              <a:buNone/>
            </a:pPr>
            <a:r>
              <a:rPr lang="en-US" dirty="0" smtClean="0"/>
              <a:t>}</a:t>
            </a:r>
          </a:p>
        </p:txBody>
      </p:sp>
    </p:spTree>
    <p:extLst>
      <p:ext uri="{BB962C8B-B14F-4D97-AF65-F5344CB8AC3E}">
        <p14:creationId xmlns:p14="http://schemas.microsoft.com/office/powerpoint/2010/main" val="943370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365125"/>
            <a:ext cx="10944225" cy="701675"/>
          </a:xfrm>
        </p:spPr>
        <p:txBody>
          <a:bodyPr/>
          <a:lstStyle/>
          <a:p>
            <a:r>
              <a:rPr lang="en-US" dirty="0" smtClean="0"/>
              <a:t>Indexers</a:t>
            </a:r>
            <a:endParaRPr lang="en-US" dirty="0"/>
          </a:p>
        </p:txBody>
      </p:sp>
      <p:sp>
        <p:nvSpPr>
          <p:cNvPr id="3" name="Content Placeholder 2"/>
          <p:cNvSpPr>
            <a:spLocks noGrp="1"/>
          </p:cNvSpPr>
          <p:nvPr>
            <p:ph idx="1"/>
          </p:nvPr>
        </p:nvSpPr>
        <p:spPr>
          <a:xfrm>
            <a:off x="409575" y="1066800"/>
            <a:ext cx="10944225" cy="5600699"/>
          </a:xfrm>
        </p:spPr>
        <p:txBody>
          <a:bodyPr>
            <a:normAutofit fontScale="70000" lnSpcReduction="20000"/>
          </a:bodyPr>
          <a:lstStyle/>
          <a:p>
            <a:endParaRPr lang="en-US" dirty="0" smtClean="0"/>
          </a:p>
          <a:p>
            <a:pPr marL="0" indent="0">
              <a:buNone/>
            </a:pPr>
            <a:r>
              <a:rPr lang="en-US" dirty="0" smtClean="0"/>
              <a:t>// This class shows how client code uses the indexer.</a:t>
            </a:r>
          </a:p>
          <a:p>
            <a:pPr marL="0" indent="0">
              <a:buNone/>
            </a:pPr>
            <a:r>
              <a:rPr lang="en-US" dirty="0" smtClean="0"/>
              <a:t>class Program</a:t>
            </a:r>
          </a:p>
          <a:p>
            <a:pPr marL="0" indent="0">
              <a:buNone/>
            </a:pPr>
            <a:r>
              <a:rPr lang="en-US" dirty="0" smtClean="0"/>
              <a:t>{</a:t>
            </a:r>
          </a:p>
          <a:p>
            <a:pPr marL="0" indent="0">
              <a:buNone/>
            </a:pPr>
            <a:r>
              <a:rPr lang="en-US" dirty="0" smtClean="0"/>
              <a:t>    static void Main(string[] </a:t>
            </a:r>
            <a:r>
              <a:rPr lang="en-US" dirty="0" err="1" smtClean="0"/>
              <a:t>args</a:t>
            </a:r>
            <a:r>
              <a:rPr lang="en-US" dirty="0" smtClean="0"/>
              <a:t>)</a:t>
            </a:r>
          </a:p>
          <a:p>
            <a:pPr marL="0" indent="0">
              <a:buNone/>
            </a:pPr>
            <a:r>
              <a:rPr lang="en-US" dirty="0" smtClean="0"/>
              <a:t>    {</a:t>
            </a:r>
          </a:p>
          <a:p>
            <a:pPr marL="0" indent="0">
              <a:buNone/>
            </a:pPr>
            <a:r>
              <a:rPr lang="en-US" dirty="0" smtClean="0"/>
              <a:t>        // Declare an instance of the </a:t>
            </a:r>
            <a:r>
              <a:rPr lang="en-US" dirty="0" err="1" smtClean="0"/>
              <a:t>SampleCollection</a:t>
            </a:r>
            <a:r>
              <a:rPr lang="en-US" dirty="0" smtClean="0"/>
              <a:t> type.</a:t>
            </a:r>
          </a:p>
          <a:p>
            <a:pPr marL="0" indent="0">
              <a:buNone/>
            </a:pPr>
            <a:r>
              <a:rPr lang="en-US" dirty="0" smtClean="0"/>
              <a:t>        </a:t>
            </a:r>
            <a:r>
              <a:rPr lang="en-US" dirty="0" err="1" smtClean="0"/>
              <a:t>SampleCollection</a:t>
            </a:r>
            <a:r>
              <a:rPr lang="en-US" dirty="0" smtClean="0"/>
              <a:t>&lt;string&gt; </a:t>
            </a:r>
            <a:r>
              <a:rPr lang="en-US" dirty="0" err="1" smtClean="0"/>
              <a:t>stringCollection</a:t>
            </a:r>
            <a:r>
              <a:rPr lang="en-US" dirty="0" smtClean="0"/>
              <a:t> = new </a:t>
            </a:r>
            <a:r>
              <a:rPr lang="en-US" dirty="0" err="1" smtClean="0"/>
              <a:t>SampleCollection</a:t>
            </a:r>
            <a:r>
              <a:rPr lang="en-US" dirty="0" smtClean="0"/>
              <a:t>&lt;string&gt;();</a:t>
            </a:r>
          </a:p>
          <a:p>
            <a:pPr marL="0" indent="0">
              <a:buNone/>
            </a:pPr>
            <a:endParaRPr lang="en-US" dirty="0" smtClean="0"/>
          </a:p>
          <a:p>
            <a:pPr marL="0" indent="0">
              <a:buNone/>
            </a:pPr>
            <a:r>
              <a:rPr lang="en-US" dirty="0" smtClean="0"/>
              <a:t>        // Use [] notation on the type.</a:t>
            </a:r>
          </a:p>
          <a:p>
            <a:pPr marL="0" indent="0">
              <a:buNone/>
            </a:pPr>
            <a:r>
              <a:rPr lang="en-US" dirty="0" smtClean="0"/>
              <a:t>        </a:t>
            </a:r>
            <a:r>
              <a:rPr lang="en-US" dirty="0" err="1" smtClean="0"/>
              <a:t>stringCollection</a:t>
            </a:r>
            <a:r>
              <a:rPr lang="en-US" dirty="0" smtClean="0"/>
              <a:t>[0] = "Hello, World";</a:t>
            </a:r>
          </a:p>
          <a:p>
            <a:pPr marL="0" indent="0">
              <a:buNone/>
            </a:pPr>
            <a:r>
              <a:rPr lang="en-US" dirty="0" smtClean="0"/>
              <a:t>        </a:t>
            </a:r>
            <a:r>
              <a:rPr lang="en-US" dirty="0" err="1" smtClean="0"/>
              <a:t>System.Console.WriteLine</a:t>
            </a:r>
            <a:r>
              <a:rPr lang="en-US" dirty="0" smtClean="0"/>
              <a:t>(</a:t>
            </a:r>
            <a:r>
              <a:rPr lang="en-US" dirty="0" err="1" smtClean="0"/>
              <a:t>stringCollection</a:t>
            </a:r>
            <a:r>
              <a:rPr lang="en-US" dirty="0" smtClean="0"/>
              <a:t>[0]);</a:t>
            </a:r>
          </a:p>
          <a:p>
            <a:pPr marL="0" indent="0">
              <a:buNone/>
            </a:pPr>
            <a:r>
              <a:rPr lang="en-US" dirty="0" smtClean="0"/>
              <a:t>    }</a:t>
            </a:r>
          </a:p>
          <a:p>
            <a:pPr marL="0" indent="0">
              <a:buNone/>
            </a:pPr>
            <a:r>
              <a:rPr lang="en-US" dirty="0" smtClean="0"/>
              <a:t>}</a:t>
            </a:r>
          </a:p>
          <a:p>
            <a:pPr marL="0" indent="0">
              <a:buNone/>
            </a:pPr>
            <a:r>
              <a:rPr lang="en-US" dirty="0" smtClean="0"/>
              <a:t>// Output:</a:t>
            </a:r>
          </a:p>
          <a:p>
            <a:pPr marL="0" indent="0">
              <a:buNone/>
            </a:pPr>
            <a:r>
              <a:rPr lang="en-US" dirty="0" smtClean="0"/>
              <a:t>// Hello, World.</a:t>
            </a:r>
          </a:p>
          <a:p>
            <a:pPr marL="0" indent="0">
              <a:buNone/>
            </a:pPr>
            <a:endParaRPr lang="en-US" dirty="0"/>
          </a:p>
        </p:txBody>
      </p:sp>
    </p:spTree>
    <p:extLst>
      <p:ext uri="{BB962C8B-B14F-4D97-AF65-F5344CB8AC3E}">
        <p14:creationId xmlns:p14="http://schemas.microsoft.com/office/powerpoint/2010/main" val="103553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normAutofit/>
          </a:bodyPr>
          <a:lstStyle/>
          <a:p>
            <a:r>
              <a:rPr lang="en-US" dirty="0" smtClean="0"/>
              <a:t>Generics are like templates in C++</a:t>
            </a:r>
            <a:endParaRPr lang="en-US" dirty="0"/>
          </a:p>
        </p:txBody>
      </p:sp>
      <p:sp>
        <p:nvSpPr>
          <p:cNvPr id="3" name="Content Placeholder 2"/>
          <p:cNvSpPr>
            <a:spLocks noGrp="1"/>
          </p:cNvSpPr>
          <p:nvPr>
            <p:ph idx="1"/>
          </p:nvPr>
        </p:nvSpPr>
        <p:spPr>
          <a:xfrm>
            <a:off x="838200" y="1571625"/>
            <a:ext cx="10515600" cy="4605338"/>
          </a:xfrm>
        </p:spPr>
        <p:txBody>
          <a:bodyPr>
            <a:normAutofit fontScale="32500" lnSpcReduction="20000"/>
          </a:bodyPr>
          <a:lstStyle/>
          <a:p>
            <a:pPr marL="0" indent="0">
              <a:buNone/>
            </a:pPr>
            <a:r>
              <a:rPr lang="en-US" dirty="0" smtClean="0"/>
              <a:t>/ Declare the generic class.</a:t>
            </a:r>
          </a:p>
          <a:p>
            <a:pPr marL="0" indent="0">
              <a:buNone/>
            </a:pPr>
            <a:r>
              <a:rPr lang="en-US" dirty="0" smtClean="0"/>
              <a:t>public class </a:t>
            </a:r>
            <a:r>
              <a:rPr lang="en-US" dirty="0" err="1" smtClean="0"/>
              <a:t>GenericList</a:t>
            </a:r>
            <a:r>
              <a:rPr lang="en-US" dirty="0" smtClean="0"/>
              <a:t>&lt;T&gt;</a:t>
            </a:r>
          </a:p>
          <a:p>
            <a:pPr marL="0" indent="0">
              <a:buNone/>
            </a:pPr>
            <a:r>
              <a:rPr lang="en-US" dirty="0" smtClean="0"/>
              <a:t>{</a:t>
            </a:r>
          </a:p>
          <a:p>
            <a:pPr marL="0" indent="0">
              <a:buNone/>
            </a:pPr>
            <a:r>
              <a:rPr lang="en-US" dirty="0" smtClean="0"/>
              <a:t>    void Add(T input) { }</a:t>
            </a:r>
          </a:p>
          <a:p>
            <a:pPr marL="0" indent="0">
              <a:buNone/>
            </a:pPr>
            <a:r>
              <a:rPr lang="en-US" dirty="0" smtClean="0"/>
              <a:t>}</a:t>
            </a:r>
          </a:p>
          <a:p>
            <a:pPr marL="0" indent="0">
              <a:buNone/>
            </a:pPr>
            <a:r>
              <a:rPr lang="en-US" dirty="0" smtClean="0"/>
              <a:t>class </a:t>
            </a:r>
            <a:r>
              <a:rPr lang="en-US" dirty="0" err="1" smtClean="0"/>
              <a:t>TestGenericList</a:t>
            </a:r>
            <a:endParaRPr lang="en-US" dirty="0" smtClean="0"/>
          </a:p>
          <a:p>
            <a:pPr marL="0" indent="0">
              <a:buNone/>
            </a:pPr>
            <a:r>
              <a:rPr lang="en-US" dirty="0" smtClean="0"/>
              <a:t>{</a:t>
            </a:r>
          </a:p>
          <a:p>
            <a:pPr marL="0" indent="0">
              <a:buNone/>
            </a:pPr>
            <a:r>
              <a:rPr lang="en-US" dirty="0" smtClean="0"/>
              <a:t>    private class </a:t>
            </a:r>
            <a:r>
              <a:rPr lang="en-US" dirty="0" err="1" smtClean="0"/>
              <a:t>ExampleClass</a:t>
            </a:r>
            <a:r>
              <a:rPr lang="en-US" dirty="0" smtClean="0"/>
              <a:t> { }</a:t>
            </a:r>
          </a:p>
          <a:p>
            <a:pPr marL="0" indent="0">
              <a:buNone/>
            </a:pPr>
            <a:r>
              <a:rPr lang="en-US" dirty="0" smtClean="0"/>
              <a:t>    static void Main()</a:t>
            </a:r>
          </a:p>
          <a:p>
            <a:pPr marL="0" indent="0">
              <a:buNone/>
            </a:pPr>
            <a:r>
              <a:rPr lang="en-US" dirty="0" smtClean="0"/>
              <a:t>    {</a:t>
            </a:r>
          </a:p>
          <a:p>
            <a:pPr marL="0" indent="0">
              <a:buNone/>
            </a:pPr>
            <a:r>
              <a:rPr lang="en-US" dirty="0" smtClean="0"/>
              <a:t>        // Declare a list of type int.</a:t>
            </a:r>
          </a:p>
          <a:p>
            <a:pPr marL="0" indent="0">
              <a:buNone/>
            </a:pPr>
            <a:r>
              <a:rPr lang="en-US" dirty="0" smtClean="0"/>
              <a:t>        </a:t>
            </a:r>
            <a:r>
              <a:rPr lang="en-US" dirty="0" err="1" smtClean="0"/>
              <a:t>GenericList</a:t>
            </a:r>
            <a:r>
              <a:rPr lang="en-US" dirty="0" smtClean="0"/>
              <a:t>&lt;</a:t>
            </a:r>
            <a:r>
              <a:rPr lang="en-US" dirty="0" err="1" smtClean="0"/>
              <a:t>int</a:t>
            </a:r>
            <a:r>
              <a:rPr lang="en-US" dirty="0" smtClean="0"/>
              <a:t>&gt; list1 = new </a:t>
            </a:r>
            <a:r>
              <a:rPr lang="en-US" dirty="0" err="1" smtClean="0"/>
              <a:t>GenericList</a:t>
            </a:r>
            <a:r>
              <a:rPr lang="en-US" dirty="0" smtClean="0"/>
              <a:t>&lt;</a:t>
            </a:r>
            <a:r>
              <a:rPr lang="en-US" dirty="0" err="1" smtClean="0"/>
              <a:t>int</a:t>
            </a:r>
            <a:r>
              <a:rPr lang="en-US" dirty="0" smtClean="0"/>
              <a:t>&gt;();</a:t>
            </a:r>
          </a:p>
          <a:p>
            <a:pPr marL="0" indent="0">
              <a:buNone/>
            </a:pPr>
            <a:endParaRPr lang="en-US" dirty="0" smtClean="0"/>
          </a:p>
          <a:p>
            <a:pPr marL="0" indent="0">
              <a:buNone/>
            </a:pPr>
            <a:r>
              <a:rPr lang="en-US" dirty="0" smtClean="0"/>
              <a:t>        // Declare a list of type string.</a:t>
            </a:r>
          </a:p>
          <a:p>
            <a:pPr marL="0" indent="0">
              <a:buNone/>
            </a:pPr>
            <a:r>
              <a:rPr lang="en-US" dirty="0" smtClean="0"/>
              <a:t>        </a:t>
            </a:r>
            <a:r>
              <a:rPr lang="en-US" dirty="0" err="1" smtClean="0"/>
              <a:t>GenericList</a:t>
            </a:r>
            <a:r>
              <a:rPr lang="en-US" dirty="0" smtClean="0"/>
              <a:t>&lt;string&gt; list2 = new </a:t>
            </a:r>
            <a:r>
              <a:rPr lang="en-US" dirty="0" err="1" smtClean="0"/>
              <a:t>GenericList</a:t>
            </a:r>
            <a:r>
              <a:rPr lang="en-US" dirty="0" smtClean="0"/>
              <a:t>&lt;string&gt;();</a:t>
            </a:r>
          </a:p>
          <a:p>
            <a:pPr marL="0" indent="0">
              <a:buNone/>
            </a:pPr>
            <a:endParaRPr lang="en-US" dirty="0" smtClean="0"/>
          </a:p>
          <a:p>
            <a:pPr marL="0" indent="0">
              <a:buNone/>
            </a:pPr>
            <a:r>
              <a:rPr lang="en-US" dirty="0" smtClean="0"/>
              <a:t>        // Declare a list of type </a:t>
            </a:r>
            <a:r>
              <a:rPr lang="en-US" dirty="0" err="1" smtClean="0"/>
              <a:t>ExampleClass</a:t>
            </a:r>
            <a:r>
              <a:rPr lang="en-US" dirty="0" smtClean="0"/>
              <a:t>.</a:t>
            </a:r>
          </a:p>
          <a:p>
            <a:pPr marL="0" indent="0">
              <a:buNone/>
            </a:pPr>
            <a:r>
              <a:rPr lang="en-US" dirty="0" smtClean="0"/>
              <a:t>        </a:t>
            </a:r>
            <a:r>
              <a:rPr lang="en-US" dirty="0" err="1" smtClean="0"/>
              <a:t>GenericList</a:t>
            </a:r>
            <a:r>
              <a:rPr lang="en-US" dirty="0" smtClean="0"/>
              <a:t>&lt;</a:t>
            </a:r>
            <a:r>
              <a:rPr lang="en-US" dirty="0" err="1" smtClean="0"/>
              <a:t>ExampleClass</a:t>
            </a:r>
            <a:r>
              <a:rPr lang="en-US" dirty="0" smtClean="0"/>
              <a:t>&gt; list3 = new </a:t>
            </a:r>
            <a:r>
              <a:rPr lang="en-US" dirty="0" err="1" smtClean="0"/>
              <a:t>GenericList</a:t>
            </a:r>
            <a:r>
              <a:rPr lang="en-US" dirty="0" smtClean="0"/>
              <a:t>&lt;</a:t>
            </a:r>
            <a:r>
              <a:rPr lang="en-US" dirty="0" err="1" smtClean="0"/>
              <a:t>ExampleClass</a:t>
            </a:r>
            <a:r>
              <a:rPr lang="en-US" dirty="0" smtClean="0"/>
              <a:t>&gt;();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142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100"/>
          </a:xfrm>
        </p:spPr>
        <p:txBody>
          <a:bodyPr>
            <a:normAutofit fontScale="90000"/>
          </a:bodyPr>
          <a:lstStyle/>
          <a:p>
            <a:r>
              <a:rPr lang="en-US" dirty="0" smtClean="0"/>
              <a:t>Namespaces</a:t>
            </a:r>
            <a:endParaRPr lang="en-US" dirty="0"/>
          </a:p>
        </p:txBody>
      </p:sp>
      <p:sp>
        <p:nvSpPr>
          <p:cNvPr id="3" name="Content Placeholder 2"/>
          <p:cNvSpPr>
            <a:spLocks noGrp="1"/>
          </p:cNvSpPr>
          <p:nvPr>
            <p:ph idx="1"/>
          </p:nvPr>
        </p:nvSpPr>
        <p:spPr>
          <a:xfrm>
            <a:off x="838200" y="1400175"/>
            <a:ext cx="10515600" cy="5257800"/>
          </a:xfrm>
        </p:spPr>
        <p:txBody>
          <a:bodyPr>
            <a:normAutofit fontScale="92500" lnSpcReduction="10000"/>
          </a:bodyPr>
          <a:lstStyle/>
          <a:p>
            <a:r>
              <a:rPr lang="en-US" dirty="0"/>
              <a:t>The </a:t>
            </a:r>
            <a:r>
              <a:rPr lang="en-US" b="1" dirty="0"/>
              <a:t>namespace</a:t>
            </a:r>
            <a:r>
              <a:rPr lang="en-US" dirty="0"/>
              <a:t> keyword is used to declare a scope that contains a set of related objects. You can use a namespace to organize code elements and to create globally unique types</a:t>
            </a:r>
            <a:r>
              <a:rPr lang="en-US" dirty="0" smtClean="0"/>
              <a:t>.</a:t>
            </a:r>
          </a:p>
          <a:p>
            <a:r>
              <a:rPr lang="en-US" dirty="0"/>
              <a:t>Within a namespace, you can declare one or more of the following types:</a:t>
            </a:r>
          </a:p>
          <a:p>
            <a:pPr lvl="1">
              <a:buFont typeface="Wingdings" panose="05000000000000000000" pitchFamily="2" charset="2"/>
              <a:buChar char="ü"/>
            </a:pPr>
            <a:r>
              <a:rPr lang="en-US" dirty="0" smtClean="0"/>
              <a:t>another namespace</a:t>
            </a:r>
          </a:p>
          <a:p>
            <a:pPr lvl="1">
              <a:buFont typeface="Wingdings" panose="05000000000000000000" pitchFamily="2" charset="2"/>
              <a:buChar char="ü"/>
            </a:pPr>
            <a:r>
              <a:rPr lang="en-US" dirty="0" smtClean="0"/>
              <a:t>class</a:t>
            </a:r>
          </a:p>
          <a:p>
            <a:pPr lvl="1">
              <a:buFont typeface="Wingdings" panose="05000000000000000000" pitchFamily="2" charset="2"/>
              <a:buChar char="ü"/>
            </a:pPr>
            <a:r>
              <a:rPr lang="en-US" dirty="0" smtClean="0"/>
              <a:t>interface</a:t>
            </a:r>
          </a:p>
          <a:p>
            <a:pPr lvl="1">
              <a:buFont typeface="Wingdings" panose="05000000000000000000" pitchFamily="2" charset="2"/>
              <a:buChar char="ü"/>
            </a:pPr>
            <a:r>
              <a:rPr lang="en-US" dirty="0" err="1" smtClean="0"/>
              <a:t>struct</a:t>
            </a:r>
            <a:endParaRPr lang="en-US" dirty="0" smtClean="0"/>
          </a:p>
          <a:p>
            <a:pPr lvl="1">
              <a:buFont typeface="Wingdings" panose="05000000000000000000" pitchFamily="2" charset="2"/>
              <a:buChar char="ü"/>
            </a:pPr>
            <a:r>
              <a:rPr lang="en-US" dirty="0" err="1" smtClean="0"/>
              <a:t>enum</a:t>
            </a:r>
            <a:endParaRPr lang="en-US" dirty="0" smtClean="0"/>
          </a:p>
          <a:p>
            <a:pPr lvl="1">
              <a:buFont typeface="Wingdings" panose="05000000000000000000" pitchFamily="2" charset="2"/>
              <a:buChar char="ü"/>
            </a:pPr>
            <a:r>
              <a:rPr lang="en-US" dirty="0" smtClean="0"/>
              <a:t>Delegate</a:t>
            </a:r>
          </a:p>
          <a:p>
            <a:r>
              <a:rPr lang="en-US" dirty="0" smtClean="0"/>
              <a:t>Fully Qualified Names, Examples</a:t>
            </a:r>
          </a:p>
          <a:p>
            <a:pPr lvl="1">
              <a:buFont typeface="Wingdings" panose="05000000000000000000" pitchFamily="2" charset="2"/>
              <a:buChar char="ü"/>
            </a:pPr>
            <a:r>
              <a:rPr lang="en-US" dirty="0" smtClean="0"/>
              <a:t> </a:t>
            </a:r>
            <a:r>
              <a:rPr lang="en-US" dirty="0" err="1" smtClean="0"/>
              <a:t>System.Drawing.Point</a:t>
            </a:r>
            <a:endParaRPr lang="en-US" dirty="0" smtClean="0"/>
          </a:p>
          <a:p>
            <a:pPr lvl="1">
              <a:buFont typeface="Wingdings" panose="05000000000000000000" pitchFamily="2" charset="2"/>
              <a:buChar char="ü"/>
            </a:pPr>
            <a:r>
              <a:rPr lang="en-US" dirty="0" err="1" smtClean="0"/>
              <a:t>System.Math.PI</a:t>
            </a:r>
            <a:endParaRPr lang="en-US" dirty="0" smtClean="0"/>
          </a:p>
          <a:p>
            <a:pPr lvl="1">
              <a:buFont typeface="Wingdings" panose="05000000000000000000" pitchFamily="2" charset="2"/>
              <a:buChar char="ü"/>
            </a:pPr>
            <a:r>
              <a:rPr lang="en-US" dirty="0" err="1" smtClean="0"/>
              <a:t>System.Math.Sin</a:t>
            </a:r>
            <a:r>
              <a:rPr lang="en-US" dirty="0" smtClean="0"/>
              <a:t>(1.2)</a:t>
            </a:r>
          </a:p>
          <a:p>
            <a:endParaRPr lang="en-US" dirty="0" smtClean="0"/>
          </a:p>
          <a:p>
            <a:endParaRPr lang="en-US" dirty="0"/>
          </a:p>
        </p:txBody>
      </p:sp>
    </p:spTree>
    <p:extLst>
      <p:ext uri="{BB962C8B-B14F-4D97-AF65-F5344CB8AC3E}">
        <p14:creationId xmlns:p14="http://schemas.microsoft.com/office/powerpoint/2010/main" val="383793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439400" cy="701675"/>
          </a:xfrm>
        </p:spPr>
        <p:txBody>
          <a:bodyPr/>
          <a:lstStyle/>
          <a:p>
            <a:r>
              <a:rPr lang="en-US" dirty="0" smtClean="0"/>
              <a:t>Namespaces</a:t>
            </a:r>
            <a:endParaRPr lang="en-US" dirty="0"/>
          </a:p>
        </p:txBody>
      </p:sp>
      <p:sp>
        <p:nvSpPr>
          <p:cNvPr id="3" name="Content Placeholder 2"/>
          <p:cNvSpPr>
            <a:spLocks noGrp="1"/>
          </p:cNvSpPr>
          <p:nvPr>
            <p:ph idx="1"/>
          </p:nvPr>
        </p:nvSpPr>
        <p:spPr>
          <a:xfrm>
            <a:off x="561975" y="1466850"/>
            <a:ext cx="10791825" cy="5200650"/>
          </a:xfrm>
        </p:spPr>
        <p:txBody>
          <a:bodyPr>
            <a:normAutofit/>
          </a:bodyPr>
          <a:lstStyle/>
          <a:p>
            <a:r>
              <a:rPr lang="en-US" dirty="0" smtClean="0"/>
              <a:t>Keywords and operators that are associated with using namespaces:</a:t>
            </a:r>
          </a:p>
          <a:p>
            <a:pPr lvl="1">
              <a:buFont typeface="Wingdings" panose="05000000000000000000" pitchFamily="2" charset="2"/>
              <a:buChar char="ü"/>
            </a:pPr>
            <a:r>
              <a:rPr lang="en-US" dirty="0" smtClean="0"/>
              <a:t>namespace</a:t>
            </a:r>
          </a:p>
          <a:p>
            <a:pPr lvl="1">
              <a:buFont typeface="Wingdings" panose="05000000000000000000" pitchFamily="2" charset="2"/>
              <a:buChar char="ü"/>
            </a:pPr>
            <a:r>
              <a:rPr lang="en-US" dirty="0" smtClean="0"/>
              <a:t>using</a:t>
            </a:r>
          </a:p>
          <a:p>
            <a:pPr lvl="1">
              <a:buFont typeface="Wingdings" panose="05000000000000000000" pitchFamily="2" charset="2"/>
              <a:buChar char="ü"/>
            </a:pPr>
            <a:r>
              <a:rPr lang="en-US" dirty="0" smtClean="0"/>
              <a:t>. Operator</a:t>
            </a:r>
          </a:p>
          <a:p>
            <a:pPr lvl="1">
              <a:buFont typeface="Wingdings" panose="05000000000000000000" pitchFamily="2" charset="2"/>
              <a:buChar char="ü"/>
            </a:pPr>
            <a:r>
              <a:rPr lang="en-US" dirty="0" smtClean="0"/>
              <a:t>:: Operator</a:t>
            </a:r>
          </a:p>
          <a:p>
            <a:pPr lvl="1">
              <a:buFont typeface="Wingdings" panose="05000000000000000000" pitchFamily="2" charset="2"/>
              <a:buChar char="ü"/>
            </a:pPr>
            <a:r>
              <a:rPr lang="en-US" dirty="0" smtClean="0"/>
              <a:t>extern alias</a:t>
            </a:r>
          </a:p>
          <a:p>
            <a:r>
              <a:rPr lang="en-US" dirty="0" smtClean="0"/>
              <a:t>Using Directives</a:t>
            </a:r>
          </a:p>
          <a:p>
            <a:pPr lvl="1">
              <a:buFont typeface="Wingdings" panose="05000000000000000000" pitchFamily="2" charset="2"/>
              <a:buChar char="ü"/>
            </a:pPr>
            <a:r>
              <a:rPr lang="en-US" dirty="0" smtClean="0"/>
              <a:t>Used so that you don’t have to specify a fully qualified name.</a:t>
            </a:r>
          </a:p>
          <a:p>
            <a:pPr lvl="1">
              <a:buFont typeface="Wingdings" panose="05000000000000000000" pitchFamily="2" charset="2"/>
              <a:buChar char="ü"/>
            </a:pPr>
            <a:r>
              <a:rPr lang="en-US" dirty="0" smtClean="0"/>
              <a:t>Many are added to your program file by Visual Studio when you create a project.</a:t>
            </a:r>
          </a:p>
          <a:p>
            <a:pPr lvl="1">
              <a:buFont typeface="Wingdings" panose="05000000000000000000" pitchFamily="2" charset="2"/>
              <a:buChar char="ü"/>
            </a:pPr>
            <a:r>
              <a:rPr lang="en-US" dirty="0" smtClean="0"/>
              <a:t>For example, we can use </a:t>
            </a:r>
            <a:r>
              <a:rPr lang="en-US" dirty="0" err="1" smtClean="0"/>
              <a:t>Math.PI</a:t>
            </a:r>
            <a:r>
              <a:rPr lang="en-US" dirty="0" smtClean="0"/>
              <a:t> instead of </a:t>
            </a:r>
            <a:r>
              <a:rPr lang="en-US" dirty="0" err="1" smtClean="0"/>
              <a:t>System.Math.PI</a:t>
            </a:r>
            <a:r>
              <a:rPr lang="en-US" dirty="0" smtClean="0"/>
              <a:t> if we have at the top of the file:</a:t>
            </a:r>
          </a:p>
          <a:p>
            <a:pPr marL="914400" lvl="2" indent="0">
              <a:buNone/>
            </a:pPr>
            <a:r>
              <a:rPr lang="en-US" dirty="0" smtClean="0"/>
              <a:t>using System;   </a:t>
            </a:r>
            <a:endParaRPr lang="en-US" dirty="0"/>
          </a:p>
        </p:txBody>
      </p:sp>
    </p:spTree>
    <p:extLst>
      <p:ext uri="{BB962C8B-B14F-4D97-AF65-F5344CB8AC3E}">
        <p14:creationId xmlns:p14="http://schemas.microsoft.com/office/powerpoint/2010/main" val="415458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1175"/>
          </a:xfrm>
        </p:spPr>
        <p:txBody>
          <a:bodyPr>
            <a:normAutofit fontScale="90000"/>
          </a:bodyPr>
          <a:lstStyle/>
          <a:p>
            <a:r>
              <a:rPr lang="en-US" dirty="0" smtClean="0"/>
              <a:t>Exception Handling</a:t>
            </a:r>
            <a:endParaRPr lang="en-US" dirty="0"/>
          </a:p>
        </p:txBody>
      </p:sp>
      <p:sp>
        <p:nvSpPr>
          <p:cNvPr id="3" name="Content Placeholder 2"/>
          <p:cNvSpPr>
            <a:spLocks noGrp="1"/>
          </p:cNvSpPr>
          <p:nvPr>
            <p:ph idx="1"/>
          </p:nvPr>
        </p:nvSpPr>
        <p:spPr>
          <a:xfrm>
            <a:off x="838200" y="1200150"/>
            <a:ext cx="10515600" cy="5381625"/>
          </a:xfrm>
        </p:spPr>
        <p:txBody>
          <a:bodyPr/>
          <a:lstStyle/>
          <a:p>
            <a:r>
              <a:rPr lang="en-US" dirty="0" smtClean="0"/>
              <a:t>A try block is used by C# programmers to partition code that might be affected by an exception, i.e. code that may potentially cause a problem.</a:t>
            </a:r>
          </a:p>
          <a:p>
            <a:r>
              <a:rPr lang="en-US" dirty="0" smtClean="0"/>
              <a:t>Associated catch blocks are used to handle any resulting exceptions. </a:t>
            </a:r>
          </a:p>
          <a:p>
            <a:r>
              <a:rPr lang="en-US" dirty="0" smtClean="0"/>
              <a:t>A finally block contains code that is run regardless of whether or not an exception is thrown in the try block, such as releasing resources that are allocated in the try block. </a:t>
            </a:r>
          </a:p>
          <a:p>
            <a:r>
              <a:rPr lang="en-US" dirty="0" smtClean="0"/>
              <a:t>A try block requires one or more associated catch blocks, or a finally block, or both.</a:t>
            </a:r>
          </a:p>
          <a:p>
            <a:r>
              <a:rPr lang="en-US" dirty="0"/>
              <a:t>A </a:t>
            </a:r>
            <a:r>
              <a:rPr lang="en-US" b="1" dirty="0"/>
              <a:t>try</a:t>
            </a:r>
            <a:r>
              <a:rPr lang="en-US" dirty="0"/>
              <a:t> block without a </a:t>
            </a:r>
            <a:r>
              <a:rPr lang="en-US" b="1" dirty="0"/>
              <a:t>catch</a:t>
            </a:r>
            <a:r>
              <a:rPr lang="en-US" dirty="0"/>
              <a:t> or </a:t>
            </a:r>
            <a:r>
              <a:rPr lang="en-US" b="1" dirty="0"/>
              <a:t>finally</a:t>
            </a:r>
            <a:r>
              <a:rPr lang="en-US" dirty="0"/>
              <a:t> block causes a compiler error</a:t>
            </a:r>
            <a:r>
              <a:rPr lang="en-US" dirty="0" smtClean="0"/>
              <a:t>.</a:t>
            </a:r>
          </a:p>
          <a:p>
            <a:r>
              <a:rPr lang="en-US" dirty="0" smtClean="0"/>
              <a:t>The throw keyword can start an exception such as:</a:t>
            </a:r>
          </a:p>
          <a:p>
            <a:pPr marL="457200" lvl="1" indent="0">
              <a:buNone/>
            </a:pPr>
            <a:r>
              <a:rPr lang="en-US" dirty="0" smtClean="0"/>
              <a:t>throw new Exception(“An error has occurred.”);</a:t>
            </a:r>
            <a:endParaRPr lang="en-US" dirty="0"/>
          </a:p>
        </p:txBody>
      </p:sp>
    </p:spTree>
    <p:extLst>
      <p:ext uri="{BB962C8B-B14F-4D97-AF65-F5344CB8AC3E}">
        <p14:creationId xmlns:p14="http://schemas.microsoft.com/office/powerpoint/2010/main" val="152431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500"/>
          </a:xfrm>
        </p:spPr>
        <p:txBody>
          <a:bodyPr>
            <a:normAutofit fontScale="90000"/>
          </a:bodyPr>
          <a:lstStyle/>
          <a:p>
            <a:r>
              <a:rPr lang="en-US" dirty="0" smtClean="0"/>
              <a:t>Exception Handing</a:t>
            </a:r>
            <a:endParaRPr lang="en-US" dirty="0"/>
          </a:p>
        </p:txBody>
      </p:sp>
      <p:sp>
        <p:nvSpPr>
          <p:cNvPr id="3" name="Content Placeholder 2"/>
          <p:cNvSpPr>
            <a:spLocks noGrp="1"/>
          </p:cNvSpPr>
          <p:nvPr>
            <p:ph idx="1"/>
          </p:nvPr>
        </p:nvSpPr>
        <p:spPr>
          <a:xfrm>
            <a:off x="838200" y="1438275"/>
            <a:ext cx="10515600" cy="4738688"/>
          </a:xfrm>
        </p:spPr>
        <p:txBody>
          <a:bodyPr>
            <a:normAutofit fontScale="77500" lnSpcReduction="20000"/>
          </a:bodyPr>
          <a:lstStyle/>
          <a:p>
            <a:pPr marL="0" indent="0">
              <a:buNone/>
            </a:pPr>
            <a:r>
              <a:rPr lang="en-US" dirty="0" smtClean="0"/>
              <a:t>The following examples show a try-catch statement, a try-finally statement, and a try-catch-finally statement.</a:t>
            </a:r>
          </a:p>
          <a:p>
            <a:pPr marL="0" indent="0">
              <a:buNone/>
            </a:pPr>
            <a:r>
              <a:rPr lang="en-US" dirty="0" smtClean="0"/>
              <a:t>try</a:t>
            </a:r>
          </a:p>
          <a:p>
            <a:pPr marL="0" indent="0">
              <a:buNone/>
            </a:pPr>
            <a:r>
              <a:rPr lang="en-US" dirty="0" smtClean="0"/>
              <a:t>{</a:t>
            </a:r>
          </a:p>
          <a:p>
            <a:pPr marL="0" indent="0">
              <a:buNone/>
            </a:pPr>
            <a:r>
              <a:rPr lang="en-US" dirty="0" smtClean="0"/>
              <a:t>    // Code to try goes here.</a:t>
            </a:r>
          </a:p>
          <a:p>
            <a:pPr marL="0" indent="0">
              <a:buNone/>
            </a:pPr>
            <a:r>
              <a:rPr lang="en-US" dirty="0" smtClean="0"/>
              <a:t>}</a:t>
            </a:r>
          </a:p>
          <a:p>
            <a:pPr marL="0" indent="0">
              <a:buNone/>
            </a:pPr>
            <a:r>
              <a:rPr lang="en-US" dirty="0" smtClean="0"/>
              <a:t>catch (</a:t>
            </a:r>
            <a:r>
              <a:rPr lang="en-US" dirty="0" err="1" smtClean="0"/>
              <a:t>SomeSpecificException</a:t>
            </a:r>
            <a:r>
              <a:rPr lang="en-US" dirty="0" smtClean="0"/>
              <a:t> ex)</a:t>
            </a:r>
          </a:p>
          <a:p>
            <a:pPr marL="0" indent="0">
              <a:buNone/>
            </a:pPr>
            <a:r>
              <a:rPr lang="en-US" dirty="0" smtClean="0"/>
              <a:t>{</a:t>
            </a:r>
          </a:p>
          <a:p>
            <a:pPr marL="0" indent="0">
              <a:buNone/>
            </a:pPr>
            <a:r>
              <a:rPr lang="en-US" dirty="0" smtClean="0"/>
              <a:t>    // Code to handle the exception goes here.</a:t>
            </a:r>
          </a:p>
          <a:p>
            <a:pPr marL="0" indent="0">
              <a:buNone/>
            </a:pPr>
            <a:r>
              <a:rPr lang="en-US" dirty="0" smtClean="0"/>
              <a:t>    // Only catch exceptions that you know how to handle.</a:t>
            </a:r>
          </a:p>
          <a:p>
            <a:pPr marL="0" indent="0">
              <a:buNone/>
            </a:pPr>
            <a:r>
              <a:rPr lang="en-US" dirty="0" smtClean="0"/>
              <a:t>    // Never catch base class </a:t>
            </a:r>
            <a:r>
              <a:rPr lang="en-US" dirty="0" err="1" smtClean="0"/>
              <a:t>System.Exception</a:t>
            </a:r>
            <a:r>
              <a:rPr lang="en-US" dirty="0" smtClean="0"/>
              <a:t> without</a:t>
            </a:r>
          </a:p>
          <a:p>
            <a:pPr marL="0" indent="0">
              <a:buNone/>
            </a:pPr>
            <a:r>
              <a:rPr lang="en-US" dirty="0" smtClean="0"/>
              <a:t>    // </a:t>
            </a:r>
            <a:r>
              <a:rPr lang="en-US" dirty="0" err="1" smtClean="0"/>
              <a:t>rethrowing</a:t>
            </a:r>
            <a:r>
              <a:rPr lang="en-US" dirty="0" smtClean="0"/>
              <a:t> it at the end of the catch block.</a:t>
            </a:r>
          </a:p>
          <a:p>
            <a:pPr marL="0" indent="0">
              <a:buNone/>
            </a:pPr>
            <a:r>
              <a:rPr lang="en-US" dirty="0" smtClean="0"/>
              <a:t>}</a:t>
            </a:r>
          </a:p>
        </p:txBody>
      </p:sp>
    </p:spTree>
    <p:extLst>
      <p:ext uri="{BB962C8B-B14F-4D97-AF65-F5344CB8AC3E}">
        <p14:creationId xmlns:p14="http://schemas.microsoft.com/office/powerpoint/2010/main" val="74042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try</a:t>
            </a:r>
          </a:p>
          <a:p>
            <a:pPr marL="0" indent="0">
              <a:buNone/>
            </a:pPr>
            <a:r>
              <a:rPr lang="en-US" dirty="0" smtClean="0"/>
              <a:t>{</a:t>
            </a:r>
          </a:p>
          <a:p>
            <a:pPr marL="0" indent="0">
              <a:buNone/>
            </a:pPr>
            <a:r>
              <a:rPr lang="en-US" dirty="0" smtClean="0"/>
              <a:t>    // Code to try goes here.</a:t>
            </a:r>
          </a:p>
          <a:p>
            <a:pPr marL="0" indent="0">
              <a:buNone/>
            </a:pPr>
            <a:r>
              <a:rPr lang="en-US" dirty="0" smtClean="0"/>
              <a:t>}</a:t>
            </a:r>
          </a:p>
          <a:p>
            <a:pPr marL="0" indent="0">
              <a:buNone/>
            </a:pPr>
            <a:r>
              <a:rPr lang="en-US" dirty="0" smtClean="0"/>
              <a:t>finally</a:t>
            </a:r>
          </a:p>
          <a:p>
            <a:pPr marL="0" indent="0">
              <a:buNone/>
            </a:pPr>
            <a:r>
              <a:rPr lang="en-US" dirty="0" smtClean="0"/>
              <a:t>{</a:t>
            </a:r>
          </a:p>
          <a:p>
            <a:pPr marL="0" indent="0">
              <a:buNone/>
            </a:pPr>
            <a:r>
              <a:rPr lang="en-US" dirty="0" smtClean="0"/>
              <a:t>    // Code to execute after the try block goes here.</a:t>
            </a:r>
          </a:p>
          <a:p>
            <a:pPr marL="0" indent="0">
              <a:buNone/>
            </a:pPr>
            <a:r>
              <a:rPr lang="en-US" dirty="0" smtClean="0"/>
              <a:t>}</a:t>
            </a:r>
          </a:p>
        </p:txBody>
      </p:sp>
    </p:spTree>
    <p:extLst>
      <p:ext uri="{BB962C8B-B14F-4D97-AF65-F5344CB8AC3E}">
        <p14:creationId xmlns:p14="http://schemas.microsoft.com/office/powerpoint/2010/main" val="65332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Handing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try</a:t>
            </a:r>
          </a:p>
          <a:p>
            <a:pPr marL="0" indent="0">
              <a:buNone/>
            </a:pPr>
            <a:r>
              <a:rPr lang="en-US" dirty="0" smtClean="0"/>
              <a:t>{</a:t>
            </a:r>
          </a:p>
          <a:p>
            <a:pPr marL="0" indent="0">
              <a:buNone/>
            </a:pPr>
            <a:r>
              <a:rPr lang="en-US" dirty="0" smtClean="0"/>
              <a:t>    // Code to try goes here.</a:t>
            </a:r>
          </a:p>
          <a:p>
            <a:pPr marL="0" indent="0">
              <a:buNone/>
            </a:pPr>
            <a:r>
              <a:rPr lang="en-US" dirty="0" smtClean="0"/>
              <a:t>}</a:t>
            </a:r>
          </a:p>
          <a:p>
            <a:pPr marL="0" indent="0">
              <a:buNone/>
            </a:pPr>
            <a:r>
              <a:rPr lang="en-US" dirty="0" smtClean="0"/>
              <a:t>catch (</a:t>
            </a:r>
            <a:r>
              <a:rPr lang="en-US" dirty="0" err="1" smtClean="0"/>
              <a:t>SomeSpecificException</a:t>
            </a:r>
            <a:r>
              <a:rPr lang="en-US" dirty="0" smtClean="0"/>
              <a:t> ex)</a:t>
            </a:r>
          </a:p>
          <a:p>
            <a:pPr marL="0" indent="0">
              <a:buNone/>
            </a:pPr>
            <a:r>
              <a:rPr lang="en-US" dirty="0" smtClean="0"/>
              <a:t>{</a:t>
            </a:r>
          </a:p>
          <a:p>
            <a:pPr marL="0" indent="0">
              <a:buNone/>
            </a:pPr>
            <a:r>
              <a:rPr lang="en-US" dirty="0" smtClean="0"/>
              <a:t>    // Code to handle the exception goes here.</a:t>
            </a:r>
          </a:p>
          <a:p>
            <a:pPr marL="0" indent="0">
              <a:buNone/>
            </a:pPr>
            <a:r>
              <a:rPr lang="en-US" dirty="0" smtClean="0"/>
              <a:t>}</a:t>
            </a:r>
          </a:p>
          <a:p>
            <a:pPr marL="0" indent="0">
              <a:buNone/>
            </a:pPr>
            <a:r>
              <a:rPr lang="en-US" dirty="0" smtClean="0"/>
              <a:t>finally</a:t>
            </a:r>
          </a:p>
          <a:p>
            <a:pPr marL="0" indent="0">
              <a:buNone/>
            </a:pPr>
            <a:r>
              <a:rPr lang="en-US" dirty="0" smtClean="0"/>
              <a:t>{</a:t>
            </a:r>
          </a:p>
          <a:p>
            <a:pPr marL="0" indent="0">
              <a:buNone/>
            </a:pPr>
            <a:r>
              <a:rPr lang="en-US" dirty="0" smtClean="0"/>
              <a:t>    // Code to execute after the try (and possibly catch) blocks </a:t>
            </a:r>
          </a:p>
          <a:p>
            <a:pPr marL="0" indent="0">
              <a:buNone/>
            </a:pPr>
            <a:r>
              <a:rPr lang="en-US" dirty="0" smtClean="0"/>
              <a:t>    // goes here.</a:t>
            </a:r>
          </a:p>
          <a:p>
            <a:pPr marL="0" indent="0">
              <a:buNone/>
            </a:pPr>
            <a:r>
              <a:rPr lang="en-US" dirty="0" smtClean="0"/>
              <a:t>}</a:t>
            </a:r>
          </a:p>
          <a:p>
            <a:pPr marL="0" indent="0">
              <a:buNone/>
            </a:pPr>
            <a:endParaRPr lang="en-US" dirty="0" smtClean="0"/>
          </a:p>
        </p:txBody>
      </p:sp>
    </p:spTree>
    <p:extLst>
      <p:ext uri="{BB962C8B-B14F-4D97-AF65-F5344CB8AC3E}">
        <p14:creationId xmlns:p14="http://schemas.microsoft.com/office/powerpoint/2010/main" val="3490410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2769</Words>
  <Application>Microsoft Office PowerPoint</Application>
  <PresentationFormat>Widescreen</PresentationFormat>
  <Paragraphs>304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CPS280A C# Advanced Topics</vt:lpstr>
      <vt:lpstr>Generics</vt:lpstr>
      <vt:lpstr>Generics are like templates in C++</vt:lpstr>
      <vt:lpstr>Namespaces</vt:lpstr>
      <vt:lpstr>Namespaces</vt:lpstr>
      <vt:lpstr>Exception Handling</vt:lpstr>
      <vt:lpstr>Exception Handing</vt:lpstr>
      <vt:lpstr>Exception Handling</vt:lpstr>
      <vt:lpstr>Exception Handing</vt:lpstr>
      <vt:lpstr>Catch Blocks</vt:lpstr>
      <vt:lpstr>Catch Blocks</vt:lpstr>
      <vt:lpstr>Catch Blocks</vt:lpstr>
      <vt:lpstr>Finally Blocks</vt:lpstr>
      <vt:lpstr>Finally Blocks - Example</vt:lpstr>
      <vt:lpstr>Delegates – Treating methods like objects</vt:lpstr>
      <vt:lpstr>Delegates</vt:lpstr>
      <vt:lpstr>Events</vt:lpstr>
      <vt:lpstr>Raising Events</vt:lpstr>
      <vt:lpstr>Events – Handling and Raising Events</vt:lpstr>
      <vt:lpstr>Events - Example</vt:lpstr>
      <vt:lpstr>Event Data</vt:lpstr>
      <vt:lpstr>Event Handlers</vt:lpstr>
      <vt:lpstr>Overloading Operators</vt:lpstr>
      <vt:lpstr>Overloadable Operators</vt:lpstr>
      <vt:lpstr>Indexers</vt:lpstr>
      <vt:lpstr>Indexers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Grigoletti</dc:creator>
  <cp:lastModifiedBy>Daniel Grigoletti</cp:lastModifiedBy>
  <cp:revision>12</cp:revision>
  <dcterms:created xsi:type="dcterms:W3CDTF">2016-04-04T18:18:11Z</dcterms:created>
  <dcterms:modified xsi:type="dcterms:W3CDTF">2016-04-04T19:22:51Z</dcterms:modified>
</cp:coreProperties>
</file>