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9"/>
  </p:notesMasterIdLst>
  <p:sldIdLst>
    <p:sldId id="256" r:id="rId2"/>
    <p:sldId id="257" r:id="rId3"/>
    <p:sldId id="259" r:id="rId4"/>
    <p:sldId id="258" r:id="rId5"/>
    <p:sldId id="260" r:id="rId6"/>
    <p:sldId id="261" r:id="rId7"/>
    <p:sldId id="264"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00" autoAdjust="0"/>
  </p:normalViewPr>
  <p:slideViewPr>
    <p:cSldViewPr snapToGrid="0">
      <p:cViewPr varScale="1">
        <p:scale>
          <a:sx n="140" d="100"/>
          <a:sy n="140" d="100"/>
        </p:scale>
        <p:origin x="1056" y="126"/>
      </p:cViewPr>
      <p:guideLst/>
    </p:cSldViewPr>
  </p:slideViewPr>
  <p:notesTextViewPr>
    <p:cViewPr>
      <p:scale>
        <a:sx n="1" d="1"/>
        <a:sy n="1" d="1"/>
      </p:scale>
      <p:origin x="0" y="-116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91F4FD-F22C-4269-8398-A518322F50EC}" type="datetimeFigureOut">
              <a:rPr lang="zh-CN" altLang="en-US" smtClean="0"/>
              <a:t>2020-08-19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139E1-13DC-4FB0-9DC3-C1422964F2C9}" type="slidenum">
              <a:rPr lang="zh-CN" altLang="en-US" smtClean="0"/>
              <a:t>‹#›</a:t>
            </a:fld>
            <a:endParaRPr lang="zh-CN" altLang="en-US"/>
          </a:p>
        </p:txBody>
      </p:sp>
    </p:spTree>
    <p:extLst>
      <p:ext uri="{BB962C8B-B14F-4D97-AF65-F5344CB8AC3E}">
        <p14:creationId xmlns:p14="http://schemas.microsoft.com/office/powerpoint/2010/main" val="403307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Software_architecture" TargetMode="External"/><Relationship Id="rId13" Type="http://schemas.openxmlformats.org/officeDocument/2006/relationships/hyperlink" Target="https://en.wikipedia.org/wiki/System_administrator" TargetMode="External"/><Relationship Id="rId18" Type="http://schemas.openxmlformats.org/officeDocument/2006/relationships/hyperlink" Target="https://en.wikipedia.org/wiki/Ethernet_frame" TargetMode="External"/><Relationship Id="rId3" Type="http://schemas.openxmlformats.org/officeDocument/2006/relationships/hyperlink" Target="https://en.wikipedia.org/wiki/Linux_kernel" TargetMode="External"/><Relationship Id="rId7" Type="http://schemas.openxmlformats.org/officeDocument/2006/relationships/hyperlink" Target="https://en.wikipedia.org/wiki/Linux_distribution" TargetMode="External"/><Relationship Id="rId12" Type="http://schemas.openxmlformats.org/officeDocument/2006/relationships/hyperlink" Target="https://en.wikipedia.org/wiki/User_space" TargetMode="External"/><Relationship Id="rId17" Type="http://schemas.openxmlformats.org/officeDocument/2006/relationships/hyperlink" Target="https://en.wikipedia.org/wiki/Address_Resolution_Protocol" TargetMode="External"/><Relationship Id="rId2" Type="http://schemas.openxmlformats.org/officeDocument/2006/relationships/slide" Target="../slides/slide5.xml"/><Relationship Id="rId16" Type="http://schemas.openxmlformats.org/officeDocument/2006/relationships/hyperlink" Target="https://en.wikipedia.org/wiki/Netfilter" TargetMode="External"/><Relationship Id="rId1" Type="http://schemas.openxmlformats.org/officeDocument/2006/relationships/notesMaster" Target="../notesMasters/notesMaster1.xml"/><Relationship Id="rId6" Type="http://schemas.openxmlformats.org/officeDocument/2006/relationships/hyperlink" Target="https://en.wikipedia.org/wiki/Mandatory_access_control" TargetMode="External"/><Relationship Id="rId11" Type="http://schemas.openxmlformats.org/officeDocument/2006/relationships/hyperlink" Target="https://en.wikipedia.org/wiki/National_Security_Agency" TargetMode="External"/><Relationship Id="rId5" Type="http://schemas.openxmlformats.org/officeDocument/2006/relationships/hyperlink" Target="https://en.wikipedia.org/wiki/Access_control" TargetMode="External"/><Relationship Id="rId15" Type="http://schemas.openxmlformats.org/officeDocument/2006/relationships/hyperlink" Target="https://en.wikipedia.org/wiki/Firewall_(computing)" TargetMode="External"/><Relationship Id="rId10" Type="http://schemas.openxmlformats.org/officeDocument/2006/relationships/hyperlink" Target="https://en.wikipedia.org/wiki/Security-Enhanced_Linux#cite_note-4" TargetMode="External"/><Relationship Id="rId4" Type="http://schemas.openxmlformats.org/officeDocument/2006/relationships/hyperlink" Target="https://en.wikipedia.org/wiki/Linux_Security_Modules" TargetMode="External"/><Relationship Id="rId9" Type="http://schemas.openxmlformats.org/officeDocument/2006/relationships/hyperlink" Target="https://en.wikipedia.org/wiki/Security-Enhanced_Linux#cite_note-3" TargetMode="External"/><Relationship Id="rId14" Type="http://schemas.openxmlformats.org/officeDocument/2006/relationships/hyperlink" Target="https://en.wikipedia.org/wiki/Packet_filt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Assuming the business has developed and grown very fast in the past few years. As the example of Netflix database ERD (Figure 1.1) had shown, the amount of data and business became more and more complex and diverse. In order to be close to end users and to improve disaster tolerance, the company may deploy databases worldwide such as China, the United States, and Europe. And keep the data consistent which can make one-write and multiple-reads. The cloud-based database will eventually become necessary. Because of this consideration, I will conduct research on the features of cloud-based database about PostgreSQL and AWS RDS service based on the Netflix database provided in this semester. The main topic would be to focus on its concept of replication.</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2139E1-13DC-4FB0-9DC3-C1422964F2C9}" type="slidenum">
              <a:rPr lang="zh-CN" altLang="en-US" smtClean="0"/>
              <a:t>4</a:t>
            </a:fld>
            <a:endParaRPr lang="zh-CN" altLang="en-US"/>
          </a:p>
        </p:txBody>
      </p:sp>
    </p:spTree>
    <p:extLst>
      <p:ext uri="{BB962C8B-B14F-4D97-AF65-F5344CB8AC3E}">
        <p14:creationId xmlns:p14="http://schemas.microsoft.com/office/powerpoint/2010/main" val="202158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Moreover, creating a read replica in a different AWS region by using cross region read replica can effectively improve the data reading speed and disperse the pressure of a single database. Also, this would make it easier to migrate from a data center in one AWS Region to a data center in another AWS Region. The following diagram illustrates how Amazon RDS for PostgreSQL performs replication between a source and replica in different Regions show at the article, Best practices for Amazon RDS for PostgreSQL cross-Region read replicas </a:t>
            </a:r>
            <a:r>
              <a:rPr lang="en-US" altLang="zh-CN" sz="1800" dirty="0">
                <a:effectLst/>
                <a:latin typeface="Calibri" panose="020F0502020204030204" pitchFamily="34" charset="0"/>
                <a:ea typeface="等线" panose="02010600030101010101" pitchFamily="2" charset="-122"/>
                <a:cs typeface="Times New Roman" panose="02020603050405020304" pitchFamily="18" charset="0"/>
              </a:rPr>
              <a:t>(Singh, 2020)</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 </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endParaRPr lang="zh-CN" altLang="en-US" dirty="0"/>
          </a:p>
        </p:txBody>
      </p:sp>
      <p:sp>
        <p:nvSpPr>
          <p:cNvPr id="4" name="灯片编号占位符 3"/>
          <p:cNvSpPr>
            <a:spLocks noGrp="1"/>
          </p:cNvSpPr>
          <p:nvPr>
            <p:ph type="sldNum" sz="quarter" idx="5"/>
          </p:nvPr>
        </p:nvSpPr>
        <p:spPr/>
        <p:txBody>
          <a:bodyPr/>
          <a:lstStyle/>
          <a:p>
            <a:fld id="{8E2139E1-13DC-4FB0-9DC3-C1422964F2C9}" type="slidenum">
              <a:rPr lang="zh-CN" altLang="en-US" smtClean="0"/>
              <a:t>13</a:t>
            </a:fld>
            <a:endParaRPr lang="zh-CN" altLang="en-US"/>
          </a:p>
        </p:txBody>
      </p:sp>
    </p:spTree>
    <p:extLst>
      <p:ext uri="{BB962C8B-B14F-4D97-AF65-F5344CB8AC3E}">
        <p14:creationId xmlns:p14="http://schemas.microsoft.com/office/powerpoint/2010/main" val="102609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However, the amount of user’s input has gradually increased and become very dense; and the network latency requirements of read-only nodes are kept as low as possible. AWS RDS may no longer had the ability to handle this kind of problem. Thus, Amazon Aurora would be the better option in this situation.</a:t>
            </a:r>
          </a:p>
          <a:p>
            <a:pPr>
              <a:lnSpc>
                <a:spcPct val="107000"/>
              </a:lnSpc>
              <a:spcAft>
                <a:spcPts val="800"/>
              </a:spcAft>
            </a:pPr>
            <a:r>
              <a:rPr lang="en-US" altLang="zh-CN" sz="1800" dirty="0">
                <a:effectLst/>
                <a:latin typeface="Calibri" panose="020F0502020204030204" pitchFamily="34" charset="0"/>
                <a:ea typeface="等线" panose="02010600030101010101" pitchFamily="2" charset="-122"/>
              </a:rPr>
              <a:t>Amazon Aurora was still a kind of relationship database which was fully compatible with MySQL and PostgreSQL. Amazon Aurora Global Database is designed for globally distributed applications, allowing multiple AWS regions to cover a single Amazon Aurora database. </a:t>
            </a:r>
            <a:endParaRPr lang="en-US" altLang="zh-CN" sz="1800" dirty="0">
              <a:effectLst/>
              <a:latin typeface="Calibri" panose="020F0502020204030204" pitchFamily="34" charset="0"/>
              <a:ea typeface="等线" panose="02010600030101010101" pitchFamily="2" charset="-122"/>
              <a:cs typeface="Calibri" panose="020F0502020204030204" pitchFamily="34" charset="0"/>
            </a:endParaRPr>
          </a:p>
          <a:p>
            <a:pPr>
              <a:lnSpc>
                <a:spcPct val="107000"/>
              </a:lnSpc>
              <a:spcAft>
                <a:spcPts val="800"/>
              </a:spcAft>
            </a:pP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2139E1-13DC-4FB0-9DC3-C1422964F2C9}" type="slidenum">
              <a:rPr lang="zh-CN" altLang="en-US" smtClean="0"/>
              <a:t>14</a:t>
            </a:fld>
            <a:endParaRPr lang="zh-CN" altLang="en-US"/>
          </a:p>
        </p:txBody>
      </p:sp>
    </p:spTree>
    <p:extLst>
      <p:ext uri="{BB962C8B-B14F-4D97-AF65-F5344CB8AC3E}">
        <p14:creationId xmlns:p14="http://schemas.microsoft.com/office/powerpoint/2010/main" val="1464702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However, the amount of user’s input has gradually increased and become very dense; and the network latency requirements of read-only nodes are kept as low as possible. AWS RDS may no longer had the ability to handle this kind of problem. Thus, Amazon Aurora would be the better option in this situation.</a:t>
            </a:r>
          </a:p>
          <a:p>
            <a:pPr>
              <a:lnSpc>
                <a:spcPct val="107000"/>
              </a:lnSpc>
              <a:spcAft>
                <a:spcPts val="800"/>
              </a:spcAft>
            </a:pPr>
            <a:r>
              <a:rPr lang="en-US" altLang="zh-CN" sz="1800" dirty="0">
                <a:effectLst/>
                <a:latin typeface="Calibri" panose="020F0502020204030204" pitchFamily="34" charset="0"/>
                <a:ea typeface="等线" panose="02010600030101010101" pitchFamily="2" charset="-122"/>
              </a:rPr>
              <a:t>Amazon Aurora was still a kind of relationship database which was fully compatible with MySQL and PostgreSQL. Amazon Aurora Global Database is designed for globally distributed applications, allowing multiple AWS regions to cover a single Amazon Aurora database. </a:t>
            </a:r>
            <a:endParaRPr lang="en-US" altLang="zh-CN" sz="1800" dirty="0">
              <a:effectLst/>
              <a:latin typeface="Calibri" panose="020F0502020204030204" pitchFamily="34" charset="0"/>
              <a:ea typeface="等线" panose="02010600030101010101" pitchFamily="2" charset="-122"/>
              <a:cs typeface="Calibri" panose="020F0502020204030204" pitchFamily="34" charset="0"/>
            </a:endParaRPr>
          </a:p>
          <a:p>
            <a:pPr>
              <a:lnSpc>
                <a:spcPct val="107000"/>
              </a:lnSpc>
              <a:spcAft>
                <a:spcPts val="800"/>
              </a:spcAft>
            </a:pP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2139E1-13DC-4FB0-9DC3-C1422964F2C9}" type="slidenum">
              <a:rPr lang="zh-CN" altLang="en-US" smtClean="0"/>
              <a:t>15</a:t>
            </a:fld>
            <a:endParaRPr lang="zh-CN" altLang="en-US"/>
          </a:p>
        </p:txBody>
      </p:sp>
    </p:spTree>
    <p:extLst>
      <p:ext uri="{BB962C8B-B14F-4D97-AF65-F5344CB8AC3E}">
        <p14:creationId xmlns:p14="http://schemas.microsoft.com/office/powerpoint/2010/main" val="3697885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There was the figure of comparison between logical replication (left) and physical replication (right). As people knew, the </a:t>
            </a:r>
            <a:r>
              <a:rPr lang="en-US" altLang="zh-CN" sz="1800" dirty="0" err="1">
                <a:effectLst/>
                <a:latin typeface="Calibri" panose="020F0502020204030204" pitchFamily="34" charset="0"/>
                <a:ea typeface="等线" panose="02010600030101010101" pitchFamily="2" charset="-122"/>
                <a:cs typeface="Calibri" panose="020F0502020204030204" pitchFamily="34" charset="0"/>
              </a:rPr>
              <a:t>replicaiton</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 based on </a:t>
            </a:r>
            <a:r>
              <a:rPr lang="en-US" altLang="zh-CN" sz="1800" dirty="0" err="1">
                <a:effectLst/>
                <a:latin typeface="Calibri" panose="020F0502020204030204" pitchFamily="34" charset="0"/>
                <a:ea typeface="等线" panose="02010600030101010101" pitchFamily="2" charset="-122"/>
                <a:cs typeface="Calibri" panose="020F0502020204030204" pitchFamily="34" charset="0"/>
              </a:rPr>
              <a:t>Binglog</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 which is kind of logical replication of AWS RDS for MySQL was closely related to the </a:t>
            </a:r>
            <a:r>
              <a:rPr lang="en-US" altLang="zh-CN" sz="1800" dirty="0" err="1">
                <a:effectLst/>
                <a:latin typeface="Calibri" panose="020F0502020204030204" pitchFamily="34" charset="0"/>
                <a:ea typeface="等线" panose="02010600030101010101" pitchFamily="2" charset="-122"/>
                <a:cs typeface="Calibri" panose="020F0502020204030204" pitchFamily="34" charset="0"/>
              </a:rPr>
              <a:t>inpout</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 load. When the business has a high frequency and a large number of inputs, the lag will inevitably increase. Sometimes, the lag may be very exaggerated such as tens of seconds or minutes, resulting in unavailability of business. However, Amazon Aurora's log-based physical replication method is very stable. Even when the business faces heavy input, it can still provide only sub-second lag.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Moreover, disaster preparedness in Amazon Aurora had been improved as much as possible. When something goes wrong, it only takes one minute to raise the auxiliary region. There was an example from Lin </a:t>
            </a:r>
            <a:r>
              <a:rPr lang="en-US" altLang="zh-CN" sz="1800" dirty="0" err="1">
                <a:effectLst/>
                <a:latin typeface="Calibri" panose="020F0502020204030204" pitchFamily="34" charset="0"/>
                <a:ea typeface="等线" panose="02010600030101010101" pitchFamily="2" charset="-122"/>
                <a:cs typeface="Calibri" panose="020F0502020204030204" pitchFamily="34" charset="0"/>
              </a:rPr>
              <a:t>Lv</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 (2020).</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In the test, records are continuously inserted in the main region, and a timestamp is left every time it is inserted (Figure 2); then, the auxiliary region is continuously queried and a timestamp is also left. When this record is copied from the US West to the US East, the two timestamps can be compared; the delay is about 110 milliseconds (Figure 3).</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2139E1-13DC-4FB0-9DC3-C1422964F2C9}" type="slidenum">
              <a:rPr lang="zh-CN" altLang="en-US" smtClean="0"/>
              <a:t>16</a:t>
            </a:fld>
            <a:endParaRPr lang="zh-CN" altLang="en-US"/>
          </a:p>
        </p:txBody>
      </p:sp>
    </p:spTree>
    <p:extLst>
      <p:ext uri="{BB962C8B-B14F-4D97-AF65-F5344CB8AC3E}">
        <p14:creationId xmlns:p14="http://schemas.microsoft.com/office/powerpoint/2010/main" val="4061924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Replication is one of the amazing features of cloud-based database. It implemented data synchronization across machines and regions, and physically reduced the time and other costs of data interaction. AWS RDS is only one of the Cloud service suppliers in this big network market; other company such as Google, Microsoft, Alibaba, and other great ones were also providing their own cloud services. Furthermore, Partitioning is also a feature which included in the cloud-based database together with the replication, and also, they were parts of the distributed database. Distributed databases are a set of databases split across various locations that communicate and deliver services over a network. The benefits of it such as easily scale-out of the entire production and set up replication to maintain your data's integrity and high availability, simple failover. However, some cons such as hard to maintain and set up made me extremely hard to complete the works in a limited short period. This would be some regrets at this moment; I would like to try to implement this part in the next step of this project. </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2139E1-13DC-4FB0-9DC3-C1422964F2C9}" type="slidenum">
              <a:rPr lang="zh-CN" altLang="en-US" smtClean="0"/>
              <a:t>17</a:t>
            </a:fld>
            <a:endParaRPr lang="zh-CN" altLang="en-US"/>
          </a:p>
        </p:txBody>
      </p:sp>
    </p:spTree>
    <p:extLst>
      <p:ext uri="{BB962C8B-B14F-4D97-AF65-F5344CB8AC3E}">
        <p14:creationId xmlns:p14="http://schemas.microsoft.com/office/powerpoint/2010/main" val="143647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First of all, the replication is one of the most important and attractive features for cloud-based database. Manual implementation of the replication of the database was complex to implement in the past before those famous network company did not launch their cloud services yet.</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PostgreSQL has launched a log shipping similar to Oracle's active </a:t>
            </a:r>
            <a:r>
              <a:rPr lang="en-US" altLang="zh-CN" sz="1800" dirty="0" err="1">
                <a:effectLst/>
                <a:latin typeface="Calibri" panose="020F0502020204030204" pitchFamily="34" charset="0"/>
                <a:ea typeface="等线" panose="02010600030101010101" pitchFamily="2" charset="-122"/>
                <a:cs typeface="Calibri" panose="020F0502020204030204" pitchFamily="34" charset="0"/>
              </a:rPr>
              <a:t>dataguard</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 and MySQL relay log after version 9.0. With this feature, we can achieve master-slave replication of PostgreSQL. The basic principle was that one master database provides read and write usually, and then synchronizes the data to another slave database. The slave library continuously applies the data received from the master library. The slave library does not provide write services, but only provides external read services. The server that provides full read and write functions in PostgreSQL is called primary database or </a:t>
            </a:r>
            <a:r>
              <a:rPr lang="en-US" altLang="zh-CN" sz="1800" i="0" dirty="0">
                <a:effectLst/>
                <a:latin typeface="Calibri" panose="020F0502020204030204" pitchFamily="34" charset="0"/>
                <a:ea typeface="等线" panose="02010600030101010101" pitchFamily="2" charset="-122"/>
                <a:cs typeface="Calibri" panose="020F0502020204030204" pitchFamily="34" charset="0"/>
              </a:rPr>
              <a:t>master database, and the slave database server that can provide read services while receiving synchronization data from the primary database is called hot standby server.</a:t>
            </a:r>
          </a:p>
          <a:p>
            <a:pPr>
              <a:lnSpc>
                <a:spcPct val="107000"/>
              </a:lnSpc>
              <a:spcAft>
                <a:spcPts val="800"/>
              </a:spcAft>
            </a:pPr>
            <a:endParaRPr lang="zh-CN" altLang="zh-CN" sz="1800" i="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en-US" altLang="zh-CN" sz="1800" i="1" dirty="0">
                <a:effectLst/>
                <a:latin typeface="Calibri" panose="020F0502020204030204" pitchFamily="34" charset="0"/>
                <a:ea typeface="等线" panose="02010600030101010101" pitchFamily="2" charset="-122"/>
                <a:cs typeface="Calibri" panose="020F0502020204030204" pitchFamily="34" charset="0"/>
              </a:rPr>
              <a:t>PostgreSQL maintains a WAL log file in the </a:t>
            </a:r>
            <a:r>
              <a:rPr lang="en-US" altLang="zh-CN" sz="1800" i="1" dirty="0" err="1">
                <a:effectLst/>
                <a:latin typeface="Calibri" panose="020F0502020204030204" pitchFamily="34" charset="0"/>
                <a:ea typeface="等线" panose="02010600030101010101" pitchFamily="2" charset="-122"/>
                <a:cs typeface="Calibri" panose="020F0502020204030204" pitchFamily="34" charset="0"/>
              </a:rPr>
              <a:t>pg_xlog</a:t>
            </a:r>
            <a:r>
              <a:rPr lang="en-US" altLang="zh-CN" sz="1800" i="1" dirty="0">
                <a:effectLst/>
                <a:latin typeface="Calibri" panose="020F0502020204030204" pitchFamily="34" charset="0"/>
                <a:ea typeface="等线" panose="02010600030101010101" pitchFamily="2" charset="-122"/>
                <a:cs typeface="Calibri" panose="020F0502020204030204" pitchFamily="34" charset="0"/>
              </a:rPr>
              <a:t> subdirectory of the data directory. This file is used to record each change of the database file. This log file mechanism provides a database hot backup scheme, that is, when the database is used When the file system is backed up, the corresponding WAL log is also backed up. Even if the data blocks backed up are inconsistent, the WAL log can be replayed to push the backup content to a consistent state. This is also known as Point-in-Time Recovery, or PITR for short. There are two ways to transfer WAL logs to another server, which:</a:t>
            </a:r>
            <a:endParaRPr lang="zh-CN" altLang="zh-CN" sz="1800" i="1"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buFont typeface="+mj-lt"/>
              <a:buAutoNum type="arabicPeriod"/>
            </a:pPr>
            <a:r>
              <a:rPr lang="en-US" altLang="zh-CN" sz="1800" i="1" dirty="0">
                <a:effectLst/>
                <a:latin typeface="Calibri" panose="020F0502020204030204" pitchFamily="34" charset="0"/>
                <a:ea typeface="Times New Roman" panose="02020603050405020304" pitchFamily="18" charset="0"/>
              </a:rPr>
              <a:t>WAL log archive (base-file) </a:t>
            </a:r>
            <a:r>
              <a:rPr lang="en-US" altLang="zh-CN" sz="2800" b="0" i="0" dirty="0">
                <a:solidFill>
                  <a:srgbClr val="3D464D"/>
                </a:solidFill>
                <a:effectLst/>
                <a:latin typeface="宋体" panose="02010600030101010101" pitchFamily="2" charset="-122"/>
                <a:ea typeface="宋体" panose="02010600030101010101" pitchFamily="2" charset="-122"/>
              </a:rPr>
              <a:t>WAL</a:t>
            </a:r>
            <a:r>
              <a:rPr lang="zh-CN" altLang="en-US" sz="2800" b="0" i="0" dirty="0">
                <a:solidFill>
                  <a:srgbClr val="3D464D"/>
                </a:solidFill>
                <a:effectLst/>
                <a:latin typeface="宋体" panose="02010600030101010101" pitchFamily="2" charset="-122"/>
                <a:ea typeface="宋体" panose="02010600030101010101" pitchFamily="2" charset="-122"/>
              </a:rPr>
              <a:t>日志归档（</a:t>
            </a:r>
            <a:r>
              <a:rPr lang="en-US" altLang="zh-CN" sz="2800" b="0" i="0" dirty="0">
                <a:solidFill>
                  <a:srgbClr val="3D464D"/>
                </a:solidFill>
                <a:effectLst/>
                <a:latin typeface="Calibri" panose="020F0502020204030204" pitchFamily="34" charset="0"/>
              </a:rPr>
              <a:t>base-file</a:t>
            </a:r>
            <a:r>
              <a:rPr lang="zh-CN" altLang="en-US" sz="2800" b="0" i="0" dirty="0">
                <a:solidFill>
                  <a:srgbClr val="3D464D"/>
                </a:solidFill>
                <a:effectLst/>
                <a:latin typeface="宋体" panose="02010600030101010101" pitchFamily="2" charset="-122"/>
                <a:ea typeface="宋体" panose="02010600030101010101" pitchFamily="2" charset="-122"/>
              </a:rPr>
              <a:t>）</a:t>
            </a:r>
            <a:endParaRPr lang="zh-CN" altLang="zh-CN" sz="1800" i="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altLang="zh-CN" sz="1800" i="1" dirty="0">
                <a:effectLst/>
                <a:latin typeface="Calibri" panose="020F0502020204030204" pitchFamily="34" charset="0"/>
                <a:ea typeface="Times New Roman" panose="02020603050405020304" pitchFamily="18" charset="0"/>
              </a:rPr>
              <a:t>Streaming replication (PostgreSQL, 2020)  </a:t>
            </a:r>
            <a:r>
              <a:rPr lang="zh-CN" altLang="en-US" sz="2800" b="0" i="0" dirty="0">
                <a:solidFill>
                  <a:srgbClr val="3D464D"/>
                </a:solidFill>
                <a:effectLst/>
                <a:latin typeface="宋体" panose="02010600030101010101" pitchFamily="2" charset="-122"/>
                <a:ea typeface="宋体" panose="02010600030101010101" pitchFamily="2" charset="-122"/>
              </a:rPr>
              <a:t>流复制（</a:t>
            </a:r>
            <a:r>
              <a:rPr lang="en-US" altLang="zh-CN" sz="2800" b="0" i="0" dirty="0">
                <a:solidFill>
                  <a:srgbClr val="3D464D"/>
                </a:solidFill>
                <a:effectLst/>
                <a:latin typeface="宋体" panose="02010600030101010101" pitchFamily="2" charset="-122"/>
                <a:ea typeface="宋体" panose="02010600030101010101" pitchFamily="2" charset="-122"/>
              </a:rPr>
              <a:t>streaming replication</a:t>
            </a:r>
            <a:r>
              <a:rPr lang="zh-CN" altLang="en-US" sz="2800" b="0" i="0" dirty="0">
                <a:solidFill>
                  <a:srgbClr val="3D464D"/>
                </a:solidFill>
                <a:effectLst/>
                <a:latin typeface="宋体" panose="02010600030101010101" pitchFamily="2" charset="-122"/>
                <a:ea typeface="宋体" panose="02010600030101010101" pitchFamily="2" charset="-122"/>
              </a:rPr>
              <a:t>）</a:t>
            </a:r>
            <a:endParaRPr lang="zh-CN" altLang="zh-CN" sz="1800" i="1" dirty="0">
              <a:effectLst/>
              <a:latin typeface="Times New Roman" panose="02020603050405020304" pitchFamily="18" charset="0"/>
              <a:ea typeface="Times New Roman" panose="02020603050405020304" pitchFamily="18" charset="0"/>
            </a:endParaRPr>
          </a:p>
          <a:p>
            <a:pPr marL="457200"/>
            <a:r>
              <a:rPr lang="en-US" altLang="zh-CN" sz="1800" i="1" dirty="0">
                <a:effectLst/>
                <a:latin typeface="Calibri" panose="020F0502020204030204" pitchFamily="34" charset="0"/>
                <a:ea typeface="Times New Roman" panose="02020603050405020304" pitchFamily="18" charset="0"/>
              </a:rPr>
              <a:t> </a:t>
            </a:r>
            <a:endParaRPr lang="zh-CN" altLang="zh-CN" sz="1800" i="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altLang="zh-CN" sz="1800" i="1" dirty="0">
                <a:effectLst/>
                <a:latin typeface="Calibri" panose="020F0502020204030204" pitchFamily="34" charset="0"/>
                <a:ea typeface="等线" panose="02010600030101010101" pitchFamily="2" charset="-122"/>
                <a:cs typeface="Calibri" panose="020F0502020204030204" pitchFamily="34" charset="0"/>
              </a:rPr>
              <a:t>The first type was to copy the WAL log file to the standby database after writing a WAL log. In short, the remote backup is realized through the cp command, so that the standby database usually lags behind the main database by one WAL log file. The second type which called streaming replication was a new method of transferring WAL logs provided after PostgreSQL 9.x. Its advantage is that as soon as the master library generates a log, it will be immediately transferred to the standby library, which is lower than the first synchronization delay, so we will definitely choose streaming replication.</a:t>
            </a:r>
            <a:endParaRPr lang="zh-CN" altLang="zh-CN" sz="1800" i="1"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endParaRPr lang="en-US" altLang="zh-CN" sz="1800" i="1" dirty="0">
              <a:effectLst/>
              <a:latin typeface="Calibri" panose="020F0502020204030204" pitchFamily="34" charset="0"/>
              <a:ea typeface="等线" panose="02010600030101010101" pitchFamily="2" charset="-122"/>
              <a:cs typeface="Calibri" panose="020F0502020204030204" pitchFamily="34" charset="0"/>
            </a:endParaRPr>
          </a:p>
          <a:p>
            <a:pPr>
              <a:lnSpc>
                <a:spcPct val="107000"/>
              </a:lnSpc>
              <a:spcAft>
                <a:spcPts val="800"/>
              </a:spcAft>
            </a:pPr>
            <a:r>
              <a:rPr lang="en-US" altLang="zh-CN" sz="1800" i="1" dirty="0">
                <a:effectLst/>
                <a:latin typeface="Calibri" panose="020F0502020204030204" pitchFamily="34" charset="0"/>
                <a:ea typeface="等线" panose="02010600030101010101" pitchFamily="2" charset="-122"/>
                <a:cs typeface="Calibri" panose="020F0502020204030204" pitchFamily="34" charset="0"/>
              </a:rPr>
              <a:t>Before the actual operation, there is one more point that needs to be explained is the most critical step in the establishment of the standby-the basic backup of the master is generated in the standby. After postgresql9.1, a very convenient tool-</a:t>
            </a:r>
            <a:r>
              <a:rPr lang="en-US" altLang="zh-CN" sz="1800" i="1" dirty="0" err="1">
                <a:effectLst/>
                <a:latin typeface="Calibri" panose="020F0502020204030204" pitchFamily="34" charset="0"/>
                <a:ea typeface="等线" panose="02010600030101010101" pitchFamily="2" charset="-122"/>
                <a:cs typeface="Calibri" panose="020F0502020204030204" pitchFamily="34" charset="0"/>
              </a:rPr>
              <a:t>pg_basebackup</a:t>
            </a:r>
            <a:r>
              <a:rPr lang="en-US" altLang="zh-CN" sz="1800" i="1" dirty="0">
                <a:effectLst/>
                <a:latin typeface="Calibri" panose="020F0502020204030204" pitchFamily="34" charset="0"/>
                <a:ea typeface="等线" panose="02010600030101010101" pitchFamily="2" charset="-122"/>
                <a:cs typeface="Calibri" panose="020F0502020204030204" pitchFamily="34" charset="0"/>
              </a:rPr>
              <a:t> is provided. The detailed introduction and parameter description can be viewed on the official website (Documentation, 2020).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Calibri" panose="020F0502020204030204" pitchFamily="34" charset="0"/>
              <a:ea typeface="等线" panose="02010600030101010101" pitchFamily="2"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Based on the cost and necessary requirements, I chose to use free trial of virtual machine from Alibaba Cloud (Alibaba Cloud, 2020). There is the environment of the rental virtual machine for the example testing:</a:t>
            </a:r>
            <a:endParaRPr lang="en-US" altLang="zh-CN" b="1" i="0" dirty="0">
              <a:solidFill>
                <a:srgbClr val="202122"/>
              </a:solidFill>
              <a:effectLst/>
              <a:latin typeface="Arial" panose="020B0604020202020204" pitchFamily="34" charset="0"/>
            </a:endParaRPr>
          </a:p>
          <a:p>
            <a:pPr algn="l"/>
            <a:endParaRPr lang="en-US" altLang="zh-CN" b="1" i="0" dirty="0">
              <a:solidFill>
                <a:srgbClr val="202122"/>
              </a:solidFill>
              <a:effectLst/>
              <a:latin typeface="Arial" panose="020B0604020202020204" pitchFamily="34" charset="0"/>
            </a:endParaRPr>
          </a:p>
          <a:p>
            <a:pPr algn="l"/>
            <a:r>
              <a:rPr lang="en-US" altLang="zh-CN" b="1" i="0" dirty="0">
                <a:solidFill>
                  <a:srgbClr val="202122"/>
                </a:solidFill>
                <a:effectLst/>
                <a:latin typeface="Arial" panose="020B0604020202020204" pitchFamily="34" charset="0"/>
              </a:rPr>
              <a:t>Security-Enhanced Linux</a:t>
            </a:r>
            <a:r>
              <a:rPr lang="en-US" altLang="zh-CN" b="0" i="0" dirty="0">
                <a:solidFill>
                  <a:srgbClr val="202122"/>
                </a:solidFill>
                <a:effectLst/>
                <a:latin typeface="Arial" panose="020B0604020202020204" pitchFamily="34" charset="0"/>
              </a:rPr>
              <a:t> (</a:t>
            </a:r>
            <a:r>
              <a:rPr lang="en-US" altLang="zh-CN" b="1" i="0" dirty="0">
                <a:solidFill>
                  <a:srgbClr val="202122"/>
                </a:solidFill>
                <a:effectLst/>
                <a:latin typeface="Arial" panose="020B0604020202020204" pitchFamily="34" charset="0"/>
              </a:rPr>
              <a:t>SELinux</a:t>
            </a:r>
            <a:r>
              <a:rPr lang="en-US" altLang="zh-CN" b="0" i="0" dirty="0">
                <a:solidFill>
                  <a:srgbClr val="202122"/>
                </a:solidFill>
                <a:effectLst/>
                <a:latin typeface="Arial" panose="020B0604020202020204" pitchFamily="34" charset="0"/>
              </a:rPr>
              <a:t>) is a </a:t>
            </a:r>
            <a:r>
              <a:rPr lang="en-US" altLang="zh-CN" b="0" i="0" u="none" strike="noStrike" dirty="0">
                <a:solidFill>
                  <a:srgbClr val="0B0080"/>
                </a:solidFill>
                <a:effectLst/>
                <a:latin typeface="Arial" panose="020B0604020202020204" pitchFamily="34" charset="0"/>
                <a:hlinkClick r:id="rId3" tooltip="Linux kernel"/>
              </a:rPr>
              <a:t>Linux kernel</a:t>
            </a:r>
            <a:r>
              <a:rPr lang="en-US" altLang="zh-CN" b="0" i="0" dirty="0">
                <a:solidFill>
                  <a:srgbClr val="202122"/>
                </a:solidFill>
                <a:effectLst/>
                <a:latin typeface="Arial" panose="020B0604020202020204" pitchFamily="34" charset="0"/>
              </a:rPr>
              <a:t> </a:t>
            </a:r>
            <a:r>
              <a:rPr lang="en-US" altLang="zh-CN" b="0" i="0" u="none" strike="noStrike" dirty="0">
                <a:solidFill>
                  <a:srgbClr val="0B0080"/>
                </a:solidFill>
                <a:effectLst/>
                <a:latin typeface="Arial" panose="020B0604020202020204" pitchFamily="34" charset="0"/>
                <a:hlinkClick r:id="rId4" tooltip="Linux Security Modules"/>
              </a:rPr>
              <a:t>security module</a:t>
            </a:r>
            <a:r>
              <a:rPr lang="en-US" altLang="zh-CN" b="0" i="0" dirty="0">
                <a:solidFill>
                  <a:srgbClr val="202122"/>
                </a:solidFill>
                <a:effectLst/>
                <a:latin typeface="Arial" panose="020B0604020202020204" pitchFamily="34" charset="0"/>
              </a:rPr>
              <a:t> that provides a mechanism for supporting </a:t>
            </a:r>
            <a:r>
              <a:rPr lang="en-US" altLang="zh-CN" b="0" i="0" u="none" strike="noStrike" dirty="0">
                <a:solidFill>
                  <a:srgbClr val="0B0080"/>
                </a:solidFill>
                <a:effectLst/>
                <a:latin typeface="Arial" panose="020B0604020202020204" pitchFamily="34" charset="0"/>
                <a:hlinkClick r:id="rId5" tooltip="Access control"/>
              </a:rPr>
              <a:t>access control</a:t>
            </a:r>
            <a:r>
              <a:rPr lang="en-US" altLang="zh-CN" b="0" i="0" dirty="0">
                <a:solidFill>
                  <a:srgbClr val="202122"/>
                </a:solidFill>
                <a:effectLst/>
                <a:latin typeface="Arial" panose="020B0604020202020204" pitchFamily="34" charset="0"/>
              </a:rPr>
              <a:t> security policies, including </a:t>
            </a:r>
            <a:r>
              <a:rPr lang="en-US" altLang="zh-CN" b="0" i="0" u="none" strike="noStrike" dirty="0">
                <a:solidFill>
                  <a:srgbClr val="0B0080"/>
                </a:solidFill>
                <a:effectLst/>
                <a:latin typeface="Arial" panose="020B0604020202020204" pitchFamily="34" charset="0"/>
                <a:hlinkClick r:id="rId6" tooltip="Mandatory access control"/>
              </a:rPr>
              <a:t>mandatory access controls</a:t>
            </a:r>
            <a:r>
              <a:rPr lang="en-US" altLang="zh-CN" b="0" i="0" dirty="0">
                <a:solidFill>
                  <a:srgbClr val="202122"/>
                </a:solidFill>
                <a:effectLst/>
                <a:latin typeface="Arial" panose="020B0604020202020204" pitchFamily="34" charset="0"/>
              </a:rPr>
              <a:t> (MAC).</a:t>
            </a:r>
          </a:p>
          <a:p>
            <a:pPr algn="l"/>
            <a:r>
              <a:rPr lang="en-US" altLang="zh-CN" b="0" i="0" dirty="0">
                <a:solidFill>
                  <a:srgbClr val="202122"/>
                </a:solidFill>
                <a:effectLst/>
                <a:latin typeface="Arial" panose="020B0604020202020204" pitchFamily="34" charset="0"/>
              </a:rPr>
              <a:t>SELinux is a set of kernel modifications and user-space tools that have been added to various </a:t>
            </a:r>
            <a:r>
              <a:rPr lang="en-US" altLang="zh-CN" b="0" i="0" u="none" strike="noStrike" dirty="0">
                <a:solidFill>
                  <a:srgbClr val="0B0080"/>
                </a:solidFill>
                <a:effectLst/>
                <a:latin typeface="Arial" panose="020B0604020202020204" pitchFamily="34" charset="0"/>
                <a:hlinkClick r:id="rId7" tooltip="Linux distribution"/>
              </a:rPr>
              <a:t>Linux distributions</a:t>
            </a:r>
            <a:r>
              <a:rPr lang="en-US" altLang="zh-CN" b="0" i="0" dirty="0">
                <a:solidFill>
                  <a:srgbClr val="202122"/>
                </a:solidFill>
                <a:effectLst/>
                <a:latin typeface="Arial" panose="020B0604020202020204" pitchFamily="34" charset="0"/>
              </a:rPr>
              <a:t>. Its </a:t>
            </a:r>
            <a:r>
              <a:rPr lang="en-US" altLang="zh-CN" b="0" i="0" u="none" strike="noStrike" dirty="0">
                <a:solidFill>
                  <a:srgbClr val="0B0080"/>
                </a:solidFill>
                <a:effectLst/>
                <a:latin typeface="Arial" panose="020B0604020202020204" pitchFamily="34" charset="0"/>
                <a:hlinkClick r:id="rId8" tooltip="Software architecture"/>
              </a:rPr>
              <a:t>architecture</a:t>
            </a:r>
            <a:r>
              <a:rPr lang="en-US" altLang="zh-CN" b="0" i="0" dirty="0">
                <a:solidFill>
                  <a:srgbClr val="202122"/>
                </a:solidFill>
                <a:effectLst/>
                <a:latin typeface="Arial" panose="020B0604020202020204" pitchFamily="34" charset="0"/>
              </a:rPr>
              <a:t> strives to separate enforcement of security decisions from the security policy, and streamlines the amount of software involved with security policy enforcement.</a:t>
            </a:r>
            <a:r>
              <a:rPr lang="en-US" altLang="zh-CN" b="0" i="0" u="none" strike="noStrike" baseline="30000" dirty="0">
                <a:solidFill>
                  <a:srgbClr val="0B0080"/>
                </a:solidFill>
                <a:effectLst/>
                <a:latin typeface="Arial" panose="020B0604020202020204" pitchFamily="34" charset="0"/>
                <a:hlinkClick r:id="rId9"/>
              </a:rPr>
              <a:t>[3]</a:t>
            </a:r>
            <a:r>
              <a:rPr lang="en-US" altLang="zh-CN" b="0" i="0" u="none" strike="noStrike" baseline="30000" dirty="0">
                <a:solidFill>
                  <a:srgbClr val="0B0080"/>
                </a:solidFill>
                <a:effectLst/>
                <a:latin typeface="Arial" panose="020B0604020202020204" pitchFamily="34" charset="0"/>
                <a:hlinkClick r:id="rId10"/>
              </a:rPr>
              <a:t>[4]</a:t>
            </a:r>
            <a:r>
              <a:rPr lang="en-US" altLang="zh-CN" b="0" i="0" dirty="0">
                <a:solidFill>
                  <a:srgbClr val="202122"/>
                </a:solidFill>
                <a:effectLst/>
                <a:latin typeface="Arial" panose="020B0604020202020204" pitchFamily="34" charset="0"/>
              </a:rPr>
              <a:t> The key concepts underlying SELinux can be traced to several earlier projects by the United States </a:t>
            </a:r>
            <a:r>
              <a:rPr lang="en-US" altLang="zh-CN" b="0" i="0" u="none" strike="noStrike" dirty="0">
                <a:solidFill>
                  <a:srgbClr val="0B0080"/>
                </a:solidFill>
                <a:effectLst/>
                <a:latin typeface="Arial" panose="020B0604020202020204" pitchFamily="34" charset="0"/>
                <a:hlinkClick r:id="rId11" tooltip="National Security Agency"/>
              </a:rPr>
              <a:t>National Security Agency</a:t>
            </a:r>
            <a:r>
              <a:rPr lang="en-US" altLang="zh-CN" b="0" i="0" dirty="0">
                <a:solidFill>
                  <a:srgbClr val="202122"/>
                </a:solidFill>
                <a:effectLst/>
                <a:latin typeface="Arial" panose="020B0604020202020204" pitchFamily="34" charset="0"/>
              </a:rPr>
              <a:t> (NSA).</a:t>
            </a:r>
          </a:p>
          <a:p>
            <a:endParaRPr lang="en-US" altLang="zh-CN" b="1" i="0" dirty="0">
              <a:solidFill>
                <a:srgbClr val="202122"/>
              </a:solidFill>
              <a:effectLst/>
              <a:latin typeface="Arial" panose="020B0604020202020204" pitchFamily="34" charset="0"/>
            </a:endParaRPr>
          </a:p>
          <a:p>
            <a:r>
              <a:rPr lang="en-US" altLang="zh-CN" b="1" i="0" dirty="0">
                <a:solidFill>
                  <a:srgbClr val="202122"/>
                </a:solidFill>
                <a:effectLst/>
                <a:latin typeface="Arial" panose="020B0604020202020204" pitchFamily="34" charset="0"/>
              </a:rPr>
              <a:t>iptables</a:t>
            </a:r>
            <a:r>
              <a:rPr lang="en-US" altLang="zh-CN" b="0" i="0" dirty="0">
                <a:solidFill>
                  <a:srgbClr val="202122"/>
                </a:solidFill>
                <a:effectLst/>
                <a:latin typeface="Arial" panose="020B0604020202020204" pitchFamily="34" charset="0"/>
              </a:rPr>
              <a:t> is a </a:t>
            </a:r>
            <a:r>
              <a:rPr lang="en-US" altLang="zh-CN" b="0" i="0" u="none" strike="noStrike" dirty="0">
                <a:solidFill>
                  <a:srgbClr val="0B0080"/>
                </a:solidFill>
                <a:effectLst/>
                <a:latin typeface="Arial" panose="020B0604020202020204" pitchFamily="34" charset="0"/>
                <a:hlinkClick r:id="rId12" tooltip="User space"/>
              </a:rPr>
              <a:t>user-space</a:t>
            </a:r>
            <a:r>
              <a:rPr lang="en-US" altLang="zh-CN" b="0" i="0" dirty="0">
                <a:solidFill>
                  <a:srgbClr val="202122"/>
                </a:solidFill>
                <a:effectLst/>
                <a:latin typeface="Arial" panose="020B0604020202020204" pitchFamily="34" charset="0"/>
              </a:rPr>
              <a:t> utility program that allows a </a:t>
            </a:r>
            <a:r>
              <a:rPr lang="en-US" altLang="zh-CN" b="0" i="0" u="none" strike="noStrike" dirty="0">
                <a:solidFill>
                  <a:srgbClr val="0B0080"/>
                </a:solidFill>
                <a:effectLst/>
                <a:latin typeface="Arial" panose="020B0604020202020204" pitchFamily="34" charset="0"/>
                <a:hlinkClick r:id="rId13" tooltip="System administrator"/>
              </a:rPr>
              <a:t>system administrator</a:t>
            </a:r>
            <a:r>
              <a:rPr lang="en-US" altLang="zh-CN" b="0" i="0" dirty="0">
                <a:solidFill>
                  <a:srgbClr val="202122"/>
                </a:solidFill>
                <a:effectLst/>
                <a:latin typeface="Arial" panose="020B0604020202020204" pitchFamily="34" charset="0"/>
              </a:rPr>
              <a:t> to configure the </a:t>
            </a:r>
            <a:r>
              <a:rPr lang="en-US" altLang="zh-CN" b="0" i="0" u="none" strike="noStrike" dirty="0">
                <a:solidFill>
                  <a:srgbClr val="0B0080"/>
                </a:solidFill>
                <a:effectLst/>
                <a:latin typeface="Arial" panose="020B0604020202020204" pitchFamily="34" charset="0"/>
                <a:hlinkClick r:id="rId14" tooltip="Packet filter"/>
              </a:rPr>
              <a:t>IP packet filter rules</a:t>
            </a:r>
            <a:r>
              <a:rPr lang="en-US" altLang="zh-CN" b="0" i="0" dirty="0">
                <a:solidFill>
                  <a:srgbClr val="202122"/>
                </a:solidFill>
                <a:effectLst/>
                <a:latin typeface="Arial" panose="020B0604020202020204" pitchFamily="34" charset="0"/>
              </a:rPr>
              <a:t> of the </a:t>
            </a:r>
            <a:r>
              <a:rPr lang="en-US" altLang="zh-CN" b="0" i="0" u="none" strike="noStrike" dirty="0">
                <a:solidFill>
                  <a:srgbClr val="0B0080"/>
                </a:solidFill>
                <a:effectLst/>
                <a:latin typeface="Arial" panose="020B0604020202020204" pitchFamily="34" charset="0"/>
                <a:hlinkClick r:id="rId3" tooltip="Linux kernel"/>
              </a:rPr>
              <a:t>Linux kernel</a:t>
            </a:r>
            <a:r>
              <a:rPr lang="en-US" altLang="zh-CN" b="0" i="0" dirty="0">
                <a:solidFill>
                  <a:srgbClr val="202122"/>
                </a:solidFill>
                <a:effectLst/>
                <a:latin typeface="Arial" panose="020B0604020202020204" pitchFamily="34" charset="0"/>
              </a:rPr>
              <a:t> </a:t>
            </a:r>
            <a:r>
              <a:rPr lang="en-US" altLang="zh-CN" b="0" i="0" u="none" strike="noStrike" dirty="0">
                <a:solidFill>
                  <a:srgbClr val="0B0080"/>
                </a:solidFill>
                <a:effectLst/>
                <a:latin typeface="Arial" panose="020B0604020202020204" pitchFamily="34" charset="0"/>
                <a:hlinkClick r:id="rId15" tooltip="Firewall (computing)"/>
              </a:rPr>
              <a:t>firewall</a:t>
            </a:r>
            <a:r>
              <a:rPr lang="en-US" altLang="zh-CN" b="0" i="0" dirty="0">
                <a:solidFill>
                  <a:srgbClr val="202122"/>
                </a:solidFill>
                <a:effectLst/>
                <a:latin typeface="Arial" panose="020B0604020202020204" pitchFamily="34" charset="0"/>
              </a:rPr>
              <a:t>, implemented as different </a:t>
            </a:r>
            <a:r>
              <a:rPr lang="en-US" altLang="zh-CN" b="0" i="0" u="none" strike="noStrike" dirty="0" err="1">
                <a:solidFill>
                  <a:srgbClr val="0B0080"/>
                </a:solidFill>
                <a:effectLst/>
                <a:latin typeface="Arial" panose="020B0604020202020204" pitchFamily="34" charset="0"/>
                <a:hlinkClick r:id="rId16" tooltip="Netfilter"/>
              </a:rPr>
              <a:t>Netfilter</a:t>
            </a:r>
            <a:r>
              <a:rPr lang="en-US" altLang="zh-CN" b="0" i="0" dirty="0">
                <a:solidFill>
                  <a:srgbClr val="202122"/>
                </a:solidFill>
                <a:effectLst/>
                <a:latin typeface="Arial" panose="020B0604020202020204" pitchFamily="34" charset="0"/>
              </a:rPr>
              <a:t> modules. The filters are organized in different tables, which contain chains of rules for how to treat network traffic packets. Different kernel modules and programs are currently used for different protocols; </a:t>
            </a:r>
            <a:r>
              <a:rPr lang="en-US" altLang="zh-CN" b="0" i="1" dirty="0">
                <a:solidFill>
                  <a:srgbClr val="202122"/>
                </a:solidFill>
                <a:effectLst/>
                <a:latin typeface="Arial" panose="020B0604020202020204" pitchFamily="34" charset="0"/>
              </a:rPr>
              <a:t>iptables</a:t>
            </a:r>
            <a:r>
              <a:rPr lang="en-US" altLang="zh-CN" b="0" i="0" dirty="0">
                <a:solidFill>
                  <a:srgbClr val="202122"/>
                </a:solidFill>
                <a:effectLst/>
                <a:latin typeface="Arial" panose="020B0604020202020204" pitchFamily="34" charset="0"/>
              </a:rPr>
              <a:t> applies to IPv4, </a:t>
            </a:r>
            <a:r>
              <a:rPr lang="en-US" altLang="zh-CN" b="0" i="1" dirty="0">
                <a:solidFill>
                  <a:srgbClr val="202122"/>
                </a:solidFill>
                <a:effectLst/>
                <a:latin typeface="Arial" panose="020B0604020202020204" pitchFamily="34" charset="0"/>
              </a:rPr>
              <a:t>ip6tables</a:t>
            </a:r>
            <a:r>
              <a:rPr lang="en-US" altLang="zh-CN" b="0" i="0" dirty="0">
                <a:solidFill>
                  <a:srgbClr val="202122"/>
                </a:solidFill>
                <a:effectLst/>
                <a:latin typeface="Arial" panose="020B0604020202020204" pitchFamily="34" charset="0"/>
              </a:rPr>
              <a:t> to IPv6, </a:t>
            </a:r>
            <a:r>
              <a:rPr lang="en-US" altLang="zh-CN" b="0" i="1" dirty="0" err="1">
                <a:solidFill>
                  <a:srgbClr val="202122"/>
                </a:solidFill>
                <a:effectLst/>
                <a:latin typeface="Arial" panose="020B0604020202020204" pitchFamily="34" charset="0"/>
              </a:rPr>
              <a:t>arptables</a:t>
            </a:r>
            <a:r>
              <a:rPr lang="en-US" altLang="zh-CN" b="0" i="0" dirty="0">
                <a:solidFill>
                  <a:srgbClr val="202122"/>
                </a:solidFill>
                <a:effectLst/>
                <a:latin typeface="Arial" panose="020B0604020202020204" pitchFamily="34" charset="0"/>
              </a:rPr>
              <a:t> to </a:t>
            </a:r>
            <a:r>
              <a:rPr lang="en-US" altLang="zh-CN" b="0" i="0" u="none" strike="noStrike" dirty="0">
                <a:solidFill>
                  <a:srgbClr val="0B0080"/>
                </a:solidFill>
                <a:effectLst/>
                <a:latin typeface="Arial" panose="020B0604020202020204" pitchFamily="34" charset="0"/>
                <a:hlinkClick r:id="rId17" tooltip="Address Resolution Protocol"/>
              </a:rPr>
              <a:t>ARP</a:t>
            </a:r>
            <a:r>
              <a:rPr lang="en-US" altLang="zh-CN" b="0" i="0" dirty="0">
                <a:solidFill>
                  <a:srgbClr val="202122"/>
                </a:solidFill>
                <a:effectLst/>
                <a:latin typeface="Arial" panose="020B0604020202020204" pitchFamily="34" charset="0"/>
              </a:rPr>
              <a:t>, and </a:t>
            </a:r>
            <a:r>
              <a:rPr lang="en-US" altLang="zh-CN" b="0" i="1" dirty="0" err="1">
                <a:solidFill>
                  <a:srgbClr val="202122"/>
                </a:solidFill>
                <a:effectLst/>
                <a:latin typeface="Arial" panose="020B0604020202020204" pitchFamily="34" charset="0"/>
              </a:rPr>
              <a:t>ebtables</a:t>
            </a:r>
            <a:r>
              <a:rPr lang="en-US" altLang="zh-CN" b="0" i="0" dirty="0">
                <a:solidFill>
                  <a:srgbClr val="202122"/>
                </a:solidFill>
                <a:effectLst/>
                <a:latin typeface="Arial" panose="020B0604020202020204" pitchFamily="34" charset="0"/>
              </a:rPr>
              <a:t> to </a:t>
            </a:r>
            <a:r>
              <a:rPr lang="en-US" altLang="zh-CN" b="0" i="0" u="none" strike="noStrike" dirty="0">
                <a:solidFill>
                  <a:srgbClr val="0B0080"/>
                </a:solidFill>
                <a:effectLst/>
                <a:latin typeface="Arial" panose="020B0604020202020204" pitchFamily="34" charset="0"/>
                <a:hlinkClick r:id="rId18" tooltip="Ethernet frame"/>
              </a:rPr>
              <a:t>Ethernet frames</a:t>
            </a:r>
            <a:r>
              <a:rPr lang="en-US" altLang="zh-CN" b="0" i="0" dirty="0">
                <a:solidFill>
                  <a:srgbClr val="202122"/>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8E2139E1-13DC-4FB0-9DC3-C1422964F2C9}" type="slidenum">
              <a:rPr lang="zh-CN" altLang="en-US" smtClean="0"/>
              <a:t>5</a:t>
            </a:fld>
            <a:endParaRPr lang="zh-CN" altLang="en-US"/>
          </a:p>
        </p:txBody>
      </p:sp>
    </p:spTree>
    <p:extLst>
      <p:ext uri="{BB962C8B-B14F-4D97-AF65-F5344CB8AC3E}">
        <p14:creationId xmlns:p14="http://schemas.microsoft.com/office/powerpoint/2010/main" val="386370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mj-lt"/>
              <a:buNone/>
            </a:pPr>
            <a:endParaRPr lang="en-US" altLang="zh-CN" sz="1800" dirty="0">
              <a:effectLst/>
              <a:latin typeface="Calibri" panose="020F0502020204030204" pitchFamily="34" charset="0"/>
              <a:ea typeface="Times New Roman" panose="02020603050405020304" pitchFamily="18" charset="0"/>
            </a:endParaRPr>
          </a:p>
          <a:p>
            <a:pPr marL="742950" lvl="1" indent="-285750">
              <a:buFont typeface="+mj-lt"/>
              <a:buAutoNum type="alphaLcParenR"/>
            </a:pPr>
            <a:r>
              <a:rPr lang="en-US" altLang="zh-CN" sz="1800" dirty="0">
                <a:effectLst/>
                <a:latin typeface="Calibri" panose="020F0502020204030204" pitchFamily="34" charset="0"/>
                <a:ea typeface="Times New Roman" panose="02020603050405020304" pitchFamily="18" charset="0"/>
              </a:rPr>
              <a:t>Add a synchronized username and password in the main database:</a:t>
            </a:r>
          </a:p>
          <a:p>
            <a:pPr marL="742950" marR="0" lvl="1" indent="-285750" algn="l" defTabSz="914400" rtl="0" eaLnBrk="1" fontAlgn="auto" latinLnBrk="0" hangingPunct="1">
              <a:lnSpc>
                <a:spcPct val="100000"/>
              </a:lnSpc>
              <a:spcBef>
                <a:spcPts val="0"/>
              </a:spcBef>
              <a:spcAft>
                <a:spcPts val="0"/>
              </a:spcAft>
              <a:buClrTx/>
              <a:buSzTx/>
              <a:buFont typeface="+mj-lt"/>
              <a:buAutoNum type="alphaLcParenR"/>
              <a:tabLst/>
              <a:defRPr/>
            </a:pPr>
            <a:r>
              <a:rPr lang="zh-CN" altLang="en-US" sz="2800" b="0" i="0" dirty="0">
                <a:solidFill>
                  <a:srgbClr val="3D464D"/>
                </a:solidFill>
                <a:effectLst/>
                <a:latin typeface="宋体" panose="02010600030101010101" pitchFamily="2" charset="-122"/>
                <a:ea typeface="宋体" panose="02010600030101010101" pitchFamily="2" charset="-122"/>
              </a:rPr>
              <a:t>在主库通过</a:t>
            </a:r>
            <a:r>
              <a:rPr lang="en-US" altLang="zh-CN" sz="2800" b="0" i="0" dirty="0">
                <a:solidFill>
                  <a:srgbClr val="3D464D"/>
                </a:solidFill>
                <a:effectLst/>
                <a:latin typeface="宋体" panose="02010600030101010101" pitchFamily="2" charset="-122"/>
                <a:ea typeface="宋体" panose="02010600030101010101" pitchFamily="2" charset="-122"/>
              </a:rPr>
              <a:t>select </a:t>
            </a:r>
            <a:r>
              <a:rPr lang="en-US" altLang="zh-CN" sz="2800" b="0" i="0" dirty="0" err="1">
                <a:solidFill>
                  <a:srgbClr val="3D464D"/>
                </a:solidFill>
                <a:effectLst/>
                <a:latin typeface="宋体" panose="02010600030101010101" pitchFamily="2" charset="-122"/>
                <a:ea typeface="宋体" panose="02010600030101010101" pitchFamily="2" charset="-122"/>
              </a:rPr>
              <a:t>usename,application_name,client_addr,state</a:t>
            </a:r>
            <a:r>
              <a:rPr lang="en-US" altLang="zh-CN" sz="2800" b="0" i="0" dirty="0">
                <a:solidFill>
                  <a:srgbClr val="3D464D"/>
                </a:solidFill>
                <a:effectLst/>
                <a:latin typeface="宋体" panose="02010600030101010101" pitchFamily="2" charset="-122"/>
                <a:ea typeface="宋体" panose="02010600030101010101" pitchFamily="2" charset="-122"/>
              </a:rPr>
              <a:t> from </a:t>
            </a:r>
            <a:r>
              <a:rPr lang="en-US" altLang="zh-CN" sz="2800" b="0" i="0" dirty="0" err="1">
                <a:solidFill>
                  <a:srgbClr val="3D464D"/>
                </a:solidFill>
                <a:effectLst/>
                <a:latin typeface="宋体" panose="02010600030101010101" pitchFamily="2" charset="-122"/>
                <a:ea typeface="宋体" panose="02010600030101010101" pitchFamily="2" charset="-122"/>
              </a:rPr>
              <a:t>pg_stat_replication</a:t>
            </a:r>
            <a:r>
              <a:rPr lang="zh-CN" altLang="en-US" sz="2800" b="0" i="0" dirty="0">
                <a:solidFill>
                  <a:srgbClr val="3D464D"/>
                </a:solidFill>
                <a:effectLst/>
                <a:latin typeface="宋体" panose="02010600030101010101" pitchFamily="2" charset="-122"/>
                <a:ea typeface="宋体" panose="02010600030101010101" pitchFamily="2" charset="-122"/>
              </a:rPr>
              <a:t>查询一下：</a:t>
            </a:r>
            <a:r>
              <a:rPr lang="zh-CN" altLang="en-US" sz="4000" b="0" i="0" dirty="0">
                <a:solidFill>
                  <a:srgbClr val="3D464D"/>
                </a:solidFill>
                <a:effectLst/>
                <a:latin typeface="宋体" panose="02010600030101010101" pitchFamily="2" charset="-122"/>
                <a:ea typeface="宋体" panose="02010600030101010101" pitchFamily="2" charset="-122"/>
              </a:rPr>
              <a:t>可以看到</a:t>
            </a:r>
            <a:r>
              <a:rPr lang="en-US" altLang="zh-CN" sz="4000" b="0" i="0" dirty="0">
                <a:solidFill>
                  <a:srgbClr val="3D464D"/>
                </a:solidFill>
                <a:effectLst/>
                <a:latin typeface="宋体" panose="02010600030101010101" pitchFamily="2" charset="-122"/>
                <a:ea typeface="宋体" panose="02010600030101010101" pitchFamily="2" charset="-122"/>
              </a:rPr>
              <a:t>192.168.221.160</a:t>
            </a:r>
            <a:r>
              <a:rPr lang="zh-CN" altLang="en-US" sz="4000" b="0" i="0" dirty="0">
                <a:solidFill>
                  <a:srgbClr val="3D464D"/>
                </a:solidFill>
                <a:effectLst/>
                <a:latin typeface="宋体" panose="02010600030101010101" pitchFamily="2" charset="-122"/>
                <a:ea typeface="宋体" panose="02010600030101010101" pitchFamily="2" charset="-122"/>
              </a:rPr>
              <a:t>上的</a:t>
            </a:r>
            <a:r>
              <a:rPr lang="en-US" altLang="zh-CN" sz="4000" b="0" i="0" dirty="0" err="1">
                <a:solidFill>
                  <a:srgbClr val="3D464D"/>
                </a:solidFill>
                <a:effectLst/>
                <a:latin typeface="Calibri" panose="020F0502020204030204" pitchFamily="34" charset="0"/>
              </a:rPr>
              <a:t>repluser</a:t>
            </a:r>
            <a:r>
              <a:rPr lang="zh-CN" altLang="en-US" sz="4000" b="0" i="0" dirty="0">
                <a:solidFill>
                  <a:srgbClr val="3D464D"/>
                </a:solidFill>
                <a:effectLst/>
                <a:latin typeface="宋体" panose="02010600030101010101" pitchFamily="2" charset="-122"/>
                <a:ea typeface="宋体" panose="02010600030101010101" pitchFamily="2" charset="-122"/>
              </a:rPr>
              <a:t>在通过流复制的方式同步主库的数据</a:t>
            </a:r>
            <a:endParaRPr lang="en-US" altLang="zh-CN" sz="2800" b="0" i="0" dirty="0">
              <a:solidFill>
                <a:srgbClr val="3D464D"/>
              </a:solidFill>
              <a:effectLst/>
              <a:latin typeface="宋体" panose="02010600030101010101" pitchFamily="2" charset="-122"/>
              <a:ea typeface="宋体" panose="02010600030101010101" pitchFamily="2" charset="-122"/>
            </a:endParaRPr>
          </a:p>
          <a:p>
            <a:pPr marL="742950" marR="0" lvl="1" indent="-285750" algn="l" defTabSz="914400" rtl="0" eaLnBrk="1" fontAlgn="auto" latinLnBrk="0" hangingPunct="1">
              <a:lnSpc>
                <a:spcPct val="100000"/>
              </a:lnSpc>
              <a:spcBef>
                <a:spcPts val="0"/>
              </a:spcBef>
              <a:spcAft>
                <a:spcPts val="0"/>
              </a:spcAft>
              <a:buClrTx/>
              <a:buSzTx/>
              <a:buFont typeface="+mj-lt"/>
              <a:buAutoNum type="alphaLcParenR"/>
              <a:tabLst/>
              <a:defRPr/>
            </a:pPr>
            <a:r>
              <a:rPr lang="en-US" altLang="zh-CN" sz="1800" dirty="0">
                <a:effectLst/>
                <a:latin typeface="Calibri" panose="020F0502020204030204" pitchFamily="34" charset="0"/>
                <a:ea typeface="等线" panose="02010600030101010101" pitchFamily="2" charset="-122"/>
              </a:rPr>
              <a:t>Modify “/home/</a:t>
            </a:r>
            <a:r>
              <a:rPr lang="en-US" altLang="zh-CN" sz="1800" dirty="0" err="1">
                <a:effectLst/>
                <a:latin typeface="Calibri" panose="020F0502020204030204" pitchFamily="34" charset="0"/>
                <a:ea typeface="等线" panose="02010600030101010101" pitchFamily="2" charset="-122"/>
              </a:rPr>
              <a:t>postgres</a:t>
            </a:r>
            <a:r>
              <a:rPr lang="en-US" altLang="zh-CN" sz="1800" dirty="0">
                <a:effectLst/>
                <a:latin typeface="Calibri" panose="020F0502020204030204" pitchFamily="34" charset="0"/>
                <a:ea typeface="等线" panose="02010600030101010101" pitchFamily="2" charset="-122"/>
              </a:rPr>
              <a:t>/</a:t>
            </a:r>
            <a:r>
              <a:rPr lang="en-US" altLang="zh-CN" sz="1800" dirty="0" err="1">
                <a:effectLst/>
                <a:latin typeface="Calibri" panose="020F0502020204030204" pitchFamily="34" charset="0"/>
                <a:ea typeface="等线" panose="02010600030101010101" pitchFamily="2" charset="-122"/>
              </a:rPr>
              <a:t>pgsql</a:t>
            </a:r>
            <a:r>
              <a:rPr lang="en-US" altLang="zh-CN" sz="1800" dirty="0">
                <a:effectLst/>
                <a:latin typeface="Calibri" panose="020F0502020204030204" pitchFamily="34" charset="0"/>
                <a:ea typeface="等线" panose="02010600030101010101" pitchFamily="2" charset="-122"/>
              </a:rPr>
              <a:t>/data/</a:t>
            </a:r>
            <a:r>
              <a:rPr lang="en-US" altLang="zh-CN" sz="1800" dirty="0" err="1">
                <a:effectLst/>
                <a:latin typeface="Calibri" panose="020F0502020204030204" pitchFamily="34" charset="0"/>
                <a:ea typeface="等线" panose="02010600030101010101" pitchFamily="2" charset="-122"/>
              </a:rPr>
              <a:t>pg_hba.conf</a:t>
            </a:r>
            <a:r>
              <a:rPr lang="en-US" altLang="zh-CN" sz="1800" dirty="0">
                <a:effectLst/>
                <a:latin typeface="Calibri" panose="020F0502020204030204" pitchFamily="34" charset="0"/>
                <a:ea typeface="等线" panose="02010600030101010101" pitchFamily="2" charset="-122"/>
              </a:rPr>
              <a:t>” and add the last line: </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Notice that this line of configuration means that the user </a:t>
            </a:r>
            <a:r>
              <a:rPr lang="en-US" altLang="zh-CN" sz="1800" dirty="0" err="1">
                <a:effectLst/>
                <a:latin typeface="Calibri" panose="020F0502020204030204" pitchFamily="34" charset="0"/>
                <a:ea typeface="等线" panose="02010600030101010101" pitchFamily="2" charset="-122"/>
                <a:cs typeface="Calibri" panose="020F0502020204030204" pitchFamily="34" charset="0"/>
              </a:rPr>
              <a:t>repluser</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 is allowed to initiate a streaming replication connection to this database in the form of md5 encryption from the host 192.168.221.160.</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742950" lvl="1" indent="-285750">
              <a:buFont typeface="+mj-lt"/>
              <a:buAutoNum type="alphaLcParenR"/>
            </a:pPr>
            <a:endParaRPr lang="en-US" altLang="zh-CN" sz="1800" dirty="0">
              <a:effectLst/>
              <a:latin typeface="Calibri" panose="020F0502020204030204" pitchFamily="34" charset="0"/>
              <a:ea typeface="等线" panose="02010600030101010101" pitchFamily="2" charset="-122"/>
            </a:endParaRPr>
          </a:p>
          <a:p>
            <a:pPr marL="742950" lvl="1" indent="-285750">
              <a:buFont typeface="+mj-lt"/>
              <a:buAutoNum type="alphaLcParenR"/>
            </a:pPr>
            <a:endParaRPr lang="zh-CN" altLang="zh-CN" sz="1800" dirty="0">
              <a:effectLst/>
              <a:latin typeface="Times New Roman" panose="02020603050405020304" pitchFamily="18" charset="0"/>
              <a:ea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2139E1-13DC-4FB0-9DC3-C1422964F2C9}" type="slidenum">
              <a:rPr lang="zh-CN" altLang="en-US" smtClean="0"/>
              <a:t>6</a:t>
            </a:fld>
            <a:endParaRPr lang="zh-CN" altLang="en-US"/>
          </a:p>
        </p:txBody>
      </p:sp>
    </p:spTree>
    <p:extLst>
      <p:ext uri="{BB962C8B-B14F-4D97-AF65-F5344CB8AC3E}">
        <p14:creationId xmlns:p14="http://schemas.microsoft.com/office/powerpoint/2010/main" val="1476182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marR="0" lvl="1" indent="-285750" algn="l" defTabSz="914400" rtl="0" eaLnBrk="1" fontAlgn="auto" latinLnBrk="0" hangingPunct="1">
              <a:lnSpc>
                <a:spcPct val="100000"/>
              </a:lnSpc>
              <a:spcBef>
                <a:spcPts val="0"/>
              </a:spcBef>
              <a:spcAft>
                <a:spcPts val="0"/>
              </a:spcAft>
              <a:buClrTx/>
              <a:buSzTx/>
              <a:buFont typeface="+mj-lt"/>
              <a:buAutoNum type="alphaLcParenR"/>
              <a:tabLst/>
              <a:defRPr/>
            </a:pPr>
            <a:r>
              <a:rPr lang="en-US" altLang="zh-CN" sz="1800" dirty="0">
                <a:effectLst/>
                <a:latin typeface="Calibri" panose="020F0502020204030204" pitchFamily="34" charset="0"/>
                <a:ea typeface="Times New Roman" panose="02020603050405020304" pitchFamily="18" charset="0"/>
              </a:rPr>
              <a:t>Configure the following parameters in the main configuration file: </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The first parameter indicates to monitor all IP; the second parameter indicates to start hot standby; the third parameter indicates how many concurrent standby databases the main database can have, here is set to 5; the fourth parameter indicates the size of a WAL log file, The default is 16MB; the fifth parameter specifies the name of the standby for synchronous replication.</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mj-lt"/>
              <a:buAutoNum type="alphaLcParenR"/>
              <a:tabLst/>
              <a:defRPr/>
            </a:pPr>
            <a:r>
              <a:rPr lang="en-US" altLang="zh-CN" sz="1800" dirty="0">
                <a:effectLst/>
                <a:latin typeface="Calibri" panose="020F0502020204030204" pitchFamily="34" charset="0"/>
                <a:ea typeface="Times New Roman" panose="02020603050405020304" pitchFamily="18" charset="0"/>
              </a:rPr>
              <a:t>Restart the main library for the configuration to take effect. If an error is reported during startup, you can go to the log for troubleshooting.</a:t>
            </a:r>
            <a:endParaRPr lang="zh-CN" altLang="zh-CN" sz="1800" dirty="0">
              <a:effectLst/>
              <a:latin typeface="Times New Roman" panose="02020603050405020304" pitchFamily="18" charset="0"/>
              <a:ea typeface="Times New Roman" panose="02020603050405020304" pitchFamily="18" charset="0"/>
            </a:endParaRPr>
          </a:p>
          <a:p>
            <a:pPr marL="742950" lvl="1" indent="-285750">
              <a:buFont typeface="+mj-lt"/>
              <a:buAutoNum type="alphaLcParenR"/>
            </a:pPr>
            <a:endParaRPr lang="zh-CN" altLang="zh-CN" sz="1800" dirty="0">
              <a:effectLst/>
              <a:latin typeface="Times New Roman" panose="02020603050405020304" pitchFamily="18" charset="0"/>
              <a:ea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2139E1-13DC-4FB0-9DC3-C1422964F2C9}" type="slidenum">
              <a:rPr lang="zh-CN" altLang="en-US" smtClean="0"/>
              <a:t>7</a:t>
            </a:fld>
            <a:endParaRPr lang="zh-CN" altLang="en-US"/>
          </a:p>
        </p:txBody>
      </p:sp>
    </p:spTree>
    <p:extLst>
      <p:ext uri="{BB962C8B-B14F-4D97-AF65-F5344CB8AC3E}">
        <p14:creationId xmlns:p14="http://schemas.microsoft.com/office/powerpoint/2010/main" val="3537884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First of all, it is necessary to ensure that the environment before the synchronization between the main library and the slave library is consistent, so as to facilitate synchronization.</a:t>
            </a:r>
          </a:p>
          <a:p>
            <a:pPr>
              <a:lnSpc>
                <a:spcPct val="107000"/>
              </a:lnSpc>
              <a:spcAft>
                <a:spcPts val="800"/>
              </a:spcAft>
            </a:pPr>
            <a:r>
              <a:rPr lang="zh-CN" altLang="en-US" sz="2800" b="0" i="0" dirty="0">
                <a:solidFill>
                  <a:srgbClr val="3D464D"/>
                </a:solidFill>
                <a:effectLst/>
                <a:latin typeface="宋体" panose="02010600030101010101" pitchFamily="2" charset="-122"/>
                <a:ea typeface="宋体" panose="02010600030101010101" pitchFamily="2" charset="-122"/>
              </a:rPr>
              <a:t>首先要保证主库、从库之间的同步之前的环境的是一致的，这样才方便做同步。我因为之前就在从库机器上配置过</a:t>
            </a:r>
            <a:r>
              <a:rPr lang="en-US" altLang="zh-CN" sz="2800" b="0" i="0" dirty="0">
                <a:solidFill>
                  <a:srgbClr val="3D464D"/>
                </a:solidFill>
                <a:effectLst/>
                <a:latin typeface="宋体" panose="02010600030101010101" pitchFamily="2" charset="-122"/>
                <a:ea typeface="宋体" panose="02010600030101010101" pitchFamily="2" charset="-122"/>
              </a:rPr>
              <a:t>PG</a:t>
            </a:r>
            <a:r>
              <a:rPr lang="zh-CN" altLang="en-US" sz="2800" b="0" i="0" dirty="0">
                <a:solidFill>
                  <a:srgbClr val="3D464D"/>
                </a:solidFill>
                <a:effectLst/>
                <a:latin typeface="宋体" panose="02010600030101010101" pitchFamily="2" charset="-122"/>
                <a:ea typeface="宋体" panose="02010600030101010101" pitchFamily="2" charset="-122"/>
              </a:rPr>
              <a:t>数据库，所以一开始走了不少弯路。最后把</a:t>
            </a:r>
            <a:r>
              <a:rPr lang="en-US" altLang="zh-CN" sz="2800" b="0" i="0" dirty="0">
                <a:solidFill>
                  <a:srgbClr val="3D464D"/>
                </a:solidFill>
                <a:effectLst/>
                <a:latin typeface="Calibri" panose="020F0502020204030204" pitchFamily="34" charset="0"/>
              </a:rPr>
              <a:t>PG</a:t>
            </a:r>
            <a:r>
              <a:rPr lang="zh-CN" altLang="en-US" sz="2800" b="0" i="0" dirty="0">
                <a:solidFill>
                  <a:srgbClr val="3D464D"/>
                </a:solidFill>
                <a:effectLst/>
                <a:latin typeface="宋体" panose="02010600030101010101" pitchFamily="2" charset="-122"/>
                <a:ea typeface="宋体" panose="02010600030101010101" pitchFamily="2" charset="-122"/>
              </a:rPr>
              <a:t>的家目录清空，重新再来一次才算成功。</a:t>
            </a:r>
            <a:endParaRPr lang="en-US" altLang="zh-CN" sz="1800" dirty="0">
              <a:effectLst/>
              <a:latin typeface="Calibri" panose="020F0502020204030204" pitchFamily="34" charset="0"/>
              <a:ea typeface="等线" panose="02010600030101010101" pitchFamily="2" charset="-122"/>
              <a:cs typeface="Calibri" panose="020F0502020204030204" pitchFamily="34" charset="0"/>
            </a:endParaRPr>
          </a:p>
          <a:p>
            <a:pPr>
              <a:lnSpc>
                <a:spcPct val="107000"/>
              </a:lnSpc>
              <a:spcAft>
                <a:spcPts val="800"/>
              </a:spcAft>
            </a:pPr>
            <a:endParaRPr lang="en-US"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Tx/>
              <a:buFontTx/>
              <a:buAutoNum type="alphaLcParenR"/>
              <a:tabLst/>
              <a:defRPr/>
            </a:pPr>
            <a:r>
              <a:rPr lang="en-US" altLang="zh-CN" sz="1800" dirty="0">
                <a:effectLst/>
                <a:latin typeface="Calibri" panose="020F0502020204030204" pitchFamily="34" charset="0"/>
                <a:ea typeface="Times New Roman" panose="02020603050405020304" pitchFamily="18" charset="0"/>
              </a:rPr>
              <a:t>Use the </a:t>
            </a:r>
            <a:r>
              <a:rPr lang="en-US" altLang="zh-CN" sz="1800" dirty="0" err="1">
                <a:effectLst/>
                <a:latin typeface="Calibri" panose="020F0502020204030204" pitchFamily="34" charset="0"/>
                <a:ea typeface="Times New Roman" panose="02020603050405020304" pitchFamily="18" charset="0"/>
              </a:rPr>
              <a:t>pg_basebackup</a:t>
            </a:r>
            <a:r>
              <a:rPr lang="en-US" altLang="zh-CN" sz="1800" dirty="0">
                <a:effectLst/>
                <a:latin typeface="Calibri" panose="020F0502020204030204" pitchFamily="34" charset="0"/>
                <a:ea typeface="Times New Roman" panose="02020603050405020304" pitchFamily="18" charset="0"/>
              </a:rPr>
              <a:t> command line tool to generate a basic backup on the slave library. The command is as follows. If you see 100%, the backup is successful:</a:t>
            </a:r>
            <a:endParaRPr lang="en-US"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algn="l" latinLnBrk="1"/>
            <a:r>
              <a:rPr lang="zh-CN" altLang="en-US" sz="2800" b="0" i="0" dirty="0">
                <a:solidFill>
                  <a:srgbClr val="3D464D"/>
                </a:solidFill>
                <a:effectLst/>
                <a:latin typeface="宋体" panose="02010600030101010101" pitchFamily="2" charset="-122"/>
                <a:ea typeface="宋体" panose="02010600030101010101" pitchFamily="2" charset="-122"/>
              </a:rPr>
              <a:t>参数说明：</a:t>
            </a:r>
            <a:r>
              <a:rPr lang="en-US" altLang="zh-CN" sz="2800" b="0" i="0" dirty="0">
                <a:solidFill>
                  <a:srgbClr val="3D464D"/>
                </a:solidFill>
                <a:effectLst/>
                <a:latin typeface="宋体" panose="02010600030101010101" pitchFamily="2" charset="-122"/>
                <a:ea typeface="宋体" panose="02010600030101010101" pitchFamily="2" charset="-122"/>
              </a:rPr>
              <a:t>-h </a:t>
            </a:r>
            <a:r>
              <a:rPr lang="zh-CN" altLang="en-US" sz="2800" b="0" i="0" dirty="0">
                <a:solidFill>
                  <a:srgbClr val="3D464D"/>
                </a:solidFill>
                <a:effectLst/>
                <a:latin typeface="宋体" panose="02010600030101010101" pitchFamily="2" charset="-122"/>
                <a:ea typeface="宋体" panose="02010600030101010101" pitchFamily="2" charset="-122"/>
              </a:rPr>
              <a:t>指定连接的数据库</a:t>
            </a:r>
            <a:r>
              <a:rPr lang="en-US" altLang="zh-CN" sz="2800" b="0" i="0" dirty="0">
                <a:solidFill>
                  <a:srgbClr val="3D464D"/>
                </a:solidFill>
                <a:effectLst/>
                <a:latin typeface="Calibri" panose="020F0502020204030204" pitchFamily="34" charset="0"/>
                <a:ea typeface="宋体" panose="02010600030101010101" pitchFamily="2" charset="-122"/>
              </a:rPr>
              <a:t>IP</a:t>
            </a:r>
            <a:r>
              <a:rPr lang="zh-CN" altLang="en-US" sz="2800" b="0" i="0" dirty="0">
                <a:solidFill>
                  <a:srgbClr val="3D464D"/>
                </a:solidFill>
                <a:effectLst/>
                <a:latin typeface="宋体" panose="02010600030101010101" pitchFamily="2" charset="-122"/>
                <a:ea typeface="宋体" panose="02010600030101010101" pitchFamily="2" charset="-122"/>
              </a:rPr>
              <a:t>；</a:t>
            </a:r>
            <a:endParaRPr lang="zh-CN" altLang="en-US" sz="2800" b="0" i="0" dirty="0">
              <a:solidFill>
                <a:srgbClr val="3D464D"/>
              </a:solidFill>
              <a:effectLst/>
              <a:latin typeface="-apple-system"/>
            </a:endParaRPr>
          </a:p>
          <a:p>
            <a:pPr algn="l" latinLnBrk="1"/>
            <a:r>
              <a:rPr lang="en-US" altLang="zh-CN" sz="2800" b="0" i="0" dirty="0">
                <a:solidFill>
                  <a:srgbClr val="3D464D"/>
                </a:solidFill>
                <a:effectLst/>
                <a:latin typeface="宋体" panose="02010600030101010101" pitchFamily="2" charset="-122"/>
                <a:ea typeface="宋体" panose="02010600030101010101" pitchFamily="2" charset="-122"/>
              </a:rPr>
              <a:t>-F </a:t>
            </a:r>
            <a:r>
              <a:rPr lang="zh-CN" altLang="en-US" sz="2800" b="0" i="0" dirty="0">
                <a:solidFill>
                  <a:srgbClr val="3D464D"/>
                </a:solidFill>
                <a:effectLst/>
                <a:latin typeface="宋体" panose="02010600030101010101" pitchFamily="2" charset="-122"/>
                <a:ea typeface="宋体" panose="02010600030101010101" pitchFamily="2" charset="-122"/>
              </a:rPr>
              <a:t>指定输出的格式，支持</a:t>
            </a:r>
            <a:r>
              <a:rPr lang="en-US" altLang="zh-CN" sz="2800" b="0" i="0" dirty="0">
                <a:solidFill>
                  <a:srgbClr val="3D464D"/>
                </a:solidFill>
                <a:effectLst/>
                <a:latin typeface="Calibri" panose="020F0502020204030204" pitchFamily="34" charset="0"/>
                <a:ea typeface="宋体" panose="02010600030101010101" pitchFamily="2" charset="-122"/>
              </a:rPr>
              <a:t>p(plain</a:t>
            </a:r>
            <a:r>
              <a:rPr lang="zh-CN" altLang="en-US" sz="2800" b="0" i="0" dirty="0">
                <a:solidFill>
                  <a:srgbClr val="3D464D"/>
                </a:solidFill>
                <a:effectLst/>
                <a:latin typeface="宋体" panose="02010600030101010101" pitchFamily="2" charset="-122"/>
                <a:ea typeface="宋体" panose="02010600030101010101" pitchFamily="2" charset="-122"/>
              </a:rPr>
              <a:t>原样输出</a:t>
            </a:r>
            <a:r>
              <a:rPr lang="en-US" altLang="zh-CN" sz="2800" b="0" i="0" dirty="0">
                <a:solidFill>
                  <a:srgbClr val="3D464D"/>
                </a:solidFill>
                <a:effectLst/>
                <a:latin typeface="Calibri" panose="020F0502020204030204" pitchFamily="34" charset="0"/>
                <a:ea typeface="宋体" panose="02010600030101010101" pitchFamily="2" charset="-122"/>
              </a:rPr>
              <a:t>)</a:t>
            </a:r>
            <a:r>
              <a:rPr lang="zh-CN" altLang="en-US" sz="2800" b="0" i="0" dirty="0">
                <a:solidFill>
                  <a:srgbClr val="3D464D"/>
                </a:solidFill>
                <a:effectLst/>
                <a:latin typeface="宋体" panose="02010600030101010101" pitchFamily="2" charset="-122"/>
                <a:ea typeface="宋体" panose="02010600030101010101" pitchFamily="2" charset="-122"/>
              </a:rPr>
              <a:t>或者</a:t>
            </a:r>
            <a:r>
              <a:rPr lang="en-US" altLang="zh-CN" sz="2800" b="0" i="0" dirty="0">
                <a:solidFill>
                  <a:srgbClr val="3D464D"/>
                </a:solidFill>
                <a:effectLst/>
                <a:latin typeface="Calibri" panose="020F0502020204030204" pitchFamily="34" charset="0"/>
                <a:ea typeface="宋体" panose="02010600030101010101" pitchFamily="2" charset="-122"/>
              </a:rPr>
              <a:t>t(tar</a:t>
            </a:r>
            <a:r>
              <a:rPr lang="zh-CN" altLang="en-US" sz="2800" b="0" i="0" dirty="0">
                <a:solidFill>
                  <a:srgbClr val="3D464D"/>
                </a:solidFill>
                <a:effectLst/>
                <a:latin typeface="宋体" panose="02010600030101010101" pitchFamily="2" charset="-122"/>
                <a:ea typeface="宋体" panose="02010600030101010101" pitchFamily="2" charset="-122"/>
              </a:rPr>
              <a:t>格式输出</a:t>
            </a:r>
            <a:r>
              <a:rPr lang="en-US" altLang="zh-CN" sz="2800" b="0" i="0" dirty="0">
                <a:solidFill>
                  <a:srgbClr val="3D464D"/>
                </a:solidFill>
                <a:effectLst/>
                <a:latin typeface="Calibri" panose="020F0502020204030204" pitchFamily="34" charset="0"/>
                <a:ea typeface="宋体" panose="02010600030101010101" pitchFamily="2" charset="-122"/>
              </a:rPr>
              <a:t>)</a:t>
            </a:r>
            <a:endParaRPr lang="zh-CN" altLang="en-US" sz="2800" b="0" i="0" dirty="0">
              <a:solidFill>
                <a:srgbClr val="3D464D"/>
              </a:solidFill>
              <a:effectLst/>
              <a:latin typeface="-apple-system"/>
            </a:endParaRPr>
          </a:p>
          <a:p>
            <a:pPr algn="l" latinLnBrk="1"/>
            <a:r>
              <a:rPr lang="en-US" altLang="zh-CN" sz="2800" b="0" i="0" dirty="0">
                <a:solidFill>
                  <a:srgbClr val="3D464D"/>
                </a:solidFill>
                <a:effectLst/>
                <a:latin typeface="宋体" panose="02010600030101010101" pitchFamily="2" charset="-122"/>
                <a:ea typeface="宋体" panose="02010600030101010101" pitchFamily="2" charset="-122"/>
              </a:rPr>
              <a:t>-P </a:t>
            </a:r>
            <a:r>
              <a:rPr lang="zh-CN" altLang="en-US" sz="2800" b="0" i="0" dirty="0">
                <a:solidFill>
                  <a:srgbClr val="3D464D"/>
                </a:solidFill>
                <a:effectLst/>
                <a:latin typeface="宋体" panose="02010600030101010101" pitchFamily="2" charset="-122"/>
                <a:ea typeface="宋体" panose="02010600030101010101" pitchFamily="2" charset="-122"/>
              </a:rPr>
              <a:t>在备份过程中实时打印备份进度</a:t>
            </a:r>
            <a:endParaRPr lang="zh-CN" altLang="en-US" sz="2800" b="0" i="0" dirty="0">
              <a:solidFill>
                <a:srgbClr val="3D464D"/>
              </a:solidFill>
              <a:effectLst/>
              <a:latin typeface="-apple-system"/>
            </a:endParaRPr>
          </a:p>
          <a:p>
            <a:pPr algn="l" latinLnBrk="1"/>
            <a:r>
              <a:rPr lang="en-US" altLang="zh-CN" sz="2800" b="0" i="0" dirty="0">
                <a:solidFill>
                  <a:srgbClr val="3D464D"/>
                </a:solidFill>
                <a:effectLst/>
                <a:latin typeface="宋体" panose="02010600030101010101" pitchFamily="2" charset="-122"/>
                <a:ea typeface="宋体" panose="02010600030101010101" pitchFamily="2" charset="-122"/>
              </a:rPr>
              <a:t>-D </a:t>
            </a:r>
            <a:r>
              <a:rPr lang="zh-CN" altLang="en-US" sz="2800" b="0" i="0" dirty="0">
                <a:solidFill>
                  <a:srgbClr val="3D464D"/>
                </a:solidFill>
                <a:effectLst/>
                <a:latin typeface="宋体" panose="02010600030101010101" pitchFamily="2" charset="-122"/>
                <a:ea typeface="宋体" panose="02010600030101010101" pitchFamily="2" charset="-122"/>
              </a:rPr>
              <a:t>指定备份的目录</a:t>
            </a:r>
            <a:endParaRPr lang="zh-CN" altLang="en-US" sz="2800" b="0" i="0" dirty="0">
              <a:solidFill>
                <a:srgbClr val="3D464D"/>
              </a:solidFill>
              <a:effectLst/>
              <a:latin typeface="-apple-system"/>
            </a:endParaRPr>
          </a:p>
          <a:p>
            <a:pPr algn="l" latinLnBrk="1"/>
            <a:r>
              <a:rPr lang="en-US" altLang="zh-CN" sz="2800" b="0" i="0" dirty="0">
                <a:solidFill>
                  <a:srgbClr val="3D464D"/>
                </a:solidFill>
                <a:effectLst/>
                <a:latin typeface="宋体" panose="02010600030101010101" pitchFamily="2" charset="-122"/>
                <a:ea typeface="宋体" panose="02010600030101010101" pitchFamily="2" charset="-122"/>
              </a:rPr>
              <a:t>-U </a:t>
            </a:r>
            <a:r>
              <a:rPr lang="zh-CN" altLang="en-US" sz="2800" b="0" i="0" dirty="0">
                <a:solidFill>
                  <a:srgbClr val="3D464D"/>
                </a:solidFill>
                <a:effectLst/>
                <a:latin typeface="宋体" panose="02010600030101010101" pitchFamily="2" charset="-122"/>
                <a:ea typeface="宋体" panose="02010600030101010101" pitchFamily="2" charset="-122"/>
              </a:rPr>
              <a:t>指定连接的用户名</a:t>
            </a:r>
            <a:endParaRPr lang="zh-CN" altLang="en-US" sz="2800" b="0" i="0" dirty="0">
              <a:solidFill>
                <a:srgbClr val="3D464D"/>
              </a:solidFill>
              <a:effectLst/>
              <a:latin typeface="-apple-system"/>
            </a:endParaRPr>
          </a:p>
          <a:p>
            <a:pPr algn="l" latinLnBrk="1"/>
            <a:r>
              <a:rPr lang="en-US" altLang="zh-CN" sz="2800" b="0" i="0" dirty="0">
                <a:solidFill>
                  <a:srgbClr val="3D464D"/>
                </a:solidFill>
                <a:effectLst/>
                <a:latin typeface="宋体" panose="02010600030101010101" pitchFamily="2" charset="-122"/>
                <a:ea typeface="宋体" panose="02010600030101010101" pitchFamily="2" charset="-122"/>
              </a:rPr>
              <a:t>-p </a:t>
            </a:r>
            <a:r>
              <a:rPr lang="zh-CN" altLang="en-US" sz="2800" b="0" i="0" dirty="0">
                <a:solidFill>
                  <a:srgbClr val="3D464D"/>
                </a:solidFill>
                <a:effectLst/>
                <a:latin typeface="宋体" panose="02010600030101010101" pitchFamily="2" charset="-122"/>
                <a:ea typeface="宋体" panose="02010600030101010101" pitchFamily="2" charset="-122"/>
              </a:rPr>
              <a:t>指定要连接的端口</a:t>
            </a:r>
            <a:endParaRPr lang="zh-CN" altLang="en-US" sz="2800" b="0" i="0" dirty="0">
              <a:solidFill>
                <a:srgbClr val="3D464D"/>
              </a:solidFill>
              <a:effectLst/>
              <a:latin typeface="-apple-system"/>
            </a:endParaRPr>
          </a:p>
          <a:p>
            <a:pPr algn="l" latinLnBrk="1"/>
            <a:r>
              <a:rPr lang="en-US" altLang="zh-CN" sz="2800" b="0" i="0" dirty="0">
                <a:solidFill>
                  <a:srgbClr val="3D464D"/>
                </a:solidFill>
                <a:effectLst/>
                <a:latin typeface="宋体" panose="02010600030101010101" pitchFamily="2" charset="-122"/>
                <a:ea typeface="宋体" panose="02010600030101010101" pitchFamily="2" charset="-122"/>
              </a:rPr>
              <a:t>--password </a:t>
            </a:r>
            <a:r>
              <a:rPr lang="zh-CN" altLang="en-US" sz="2800" b="0" i="0" dirty="0">
                <a:solidFill>
                  <a:srgbClr val="3D464D"/>
                </a:solidFill>
                <a:effectLst/>
                <a:latin typeface="宋体" panose="02010600030101010101" pitchFamily="2" charset="-122"/>
                <a:ea typeface="宋体" panose="02010600030101010101" pitchFamily="2" charset="-122"/>
              </a:rPr>
              <a:t>指定要连接的用户密码</a:t>
            </a:r>
            <a:endParaRPr lang="zh-CN" altLang="en-US" sz="2800" b="0" i="0" dirty="0">
              <a:solidFill>
                <a:srgbClr val="3D464D"/>
              </a:solidFill>
              <a:effectLst/>
              <a:latin typeface="-apple-system"/>
            </a:endParaRPr>
          </a:p>
          <a:p>
            <a:pPr algn="l" latinLnBrk="1"/>
            <a:r>
              <a:rPr lang="zh-CN" altLang="en-US" sz="2800" b="0" i="0" dirty="0">
                <a:solidFill>
                  <a:srgbClr val="3D464D"/>
                </a:solidFill>
                <a:effectLst/>
                <a:latin typeface="宋体" panose="02010600030101010101" pitchFamily="2" charset="-122"/>
                <a:ea typeface="宋体" panose="02010600030101010101" pitchFamily="2" charset="-122"/>
              </a:rPr>
              <a:t>其他参数介绍：</a:t>
            </a:r>
            <a:endParaRPr lang="zh-CN" altLang="en-US" sz="2800" b="0" i="0" dirty="0">
              <a:solidFill>
                <a:srgbClr val="3D464D"/>
              </a:solidFill>
              <a:effectLst/>
              <a:latin typeface="-apple-system"/>
            </a:endParaRPr>
          </a:p>
          <a:p>
            <a:pPr algn="l" latinLnBrk="1"/>
            <a:r>
              <a:rPr lang="en-US" altLang="zh-CN" sz="2800" b="0" i="0" dirty="0">
                <a:solidFill>
                  <a:srgbClr val="3D464D"/>
                </a:solidFill>
                <a:effectLst/>
                <a:latin typeface="宋体" panose="02010600030101010101" pitchFamily="2" charset="-122"/>
                <a:ea typeface="宋体" panose="02010600030101010101" pitchFamily="2" charset="-122"/>
              </a:rPr>
              <a:t>-R </a:t>
            </a:r>
            <a:r>
              <a:rPr lang="zh-CN" altLang="en-US" sz="2800" b="0" i="0" dirty="0">
                <a:solidFill>
                  <a:srgbClr val="3D464D"/>
                </a:solidFill>
                <a:effectLst/>
                <a:latin typeface="宋体" panose="02010600030101010101" pitchFamily="2" charset="-122"/>
                <a:ea typeface="宋体" panose="02010600030101010101" pitchFamily="2" charset="-122"/>
              </a:rPr>
              <a:t>会在备份后自动生成</a:t>
            </a:r>
            <a:r>
              <a:rPr lang="en-US" altLang="zh-CN" sz="2800" b="0" i="0" dirty="0" err="1">
                <a:solidFill>
                  <a:srgbClr val="3D464D"/>
                </a:solidFill>
                <a:effectLst/>
                <a:latin typeface="Calibri" panose="020F0502020204030204" pitchFamily="34" charset="0"/>
                <a:ea typeface="宋体" panose="02010600030101010101" pitchFamily="2" charset="-122"/>
              </a:rPr>
              <a:t>recovery.conf</a:t>
            </a:r>
            <a:r>
              <a:rPr lang="zh-CN" altLang="en-US" sz="2800" b="0" i="0" dirty="0">
                <a:solidFill>
                  <a:srgbClr val="3D464D"/>
                </a:solidFill>
                <a:effectLst/>
                <a:latin typeface="宋体" panose="02010600030101010101" pitchFamily="2" charset="-122"/>
                <a:ea typeface="宋体" panose="02010600030101010101" pitchFamily="2" charset="-122"/>
              </a:rPr>
              <a:t>文件，我也是事后才知道这个参数</a:t>
            </a:r>
            <a:endParaRPr lang="zh-CN" altLang="en-US" sz="2800" b="0" i="0" dirty="0">
              <a:solidFill>
                <a:srgbClr val="3D464D"/>
              </a:solidFill>
              <a:effectLst/>
              <a:latin typeface="-apple-system"/>
            </a:endParaRPr>
          </a:p>
          <a:p>
            <a:pPr algn="l" latinLnBrk="1"/>
            <a:r>
              <a:rPr lang="en-US" altLang="zh-CN" sz="2800" b="0" i="0" dirty="0">
                <a:solidFill>
                  <a:srgbClr val="3D464D"/>
                </a:solidFill>
                <a:effectLst/>
                <a:latin typeface="宋体" panose="02010600030101010101" pitchFamily="2" charset="-122"/>
                <a:ea typeface="宋体" panose="02010600030101010101" pitchFamily="2" charset="-122"/>
              </a:rPr>
              <a:t>-l </a:t>
            </a:r>
            <a:r>
              <a:rPr lang="zh-CN" altLang="en-US" sz="2800" b="0" i="0" dirty="0">
                <a:solidFill>
                  <a:srgbClr val="3D464D"/>
                </a:solidFill>
                <a:effectLst/>
                <a:latin typeface="宋体" panose="02010600030101010101" pitchFamily="2" charset="-122"/>
                <a:ea typeface="宋体" panose="02010600030101010101" pitchFamily="2" charset="-122"/>
              </a:rPr>
              <a:t>指定一个备份的标识</a:t>
            </a:r>
            <a:endParaRPr lang="zh-CN" altLang="en-US" sz="2800" b="0" i="0" dirty="0">
              <a:solidFill>
                <a:srgbClr val="3D464D"/>
              </a:solidFill>
              <a:effectLst/>
              <a:latin typeface="-apple-system"/>
            </a:endParaRPr>
          </a:p>
          <a:p>
            <a:pPr algn="l" latinLnBrk="1"/>
            <a:r>
              <a:rPr lang="zh-CN" altLang="en-US" sz="2800" b="0" i="0" dirty="0">
                <a:solidFill>
                  <a:srgbClr val="3D464D"/>
                </a:solidFill>
                <a:effectLst/>
                <a:latin typeface="宋体" panose="02010600030101010101" pitchFamily="2" charset="-122"/>
                <a:ea typeface="宋体" panose="02010600030101010101" pitchFamily="2" charset="-122"/>
              </a:rPr>
              <a:t>具体的参数介绍可以使用</a:t>
            </a:r>
            <a:r>
              <a:rPr lang="en-US" altLang="zh-CN" sz="2800" b="0" i="0" dirty="0" err="1">
                <a:solidFill>
                  <a:srgbClr val="3D464D"/>
                </a:solidFill>
                <a:effectLst/>
                <a:latin typeface="宋体" panose="02010600030101010101" pitchFamily="2" charset="-122"/>
                <a:ea typeface="宋体" panose="02010600030101010101" pitchFamily="2" charset="-122"/>
              </a:rPr>
              <a:t>pg_basebackup</a:t>
            </a:r>
            <a:r>
              <a:rPr lang="en-US" altLang="zh-CN" sz="2800" b="0" i="0" dirty="0">
                <a:solidFill>
                  <a:srgbClr val="3D464D"/>
                </a:solidFill>
                <a:effectLst/>
                <a:latin typeface="宋体" panose="02010600030101010101" pitchFamily="2" charset="-122"/>
                <a:ea typeface="宋体" panose="02010600030101010101" pitchFamily="2" charset="-122"/>
              </a:rPr>
              <a:t> --help</a:t>
            </a:r>
            <a:r>
              <a:rPr lang="zh-CN" altLang="en-US" sz="2800" b="0" i="0" dirty="0">
                <a:solidFill>
                  <a:srgbClr val="3D464D"/>
                </a:solidFill>
                <a:effectLst/>
                <a:latin typeface="宋体" panose="02010600030101010101" pitchFamily="2" charset="-122"/>
                <a:ea typeface="宋体" panose="02010600030101010101" pitchFamily="2" charset="-122"/>
              </a:rPr>
              <a:t>查看，也可以查看官网介绍</a:t>
            </a:r>
            <a:endParaRPr lang="en-US" altLang="zh-CN" sz="2800" b="0" i="0" dirty="0">
              <a:solidFill>
                <a:srgbClr val="3D464D"/>
              </a:solidFill>
              <a:effectLst/>
              <a:latin typeface="宋体" panose="02010600030101010101" pitchFamily="2" charset="-122"/>
              <a:ea typeface="宋体" panose="02010600030101010101" pitchFamily="2" charset="-122"/>
            </a:endParaRPr>
          </a:p>
          <a:p>
            <a:pPr algn="l" latinLnBrk="1"/>
            <a:endParaRPr lang="en-US" altLang="zh-CN" sz="2800" b="0" i="0" dirty="0">
              <a:solidFill>
                <a:srgbClr val="3D464D"/>
              </a:solidFill>
              <a:effectLst/>
              <a:latin typeface="宋体" panose="02010600030101010101" pitchFamily="2" charset="-122"/>
              <a:ea typeface="宋体" panose="02010600030101010101" pitchFamily="2" charset="-122"/>
            </a:endParaRPr>
          </a:p>
          <a:p>
            <a:pPr algn="l" latinLnBrk="1"/>
            <a:r>
              <a:rPr lang="zh-CN" altLang="en-US" sz="7200" b="0" i="0">
                <a:solidFill>
                  <a:srgbClr val="3D464D"/>
                </a:solidFill>
                <a:effectLst/>
                <a:latin typeface="宋体" panose="02010600030101010101" pitchFamily="2" charset="-122"/>
                <a:ea typeface="宋体" panose="02010600030101010101" pitchFamily="2" charset="-122"/>
              </a:rPr>
              <a:t>手动拷贝 </a:t>
            </a:r>
            <a:r>
              <a:rPr lang="en-US" altLang="zh-CN" sz="5400" b="0" i="0">
                <a:solidFill>
                  <a:srgbClr val="3D464D"/>
                </a:solidFill>
                <a:effectLst/>
                <a:latin typeface="Calibri" panose="020F0502020204030204" pitchFamily="34" charset="0"/>
              </a:rPr>
              <a:t>recovery</a:t>
            </a:r>
            <a:r>
              <a:rPr lang="en-US" altLang="zh-CN" sz="5400" b="0" i="0" dirty="0" err="1">
                <a:solidFill>
                  <a:srgbClr val="3D464D"/>
                </a:solidFill>
                <a:effectLst/>
                <a:latin typeface="Calibri" panose="020F0502020204030204" pitchFamily="34" charset="0"/>
              </a:rPr>
              <a:t>.conf</a:t>
            </a:r>
            <a:r>
              <a:rPr lang="en-US" altLang="zh-CN" sz="5400" b="0" i="0" dirty="0">
                <a:solidFill>
                  <a:srgbClr val="3D464D"/>
                </a:solidFill>
                <a:effectLst/>
                <a:latin typeface="Calibri" panose="020F0502020204030204" pitchFamily="34" charset="0"/>
              </a:rPr>
              <a:t> </a:t>
            </a:r>
            <a:r>
              <a:rPr lang="zh-CN" altLang="en-US" sz="4000" b="0" i="0" dirty="0">
                <a:solidFill>
                  <a:srgbClr val="3D464D"/>
                </a:solidFill>
                <a:effectLst/>
                <a:latin typeface="宋体" panose="02010600030101010101" pitchFamily="2" charset="-122"/>
                <a:ea typeface="宋体" panose="02010600030101010101" pitchFamily="2" charset="-122"/>
              </a:rPr>
              <a:t>添加以下信息：</a:t>
            </a:r>
            <a:endParaRPr lang="en-US" altLang="zh-CN" sz="2800" b="0" i="0" dirty="0">
              <a:solidFill>
                <a:srgbClr val="3D464D"/>
              </a:solidFill>
              <a:effectLst/>
              <a:latin typeface="宋体" panose="02010600030101010101" pitchFamily="2" charset="-122"/>
              <a:ea typeface="宋体" panose="02010600030101010101" pitchFamily="2" charset="-122"/>
            </a:endParaRPr>
          </a:p>
          <a:p>
            <a:pPr algn="l" latinLnBrk="1"/>
            <a:r>
              <a:rPr lang="en-US" altLang="zh-CN" sz="4000" dirty="0" err="1"/>
              <a:t>standby_mode</a:t>
            </a:r>
            <a:r>
              <a:rPr lang="en-US" altLang="zh-CN" sz="4000" dirty="0"/>
              <a:t> </a:t>
            </a:r>
            <a:r>
              <a:rPr lang="en-US" altLang="zh-CN" sz="4000" dirty="0">
                <a:solidFill>
                  <a:srgbClr val="9A6E3A"/>
                </a:solidFill>
                <a:effectLst/>
                <a:latin typeface="-apple-system"/>
              </a:rPr>
              <a:t>=</a:t>
            </a:r>
            <a:r>
              <a:rPr lang="en-US" altLang="zh-CN" sz="4000" dirty="0"/>
              <a:t> on </a:t>
            </a:r>
          </a:p>
          <a:p>
            <a:pPr algn="l" latinLnBrk="1"/>
            <a:r>
              <a:rPr lang="en-US" altLang="zh-CN" sz="4000" dirty="0" err="1"/>
              <a:t>primary_conninfo</a:t>
            </a:r>
            <a:r>
              <a:rPr lang="en-US" altLang="zh-CN" sz="4000" dirty="0"/>
              <a:t> </a:t>
            </a:r>
            <a:r>
              <a:rPr lang="en-US" altLang="zh-CN" sz="4000" dirty="0">
                <a:solidFill>
                  <a:srgbClr val="9A6E3A"/>
                </a:solidFill>
                <a:effectLst/>
                <a:latin typeface="-apple-system"/>
              </a:rPr>
              <a:t>=</a:t>
            </a:r>
            <a:r>
              <a:rPr lang="en-US" altLang="zh-CN" sz="4000" dirty="0"/>
              <a:t> </a:t>
            </a:r>
            <a:r>
              <a:rPr lang="en-US" altLang="zh-CN" sz="4000" dirty="0">
                <a:solidFill>
                  <a:srgbClr val="669900"/>
                </a:solidFill>
                <a:effectLst/>
                <a:latin typeface="-apple-system"/>
              </a:rPr>
              <a:t>'</a:t>
            </a:r>
            <a:r>
              <a:rPr lang="en-US" altLang="zh-CN" sz="4000" dirty="0" err="1">
                <a:solidFill>
                  <a:srgbClr val="669900"/>
                </a:solidFill>
                <a:effectLst/>
                <a:latin typeface="-apple-system"/>
              </a:rPr>
              <a:t>application_name</a:t>
            </a:r>
            <a:r>
              <a:rPr lang="en-US" altLang="zh-CN" sz="4000" dirty="0">
                <a:solidFill>
                  <a:srgbClr val="669900"/>
                </a:solidFill>
                <a:effectLst/>
                <a:latin typeface="-apple-system"/>
              </a:rPr>
              <a:t>=standby01 user=</a:t>
            </a:r>
            <a:r>
              <a:rPr lang="en-US" altLang="zh-CN" sz="4000" dirty="0" err="1">
                <a:solidFill>
                  <a:srgbClr val="669900"/>
                </a:solidFill>
                <a:effectLst/>
                <a:latin typeface="-apple-system"/>
              </a:rPr>
              <a:t>repluser</a:t>
            </a:r>
            <a:r>
              <a:rPr lang="en-US" altLang="zh-CN" sz="4000" dirty="0">
                <a:solidFill>
                  <a:srgbClr val="669900"/>
                </a:solidFill>
                <a:effectLst/>
                <a:latin typeface="-apple-system"/>
              </a:rPr>
              <a:t> password=123456 host=192.168.221.161 port=5432 </a:t>
            </a:r>
            <a:r>
              <a:rPr lang="en-US" altLang="zh-CN" sz="4000" dirty="0" err="1">
                <a:solidFill>
                  <a:srgbClr val="669900"/>
                </a:solidFill>
                <a:effectLst/>
                <a:latin typeface="-apple-system"/>
              </a:rPr>
              <a:t>sslmode</a:t>
            </a:r>
            <a:r>
              <a:rPr lang="en-US" altLang="zh-CN" sz="4000" dirty="0">
                <a:solidFill>
                  <a:srgbClr val="669900"/>
                </a:solidFill>
                <a:effectLst/>
                <a:latin typeface="-apple-system"/>
              </a:rPr>
              <a:t>=disable </a:t>
            </a:r>
            <a:r>
              <a:rPr lang="en-US" altLang="zh-CN" sz="4000" dirty="0" err="1">
                <a:solidFill>
                  <a:srgbClr val="669900"/>
                </a:solidFill>
                <a:effectLst/>
                <a:latin typeface="-apple-system"/>
              </a:rPr>
              <a:t>sslcompression</a:t>
            </a:r>
            <a:r>
              <a:rPr lang="en-US" altLang="zh-CN" sz="4000" dirty="0">
                <a:solidFill>
                  <a:srgbClr val="669900"/>
                </a:solidFill>
                <a:effectLst/>
                <a:latin typeface="-apple-system"/>
              </a:rPr>
              <a:t>=1’</a:t>
            </a:r>
          </a:p>
          <a:p>
            <a:pPr algn="l" latinLnBrk="1"/>
            <a:endParaRPr lang="en-US" altLang="zh-CN" sz="4000" b="0" i="0" dirty="0">
              <a:solidFill>
                <a:srgbClr val="669900"/>
              </a:solidFill>
              <a:effectLst/>
              <a:latin typeface="-apple-system"/>
            </a:endParaRPr>
          </a:p>
          <a:p>
            <a:pPr algn="l" latinLnBrk="1"/>
            <a:r>
              <a:rPr lang="zh-CN" altLang="en-US" sz="5400" b="0" i="0" dirty="0">
                <a:solidFill>
                  <a:srgbClr val="3D464D"/>
                </a:solidFill>
                <a:effectLst/>
                <a:latin typeface="宋体" panose="02010600030101010101" pitchFamily="2" charset="-122"/>
                <a:ea typeface="宋体" panose="02010600030101010101" pitchFamily="2" charset="-122"/>
              </a:rPr>
              <a:t>修改从库的主配置文件</a:t>
            </a:r>
            <a:r>
              <a:rPr lang="en-US" altLang="zh-CN" sz="5400" b="0" i="0" dirty="0">
                <a:solidFill>
                  <a:srgbClr val="3D464D"/>
                </a:solidFill>
                <a:effectLst/>
                <a:latin typeface="宋体" panose="02010600030101010101" pitchFamily="2" charset="-122"/>
                <a:ea typeface="宋体" panose="02010600030101010101" pitchFamily="2" charset="-122"/>
              </a:rPr>
              <a:t>/home/</a:t>
            </a:r>
            <a:r>
              <a:rPr lang="en-US" altLang="zh-CN" sz="5400" b="0" i="0" dirty="0" err="1">
                <a:solidFill>
                  <a:srgbClr val="3D464D"/>
                </a:solidFill>
                <a:effectLst/>
                <a:latin typeface="宋体" panose="02010600030101010101" pitchFamily="2" charset="-122"/>
                <a:ea typeface="宋体" panose="02010600030101010101" pitchFamily="2" charset="-122"/>
              </a:rPr>
              <a:t>postgres</a:t>
            </a:r>
            <a:r>
              <a:rPr lang="en-US" altLang="zh-CN" sz="5400" b="0" i="0" dirty="0">
                <a:solidFill>
                  <a:srgbClr val="3D464D"/>
                </a:solidFill>
                <a:effectLst/>
                <a:latin typeface="宋体" panose="02010600030101010101" pitchFamily="2" charset="-122"/>
                <a:ea typeface="宋体" panose="02010600030101010101" pitchFamily="2" charset="-122"/>
              </a:rPr>
              <a:t>/</a:t>
            </a:r>
            <a:r>
              <a:rPr lang="en-US" altLang="zh-CN" sz="5400" b="0" i="0" dirty="0" err="1">
                <a:solidFill>
                  <a:srgbClr val="3D464D"/>
                </a:solidFill>
                <a:effectLst/>
                <a:latin typeface="宋体" panose="02010600030101010101" pitchFamily="2" charset="-122"/>
                <a:ea typeface="宋体" panose="02010600030101010101" pitchFamily="2" charset="-122"/>
              </a:rPr>
              <a:t>pgsql</a:t>
            </a:r>
            <a:r>
              <a:rPr lang="en-US" altLang="zh-CN" sz="5400" b="0" i="0" dirty="0">
                <a:solidFill>
                  <a:srgbClr val="3D464D"/>
                </a:solidFill>
                <a:effectLst/>
                <a:latin typeface="宋体" panose="02010600030101010101" pitchFamily="2" charset="-122"/>
                <a:ea typeface="宋体" panose="02010600030101010101" pitchFamily="2" charset="-122"/>
              </a:rPr>
              <a:t>/data/</a:t>
            </a:r>
            <a:r>
              <a:rPr lang="en-US" altLang="zh-CN" sz="5400" b="0" i="0" dirty="0" err="1">
                <a:solidFill>
                  <a:srgbClr val="3D464D"/>
                </a:solidFill>
                <a:effectLst/>
                <a:latin typeface="宋体" panose="02010600030101010101" pitchFamily="2" charset="-122"/>
                <a:ea typeface="宋体" panose="02010600030101010101" pitchFamily="2" charset="-122"/>
              </a:rPr>
              <a:t>postgresql.conf</a:t>
            </a:r>
            <a:r>
              <a:rPr lang="en-US" altLang="zh-CN" sz="5400" b="0" i="0" dirty="0">
                <a:solidFill>
                  <a:srgbClr val="3D464D"/>
                </a:solidFill>
                <a:effectLst/>
                <a:latin typeface="宋体" panose="02010600030101010101" pitchFamily="2" charset="-122"/>
                <a:ea typeface="宋体" panose="02010600030101010101" pitchFamily="2" charset="-122"/>
              </a:rPr>
              <a:t>: </a:t>
            </a:r>
            <a:r>
              <a:rPr lang="en-US" altLang="zh-CN" sz="4000" dirty="0" err="1"/>
              <a:t>hot_standby</a:t>
            </a:r>
            <a:r>
              <a:rPr lang="en-US" altLang="zh-CN" sz="4000" dirty="0"/>
              <a:t> </a:t>
            </a:r>
            <a:r>
              <a:rPr lang="en-US" altLang="zh-CN" sz="4000" dirty="0">
                <a:solidFill>
                  <a:srgbClr val="9A6E3A"/>
                </a:solidFill>
                <a:effectLst/>
                <a:latin typeface="-apple-system"/>
              </a:rPr>
              <a:t>=</a:t>
            </a:r>
            <a:r>
              <a:rPr lang="en-US" altLang="zh-CN" sz="4000" dirty="0"/>
              <a:t> on</a:t>
            </a:r>
            <a:endParaRPr lang="zh-CN" altLang="en-US" sz="2800" b="0" i="0" dirty="0">
              <a:solidFill>
                <a:srgbClr val="3D464D"/>
              </a:solidFill>
              <a:effectLst/>
              <a:latin typeface="-apple-system"/>
            </a:endParaRPr>
          </a:p>
          <a:p>
            <a:pPr marL="342900" marR="0" lvl="0" indent="-342900" algn="l" defTabSz="914400" rtl="0" eaLnBrk="1" fontAlgn="auto" latinLnBrk="0" hangingPunct="1">
              <a:lnSpc>
                <a:spcPct val="107000"/>
              </a:lnSpc>
              <a:spcBef>
                <a:spcPts val="0"/>
              </a:spcBef>
              <a:spcAft>
                <a:spcPts val="800"/>
              </a:spcAft>
              <a:buClrTx/>
              <a:buSzTx/>
              <a:buFontTx/>
              <a:buAutoNum type="alphaLcParenR"/>
              <a:tabLst/>
              <a:defRPr/>
            </a:pPr>
            <a:endParaRPr lang="zh-CN" altLang="zh-CN" sz="1800" dirty="0">
              <a:effectLst/>
              <a:latin typeface="Times New Roman" panose="02020603050405020304" pitchFamily="18" charset="0"/>
              <a:ea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2139E1-13DC-4FB0-9DC3-C1422964F2C9}" type="slidenum">
              <a:rPr lang="zh-CN" altLang="en-US" smtClean="0"/>
              <a:t>8</a:t>
            </a:fld>
            <a:endParaRPr lang="zh-CN" altLang="en-US"/>
          </a:p>
        </p:txBody>
      </p:sp>
    </p:spTree>
    <p:extLst>
      <p:ext uri="{BB962C8B-B14F-4D97-AF65-F5344CB8AC3E}">
        <p14:creationId xmlns:p14="http://schemas.microsoft.com/office/powerpoint/2010/main" val="1968097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marR="0" lvl="1" indent="-285750" algn="l" defTabSz="914400" rtl="0" eaLnBrk="1" fontAlgn="auto" latinLnBrk="0" hangingPunct="1">
              <a:lnSpc>
                <a:spcPct val="100000"/>
              </a:lnSpc>
              <a:spcBef>
                <a:spcPts val="0"/>
              </a:spcBef>
              <a:spcAft>
                <a:spcPts val="0"/>
              </a:spcAft>
              <a:buClrTx/>
              <a:buSzTx/>
              <a:buFont typeface="+mj-lt"/>
              <a:buAutoNum type="alphaLcParenR"/>
              <a:tabLst/>
              <a:defRPr/>
            </a:pPr>
            <a:r>
              <a:rPr lang="en-US" altLang="zh-CN" sz="1800" dirty="0">
                <a:effectLst/>
                <a:latin typeface="Calibri" panose="020F0502020204030204" pitchFamily="34" charset="0"/>
                <a:ea typeface="Times New Roman" panose="02020603050405020304" pitchFamily="18" charset="0"/>
              </a:rPr>
              <a:t>Now the slave database can be started: </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The error exception showed “Permission denied” at first time because the command to generate the backup above was executed by the root user, causing the attribute of the PG home directory to become root. Therefore, the permissions need to be reset. </a:t>
            </a:r>
            <a:r>
              <a:rPr lang="zh-CN" altLang="en-US" sz="2800" b="0" i="0" dirty="0">
                <a:solidFill>
                  <a:srgbClr val="3D464D"/>
                </a:solidFill>
                <a:effectLst/>
                <a:latin typeface="宋体" panose="02010600030101010101" pitchFamily="2" charset="-122"/>
                <a:ea typeface="宋体" panose="02010600030101010101" pitchFamily="2" charset="-122"/>
              </a:rPr>
              <a:t>第一次启动报错，这是因为上面生成备份的命令我使用</a:t>
            </a:r>
            <a:r>
              <a:rPr lang="en-US" altLang="zh-CN" sz="2800" b="0" i="0" dirty="0">
                <a:solidFill>
                  <a:srgbClr val="3D464D"/>
                </a:solidFill>
                <a:effectLst/>
                <a:latin typeface="宋体" panose="02010600030101010101" pitchFamily="2" charset="-122"/>
                <a:ea typeface="宋体" panose="02010600030101010101" pitchFamily="2" charset="-122"/>
              </a:rPr>
              <a:t>root</a:t>
            </a:r>
            <a:r>
              <a:rPr lang="zh-CN" altLang="en-US" sz="2800" b="0" i="0" dirty="0">
                <a:solidFill>
                  <a:srgbClr val="3D464D"/>
                </a:solidFill>
                <a:effectLst/>
                <a:latin typeface="宋体" panose="02010600030101010101" pitchFamily="2" charset="-122"/>
                <a:ea typeface="宋体" panose="02010600030101010101" pitchFamily="2" charset="-122"/>
              </a:rPr>
              <a:t>用户执行的，导致</a:t>
            </a:r>
            <a:r>
              <a:rPr lang="en-US" altLang="zh-CN" sz="2800" b="0" i="0" dirty="0">
                <a:solidFill>
                  <a:srgbClr val="3D464D"/>
                </a:solidFill>
                <a:effectLst/>
                <a:latin typeface="Calibri" panose="020F0502020204030204" pitchFamily="34" charset="0"/>
              </a:rPr>
              <a:t>PG</a:t>
            </a:r>
            <a:r>
              <a:rPr lang="zh-CN" altLang="en-US" sz="2800" b="0" i="0" dirty="0">
                <a:solidFill>
                  <a:srgbClr val="3D464D"/>
                </a:solidFill>
                <a:effectLst/>
                <a:latin typeface="宋体" panose="02010600030101010101" pitchFamily="2" charset="-122"/>
                <a:ea typeface="宋体" panose="02010600030101010101" pitchFamily="2" charset="-122"/>
              </a:rPr>
              <a:t>家目录的属性变成了</a:t>
            </a:r>
            <a:r>
              <a:rPr lang="en-US" altLang="zh-CN" sz="2800" b="0" i="0" dirty="0">
                <a:solidFill>
                  <a:srgbClr val="3D464D"/>
                </a:solidFill>
                <a:effectLst/>
                <a:latin typeface="Calibri" panose="020F0502020204030204" pitchFamily="34" charset="0"/>
              </a:rPr>
              <a:t>root</a:t>
            </a:r>
            <a:r>
              <a:rPr lang="zh-CN" altLang="en-US" sz="2800" b="0" i="0" dirty="0">
                <a:solidFill>
                  <a:srgbClr val="3D464D"/>
                </a:solidFill>
                <a:effectLst/>
                <a:latin typeface="宋体" panose="02010600030101010101" pitchFamily="2" charset="-122"/>
                <a:ea typeface="宋体" panose="02010600030101010101" pitchFamily="2" charset="-122"/>
              </a:rPr>
              <a:t>，所以要重新设置权限</a:t>
            </a:r>
            <a:r>
              <a:rPr lang="en-US" altLang="zh-CN" sz="2800" b="0" i="0" dirty="0">
                <a:solidFill>
                  <a:srgbClr val="3D464D"/>
                </a:solidFill>
                <a:effectLst/>
                <a:latin typeface="宋体" panose="02010600030101010101" pitchFamily="2" charset="-122"/>
                <a:ea typeface="宋体" panose="02010600030101010101" pitchFamily="2" charset="-122"/>
              </a:rPr>
              <a:t>(Authority)</a:t>
            </a:r>
          </a:p>
          <a:p>
            <a:pPr marL="742950" marR="0" lvl="1" indent="-285750" algn="l" defTabSz="914400" rtl="0" eaLnBrk="1" fontAlgn="auto" latinLnBrk="0" hangingPunct="1">
              <a:lnSpc>
                <a:spcPct val="100000"/>
              </a:lnSpc>
              <a:spcBef>
                <a:spcPts val="0"/>
              </a:spcBef>
              <a:spcAft>
                <a:spcPts val="0"/>
              </a:spcAft>
              <a:buClrTx/>
              <a:buSzTx/>
              <a:buFont typeface="+mj-lt"/>
              <a:buAutoNum type="alphaLcParenR"/>
              <a:tabLst/>
              <a:defRPr/>
            </a:pPr>
            <a:r>
              <a:rPr lang="zh-CN" altLang="en-US" sz="2800" b="0" i="0" dirty="0">
                <a:solidFill>
                  <a:srgbClr val="3D464D"/>
                </a:solidFill>
                <a:effectLst/>
                <a:latin typeface="宋体" panose="02010600030101010101" pitchFamily="2" charset="-122"/>
                <a:ea typeface="宋体" panose="02010600030101010101" pitchFamily="2" charset="-122"/>
              </a:rPr>
              <a:t>再次启动正常，查看进程也</a:t>
            </a:r>
            <a:r>
              <a:rPr lang="en-US" altLang="zh-CN" sz="2800" b="0" i="0" dirty="0">
                <a:solidFill>
                  <a:srgbClr val="3D464D"/>
                </a:solidFill>
                <a:effectLst/>
                <a:latin typeface="宋体" panose="02010600030101010101" pitchFamily="2" charset="-122"/>
                <a:ea typeface="宋体" panose="02010600030101010101" pitchFamily="2" charset="-122"/>
              </a:rPr>
              <a:t>OK</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742950" lvl="1" indent="-285750">
              <a:buFont typeface="+mj-lt"/>
              <a:buAutoNum type="alphaLcParenR"/>
            </a:pPr>
            <a:endParaRPr lang="zh-CN" altLang="zh-CN" sz="1800" dirty="0">
              <a:effectLst/>
              <a:latin typeface="Times New Roman" panose="02020603050405020304" pitchFamily="18" charset="0"/>
              <a:ea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2139E1-13DC-4FB0-9DC3-C1422964F2C9}" type="slidenum">
              <a:rPr lang="zh-CN" altLang="en-US" smtClean="0"/>
              <a:t>9</a:t>
            </a:fld>
            <a:endParaRPr lang="zh-CN" altLang="en-US"/>
          </a:p>
        </p:txBody>
      </p:sp>
    </p:spTree>
    <p:extLst>
      <p:ext uri="{BB962C8B-B14F-4D97-AF65-F5344CB8AC3E}">
        <p14:creationId xmlns:p14="http://schemas.microsoft.com/office/powerpoint/2010/main" val="405157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D464D"/>
                </a:solidFill>
                <a:effectLst/>
                <a:latin typeface="宋体" panose="02010600030101010101" pitchFamily="2" charset="-122"/>
                <a:ea typeface="宋体" panose="02010600030101010101" pitchFamily="2" charset="-122"/>
              </a:rPr>
              <a:t>1. </a:t>
            </a:r>
            <a:r>
              <a:rPr lang="zh-CN" altLang="en-US" b="0" i="0" dirty="0">
                <a:solidFill>
                  <a:srgbClr val="3D464D"/>
                </a:solidFill>
                <a:effectLst/>
                <a:latin typeface="宋体" panose="02010600030101010101" pitchFamily="2" charset="-122"/>
                <a:ea typeface="宋体" panose="02010600030101010101" pitchFamily="2" charset="-122"/>
              </a:rPr>
              <a:t>在主库通过</a:t>
            </a:r>
            <a:r>
              <a:rPr lang="en-US" altLang="zh-CN" b="0" i="0" dirty="0">
                <a:solidFill>
                  <a:srgbClr val="3D464D"/>
                </a:solidFill>
                <a:effectLst/>
                <a:latin typeface="宋体" panose="02010600030101010101" pitchFamily="2" charset="-122"/>
                <a:ea typeface="宋体" panose="02010600030101010101" pitchFamily="2" charset="-122"/>
              </a:rPr>
              <a:t>select </a:t>
            </a:r>
            <a:r>
              <a:rPr lang="en-US" altLang="zh-CN" b="0" i="0" dirty="0" err="1">
                <a:solidFill>
                  <a:srgbClr val="3D464D"/>
                </a:solidFill>
                <a:effectLst/>
                <a:latin typeface="宋体" panose="02010600030101010101" pitchFamily="2" charset="-122"/>
                <a:ea typeface="宋体" panose="02010600030101010101" pitchFamily="2" charset="-122"/>
              </a:rPr>
              <a:t>usename,application_name,client_addr,state</a:t>
            </a:r>
            <a:r>
              <a:rPr lang="en-US" altLang="zh-CN" b="0" i="0" dirty="0">
                <a:solidFill>
                  <a:srgbClr val="3D464D"/>
                </a:solidFill>
                <a:effectLst/>
                <a:latin typeface="宋体" panose="02010600030101010101" pitchFamily="2" charset="-122"/>
                <a:ea typeface="宋体" panose="02010600030101010101" pitchFamily="2" charset="-122"/>
              </a:rPr>
              <a:t> from </a:t>
            </a:r>
            <a:r>
              <a:rPr lang="en-US" altLang="zh-CN" b="0" i="0" dirty="0" err="1">
                <a:solidFill>
                  <a:srgbClr val="3D464D"/>
                </a:solidFill>
                <a:effectLst/>
                <a:latin typeface="宋体" panose="02010600030101010101" pitchFamily="2" charset="-122"/>
                <a:ea typeface="宋体" panose="02010600030101010101" pitchFamily="2" charset="-122"/>
              </a:rPr>
              <a:t>pg_stat_replication</a:t>
            </a:r>
            <a:r>
              <a:rPr lang="zh-CN" altLang="en-US" b="0" i="0" dirty="0">
                <a:solidFill>
                  <a:srgbClr val="3D464D"/>
                </a:solidFill>
                <a:effectLst/>
                <a:latin typeface="宋体" panose="02010600030101010101" pitchFamily="2" charset="-122"/>
                <a:ea typeface="宋体" panose="02010600030101010101" pitchFamily="2" charset="-122"/>
              </a:rPr>
              <a:t>查询一下：可以看到</a:t>
            </a:r>
            <a:r>
              <a:rPr lang="en-US" altLang="zh-CN" b="0" i="0" dirty="0">
                <a:solidFill>
                  <a:srgbClr val="3D464D"/>
                </a:solidFill>
                <a:effectLst/>
                <a:latin typeface="宋体" panose="02010600030101010101" pitchFamily="2" charset="-122"/>
                <a:ea typeface="宋体" panose="02010600030101010101" pitchFamily="2" charset="-122"/>
              </a:rPr>
              <a:t>192.168.221.160</a:t>
            </a:r>
            <a:r>
              <a:rPr lang="zh-CN" altLang="en-US" b="0" i="0" dirty="0">
                <a:solidFill>
                  <a:srgbClr val="3D464D"/>
                </a:solidFill>
                <a:effectLst/>
                <a:latin typeface="宋体" panose="02010600030101010101" pitchFamily="2" charset="-122"/>
                <a:ea typeface="宋体" panose="02010600030101010101" pitchFamily="2" charset="-122"/>
              </a:rPr>
              <a:t>上的</a:t>
            </a:r>
            <a:r>
              <a:rPr lang="en-US" altLang="zh-CN" b="0" i="0" dirty="0" err="1">
                <a:solidFill>
                  <a:srgbClr val="3D464D"/>
                </a:solidFill>
                <a:effectLst/>
                <a:latin typeface="Calibri" panose="020F0502020204030204" pitchFamily="34" charset="0"/>
              </a:rPr>
              <a:t>repluser</a:t>
            </a:r>
            <a:r>
              <a:rPr lang="zh-CN" altLang="en-US" b="0" i="0" dirty="0">
                <a:solidFill>
                  <a:srgbClr val="3D464D"/>
                </a:solidFill>
                <a:effectLst/>
                <a:latin typeface="宋体" panose="02010600030101010101" pitchFamily="2" charset="-122"/>
                <a:ea typeface="宋体" panose="02010600030101010101" pitchFamily="2" charset="-122"/>
              </a:rPr>
              <a:t>在通过流复制的方式同步主库的数据</a:t>
            </a:r>
            <a:endParaRPr lang="en-US" altLang="zh-CN" b="0" i="0" dirty="0">
              <a:solidFill>
                <a:srgbClr val="3D464D"/>
              </a:solidFill>
              <a:effectLst/>
              <a:latin typeface="宋体" panose="02010600030101010101" pitchFamily="2" charset="-122"/>
              <a:ea typeface="宋体" panose="02010600030101010101" pitchFamily="2" charset="-122"/>
            </a:endParaRPr>
          </a:p>
          <a:p>
            <a:pPr algn="l" latinLnBrk="1"/>
            <a:r>
              <a:rPr lang="en-US" altLang="zh-CN" b="0" i="0" dirty="0">
                <a:solidFill>
                  <a:srgbClr val="3D464D"/>
                </a:solidFill>
                <a:effectLst/>
                <a:latin typeface="宋体" panose="02010600030101010101" pitchFamily="2" charset="-122"/>
                <a:ea typeface="宋体" panose="02010600030101010101" pitchFamily="2" charset="-122"/>
              </a:rPr>
              <a:t>2. </a:t>
            </a:r>
            <a:r>
              <a:rPr lang="zh-CN" altLang="en-US" b="0" i="0" dirty="0">
                <a:solidFill>
                  <a:srgbClr val="3D464D"/>
                </a:solidFill>
                <a:effectLst/>
                <a:latin typeface="宋体" panose="02010600030101010101" pitchFamily="2" charset="-122"/>
                <a:ea typeface="宋体" panose="02010600030101010101" pitchFamily="2" charset="-122"/>
              </a:rPr>
              <a:t>创建表验证一下</a:t>
            </a:r>
            <a:r>
              <a:rPr lang="en-US" altLang="zh-CN" b="0" i="0" dirty="0">
                <a:solidFill>
                  <a:srgbClr val="3D464D"/>
                </a:solidFill>
                <a:effectLst/>
                <a:latin typeface="-apple-system"/>
                <a:ea typeface="+mn-ea"/>
              </a:rPr>
              <a:t>,</a:t>
            </a:r>
            <a:r>
              <a:rPr lang="zh-CN" altLang="en-US" b="0" i="0" dirty="0">
                <a:solidFill>
                  <a:srgbClr val="3D464D"/>
                </a:solidFill>
                <a:effectLst/>
                <a:latin typeface="-apple-system"/>
                <a:ea typeface="+mn-ea"/>
              </a:rPr>
              <a:t> </a:t>
            </a:r>
            <a:r>
              <a:rPr lang="zh-CN" altLang="en-US" b="0" i="0" dirty="0">
                <a:solidFill>
                  <a:srgbClr val="3D464D"/>
                </a:solidFill>
                <a:effectLst/>
                <a:latin typeface="宋体" panose="02010600030101010101" pitchFamily="2" charset="-122"/>
                <a:ea typeface="宋体" panose="02010600030101010101" pitchFamily="2" charset="-122"/>
              </a:rPr>
              <a:t>主库上建表，并插入数据验证</a:t>
            </a:r>
            <a:endParaRPr lang="zh-CN" altLang="en-US" b="0" i="0" dirty="0">
              <a:solidFill>
                <a:srgbClr val="3D464D"/>
              </a:solidFill>
              <a:effectLst/>
              <a:latin typeface="-apple-system"/>
            </a:endParaRPr>
          </a:p>
          <a:p>
            <a:endParaRPr lang="en-US" altLang="zh-CN" b="0" i="0" dirty="0">
              <a:solidFill>
                <a:srgbClr val="3D464D"/>
              </a:solidFill>
              <a:effectLst/>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8E2139E1-13DC-4FB0-9DC3-C1422964F2C9}" type="slidenum">
              <a:rPr lang="zh-CN" altLang="en-US" smtClean="0"/>
              <a:t>10</a:t>
            </a:fld>
            <a:endParaRPr lang="zh-CN" altLang="en-US"/>
          </a:p>
        </p:txBody>
      </p:sp>
    </p:spTree>
    <p:extLst>
      <p:ext uri="{BB962C8B-B14F-4D97-AF65-F5344CB8AC3E}">
        <p14:creationId xmlns:p14="http://schemas.microsoft.com/office/powerpoint/2010/main" val="265719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D464D"/>
                </a:solidFill>
                <a:effectLst/>
                <a:latin typeface="宋体" panose="02010600030101010101" pitchFamily="2" charset="-122"/>
                <a:ea typeface="宋体" panose="02010600030101010101" pitchFamily="2" charset="-122"/>
              </a:rPr>
              <a:t>3. </a:t>
            </a:r>
            <a:r>
              <a:rPr lang="zh-CN" altLang="en-US" b="0" i="0" dirty="0">
                <a:solidFill>
                  <a:srgbClr val="3D464D"/>
                </a:solidFill>
                <a:effectLst/>
                <a:latin typeface="宋体" panose="02010600030101010101" pitchFamily="2" charset="-122"/>
                <a:ea typeface="宋体" panose="02010600030101010101" pitchFamily="2" charset="-122"/>
              </a:rPr>
              <a:t>在从库上查看：</a:t>
            </a:r>
            <a:endParaRPr lang="en-US" altLang="zh-CN" b="0" i="0" dirty="0">
              <a:solidFill>
                <a:srgbClr val="3D464D"/>
              </a:solidFill>
              <a:effectLst/>
              <a:latin typeface="宋体" panose="02010600030101010101" pitchFamily="2" charset="-122"/>
              <a:ea typeface="宋体" panose="02010600030101010101" pitchFamily="2" charset="-122"/>
            </a:endParaRPr>
          </a:p>
          <a:p>
            <a:r>
              <a:rPr lang="en-US" altLang="zh-CN" b="0" i="0" dirty="0">
                <a:solidFill>
                  <a:srgbClr val="3D464D"/>
                </a:solidFill>
                <a:effectLst/>
                <a:latin typeface="宋体" panose="02010600030101010101" pitchFamily="2" charset="-122"/>
                <a:ea typeface="宋体" panose="02010600030101010101" pitchFamily="2" charset="-122"/>
              </a:rPr>
              <a:t>4. </a:t>
            </a:r>
            <a:r>
              <a:rPr lang="zh-CN" altLang="en-US" b="0" i="0" dirty="0">
                <a:solidFill>
                  <a:srgbClr val="3D464D"/>
                </a:solidFill>
                <a:effectLst/>
                <a:latin typeface="宋体" panose="02010600030101010101" pitchFamily="2" charset="-122"/>
                <a:ea typeface="宋体" panose="02010600030101010101" pitchFamily="2" charset="-122"/>
              </a:rPr>
              <a:t>尝试插入数据看一下：可以看到，</a:t>
            </a:r>
            <a:r>
              <a:rPr lang="zh-CN" altLang="en-US" b="0" i="0" dirty="0">
                <a:solidFill>
                  <a:srgbClr val="FF0000"/>
                </a:solidFill>
                <a:effectLst/>
                <a:latin typeface="宋体" panose="02010600030101010101" pitchFamily="2" charset="-122"/>
                <a:ea typeface="宋体" panose="02010600030101010101" pitchFamily="2" charset="-122"/>
              </a:rPr>
              <a:t>从库可以查看从主库同步过来的数据，但并不能写数据。</a:t>
            </a:r>
            <a:endParaRPr lang="zh-CN" altLang="en-US" dirty="0"/>
          </a:p>
        </p:txBody>
      </p:sp>
      <p:sp>
        <p:nvSpPr>
          <p:cNvPr id="4" name="灯片编号占位符 3"/>
          <p:cNvSpPr>
            <a:spLocks noGrp="1"/>
          </p:cNvSpPr>
          <p:nvPr>
            <p:ph type="sldNum" sz="quarter" idx="5"/>
          </p:nvPr>
        </p:nvSpPr>
        <p:spPr/>
        <p:txBody>
          <a:bodyPr/>
          <a:lstStyle/>
          <a:p>
            <a:fld id="{8E2139E1-13DC-4FB0-9DC3-C1422964F2C9}" type="slidenum">
              <a:rPr lang="zh-CN" altLang="en-US" smtClean="0"/>
              <a:t>11</a:t>
            </a:fld>
            <a:endParaRPr lang="zh-CN" altLang="en-US"/>
          </a:p>
        </p:txBody>
      </p:sp>
    </p:spTree>
    <p:extLst>
      <p:ext uri="{BB962C8B-B14F-4D97-AF65-F5344CB8AC3E}">
        <p14:creationId xmlns:p14="http://schemas.microsoft.com/office/powerpoint/2010/main" val="47985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Although to manually develop and deploy the replication feature of the business databases was possible, as people knew, this used to be a complex and difficult deployment task; in addition to this, there was also operations and maintenance tasks that follow. Hosting services such as AWS RDS has cross region read replica can be greatly used in this situation. Thus, the experience of AWS RDS from mine will be shown below.</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endParaRPr lang="zh-CN" altLang="en-US" dirty="0"/>
          </a:p>
        </p:txBody>
      </p:sp>
      <p:sp>
        <p:nvSpPr>
          <p:cNvPr id="4" name="灯片编号占位符 3"/>
          <p:cNvSpPr>
            <a:spLocks noGrp="1"/>
          </p:cNvSpPr>
          <p:nvPr>
            <p:ph type="sldNum" sz="quarter" idx="5"/>
          </p:nvPr>
        </p:nvSpPr>
        <p:spPr/>
        <p:txBody>
          <a:bodyPr/>
          <a:lstStyle/>
          <a:p>
            <a:fld id="{8E2139E1-13DC-4FB0-9DC3-C1422964F2C9}" type="slidenum">
              <a:rPr lang="zh-CN" altLang="en-US" smtClean="0"/>
              <a:t>12</a:t>
            </a:fld>
            <a:endParaRPr lang="zh-CN" altLang="en-US"/>
          </a:p>
        </p:txBody>
      </p:sp>
    </p:spTree>
    <p:extLst>
      <p:ext uri="{BB962C8B-B14F-4D97-AF65-F5344CB8AC3E}">
        <p14:creationId xmlns:p14="http://schemas.microsoft.com/office/powerpoint/2010/main" val="213848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7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172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964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55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415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063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314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175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97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9842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259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3485478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4" r:id="rId5"/>
    <p:sldLayoutId id="2147483728" r:id="rId6"/>
    <p:sldLayoutId id="2147483729" r:id="rId7"/>
    <p:sldLayoutId id="2147483730" r:id="rId8"/>
    <p:sldLayoutId id="2147483733" r:id="rId9"/>
    <p:sldLayoutId id="2147483731" r:id="rId10"/>
    <p:sldLayoutId id="2147483732"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a:extLst>
              <a:ext uri="{FF2B5EF4-FFF2-40B4-BE49-F238E27FC236}">
                <a16:creationId xmlns:a16="http://schemas.microsoft.com/office/drawing/2014/main" id="{2E8E3280-CAFE-402F-A919-3FC99561A8D3}"/>
              </a:ext>
            </a:extLst>
          </p:cNvPr>
          <p:cNvSpPr>
            <a:spLocks noGrp="1"/>
          </p:cNvSpPr>
          <p:nvPr>
            <p:ph type="ctrTitle"/>
          </p:nvPr>
        </p:nvSpPr>
        <p:spPr>
          <a:xfrm>
            <a:off x="584200" y="1524001"/>
            <a:ext cx="3412067" cy="3478384"/>
          </a:xfrm>
        </p:spPr>
        <p:txBody>
          <a:bodyPr>
            <a:normAutofit/>
          </a:bodyPr>
          <a:lstStyle/>
          <a:p>
            <a:r>
              <a:rPr lang="en-US" altLang="zh-CN">
                <a:solidFill>
                  <a:srgbClr val="FFFFFF"/>
                </a:solidFill>
              </a:rPr>
              <a:t>Cloud-based database</a:t>
            </a:r>
            <a:endParaRPr lang="zh-CN" altLang="en-US">
              <a:solidFill>
                <a:srgbClr val="FFFFFF"/>
              </a:solidFill>
            </a:endParaRPr>
          </a:p>
        </p:txBody>
      </p:sp>
      <p:sp>
        <p:nvSpPr>
          <p:cNvPr id="3" name="副标题 2">
            <a:extLst>
              <a:ext uri="{FF2B5EF4-FFF2-40B4-BE49-F238E27FC236}">
                <a16:creationId xmlns:a16="http://schemas.microsoft.com/office/drawing/2014/main" id="{3B2E563A-F2E2-403E-9521-BC60F6023AE9}"/>
              </a:ext>
            </a:extLst>
          </p:cNvPr>
          <p:cNvSpPr>
            <a:spLocks noGrp="1"/>
          </p:cNvSpPr>
          <p:nvPr>
            <p:ph type="subTitle" idx="1"/>
          </p:nvPr>
        </p:nvSpPr>
        <p:spPr>
          <a:xfrm>
            <a:off x="584200" y="5145513"/>
            <a:ext cx="3412067" cy="738820"/>
          </a:xfrm>
        </p:spPr>
        <p:txBody>
          <a:bodyPr>
            <a:normAutofit/>
          </a:bodyPr>
          <a:lstStyle/>
          <a:p>
            <a:r>
              <a:rPr lang="en-US" altLang="zh-CN">
                <a:solidFill>
                  <a:srgbClr val="FFFFFF">
                    <a:alpha val="75000"/>
                  </a:srgbClr>
                </a:solidFill>
              </a:rPr>
              <a:t>Postgresql &amp; aws rds</a:t>
            </a:r>
            <a:endParaRPr lang="zh-CN" altLang="en-US">
              <a:solidFill>
                <a:srgbClr val="FFFFFF">
                  <a:alpha val="75000"/>
                </a:srgbClr>
              </a:solidFill>
            </a:endParaRPr>
          </a:p>
        </p:txBody>
      </p:sp>
      <p:pic>
        <p:nvPicPr>
          <p:cNvPr id="4" name="Picture 3" descr="图片包含 游戏机&#10;&#10;描述已自动生成">
            <a:extLst>
              <a:ext uri="{FF2B5EF4-FFF2-40B4-BE49-F238E27FC236}">
                <a16:creationId xmlns:a16="http://schemas.microsoft.com/office/drawing/2014/main" id="{955C9278-0BD4-4E5F-9C5D-389E8706EBB7}"/>
              </a:ext>
            </a:extLst>
          </p:cNvPr>
          <p:cNvPicPr>
            <a:picLocks noChangeAspect="1"/>
          </p:cNvPicPr>
          <p:nvPr/>
        </p:nvPicPr>
        <p:blipFill rotWithShape="1">
          <a:blip r:embed="rId2"/>
          <a:srcRect t="18023" b="3306"/>
          <a:stretch/>
        </p:blipFill>
        <p:spPr>
          <a:xfrm>
            <a:off x="4746264" y="1524001"/>
            <a:ext cx="6764864" cy="3805220"/>
          </a:xfrm>
          <a:prstGeom prst="rect">
            <a:avLst/>
          </a:prstGeom>
        </p:spPr>
      </p:pic>
    </p:spTree>
    <p:extLst>
      <p:ext uri="{BB962C8B-B14F-4D97-AF65-F5344CB8AC3E}">
        <p14:creationId xmlns:p14="http://schemas.microsoft.com/office/powerpoint/2010/main" val="3662521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3984A04D-8F89-4B5B-8729-001FCF3E8773}"/>
              </a:ext>
            </a:extLst>
          </p:cNvPr>
          <p:cNvSpPr>
            <a:spLocks noGrp="1"/>
          </p:cNvSpPr>
          <p:nvPr>
            <p:ph type="title"/>
          </p:nvPr>
        </p:nvSpPr>
        <p:spPr>
          <a:xfrm>
            <a:off x="837126" y="1419225"/>
            <a:ext cx="4320227" cy="2395117"/>
          </a:xfrm>
        </p:spPr>
        <p:txBody>
          <a:bodyPr vert="horz" lIns="91440" tIns="45720" rIns="91440" bIns="45720" rtlCol="0" anchor="b">
            <a:normAutofit/>
          </a:bodyPr>
          <a:lstStyle/>
          <a:p>
            <a:r>
              <a:rPr lang="en-US" altLang="zh-CN" sz="4000">
                <a:solidFill>
                  <a:srgbClr val="FFFFFF"/>
                </a:solidFill>
              </a:rPr>
              <a:t>Test results</a:t>
            </a:r>
          </a:p>
        </p:txBody>
      </p:sp>
      <p:pic>
        <p:nvPicPr>
          <p:cNvPr id="4" name="内容占位符 3">
            <a:extLst>
              <a:ext uri="{FF2B5EF4-FFF2-40B4-BE49-F238E27FC236}">
                <a16:creationId xmlns:a16="http://schemas.microsoft.com/office/drawing/2014/main" id="{19F4AD1F-7B59-4AB2-A860-0CDE12D1335E}"/>
              </a:ext>
            </a:extLst>
          </p:cNvPr>
          <p:cNvPicPr>
            <a:picLocks noGrp="1"/>
          </p:cNvPicPr>
          <p:nvPr>
            <p:ph idx="1"/>
          </p:nvPr>
        </p:nvPicPr>
        <p:blipFill>
          <a:blip r:embed="rId3"/>
          <a:stretch>
            <a:fillRect/>
          </a:stretch>
        </p:blipFill>
        <p:spPr>
          <a:xfrm>
            <a:off x="5835849" y="871943"/>
            <a:ext cx="5710061" cy="2198373"/>
          </a:xfrm>
          <a:prstGeom prst="rect">
            <a:avLst/>
          </a:prstGeom>
        </p:spPr>
      </p:pic>
      <p:pic>
        <p:nvPicPr>
          <p:cNvPr id="5" name="图片 4">
            <a:extLst>
              <a:ext uri="{FF2B5EF4-FFF2-40B4-BE49-F238E27FC236}">
                <a16:creationId xmlns:a16="http://schemas.microsoft.com/office/drawing/2014/main" id="{39E76447-AE6A-4BFD-BE6A-C40DC59E9A28}"/>
              </a:ext>
            </a:extLst>
          </p:cNvPr>
          <p:cNvPicPr/>
          <p:nvPr/>
        </p:nvPicPr>
        <p:blipFill>
          <a:blip r:embed="rId4"/>
          <a:stretch>
            <a:fillRect/>
          </a:stretch>
        </p:blipFill>
        <p:spPr>
          <a:xfrm>
            <a:off x="6807785" y="3640668"/>
            <a:ext cx="3741357" cy="2749898"/>
          </a:xfrm>
          <a:prstGeom prst="rect">
            <a:avLst/>
          </a:prstGeom>
        </p:spPr>
      </p:pic>
    </p:spTree>
    <p:extLst>
      <p:ext uri="{BB962C8B-B14F-4D97-AF65-F5344CB8AC3E}">
        <p14:creationId xmlns:p14="http://schemas.microsoft.com/office/powerpoint/2010/main" val="194904627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3984A04D-8F89-4B5B-8729-001FCF3E8773}"/>
              </a:ext>
            </a:extLst>
          </p:cNvPr>
          <p:cNvSpPr>
            <a:spLocks noGrp="1"/>
          </p:cNvSpPr>
          <p:nvPr>
            <p:ph type="title"/>
          </p:nvPr>
        </p:nvSpPr>
        <p:spPr>
          <a:xfrm>
            <a:off x="837126" y="1419225"/>
            <a:ext cx="4320227" cy="2395117"/>
          </a:xfrm>
        </p:spPr>
        <p:txBody>
          <a:bodyPr vert="horz" lIns="91440" tIns="45720" rIns="91440" bIns="45720" rtlCol="0" anchor="b">
            <a:normAutofit/>
          </a:bodyPr>
          <a:lstStyle/>
          <a:p>
            <a:r>
              <a:rPr lang="en-US" altLang="zh-CN" sz="4000">
                <a:solidFill>
                  <a:srgbClr val="FFFFFF"/>
                </a:solidFill>
              </a:rPr>
              <a:t>Test results</a:t>
            </a:r>
          </a:p>
        </p:txBody>
      </p:sp>
      <p:pic>
        <p:nvPicPr>
          <p:cNvPr id="17" name="内容占位符 16">
            <a:extLst>
              <a:ext uri="{FF2B5EF4-FFF2-40B4-BE49-F238E27FC236}">
                <a16:creationId xmlns:a16="http://schemas.microsoft.com/office/drawing/2014/main" id="{5CC92459-A9F3-4745-8742-E304A36FC78D}"/>
              </a:ext>
            </a:extLst>
          </p:cNvPr>
          <p:cNvPicPr>
            <a:picLocks noGrp="1"/>
          </p:cNvPicPr>
          <p:nvPr>
            <p:ph idx="1"/>
          </p:nvPr>
        </p:nvPicPr>
        <p:blipFill>
          <a:blip r:embed="rId3"/>
          <a:stretch>
            <a:fillRect/>
          </a:stretch>
        </p:blipFill>
        <p:spPr>
          <a:xfrm>
            <a:off x="7013203" y="453643"/>
            <a:ext cx="3690564" cy="3633787"/>
          </a:xfrm>
          <a:prstGeom prst="rect">
            <a:avLst/>
          </a:prstGeom>
        </p:spPr>
      </p:pic>
      <p:pic>
        <p:nvPicPr>
          <p:cNvPr id="19" name="图片 18">
            <a:extLst>
              <a:ext uri="{FF2B5EF4-FFF2-40B4-BE49-F238E27FC236}">
                <a16:creationId xmlns:a16="http://schemas.microsoft.com/office/drawing/2014/main" id="{260BBBF6-B8FE-4818-9681-D2E468EBADD8}"/>
              </a:ext>
            </a:extLst>
          </p:cNvPr>
          <p:cNvPicPr/>
          <p:nvPr/>
        </p:nvPicPr>
        <p:blipFill>
          <a:blip r:embed="rId4"/>
          <a:stretch>
            <a:fillRect/>
          </a:stretch>
        </p:blipFill>
        <p:spPr>
          <a:xfrm>
            <a:off x="6562960" y="5075004"/>
            <a:ext cx="4591050" cy="561975"/>
          </a:xfrm>
          <a:prstGeom prst="rect">
            <a:avLst/>
          </a:prstGeom>
        </p:spPr>
      </p:pic>
    </p:spTree>
    <p:extLst>
      <p:ext uri="{BB962C8B-B14F-4D97-AF65-F5344CB8AC3E}">
        <p14:creationId xmlns:p14="http://schemas.microsoft.com/office/powerpoint/2010/main" val="2073257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p:txBody>
          <a:bodyPr/>
          <a:lstStyle/>
          <a:p>
            <a:r>
              <a:rPr lang="en-US" altLang="zh-CN" dirty="0"/>
              <a:t>Aws </a:t>
            </a:r>
            <a:r>
              <a:rPr lang="en-US" altLang="zh-CN" dirty="0" err="1"/>
              <a:t>rds</a:t>
            </a:r>
            <a:r>
              <a:rPr lang="en-US" altLang="zh-CN" dirty="0"/>
              <a:t> for </a:t>
            </a:r>
            <a:r>
              <a:rPr lang="en-US" altLang="zh-CN" dirty="0" err="1"/>
              <a:t>postgresql</a:t>
            </a:r>
            <a:endParaRPr lang="en-US" altLang="zh-CN" dirty="0"/>
          </a:p>
        </p:txBody>
      </p:sp>
      <p:sp>
        <p:nvSpPr>
          <p:cNvPr id="3" name="内容占位符 2">
            <a:extLst>
              <a:ext uri="{FF2B5EF4-FFF2-40B4-BE49-F238E27FC236}">
                <a16:creationId xmlns:a16="http://schemas.microsoft.com/office/drawing/2014/main" id="{212138FD-A577-410C-BC18-17622907E1FC}"/>
              </a:ext>
            </a:extLst>
          </p:cNvPr>
          <p:cNvSpPr>
            <a:spLocks noGrp="1"/>
          </p:cNvSpPr>
          <p:nvPr>
            <p:ph idx="1"/>
          </p:nvPr>
        </p:nvSpPr>
        <p:spPr/>
        <p:txBody>
          <a:bodyPr/>
          <a:lstStyle/>
          <a:p>
            <a:pPr marL="279400">
              <a:lnSpc>
                <a:spcPct val="107000"/>
              </a:lnSpc>
              <a:spcAft>
                <a:spcPts val="800"/>
              </a:spcAft>
            </a:pPr>
            <a:r>
              <a:rPr lang="en-US" altLang="zh-CN" sz="1800" dirty="0">
                <a:effectLst/>
                <a:latin typeface="Calibri" panose="020F0502020204030204" pitchFamily="34" charset="0"/>
                <a:ea typeface="等线" panose="02010600030101010101" pitchFamily="2" charset="-122"/>
              </a:rPr>
              <a:t>Complex and difficult deployment task to manually set up replication</a:t>
            </a:r>
          </a:p>
          <a:p>
            <a:pPr marL="279400">
              <a:lnSpc>
                <a:spcPct val="107000"/>
              </a:lnSpc>
              <a:spcAft>
                <a:spcPts val="800"/>
              </a:spcAft>
            </a:pPr>
            <a:r>
              <a:rPr lang="en-US" altLang="zh-CN" sz="1800" dirty="0">
                <a:effectLst/>
                <a:latin typeface="Calibri" panose="020F0502020204030204" pitchFamily="34" charset="0"/>
                <a:ea typeface="等线" panose="02010600030101010101" pitchFamily="2" charset="-122"/>
              </a:rPr>
              <a:t>Operations and maintenance tasks that follow</a:t>
            </a:r>
          </a:p>
          <a:p>
            <a:pPr marL="279400">
              <a:lnSpc>
                <a:spcPct val="107000"/>
              </a:lnSpc>
              <a:spcAft>
                <a:spcPts val="800"/>
              </a:spcAft>
            </a:pP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4292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2" name="Rectangle 31">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5" name="Rectangle 3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altLang="zh-CN" sz="3600">
                <a:solidFill>
                  <a:srgbClr val="FFFFFF"/>
                </a:solidFill>
              </a:rPr>
              <a:t>Aws rds for postgresql</a:t>
            </a:r>
          </a:p>
        </p:txBody>
      </p:sp>
      <p:pic>
        <p:nvPicPr>
          <p:cNvPr id="4" name="内容占位符 3">
            <a:extLst>
              <a:ext uri="{FF2B5EF4-FFF2-40B4-BE49-F238E27FC236}">
                <a16:creationId xmlns:a16="http://schemas.microsoft.com/office/drawing/2014/main" id="{3C3B8898-1C5B-4654-AC3E-2BEC3E5EF440}"/>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4765053" y="1235477"/>
            <a:ext cx="6764864" cy="4363337"/>
          </a:xfrm>
          <a:prstGeom prst="rect">
            <a:avLst/>
          </a:prstGeom>
          <a:noFill/>
        </p:spPr>
      </p:pic>
    </p:spTree>
    <p:extLst>
      <p:ext uri="{BB962C8B-B14F-4D97-AF65-F5344CB8AC3E}">
        <p14:creationId xmlns:p14="http://schemas.microsoft.com/office/powerpoint/2010/main" val="195764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p:txBody>
          <a:bodyPr/>
          <a:lstStyle/>
          <a:p>
            <a:r>
              <a:rPr lang="en-US" altLang="zh-CN" dirty="0"/>
              <a:t>Aws Aurora</a:t>
            </a:r>
          </a:p>
        </p:txBody>
      </p:sp>
      <p:sp>
        <p:nvSpPr>
          <p:cNvPr id="3" name="内容占位符 2">
            <a:extLst>
              <a:ext uri="{FF2B5EF4-FFF2-40B4-BE49-F238E27FC236}">
                <a16:creationId xmlns:a16="http://schemas.microsoft.com/office/drawing/2014/main" id="{212138FD-A577-410C-BC18-17622907E1FC}"/>
              </a:ext>
            </a:extLst>
          </p:cNvPr>
          <p:cNvSpPr>
            <a:spLocks noGrp="1"/>
          </p:cNvSpPr>
          <p:nvPr>
            <p:ph idx="1"/>
          </p:nvPr>
        </p:nvSpPr>
        <p:spPr/>
        <p:txBody>
          <a:bodyPr/>
          <a:lstStyle/>
          <a:p>
            <a:pPr marL="279400">
              <a:lnSpc>
                <a:spcPct val="107000"/>
              </a:lnSpc>
              <a:spcAft>
                <a:spcPts val="800"/>
              </a:spcAft>
            </a:pPr>
            <a:r>
              <a:rPr lang="en-US" altLang="zh-CN" sz="1800" dirty="0">
                <a:latin typeface="Calibri" panose="020F0502020204030204" pitchFamily="34" charset="0"/>
                <a:ea typeface="等线" panose="02010600030101010101" pitchFamily="2" charset="-122"/>
              </a:rPr>
              <a:t>T</a:t>
            </a:r>
            <a:r>
              <a:rPr lang="en-US" altLang="zh-CN" sz="1800" dirty="0">
                <a:effectLst/>
                <a:latin typeface="Calibri" panose="020F0502020204030204" pitchFamily="34" charset="0"/>
                <a:ea typeface="等线" panose="02010600030101010101" pitchFamily="2" charset="-122"/>
              </a:rPr>
              <a:t>he amount of user’s input has gradually increased and become very dense</a:t>
            </a:r>
          </a:p>
          <a:p>
            <a:pPr marL="279400">
              <a:lnSpc>
                <a:spcPct val="107000"/>
              </a:lnSpc>
              <a:spcAft>
                <a:spcPts val="800"/>
              </a:spcAft>
            </a:pPr>
            <a:r>
              <a:rPr lang="en-US" altLang="zh-CN" sz="1800" dirty="0">
                <a:effectLst/>
                <a:latin typeface="Calibri" panose="020F0502020204030204" pitchFamily="34" charset="0"/>
                <a:ea typeface="等线" panose="02010600030101010101" pitchFamily="2" charset="-122"/>
              </a:rPr>
              <a:t> The network latency requirements of read-only nodes are kept as low as possible</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988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p:txBody>
          <a:bodyPr/>
          <a:lstStyle/>
          <a:p>
            <a:r>
              <a:rPr lang="en-US" altLang="zh-CN" dirty="0"/>
              <a:t>Aws Aurora</a:t>
            </a:r>
          </a:p>
        </p:txBody>
      </p:sp>
      <p:sp>
        <p:nvSpPr>
          <p:cNvPr id="3" name="内容占位符 2">
            <a:extLst>
              <a:ext uri="{FF2B5EF4-FFF2-40B4-BE49-F238E27FC236}">
                <a16:creationId xmlns:a16="http://schemas.microsoft.com/office/drawing/2014/main" id="{212138FD-A577-410C-BC18-17622907E1FC}"/>
              </a:ext>
            </a:extLst>
          </p:cNvPr>
          <p:cNvSpPr>
            <a:spLocks noGrp="1"/>
          </p:cNvSpPr>
          <p:nvPr>
            <p:ph idx="1"/>
          </p:nvPr>
        </p:nvSpPr>
        <p:spPr/>
        <p:txBody>
          <a:bodyPr/>
          <a:lstStyle/>
          <a:p>
            <a:pPr marL="279400">
              <a:lnSpc>
                <a:spcPct val="107000"/>
              </a:lnSpc>
              <a:spcAft>
                <a:spcPts val="800"/>
              </a:spcAft>
            </a:pPr>
            <a:r>
              <a:rPr lang="en-US" altLang="zh-CN" sz="1800" dirty="0">
                <a:latin typeface="Calibri" panose="020F0502020204030204" pitchFamily="34" charset="0"/>
                <a:ea typeface="等线" panose="02010600030101010101" pitchFamily="2" charset="-122"/>
              </a:rPr>
              <a:t>N</a:t>
            </a:r>
            <a:r>
              <a:rPr lang="en-US" altLang="zh-CN" sz="1800" dirty="0">
                <a:effectLst/>
                <a:latin typeface="Calibri" panose="020F0502020204030204" pitchFamily="34" charset="0"/>
                <a:ea typeface="等线" panose="02010600030101010101" pitchFamily="2" charset="-122"/>
              </a:rPr>
              <a:t>etwork latency of replication was lower than another</a:t>
            </a:r>
          </a:p>
          <a:p>
            <a:pPr marL="279400">
              <a:lnSpc>
                <a:spcPct val="107000"/>
              </a:lnSpc>
              <a:spcAft>
                <a:spcPts val="800"/>
              </a:spcAft>
            </a:pPr>
            <a:r>
              <a:rPr lang="en-US" altLang="zh-CN" sz="1800" dirty="0">
                <a:latin typeface="Calibri" panose="020F0502020204030204" pitchFamily="34" charset="0"/>
                <a:ea typeface="等线" panose="02010600030101010101" pitchFamily="2" charset="-122"/>
              </a:rPr>
              <a:t>R</a:t>
            </a:r>
            <a:r>
              <a:rPr lang="en-US" altLang="zh-CN" sz="1800" dirty="0">
                <a:effectLst/>
                <a:latin typeface="Calibri" panose="020F0502020204030204" pitchFamily="34" charset="0"/>
                <a:ea typeface="等线" panose="02010600030101010101" pitchFamily="2" charset="-122"/>
              </a:rPr>
              <a:t>elatively little impact on the input performance of the master database which in main region</a:t>
            </a:r>
          </a:p>
          <a:p>
            <a:pPr marL="279400">
              <a:lnSpc>
                <a:spcPct val="107000"/>
              </a:lnSpc>
              <a:spcAft>
                <a:spcPts val="800"/>
              </a:spcAft>
            </a:pPr>
            <a:r>
              <a:rPr lang="en-US" altLang="zh-CN" sz="1800" dirty="0">
                <a:latin typeface="Calibri" panose="020F0502020204030204" pitchFamily="34" charset="0"/>
                <a:ea typeface="等线" panose="02010600030101010101" pitchFamily="2" charset="-122"/>
              </a:rPr>
              <a:t>D</a:t>
            </a:r>
            <a:r>
              <a:rPr lang="en-US" altLang="zh-CN" sz="1800" dirty="0">
                <a:effectLst/>
                <a:latin typeface="Calibri" panose="020F0502020204030204" pitchFamily="34" charset="0"/>
                <a:ea typeface="等线" panose="02010600030101010101" pitchFamily="2" charset="-122"/>
              </a:rPr>
              <a:t>isaster preparedness in Amazon Aurora had been improved as much as possible</a:t>
            </a:r>
          </a:p>
          <a:p>
            <a:pPr marL="279400">
              <a:lnSpc>
                <a:spcPct val="107000"/>
              </a:lnSpc>
              <a:spcAft>
                <a:spcPts val="800"/>
              </a:spcAft>
            </a:pP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00226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F8016E-837B-4C70-B44C-E1627C028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B9C6062-B8DD-49CC-9F05-D6DF7ABB6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F846FCA-97FF-4271-8B97-C14BD3AA9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62DD2BC0-D31F-4903-8F54-0F60B9E3A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7140C5F6-42D5-4D5D-9636-0329EEFBA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CEBE480D-282B-4127-8876-516BCD084885}"/>
              </a:ext>
            </a:extLst>
          </p:cNvPr>
          <p:cNvPicPr>
            <a:picLocks noGrp="1"/>
          </p:cNvPicPr>
          <p:nvPr>
            <p:ph idx="1"/>
          </p:nvPr>
        </p:nvPicPr>
        <p:blipFill>
          <a:blip r:embed="rId3"/>
          <a:stretch>
            <a:fillRect/>
          </a:stretch>
        </p:blipFill>
        <p:spPr>
          <a:xfrm>
            <a:off x="5002233" y="1151509"/>
            <a:ext cx="6546300" cy="2193010"/>
          </a:xfrm>
          <a:prstGeom prst="rect">
            <a:avLst/>
          </a:prstGeom>
        </p:spPr>
      </p:pic>
      <p:sp>
        <p:nvSpPr>
          <p:cNvPr id="21" name="Rectangle 20">
            <a:extLst>
              <a:ext uri="{FF2B5EF4-FFF2-40B4-BE49-F238E27FC236}">
                <a16:creationId xmlns:a16="http://schemas.microsoft.com/office/drawing/2014/main" id="{457E30F7-3253-4621-AB18-6A383D3A3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498" y="4267831"/>
            <a:ext cx="7552502" cy="2590169"/>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a:xfrm>
            <a:off x="5089842" y="4571122"/>
            <a:ext cx="6591957" cy="1037907"/>
          </a:xfrm>
        </p:spPr>
        <p:txBody>
          <a:bodyPr vert="horz" lIns="91440" tIns="45720" rIns="91440" bIns="45720" rtlCol="0" anchor="b">
            <a:normAutofit/>
          </a:bodyPr>
          <a:lstStyle/>
          <a:p>
            <a:r>
              <a:rPr lang="en-US" altLang="zh-CN" sz="3600" dirty="0">
                <a:solidFill>
                  <a:srgbClr val="FFFFFF"/>
                </a:solidFill>
              </a:rPr>
              <a:t>Aws Aurora</a:t>
            </a:r>
          </a:p>
        </p:txBody>
      </p:sp>
      <p:sp>
        <p:nvSpPr>
          <p:cNvPr id="23" name="Rectangle 22">
            <a:extLst>
              <a:ext uri="{FF2B5EF4-FFF2-40B4-BE49-F238E27FC236}">
                <a16:creationId xmlns:a16="http://schemas.microsoft.com/office/drawing/2014/main" id="{B305829B-9491-4F93-8853-9BCABA78F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20158"/>
            <a:ext cx="1218895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1F966F2-031A-4EA8-B214-62BED34F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1359" y="-460"/>
            <a:ext cx="9144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99CC14DC-D96F-44BB-A13B-E004B83D7AC8}"/>
              </a:ext>
            </a:extLst>
          </p:cNvPr>
          <p:cNvPicPr/>
          <p:nvPr/>
        </p:nvPicPr>
        <p:blipFill>
          <a:blip r:embed="rId4"/>
          <a:stretch>
            <a:fillRect/>
          </a:stretch>
        </p:blipFill>
        <p:spPr>
          <a:xfrm>
            <a:off x="523696" y="1427836"/>
            <a:ext cx="3626158" cy="1187566"/>
          </a:xfrm>
          <a:prstGeom prst="rect">
            <a:avLst/>
          </a:prstGeom>
        </p:spPr>
      </p:pic>
      <p:pic>
        <p:nvPicPr>
          <p:cNvPr id="8" name="图片 7">
            <a:extLst>
              <a:ext uri="{FF2B5EF4-FFF2-40B4-BE49-F238E27FC236}">
                <a16:creationId xmlns:a16="http://schemas.microsoft.com/office/drawing/2014/main" id="{14DDFFA0-086A-4997-ADA9-7A4976F63718}"/>
              </a:ext>
            </a:extLst>
          </p:cNvPr>
          <p:cNvPicPr/>
          <p:nvPr/>
        </p:nvPicPr>
        <p:blipFill>
          <a:blip r:embed="rId5"/>
          <a:stretch>
            <a:fillRect/>
          </a:stretch>
        </p:blipFill>
        <p:spPr>
          <a:xfrm>
            <a:off x="558157" y="4634499"/>
            <a:ext cx="3626159" cy="1949060"/>
          </a:xfrm>
          <a:prstGeom prst="rect">
            <a:avLst/>
          </a:prstGeom>
        </p:spPr>
      </p:pic>
    </p:spTree>
    <p:extLst>
      <p:ext uri="{BB962C8B-B14F-4D97-AF65-F5344CB8AC3E}">
        <p14:creationId xmlns:p14="http://schemas.microsoft.com/office/powerpoint/2010/main" val="351890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62F63-3BA5-40AC-B405-53A8FC6CF3F8}"/>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1EDF4636-B149-4698-A610-31B863514A0F}"/>
              </a:ext>
            </a:extLst>
          </p:cNvPr>
          <p:cNvSpPr>
            <a:spLocks noGrp="1"/>
          </p:cNvSpPr>
          <p:nvPr>
            <p:ph idx="1"/>
          </p:nvPr>
        </p:nvSpPr>
        <p:spPr/>
        <p:txBody>
          <a:bodyPr/>
          <a:lstStyle/>
          <a:p>
            <a:r>
              <a:rPr lang="en-US" altLang="zh-CN" sz="1800" dirty="0">
                <a:effectLst/>
                <a:latin typeface="Calibri" panose="020F0502020204030204" pitchFamily="34" charset="0"/>
                <a:ea typeface="等线" panose="02010600030101010101" pitchFamily="2" charset="-122"/>
              </a:rPr>
              <a:t>Replication</a:t>
            </a:r>
          </a:p>
          <a:p>
            <a:r>
              <a:rPr lang="en-US" altLang="zh-CN" sz="1800" dirty="0">
                <a:effectLst/>
                <a:latin typeface="Calibri" panose="020F0502020204030204" pitchFamily="34" charset="0"/>
                <a:ea typeface="等线" panose="02010600030101010101" pitchFamily="2" charset="-122"/>
              </a:rPr>
              <a:t>Partitioning (shards)</a:t>
            </a:r>
          </a:p>
          <a:p>
            <a:r>
              <a:rPr lang="en-US" altLang="zh-CN" sz="1800" dirty="0">
                <a:effectLst/>
                <a:latin typeface="Calibri" panose="020F0502020204030204" pitchFamily="34" charset="0"/>
                <a:ea typeface="等线" panose="02010600030101010101" pitchFamily="2" charset="-122"/>
              </a:rPr>
              <a:t>Distributed database</a:t>
            </a:r>
            <a:endParaRPr lang="zh-CN" altLang="en-US" dirty="0"/>
          </a:p>
        </p:txBody>
      </p:sp>
    </p:spTree>
    <p:extLst>
      <p:ext uri="{BB962C8B-B14F-4D97-AF65-F5344CB8AC3E}">
        <p14:creationId xmlns:p14="http://schemas.microsoft.com/office/powerpoint/2010/main" val="175692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49E16-325A-4A84-BC63-7060E5335DC9}"/>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7EBA9DE7-3F87-4D31-BC4F-306F7B196911}"/>
              </a:ext>
            </a:extLst>
          </p:cNvPr>
          <p:cNvSpPr>
            <a:spLocks noGrp="1"/>
          </p:cNvSpPr>
          <p:nvPr>
            <p:ph idx="1"/>
          </p:nvPr>
        </p:nvSpPr>
        <p:spPr/>
        <p:txBody>
          <a:bodyPr/>
          <a:lstStyle/>
          <a:p>
            <a:r>
              <a:rPr lang="en-US" altLang="zh-CN" dirty="0"/>
              <a:t>Introduction</a:t>
            </a:r>
          </a:p>
          <a:p>
            <a:r>
              <a:rPr lang="en-US" altLang="zh-CN" dirty="0"/>
              <a:t>PostgreSQL asynchronous streaming master-slave replication</a:t>
            </a:r>
          </a:p>
          <a:p>
            <a:r>
              <a:rPr lang="en-US" altLang="zh-CN" dirty="0"/>
              <a:t>Amazon RDS</a:t>
            </a:r>
          </a:p>
          <a:p>
            <a:r>
              <a:rPr lang="en-US" altLang="zh-CN" dirty="0"/>
              <a:t>Amazon Aurora</a:t>
            </a:r>
          </a:p>
          <a:p>
            <a:r>
              <a:rPr lang="en-US" altLang="zh-CN" dirty="0"/>
              <a:t>Conclusion</a:t>
            </a:r>
          </a:p>
          <a:p>
            <a:r>
              <a:rPr lang="en-US" altLang="zh-CN" dirty="0"/>
              <a:t>References</a:t>
            </a:r>
          </a:p>
        </p:txBody>
      </p:sp>
    </p:spTree>
    <p:extLst>
      <p:ext uri="{BB962C8B-B14F-4D97-AF65-F5344CB8AC3E}">
        <p14:creationId xmlns:p14="http://schemas.microsoft.com/office/powerpoint/2010/main" val="288436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p:txBody>
          <a:bodyPr/>
          <a:lstStyle/>
          <a:p>
            <a:r>
              <a:rPr lang="en-US" altLang="zh-CN" dirty="0"/>
              <a:t>Introduction</a:t>
            </a:r>
            <a:endParaRPr lang="zh-CN" altLang="en-US" dirty="0"/>
          </a:p>
        </p:txBody>
      </p:sp>
      <p:pic>
        <p:nvPicPr>
          <p:cNvPr id="4" name="内容占位符 3">
            <a:extLst>
              <a:ext uri="{FF2B5EF4-FFF2-40B4-BE49-F238E27FC236}">
                <a16:creationId xmlns:a16="http://schemas.microsoft.com/office/drawing/2014/main" id="{DE357150-5823-4F58-8074-198C797441E6}"/>
              </a:ext>
            </a:extLst>
          </p:cNvPr>
          <p:cNvPicPr>
            <a:picLocks noGrp="1"/>
          </p:cNvPicPr>
          <p:nvPr>
            <p:ph idx="1"/>
          </p:nvPr>
        </p:nvPicPr>
        <p:blipFill>
          <a:blip r:embed="rId2"/>
          <a:stretch>
            <a:fillRect/>
          </a:stretch>
        </p:blipFill>
        <p:spPr>
          <a:xfrm>
            <a:off x="2704107" y="2341563"/>
            <a:ext cx="6783785" cy="3633787"/>
          </a:xfrm>
          <a:prstGeom prst="rect">
            <a:avLst/>
          </a:prstGeom>
        </p:spPr>
      </p:pic>
    </p:spTree>
    <p:extLst>
      <p:ext uri="{BB962C8B-B14F-4D97-AF65-F5344CB8AC3E}">
        <p14:creationId xmlns:p14="http://schemas.microsoft.com/office/powerpoint/2010/main" val="144614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212138FD-A577-410C-BC18-17622907E1FC}"/>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Netflix database</a:t>
            </a:r>
          </a:p>
          <a:p>
            <a:r>
              <a:rPr lang="en-US" altLang="zh-CN" sz="1800" dirty="0">
                <a:effectLst/>
                <a:latin typeface="Calibri" panose="020F0502020204030204" pitchFamily="34" charset="0"/>
                <a:ea typeface="等线" panose="02010600030101010101" pitchFamily="2" charset="-122"/>
                <a:cs typeface="Calibri" panose="020F0502020204030204" pitchFamily="34" charset="0"/>
              </a:rPr>
              <a:t>The business has developed and grown very fast</a:t>
            </a:r>
          </a:p>
          <a:p>
            <a:r>
              <a:rPr lang="en-US" altLang="zh-CN" sz="1800" dirty="0">
                <a:latin typeface="Calibri" panose="020F0502020204030204" pitchFamily="34" charset="0"/>
                <a:ea typeface="等线" panose="02010600030101010101" pitchFamily="2" charset="-122"/>
                <a:cs typeface="Calibri" panose="020F0502020204030204" pitchFamily="34" charset="0"/>
              </a:rPr>
              <a:t>T</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o be close to end users and to improve disaster tolerance</a:t>
            </a:r>
          </a:p>
          <a:p>
            <a:r>
              <a:rPr lang="en-US" altLang="zh-CN" sz="1800" dirty="0">
                <a:latin typeface="Calibri" panose="020F0502020204030204" pitchFamily="34" charset="0"/>
                <a:ea typeface="等线" panose="02010600030101010101" pitchFamily="2" charset="-122"/>
                <a:cs typeface="Calibri" panose="020F0502020204030204" pitchFamily="34" charset="0"/>
              </a:rPr>
              <a:t>O</a:t>
            </a:r>
            <a:r>
              <a:rPr lang="en-US" altLang="zh-CN" sz="1800" dirty="0">
                <a:effectLst/>
                <a:latin typeface="Calibri" panose="020F0502020204030204" pitchFamily="34" charset="0"/>
                <a:ea typeface="等线" panose="02010600030101010101" pitchFamily="2" charset="-122"/>
                <a:cs typeface="Calibri" panose="020F0502020204030204" pitchFamily="34" charset="0"/>
              </a:rPr>
              <a:t>ne-write and multiple-reads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676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p:txBody>
          <a:bodyPr/>
          <a:lstStyle/>
          <a:p>
            <a:r>
              <a:rPr lang="en-US" altLang="zh-CN" dirty="0"/>
              <a:t>PostgreSQL asynchronous streaming replication</a:t>
            </a:r>
          </a:p>
        </p:txBody>
      </p:sp>
      <p:sp>
        <p:nvSpPr>
          <p:cNvPr id="3" name="内容占位符 2">
            <a:extLst>
              <a:ext uri="{FF2B5EF4-FFF2-40B4-BE49-F238E27FC236}">
                <a16:creationId xmlns:a16="http://schemas.microsoft.com/office/drawing/2014/main" id="{212138FD-A577-410C-BC18-17622907E1FC}"/>
              </a:ext>
            </a:extLst>
          </p:cNvPr>
          <p:cNvSpPr>
            <a:spLocks noGrp="1"/>
          </p:cNvSpPr>
          <p:nvPr>
            <p:ph idx="1"/>
          </p:nvPr>
        </p:nvSpPr>
        <p:spPr/>
        <p:txBody>
          <a:bodyPr/>
          <a:lstStyle/>
          <a:p>
            <a:pPr marL="279400">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System: CentOS release 6.6.</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279400">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PostgreSQL 9.6.6.</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279400">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SELinux = disabled</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279400">
              <a:lnSpc>
                <a:spcPct val="107000"/>
              </a:lnSpc>
              <a:spcAft>
                <a:spcPts val="800"/>
              </a:spcAft>
            </a:pPr>
            <a:r>
              <a:rPr lang="en-US" altLang="zh-CN" sz="1800" dirty="0">
                <a:effectLst/>
                <a:latin typeface="Calibri" panose="020F0502020204030204" pitchFamily="34" charset="0"/>
                <a:ea typeface="等线" panose="02010600030101010101" pitchFamily="2" charset="-122"/>
                <a:cs typeface="Calibri" panose="020F0502020204030204" pitchFamily="34" charset="0"/>
              </a:rPr>
              <a:t>Iptables closed</a:t>
            </a:r>
          </a:p>
          <a:p>
            <a:pPr marL="279400">
              <a:lnSpc>
                <a:spcPct val="107000"/>
              </a:lnSpc>
              <a:spcAft>
                <a:spcPts val="800"/>
              </a:spcAft>
            </a:pPr>
            <a:r>
              <a:rPr lang="en-US" altLang="zh-CN" sz="1800" dirty="0">
                <a:effectLst/>
                <a:latin typeface="Calibri" panose="020F0502020204030204" pitchFamily="34" charset="0"/>
                <a:ea typeface="等线" panose="02010600030101010101" pitchFamily="2" charset="-122"/>
              </a:rPr>
              <a:t>The master database </a:t>
            </a:r>
            <a:r>
              <a:rPr lang="en-US" altLang="zh-CN" sz="1800" dirty="0">
                <a:effectLst/>
                <a:latin typeface="Calibri" panose="020F0502020204030204" pitchFamily="34" charset="0"/>
                <a:ea typeface="等线" panose="02010600030101010101" pitchFamily="2" charset="-122"/>
                <a:cs typeface="Times New Roman" panose="02020603050405020304" pitchFamily="18" charset="0"/>
              </a:rPr>
              <a:t>IP: 192.168.221.161</a:t>
            </a:r>
          </a:p>
          <a:p>
            <a:pPr marL="279400">
              <a:lnSpc>
                <a:spcPct val="107000"/>
              </a:lnSpc>
              <a:spcAft>
                <a:spcPts val="800"/>
              </a:spcAft>
            </a:pPr>
            <a:r>
              <a:rPr lang="en-US" altLang="zh-CN" sz="1800" dirty="0">
                <a:effectLst/>
                <a:latin typeface="Calibri" panose="020F0502020204030204" pitchFamily="34" charset="0"/>
                <a:ea typeface="等线" panose="02010600030101010101" pitchFamily="2" charset="-122"/>
              </a:rPr>
              <a:t>The slave database IP: 192.168.221.160</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922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a:xfrm>
            <a:off x="837126" y="1419225"/>
            <a:ext cx="4320227" cy="2395117"/>
          </a:xfrm>
        </p:spPr>
        <p:txBody>
          <a:bodyPr vert="horz" lIns="91440" tIns="45720" rIns="91440" bIns="45720" rtlCol="0" anchor="b">
            <a:normAutofit/>
          </a:bodyPr>
          <a:lstStyle/>
          <a:p>
            <a:r>
              <a:rPr lang="en-US" altLang="zh-CN" sz="4000">
                <a:solidFill>
                  <a:srgbClr val="FFFFFF"/>
                </a:solidFill>
              </a:rPr>
              <a:t>Master database</a:t>
            </a:r>
          </a:p>
        </p:txBody>
      </p:sp>
      <p:pic>
        <p:nvPicPr>
          <p:cNvPr id="6" name="内容占位符 5">
            <a:extLst>
              <a:ext uri="{FF2B5EF4-FFF2-40B4-BE49-F238E27FC236}">
                <a16:creationId xmlns:a16="http://schemas.microsoft.com/office/drawing/2014/main" id="{F11F3A70-E100-4D52-9748-99A49CEBC988}"/>
              </a:ext>
            </a:extLst>
          </p:cNvPr>
          <p:cNvPicPr>
            <a:picLocks noGrp="1"/>
          </p:cNvPicPr>
          <p:nvPr>
            <p:ph idx="1"/>
          </p:nvPr>
        </p:nvPicPr>
        <p:blipFill>
          <a:blip r:embed="rId3"/>
          <a:stretch>
            <a:fillRect/>
          </a:stretch>
        </p:blipFill>
        <p:spPr>
          <a:xfrm>
            <a:off x="5835849" y="1164584"/>
            <a:ext cx="5710061" cy="1613091"/>
          </a:xfrm>
          <a:prstGeom prst="rect">
            <a:avLst/>
          </a:prstGeom>
        </p:spPr>
      </p:pic>
      <p:pic>
        <p:nvPicPr>
          <p:cNvPr id="7" name="图片 6">
            <a:extLst>
              <a:ext uri="{FF2B5EF4-FFF2-40B4-BE49-F238E27FC236}">
                <a16:creationId xmlns:a16="http://schemas.microsoft.com/office/drawing/2014/main" id="{01D0E079-06BA-4C71-A906-ABEB1BBB9121}"/>
              </a:ext>
            </a:extLst>
          </p:cNvPr>
          <p:cNvPicPr/>
          <p:nvPr/>
        </p:nvPicPr>
        <p:blipFill>
          <a:blip r:embed="rId4"/>
          <a:stretch>
            <a:fillRect/>
          </a:stretch>
        </p:blipFill>
        <p:spPr>
          <a:xfrm>
            <a:off x="5811017" y="4019900"/>
            <a:ext cx="5734893" cy="1991433"/>
          </a:xfrm>
          <a:prstGeom prst="rect">
            <a:avLst/>
          </a:prstGeom>
        </p:spPr>
      </p:pic>
      <p:pic>
        <p:nvPicPr>
          <p:cNvPr id="4" name="图片 3">
            <a:extLst>
              <a:ext uri="{FF2B5EF4-FFF2-40B4-BE49-F238E27FC236}">
                <a16:creationId xmlns:a16="http://schemas.microsoft.com/office/drawing/2014/main" id="{FDAEDF33-09DF-4704-A6C0-78C9E73B9670}"/>
              </a:ext>
            </a:extLst>
          </p:cNvPr>
          <p:cNvPicPr>
            <a:picLocks noChangeAspect="1"/>
          </p:cNvPicPr>
          <p:nvPr/>
        </p:nvPicPr>
        <p:blipFill>
          <a:blip r:embed="rId5"/>
          <a:stretch>
            <a:fillRect/>
          </a:stretch>
        </p:blipFill>
        <p:spPr>
          <a:xfrm>
            <a:off x="5823432" y="2858893"/>
            <a:ext cx="5710062" cy="1062337"/>
          </a:xfrm>
          <a:prstGeom prst="rect">
            <a:avLst/>
          </a:prstGeom>
        </p:spPr>
      </p:pic>
    </p:spTree>
    <p:extLst>
      <p:ext uri="{BB962C8B-B14F-4D97-AF65-F5344CB8AC3E}">
        <p14:creationId xmlns:p14="http://schemas.microsoft.com/office/powerpoint/2010/main" val="7751483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a:xfrm>
            <a:off x="837126" y="1419225"/>
            <a:ext cx="4320227" cy="2395117"/>
          </a:xfrm>
        </p:spPr>
        <p:txBody>
          <a:bodyPr vert="horz" lIns="91440" tIns="45720" rIns="91440" bIns="45720" rtlCol="0" anchor="b">
            <a:normAutofit/>
          </a:bodyPr>
          <a:lstStyle/>
          <a:p>
            <a:r>
              <a:rPr lang="en-US" altLang="zh-CN" sz="4000">
                <a:solidFill>
                  <a:srgbClr val="FFFFFF"/>
                </a:solidFill>
              </a:rPr>
              <a:t>Master database</a:t>
            </a:r>
          </a:p>
        </p:txBody>
      </p:sp>
      <p:pic>
        <p:nvPicPr>
          <p:cNvPr id="5" name="内容占位符 7">
            <a:extLst>
              <a:ext uri="{FF2B5EF4-FFF2-40B4-BE49-F238E27FC236}">
                <a16:creationId xmlns:a16="http://schemas.microsoft.com/office/drawing/2014/main" id="{181F8522-78F9-4334-AB52-1155E48BCC2F}"/>
              </a:ext>
            </a:extLst>
          </p:cNvPr>
          <p:cNvPicPr>
            <a:picLocks/>
          </p:cNvPicPr>
          <p:nvPr/>
        </p:nvPicPr>
        <p:blipFill>
          <a:blip r:embed="rId3"/>
          <a:stretch>
            <a:fillRect/>
          </a:stretch>
        </p:blipFill>
        <p:spPr>
          <a:xfrm>
            <a:off x="6991917" y="1304412"/>
            <a:ext cx="3397924" cy="1312371"/>
          </a:xfrm>
          <a:prstGeom prst="rect">
            <a:avLst/>
          </a:prstGeom>
        </p:spPr>
      </p:pic>
      <p:sp>
        <p:nvSpPr>
          <p:cNvPr id="9" name="内容占位符 8">
            <a:extLst>
              <a:ext uri="{FF2B5EF4-FFF2-40B4-BE49-F238E27FC236}">
                <a16:creationId xmlns:a16="http://schemas.microsoft.com/office/drawing/2014/main" id="{4273E472-83AB-4544-AEC0-FBDCDA0BFC48}"/>
              </a:ext>
            </a:extLst>
          </p:cNvPr>
          <p:cNvSpPr>
            <a:spLocks noGrp="1"/>
          </p:cNvSpPr>
          <p:nvPr>
            <p:ph idx="1"/>
          </p:nvPr>
        </p:nvSpPr>
        <p:spPr/>
        <p:txBody>
          <a:bodyPr/>
          <a:lstStyle/>
          <a:p>
            <a:endParaRPr lang="zh-CN" altLang="en-US" dirty="0"/>
          </a:p>
        </p:txBody>
      </p:sp>
      <p:pic>
        <p:nvPicPr>
          <p:cNvPr id="10" name="图片 9">
            <a:extLst>
              <a:ext uri="{FF2B5EF4-FFF2-40B4-BE49-F238E27FC236}">
                <a16:creationId xmlns:a16="http://schemas.microsoft.com/office/drawing/2014/main" id="{B3230A9F-DD34-4073-AC0E-26AC2EA8E1D9}"/>
              </a:ext>
            </a:extLst>
          </p:cNvPr>
          <p:cNvPicPr/>
          <p:nvPr/>
        </p:nvPicPr>
        <p:blipFill>
          <a:blip r:embed="rId4"/>
          <a:stretch>
            <a:fillRect/>
          </a:stretch>
        </p:blipFill>
        <p:spPr>
          <a:xfrm>
            <a:off x="6991917" y="4356450"/>
            <a:ext cx="3400442" cy="629081"/>
          </a:xfrm>
          <a:prstGeom prst="rect">
            <a:avLst/>
          </a:prstGeom>
        </p:spPr>
      </p:pic>
    </p:spTree>
    <p:extLst>
      <p:ext uri="{BB962C8B-B14F-4D97-AF65-F5344CB8AC3E}">
        <p14:creationId xmlns:p14="http://schemas.microsoft.com/office/powerpoint/2010/main" val="16547155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a:xfrm>
            <a:off x="803189" y="1209184"/>
            <a:ext cx="3089189" cy="4734416"/>
          </a:xfrm>
        </p:spPr>
        <p:txBody>
          <a:bodyPr anchor="ctr">
            <a:normAutofit/>
          </a:bodyPr>
          <a:lstStyle/>
          <a:p>
            <a:r>
              <a:rPr lang="en-US" altLang="zh-CN">
                <a:solidFill>
                  <a:srgbClr val="FFFFFF"/>
                </a:solidFill>
              </a:rPr>
              <a:t>slave database</a:t>
            </a:r>
          </a:p>
        </p:txBody>
      </p:sp>
      <p:pic>
        <p:nvPicPr>
          <p:cNvPr id="5" name="内容占位符 6">
            <a:extLst>
              <a:ext uri="{FF2B5EF4-FFF2-40B4-BE49-F238E27FC236}">
                <a16:creationId xmlns:a16="http://schemas.microsoft.com/office/drawing/2014/main" id="{F92F38B3-83A4-4561-A8A1-1A02073EEFCB}"/>
              </a:ext>
            </a:extLst>
          </p:cNvPr>
          <p:cNvPicPr>
            <a:picLocks noGrp="1"/>
          </p:cNvPicPr>
          <p:nvPr>
            <p:ph idx="1"/>
          </p:nvPr>
        </p:nvPicPr>
        <p:blipFill>
          <a:blip r:embed="rId3"/>
          <a:stretch>
            <a:fillRect/>
          </a:stretch>
        </p:blipFill>
        <p:spPr>
          <a:xfrm>
            <a:off x="4626192" y="3030754"/>
            <a:ext cx="7183438" cy="1091275"/>
          </a:xfrm>
          <a:prstGeom prst="rect">
            <a:avLst/>
          </a:prstGeom>
        </p:spPr>
      </p:pic>
    </p:spTree>
    <p:extLst>
      <p:ext uri="{BB962C8B-B14F-4D97-AF65-F5344CB8AC3E}">
        <p14:creationId xmlns:p14="http://schemas.microsoft.com/office/powerpoint/2010/main" val="254722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F34DFE3-7D35-44E9-8E48-4C309887BCB8}"/>
              </a:ext>
            </a:extLst>
          </p:cNvPr>
          <p:cNvSpPr>
            <a:spLocks noGrp="1"/>
          </p:cNvSpPr>
          <p:nvPr>
            <p:ph type="title"/>
          </p:nvPr>
        </p:nvSpPr>
        <p:spPr>
          <a:xfrm>
            <a:off x="803189" y="1209184"/>
            <a:ext cx="3089189" cy="4734416"/>
          </a:xfrm>
        </p:spPr>
        <p:txBody>
          <a:bodyPr anchor="ctr">
            <a:normAutofit/>
          </a:bodyPr>
          <a:lstStyle/>
          <a:p>
            <a:r>
              <a:rPr lang="en-US" altLang="zh-CN">
                <a:solidFill>
                  <a:srgbClr val="FFFFFF"/>
                </a:solidFill>
              </a:rPr>
              <a:t>slave database</a:t>
            </a:r>
          </a:p>
        </p:txBody>
      </p:sp>
      <p:pic>
        <p:nvPicPr>
          <p:cNvPr id="13" name="图片 12">
            <a:extLst>
              <a:ext uri="{FF2B5EF4-FFF2-40B4-BE49-F238E27FC236}">
                <a16:creationId xmlns:a16="http://schemas.microsoft.com/office/drawing/2014/main" id="{37893B80-8FF7-471E-9B76-55BA5248C173}"/>
              </a:ext>
            </a:extLst>
          </p:cNvPr>
          <p:cNvPicPr/>
          <p:nvPr/>
        </p:nvPicPr>
        <p:blipFill>
          <a:blip r:embed="rId3"/>
          <a:stretch>
            <a:fillRect/>
          </a:stretch>
        </p:blipFill>
        <p:spPr>
          <a:xfrm>
            <a:off x="4867976" y="2119217"/>
            <a:ext cx="5731510" cy="706120"/>
          </a:xfrm>
          <a:prstGeom prst="rect">
            <a:avLst/>
          </a:prstGeom>
        </p:spPr>
      </p:pic>
      <p:pic>
        <p:nvPicPr>
          <p:cNvPr id="19" name="内容占位符 18">
            <a:extLst>
              <a:ext uri="{FF2B5EF4-FFF2-40B4-BE49-F238E27FC236}">
                <a16:creationId xmlns:a16="http://schemas.microsoft.com/office/drawing/2014/main" id="{615B4455-E17C-44C6-86AC-A7F8E1DB4686}"/>
              </a:ext>
            </a:extLst>
          </p:cNvPr>
          <p:cNvPicPr>
            <a:picLocks noGrp="1"/>
          </p:cNvPicPr>
          <p:nvPr>
            <p:ph idx="1"/>
          </p:nvPr>
        </p:nvPicPr>
        <p:blipFill>
          <a:blip r:embed="rId4"/>
          <a:stretch>
            <a:fillRect/>
          </a:stretch>
        </p:blipFill>
        <p:spPr>
          <a:xfrm>
            <a:off x="5723956" y="3128717"/>
            <a:ext cx="4019550" cy="447675"/>
          </a:xfrm>
          <a:prstGeom prst="rect">
            <a:avLst/>
          </a:prstGeom>
        </p:spPr>
      </p:pic>
      <p:pic>
        <p:nvPicPr>
          <p:cNvPr id="21" name="图片 20">
            <a:extLst>
              <a:ext uri="{FF2B5EF4-FFF2-40B4-BE49-F238E27FC236}">
                <a16:creationId xmlns:a16="http://schemas.microsoft.com/office/drawing/2014/main" id="{DE0F5D63-BEBC-4D42-A575-80C53BAB516C}"/>
              </a:ext>
            </a:extLst>
          </p:cNvPr>
          <p:cNvPicPr/>
          <p:nvPr/>
        </p:nvPicPr>
        <p:blipFill>
          <a:blip r:embed="rId5"/>
          <a:stretch>
            <a:fillRect/>
          </a:stretch>
        </p:blipFill>
        <p:spPr>
          <a:xfrm>
            <a:off x="4867976" y="4032664"/>
            <a:ext cx="5731510" cy="1991995"/>
          </a:xfrm>
          <a:prstGeom prst="rect">
            <a:avLst/>
          </a:prstGeom>
        </p:spPr>
      </p:pic>
    </p:spTree>
    <p:extLst>
      <p:ext uri="{BB962C8B-B14F-4D97-AF65-F5344CB8AC3E}">
        <p14:creationId xmlns:p14="http://schemas.microsoft.com/office/powerpoint/2010/main" val="1189677689"/>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3D3822"/>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828282"/>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2594</Words>
  <Application>Microsoft Office PowerPoint</Application>
  <PresentationFormat>宽屏</PresentationFormat>
  <Paragraphs>119</Paragraphs>
  <Slides>17</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-apple-system</vt:lpstr>
      <vt:lpstr>等线</vt:lpstr>
      <vt:lpstr>宋体</vt:lpstr>
      <vt:lpstr>Arial</vt:lpstr>
      <vt:lpstr>Calibri</vt:lpstr>
      <vt:lpstr>Century Schoolbook</vt:lpstr>
      <vt:lpstr>Franklin Gothic Book</vt:lpstr>
      <vt:lpstr>Times New Roman</vt:lpstr>
      <vt:lpstr>Wingdings 2</vt:lpstr>
      <vt:lpstr>DividendVTI</vt:lpstr>
      <vt:lpstr>Cloud-based database</vt:lpstr>
      <vt:lpstr>Table of contents</vt:lpstr>
      <vt:lpstr>Introduction</vt:lpstr>
      <vt:lpstr>Introduction</vt:lpstr>
      <vt:lpstr>PostgreSQL asynchronous streaming replication</vt:lpstr>
      <vt:lpstr>Master database</vt:lpstr>
      <vt:lpstr>Master database</vt:lpstr>
      <vt:lpstr>slave database</vt:lpstr>
      <vt:lpstr>slave database</vt:lpstr>
      <vt:lpstr>Test results</vt:lpstr>
      <vt:lpstr>Test results</vt:lpstr>
      <vt:lpstr>Aws rds for postgresql</vt:lpstr>
      <vt:lpstr>Aws rds for postgresql</vt:lpstr>
      <vt:lpstr>Aws Aurora</vt:lpstr>
      <vt:lpstr>Aws Aurora</vt:lpstr>
      <vt:lpstr>Aws Aurora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Cloud-based database</dc:title>
  <dc:creator>高 弥</dc:creator>
  <cp:lastModifiedBy>高 弥</cp:lastModifiedBy>
  <cp:revision>7</cp:revision>
  <dcterms:created xsi:type="dcterms:W3CDTF">2020-08-19T13:26:05Z</dcterms:created>
  <dcterms:modified xsi:type="dcterms:W3CDTF">2020-08-20T00:07:37Z</dcterms:modified>
</cp:coreProperties>
</file>