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0" autoAdjust="0"/>
  </p:normalViewPr>
  <p:slideViewPr>
    <p:cSldViewPr snapToGrid="0">
      <p:cViewPr varScale="1">
        <p:scale>
          <a:sx n="140" d="100"/>
          <a:sy n="140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1F4FD-F22C-4269-8398-A518322F50EC}" type="datetimeFigureOut">
              <a:rPr lang="zh-CN" altLang="en-US" smtClean="0"/>
              <a:t>2020-08-19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139E1-13DC-4FB0-9DC3-C1422964F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7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139E1-13DC-4FB0-9DC3-C1422964F2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80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139E1-13DC-4FB0-9DC3-C1422964F2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9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139E1-13DC-4FB0-9DC3-C1422964F2C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0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139E1-13DC-4FB0-9DC3-C1422964F2C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885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139E1-13DC-4FB0-9DC3-C1422964F2C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92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139E1-13DC-4FB0-9DC3-C1422964F2C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47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139E1-13DC-4FB0-9DC3-C1422964F2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70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+mj-lt"/>
              <a:buAutoNum type="alphaLcParenR"/>
            </a:pP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139E1-13DC-4FB0-9DC3-C1422964F2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182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+mj-lt"/>
              <a:buNone/>
            </a:pP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139E1-13DC-4FB0-9DC3-C1422964F2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88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139E1-13DC-4FB0-9DC3-C1422964F2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0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+mj-lt"/>
              <a:buNone/>
            </a:pP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139E1-13DC-4FB0-9DC3-C1422964F2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77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139E1-13DC-4FB0-9DC3-C1422964F2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98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139E1-13DC-4FB0-9DC3-C1422964F2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54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139E1-13DC-4FB0-9DC3-C1422964F2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8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1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2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4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5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3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5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7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2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9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485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4" r:id="rId5"/>
    <p:sldLayoutId id="2147483728" r:id="rId6"/>
    <p:sldLayoutId id="2147483729" r:id="rId7"/>
    <p:sldLayoutId id="2147483730" r:id="rId8"/>
    <p:sldLayoutId id="2147483733" r:id="rId9"/>
    <p:sldLayoutId id="2147483731" r:id="rId10"/>
    <p:sldLayoutId id="214748373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E8E3280-CAFE-402F-A919-3FC99561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Cloud-based database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2E563A-F2E2-403E-9521-BC60F6023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>
                    <a:alpha val="75000"/>
                  </a:srgbClr>
                </a:solidFill>
              </a:rPr>
              <a:t>Postgresql &amp; aws rds</a:t>
            </a:r>
            <a:endParaRPr lang="zh-CN" altLang="en-US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4" name="Picture 3" descr="图片包含 游戏机&#10;&#10;描述已自动生成">
            <a:extLst>
              <a:ext uri="{FF2B5EF4-FFF2-40B4-BE49-F238E27FC236}">
                <a16:creationId xmlns:a16="http://schemas.microsoft.com/office/drawing/2014/main" id="{955C9278-0BD4-4E5F-9C5D-389E8706E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3" b="3306"/>
          <a:stretch/>
        </p:blipFill>
        <p:spPr>
          <a:xfrm>
            <a:off x="4746264" y="1524001"/>
            <a:ext cx="6764864" cy="38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84A04D-8F89-4B5B-8729-001FCF3E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6" y="1419225"/>
            <a:ext cx="4320227" cy="2395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Test results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9F4AD1F-7B59-4AB2-A860-0CDE12D133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5849" y="871943"/>
            <a:ext cx="5710061" cy="21983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E76447-AE6A-4BFD-BE6A-C40DC59E9A2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07785" y="3640668"/>
            <a:ext cx="3741357" cy="27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4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84A04D-8F89-4B5B-8729-001FCF3E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6" y="1419225"/>
            <a:ext cx="4320227" cy="2395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Test results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5CC92459-A9F3-4745-8742-E304A36FC7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13203" y="453643"/>
            <a:ext cx="3690564" cy="363378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60BBBF6-B8FE-4818-9681-D2E468EBADD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62960" y="5075004"/>
            <a:ext cx="45910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4DFE3-7D35-44E9-8E48-4C3098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</a:t>
            </a:r>
            <a:r>
              <a:rPr lang="en-US" altLang="zh-CN" dirty="0" err="1"/>
              <a:t>rds</a:t>
            </a:r>
            <a:r>
              <a:rPr lang="en-US" altLang="zh-CN" dirty="0"/>
              <a:t> for </a:t>
            </a:r>
            <a:r>
              <a:rPr lang="en-US" altLang="zh-CN" dirty="0" err="1"/>
              <a:t>postgresql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138FD-A577-410C-BC18-17622907E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9400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Complex and difficult deployment task to manually set up replication</a:t>
            </a:r>
          </a:p>
          <a:p>
            <a:pPr marL="279400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Operations and maintenance tasks that follow</a:t>
            </a:r>
          </a:p>
          <a:p>
            <a:pPr marL="279400">
              <a:lnSpc>
                <a:spcPct val="107000"/>
              </a:lnSpc>
              <a:spcAft>
                <a:spcPts val="800"/>
              </a:spcAft>
            </a:pP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2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F34DFE3-7D35-44E9-8E48-4C309887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Aws rds for postgresql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3B8898-1C5B-4654-AC3E-2BEC3E5EF4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053" y="1235477"/>
            <a:ext cx="6764864" cy="43633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764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4DFE3-7D35-44E9-8E48-4C3098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Aurora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138FD-A577-410C-BC18-17622907E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9400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</a:rPr>
              <a:t>T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he amount of user’s input has gradually increased and become very dense</a:t>
            </a:r>
          </a:p>
          <a:p>
            <a:pPr marL="279400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 The network latency requirements of read-only nodes are kept as low as possible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88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4DFE3-7D35-44E9-8E48-4C3098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Aurora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138FD-A577-410C-BC18-17622907E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9400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</a:rPr>
              <a:t>N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etwork latency of replication was lower than another</a:t>
            </a:r>
          </a:p>
          <a:p>
            <a:pPr marL="279400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</a:rPr>
              <a:t>R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elatively little impact on the input performance of the master database which in main region</a:t>
            </a:r>
          </a:p>
          <a:p>
            <a:pPr marL="279400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</a:rPr>
              <a:t>D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isaster preparedness in Amazon Aurora had been improved as much as possible</a:t>
            </a:r>
          </a:p>
          <a:p>
            <a:pPr marL="279400">
              <a:lnSpc>
                <a:spcPct val="107000"/>
              </a:lnSpc>
              <a:spcAft>
                <a:spcPts val="800"/>
              </a:spcAft>
            </a:pP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2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140C5F6-42D5-4D5D-9636-0329EEFBA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BE480D-282B-4127-8876-516BCD0848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2233" y="1151509"/>
            <a:ext cx="6546300" cy="21930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57E30F7-3253-4621-AB18-6A383D3A3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34DFE3-7D35-44E9-8E48-4C309887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842" y="4571122"/>
            <a:ext cx="6591957" cy="10379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Aws Aurora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05829B-9491-4F93-8853-9BCABA78F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20158"/>
            <a:ext cx="1218895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F966F2-031A-4EA8-B214-62BED34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CC14DC-D96F-44BB-A13B-E004B83D7A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3696" y="1427836"/>
            <a:ext cx="3626158" cy="11875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DDFFA0-086A-4997-ADA9-7A4976F6371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8157" y="4634499"/>
            <a:ext cx="3626159" cy="19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0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62F63-3BA5-40AC-B405-53A8FC6C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F4636-B149-4698-A610-31B863514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Replication</a:t>
            </a:r>
          </a:p>
          <a:p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Partitioning (shards)</a:t>
            </a:r>
          </a:p>
          <a:p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Distributed database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92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49E16-325A-4A84-BC63-7060E533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9DE7-3F87-4D31-BC4F-306F7B19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PostgreSQL asynchronous streaming master-slave replication</a:t>
            </a:r>
          </a:p>
          <a:p>
            <a:r>
              <a:rPr lang="en-US" altLang="zh-CN" dirty="0"/>
              <a:t>Amazon RDS</a:t>
            </a:r>
          </a:p>
          <a:p>
            <a:r>
              <a:rPr lang="en-US" altLang="zh-CN" dirty="0"/>
              <a:t>Amazon Aurora</a:t>
            </a:r>
          </a:p>
          <a:p>
            <a:r>
              <a:rPr lang="en-US" altLang="zh-CN" dirty="0"/>
              <a:t>Conclusion</a:t>
            </a:r>
          </a:p>
          <a:p>
            <a:r>
              <a:rPr lang="en-US" altLang="zh-C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8436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4DFE3-7D35-44E9-8E48-4C3098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E357150-5823-4F58-8074-198C797441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107" y="2341563"/>
            <a:ext cx="6783785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4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4DFE3-7D35-44E9-8E48-4C3098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138FD-A577-410C-BC18-17622907E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Netflix database</a:t>
            </a:r>
          </a:p>
          <a:p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The business has developed and grown very fast</a:t>
            </a:r>
          </a:p>
          <a:p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o be close to end users and to improve disaster tolerance</a:t>
            </a:r>
          </a:p>
          <a:p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O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ne-write and multiple-reads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6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4DFE3-7D35-44E9-8E48-4C3098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PostgreSQL asynchronous streaming replication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138FD-A577-410C-BC18-17622907E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9400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System: CentOS release 6.6.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79400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PostgreSQL 9.6.6.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79400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SELinux = disabled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79400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Iptables closed</a:t>
            </a:r>
          </a:p>
          <a:p>
            <a:pPr marL="279400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The master database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IP: 192.168.221.161</a:t>
            </a:r>
          </a:p>
          <a:p>
            <a:pPr marL="279400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The slave database IP: 192.168.221.160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22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34DFE3-7D35-44E9-8E48-4C309887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6" y="1419225"/>
            <a:ext cx="4320227" cy="2395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Master database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11F3A70-E100-4D52-9748-99A49CEBC9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5849" y="1164584"/>
            <a:ext cx="5710061" cy="16130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D0E079-06BA-4C71-A906-ABEB1BBB912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35849" y="4002448"/>
            <a:ext cx="5710061" cy="19914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22050FB-5E4D-4D20-B6F2-510FA820B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849" y="2858893"/>
            <a:ext cx="5710062" cy="10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48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34DFE3-7D35-44E9-8E48-4C309887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6" y="1419225"/>
            <a:ext cx="4320227" cy="2395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Master database</a:t>
            </a:r>
          </a:p>
        </p:txBody>
      </p:sp>
      <p:pic>
        <p:nvPicPr>
          <p:cNvPr id="5" name="内容占位符 7">
            <a:extLst>
              <a:ext uri="{FF2B5EF4-FFF2-40B4-BE49-F238E27FC236}">
                <a16:creationId xmlns:a16="http://schemas.microsoft.com/office/drawing/2014/main" id="{181F8522-78F9-4334-AB52-1155E48BCC2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17" y="1304412"/>
            <a:ext cx="3397924" cy="1312371"/>
          </a:xfrm>
          <a:prstGeom prst="rect">
            <a:avLst/>
          </a:prstGeom>
        </p:spPr>
      </p:pic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5FC58E6E-C700-42A6-9F5E-0A735978B6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00141" y="4329825"/>
            <a:ext cx="41814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15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34DFE3-7D35-44E9-8E48-4C309887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slave database</a:t>
            </a:r>
          </a:p>
        </p:txBody>
      </p:sp>
      <p:pic>
        <p:nvPicPr>
          <p:cNvPr id="5" name="内容占位符 6">
            <a:extLst>
              <a:ext uri="{FF2B5EF4-FFF2-40B4-BE49-F238E27FC236}">
                <a16:creationId xmlns:a16="http://schemas.microsoft.com/office/drawing/2014/main" id="{F92F38B3-83A4-4561-A8A1-1A02073EEF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6192" y="3030754"/>
            <a:ext cx="7183438" cy="10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2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34DFE3-7D35-44E9-8E48-4C309887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slave database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7893B80-8FF7-471E-9B76-55BA5248C1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7976" y="2119217"/>
            <a:ext cx="5731510" cy="706120"/>
          </a:xfrm>
          <a:prstGeom prst="rect">
            <a:avLst/>
          </a:prstGeom>
        </p:spPr>
      </p:pic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615B4455-E17C-44C6-86AC-A7F8E1DB46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23956" y="3128717"/>
            <a:ext cx="4019550" cy="4476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E0F5D63-BEBC-4D42-A575-80C53BAB516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67976" y="4032664"/>
            <a:ext cx="5731510" cy="199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776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3D3822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828282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202</Words>
  <Application>Microsoft Office PowerPoint</Application>
  <PresentationFormat>宽屏</PresentationFormat>
  <Paragraphs>58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Calibri</vt:lpstr>
      <vt:lpstr>Century Schoolbook</vt:lpstr>
      <vt:lpstr>Franklin Gothic Book</vt:lpstr>
      <vt:lpstr>Times New Roman</vt:lpstr>
      <vt:lpstr>Wingdings 2</vt:lpstr>
      <vt:lpstr>DividendVTI</vt:lpstr>
      <vt:lpstr>Cloud-based database</vt:lpstr>
      <vt:lpstr>Table of contents</vt:lpstr>
      <vt:lpstr>Introduction</vt:lpstr>
      <vt:lpstr>Introduction</vt:lpstr>
      <vt:lpstr>PostgreSQL asynchronous streaming replication</vt:lpstr>
      <vt:lpstr>Master database</vt:lpstr>
      <vt:lpstr>Master database</vt:lpstr>
      <vt:lpstr>slave database</vt:lpstr>
      <vt:lpstr>slave database</vt:lpstr>
      <vt:lpstr>Test results</vt:lpstr>
      <vt:lpstr>Test results</vt:lpstr>
      <vt:lpstr>Aws rds for postgresql</vt:lpstr>
      <vt:lpstr>Aws rds for postgresql</vt:lpstr>
      <vt:lpstr>Aws Aurora</vt:lpstr>
      <vt:lpstr>Aws Aurora</vt:lpstr>
      <vt:lpstr>Aws Aurora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Cloud-based database</dc:title>
  <dc:creator>高 弥</dc:creator>
  <cp:lastModifiedBy>高 弥</cp:lastModifiedBy>
  <cp:revision>7</cp:revision>
  <dcterms:created xsi:type="dcterms:W3CDTF">2020-08-19T13:26:05Z</dcterms:created>
  <dcterms:modified xsi:type="dcterms:W3CDTF">2020-08-20T01:45:37Z</dcterms:modified>
</cp:coreProperties>
</file>