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2" r:id="rId3"/>
    <p:sldId id="293" r:id="rId4"/>
    <p:sldId id="294" r:id="rId5"/>
    <p:sldId id="295" r:id="rId6"/>
    <p:sldId id="27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274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260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FCAF6-D365-4FDD-B663-708F1A7E2FD3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3CD61-D49B-4AF5-A0D8-40A83136AE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8C3B-188E-4009-85B3-FC49E0BDAAEE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90A2-7DB9-4B99-B07E-8971DEF98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需包含如下内容：个人介绍</a:t>
            </a:r>
            <a:r>
              <a:rPr lang="en-US" altLang="zh-CN" dirty="0"/>
              <a:t>/</a:t>
            </a:r>
            <a:r>
              <a:rPr lang="zh-CN" altLang="en-US" dirty="0"/>
              <a:t>入职时间</a:t>
            </a:r>
            <a:r>
              <a:rPr lang="en-US" altLang="zh-CN" dirty="0"/>
              <a:t>/</a:t>
            </a:r>
            <a:r>
              <a:rPr lang="zh-CN" altLang="en-US" dirty="0"/>
              <a:t>所在项目组</a:t>
            </a:r>
            <a:r>
              <a:rPr lang="en-US" altLang="zh-CN" dirty="0"/>
              <a:t>/</a:t>
            </a:r>
            <a:r>
              <a:rPr lang="zh-CN" altLang="en-US" dirty="0"/>
              <a:t>职能职责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1ED3-E40B-4690-BA61-6E5EDC06EB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6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需包含如下内容：个人介绍</a:t>
            </a:r>
            <a:r>
              <a:rPr lang="en-US" altLang="zh-CN" dirty="0"/>
              <a:t>/</a:t>
            </a:r>
            <a:r>
              <a:rPr lang="zh-CN" altLang="en-US" dirty="0"/>
              <a:t>入职时间</a:t>
            </a:r>
            <a:r>
              <a:rPr lang="en-US" altLang="zh-CN" dirty="0"/>
              <a:t>/</a:t>
            </a:r>
            <a:r>
              <a:rPr lang="zh-CN" altLang="en-US" dirty="0"/>
              <a:t>所在项目组</a:t>
            </a:r>
            <a:r>
              <a:rPr lang="en-US" altLang="zh-CN" dirty="0"/>
              <a:t>/</a:t>
            </a:r>
            <a:r>
              <a:rPr lang="zh-CN" altLang="en-US" dirty="0"/>
              <a:t>职能职责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1ED3-E40B-4690-BA61-6E5EDC06EB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需包含如下内容：个人介绍</a:t>
            </a:r>
            <a:r>
              <a:rPr lang="en-US" altLang="zh-CN" dirty="0"/>
              <a:t>/</a:t>
            </a:r>
            <a:r>
              <a:rPr lang="zh-CN" altLang="en-US" dirty="0"/>
              <a:t>入职时间</a:t>
            </a:r>
            <a:r>
              <a:rPr lang="en-US" altLang="zh-CN" dirty="0"/>
              <a:t>/</a:t>
            </a:r>
            <a:r>
              <a:rPr lang="zh-CN" altLang="en-US" dirty="0"/>
              <a:t>所在项目组</a:t>
            </a:r>
            <a:r>
              <a:rPr lang="en-US" altLang="zh-CN" dirty="0"/>
              <a:t>/</a:t>
            </a:r>
            <a:r>
              <a:rPr lang="zh-CN" altLang="en-US" dirty="0"/>
              <a:t>职能职责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1ED3-E40B-4690-BA61-6E5EDC06EB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6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需包含如下内容：个人介绍</a:t>
            </a:r>
            <a:r>
              <a:rPr lang="en-US" altLang="zh-CN" dirty="0"/>
              <a:t>/</a:t>
            </a:r>
            <a:r>
              <a:rPr lang="zh-CN" altLang="en-US" dirty="0"/>
              <a:t>入职时间</a:t>
            </a:r>
            <a:r>
              <a:rPr lang="en-US" altLang="zh-CN" dirty="0"/>
              <a:t>/</a:t>
            </a:r>
            <a:r>
              <a:rPr lang="zh-CN" altLang="en-US" dirty="0"/>
              <a:t>所在项目组</a:t>
            </a:r>
            <a:r>
              <a:rPr lang="en-US" altLang="zh-CN" dirty="0"/>
              <a:t>/</a:t>
            </a:r>
            <a:r>
              <a:rPr lang="zh-CN" altLang="en-US" dirty="0"/>
              <a:t>职能职责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1ED3-E40B-4690-BA61-6E5EDC06EB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1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17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8926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24760" y="50800"/>
            <a:ext cx="8229600" cy="6769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6732239" y="4659982"/>
            <a:ext cx="1206737" cy="245171"/>
          </a:xfrm>
          <a:prstGeom prst="rect">
            <a:avLst/>
          </a:prstGeom>
        </p:spPr>
        <p:txBody>
          <a:bodyPr/>
          <a:lstStyle/>
          <a:p>
            <a:fld id="{140D04A6-58EB-4E4A-8B1D-413FB0CAFDB7}" type="datetime1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2016/11/25</a:t>
            </a:fld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99" y="505676"/>
            <a:ext cx="3441162" cy="1011608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50743" y="1565530"/>
            <a:ext cx="6696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4000" b="1" dirty="0">
                <a:latin typeface="Microsoft YaHei" pitchFamily="34" charset="-122"/>
                <a:ea typeface="Microsoft YaHei" pitchFamily="34" charset="-122"/>
              </a:rPr>
              <a:t>使用</a:t>
            </a:r>
            <a:r>
              <a:rPr lang="en-US" altLang="zh-CN" sz="4000" b="1" dirty="0">
                <a:latin typeface="Microsoft YaHei" pitchFamily="34" charset="-122"/>
                <a:ea typeface="Microsoft YaHei" pitchFamily="34" charset="-122"/>
              </a:rPr>
              <a:t>React</a:t>
            </a:r>
            <a:r>
              <a:rPr lang="zh-CN" altLang="en-US" sz="4000" b="1" dirty="0">
                <a:latin typeface="Microsoft YaHei" pitchFamily="34" charset="-122"/>
                <a:ea typeface="Microsoft YaHei" pitchFamily="34" charset="-122"/>
              </a:rPr>
              <a:t>构建前端通用组件库</a:t>
            </a:r>
            <a:endParaRPr lang="en-US" altLang="zh-CN" sz="4000" b="1" dirty="0">
              <a:latin typeface="Microsoft YaHei" pitchFamily="34" charset="-122"/>
              <a:ea typeface="Microsoft YaHei" pitchFamily="34" charset="-122"/>
            </a:endParaRPr>
          </a:p>
          <a:p>
            <a:pPr>
              <a:buFont typeface="Arial" charset="0"/>
              <a:buNone/>
            </a:pPr>
            <a:endParaRPr lang="zh-CN" altLang="en-US" sz="40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Shape 190"/>
          <p:cNvSpPr>
            <a:spLocks noChangeArrowheads="1"/>
          </p:cNvSpPr>
          <p:nvPr/>
        </p:nvSpPr>
        <p:spPr bwMode="auto">
          <a:xfrm>
            <a:off x="2081799" y="3481920"/>
            <a:ext cx="3143250" cy="5847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r>
              <a:rPr lang="zh-CN" altLang="en-US" sz="1600" b="1" dirty="0"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主持人：任万春</a:t>
            </a:r>
            <a:endParaRPr lang="en-US" altLang="zh-CN" sz="1600" b="1" dirty="0"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  <a:p>
            <a:r>
              <a:rPr lang="zh-CN" altLang="en-US" sz="1600" b="1" dirty="0"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部门：</a:t>
            </a:r>
            <a:r>
              <a:rPr lang="en-US" altLang="zh-CN" sz="1600" b="1" dirty="0"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BDX</a:t>
            </a:r>
            <a:endParaRPr lang="zh-CN" sz="1600" b="1" dirty="0"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60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61163"/>
              </p:ext>
            </p:extLst>
          </p:nvPr>
        </p:nvGraphicFramePr>
        <p:xfrm>
          <a:off x="863191" y="1316233"/>
          <a:ext cx="7293256" cy="3574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6628">
                  <a:extLst>
                    <a:ext uri="{9D8B030D-6E8A-4147-A177-3AD203B41FA5}">
                      <a16:colId xmlns:a16="http://schemas.microsoft.com/office/drawing/2014/main" val="3263157231"/>
                    </a:ext>
                  </a:extLst>
                </a:gridCol>
                <a:gridCol w="3646628">
                  <a:extLst>
                    <a:ext uri="{9D8B030D-6E8A-4147-A177-3AD203B41FA5}">
                      <a16:colId xmlns:a16="http://schemas.microsoft.com/office/drawing/2014/main" val="33116883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作用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3814410220"/>
                  </a:ext>
                </a:extLst>
              </a:tr>
              <a:tr h="3667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babel-core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</a:t>
                      </a:r>
                      <a:r>
                        <a:rPr lang="zh-CN" sz="1200" kern="100">
                          <a:effectLst/>
                        </a:rPr>
                        <a:t>的核心库，</a:t>
                      </a:r>
                      <a:r>
                        <a:rPr lang="en-US" sz="1200" kern="100">
                          <a:effectLst/>
                        </a:rPr>
                        <a:t>babel</a:t>
                      </a:r>
                      <a:r>
                        <a:rPr lang="zh-CN" sz="1200" kern="100">
                          <a:effectLst/>
                        </a:rPr>
                        <a:t>可对</a:t>
                      </a:r>
                      <a:r>
                        <a:rPr lang="en-US" sz="1200" kern="100">
                          <a:effectLst/>
                        </a:rPr>
                        <a:t>es2015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jsx</a:t>
                      </a:r>
                      <a:r>
                        <a:rPr lang="zh-CN" sz="1200" kern="100">
                          <a:effectLst/>
                        </a:rPr>
                        <a:t>进行转码，转换为浏览器可执行的</a:t>
                      </a:r>
                      <a:r>
                        <a:rPr lang="en-US" sz="1200" kern="100">
                          <a:effectLst/>
                        </a:rPr>
                        <a:t>es5</a:t>
                      </a:r>
                      <a:r>
                        <a:rPr lang="zh-CN" sz="1200" kern="100">
                          <a:effectLst/>
                        </a:rPr>
                        <a:t>代码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2500785175"/>
                  </a:ext>
                </a:extLst>
              </a:tr>
              <a:tr h="244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babel-loader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Webpack</a:t>
                      </a:r>
                      <a:r>
                        <a:rPr lang="zh-CN" sz="1200" kern="100">
                          <a:effectLst/>
                        </a:rPr>
                        <a:t>加载器</a:t>
                      </a:r>
                      <a:r>
                        <a:rPr lang="en-US" sz="1200" kern="100">
                          <a:effectLst/>
                        </a:rPr>
                        <a:t>,</a:t>
                      </a:r>
                      <a:r>
                        <a:rPr lang="zh-CN" sz="1200" kern="100">
                          <a:effectLst/>
                        </a:rPr>
                        <a:t>用来加载</a:t>
                      </a:r>
                      <a:r>
                        <a:rPr lang="en-US" sz="1200" kern="100">
                          <a:effectLst/>
                        </a:rPr>
                        <a:t>babel</a:t>
                      </a:r>
                      <a:r>
                        <a:rPr lang="zh-CN" sz="1200" kern="100">
                          <a:effectLst/>
                        </a:rPr>
                        <a:t>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2933686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babel-preset-es2015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</a:t>
                      </a:r>
                      <a:r>
                        <a:rPr lang="zh-CN" sz="1200" kern="100">
                          <a:effectLst/>
                        </a:rPr>
                        <a:t>支持的</a:t>
                      </a:r>
                      <a:r>
                        <a:rPr lang="en-US" sz="1200" kern="100">
                          <a:effectLst/>
                        </a:rPr>
                        <a:t>es2015</a:t>
                      </a:r>
                      <a:r>
                        <a:rPr lang="zh-CN" sz="1200" kern="100">
                          <a:effectLst/>
                        </a:rPr>
                        <a:t>特性集合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4105401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babel-preset-react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Babel</a:t>
                      </a:r>
                      <a:r>
                        <a:rPr lang="zh-CN" sz="1200" kern="100">
                          <a:effectLst/>
                        </a:rPr>
                        <a:t>支持的</a:t>
                      </a:r>
                      <a:r>
                        <a:rPr lang="en-US" sz="1200" kern="100">
                          <a:effectLst/>
                        </a:rPr>
                        <a:t>react jsx</a:t>
                      </a:r>
                      <a:r>
                        <a:rPr lang="zh-CN" sz="1200" kern="100">
                          <a:effectLst/>
                        </a:rPr>
                        <a:t>语法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660696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backbone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Backbone</a:t>
                      </a:r>
                      <a:r>
                        <a:rPr lang="zh-CN" sz="1200" kern="100">
                          <a:effectLst/>
                        </a:rPr>
                        <a:t>库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1338987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classnames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对类名进行控制的工具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4069471638"/>
                  </a:ext>
                </a:extLst>
              </a:tr>
              <a:tr h="244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clean-webpack-plugin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Webpack</a:t>
                      </a:r>
                      <a:r>
                        <a:rPr lang="zh-CN" sz="1200" kern="100" dirty="0">
                          <a:effectLst/>
                        </a:rPr>
                        <a:t>插件，用来清除文件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602359755"/>
                  </a:ext>
                </a:extLst>
              </a:tr>
              <a:tr h="2445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css</a:t>
                      </a:r>
                      <a:r>
                        <a:rPr lang="en-US" sz="1200" kern="100" dirty="0">
                          <a:effectLst/>
                        </a:rPr>
                        <a:t>-loader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Webpack</a:t>
                      </a:r>
                      <a:r>
                        <a:rPr lang="zh-CN" sz="1200" kern="100">
                          <a:effectLst/>
                        </a:rPr>
                        <a:t>加载器，用来处理</a:t>
                      </a:r>
                      <a:r>
                        <a:rPr lang="en-US" sz="1200" kern="100">
                          <a:effectLst/>
                        </a:rPr>
                        <a:t>css</a:t>
                      </a:r>
                      <a:r>
                        <a:rPr lang="zh-CN" sz="1200" kern="100">
                          <a:effectLst/>
                        </a:rPr>
                        <a:t>代码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37903554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exports-loader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Webpack</a:t>
                      </a:r>
                      <a:r>
                        <a:rPr lang="zh-CN" sz="1200" kern="100" dirty="0">
                          <a:effectLst/>
                        </a:rPr>
                        <a:t>加载器，用来将不符合</a:t>
                      </a:r>
                      <a:r>
                        <a:rPr lang="en-US" sz="1200" kern="100" dirty="0" err="1">
                          <a:effectLst/>
                        </a:rPr>
                        <a:t>commonjs</a:t>
                      </a:r>
                      <a:r>
                        <a:rPr lang="zh-CN" sz="1200" kern="100" dirty="0">
                          <a:effectLst/>
                        </a:rPr>
                        <a:t>规范的代码导出为</a:t>
                      </a:r>
                      <a:r>
                        <a:rPr lang="en-US" sz="1200" kern="100" dirty="0" err="1">
                          <a:effectLst/>
                        </a:rPr>
                        <a:t>commonjs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zh-CN" sz="1200" kern="100" dirty="0">
                          <a:effectLst/>
                        </a:rPr>
                        <a:t>模块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2947956486"/>
                  </a:ext>
                </a:extLst>
              </a:tr>
              <a:tr h="4146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extract-text-</a:t>
                      </a:r>
                      <a:r>
                        <a:rPr lang="en-US" sz="1200" kern="100" dirty="0" err="1">
                          <a:effectLst/>
                        </a:rPr>
                        <a:t>webpack</a:t>
                      </a:r>
                      <a:r>
                        <a:rPr lang="en-US" sz="1200" kern="100" dirty="0">
                          <a:effectLst/>
                        </a:rPr>
                        <a:t>-plugin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用来对文件内容进行提取，一般用来单独提取</a:t>
                      </a:r>
                      <a:r>
                        <a:rPr lang="en-US" sz="1200" kern="100" dirty="0" err="1">
                          <a:effectLst/>
                        </a:rPr>
                        <a:t>css</a:t>
                      </a:r>
                      <a:r>
                        <a:rPr lang="zh-CN" sz="1200" kern="100" dirty="0">
                          <a:effectLst/>
                        </a:rPr>
                        <a:t>文件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923823495"/>
                  </a:ext>
                </a:extLst>
              </a:tr>
              <a:tr h="3756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file-loader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Webpack</a:t>
                      </a:r>
                      <a:r>
                        <a:rPr lang="zh-CN" sz="1200" kern="100">
                          <a:effectLst/>
                        </a:rPr>
                        <a:t>加载器，用来对文件进行处理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798253991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imports-loader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Webpack</a:t>
                      </a:r>
                      <a:r>
                        <a:rPr lang="zh-CN" sz="1200" kern="100" dirty="0">
                          <a:effectLst/>
                        </a:rPr>
                        <a:t>加载器，用来加载</a:t>
                      </a:r>
                      <a:r>
                        <a:rPr lang="en-US" sz="1200" kern="100" dirty="0" err="1">
                          <a:effectLst/>
                        </a:rPr>
                        <a:t>css</a:t>
                      </a:r>
                      <a:r>
                        <a:rPr lang="zh-CN" sz="1200" kern="100" dirty="0">
                          <a:effectLst/>
                        </a:rPr>
                        <a:t>文件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280" marR="47280" marT="0" marB="0"/>
                </a:tc>
                <a:extLst>
                  <a:ext uri="{0D108BD9-81ED-4DB2-BD59-A6C34878D82A}">
                    <a16:rowId xmlns:a16="http://schemas.microsoft.com/office/drawing/2014/main" val="131325683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0804" y="975442"/>
            <a:ext cx="776122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devDependencies</a:t>
            </a:r>
            <a:r>
              <a:rPr lang="zh-CN" altLang="en-US" dirty="0"/>
              <a:t>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项目开发时所依赖的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包，配置此项后在命令行输入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install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即可完成项目依赖的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npm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包的安装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9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4694"/>
              </p:ext>
            </p:extLst>
          </p:nvPr>
        </p:nvGraphicFramePr>
        <p:xfrm>
          <a:off x="850602" y="1254640"/>
          <a:ext cx="7376276" cy="3236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8138">
                  <a:extLst>
                    <a:ext uri="{9D8B030D-6E8A-4147-A177-3AD203B41FA5}">
                      <a16:colId xmlns:a16="http://schemas.microsoft.com/office/drawing/2014/main" val="2523763354"/>
                    </a:ext>
                  </a:extLst>
                </a:gridCol>
                <a:gridCol w="3688138">
                  <a:extLst>
                    <a:ext uri="{9D8B030D-6E8A-4147-A177-3AD203B41FA5}">
                      <a16:colId xmlns:a16="http://schemas.microsoft.com/office/drawing/2014/main" val="2073029320"/>
                    </a:ext>
                  </a:extLst>
                </a:gridCol>
              </a:tblGrid>
              <a:tr h="380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less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Less</a:t>
                      </a:r>
                      <a:r>
                        <a:rPr lang="zh-CN" sz="1150" kern="100">
                          <a:effectLst/>
                        </a:rPr>
                        <a:t>工具，用来将</a:t>
                      </a:r>
                      <a:r>
                        <a:rPr lang="en-US" sz="1150" kern="100">
                          <a:effectLst/>
                        </a:rPr>
                        <a:t>less</a:t>
                      </a:r>
                      <a:r>
                        <a:rPr lang="zh-CN" sz="1150" kern="100">
                          <a:effectLst/>
                        </a:rPr>
                        <a:t>转换为</a:t>
                      </a:r>
                      <a:r>
                        <a:rPr lang="en-US" sz="1150" kern="100">
                          <a:effectLst/>
                        </a:rPr>
                        <a:t>css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14063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less-loader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r>
                        <a:rPr lang="zh-CN" sz="1150" kern="100">
                          <a:effectLst/>
                        </a:rPr>
                        <a:t>加载器，用来处理</a:t>
                      </a:r>
                      <a:r>
                        <a:rPr lang="en-US" sz="1150" kern="100">
                          <a:effectLst/>
                        </a:rPr>
                        <a:t>less</a:t>
                      </a:r>
                      <a:r>
                        <a:rPr lang="zh-CN" sz="1150" kern="100">
                          <a:effectLst/>
                        </a:rPr>
                        <a:t>代码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071874"/>
                  </a:ext>
                </a:extLst>
              </a:tr>
              <a:tr h="19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react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React</a:t>
                      </a:r>
                      <a:r>
                        <a:rPr lang="zh-CN" sz="1150" kern="100">
                          <a:effectLst/>
                        </a:rPr>
                        <a:t>框架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965854"/>
                  </a:ext>
                </a:extLst>
              </a:tr>
              <a:tr h="19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react-dom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React</a:t>
                      </a:r>
                      <a:r>
                        <a:rPr lang="zh-CN" sz="1150" kern="100">
                          <a:effectLst/>
                        </a:rPr>
                        <a:t>的</a:t>
                      </a:r>
                      <a:r>
                        <a:rPr lang="en-US" sz="1150" kern="100">
                          <a:effectLst/>
                        </a:rPr>
                        <a:t>dom</a:t>
                      </a:r>
                      <a:r>
                        <a:rPr lang="zh-CN" sz="1150" kern="100">
                          <a:effectLst/>
                        </a:rPr>
                        <a:t>工具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180495"/>
                  </a:ext>
                </a:extLst>
              </a:tr>
              <a:tr h="761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react-hot-loader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r>
                        <a:rPr lang="zh-CN" sz="1150" kern="100">
                          <a:effectLst/>
                        </a:rPr>
                        <a:t>加载器，用来实现代码热插拔，即修改代码后不需要刷新浏览器即可实现页面刷新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575309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style-loader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r>
                        <a:rPr lang="zh-CN" sz="1150" kern="100">
                          <a:effectLst/>
                        </a:rPr>
                        <a:t>加载器，用来处理</a:t>
                      </a:r>
                      <a:r>
                        <a:rPr lang="en-US" sz="1150" kern="100">
                          <a:effectLst/>
                        </a:rPr>
                        <a:t>style</a:t>
                      </a:r>
                      <a:r>
                        <a:rPr lang="zh-CN" sz="1150" kern="100">
                          <a:effectLst/>
                        </a:rPr>
                        <a:t>元素的样式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181884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transfer-webpack-plugin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r>
                        <a:rPr lang="zh-CN" sz="1150" kern="100">
                          <a:effectLst/>
                        </a:rPr>
                        <a:t>插件，用来对目录进行复制移动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219696"/>
                  </a:ext>
                </a:extLst>
              </a:tr>
              <a:tr h="3807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url-loader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r>
                        <a:rPr lang="zh-CN" sz="1150" kern="100">
                          <a:effectLst/>
                        </a:rPr>
                        <a:t>加载器，用来对代码中的</a:t>
                      </a:r>
                      <a:r>
                        <a:rPr lang="en-US" sz="1150" kern="100">
                          <a:effectLst/>
                        </a:rPr>
                        <a:t>url</a:t>
                      </a:r>
                      <a:r>
                        <a:rPr lang="zh-CN" sz="1150" kern="100">
                          <a:effectLst/>
                        </a:rPr>
                        <a:t>进行处理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370615"/>
                  </a:ext>
                </a:extLst>
              </a:tr>
              <a:tr h="1903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webpack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 dirty="0" err="1">
                          <a:effectLst/>
                        </a:rPr>
                        <a:t>Webpack</a:t>
                      </a:r>
                      <a:r>
                        <a:rPr lang="zh-CN" sz="1150" kern="100" dirty="0">
                          <a:effectLst/>
                        </a:rPr>
                        <a:t>工具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5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827" y="1453285"/>
            <a:ext cx="75278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Webpack</a:t>
            </a:r>
            <a:r>
              <a:rPr lang="zh-CN" altLang="zh-CN" dirty="0"/>
              <a:t>配置分为</a:t>
            </a:r>
            <a:r>
              <a:rPr lang="en-US" altLang="zh-CN" dirty="0"/>
              <a:t>entry</a:t>
            </a:r>
            <a:r>
              <a:rPr lang="zh-CN" altLang="zh-CN" dirty="0"/>
              <a:t>，</a:t>
            </a:r>
            <a:r>
              <a:rPr lang="en-US" altLang="zh-CN" dirty="0"/>
              <a:t>output</a:t>
            </a:r>
            <a:r>
              <a:rPr lang="zh-CN" altLang="zh-CN" dirty="0"/>
              <a:t>，</a:t>
            </a:r>
            <a:r>
              <a:rPr lang="en-US" altLang="zh-CN" dirty="0"/>
              <a:t>resolve</a:t>
            </a:r>
            <a:r>
              <a:rPr lang="zh-CN" altLang="zh-CN" dirty="0"/>
              <a:t>，</a:t>
            </a:r>
            <a:r>
              <a:rPr lang="en-US" altLang="zh-CN" dirty="0"/>
              <a:t>module</a:t>
            </a:r>
            <a:r>
              <a:rPr lang="zh-CN" altLang="zh-CN" dirty="0"/>
              <a:t>，</a:t>
            </a:r>
            <a:r>
              <a:rPr lang="en-US" altLang="zh-CN" dirty="0"/>
              <a:t>plugins</a:t>
            </a:r>
            <a:r>
              <a:rPr lang="zh-CN" altLang="zh-CN" dirty="0"/>
              <a:t>五大部分。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en-US" dirty="0"/>
              <a:t>var webpackConfig,</a:t>
            </a:r>
          </a:p>
          <a:p>
            <a:r>
              <a:rPr lang="zh-CN" altLang="en-US" dirty="0"/>
              <a:t>    path = require('path'),</a:t>
            </a:r>
          </a:p>
          <a:p>
            <a:r>
              <a:rPr lang="zh-CN" altLang="en-US" dirty="0"/>
              <a:t>    webpack = require('webpack'),</a:t>
            </a:r>
          </a:p>
          <a:p>
            <a:r>
              <a:rPr lang="zh-CN" altLang="en-US" dirty="0"/>
              <a:t>    UglifyJsPlugin = webpack.optimize.UglifyJsPlugin,</a:t>
            </a:r>
          </a:p>
          <a:p>
            <a:r>
              <a:rPr lang="zh-CN" altLang="en-US" dirty="0"/>
              <a:t>    ExtractTextPlugin = require("extract-text-webpack-plugin"),</a:t>
            </a:r>
          </a:p>
          <a:p>
            <a:r>
              <a:rPr lang="zh-CN" altLang="en-US" dirty="0"/>
              <a:t>    CleanWebpackPlugin = require("clean-webpack-plugin");</a:t>
            </a:r>
          </a:p>
          <a:p>
            <a:endParaRPr lang="zh-CN" altLang="en-US" dirty="0"/>
          </a:p>
          <a:p>
            <a:r>
              <a:rPr lang="zh-CN" altLang="en-US" dirty="0"/>
              <a:t>/* entry */</a:t>
            </a:r>
          </a:p>
          <a:p>
            <a:r>
              <a:rPr lang="zh-CN" altLang="en-US" dirty="0"/>
              <a:t>  var entry = {</a:t>
            </a:r>
          </a:p>
          <a:p>
            <a:r>
              <a:rPr lang="zh-CN" altLang="en-US" dirty="0"/>
              <a:t>    main:"./src/terseui.js"</a:t>
            </a:r>
          </a:p>
          <a:p>
            <a:r>
              <a:rPr lang="zh-CN" altLang="en-US" dirty="0"/>
              <a:t>  };</a:t>
            </a:r>
          </a:p>
          <a:p>
            <a:r>
              <a:rPr lang="zh-CN" altLang="en-US" dirty="0"/>
              <a:t>/* entry */</a:t>
            </a:r>
          </a:p>
        </p:txBody>
      </p:sp>
    </p:spTree>
    <p:extLst>
      <p:ext uri="{BB962C8B-B14F-4D97-AF65-F5344CB8AC3E}">
        <p14:creationId xmlns:p14="http://schemas.microsoft.com/office/powerpoint/2010/main" val="331925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488" y="1282995"/>
            <a:ext cx="5440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/* resolve */</a:t>
            </a:r>
          </a:p>
          <a:p>
            <a:r>
              <a:rPr lang="zh-CN" altLang="en-US" dirty="0"/>
              <a:t>  var resolve = {</a:t>
            </a:r>
          </a:p>
          <a:p>
            <a:r>
              <a:rPr lang="zh-CN" altLang="en-US" dirty="0"/>
              <a:t>    extensions:["",".js",".jsx"],</a:t>
            </a:r>
          </a:p>
          <a:p>
            <a:r>
              <a:rPr lang="zh-CN" altLang="en-US" dirty="0"/>
              <a:t>    alias: {</a:t>
            </a:r>
          </a:p>
          <a:p>
            <a:r>
              <a:rPr lang="zh-CN" altLang="en-US" dirty="0"/>
              <a:t>      root: path.join(__dirname, "src")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};</a:t>
            </a:r>
          </a:p>
          <a:p>
            <a:r>
              <a:rPr lang="zh-CN" altLang="en-US" dirty="0"/>
              <a:t>/* resolve */</a:t>
            </a:r>
          </a:p>
        </p:txBody>
      </p:sp>
    </p:spTree>
    <p:extLst>
      <p:ext uri="{BB962C8B-B14F-4D97-AF65-F5344CB8AC3E}">
        <p14:creationId xmlns:p14="http://schemas.microsoft.com/office/powerpoint/2010/main" val="95590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712" y="8961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/* externals */</a:t>
            </a:r>
          </a:p>
          <a:p>
            <a:r>
              <a:rPr lang="zh-CN" altLang="en-US" dirty="0"/>
              <a:t>  var externals = [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'react': {</a:t>
            </a:r>
          </a:p>
          <a:p>
            <a:r>
              <a:rPr lang="zh-CN" altLang="en-US" dirty="0"/>
              <a:t>        root: 'React',</a:t>
            </a:r>
          </a:p>
          <a:p>
            <a:r>
              <a:rPr lang="zh-CN" altLang="en-US" dirty="0"/>
              <a:t>        commonjs2: 'react',</a:t>
            </a:r>
          </a:p>
          <a:p>
            <a:r>
              <a:rPr lang="zh-CN" altLang="en-US" dirty="0"/>
              <a:t>        commonjs: 'react',</a:t>
            </a:r>
          </a:p>
          <a:p>
            <a:r>
              <a:rPr lang="zh-CN" altLang="en-US" dirty="0"/>
              <a:t>        amd: 'react'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},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'react-dom': {</a:t>
            </a:r>
          </a:p>
          <a:p>
            <a:r>
              <a:rPr lang="zh-CN" altLang="en-US" dirty="0"/>
              <a:t>        root: 'ReactDOM',</a:t>
            </a:r>
          </a:p>
          <a:p>
            <a:r>
              <a:rPr lang="zh-CN" altLang="en-US" dirty="0"/>
              <a:t>        commonjs2: 'react-dom',</a:t>
            </a:r>
          </a:p>
          <a:p>
            <a:r>
              <a:rPr lang="zh-CN" altLang="en-US" dirty="0"/>
              <a:t>        commonjs: 'react-dom',</a:t>
            </a:r>
          </a:p>
          <a:p>
            <a:r>
              <a:rPr lang="zh-CN" altLang="en-US" dirty="0"/>
              <a:t>        amd: 'react-dom'</a:t>
            </a:r>
          </a:p>
          <a:p>
            <a:r>
              <a:rPr lang="zh-CN" altLang="en-US" dirty="0"/>
              <a:t>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];</a:t>
            </a:r>
          </a:p>
          <a:p>
            <a:r>
              <a:rPr lang="zh-CN" altLang="en-US" dirty="0"/>
              <a:t>/* externals */</a:t>
            </a:r>
          </a:p>
        </p:txBody>
      </p:sp>
    </p:spTree>
    <p:extLst>
      <p:ext uri="{BB962C8B-B14F-4D97-AF65-F5344CB8AC3E}">
        <p14:creationId xmlns:p14="http://schemas.microsoft.com/office/powerpoint/2010/main" val="251456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033" y="982853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/* output */</a:t>
            </a:r>
          </a:p>
          <a:p>
            <a:r>
              <a:rPr lang="zh-CN" altLang="en-US" dirty="0"/>
              <a:t>  //生产环境</a:t>
            </a:r>
          </a:p>
          <a:p>
            <a:r>
              <a:rPr lang="zh-CN" altLang="en-US" dirty="0"/>
              <a:t>  var outputProd = {</a:t>
            </a:r>
          </a:p>
          <a:p>
            <a:r>
              <a:rPr lang="zh-CN" altLang="en-US" dirty="0"/>
              <a:t>    library: 'TerseUI',</a:t>
            </a:r>
          </a:p>
          <a:p>
            <a:r>
              <a:rPr lang="zh-CN" altLang="en-US" dirty="0"/>
              <a:t>    libraryTarget: 'umd',</a:t>
            </a:r>
          </a:p>
          <a:p>
            <a:r>
              <a:rPr lang="zh-CN" altLang="en-US" dirty="0"/>
              <a:t>    filename: 'terseui.min.js',</a:t>
            </a:r>
          </a:p>
          <a:p>
            <a:r>
              <a:rPr lang="zh-CN" altLang="en-US" dirty="0"/>
              <a:t>    path:__dirname+"/dist"</a:t>
            </a:r>
          </a:p>
          <a:p>
            <a:r>
              <a:rPr lang="zh-CN" altLang="en-US" dirty="0"/>
              <a:t>  };</a:t>
            </a:r>
          </a:p>
          <a:p>
            <a:r>
              <a:rPr lang="zh-CN" altLang="en-US" dirty="0"/>
              <a:t>  //开发测试环境</a:t>
            </a:r>
          </a:p>
          <a:p>
            <a:r>
              <a:rPr lang="zh-CN" altLang="en-US" dirty="0"/>
              <a:t>  var outputDev = {</a:t>
            </a:r>
          </a:p>
          <a:p>
            <a:r>
              <a:rPr lang="zh-CN" altLang="en-US" dirty="0"/>
              <a:t>    library: 'TerseUI',</a:t>
            </a:r>
          </a:p>
          <a:p>
            <a:r>
              <a:rPr lang="zh-CN" altLang="en-US" dirty="0"/>
              <a:t>    libraryTarget: 'umd',</a:t>
            </a:r>
          </a:p>
          <a:p>
            <a:r>
              <a:rPr lang="zh-CN" altLang="en-US" dirty="0"/>
              <a:t>    filename: 'terseui.js',</a:t>
            </a:r>
          </a:p>
          <a:p>
            <a:r>
              <a:rPr lang="zh-CN" altLang="en-US" dirty="0"/>
              <a:t>    path:__dirname+"/build"</a:t>
            </a:r>
          </a:p>
          <a:p>
            <a:r>
              <a:rPr lang="zh-CN" altLang="en-US" dirty="0"/>
              <a:t>  };</a:t>
            </a:r>
          </a:p>
          <a:p>
            <a:r>
              <a:rPr lang="zh-CN" altLang="en-US" dirty="0"/>
              <a:t>/* output */</a:t>
            </a:r>
          </a:p>
        </p:txBody>
      </p:sp>
    </p:spTree>
    <p:extLst>
      <p:ext uri="{BB962C8B-B14F-4D97-AF65-F5344CB8AC3E}">
        <p14:creationId xmlns:p14="http://schemas.microsoft.com/office/powerpoint/2010/main" val="117711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9712" y="896183"/>
            <a:ext cx="3030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 loaders */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babelLoader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test: /\.</a:t>
            </a:r>
            <a:r>
              <a:rPr lang="en-US" altLang="zh-CN" dirty="0" err="1"/>
              <a:t>jsx</a:t>
            </a:r>
            <a:r>
              <a:rPr lang="en-US" altLang="zh-CN" dirty="0"/>
              <a:t>?$/,</a:t>
            </a:r>
          </a:p>
          <a:p>
            <a:r>
              <a:rPr lang="en-US" altLang="zh-CN" dirty="0"/>
              <a:t>    loader: 'babel',</a:t>
            </a:r>
          </a:p>
          <a:p>
            <a:r>
              <a:rPr lang="en-US" altLang="zh-CN" dirty="0"/>
              <a:t>   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/,</a:t>
            </a:r>
          </a:p>
          <a:p>
            <a:r>
              <a:rPr lang="en-US" altLang="zh-CN" dirty="0"/>
              <a:t>    query: {</a:t>
            </a:r>
          </a:p>
          <a:p>
            <a:r>
              <a:rPr lang="en-US" altLang="zh-CN" dirty="0"/>
              <a:t>      presets: ['react', 'es2015']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};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lessLoader</a:t>
            </a:r>
            <a:r>
              <a:rPr lang="en-US" altLang="zh-CN" dirty="0"/>
              <a:t>= {</a:t>
            </a:r>
          </a:p>
          <a:p>
            <a:r>
              <a:rPr lang="en-US" altLang="zh-CN" dirty="0"/>
              <a:t>    test: /\.(</a:t>
            </a:r>
            <a:r>
              <a:rPr lang="en-US" altLang="zh-CN" dirty="0" err="1"/>
              <a:t>less|css</a:t>
            </a:r>
            <a:r>
              <a:rPr lang="en-US" altLang="zh-CN" dirty="0"/>
              <a:t>)$/,</a:t>
            </a:r>
          </a:p>
          <a:p>
            <a:r>
              <a:rPr lang="en-US" altLang="zh-CN" dirty="0"/>
              <a:t>    loader: "</a:t>
            </a:r>
            <a:r>
              <a:rPr lang="en-US" altLang="zh-CN" dirty="0" err="1"/>
              <a:t>style-loader!css-loader!less-loader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};</a:t>
            </a:r>
          </a:p>
        </p:txBody>
      </p:sp>
      <p:sp>
        <p:nvSpPr>
          <p:cNvPr id="3" name="矩形 2"/>
          <p:cNvSpPr/>
          <p:nvPr/>
        </p:nvSpPr>
        <p:spPr>
          <a:xfrm>
            <a:off x="4374412" y="700088"/>
            <a:ext cx="4572000" cy="403956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lessExtractLoader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test: /\.(</a:t>
            </a:r>
            <a:r>
              <a:rPr lang="en-US" altLang="zh-CN" dirty="0" err="1"/>
              <a:t>less|css</a:t>
            </a:r>
            <a:r>
              <a:rPr lang="en-US" altLang="zh-CN" dirty="0"/>
              <a:t>)$/,</a:t>
            </a:r>
          </a:p>
          <a:p>
            <a:r>
              <a:rPr lang="en-US" altLang="zh-CN" dirty="0"/>
              <a:t>    loader: </a:t>
            </a:r>
            <a:r>
              <a:rPr lang="en-US" altLang="zh-CN" dirty="0" err="1"/>
              <a:t>ExtractTextPlugin.extract</a:t>
            </a:r>
            <a:r>
              <a:rPr lang="en-US" altLang="zh-CN" dirty="0"/>
              <a:t>("style-loader", "</a:t>
            </a:r>
            <a:r>
              <a:rPr lang="en-US" altLang="zh-CN" dirty="0" err="1"/>
              <a:t>css-loader!less-loader</a:t>
            </a:r>
            <a:r>
              <a:rPr lang="en-US" altLang="zh-CN" dirty="0"/>
              <a:t>",{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publicPath</a:t>
            </a:r>
            <a:r>
              <a:rPr lang="en-US" altLang="zh-CN" dirty="0"/>
              <a:t>:'../'</a:t>
            </a:r>
          </a:p>
          <a:p>
            <a:r>
              <a:rPr lang="en-US" altLang="zh-CN" dirty="0"/>
              <a:t>    }),</a:t>
            </a:r>
          </a:p>
          <a:p>
            <a:r>
              <a:rPr lang="en-US" altLang="zh-CN" dirty="0"/>
              <a:t>   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urlLoader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  test: /\.(</a:t>
            </a:r>
            <a:r>
              <a:rPr lang="en-US" altLang="zh-CN" dirty="0" err="1"/>
              <a:t>png|jpg|gif</a:t>
            </a:r>
            <a:r>
              <a:rPr lang="en-US" altLang="zh-CN" dirty="0"/>
              <a:t>)$/,</a:t>
            </a:r>
          </a:p>
          <a:p>
            <a:r>
              <a:rPr lang="en-US" altLang="zh-CN" dirty="0"/>
              <a:t>    loader: '</a:t>
            </a:r>
            <a:r>
              <a:rPr lang="en-US" altLang="zh-CN" dirty="0" err="1"/>
              <a:t>url</a:t>
            </a:r>
            <a:r>
              <a:rPr lang="en-US" altLang="zh-CN" dirty="0"/>
              <a:t>-loader',</a:t>
            </a:r>
          </a:p>
          <a:p>
            <a:r>
              <a:rPr lang="en-US" altLang="zh-CN" dirty="0"/>
              <a:t>    exclude: /</a:t>
            </a:r>
            <a:r>
              <a:rPr lang="en-US" altLang="zh-CN" dirty="0" err="1"/>
              <a:t>node_modules</a:t>
            </a:r>
            <a:r>
              <a:rPr lang="en-US" altLang="zh-CN" dirty="0"/>
              <a:t>/,</a:t>
            </a:r>
          </a:p>
          <a:p>
            <a:r>
              <a:rPr lang="en-US" altLang="zh-CN" dirty="0"/>
              <a:t>    query: {</a:t>
            </a:r>
          </a:p>
          <a:p>
            <a:r>
              <a:rPr lang="en-US" altLang="zh-CN" dirty="0"/>
              <a:t>      limit: 8192,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name:'images</a:t>
            </a:r>
            <a:r>
              <a:rPr lang="en-US" altLang="zh-CN" dirty="0"/>
              <a:t>/[name].[</a:t>
            </a:r>
            <a:r>
              <a:rPr lang="en-US" altLang="zh-CN" dirty="0" err="1"/>
              <a:t>ext</a:t>
            </a:r>
            <a:r>
              <a:rPr lang="en-US" altLang="zh-CN" dirty="0"/>
              <a:t>]'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};</a:t>
            </a:r>
          </a:p>
          <a:p>
            <a:r>
              <a:rPr lang="en-US" altLang="zh-CN" dirty="0"/>
              <a:t>/* loaders 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5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466" y="1114193"/>
            <a:ext cx="4572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/* plugins */</a:t>
            </a:r>
          </a:p>
          <a:p>
            <a:r>
              <a:rPr lang="en-US" altLang="zh-CN" dirty="0"/>
              <a:t>  //</a:t>
            </a:r>
            <a:r>
              <a:rPr lang="zh-CN" altLang="en-US" dirty="0"/>
              <a:t>代码压缩与混淆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ugligyJsPlugin</a:t>
            </a:r>
            <a:r>
              <a:rPr lang="en-US" altLang="zh-CN" dirty="0"/>
              <a:t> = new </a:t>
            </a:r>
            <a:r>
              <a:rPr lang="en-US" altLang="zh-CN" dirty="0" err="1"/>
              <a:t>UglifyJsPlugin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compress:{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warnings:false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}),</a:t>
            </a:r>
          </a:p>
          <a:p>
            <a:r>
              <a:rPr lang="en-US" altLang="zh-CN" dirty="0"/>
              <a:t>  //</a:t>
            </a:r>
            <a:r>
              <a:rPr lang="zh-CN" altLang="en-US" dirty="0"/>
              <a:t>提取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extractTextPluginDev</a:t>
            </a:r>
            <a:r>
              <a:rPr lang="en-US" altLang="zh-CN" dirty="0"/>
              <a:t> = new </a:t>
            </a:r>
            <a:r>
              <a:rPr lang="en-US" altLang="zh-CN" dirty="0" err="1"/>
              <a:t>ExtractTextPlugin</a:t>
            </a:r>
            <a:r>
              <a:rPr lang="en-US" altLang="zh-CN" dirty="0"/>
              <a:t>("terseui.css"),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extractTextPluginProd</a:t>
            </a:r>
            <a:r>
              <a:rPr lang="en-US" altLang="zh-CN" dirty="0"/>
              <a:t> = new </a:t>
            </a:r>
            <a:r>
              <a:rPr lang="en-US" altLang="zh-CN" dirty="0" err="1"/>
              <a:t>ExtractTextPlugin</a:t>
            </a:r>
            <a:r>
              <a:rPr lang="en-US" altLang="zh-CN" dirty="0"/>
              <a:t>("terseui.min.css"),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43602" y="1010319"/>
            <a:ext cx="4572000" cy="32085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cleanWebpackPlugin</a:t>
            </a:r>
            <a:r>
              <a:rPr lang="en-US" altLang="zh-CN" dirty="0"/>
              <a:t> = new </a:t>
            </a:r>
            <a:r>
              <a:rPr lang="en-US" altLang="zh-CN" dirty="0" err="1"/>
              <a:t>CleanWebpackPlugin</a:t>
            </a:r>
            <a:r>
              <a:rPr lang="en-US" altLang="zh-CN" dirty="0"/>
              <a:t>(['build'],{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root:path.resolve</a:t>
            </a:r>
            <a:r>
              <a:rPr lang="en-US" altLang="zh-CN" dirty="0"/>
              <a:t>(__</a:t>
            </a:r>
            <a:r>
              <a:rPr lang="en-US" altLang="zh-CN" dirty="0" err="1"/>
              <a:t>dirname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verbose:true</a:t>
            </a:r>
            <a:endParaRPr lang="en-US" altLang="zh-CN" dirty="0"/>
          </a:p>
          <a:p>
            <a:r>
              <a:rPr lang="en-US" altLang="zh-CN" dirty="0"/>
              <a:t>  }),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cleanWebpackPluginProd</a:t>
            </a:r>
            <a:r>
              <a:rPr lang="en-US" altLang="zh-CN" dirty="0"/>
              <a:t> = new </a:t>
            </a:r>
            <a:r>
              <a:rPr lang="en-US" altLang="zh-CN" dirty="0" err="1"/>
              <a:t>CleanWebpackPlugin</a:t>
            </a:r>
            <a:r>
              <a:rPr lang="en-US" altLang="zh-CN" dirty="0"/>
              <a:t>(['</a:t>
            </a:r>
            <a:r>
              <a:rPr lang="en-US" altLang="zh-CN" dirty="0" err="1"/>
              <a:t>dist</a:t>
            </a:r>
            <a:r>
              <a:rPr lang="en-US" altLang="zh-CN" dirty="0"/>
              <a:t>'],{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root:path.resolve</a:t>
            </a:r>
            <a:r>
              <a:rPr lang="en-US" altLang="zh-CN" dirty="0"/>
              <a:t>(__</a:t>
            </a:r>
            <a:r>
              <a:rPr lang="en-US" altLang="zh-CN" dirty="0" err="1"/>
              <a:t>dirname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verbose:true</a:t>
            </a:r>
            <a:endParaRPr lang="en-US" altLang="zh-CN" dirty="0"/>
          </a:p>
          <a:p>
            <a:r>
              <a:rPr lang="en-US" altLang="zh-CN" dirty="0"/>
              <a:t>  }),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definePlugin</a:t>
            </a:r>
            <a:r>
              <a:rPr lang="en-US" altLang="zh-CN" dirty="0"/>
              <a:t> = new </a:t>
            </a:r>
            <a:r>
              <a:rPr lang="en-US" altLang="zh-CN" dirty="0" err="1"/>
              <a:t>webpack.DefinePlugin</a:t>
            </a:r>
            <a:r>
              <a:rPr lang="en-US" altLang="zh-CN" dirty="0"/>
              <a:t>({</a:t>
            </a:r>
          </a:p>
          <a:p>
            <a:r>
              <a:rPr lang="en-US" altLang="zh-CN" dirty="0"/>
              <a:t>    '</a:t>
            </a:r>
            <a:r>
              <a:rPr lang="en-US" altLang="zh-CN" dirty="0" err="1"/>
              <a:t>process.env</a:t>
            </a:r>
            <a:r>
              <a:rPr lang="en-US" altLang="zh-CN" dirty="0"/>
              <a:t>': {</a:t>
            </a:r>
          </a:p>
          <a:p>
            <a:r>
              <a:rPr lang="en-US" altLang="zh-CN" dirty="0"/>
              <a:t>      NODE_ENV: </a:t>
            </a:r>
            <a:r>
              <a:rPr lang="en-US" altLang="zh-CN" dirty="0" err="1"/>
              <a:t>JSON.stringify</a:t>
            </a:r>
            <a:r>
              <a:rPr lang="en-US" altLang="zh-CN" dirty="0"/>
              <a:t>(</a:t>
            </a:r>
            <a:r>
              <a:rPr lang="en-US" altLang="zh-CN" dirty="0" err="1"/>
              <a:t>process.env.NODE_ENV</a:t>
            </a:r>
            <a:r>
              <a:rPr lang="en-US" altLang="zh-CN" dirty="0"/>
              <a:t>),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});</a:t>
            </a:r>
          </a:p>
          <a:p>
            <a:r>
              <a:rPr lang="en-US" altLang="zh-CN" dirty="0"/>
              <a:t>/* plugins 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4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b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810" y="973426"/>
            <a:ext cx="57876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require('./reset.less');</a:t>
            </a:r>
          </a:p>
          <a:p>
            <a:r>
              <a:rPr lang="zh-CN" altLang="en-US" dirty="0"/>
              <a:t>var TerseUI = {};</a:t>
            </a:r>
          </a:p>
          <a:p>
            <a:endParaRPr lang="zh-CN" altLang="en-US" dirty="0"/>
          </a:p>
          <a:p>
            <a:r>
              <a:rPr lang="zh-CN" altLang="en-US" dirty="0"/>
              <a:t>TerseUI.FormGroup = require('./form/formgroup/formgroup.jsx');</a:t>
            </a:r>
          </a:p>
          <a:p>
            <a:r>
              <a:rPr lang="zh-CN" altLang="en-US" dirty="0"/>
              <a:t>TerseUI.Input = require('./form/input/input.jsx');</a:t>
            </a:r>
          </a:p>
          <a:p>
            <a:r>
              <a:rPr lang="zh-CN" altLang="en-US" dirty="0"/>
              <a:t>TerseUI.Textarea = require('./form/textarea/textarea.jsx');</a:t>
            </a:r>
          </a:p>
          <a:p>
            <a:r>
              <a:rPr lang="zh-CN" altLang="en-US" dirty="0"/>
              <a:t>TerseUI.TipBox = require('./tipbox/tipbox.jsx');</a:t>
            </a:r>
          </a:p>
          <a:p>
            <a:r>
              <a:rPr lang="zh-CN" altLang="en-US" dirty="0"/>
              <a:t>TerseUI.Select = require('./form/select/select.jsx');</a:t>
            </a:r>
          </a:p>
          <a:p>
            <a:r>
              <a:rPr lang="zh-CN" altLang="en-US" dirty="0"/>
              <a:t>TerseUI.Scroll = require('./scroll/scroll.jsx');</a:t>
            </a:r>
          </a:p>
          <a:p>
            <a:r>
              <a:rPr lang="zh-CN" altLang="en-US" dirty="0"/>
              <a:t>TerseUI.Frame={};</a:t>
            </a:r>
          </a:p>
          <a:p>
            <a:r>
              <a:rPr lang="zh-CN" altLang="en-US" dirty="0"/>
              <a:t>TerseUI.Frame.DataGrid = require('./oldframe/datagrid/datagrid.jsx');</a:t>
            </a:r>
          </a:p>
          <a:p>
            <a:r>
              <a:rPr lang="zh-CN" altLang="en-US" dirty="0"/>
              <a:t>TerseUI.Frame.LeftRight = require('./oldframe/layout/leftright/leftright.jsx');</a:t>
            </a:r>
          </a:p>
          <a:p>
            <a:r>
              <a:rPr lang="zh-CN" altLang="en-US" dirty="0"/>
              <a:t>TerseUI.Frame.Shrink = require('./oldframe/layout/shrink/shrink.jsx');</a:t>
            </a:r>
          </a:p>
          <a:p>
            <a:r>
              <a:rPr lang="zh-CN" altLang="en-US" dirty="0"/>
              <a:t>TerseUI.Frame.UpDown = require('./oldframe/layout/updown/updown.jsx');</a:t>
            </a:r>
          </a:p>
          <a:p>
            <a:r>
              <a:rPr lang="zh-CN" altLang="en-US" dirty="0"/>
              <a:t>TerseUI.Frame.PageTool = require('./oldframe/pagetool/pagetool.jsx');</a:t>
            </a:r>
          </a:p>
          <a:p>
            <a:r>
              <a:rPr lang="zh-CN" altLang="en-US" dirty="0"/>
              <a:t>TerseUI.Frame.modalHelp = require('./oldframe/modal/modalHelp.jsx');</a:t>
            </a:r>
          </a:p>
          <a:p>
            <a:r>
              <a:rPr lang="zh-CN" altLang="en-US" dirty="0"/>
              <a:t>TerseUI.Frame.Dialog = require('./oldframe/dialog/dialog.jsx');</a:t>
            </a:r>
          </a:p>
          <a:p>
            <a:r>
              <a:rPr lang="zh-CN" altLang="en-US" dirty="0"/>
              <a:t>TerseUI.Frame.LoadDialog = require('./oldframe/loaddialog/loaddialog.jsx');</a:t>
            </a:r>
          </a:p>
          <a:p>
            <a:endParaRPr lang="zh-CN" altLang="en-US" dirty="0"/>
          </a:p>
          <a:p>
            <a:r>
              <a:rPr lang="zh-CN" altLang="en-US" dirty="0"/>
              <a:t>module.exports = TerseUI;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52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1" y="1275907"/>
            <a:ext cx="361002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名空间的使用：</a:t>
            </a:r>
            <a:endParaRPr lang="en-US" altLang="zh-CN" b="1" dirty="0"/>
          </a:p>
          <a:p>
            <a:r>
              <a:rPr lang="zh-CN" altLang="en-US" dirty="0"/>
              <a:t>为所有</a:t>
            </a:r>
            <a:r>
              <a:rPr lang="en-US" altLang="zh-CN" dirty="0" err="1"/>
              <a:t>jsx</a:t>
            </a:r>
            <a:r>
              <a:rPr lang="zh-CN" altLang="en-US" dirty="0"/>
              <a:t>文件中的</a:t>
            </a:r>
            <a:r>
              <a:rPr lang="en-US" altLang="zh-CN" dirty="0" err="1"/>
              <a:t>classNames</a:t>
            </a:r>
            <a:r>
              <a:rPr lang="zh-CN" altLang="en-US" dirty="0"/>
              <a:t>添加名空间前缀</a:t>
            </a:r>
            <a:endParaRPr lang="en-US" altLang="zh-CN" dirty="0"/>
          </a:p>
          <a:p>
            <a:r>
              <a:rPr lang="zh-CN" altLang="en-US" dirty="0"/>
              <a:t>为所有</a:t>
            </a:r>
            <a:r>
              <a:rPr lang="en-US" altLang="zh-CN" dirty="0"/>
              <a:t>less</a:t>
            </a:r>
            <a:r>
              <a:rPr lang="zh-CN" altLang="en-US" dirty="0"/>
              <a:t>文件中的规则添加名空间前缀</a:t>
            </a:r>
            <a:endParaRPr lang="en-US" altLang="zh-CN" dirty="0"/>
          </a:p>
          <a:p>
            <a:r>
              <a:rPr lang="zh-CN" altLang="en-US" b="1" dirty="0"/>
              <a:t>用途：</a:t>
            </a:r>
            <a:endParaRPr lang="en-US" altLang="zh-CN" b="1" dirty="0"/>
          </a:p>
          <a:p>
            <a:r>
              <a:rPr lang="zh-CN" altLang="en-US" dirty="0"/>
              <a:t>避免命名冲突，便于修改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1" y="2544927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constant.js</a:t>
            </a:r>
          </a:p>
          <a:p>
            <a:r>
              <a:rPr lang="zh-CN" altLang="en-US" dirty="0"/>
              <a:t>const NAMESPACE = 'ts';</a:t>
            </a:r>
          </a:p>
          <a:p>
            <a:endParaRPr lang="zh-CN" altLang="en-US" dirty="0"/>
          </a:p>
          <a:p>
            <a:r>
              <a:rPr lang="zh-CN" altLang="en-US" dirty="0"/>
              <a:t>const addNamespace = function(className){</a:t>
            </a:r>
          </a:p>
          <a:p>
            <a:r>
              <a:rPr lang="zh-CN" altLang="en-US" dirty="0"/>
              <a:t>  return (NAMESPACE?NAMESPACE+'-':'')+className;</a:t>
            </a:r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9217" y="2544927"/>
            <a:ext cx="13596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base.less</a:t>
            </a:r>
            <a:endParaRPr lang="en-US" altLang="zh-CN" dirty="0"/>
          </a:p>
          <a:p>
            <a:r>
              <a:rPr lang="zh-CN" altLang="en-US" dirty="0"/>
              <a:t>@namespace:ts;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4162153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为什么要构建前端通用组件库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前端通用组件库都需要哪些组件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react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通用组件库的代码结构组织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组件的使用文档与示例代码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在前端业务系统中使用通用组件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4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2" y="1307759"/>
            <a:ext cx="3587934" cy="17907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9721" y="1212112"/>
            <a:ext cx="6589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TipBox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15" y="1307759"/>
            <a:ext cx="3562533" cy="15939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0416" y="3194198"/>
            <a:ext cx="1396536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文件结构组织：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src</a:t>
            </a:r>
            <a:endParaRPr lang="en-US" altLang="zh-CN" dirty="0"/>
          </a:p>
          <a:p>
            <a:r>
              <a:rPr lang="en-US" altLang="zh-CN" dirty="0"/>
              <a:t> - </a:t>
            </a:r>
            <a:r>
              <a:rPr lang="en-US" altLang="zh-CN" dirty="0" err="1"/>
              <a:t>tipbox</a:t>
            </a:r>
            <a:endParaRPr lang="en-US" altLang="zh-CN" dirty="0"/>
          </a:p>
          <a:p>
            <a:r>
              <a:rPr lang="en-US" altLang="zh-CN" dirty="0"/>
              <a:t>   -images</a:t>
            </a:r>
          </a:p>
          <a:p>
            <a:r>
              <a:rPr lang="en-US" altLang="zh-CN" dirty="0"/>
              <a:t>   -</a:t>
            </a:r>
            <a:r>
              <a:rPr lang="en-US" altLang="zh-CN" dirty="0" err="1"/>
              <a:t>tipbox.jsx</a:t>
            </a:r>
            <a:endParaRPr lang="en-US" altLang="zh-CN" dirty="0"/>
          </a:p>
          <a:p>
            <a:r>
              <a:rPr lang="en-US" altLang="zh-CN" dirty="0"/>
              <a:t>   -</a:t>
            </a:r>
            <a:r>
              <a:rPr lang="en-US" altLang="zh-CN" dirty="0" err="1"/>
              <a:t>tipbox.less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0" y="922283"/>
            <a:ext cx="6441919" cy="41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5" y="969579"/>
            <a:ext cx="6581611" cy="40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" y="1009789"/>
            <a:ext cx="6483683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5" y="1143000"/>
            <a:ext cx="7950609" cy="37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组件的开发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4" y="1016876"/>
            <a:ext cx="7688051" cy="41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组件的使用文档与示例代码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802" y="1179298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示例文件结构：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2" y="1657953"/>
            <a:ext cx="2330570" cy="20956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14800" y="1179298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示例代码要求：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2140" y="1928037"/>
            <a:ext cx="295465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props</a:t>
            </a:r>
            <a:r>
              <a:rPr lang="zh-CN" altLang="en-US" dirty="0"/>
              <a:t>都要有使用示例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所有支持的方法都要有使用实例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46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组件的使用文档与示例代码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0" y="1403130"/>
            <a:ext cx="7625329" cy="36221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970" y="1103048"/>
            <a:ext cx="23224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markdown</a:t>
            </a:r>
            <a:r>
              <a:rPr lang="zh-CN" altLang="en-US" dirty="0"/>
              <a:t>编写使用文档</a:t>
            </a:r>
          </a:p>
        </p:txBody>
      </p:sp>
    </p:spTree>
    <p:extLst>
      <p:ext uri="{BB962C8B-B14F-4D97-AF65-F5344CB8AC3E}">
        <p14:creationId xmlns:p14="http://schemas.microsoft.com/office/powerpoint/2010/main" val="3718945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组件的使用文档与示例代码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1" y="1300654"/>
            <a:ext cx="7318431" cy="36930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9591" y="1000572"/>
            <a:ext cx="28418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markdown</a:t>
            </a:r>
            <a:r>
              <a:rPr lang="zh-CN" altLang="en-US" dirty="0"/>
              <a:t>建立使用文档的索引</a:t>
            </a:r>
          </a:p>
        </p:txBody>
      </p:sp>
    </p:spTree>
    <p:extLst>
      <p:ext uri="{BB962C8B-B14F-4D97-AF65-F5344CB8AC3E}">
        <p14:creationId xmlns:p14="http://schemas.microsoft.com/office/powerpoint/2010/main" val="40261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在前端业务系统中使用通用组件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0575" y="1247775"/>
            <a:ext cx="340670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script</a:t>
            </a:r>
            <a:r>
              <a:rPr lang="zh-CN" altLang="en-US" dirty="0"/>
              <a:t>标签引入</a:t>
            </a:r>
            <a:endParaRPr lang="en-US" altLang="zh-CN" dirty="0"/>
          </a:p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="../build/terseui.js"&gt;&lt;/script&gt;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TipBox</a:t>
            </a:r>
            <a:r>
              <a:rPr lang="en-US" altLang="zh-CN" dirty="0"/>
              <a:t> = </a:t>
            </a:r>
            <a:r>
              <a:rPr lang="en-US" altLang="zh-CN" dirty="0" err="1"/>
              <a:t>TerseUI.TipBox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 err="1"/>
              <a:t>webpack</a:t>
            </a:r>
            <a:r>
              <a:rPr lang="zh-CN" altLang="en-US" dirty="0"/>
              <a:t>的模块化引入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webpack.config.js</a:t>
            </a:r>
            <a:r>
              <a:rPr lang="zh-CN" altLang="en-US" dirty="0"/>
              <a:t>中做</a:t>
            </a:r>
            <a:r>
              <a:rPr lang="zh-CN" altLang="en-US"/>
              <a:t>相应配置：</a:t>
            </a:r>
            <a:endParaRPr lang="en-US" altLang="zh-CN" dirty="0"/>
          </a:p>
          <a:p>
            <a:r>
              <a:rPr lang="en-US" altLang="zh-CN" dirty="0"/>
              <a:t>resolve:{</a:t>
            </a:r>
          </a:p>
          <a:p>
            <a:r>
              <a:rPr lang="en-US" altLang="zh-CN" dirty="0"/>
              <a:t>  alias:{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terseui:path.join</a:t>
            </a:r>
            <a:r>
              <a:rPr lang="en-US" altLang="zh-CN" dirty="0"/>
              <a:t>(__</a:t>
            </a:r>
            <a:r>
              <a:rPr lang="en-US" altLang="zh-CN" dirty="0" err="1"/>
              <a:t>dirname</a:t>
            </a:r>
            <a:r>
              <a:rPr lang="en-US" altLang="zh-CN" dirty="0"/>
              <a:t>,'lib/terseui.js')</a:t>
            </a:r>
            <a:endParaRPr lang="en-US" altLang="zh-CN" dirty="0"/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使用：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TerseUI</a:t>
            </a:r>
            <a:r>
              <a:rPr lang="en-US" altLang="zh-CN" dirty="0"/>
              <a:t> = require(“</a:t>
            </a:r>
            <a:r>
              <a:rPr lang="en-US" altLang="zh-CN" dirty="0" err="1"/>
              <a:t>terseui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TipBox</a:t>
            </a:r>
            <a:r>
              <a:rPr lang="en-US" altLang="zh-CN" dirty="0"/>
              <a:t> = </a:t>
            </a:r>
            <a:r>
              <a:rPr lang="en-US" altLang="zh-CN" dirty="0" err="1"/>
              <a:t>TerseUI.TipBox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2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7515839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为什么要构建前端通用组件库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核心原因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对常用的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组件进行抽象，降低业务人员的工作量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其他原因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将组件库与业务代码分开，便于通用组件的发布，升级和维护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业务代码的结构将更为清晰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对常用组件的高度抽象，能适用于多个产品组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3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48" y="257567"/>
            <a:ext cx="2643462" cy="6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7515839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前端通用组件库都需要哪些组件</a:t>
            </a:r>
            <a:endParaRPr lang="en-US" altLang="zh-CN" sz="36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布局组件</a:t>
            </a:r>
            <a:b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上下布局，左右布局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展示型元素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按钮，进度条，表格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文本输入框，单选框，多选框，滑块，数量选择，单选按钮，复选按钮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2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87779" y="343847"/>
            <a:ext cx="7515839" cy="51972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前端通用组件库都需要哪些组件</a:t>
            </a:r>
            <a:endParaRPr lang="en-US" altLang="zh-CN" sz="36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提示组件</a:t>
            </a:r>
            <a:b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弹出式提示，悬浮提示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导航组件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水平菜单，垂直菜单，分页，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页，面包屑导航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交互类型组件</a:t>
            </a:r>
            <a:endParaRPr lang="en-US" altLang="zh-CN" sz="1800" b="1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下拉，模态窗口，顶部固定，树，右键菜单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1" y="153814"/>
            <a:ext cx="1891224" cy="4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react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通用组件库的代码结构组织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build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开发环境打包目录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生产环境打包目录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example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示例代码目录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node_modules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第三方工具包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项目源码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.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gitignore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忽略规则文件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build-dev.bat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开发环境打包，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build-dev.sh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开发环境打包，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react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通用组件库的代码结构组织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build-prod.bat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开发环境打包，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build-prod.sh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开发环境打包，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install.bat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依赖包安装脚本，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install.sh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依赖包安装脚本，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readme.md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webpack.config.js </a:t>
            </a:r>
            <a:r>
              <a:rPr lang="zh-CN" altLang="en-US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开发环境打包，</a:t>
            </a: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1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2"/>
            <a:ext cx="7886700" cy="36635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NPM(Node Package Manager)</a:t>
            </a:r>
            <a:r>
              <a:rPr lang="zh-CN" altLang="zh-CN" dirty="0"/>
              <a:t>是</a:t>
            </a:r>
            <a:r>
              <a:rPr lang="en-US" altLang="zh-CN" dirty="0"/>
              <a:t>Node</a:t>
            </a:r>
            <a:r>
              <a:rPr lang="zh-CN" altLang="zh-CN" dirty="0"/>
              <a:t>的包管理工具，我们在项目开发中会使用大量的</a:t>
            </a:r>
            <a:r>
              <a:rPr lang="en-US" altLang="zh-CN" dirty="0"/>
              <a:t>NPM</a:t>
            </a:r>
            <a:r>
              <a:rPr lang="zh-CN" altLang="zh-CN" dirty="0"/>
              <a:t>包，这些</a:t>
            </a:r>
            <a:r>
              <a:rPr lang="en-US" altLang="zh-CN" dirty="0"/>
              <a:t>NPM</a:t>
            </a:r>
            <a:r>
              <a:rPr lang="zh-CN" altLang="zh-CN" dirty="0"/>
              <a:t>包有些是直接与前端代码逻辑相关的（例如</a:t>
            </a:r>
            <a:r>
              <a:rPr lang="en-US" altLang="zh-CN" dirty="0"/>
              <a:t>React</a:t>
            </a:r>
            <a:r>
              <a:rPr lang="zh-CN" altLang="zh-CN" dirty="0"/>
              <a:t>，</a:t>
            </a:r>
            <a:r>
              <a:rPr lang="en-US" altLang="zh-CN" dirty="0"/>
              <a:t>Backbone</a:t>
            </a:r>
            <a:r>
              <a:rPr lang="zh-CN" altLang="zh-CN" dirty="0"/>
              <a:t>，</a:t>
            </a:r>
            <a:r>
              <a:rPr lang="en-US" altLang="zh-CN" dirty="0" err="1"/>
              <a:t>Echarts</a:t>
            </a:r>
            <a:r>
              <a:rPr lang="zh-CN" altLang="zh-CN" dirty="0"/>
              <a:t>），有些是一些辅助工具（例如</a:t>
            </a:r>
            <a:r>
              <a:rPr lang="en-US" altLang="zh-CN" dirty="0" err="1"/>
              <a:t>Webpack</a:t>
            </a:r>
            <a:r>
              <a:rPr lang="zh-CN" altLang="zh-CN" dirty="0"/>
              <a:t>及其附属工具）。对于这些工具包，我们统一使用</a:t>
            </a:r>
            <a:r>
              <a:rPr lang="en-US" altLang="zh-CN" dirty="0"/>
              <a:t>NPM</a:t>
            </a:r>
            <a:r>
              <a:rPr lang="zh-CN" altLang="zh-CN" dirty="0"/>
              <a:t>的配置文档</a:t>
            </a:r>
            <a:r>
              <a:rPr lang="en-US" altLang="zh-CN" dirty="0" err="1"/>
              <a:t>package.json</a:t>
            </a:r>
            <a:r>
              <a:rPr lang="zh-CN" altLang="zh-CN" dirty="0"/>
              <a:t>进行管理。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76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0" y="50800"/>
            <a:ext cx="82296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zh-CN" altLang="en-US" sz="28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管理自动化流程</a:t>
            </a:r>
            <a:endParaRPr lang="en-US" altLang="zh-CN" sz="2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87779" y="9828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0179" y="1135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46289"/>
              </p:ext>
            </p:extLst>
          </p:nvPr>
        </p:nvGraphicFramePr>
        <p:xfrm>
          <a:off x="808074" y="1135256"/>
          <a:ext cx="7343554" cy="3645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1409">
                  <a:extLst>
                    <a:ext uri="{9D8B030D-6E8A-4147-A177-3AD203B41FA5}">
                      <a16:colId xmlns:a16="http://schemas.microsoft.com/office/drawing/2014/main" val="4077862138"/>
                    </a:ext>
                  </a:extLst>
                </a:gridCol>
                <a:gridCol w="5712145">
                  <a:extLst>
                    <a:ext uri="{9D8B030D-6E8A-4147-A177-3AD203B41FA5}">
                      <a16:colId xmlns:a16="http://schemas.microsoft.com/office/drawing/2014/main" val="1506814509"/>
                    </a:ext>
                  </a:extLst>
                </a:gridCol>
              </a:tblGrid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作用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654139"/>
                  </a:ext>
                </a:extLst>
              </a:tr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项目名称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282560"/>
                  </a:ext>
                </a:extLst>
              </a:tr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version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项目版本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65406"/>
                  </a:ext>
                </a:extLst>
              </a:tr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description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项目的描述和介绍信息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621412"/>
                  </a:ext>
                </a:extLst>
              </a:tr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main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项目的入口文件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857086"/>
                  </a:ext>
                </a:extLst>
              </a:tr>
              <a:tr h="189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>
                          <a:effectLst/>
                        </a:rPr>
                        <a:t>scripts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 dirty="0">
                          <a:effectLst/>
                        </a:rPr>
                        <a:t>可用来执行的脚本。</a:t>
                      </a:r>
                      <a:endParaRPr lang="en-US" altLang="zh-CN" sz="115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 dirty="0">
                          <a:effectLst/>
                        </a:rPr>
                        <a:t>build-dev:</a:t>
                      </a:r>
                      <a:r>
                        <a:rPr lang="zh-CN" sz="1150" kern="100" dirty="0">
                          <a:effectLst/>
                        </a:rPr>
                        <a:t>以测试模式进行</a:t>
                      </a:r>
                      <a:r>
                        <a:rPr lang="en-US" sz="1150" kern="100" dirty="0" err="1">
                          <a:effectLst/>
                        </a:rPr>
                        <a:t>webpack</a:t>
                      </a:r>
                      <a:r>
                        <a:rPr lang="zh-CN" sz="1150" kern="100" dirty="0">
                          <a:effectLst/>
                        </a:rPr>
                        <a:t>打包</a:t>
                      </a:r>
                      <a:endParaRPr lang="zh-CN" sz="105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 dirty="0">
                          <a:effectLst/>
                        </a:rPr>
                        <a:t>build-prod:</a:t>
                      </a:r>
                      <a:r>
                        <a:rPr lang="zh-CN" sz="1150" kern="100" dirty="0">
                          <a:effectLst/>
                        </a:rPr>
                        <a:t>以生产模式进行</a:t>
                      </a:r>
                      <a:r>
                        <a:rPr lang="en-US" sz="1150" kern="100" dirty="0" err="1">
                          <a:effectLst/>
                        </a:rPr>
                        <a:t>webpack</a:t>
                      </a:r>
                      <a:r>
                        <a:rPr lang="zh-CN" sz="1150" kern="100" dirty="0">
                          <a:effectLst/>
                        </a:rPr>
                        <a:t>打包</a:t>
                      </a:r>
                      <a:endParaRPr lang="en-US" altLang="zh-CN" sz="115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 dirty="0">
                          <a:effectLst/>
                        </a:rPr>
                        <a:t>在</a:t>
                      </a:r>
                      <a:r>
                        <a:rPr lang="en-US" sz="1150" kern="100" dirty="0">
                          <a:effectLst/>
                        </a:rPr>
                        <a:t>scripts</a:t>
                      </a:r>
                      <a:r>
                        <a:rPr lang="zh-CN" sz="1150" kern="100" dirty="0">
                          <a:effectLst/>
                        </a:rPr>
                        <a:t>中配置的脚本，可在命令行中通过</a:t>
                      </a:r>
                      <a:r>
                        <a:rPr lang="en-US" sz="1150" kern="100" dirty="0" err="1">
                          <a:effectLst/>
                        </a:rPr>
                        <a:t>npm</a:t>
                      </a:r>
                      <a:r>
                        <a:rPr lang="en-US" sz="1150" kern="100" dirty="0">
                          <a:effectLst/>
                        </a:rPr>
                        <a:t> run </a:t>
                      </a:r>
                      <a:r>
                        <a:rPr lang="en-US" sz="1150" kern="100" dirty="0" err="1">
                          <a:effectLst/>
                        </a:rPr>
                        <a:t>scriptname</a:t>
                      </a:r>
                      <a:r>
                        <a:rPr lang="zh-CN" sz="1150" kern="100" dirty="0">
                          <a:effectLst/>
                        </a:rPr>
                        <a:t>的方式运行，例如</a:t>
                      </a:r>
                      <a:r>
                        <a:rPr lang="en-US" sz="1150" kern="100" dirty="0" err="1">
                          <a:effectLst/>
                        </a:rPr>
                        <a:t>npm</a:t>
                      </a:r>
                      <a:r>
                        <a:rPr lang="en-US" sz="1150" kern="100" dirty="0">
                          <a:effectLst/>
                        </a:rPr>
                        <a:t> run start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882350"/>
                  </a:ext>
                </a:extLst>
              </a:tr>
              <a:tr h="2364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 dirty="0">
                          <a:effectLst/>
                        </a:rPr>
                        <a:t>keywords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>
                          <a:effectLst/>
                        </a:rPr>
                        <a:t>项目的关键字，可用字符串或者字符串数组描述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451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50" kern="100" dirty="0">
                          <a:effectLst/>
                        </a:rPr>
                        <a:t>contributors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50" kern="100" dirty="0">
                          <a:effectLst/>
                        </a:rPr>
                        <a:t>项目的代码贡献者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59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8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4331</TotalTime>
  <Words>2061</Words>
  <Application>Microsoft Office PowerPoint</Application>
  <PresentationFormat>全屏显示(16:9)</PresentationFormat>
  <Paragraphs>333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宋体</vt:lpstr>
      <vt:lpstr>微软雅黑</vt:lpstr>
      <vt:lpstr>微软雅黑</vt:lpstr>
      <vt:lpstr>Arial</vt:lpstr>
      <vt:lpstr>Calibri</vt:lpstr>
      <vt:lpstr>Times New Roman</vt:lpstr>
      <vt:lpstr>Office 主题</vt:lpstr>
      <vt:lpstr>PowerPoint 演示文稿</vt:lpstr>
      <vt:lpstr>目录</vt:lpstr>
      <vt:lpstr>1. 为什么要构建前端通用组件库</vt:lpstr>
      <vt:lpstr>2. 前端通用组件库都需要哪些组件</vt:lpstr>
      <vt:lpstr>2. 前端通用组件库都需要哪些组件</vt:lpstr>
      <vt:lpstr>3. react通用组件库的代码结构组织</vt:lpstr>
      <vt:lpstr>3. react通用组件库的代码结构组织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4. 使用npm和webpack管理自动化流程</vt:lpstr>
      <vt:lpstr>5. 组件的开发 </vt:lpstr>
      <vt:lpstr>5. 组件的开发</vt:lpstr>
      <vt:lpstr>5. 组件的开发</vt:lpstr>
      <vt:lpstr>5. 组件的开发</vt:lpstr>
      <vt:lpstr>5. 组件的开发</vt:lpstr>
      <vt:lpstr>5. 组件的开发</vt:lpstr>
      <vt:lpstr>5. 组件的开发</vt:lpstr>
      <vt:lpstr>5. 组件的开发</vt:lpstr>
      <vt:lpstr>6. 组件的使用文档与示例代码</vt:lpstr>
      <vt:lpstr>6. 组件的使用文档与示例代码</vt:lpstr>
      <vt:lpstr>6. 组件的使用文档与示例代码</vt:lpstr>
      <vt:lpstr>7. 在前端业务系统中使用通用组件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</dc:title>
  <dc:creator>Yiwei Chen</dc:creator>
  <cp:lastModifiedBy>Vincent Ren</cp:lastModifiedBy>
  <cp:revision>141</cp:revision>
  <dcterms:created xsi:type="dcterms:W3CDTF">2016-03-22T06:24:35Z</dcterms:created>
  <dcterms:modified xsi:type="dcterms:W3CDTF">2016-11-25T08:25:50Z</dcterms:modified>
</cp:coreProperties>
</file>