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300" r:id="rId4"/>
    <p:sldId id="303" r:id="rId5"/>
    <p:sldId id="304" r:id="rId6"/>
    <p:sldId id="316" r:id="rId7"/>
    <p:sldId id="317" r:id="rId8"/>
    <p:sldId id="305" r:id="rId9"/>
    <p:sldId id="312" r:id="rId10"/>
    <p:sldId id="313" r:id="rId11"/>
    <p:sldId id="306" r:id="rId12"/>
    <p:sldId id="307" r:id="rId13"/>
    <p:sldId id="308" r:id="rId14"/>
    <p:sldId id="301" r:id="rId15"/>
    <p:sldId id="302" r:id="rId16"/>
    <p:sldId id="315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6490" autoAdjust="0"/>
  </p:normalViewPr>
  <p:slideViewPr>
    <p:cSldViewPr>
      <p:cViewPr>
        <p:scale>
          <a:sx n="80" d="100"/>
          <a:sy n="80" d="100"/>
        </p:scale>
        <p:origin x="-1206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28660B6-5B80-4BB9-B92E-479061C7F380}" type="datetimeFigureOut">
              <a:rPr lang="zh-CN" altLang="en-US"/>
              <a:pPr>
                <a:defRPr/>
              </a:pPr>
              <a:t>2012/7/27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75332A5-A338-4371-9D05-4A2B914FD5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4398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A06D22-62AD-430D-AD6B-AD48A13121A3}" type="datetimeFigureOut">
              <a:rPr lang="zh-CN" altLang="en-US"/>
              <a:pPr>
                <a:defRPr/>
              </a:pPr>
              <a:t>2012/7/27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CAE967A-5196-443F-BBA3-8535B8865C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38512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6628" name="日期占位符 3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C65953-8C92-4A59-8AEC-CA4F977C4E5C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2012/7/27</a:t>
            </a:fld>
            <a:endParaRPr lang="zh-CN" altLang="en-US" smtClean="0"/>
          </a:p>
        </p:txBody>
      </p:sp>
      <p:sp>
        <p:nvSpPr>
          <p:cNvPr id="26629" name="页脚占位符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/>
              <a:t>0</a:t>
            </a:r>
            <a:endParaRPr lang="zh-CN" altLang="en-US" smtClean="0"/>
          </a:p>
        </p:txBody>
      </p:sp>
      <p:sp>
        <p:nvSpPr>
          <p:cNvPr id="26630" name="灯片编号占位符 5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89ECFE-506D-4E62-A4CF-1CA01EF68400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E55B423-505D-4A92-AEE2-622DFF0D7283}" type="datetime1">
              <a:rPr lang="zh-CN" altLang="en-US" smtClean="0"/>
              <a:t>2012/7/27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E967A-5196-443F-BBA3-8535B8865C5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2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29CA77-9EE1-44EB-BFB4-E0C2A87EAEC5}" type="datetime1">
              <a:rPr lang="zh-CN" altLang="en-US"/>
              <a:pPr>
                <a:defRPr/>
              </a:pPr>
              <a:t>2012/7/27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94E06A-B4D0-4BC7-83D0-AAC27532C2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3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9D24E3-5396-4066-8AF3-36B1E8FE966B}" type="datetime1">
              <a:rPr lang="zh-CN" altLang="en-US"/>
              <a:pPr>
                <a:defRPr/>
              </a:pPr>
              <a:t>2012/7/27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B02A040-B9C8-4C25-9798-882EE3FEFC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18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17D687D-CA0B-4ACE-8F7C-E3C111E4E86D}" type="datetime1">
              <a:rPr lang="zh-CN" altLang="en-US"/>
              <a:pPr>
                <a:defRPr/>
              </a:pPr>
              <a:t>2012/7/27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DF3180B-5CC5-417B-88BC-2EE67F65A2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0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621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53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07901D1-E964-48F0-8A5E-8B7B9CDB4DE9}" type="datetime1">
              <a:rPr lang="zh-CN" altLang="en-US"/>
              <a:pPr>
                <a:defRPr/>
              </a:pPr>
              <a:t>2012/7/27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6D476D1-F9F1-42DA-90FE-6881D4A6CC9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760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7BA7357-123A-4E98-8E5A-4EDF21AAD399}" type="datetime1">
              <a:rPr lang="zh-CN" altLang="en-US"/>
              <a:pPr>
                <a:defRPr/>
              </a:pPr>
              <a:t>2012/7/27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764402-8AAA-4D5D-8B90-8358F2E98D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940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E9A400-C386-4B1D-A00B-CC3455155CBB}" type="datetime1">
              <a:rPr lang="zh-CN" altLang="en-US"/>
              <a:pPr>
                <a:defRPr/>
              </a:pPr>
              <a:t>2012/7/27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EE5290D-F14C-447B-BAFB-213F2B5507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95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5B37A4F-6EC5-44BA-A982-B0EDCDC4FCF3}" type="datetime1">
              <a:rPr lang="zh-CN" altLang="en-US"/>
              <a:pPr>
                <a:defRPr/>
              </a:pPr>
              <a:t>2012/7/27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5749390-E087-4586-9B44-FBE6F52B50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62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4D31353-7B35-40FC-97AF-84FEE4350A40}" type="datetime1">
              <a:rPr lang="zh-CN" altLang="en-US"/>
              <a:pPr>
                <a:defRPr/>
              </a:pPr>
              <a:t>2012/7/27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04A3196-3EE7-4964-8DF7-21416DED0A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24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E507DFA-DD2B-4C08-9F37-84481FE17491}" type="datetime1">
              <a:rPr lang="zh-CN" altLang="en-US"/>
              <a:pPr>
                <a:defRPr/>
              </a:pPr>
              <a:t>2012/7/27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58BB917-A85B-4349-8F5D-A9514890AC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4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88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97083E2-DCE4-4A4E-B240-07A436882EDD}" type="datetime1">
              <a:rPr lang="zh-CN" altLang="en-US"/>
              <a:pPr>
                <a:defRPr/>
              </a:pPr>
              <a:t>2012/7/27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C9631AA-C013-4359-A86E-8C450C7B7B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160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DD8B2EC-DD49-4781-8A2D-FC6299009EAF}" type="datetime1">
              <a:rPr lang="zh-CN" altLang="en-US"/>
              <a:pPr>
                <a:defRPr/>
              </a:pPr>
              <a:t>2012/7/27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31EE9A8-58BE-45BA-9DBB-843844387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268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5EECCD6-06E3-4C20-8DC5-283927AA82AE}" type="datetime1">
              <a:rPr lang="zh-CN" altLang="en-US"/>
              <a:pPr>
                <a:defRPr/>
              </a:pPr>
              <a:t>2012/7/27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50516CA-8D14-43C3-875D-EB00609663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63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EC4DEB2-7A59-4AB4-BF30-0686F39ED27D}" type="datetime1">
              <a:rPr lang="zh-CN" altLang="en-US"/>
              <a:pPr>
                <a:defRPr/>
              </a:pPr>
              <a:t>2012/7/27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DCAB39-343A-4D8D-B141-4B2E9DEF15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18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EDAF582-8F7D-47F0-B525-12F112EBD1DB}" type="datetime1">
              <a:rPr lang="zh-CN" altLang="en-US"/>
              <a:pPr>
                <a:defRPr/>
              </a:pPr>
              <a:t>2012/7/27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FB6C536-6903-403B-AB8E-04EE204703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24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0A15D34-E501-4208-B17E-C8B27D3D7F7A}" type="datetime1">
              <a:rPr lang="zh-CN" altLang="en-US"/>
              <a:pPr>
                <a:defRPr/>
              </a:pPr>
              <a:t>2012/7/27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E177F8-4223-43EA-B0AB-F2207377EC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88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EE4EAF-1E4A-4262-B4E5-E11D45723C10}" type="datetime1">
              <a:rPr lang="zh-CN" altLang="en-US"/>
              <a:pPr>
                <a:defRPr/>
              </a:pPr>
              <a:t>2012/7/27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A0034C3-9576-40A0-8BB5-F2C154A4AD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4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78B132D-A256-4A5B-ADFB-B410A1D6A129}" type="datetime1">
              <a:rPr lang="zh-CN" altLang="en-US"/>
              <a:pPr>
                <a:defRPr/>
              </a:pPr>
              <a:t>2012/7/27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4180874-CE86-4037-8FDA-C0951FD19E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35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525E1C1-DC5D-4D1F-B0E1-C2FC2DECBF97}" type="datetime1">
              <a:rPr lang="zh-CN" altLang="en-US"/>
              <a:pPr>
                <a:defRPr/>
              </a:pPr>
              <a:t>2012/7/27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407D30-2C14-4DD4-A5A7-F2A6403535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63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E17FC7B-BABE-471C-8D66-EB0D887C3636}" type="datetime1">
              <a:rPr lang="zh-CN" altLang="en-US"/>
              <a:pPr>
                <a:defRPr/>
              </a:pPr>
              <a:t>2012/7/27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A76C82D-E5B6-48C3-B461-CDBDD693D6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27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>
                <a:alpha val="79000"/>
              </a:srgbClr>
            </a:gs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8638" y="428625"/>
            <a:ext cx="4972050" cy="642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500063" y="1000125"/>
            <a:ext cx="8215312" cy="5143500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51" name="Picture 3" descr="F:\jinher工作\市场部\2010\金和软件VI设计\文档模板2010\word文档模板-2副本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643563" y="369888"/>
            <a:ext cx="3500437" cy="127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85813" y="1428750"/>
            <a:ext cx="7643812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0063" y="6286500"/>
            <a:ext cx="464343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北京金和软件股份有限公司　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Beijing </a:t>
            </a:r>
            <a:r>
              <a:rPr lang="en-US" altLang="zh-CN" sz="800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JinherSoftware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 Co., Ltd.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电话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Tel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010-58858686      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传真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Fax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010-58945666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　网址：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http://www.jh0101.com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Text Box 30"/>
          <p:cNvSpPr txBox="1">
            <a:spLocks noChangeArrowheads="1"/>
          </p:cNvSpPr>
          <p:nvPr userDrawn="1"/>
        </p:nvSpPr>
        <p:spPr bwMode="auto">
          <a:xfrm>
            <a:off x="8501063" y="6357938"/>
            <a:ext cx="485775" cy="2460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fld id="{1A4C1FD5-9205-425E-A48D-579549B0B1EE}" type="slidenum"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56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 cap="all">
          <a:ln w="9000" cmpd="sng">
            <a:solidFill>
              <a:srgbClr val="8A0000"/>
            </a:solidFill>
            <a:prstDash val="solid"/>
          </a:ln>
          <a:gradFill>
            <a:gsLst>
              <a:gs pos="0">
                <a:srgbClr val="C00000"/>
              </a:gs>
              <a:gs pos="43000">
                <a:srgbClr val="FF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5E9EFF">
                <a:alpha val="79000"/>
              </a:srgbClr>
            </a:gs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jinher工作\市场部\2010\金和软件VI设计\文档模板2010\PPT文档模板－1副本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63" y="3929063"/>
            <a:ext cx="6429375" cy="714375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cap="all" dirty="0" smtClean="0">
                <a:ln w="9000" cmpd="sng">
                  <a:solidFill>
                    <a:srgbClr val="8A0000"/>
                  </a:solidFill>
                  <a:prstDash val="solid"/>
                </a:ln>
                <a:gradFill>
                  <a:gsLst>
                    <a:gs pos="0">
                      <a:srgbClr val="8A0000"/>
                    </a:gs>
                    <a:gs pos="56000">
                      <a:srgbClr val="FF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产品改进</a:t>
            </a:r>
            <a:endParaRPr lang="zh-CN" altLang="en-US" sz="3200" b="1" cap="all" dirty="0">
              <a:ln w="9000" cmpd="sng">
                <a:solidFill>
                  <a:srgbClr val="8A0000"/>
                </a:solidFill>
                <a:prstDash val="solid"/>
              </a:ln>
              <a:gradFill>
                <a:gsLst>
                  <a:gs pos="0">
                    <a:srgbClr val="8A0000"/>
                  </a:gs>
                  <a:gs pos="56000">
                    <a:srgbClr val="FF0000"/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67944" y="5157192"/>
            <a:ext cx="4536504" cy="504056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5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500063" y="3462338"/>
            <a:ext cx="32861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chemeClr val="bg1"/>
                </a:solidFill>
                <a:cs typeface="Arial" charset="0"/>
              </a:rPr>
              <a:t>www.jh0101.com</a:t>
            </a:r>
            <a:endParaRPr lang="zh-CN" altLang="en-US" sz="15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6253163"/>
            <a:ext cx="46434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北京金和软件股份有限公司　地址：北京市海淀区上地东路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号盈创动力大厦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A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座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4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Add: 4F, Creative Power A, No.1 </a:t>
            </a:r>
            <a:r>
              <a:rPr lang="en-US" altLang="zh-CN" sz="800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Shangdi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 East Road, </a:t>
            </a:r>
            <a:r>
              <a:rPr lang="en-US" altLang="zh-CN" sz="800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Haidian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 District, Beijing 100085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电话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Tel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010-58858686      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传真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Fax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010-58945666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　网址：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http://www.jh0101.com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精确执行数据整合概念页面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工作内容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业务数据展示设计（产品经理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数据整合显示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界面设计（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交互与视觉设计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开发实现（前端开发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业务开发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前端开发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业务接口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0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皮肤风格设计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zh-CN" altLang="en-US" sz="2800" b="1" dirty="0"/>
              <a:t>工作内容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pPr marL="742950" lvl="2" indent="-342900"/>
            <a:r>
              <a:rPr lang="zh-CN" altLang="en-US" sz="2400" dirty="0" smtClean="0"/>
              <a:t>界面设计</a:t>
            </a:r>
            <a:r>
              <a:rPr lang="zh-CN" altLang="en-US" sz="2400" dirty="0"/>
              <a:t>（</a:t>
            </a:r>
            <a:r>
              <a:rPr lang="en-US" altLang="zh-CN" sz="2400" dirty="0"/>
              <a:t>UI</a:t>
            </a:r>
            <a:r>
              <a:rPr lang="zh-CN" altLang="en-US" sz="2400" dirty="0"/>
              <a:t>设计师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1200150" lvl="3" indent="-342900"/>
            <a:r>
              <a:rPr lang="zh-CN" altLang="en-US" sz="2000" dirty="0" smtClean="0"/>
              <a:t>增加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种皮肤风格</a:t>
            </a:r>
            <a:endParaRPr lang="en-US" altLang="zh-CN" sz="2000" dirty="0" smtClean="0"/>
          </a:p>
          <a:p>
            <a:pPr marL="742950" lvl="2" indent="-342900"/>
            <a:r>
              <a:rPr lang="zh-CN" altLang="en-US" sz="2400" b="0" dirty="0" smtClean="0"/>
              <a:t>皮肤制作（前端开发</a:t>
            </a:r>
            <a:r>
              <a:rPr lang="zh-CN" altLang="en-US" sz="2400" b="0" dirty="0" smtClean="0"/>
              <a:t>）</a:t>
            </a:r>
            <a:endParaRPr lang="en-US" altLang="zh-CN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16103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设计和开发新的交互界面模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业务和交互风格设计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信息结构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网页信息布局</a:t>
            </a:r>
            <a:endParaRPr lang="en-US" altLang="zh-CN" dirty="0"/>
          </a:p>
          <a:p>
            <a:pPr lvl="2"/>
            <a:r>
              <a:rPr lang="zh-CN" altLang="en-US" dirty="0" smtClean="0"/>
              <a:t>交互规则定义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视觉设计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界面交互视觉设计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开发实现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前端开发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业务接口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4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保留现有的交互，保持跨平台跨浏览器优势；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增加基于业务整合概念的功能和界面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42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C6</a:t>
            </a:r>
            <a:r>
              <a:rPr lang="zh-CN" altLang="en-US" dirty="0"/>
              <a:t>产品</a:t>
            </a:r>
            <a:r>
              <a:rPr lang="zh-CN" altLang="en-US" dirty="0" smtClean="0"/>
              <a:t>现有交互层面的优势：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b="0" dirty="0" smtClean="0">
                <a:latin typeface="+mn-ea"/>
              </a:rPr>
              <a:t>常用</a:t>
            </a:r>
            <a:r>
              <a:rPr lang="zh-CN" altLang="en-US" sz="2200" b="0" dirty="0">
                <a:latin typeface="+mn-ea"/>
              </a:rPr>
              <a:t>功能智能</a:t>
            </a:r>
            <a:r>
              <a:rPr lang="zh-CN" altLang="en-US" sz="2200" b="0" dirty="0" smtClean="0">
                <a:latin typeface="+mn-ea"/>
              </a:rPr>
              <a:t>感知</a:t>
            </a:r>
            <a:r>
              <a:rPr lang="zh-CN" altLang="en-US" sz="2200" b="0" dirty="0">
                <a:latin typeface="+mn-ea"/>
              </a:rPr>
              <a:t>机制</a:t>
            </a:r>
            <a:r>
              <a:rPr lang="zh-CN" altLang="en-US" sz="2200" b="0" dirty="0" smtClean="0">
                <a:latin typeface="+mn-ea"/>
              </a:rPr>
              <a:t>，</a:t>
            </a:r>
            <a:r>
              <a:rPr lang="zh-CN" altLang="en-US" sz="2200" b="0" dirty="0">
                <a:latin typeface="+mn-ea"/>
              </a:rPr>
              <a:t>在菜单中“最近访问的链接”</a:t>
            </a:r>
            <a:r>
              <a:rPr lang="zh-CN" altLang="en-US" sz="2200" b="0" dirty="0" smtClean="0">
                <a:latin typeface="+mn-ea"/>
              </a:rPr>
              <a:t>中自动列出经常使用的</a:t>
            </a:r>
            <a:r>
              <a:rPr lang="zh-CN" altLang="en-US" sz="2200" b="0" dirty="0">
                <a:latin typeface="+mn-ea"/>
              </a:rPr>
              <a:t>功能，并根据使用的频率自动</a:t>
            </a:r>
            <a:r>
              <a:rPr lang="zh-CN" altLang="en-US" sz="2200" b="0" dirty="0" smtClean="0">
                <a:latin typeface="+mn-ea"/>
              </a:rPr>
              <a:t>排序</a:t>
            </a:r>
            <a:endParaRPr lang="en-US" altLang="zh-CN" sz="2200" b="0" dirty="0" smtClean="0">
              <a:latin typeface="+mn-ea"/>
            </a:endParaRPr>
          </a:p>
          <a:p>
            <a:r>
              <a:rPr lang="zh-CN" altLang="en-US" sz="2200" b="0" dirty="0" smtClean="0">
                <a:latin typeface="+mn-ea"/>
              </a:rPr>
              <a:t>无论</a:t>
            </a:r>
            <a:r>
              <a:rPr lang="zh-CN" altLang="en-US" sz="2200" b="0" dirty="0">
                <a:latin typeface="+mn-ea"/>
              </a:rPr>
              <a:t>是台式电脑还是</a:t>
            </a:r>
            <a:r>
              <a:rPr lang="en-US" altLang="zh-CN" sz="2200" b="0" dirty="0" err="1">
                <a:latin typeface="+mn-ea"/>
              </a:rPr>
              <a:t>iPad</a:t>
            </a:r>
            <a:r>
              <a:rPr lang="zh-CN" altLang="en-US" sz="2200" b="0" dirty="0">
                <a:latin typeface="+mn-ea"/>
              </a:rPr>
              <a:t>都</a:t>
            </a:r>
            <a:r>
              <a:rPr lang="zh-CN" altLang="en-US" sz="2200" b="0" dirty="0" smtClean="0">
                <a:latin typeface="+mn-ea"/>
              </a:rPr>
              <a:t>可以</a:t>
            </a:r>
            <a:r>
              <a:rPr lang="zh-CN" altLang="en-US" sz="2200" b="0" dirty="0">
                <a:latin typeface="+mn-ea"/>
              </a:rPr>
              <a:t>有</a:t>
            </a:r>
            <a:r>
              <a:rPr lang="zh-CN" altLang="en-US" sz="2200" b="0" dirty="0" smtClean="0">
                <a:latin typeface="+mn-ea"/>
              </a:rPr>
              <a:t>同样</a:t>
            </a:r>
            <a:r>
              <a:rPr lang="zh-CN" altLang="en-US" sz="2200" b="0" dirty="0">
                <a:latin typeface="+mn-ea"/>
              </a:rPr>
              <a:t>流畅的操作</a:t>
            </a:r>
            <a:r>
              <a:rPr lang="zh-CN" altLang="en-US" sz="2200" b="0" dirty="0" smtClean="0">
                <a:latin typeface="+mn-ea"/>
              </a:rPr>
              <a:t>体验</a:t>
            </a:r>
            <a:endParaRPr lang="en-US" altLang="zh-CN" sz="2200" b="0" dirty="0" smtClean="0">
              <a:latin typeface="+mn-ea"/>
            </a:endParaRPr>
          </a:p>
          <a:p>
            <a:r>
              <a:rPr lang="zh-CN" altLang="en-US" sz="2200" b="0" dirty="0" smtClean="0">
                <a:latin typeface="+mn-ea"/>
              </a:rPr>
              <a:t>多</a:t>
            </a:r>
            <a:r>
              <a:rPr lang="zh-CN" altLang="en-US" sz="2200" b="0" dirty="0">
                <a:latin typeface="+mn-ea"/>
              </a:rPr>
              <a:t>套精心设计的界面风格，可以根据个人喜好自由</a:t>
            </a:r>
            <a:r>
              <a:rPr lang="zh-CN" altLang="en-US" sz="2200" b="0" dirty="0" smtClean="0">
                <a:latin typeface="+mn-ea"/>
              </a:rPr>
              <a:t>变换</a:t>
            </a:r>
            <a:endParaRPr lang="en-US" altLang="zh-CN" sz="2200" b="0" dirty="0" smtClean="0">
              <a:latin typeface="+mn-ea"/>
            </a:endParaRPr>
          </a:p>
          <a:p>
            <a:r>
              <a:rPr lang="zh-CN" altLang="en-US" sz="2200" b="0" dirty="0" smtClean="0">
                <a:latin typeface="+mn-ea"/>
              </a:rPr>
              <a:t>灵活</a:t>
            </a:r>
            <a:r>
              <a:rPr lang="zh-CN" altLang="en-US" sz="2200" b="0" dirty="0">
                <a:latin typeface="+mn-ea"/>
              </a:rPr>
              <a:t>的多任务模式设计，在同时处理多项工作时变的</a:t>
            </a:r>
            <a:r>
              <a:rPr lang="zh-CN" altLang="en-US" sz="2200" b="0" dirty="0" smtClean="0">
                <a:latin typeface="+mn-ea"/>
              </a:rPr>
              <a:t>得心应手</a:t>
            </a:r>
            <a:endParaRPr lang="en-US" altLang="zh-CN" sz="2200" b="0" dirty="0" smtClean="0">
              <a:latin typeface="+mn-ea"/>
            </a:endParaRPr>
          </a:p>
          <a:p>
            <a:r>
              <a:rPr lang="zh-CN" altLang="en-US" sz="2200" b="0" dirty="0" smtClean="0">
                <a:latin typeface="+mn-ea"/>
              </a:rPr>
              <a:t>集中</a:t>
            </a:r>
            <a:r>
              <a:rPr lang="zh-CN" altLang="en-US" sz="2200" b="0" dirty="0">
                <a:latin typeface="+mn-ea"/>
              </a:rPr>
              <a:t>的功能菜单管理与自定义快捷菜单相结合，让需要的功能可以随时随地</a:t>
            </a:r>
            <a:r>
              <a:rPr lang="zh-CN" altLang="en-US" sz="2200" b="0" dirty="0" smtClean="0">
                <a:latin typeface="+mn-ea"/>
              </a:rPr>
              <a:t>找到</a:t>
            </a:r>
            <a:endParaRPr lang="zh-CN" altLang="en-US" sz="22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003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20074" y="3140968"/>
            <a:ext cx="1483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END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762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e-</a:t>
            </a:r>
            <a:r>
              <a:rPr lang="en-US" altLang="zh-CN" dirty="0" err="1" smtClean="0"/>
              <a:t>Cology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针对模块业务功能设计的导航页面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“目标成果”个人工作相关数据划分为“目标”“成果”“资源”“执行”</a:t>
            </a:r>
            <a:endParaRPr lang="en-US" altLang="zh-CN" dirty="0"/>
          </a:p>
          <a:p>
            <a:pPr lvl="1"/>
            <a:r>
              <a:rPr lang="zh-CN" altLang="en-US" dirty="0" smtClean="0"/>
              <a:t>运营、项目、营销、人事、财务、项目策划，六个大类的流程节点图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C6</a:t>
            </a:r>
            <a:r>
              <a:rPr lang="zh-CN" altLang="en-US" dirty="0" smtClean="0">
                <a:latin typeface="Verdana" pitchFamily="34" charset="0"/>
                <a:cs typeface="Verdana" pitchFamily="34" charset="0"/>
              </a:rPr>
              <a:t>需要</a:t>
            </a:r>
            <a:r>
              <a:rPr lang="zh-CN" altLang="en-US" dirty="0" smtClean="0">
                <a:latin typeface="Verdana" pitchFamily="34" charset="0"/>
                <a:cs typeface="Verdana" pitchFamily="34" charset="0"/>
              </a:rPr>
              <a:t>增加的功能和概念页面</a:t>
            </a: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zh-CN" altLang="en-US" dirty="0" smtClean="0">
                <a:latin typeface="Verdana" pitchFamily="34" charset="0"/>
                <a:cs typeface="Verdana" pitchFamily="34" charset="0"/>
              </a:rPr>
              <a:t>模块功能导航概念页面（围绕用户自身岗位特点，对应模块的信息状态和功能导航相结合）</a:t>
            </a: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zh-CN" altLang="en-US" dirty="0" smtClean="0">
                <a:latin typeface="Verdana" pitchFamily="34" charset="0"/>
                <a:cs typeface="Verdana" pitchFamily="34" charset="0"/>
              </a:rPr>
              <a:t>新的个人工作台（整合常用模块的数据</a:t>
            </a:r>
            <a:r>
              <a:rPr lang="zh-CN" altLang="en-US" dirty="0">
                <a:latin typeface="Verdana" pitchFamily="34" charset="0"/>
                <a:cs typeface="Verdana" pitchFamily="34" charset="0"/>
              </a:rPr>
              <a:t>状态</a:t>
            </a:r>
            <a:r>
              <a:rPr lang="zh-CN" altLang="en-US" dirty="0" smtClean="0">
                <a:latin typeface="Verdana" pitchFamily="34" charset="0"/>
                <a:cs typeface="Verdana" pitchFamily="34" charset="0"/>
              </a:rPr>
              <a:t>信息和功能入口）</a:t>
            </a: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zh-CN" altLang="en-US" dirty="0">
                <a:latin typeface="Verdana" pitchFamily="34" charset="0"/>
                <a:cs typeface="Verdana" pitchFamily="34" charset="0"/>
              </a:rPr>
              <a:t>精确</a:t>
            </a:r>
            <a:r>
              <a:rPr lang="zh-CN" altLang="en-US" dirty="0" smtClean="0">
                <a:latin typeface="Verdana" pitchFamily="34" charset="0"/>
                <a:cs typeface="Verdana" pitchFamily="34" charset="0"/>
              </a:rPr>
              <a:t>执行数据整合概念页面（针对泛微“目标成果”）</a:t>
            </a:r>
            <a:endParaRPr lang="en-US" altLang="zh-CN" dirty="0" smtClean="0">
              <a:latin typeface="Verdana" pitchFamily="34" charset="0"/>
              <a:cs typeface="Verdana" pitchFamily="34" charset="0"/>
            </a:endParaRPr>
          </a:p>
          <a:p>
            <a:pPr lvl="1"/>
            <a:r>
              <a:rPr lang="zh-CN" altLang="en-US" dirty="0" smtClean="0">
                <a:latin typeface="Verdana" pitchFamily="34" charset="0"/>
                <a:cs typeface="Verdana" pitchFamily="34" charset="0"/>
              </a:rPr>
              <a:t>皮肤风格设计</a:t>
            </a:r>
            <a:endParaRPr lang="en-US" altLang="zh-C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zh-CN" altLang="en-US" dirty="0">
                <a:latin typeface="Verdana" pitchFamily="34" charset="0"/>
                <a:cs typeface="Verdana" pitchFamily="34" charset="0"/>
              </a:rPr>
              <a:t>增加门户字体调整</a:t>
            </a:r>
            <a:r>
              <a:rPr lang="zh-CN" altLang="en-US" dirty="0" smtClean="0">
                <a:latin typeface="Verdana" pitchFamily="34" charset="0"/>
                <a:cs typeface="Verdana" pitchFamily="34" charset="0"/>
              </a:rPr>
              <a:t>功能（标题修改为雅黑字体）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设计和开发新的交互界面结构（网页风格）</a:t>
            </a:r>
            <a:endParaRPr lang="zh-CN" altLang="en-US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模块功能导航概念页面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813" y="1428750"/>
            <a:ext cx="7643812" cy="4664546"/>
          </a:xfrm>
        </p:spPr>
        <p:txBody>
          <a:bodyPr/>
          <a:lstStyle/>
          <a:p>
            <a:r>
              <a:rPr lang="zh-CN" altLang="en-US" dirty="0" smtClean="0"/>
              <a:t>工作内容：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功能概念分析设计（产品经理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每个模块增加一个“管理中心”页面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包含：公文管理中心、流程管理中心、个人事务中心、精确执行中心、费用管控中心、信息交流中心等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模块功能整合概念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界面设计（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交互与视觉设计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在实用的基础上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开发实现（前端开发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业务开发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前端开发（使用</a:t>
            </a:r>
            <a:r>
              <a:rPr lang="en-US" altLang="zh-CN" dirty="0" smtClean="0"/>
              <a:t>HTML5</a:t>
            </a:r>
            <a:r>
              <a:rPr lang="zh-CN" altLang="en-US" dirty="0"/>
              <a:t>技术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业务接口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48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工作中心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484784"/>
            <a:ext cx="790594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27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费控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936304" cy="491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38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新的个人工作台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工作内容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功能设计（产品</a:t>
            </a:r>
            <a:r>
              <a:rPr lang="zh-CN" altLang="en-US" dirty="0" smtClean="0"/>
              <a:t>经理）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数据整合与概念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界面设计（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zh-CN" altLang="en-US" dirty="0" smtClean="0"/>
              <a:t>交互视觉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开发实现</a:t>
            </a:r>
            <a:r>
              <a:rPr lang="zh-CN" altLang="en-US" dirty="0"/>
              <a:t>（前端开发</a:t>
            </a:r>
            <a:r>
              <a:rPr lang="en-US" altLang="zh-CN" dirty="0"/>
              <a:t>&amp;</a:t>
            </a:r>
            <a:r>
              <a:rPr lang="zh-CN" altLang="en-US" dirty="0"/>
              <a:t>业务开发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前端开发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业务接口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8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r>
              <a:rPr lang="zh-CN" altLang="en-US" dirty="0" smtClean="0"/>
              <a:t>效果（管理卡片）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43" y="1428750"/>
            <a:ext cx="7391952" cy="4429125"/>
          </a:xfrm>
        </p:spPr>
      </p:pic>
    </p:spTree>
    <p:extLst>
      <p:ext uri="{BB962C8B-B14F-4D97-AF65-F5344CB8AC3E}">
        <p14:creationId xmlns:p14="http://schemas.microsoft.com/office/powerpoint/2010/main" val="383084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概念效果（管理卡片）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43" y="1428750"/>
            <a:ext cx="7391952" cy="4429125"/>
          </a:xfrm>
        </p:spPr>
      </p:pic>
    </p:spTree>
    <p:extLst>
      <p:ext uri="{BB962C8B-B14F-4D97-AF65-F5344CB8AC3E}">
        <p14:creationId xmlns:p14="http://schemas.microsoft.com/office/powerpoint/2010/main" val="17653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503</Words>
  <Application>Microsoft Office PowerPoint</Application>
  <PresentationFormat>全屏显示(4:3)</PresentationFormat>
  <Paragraphs>82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自定义设计方案</vt:lpstr>
      <vt:lpstr>产品改进</vt:lpstr>
      <vt:lpstr>PowerPoint 演示文稿</vt:lpstr>
      <vt:lpstr>PowerPoint 演示文稿</vt:lpstr>
      <vt:lpstr>模块功能导航概念页面</vt:lpstr>
      <vt:lpstr>工作中心</vt:lpstr>
      <vt:lpstr>费控</vt:lpstr>
      <vt:lpstr>新的个人工作台</vt:lpstr>
      <vt:lpstr>概念效果（管理卡片）</vt:lpstr>
      <vt:lpstr>概念效果（管理卡片）</vt:lpstr>
      <vt:lpstr>精确执行数据整合概念页面</vt:lpstr>
      <vt:lpstr>皮肤风格设计</vt:lpstr>
      <vt:lpstr>设计和开发新的交互界面模版</vt:lpstr>
      <vt:lpstr>PowerPoint 演示文稿</vt:lpstr>
      <vt:lpstr>C6产品现有交互层面的优势：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述职答辩PPT模板</dc:title>
  <cp:lastModifiedBy>张勇辉</cp:lastModifiedBy>
  <cp:revision>258</cp:revision>
  <dcterms:created xsi:type="dcterms:W3CDTF">2010-02-26T05:25:58Z</dcterms:created>
  <dcterms:modified xsi:type="dcterms:W3CDTF">2012-07-27T08:01:02Z</dcterms:modified>
</cp:coreProperties>
</file>