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349" r:id="rId3"/>
    <p:sldId id="436" r:id="rId4"/>
    <p:sldId id="465" r:id="rId6"/>
    <p:sldId id="435" r:id="rId7"/>
    <p:sldId id="468" r:id="rId8"/>
    <p:sldId id="439" r:id="rId9"/>
    <p:sldId id="440" r:id="rId10"/>
    <p:sldId id="441" r:id="rId11"/>
    <p:sldId id="466" r:id="rId12"/>
    <p:sldId id="467" r:id="rId13"/>
    <p:sldId id="366" r:id="rId14"/>
    <p:sldId id="375" r:id="rId15"/>
    <p:sldId id="486" r:id="rId16"/>
    <p:sldId id="469" r:id="rId17"/>
    <p:sldId id="442" r:id="rId18"/>
    <p:sldId id="443" r:id="rId19"/>
    <p:sldId id="487" r:id="rId20"/>
    <p:sldId id="470" r:id="rId21"/>
    <p:sldId id="472" r:id="rId22"/>
    <p:sldId id="471" r:id="rId23"/>
    <p:sldId id="4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85880"/>
  </p:normalViewPr>
  <p:slideViewPr>
    <p:cSldViewPr snapToGrid="0" snapToObjects="1">
      <p:cViewPr varScale="1">
        <p:scale>
          <a:sx n="78" d="100"/>
          <a:sy n="78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83F00F-224A-AE4D-9D33-725B5D63C17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mtClean="0"/>
              <a:t>Borg</a:t>
            </a:r>
            <a:r>
              <a:rPr lang="zh-CN" altLang="en-US" smtClean="0"/>
              <a:t>是谷歌一个久负盛名的内部使用的集群管理系统，它基于容器技术，目的是实现资源管理的自动化，以及跨数据中心的资源利用率最大化。十几年来，谷歌一直通过</a:t>
            </a:r>
            <a:r>
              <a:rPr lang="en-US" altLang="zh-CN" smtClean="0"/>
              <a:t>Borg</a:t>
            </a:r>
            <a:r>
              <a:rPr lang="zh-CN" altLang="en-US" smtClean="0"/>
              <a:t>系统管理着数量 庞大的应用程序集群。由于谷歌员工都签署了保密协议，即便离职也不能泄露</a:t>
            </a:r>
            <a:r>
              <a:rPr lang="en-US" altLang="zh-CN" smtClean="0"/>
              <a:t>borg</a:t>
            </a:r>
            <a:r>
              <a:rPr lang="zh-CN" altLang="en-US" smtClean="0"/>
              <a:t>的内部设计，所以外界一直无法了解关于它的更多信息。直到</a:t>
            </a:r>
            <a:r>
              <a:rPr lang="en-US" altLang="zh-CN" smtClean="0"/>
              <a:t>2015</a:t>
            </a:r>
            <a:r>
              <a:rPr lang="zh-CN" altLang="en-US" smtClean="0"/>
              <a:t>年</a:t>
            </a:r>
            <a:r>
              <a:rPr lang="en-US" altLang="zh-CN" smtClean="0"/>
              <a:t>4</a:t>
            </a:r>
            <a:r>
              <a:rPr lang="zh-CN" altLang="en-US" smtClean="0"/>
              <a:t>月，传闻许久的</a:t>
            </a:r>
            <a:r>
              <a:rPr lang="en-US" altLang="zh-CN" smtClean="0"/>
              <a:t>Borg</a:t>
            </a:r>
            <a:r>
              <a:rPr lang="zh-CN" altLang="en-US" smtClean="0"/>
              <a:t>论文伴随</a:t>
            </a:r>
            <a:r>
              <a:rPr lang="en-US" altLang="zh-CN" smtClean="0"/>
              <a:t>Kubernetes</a:t>
            </a:r>
            <a:r>
              <a:rPr lang="zh-CN" altLang="en-US" smtClean="0"/>
              <a:t>的高调宣传被谷歌首次公开，大家才得以了解它的内幕。正是由于站在</a:t>
            </a:r>
            <a:r>
              <a:rPr lang="en-US" altLang="zh-CN" smtClean="0"/>
              <a:t>Borg</a:t>
            </a:r>
            <a:r>
              <a:rPr lang="zh-CN" altLang="en-US" smtClean="0"/>
              <a:t>这个前辈的肩膀上，吸取了</a:t>
            </a:r>
            <a:r>
              <a:rPr lang="en-US" altLang="zh-CN" smtClean="0"/>
              <a:t>borg</a:t>
            </a:r>
            <a:r>
              <a:rPr lang="zh-CN" altLang="en-US" smtClean="0"/>
              <a:t>过去十年间的经验与教训，所以</a:t>
            </a:r>
            <a:r>
              <a:rPr lang="en-US" altLang="zh-CN" smtClean="0"/>
              <a:t>Kubernetes</a:t>
            </a:r>
            <a:r>
              <a:rPr lang="zh-CN" altLang="en-US" smtClean="0"/>
              <a:t>一经开源就一鸣惊人，并迅速称霸了容器技术领域。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0E0228-FD60-E244-934D-30A0D34ED33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800" tIns="44875" rIns="89800" bIns="44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800" tIns="44875" rIns="89800" bIns="448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GB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800" tIns="44875" rIns="89800" bIns="44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800" tIns="44875" rIns="89800" bIns="448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GB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685799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89800" tIns="44875" rIns="89800" bIns="448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Calibri" panose="020F050202020403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4" name="Shape 134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89800" tIns="44875" rIns="89800" bIns="448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 panose="020F0502020204030204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lang="en-GB"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93181"/>
            <a:ext cx="10363200" cy="176393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5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800" y="4357113"/>
            <a:ext cx="8534400" cy="46606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485" y="4944616"/>
            <a:ext cx="886060" cy="8775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868361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318595" y="602166"/>
            <a:ext cx="1263805" cy="552399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602166"/>
            <a:ext cx="9530576" cy="552399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-168696" y="-29176"/>
            <a:ext cx="12385376" cy="6964392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screen"/>
          <a:stretch>
            <a:fillRect/>
          </a:stretch>
        </p:blipFill>
        <p:spPr>
          <a:xfrm>
            <a:off x="9958416" y="6538180"/>
            <a:ext cx="2154000" cy="3198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1pPr>
            <a:lvl2pPr>
              <a:defRPr sz="18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2pPr>
            <a:lvl3pPr>
              <a:defRPr sz="16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3pPr>
            <a:lvl4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4pPr>
            <a:lvl5pPr>
              <a:defRPr sz="1400">
                <a:latin typeface="幼圆" panose="02010509060101010101" pitchFamily="49" charset="-122"/>
                <a:ea typeface="幼圆" panose="02010509060101010101" pitchFamily="49" charset="-122"/>
                <a:cs typeface="幼圆" panose="02010509060101010101" pitchFamily="49" charset="-122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09600" y="1180868"/>
            <a:ext cx="10972800" cy="503334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600" y="254794"/>
            <a:ext cx="9314985" cy="801127"/>
          </a:xfrm>
        </p:spPr>
        <p:txBody>
          <a:bodyPr>
            <a:normAutofit/>
          </a:bodyPr>
          <a:lstStyle>
            <a:lvl1pPr>
              <a:defRPr sz="3600" b="1" spc="0">
                <a:solidFill>
                  <a:srgbClr val="595959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4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09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97600" y="1204333"/>
            <a:ext cx="5384800" cy="4921832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09600" y="1222880"/>
            <a:ext cx="5386917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09600" y="1925444"/>
            <a:ext cx="5386917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9" y="1222880"/>
            <a:ext cx="5389033" cy="639763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93369" y="1925444"/>
            <a:ext cx="5389033" cy="420071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766733" y="273052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EB065-DE19-054A-A04F-3766DB4370E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microsoft.com/office/2007/relationships/hdphoto" Target="../media/image6.wdp"/><Relationship Id="rId16" Type="http://schemas.openxmlformats.org/officeDocument/2006/relationships/image" Target="../media/image5.pn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216675"/>
            <a:ext cx="10972800" cy="4973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A049-511E-2343-A312-92B9C71D4149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EB065-DE19-054A-A04F-3766DB4370E4}" type="slidenum">
              <a:rPr lang="en-US" smtClean="0"/>
            </a:fld>
            <a:endParaRPr 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515600" cy="8011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2401965" y="45625"/>
            <a:ext cx="304800" cy="304800"/>
          </a:xfrm>
          <a:prstGeom prst="rect">
            <a:avLst/>
          </a:prstGeom>
          <a:solidFill>
            <a:srgbClr val="023C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2401965" y="571201"/>
            <a:ext cx="304800" cy="304800"/>
          </a:xfrm>
          <a:prstGeom prst="rect">
            <a:avLst/>
          </a:prstGeom>
          <a:solidFill>
            <a:srgbClr val="6E80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2401965" y="1096777"/>
            <a:ext cx="304800" cy="304800"/>
          </a:xfrm>
          <a:prstGeom prst="rect">
            <a:avLst/>
          </a:prstGeom>
          <a:solidFill>
            <a:srgbClr val="FCC0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401965" y="1622353"/>
            <a:ext cx="304800" cy="304800"/>
          </a:xfrm>
          <a:prstGeom prst="rect">
            <a:avLst/>
          </a:prstGeom>
          <a:solidFill>
            <a:srgbClr val="8C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401965" y="2147927"/>
            <a:ext cx="304800" cy="304800"/>
          </a:xfrm>
          <a:prstGeom prst="rect">
            <a:avLst/>
          </a:prstGeom>
          <a:solidFill>
            <a:srgbClr val="1AA9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6" cstate="screen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2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425" y="198025"/>
            <a:ext cx="2014158" cy="299057"/>
          </a:xfrm>
          <a:prstGeom prst="rect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1218565" rtl="0" eaLnBrk="1" latinLnBrk="0" hangingPunct="1">
        <a:spcBef>
          <a:spcPct val="0"/>
        </a:spcBef>
        <a:buNone/>
        <a:defRPr lang="zh-CN" altLang="en-US" sz="4000" b="1" kern="1200" spc="0" dirty="0">
          <a:solidFill>
            <a:srgbClr val="595959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lang="zh-CN" altLang="en-US"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–"/>
        <a:defRPr lang="zh-CN" alt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8565" rtl="0" eaLnBrk="1" latinLnBrk="0" hangingPunct="1">
        <a:spcBef>
          <a:spcPts val="600"/>
        </a:spcBef>
        <a:spcAft>
          <a:spcPts val="600"/>
        </a:spcAft>
        <a:buFont typeface="Arial" panose="020B0604020202020204" pitchFamily="34" charset="0"/>
        <a:buChar char="»"/>
        <a:defRPr lang="zh-CN" alt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85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1100" y="2409824"/>
            <a:ext cx="9144000" cy="1128713"/>
          </a:xfrm>
        </p:spPr>
        <p:txBody>
          <a:bodyPr/>
          <a:lstStyle/>
          <a:p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介绍与安装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安装环境说明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38200" y="214122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主机名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IP</a:t>
                      </a: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节点类型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系统版本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cka01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master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etcd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worker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CentOS 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cka02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worker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CentOS 7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cka03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/>
                        <a:t>worker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CentOS 7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安装步骤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配置主机名、防火墙、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yum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源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配置内核参数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加载内核模块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安装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Docker</a:t>
            </a:r>
            <a:endParaRPr lang="en-US" altLang="zh-CN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安装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kubelet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kubectl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、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kubeadm</a:t>
            </a:r>
            <a:endParaRPr lang="en-US" altLang="zh-CN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编辑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kubeadm-config.yaml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文件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安装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节点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sym typeface="+mn-ea"/>
              </a:rPr>
              <a:t>配置网络插件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添加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节点</a:t>
            </a:r>
            <a:endParaRPr lang="zh-CN" altLang="en-US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基本环境配置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smtClean="0"/>
              <a:t>修改主机名</a:t>
            </a:r>
            <a:endParaRPr lang="zh-CN" smtClean="0"/>
          </a:p>
          <a:p>
            <a:pPr lvl="1"/>
            <a:r>
              <a:rPr lang="en-US" altLang="zh-CN" sz="1800" smtClean="0"/>
              <a:t>hostnamectl set-hostname cka01.example.com --static</a:t>
            </a:r>
            <a:endParaRPr lang="en-US" altLang="zh-CN" sz="1800" smtClean="0"/>
          </a:p>
          <a:p>
            <a:r>
              <a:rPr lang="zh-CN" dirty="0"/>
              <a:t>关闭防火墙和</a:t>
            </a:r>
            <a:r>
              <a:rPr lang="en-US" altLang="zh-CN" dirty="0"/>
              <a:t>selinux</a:t>
            </a:r>
            <a:endParaRPr lang="en-US" altLang="zh-CN" dirty="0"/>
          </a:p>
          <a:p>
            <a:pPr lvl="1"/>
            <a:r>
              <a:rPr lang="en-US" altLang="zh-CN" sz="1800" dirty="0"/>
              <a:t>iptables -F</a:t>
            </a:r>
            <a:endParaRPr lang="en-US" altLang="zh-CN" sz="1800" dirty="0"/>
          </a:p>
          <a:p>
            <a:pPr lvl="1"/>
            <a:r>
              <a:rPr lang="en-US" altLang="zh-CN" dirty="0"/>
              <a:t>setenforce 0 </a:t>
            </a:r>
            <a:endParaRPr lang="en-US" altLang="zh-CN" dirty="0"/>
          </a:p>
          <a:p>
            <a:pPr lvl="0"/>
            <a:r>
              <a:rPr lang="zh-CN" altLang="en-US" dirty="0"/>
              <a:t>关闭</a:t>
            </a:r>
            <a:r>
              <a:rPr lang="en-US" altLang="zh-CN" dirty="0"/>
              <a:t>swap</a:t>
            </a:r>
            <a:endParaRPr lang="en-US" altLang="zh-CN" dirty="0"/>
          </a:p>
          <a:p>
            <a:pPr lvl="1"/>
            <a:r>
              <a:rPr lang="en-US" altLang="zh-CN" sz="1800" dirty="0"/>
              <a:t>swapoff -a </a:t>
            </a:r>
            <a:endParaRPr lang="en-US" altLang="zh-CN" dirty="0"/>
          </a:p>
          <a:p>
            <a:r>
              <a:rPr lang="zh-CN" altLang="en-US" dirty="0"/>
              <a:t>设置</a:t>
            </a:r>
            <a:r>
              <a:rPr lang="en-US" altLang="zh-CN" dirty="0"/>
              <a:t>yum</a:t>
            </a:r>
            <a:r>
              <a:rPr lang="zh-CN" altLang="en-US" dirty="0"/>
              <a:t>源</a:t>
            </a:r>
            <a:endParaRPr lang="zh-CN" altLang="en-US" dirty="0"/>
          </a:p>
          <a:p>
            <a:pPr lvl="1"/>
            <a:r>
              <a:rPr lang="zh-CN" altLang="en-US" dirty="0"/>
              <a:t>wget -O /etc/yum.repos.d/CentOS-Base.repo http://mirrors.aliyun.com/repo/Centos-7.repo</a:t>
            </a:r>
            <a:endParaRPr lang="zh-CN" altLang="en-US" dirty="0"/>
          </a:p>
          <a:p>
            <a:pPr lvl="1"/>
            <a:r>
              <a:rPr lang="zh-CN" altLang="en-US" dirty="0"/>
              <a:t>wget -O /etc/yum.repos.d/epel.repo http://mirrors.aliyun.com/repo/epel-7.repo</a:t>
            </a:r>
            <a:endParaRPr lang="zh-CN" altLang="en-US" dirty="0"/>
          </a:p>
          <a:p>
            <a:r>
              <a:rPr lang="zh-CN" altLang="en-US" dirty="0"/>
              <a:t>修改内核参数</a:t>
            </a:r>
            <a:endParaRPr lang="zh-CN" altLang="en-US" dirty="0"/>
          </a:p>
          <a:p>
            <a:pPr lvl="1"/>
            <a:r>
              <a:rPr lang="en-US" altLang="zh-CN" dirty="0"/>
              <a:t>net.ipv4.ip_forward = 1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基本环境配置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加载内核模块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cat &gt; /etc/sysconfig/modules/ipvs.modules &lt;&lt; EOF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#!/bin/bash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modprobe -- br_netfilter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modprobe -- ip_vs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modprobe -- ip_vs_rr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modprobe -- ip_vs_wrr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modprobe -- ip_vs_sh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modprobe -- nf_conntrack_ipv4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EOF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chmod 755 /etc/sysconfig/modules/ipvs.modules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bash /etc/sysconfig/modules/ipvs.modules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lsmod |grep -E “ip_vs|nf_conntrack_ipv4”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Containerd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04790" y="608965"/>
            <a:ext cx="6377940" cy="6599555"/>
          </a:xfrm>
        </p:spPr>
        <p:txBody>
          <a:bodyPr>
            <a:normAutofit fontScale="65000"/>
          </a:bodyPr>
          <a:lstStyle/>
          <a:p>
            <a:pPr lvl="0"/>
            <a:r>
              <a:rPr dirty="0"/>
              <a:t>配置</a:t>
            </a:r>
            <a:r>
              <a:rPr lang="en-US" altLang="zh-CN" dirty="0"/>
              <a:t>containerd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mkdir /etc/containerd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containerd config default &gt; /etc/containerd/config.toml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[plugins]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[plugins."io.containerd.grpc.v1.cri"]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#sandbox_image = "k8s.gcr.io/pause:3.2"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sandbox_image = "registry.aliyuncs.com/google_containers/pause:3.5"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[plugins."io.containerd.grpc.v1.cri".containerd.runtimes]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  [plugins."io.containerd.grpc.v1.cri".containerd.runtimes.runc.options]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    SystemdCgroup = true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[plugins."io.containerd.grpc.v1.cri".registry]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[plugins."io.containerd.grpc.v1.cri".registry.mirrors]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[plugins."io.containerd.grpc.v1.cri".registry.mirrors."docker.io"]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  endpoint = ["https://pqbap4ya.mirror.aliyuncs.com"]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[plugins."io.containerd.grpc.v1.cri".registry.mirrors."k8s.gcr.io"]</a:t>
            </a:r>
            <a:endParaRPr lang="en-US" altLang="zh-CN" dirty="0"/>
          </a:p>
          <a:p>
            <a:pPr marL="0" lvl="0" indent="0">
              <a:buNone/>
            </a:pPr>
            <a:r>
              <a:rPr lang="en-US" altLang="zh-CN" dirty="0"/>
              <a:t>          endpoint = ["https://registry.aliyuncs.com/k8sxio"]  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609600" y="4998720"/>
            <a:ext cx="39300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/>
            <a:r>
              <a:rPr lang="zh-CN" altLang="en-US" dirty="0">
                <a:sym typeface="+mn-ea"/>
              </a:rPr>
              <a:t>启动</a:t>
            </a:r>
            <a:r>
              <a:rPr lang="en-US" altLang="zh-CN" dirty="0">
                <a:sym typeface="+mn-ea"/>
              </a:rPr>
              <a:t>containerd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systemctl</a:t>
            </a:r>
            <a:r>
              <a:rPr lang="en-US" altLang="zh-CN" dirty="0">
                <a:sym typeface="+mn-ea"/>
              </a:rPr>
              <a:t> start </a:t>
            </a:r>
            <a:r>
              <a:rPr lang="en-US" altLang="zh-CN" dirty="0" err="1">
                <a:sym typeface="+mn-ea"/>
              </a:rPr>
              <a:t>containerd</a:t>
            </a:r>
            <a:endParaRPr lang="en-US" altLang="zh-CN" dirty="0"/>
          </a:p>
          <a:p>
            <a:pPr lvl="1"/>
            <a:r>
              <a:rPr lang="en-US" altLang="zh-CN" dirty="0" err="1">
                <a:sym typeface="+mn-ea"/>
              </a:rPr>
              <a:t>systemctl</a:t>
            </a:r>
            <a:r>
              <a:rPr lang="en-US" altLang="zh-CN" dirty="0">
                <a:sym typeface="+mn-ea"/>
              </a:rPr>
              <a:t> enable containerd</a:t>
            </a:r>
            <a:endParaRPr lang="en-US" altLang="zh-CN" dirty="0"/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09600" y="1233170"/>
            <a:ext cx="43122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ym typeface="+mn-ea"/>
              </a:rPr>
              <a:t>配置</a:t>
            </a:r>
            <a:r>
              <a:rPr lang="en-US" altLang="zh-CN" dirty="0">
                <a:sym typeface="+mn-ea"/>
              </a:rPr>
              <a:t>yum</a:t>
            </a:r>
            <a:r>
              <a:rPr lang="zh-CN" altLang="en-US" dirty="0">
                <a:sym typeface="+mn-ea"/>
              </a:rPr>
              <a:t>源：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yum install -y yum-utils device-mapper-persistent-data lvm2</a:t>
            </a:r>
            <a:endParaRPr lang="zh-CN" altLang="en-US" dirty="0">
              <a:sym typeface="+mn-ea"/>
            </a:endParaRPr>
          </a:p>
          <a:p>
            <a:pPr lvl="1"/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yum-config-manager --add-repo http://mirrors.aliyun.com/docker-ce/linux/centos/docker-ce.repo</a:t>
            </a:r>
            <a:endParaRPr lang="zh-CN" altLang="en-US" dirty="0">
              <a:sym typeface="+mn-ea"/>
            </a:endParaRPr>
          </a:p>
          <a:p>
            <a:pPr lvl="0"/>
            <a:r>
              <a:rPr lang="zh-CN" altLang="en-US" dirty="0">
                <a:sym typeface="+mn-ea"/>
              </a:rPr>
              <a:t>安装：</a:t>
            </a:r>
            <a:endParaRPr lang="zh-CN" altLang="en-US" dirty="0"/>
          </a:p>
          <a:p>
            <a:pPr lvl="1"/>
            <a:r>
              <a:rPr lang="en-US" altLang="zh-CN" dirty="0">
                <a:sym typeface="+mn-ea"/>
              </a:rPr>
              <a:t>yum install -y </a:t>
            </a:r>
            <a:r>
              <a:rPr lang="en-US" altLang="zh-CN" dirty="0" err="1">
                <a:sym typeface="+mn-ea"/>
              </a:rPr>
              <a:t>containerd</a:t>
            </a:r>
            <a:endParaRPr lang="en-US" altLang="zh-CN" dirty="0"/>
          </a:p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kubelet</a:t>
            </a:r>
            <a:r>
              <a:rPr lang="zh-CN" altLang="en-US" dirty="0"/>
              <a:t>、</a:t>
            </a:r>
            <a:r>
              <a:rPr lang="en-US" altLang="zh-CN" dirty="0"/>
              <a:t>kubeadm</a:t>
            </a:r>
            <a:r>
              <a:rPr lang="zh-CN" altLang="en-US" dirty="0"/>
              <a:t>、</a:t>
            </a:r>
            <a:r>
              <a:rPr lang="en-US" altLang="zh-CN" dirty="0"/>
              <a:t>kubectl</a:t>
            </a:r>
            <a:endParaRPr lang="en-US" altLang="zh-CN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kubernetes yum</a:t>
            </a:r>
            <a:r>
              <a:rPr lang="zh-CN" altLang="en-US"/>
              <a:t>源：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[kubernetes]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name=Kubernetes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baseurl=https://mirrors.aliyun.com/kubernetes/yum/repos/kubernetes-el7-x86_64/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enabled=1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gpgcheck=1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repo_gpgcheck=1</a:t>
            </a:r>
            <a:endParaRPr lang="zh-CN" altLang="en-US"/>
          </a:p>
          <a:p>
            <a:pPr marL="609600" lvl="1" indent="0">
              <a:buNone/>
            </a:pPr>
            <a:r>
              <a:rPr lang="zh-CN" altLang="en-US"/>
              <a:t>gpgkey=https://mirrors.aliyun.com/kubernetes/yum/doc/yum-key.gpg https://mirrors.aliyun.com/kubernetes/yum/doc/rpm-package-key.gpg</a:t>
            </a:r>
            <a:endParaRPr lang="zh-CN" altLang="en-US"/>
          </a:p>
          <a:p>
            <a:pPr lvl="0"/>
            <a:r>
              <a:rPr lang="zh-CN" altLang="en-US"/>
              <a:t>安装：</a:t>
            </a:r>
            <a:endParaRPr lang="zh-CN" altLang="en-US"/>
          </a:p>
          <a:p>
            <a:pPr marL="609600" lvl="1" indent="0">
              <a:buNone/>
            </a:pPr>
            <a:r>
              <a:rPr lang="en-US" altLang="zh-CN"/>
              <a:t>yum install kubelet kubeadm kubectl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kubeadm-config.yaml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kubeadm config print init-defaults  &gt; kubeadm-config.yaml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kubeadm-config.yaml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InitConfiguration</a:t>
            </a:r>
            <a:endParaRPr lang="en-US" altLang="zh-CN"/>
          </a:p>
          <a:p>
            <a:pPr lvl="1"/>
            <a:r>
              <a:rPr lang="en-US" altLang="zh-CN" sz="1800"/>
              <a:t>bootstrapTokens</a:t>
            </a:r>
            <a:endParaRPr lang="en-US" altLang="zh-CN" sz="1800"/>
          </a:p>
          <a:p>
            <a:pPr lvl="1"/>
            <a:r>
              <a:rPr lang="en-US" altLang="zh-CN" sz="1800"/>
              <a:t>nodeRegistration</a:t>
            </a:r>
            <a:endParaRPr lang="en-US" altLang="zh-CN"/>
          </a:p>
          <a:p>
            <a:r>
              <a:rPr lang="en-US" altLang="zh-CN"/>
              <a:t>ClusterConfiguration</a:t>
            </a:r>
            <a:endParaRPr lang="en-US" altLang="zh-CN"/>
          </a:p>
          <a:p>
            <a:pPr lvl="1"/>
            <a:r>
              <a:rPr lang="en-US" altLang="zh-CN" sz="1800"/>
              <a:t>networking</a:t>
            </a:r>
            <a:endParaRPr lang="en-US" altLang="zh-CN" sz="1800"/>
          </a:p>
          <a:p>
            <a:pPr lvl="1"/>
            <a:r>
              <a:rPr lang="en-US" altLang="zh-CN" sz="1800"/>
              <a:t>etcd</a:t>
            </a:r>
            <a:endParaRPr lang="en-US" altLang="zh-CN" sz="1800"/>
          </a:p>
          <a:p>
            <a:pPr lvl="1"/>
            <a:r>
              <a:rPr lang="en-US" altLang="zh-CN" sz="1800"/>
              <a:t>apiServer</a:t>
            </a:r>
            <a:endParaRPr lang="en-US" altLang="zh-CN" sz="1800"/>
          </a:p>
          <a:p>
            <a:pPr lvl="1"/>
            <a:r>
              <a:rPr lang="en-US" altLang="zh-CN"/>
              <a:t>controllerManager</a:t>
            </a:r>
            <a:endParaRPr lang="en-US" altLang="zh-CN"/>
          </a:p>
          <a:p>
            <a:pPr lvl="1"/>
            <a:r>
              <a:rPr lang="en-US" altLang="zh-CN"/>
              <a:t>scheduler</a:t>
            </a:r>
            <a:endParaRPr lang="en-US" altLang="zh-CN"/>
          </a:p>
          <a:p>
            <a:r>
              <a:rPr lang="en-US" altLang="zh-CN"/>
              <a:t>KubeProxyConfiguration</a:t>
            </a:r>
            <a:endParaRPr lang="en-US" altLang="zh-CN"/>
          </a:p>
          <a:p>
            <a:r>
              <a:rPr lang="en-US" altLang="zh-CN"/>
              <a:t>KubeletConfiguration</a:t>
            </a:r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</a:t>
            </a:r>
            <a:r>
              <a:rPr lang="en-US" altLang="zh-CN"/>
              <a:t>master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kubeadm init --config kubeadm-config.yaml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添加网络插件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/>
              <a:t>下载相关部署文件：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curl https://docs.projectcalico.org/manifests/calico.yaml -O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执行部署：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kubectl apply -f calico.yaml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定义</a:t>
            </a:r>
            <a:endParaRPr lang="zh-CN" altLang="en-US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191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在希腊语中是舵手的意思，也称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K8S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容器集群编排系统</a:t>
            </a:r>
            <a:endParaRPr lang="en-US" altLang="zh-CN" b="1" dirty="0" smtClean="0">
              <a:solidFill>
                <a:srgbClr val="FF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由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Google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2014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年开源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由</a:t>
            </a:r>
            <a:r>
              <a:rPr lang="en-US" altLang="zh-CN" dirty="0" err="1" smtClean="0">
                <a:latin typeface="幼圆" panose="02010509060101010101" pitchFamily="49" charset="-122"/>
                <a:ea typeface="幼圆" panose="02010509060101010101" pitchFamily="49" charset="-122"/>
              </a:rPr>
              <a:t>Golang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编写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r>
              <a:rPr lang="en-US" altLang="zh-CN" dirty="0" smtClean="0">
                <a:latin typeface="幼圆" panose="02010509060101010101" pitchFamily="49" charset="-122"/>
                <a:ea typeface="幼圆" panose="02010509060101010101" pitchFamily="49" charset="-122"/>
              </a:rPr>
              <a:t>Borg</a:t>
            </a:r>
            <a:r>
              <a:rPr lang="zh-CN" altLang="en-US" dirty="0" smtClean="0">
                <a:latin typeface="幼圆" panose="02010509060101010101" pitchFamily="49" charset="-122"/>
                <a:ea typeface="幼圆" panose="02010509060101010101" pitchFamily="49" charset="-122"/>
              </a:rPr>
              <a:t>的开源版本</a:t>
            </a:r>
            <a:endParaRPr lang="en-US" altLang="zh-CN" dirty="0" smtClean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39343" y="4067415"/>
            <a:ext cx="2485714" cy="1923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添加</a:t>
            </a:r>
            <a:r>
              <a:rPr lang="en-US" altLang="zh-CN"/>
              <a:t>node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kubeadm config print </a:t>
            </a:r>
            <a:r>
              <a:rPr lang="en-US" altLang="zh-CN">
                <a:sym typeface="+mn-ea"/>
              </a:rPr>
              <a:t>join</a:t>
            </a:r>
            <a:r>
              <a:rPr lang="zh-CN" altLang="en-US">
                <a:sym typeface="+mn-ea"/>
              </a:rPr>
              <a:t>-defaults  &gt; kubeadm-config.yaml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kubeadm join --config kubeadmn-config.yaml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集群测试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查看当前</a:t>
            </a:r>
            <a:r>
              <a:rPr lang="en-US" altLang="zh-CN"/>
              <a:t>node</a:t>
            </a:r>
            <a:r>
              <a:rPr lang="zh-CN" altLang="en-US"/>
              <a:t>节点</a:t>
            </a:r>
            <a:endParaRPr lang="zh-CN" altLang="en-US"/>
          </a:p>
          <a:p>
            <a:pPr lvl="1"/>
            <a:r>
              <a:rPr lang="en-US" altLang="zh-CN" sz="1800"/>
              <a:t>kubectl get nodes</a:t>
            </a:r>
            <a:endParaRPr lang="en-US" altLang="zh-CN" sz="1800"/>
          </a:p>
          <a:p>
            <a:pPr lvl="0"/>
            <a:r>
              <a:rPr lang="zh-CN" altLang="en-US"/>
              <a:t>查看当前运行的</a:t>
            </a:r>
            <a:r>
              <a:rPr lang="en-US" altLang="zh-CN"/>
              <a:t>pods</a:t>
            </a:r>
            <a:endParaRPr lang="en-US" altLang="zh-CN"/>
          </a:p>
          <a:p>
            <a:pPr lvl="1"/>
            <a:r>
              <a:rPr lang="en-US" altLang="zh-CN"/>
              <a:t>kubectl get pods -n kube-system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编排系统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zh-CN" altLang="en-US"/>
              <a:t>多节点调度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跨节点容器网络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服务可用性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服务发现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持久存储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负载均衡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弹性伸缩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latin typeface="幼圆" panose="02010509060101010101" pitchFamily="49" charset="-122"/>
                <a:ea typeface="幼圆" panose="02010509060101010101" pitchFamily="49" charset="-122"/>
              </a:rPr>
              <a:t>为什么是</a:t>
            </a:r>
            <a:r>
              <a:rPr lang="en-US" altLang="zh-CN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endParaRPr lang="en-US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2339975"/>
            <a:ext cx="10515600" cy="2422525"/>
          </a:xfrm>
        </p:spPr>
        <p:txBody>
          <a:bodyPr/>
          <a:lstStyle/>
          <a:p>
            <a:r>
              <a:rPr lang="en-US" altLang="zh-CN" smtClean="0"/>
              <a:t>2017</a:t>
            </a:r>
            <a:r>
              <a:rPr lang="zh-CN" altLang="en-US" smtClean="0"/>
              <a:t>年</a:t>
            </a:r>
            <a:r>
              <a:rPr lang="en-US" altLang="zh-CN" smtClean="0"/>
              <a:t>9</a:t>
            </a:r>
            <a:r>
              <a:rPr lang="zh-CN" altLang="en-US" smtClean="0"/>
              <a:t>月，</a:t>
            </a:r>
            <a:r>
              <a:rPr lang="en-US" altLang="zh-CN" smtClean="0"/>
              <a:t>Mesosphere</a:t>
            </a:r>
            <a:r>
              <a:rPr lang="zh-CN" altLang="en-US" smtClean="0"/>
              <a:t>宣布支持</a:t>
            </a:r>
            <a:r>
              <a:rPr lang="en-US" altLang="zh-CN" smtClean="0"/>
              <a:t>Kubernetes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同年</a:t>
            </a:r>
            <a:r>
              <a:rPr lang="en-US" altLang="zh-CN" smtClean="0"/>
              <a:t>10</a:t>
            </a:r>
            <a:r>
              <a:rPr lang="zh-CN" altLang="en-US" smtClean="0"/>
              <a:t>月，</a:t>
            </a:r>
            <a:r>
              <a:rPr lang="en-US" altLang="zh-CN" smtClean="0"/>
              <a:t>Docker</a:t>
            </a:r>
            <a:r>
              <a:rPr lang="zh-CN" altLang="en-US" smtClean="0"/>
              <a:t>宣布将在新版本中加入对</a:t>
            </a:r>
            <a:r>
              <a:rPr lang="en-US" altLang="zh-CN" smtClean="0"/>
              <a:t>Kubernetes</a:t>
            </a:r>
            <a:r>
              <a:rPr lang="zh-CN" altLang="en-US" smtClean="0"/>
              <a:t>的原生支持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至此，容器编排系统领域的三足鼎立时代结束，</a:t>
            </a:r>
            <a:r>
              <a:rPr lang="en-US" altLang="zh-CN" smtClean="0"/>
              <a:t>Kubernetes</a:t>
            </a:r>
            <a:r>
              <a:rPr lang="zh-CN" altLang="en-US" smtClean="0"/>
              <a:t>赢得了全面的胜利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圆角矩形 12"/>
          <p:cNvSpPr/>
          <p:nvPr/>
        </p:nvSpPr>
        <p:spPr>
          <a:xfrm>
            <a:off x="7893050" y="1691005"/>
            <a:ext cx="2749550" cy="4486275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4012565" y="1691005"/>
            <a:ext cx="2749550" cy="4486275"/>
          </a:xfrm>
          <a:prstGeom prst="roundRect">
            <a:avLst/>
          </a:prstGeom>
          <a:solidFill>
            <a:schemeClr val="bg1"/>
          </a:solidFill>
          <a:ln w="381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Kuernetes</a:t>
            </a:r>
            <a:r>
              <a:rPr lang="zh-CN" altLang="en-US"/>
              <a:t>组件说明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4162425" y="3437890"/>
            <a:ext cx="2346960" cy="11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API Server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019810" y="3391535"/>
            <a:ext cx="1498600" cy="12204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etcd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162425" y="1825625"/>
            <a:ext cx="2346960" cy="11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controller-manager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62425" y="4948555"/>
            <a:ext cx="2346960" cy="1127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scheduler</a:t>
            </a:r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六边形 8"/>
          <p:cNvSpPr/>
          <p:nvPr/>
        </p:nvSpPr>
        <p:spPr>
          <a:xfrm>
            <a:off x="8394700" y="2160905"/>
            <a:ext cx="1746885" cy="14935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kubelet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4" name="直接箭头连接符 13"/>
          <p:cNvCxnSpPr>
            <a:stCxn id="4" idx="1"/>
            <a:endCxn id="6" idx="6"/>
          </p:cNvCxnSpPr>
          <p:nvPr/>
        </p:nvCxnSpPr>
        <p:spPr>
          <a:xfrm flipH="1">
            <a:off x="2518410" y="4001770"/>
            <a:ext cx="164401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4" idx="0"/>
          </p:cNvCxnSpPr>
          <p:nvPr/>
        </p:nvCxnSpPr>
        <p:spPr>
          <a:xfrm>
            <a:off x="5335905" y="2952750"/>
            <a:ext cx="0" cy="4851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0"/>
            <a:endCxn id="4" idx="2"/>
          </p:cNvCxnSpPr>
          <p:nvPr/>
        </p:nvCxnSpPr>
        <p:spPr>
          <a:xfrm flipV="1">
            <a:off x="5335905" y="4565015"/>
            <a:ext cx="0" cy="38354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4" idx="3"/>
          </p:cNvCxnSpPr>
          <p:nvPr/>
        </p:nvCxnSpPr>
        <p:spPr>
          <a:xfrm flipH="1">
            <a:off x="6509385" y="2907665"/>
            <a:ext cx="1885315" cy="10941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缺角矩形 18"/>
          <p:cNvSpPr/>
          <p:nvPr/>
        </p:nvSpPr>
        <p:spPr>
          <a:xfrm>
            <a:off x="1019810" y="1550670"/>
            <a:ext cx="1498600" cy="1220470"/>
          </a:xfrm>
          <a:prstGeom prst="plaqu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用户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9" idx="3"/>
          </p:cNvCxnSpPr>
          <p:nvPr/>
        </p:nvCxnSpPr>
        <p:spPr>
          <a:xfrm>
            <a:off x="2518410" y="2160905"/>
            <a:ext cx="1644015" cy="18408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六边形 20"/>
          <p:cNvSpPr/>
          <p:nvPr/>
        </p:nvSpPr>
        <p:spPr>
          <a:xfrm>
            <a:off x="8394700" y="4307205"/>
            <a:ext cx="1746885" cy="149352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kube-proxy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22" name="直接箭头连接符 21"/>
          <p:cNvCxnSpPr>
            <a:stCxn id="21" idx="3"/>
          </p:cNvCxnSpPr>
          <p:nvPr/>
        </p:nvCxnSpPr>
        <p:spPr>
          <a:xfrm flipH="1" flipV="1">
            <a:off x="6509385" y="4001770"/>
            <a:ext cx="1885315" cy="1052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63295" y="254000"/>
            <a:ext cx="11271600" cy="92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Kubernetes</a:t>
            </a:r>
            <a:r>
              <a:rPr lang="zh-CN" altLang="en-GB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控制节点</a:t>
            </a:r>
            <a:endParaRPr lang="zh-CN" altLang="en-GB" dirty="0" smtClean="0">
              <a:latin typeface="幼圆" panose="02010509060101010101" pitchFamily="49" charset="-122"/>
              <a:ea typeface="幼圆" panose="02010509060101010101" pitchFamily="49" charset="-122"/>
              <a:cs typeface="Questrial"/>
              <a:sym typeface="Quest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sz="quarter" idx="11"/>
          </p:nvPr>
        </p:nvSpPr>
        <p:spPr>
          <a:xfrm>
            <a:off x="6673563" y="6376191"/>
            <a:ext cx="4462400" cy="2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0" rtlCol="0" anchor="b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r>
              <a:rPr lang="en-GB">
                <a:latin typeface="Questrial"/>
                <a:ea typeface="Questrial"/>
                <a:cs typeface="Questrial"/>
                <a:sym typeface="Questrial"/>
              </a:rPr>
              <a:t>Footer</a:t>
            </a:r>
            <a:endParaRPr lang="en-GB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sz="quarter" idx="12"/>
          </p:nvPr>
        </p:nvSpPr>
        <p:spPr>
          <a:xfrm>
            <a:off x="11249232" y="6381396"/>
            <a:ext cx="485600" cy="25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0" rtlCol="0" anchor="b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fld id="{00000000-1234-1234-1234-123412341234}" type="slidenum">
              <a:rPr lang="en-GB" sz="1065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fld>
            <a:endParaRPr lang="en-GB" sz="1065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Shape 139"/>
          <p:cNvSpPr txBox="1"/>
          <p:nvPr/>
        </p:nvSpPr>
        <p:spPr>
          <a:xfrm>
            <a:off x="529970" y="1619349"/>
            <a:ext cx="10814800" cy="459095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集群的控制节点，主要职责是调度，即决定应用放在哪里运行。为了实现高可用，可以运行多个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。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节点由三个组件组成：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apiserver: 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提供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了资源操作的唯一入口，并提供认证、授权、访问控制、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API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注册和发现等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机制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scheduler: 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集群调度器，</a:t>
            </a:r>
            <a:r>
              <a:rPr lang="zh-CN" altLang="en-US" sz="2000"/>
              <a:t>负责资源的调度，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按照预定的调度策略将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调度到相应的机器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上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controller-manager: 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集群控制器，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它运行着所有处理集群日常任务的控制器。包括了节点控制器、副本控制器、端点（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endpoint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）控制器以及服务账户和令牌控制器。每一个控制器都独立工作以维护其所需的状态</a:t>
            </a:r>
            <a:r>
              <a:rPr lang="zh-CN" altLang="en-US" sz="2000" smtClean="0"/>
              <a:t>。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简单讲，就是负责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维护集群的状态，比如故障检测、自动扩展、滚动更新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等</a:t>
            </a:r>
            <a:endParaRPr lang="zh-CN" altLang="en-US" sz="2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63295" y="254000"/>
            <a:ext cx="11271600" cy="92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Kubernetes</a:t>
            </a:r>
            <a:r>
              <a:rPr lang="zh-CN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工作节点</a:t>
            </a:r>
            <a:endParaRPr lang="zh-CN" dirty="0">
              <a:latin typeface="幼圆" panose="02010509060101010101" pitchFamily="49" charset="-122"/>
              <a:ea typeface="幼圆" panose="02010509060101010101" pitchFamily="49" charset="-122"/>
              <a:cs typeface="Questrial"/>
              <a:sym typeface="Quest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sz="quarter" idx="11"/>
          </p:nvPr>
        </p:nvSpPr>
        <p:spPr>
          <a:xfrm>
            <a:off x="6673563" y="6376191"/>
            <a:ext cx="4462400" cy="2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0" rtlCol="0" anchor="b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r>
              <a:rPr lang="en-GB">
                <a:latin typeface="Questrial"/>
                <a:ea typeface="Questrial"/>
                <a:cs typeface="Questrial"/>
                <a:sym typeface="Questrial"/>
              </a:rPr>
              <a:t>Footer</a:t>
            </a:r>
            <a:endParaRPr lang="en-GB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sz="quarter" idx="12"/>
          </p:nvPr>
        </p:nvSpPr>
        <p:spPr>
          <a:xfrm>
            <a:off x="11249232" y="6381396"/>
            <a:ext cx="485600" cy="25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0" rtlCol="0" anchor="b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fld id="{00000000-1234-1234-1234-123412341234}" type="slidenum">
              <a:rPr lang="en-GB" sz="1065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fld>
            <a:endParaRPr lang="en-GB" sz="1065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Shape 139"/>
          <p:cNvSpPr txBox="1"/>
          <p:nvPr/>
        </p:nvSpPr>
        <p:spPr>
          <a:xfrm>
            <a:off x="463295" y="1704975"/>
            <a:ext cx="10814800" cy="40862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：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集群的工作节点，负责容器应用的运行，由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管理，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Node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负责监控并汇报容器状态，同时根据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Master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的要求管理容器的生命周期。有两个组件组成：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kubelet: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负责管控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docker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容器，如启动、停止、监控运行状态等。它会定期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apiserver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获取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分配到本机的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，并根据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信息启动或停止相应的容器。同时，它也会接收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apiserver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http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请求，汇报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的运行状态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。也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负责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Volume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CVI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）和网络（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CNI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）的管理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kube-proxy: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负责为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提供代理。它会定期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从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apiserver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获取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所有的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，并根据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信息创建代理。当某个客户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要访问其他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时，访问请求会经过本机的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proxy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做转发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。同时负责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为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提供</a:t>
            </a:r>
            <a:r>
              <a:rPr lang="en-US" altLang="zh-CN" sz="2000">
                <a:latin typeface="幼圆" panose="02010509060101010101" pitchFamily="49" charset="-122"/>
                <a:ea typeface="幼圆" panose="02010509060101010101" pitchFamily="49" charset="-122"/>
              </a:rPr>
              <a:t>cluster</a:t>
            </a:r>
            <a:r>
              <a:rPr lang="zh-CN" altLang="en-US" sz="2000">
                <a:latin typeface="幼圆" panose="02010509060101010101" pitchFamily="49" charset="-122"/>
                <a:ea typeface="幼圆" panose="02010509060101010101" pitchFamily="49" charset="-122"/>
              </a:rPr>
              <a:t>内部的服务发现和负载均衡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463295" y="254000"/>
            <a:ext cx="11271600" cy="92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dk2"/>
              </a:buClr>
              <a:buSzPct val="25000"/>
            </a:pPr>
            <a:r>
              <a:rPr lang="en-GB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Kubernetes</a:t>
            </a:r>
            <a:r>
              <a:rPr lang="zh-CN" altLang="en-GB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数据库</a:t>
            </a:r>
            <a:r>
              <a:rPr lang="zh-CN" smtClean="0">
                <a:latin typeface="幼圆" panose="02010509060101010101" pitchFamily="49" charset="-122"/>
                <a:ea typeface="幼圆" panose="02010509060101010101" pitchFamily="49" charset="-122"/>
                <a:cs typeface="Questrial"/>
                <a:sym typeface="Questrial"/>
              </a:rPr>
              <a:t>节点</a:t>
            </a:r>
            <a:endParaRPr lang="zh-CN" dirty="0">
              <a:latin typeface="幼圆" panose="02010509060101010101" pitchFamily="49" charset="-122"/>
              <a:ea typeface="幼圆" panose="02010509060101010101" pitchFamily="49" charset="-122"/>
              <a:cs typeface="Questrial"/>
              <a:sym typeface="Questrial"/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sz="quarter" idx="11"/>
          </p:nvPr>
        </p:nvSpPr>
        <p:spPr>
          <a:xfrm>
            <a:off x="6673563" y="6376191"/>
            <a:ext cx="4462400" cy="25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0" rtlCol="0" anchor="b" anchorCtr="0">
            <a:noAutofit/>
          </a:bodyPr>
          <a:lstStyle/>
          <a:p>
            <a:pPr algn="r">
              <a:buClr>
                <a:schemeClr val="dk2"/>
              </a:buClr>
              <a:buSzPct val="25000"/>
            </a:pPr>
            <a:r>
              <a:rPr lang="en-GB">
                <a:latin typeface="Questrial"/>
                <a:ea typeface="Questrial"/>
                <a:cs typeface="Questrial"/>
                <a:sym typeface="Questrial"/>
              </a:rPr>
              <a:t>Footer</a:t>
            </a:r>
            <a:endParaRPr lang="en-GB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37" name="Shape 137"/>
          <p:cNvSpPr txBox="1">
            <a:spLocks noGrp="1"/>
          </p:cNvSpPr>
          <p:nvPr>
            <p:ph type="sldNum" sz="quarter" idx="12"/>
          </p:nvPr>
        </p:nvSpPr>
        <p:spPr>
          <a:xfrm>
            <a:off x="11249232" y="6381396"/>
            <a:ext cx="485600" cy="25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00" rIns="0" bIns="0" rtlCol="0" anchor="b" anchorCtr="0">
            <a:noAutofit/>
          </a:bodyPr>
          <a:lstStyle/>
          <a:p>
            <a:pPr>
              <a:buClr>
                <a:schemeClr val="dk2"/>
              </a:buClr>
              <a:buSzPct val="25000"/>
            </a:pPr>
            <a:fld id="{00000000-1234-1234-1234-123412341234}" type="slidenum">
              <a:rPr lang="en-GB" sz="1065">
                <a:solidFill>
                  <a:schemeClr val="dk2"/>
                </a:solidFill>
                <a:latin typeface="Questrial"/>
                <a:ea typeface="Questrial"/>
                <a:cs typeface="Questrial"/>
                <a:sym typeface="Questrial"/>
              </a:rPr>
            </a:fld>
            <a:endParaRPr lang="en-GB" sz="1065">
              <a:solidFill>
                <a:schemeClr val="dk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6" name="Shape 139"/>
          <p:cNvSpPr txBox="1"/>
          <p:nvPr/>
        </p:nvSpPr>
        <p:spPr>
          <a:xfrm>
            <a:off x="587120" y="2385442"/>
            <a:ext cx="10814800" cy="1390651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CN" sz="20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Etcd: k/v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数据库，用于存储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Kubernetes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集群相关信息，包括节点信息，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Pod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信息，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Service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信息等，只与</a:t>
            </a:r>
            <a:r>
              <a:rPr lang="en-US" altLang="zh-CN" sz="2000" smtClean="0">
                <a:latin typeface="幼圆" panose="02010509060101010101" pitchFamily="49" charset="-122"/>
                <a:ea typeface="幼圆" panose="02010509060101010101" pitchFamily="49" charset="-122"/>
              </a:rPr>
              <a:t>apiserver</a:t>
            </a:r>
            <a:r>
              <a:rPr lang="zh-CN" altLang="en-US" sz="2000" smtClean="0">
                <a:latin typeface="幼圆" panose="02010509060101010101" pitchFamily="49" charset="-122"/>
                <a:ea typeface="幼圆" panose="02010509060101010101" pitchFamily="49" charset="-122"/>
              </a:rPr>
              <a:t>交互</a:t>
            </a:r>
            <a:endParaRPr lang="en-US" altLang="zh-CN" sz="2000" smtClean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zh-CN" altLang="en-US" sz="2000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Kubernetes</a:t>
            </a:r>
            <a:r>
              <a:rPr lang="zh-CN" altLang="en-US"/>
              <a:t>安装版本说明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09600" y="1216025"/>
          <a:ext cx="109728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组件</a:t>
                      </a:r>
                      <a:endParaRPr lang="zh-CN" alt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版本</a:t>
                      </a:r>
                      <a:endParaRPr lang="zh-CN" altLang="en-US"/>
                    </a:p>
                  </a:txBody>
                  <a:tcPr marL="95416" marR="95416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marL="95416" marR="95416"/>
                </a:tc>
              </a:tr>
              <a:tr h="381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Kubernetes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1.22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主程序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Containerd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1.4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容器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</a:tr>
              <a:tr h="381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Calico</a:t>
                      </a:r>
                      <a:endParaRPr lang="en-US" altLang="zh-CN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v3.17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网络组件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800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Etcd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3.4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数据库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</a:tr>
              <a:tr h="381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dirty="0" err="1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Kubernetes</a:t>
                      </a:r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-Dashboard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v2.0</a:t>
                      </a:r>
                      <a:endParaRPr lang="en-US" altLang="zh-CN" sz="180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界面</a:t>
                      </a:r>
                      <a:endParaRPr lang="en-US" altLang="zh-CN" sz="1800" dirty="0" smtClean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altLang="zh-CN" sz="1800" b="0" dirty="0" err="1" smtClean="0">
                          <a:latin typeface="微软雅黑" panose="020B0503020204020204" charset="-122"/>
                          <a:ea typeface="微软雅黑" panose="020B0503020204020204" charset="-122"/>
                        </a:rPr>
                        <a:t>Coredns</a:t>
                      </a:r>
                      <a:endParaRPr lang="zh-CN" altLang="en-US" sz="1800" b="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1.8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DNS</a:t>
                      </a:r>
                      <a:r>
                        <a:rPr lang="zh-CN" altLang="en-US" sz="1800" dirty="0" smtClean="0"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组件</a:t>
                      </a:r>
                      <a:endParaRPr lang="zh-CN" altLang="en-US" sz="1800" dirty="0"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71554" marR="71554" marT="34290" marB="34290"/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28f7739-6f66-425b-976b-63cf11f13a1f}"/>
</p:tagLst>
</file>

<file path=ppt/tags/tag2.xml><?xml version="1.0" encoding="utf-8"?>
<p:tagLst xmlns:p="http://schemas.openxmlformats.org/presentationml/2006/main">
  <p:tag name="KSO_WM_UNIT_TABLE_BEAUTIFY" val="smartTable{03faba2d-20cd-481c-b741-926c4c3785e9}"/>
</p:tagLst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东方瑞通内训讲义（16x9）</Template>
  <TotalTime>0</TotalTime>
  <Words>4148</Words>
  <Application>WPS 演示</Application>
  <PresentationFormat>宽屏</PresentationFormat>
  <Paragraphs>298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宋体</vt:lpstr>
      <vt:lpstr>Wingdings</vt:lpstr>
      <vt:lpstr>幼圆</vt:lpstr>
      <vt:lpstr>微软雅黑</vt:lpstr>
      <vt:lpstr>Questrial</vt:lpstr>
      <vt:lpstr>Segoe Print</vt:lpstr>
      <vt:lpstr>Calibri</vt:lpstr>
      <vt:lpstr>Arial Unicode MS</vt:lpstr>
      <vt:lpstr>等线</vt:lpstr>
      <vt:lpstr>Calibri</vt:lpstr>
      <vt:lpstr>Office 主题</vt:lpstr>
      <vt:lpstr>kubernetes介绍与安装</vt:lpstr>
      <vt:lpstr>Kubernetes定义</vt:lpstr>
      <vt:lpstr>编排系统</vt:lpstr>
      <vt:lpstr>为什么是Kubernetes</vt:lpstr>
      <vt:lpstr>Kuernetes组件说明</vt:lpstr>
      <vt:lpstr>Kubernetes控制节点</vt:lpstr>
      <vt:lpstr>Kubernetes工作节点</vt:lpstr>
      <vt:lpstr>Kubernetes数据库节点</vt:lpstr>
      <vt:lpstr>Kubernetes安装版本说明</vt:lpstr>
      <vt:lpstr>安装环境说明</vt:lpstr>
      <vt:lpstr>安装步骤</vt:lpstr>
      <vt:lpstr>基本环境配置</vt:lpstr>
      <vt:lpstr>基本环境配置</vt:lpstr>
      <vt:lpstr>安装docker</vt:lpstr>
      <vt:lpstr>安装kubelet、kubeadm、kubectl</vt:lpstr>
      <vt:lpstr>配置kubeadm-config.yaml</vt:lpstr>
      <vt:lpstr>kubeadm-config.yaml</vt:lpstr>
      <vt:lpstr>安装master节点</vt:lpstr>
      <vt:lpstr>添加网络插件</vt:lpstr>
      <vt:lpstr>添加node节点</vt:lpstr>
      <vt:lpstr>集群测试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容器</dc:title>
  <dc:creator>Meng, Jesse</dc:creator>
  <cp:lastModifiedBy>Breeze</cp:lastModifiedBy>
  <cp:revision>374</cp:revision>
  <dcterms:created xsi:type="dcterms:W3CDTF">2020-12-02T17:46:00Z</dcterms:created>
  <dcterms:modified xsi:type="dcterms:W3CDTF">2021-11-28T15:19:00Z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A38A6BEE3C4B425AA0E7FF616FEF24EB</vt:lpwstr>
  </property>
</Properties>
</file>