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78" r:id="rId3"/>
    <p:sldId id="447" r:id="rId4"/>
    <p:sldId id="394" r:id="rId5"/>
    <p:sldId id="397" r:id="rId6"/>
    <p:sldId id="398" r:id="rId7"/>
    <p:sldId id="395" r:id="rId8"/>
    <p:sldId id="396" r:id="rId9"/>
    <p:sldId id="401" r:id="rId11"/>
    <p:sldId id="455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880"/>
  </p:normalViewPr>
  <p:slideViewPr>
    <p:cSldViewPr snapToGrid="0" snapToObjects="1">
      <p:cViewPr varScale="1">
        <p:scale>
          <a:sx n="78" d="100"/>
          <a:sy n="78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思考： </a:t>
            </a:r>
            <a:r>
              <a:rPr lang="en-US" altLang="zh-CN" smtClean="0"/>
              <a:t>Kubernetes</a:t>
            </a:r>
            <a:r>
              <a:rPr lang="zh-CN" altLang="en-US" smtClean="0"/>
              <a:t>为什么要引入</a:t>
            </a:r>
            <a:r>
              <a:rPr lang="en-US" altLang="zh-CN" smtClean="0"/>
              <a:t>Pod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6.wdp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9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9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9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9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9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Kubernetes</a:t>
            </a:r>
            <a:r>
              <a:rPr smtClean="0"/>
              <a:t>基本资源对象</a:t>
            </a: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Annotations</a:t>
            </a:r>
            <a:r>
              <a:rPr lang="zh-CN" altLang="en-US" dirty="0"/>
              <a:t>是</a:t>
            </a:r>
            <a:r>
              <a:rPr lang="en-US" altLang="zh-CN" dirty="0"/>
              <a:t>key/value</a:t>
            </a:r>
            <a:r>
              <a:rPr lang="zh-CN" altLang="en-US" dirty="0"/>
              <a:t>形式附加于对象的注解。不同于</a:t>
            </a:r>
            <a:r>
              <a:rPr lang="en-US" altLang="zh-CN" dirty="0"/>
              <a:t>Labels</a:t>
            </a:r>
            <a:r>
              <a:rPr lang="zh-CN" altLang="en-US" dirty="0"/>
              <a:t>用于标志和选择对象，</a:t>
            </a:r>
            <a:r>
              <a:rPr lang="en-US" altLang="zh-CN" dirty="0"/>
              <a:t>Annotations</a:t>
            </a:r>
            <a:r>
              <a:rPr lang="zh-CN" altLang="en-US" dirty="0"/>
              <a:t>则是用来记录一些附加信息，用来辅助应用部署、安全策略以及调度策略等。比如</a:t>
            </a:r>
            <a:r>
              <a:rPr lang="en-US" altLang="zh-CN" dirty="0"/>
              <a:t>deployment</a:t>
            </a:r>
            <a:r>
              <a:rPr lang="zh-CN" altLang="en-US" dirty="0"/>
              <a:t>使用</a:t>
            </a:r>
            <a:r>
              <a:rPr lang="en-US" altLang="zh-CN" dirty="0"/>
              <a:t>annotations</a:t>
            </a:r>
            <a:r>
              <a:rPr lang="zh-CN" altLang="en-US" dirty="0"/>
              <a:t>来记录</a:t>
            </a:r>
            <a:r>
              <a:rPr lang="en-US" altLang="zh-CN" dirty="0"/>
              <a:t>rolling update</a:t>
            </a:r>
            <a:r>
              <a:rPr lang="zh-CN" altLang="en-US" dirty="0"/>
              <a:t>的状态。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Kubernetes</a:t>
            </a:r>
            <a:r>
              <a:rPr lang="zh-CN" altLang="en-US" smtClean="0"/>
              <a:t>基础架构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841" y="1690688"/>
            <a:ext cx="5126495" cy="4498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3150" y="1690688"/>
            <a:ext cx="5267325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用户通过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kubectl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向</a:t>
            </a: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api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-server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提交需要运行的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pod</a:t>
            </a:r>
            <a:r>
              <a: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描述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api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-server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接收请求并将相关描述存储到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etcd</a:t>
            </a:r>
            <a:endParaRPr lang="en-US" altLang="zh-CN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 scheduler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 监控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api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-server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拿到相关描述信息，开始扫描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node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节点，找到满足条件的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node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节点，将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Pod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与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node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的对应关系写入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etcd</a:t>
            </a:r>
            <a:endParaRPr lang="en-US" altLang="zh-CN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Kubelet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定时请求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api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-server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，拿到需要在本机运行的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Pod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信息，运行起来</a:t>
            </a:r>
            <a:endParaRPr lang="en-US" altLang="zh-CN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用户提交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RC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描述，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rc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控制器监视集群中的容器并保持数量</a:t>
            </a:r>
            <a:endParaRPr lang="en-US" altLang="zh-CN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用户提交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service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描述，由</a:t>
            </a:r>
            <a:r>
              <a:rPr lang="en-US" altLang="zh-CN" sz="2000" dirty="0" err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kube</a:t>
            </a:r>
            <a:r>
              <a:rPr lang="en-US" altLang="zh-CN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-proxy</a:t>
            </a:r>
            <a:r>
              <a:rPr lang="zh-CN" altLang="en-US" sz="2000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90204"/>
                <a:sym typeface="Arial" panose="020B0604020202090204"/>
              </a:rPr>
              <a:t>负责具体的工作流量转发</a:t>
            </a:r>
            <a:endParaRPr lang="en-US" altLang="zh-CN" sz="2000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Kubernete</a:t>
            </a:r>
            <a:r>
              <a:rPr lang="en-US" altLang="zh-CN" smtClean="0"/>
              <a:t>s</a:t>
            </a:r>
            <a:r>
              <a:rPr lang="zh-CN" altLang="en-US" smtClean="0"/>
              <a:t>基本对象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3375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sz="2000" smtClean="0"/>
              <a:t>Node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Namespace</a:t>
            </a:r>
            <a:endParaRPr lang="en-US" sz="2000" smtClean="0"/>
          </a:p>
          <a:p>
            <a:pPr lvl="1"/>
            <a:r>
              <a:rPr lang="en-US" sz="2000" smtClean="0"/>
              <a:t>Container</a:t>
            </a:r>
            <a:endParaRPr lang="en-US" sz="2000" dirty="0"/>
          </a:p>
          <a:p>
            <a:pPr lvl="1"/>
            <a:r>
              <a:rPr lang="en-US" sz="2000" smtClean="0"/>
              <a:t>Pod</a:t>
            </a:r>
            <a:endParaRPr lang="en-US" sz="2000" dirty="0"/>
          </a:p>
          <a:p>
            <a:pPr lvl="1"/>
            <a:r>
              <a:rPr lang="en-US" altLang="zh-CN" sz="2000" smtClean="0"/>
              <a:t>Label</a:t>
            </a:r>
            <a:endParaRPr lang="en-US" sz="2000" dirty="0"/>
          </a:p>
          <a:p>
            <a:pPr lvl="1"/>
            <a:r>
              <a:rPr lang="en-US" sz="2000" smtClean="0"/>
              <a:t>Annotations</a:t>
            </a:r>
            <a:endParaRPr lang="en-US" sz="200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Node是Pod真正运行的主机，可以物理机，也可以是虚拟机。为了管理Pod，每个Node节点上至少要运行container</a:t>
            </a:r>
            <a:r>
              <a:rPr lang="en-US" dirty="0"/>
              <a:t> </a:t>
            </a:r>
            <a:r>
              <a:rPr lang="en-US" dirty="0" err="1"/>
              <a:t>runtime（比如docker或者rkt</a:t>
            </a:r>
            <a:r>
              <a:rPr lang="en-US" dirty="0"/>
              <a:t>）、</a:t>
            </a:r>
            <a:r>
              <a:rPr lang="en-US" dirty="0" err="1"/>
              <a:t>kubelet和kube-proxy服务</a:t>
            </a:r>
            <a:r>
              <a:rPr 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7207" y="3087584"/>
            <a:ext cx="4624926" cy="37704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Namespace是对一组资源和对象的抽象集合，比如可以用来将系统内部的对象划分为不同的项目组或用户组</a:t>
            </a:r>
            <a:r>
              <a:rPr lang="en-US" dirty="0" smtClean="0"/>
              <a:t>。</a:t>
            </a:r>
            <a:endParaRPr lang="en-US" dirty="0" smtClean="0"/>
          </a:p>
          <a:p>
            <a:r>
              <a:rPr lang="en-US" dirty="0" err="1" smtClean="0"/>
              <a:t>常见的</a:t>
            </a:r>
            <a:r>
              <a:rPr lang="en-US" dirty="0" err="1"/>
              <a:t>pods</a:t>
            </a:r>
            <a:r>
              <a:rPr lang="en-US" dirty="0"/>
              <a:t>, services, replication </a:t>
            </a:r>
            <a:r>
              <a:rPr lang="en-US" dirty="0" err="1"/>
              <a:t>controllers和deployments等都是属于某一个namespace的（默认是default</a:t>
            </a:r>
            <a:r>
              <a:rPr lang="en-US" dirty="0"/>
              <a:t>），</a:t>
            </a:r>
            <a:r>
              <a:rPr lang="en-US" dirty="0" err="1"/>
              <a:t>而node</a:t>
            </a:r>
            <a:r>
              <a:rPr lang="en-US" dirty="0"/>
              <a:t>, </a:t>
            </a:r>
            <a:r>
              <a:rPr lang="en-US" dirty="0" err="1"/>
              <a:t>persistentVolumes等则不属于任何namespace</a:t>
            </a:r>
            <a:r>
              <a:rPr lang="en-US" dirty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通过容器可以在一个可移植的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环境当中运行一个或多个进程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容器通过</a:t>
            </a:r>
            <a:r>
              <a:rPr lang="en-US" altLang="zh-CN">
                <a:sym typeface="+mn-ea"/>
              </a:rPr>
              <a:t>image</a:t>
            </a:r>
            <a:r>
              <a:rPr lang="zh-CN" altLang="en-US">
                <a:sym typeface="+mn-ea"/>
              </a:rPr>
              <a:t>启动，并且与同一台机器上的其他容器隔离</a:t>
            </a:r>
            <a:endParaRPr lang="zh-CN" altLang="en-US"/>
          </a:p>
          <a:p>
            <a:endParaRPr lang="zh-CN" altLang="en-US" sz="2000" dirty="0" smtClean="0"/>
          </a:p>
          <a:p>
            <a:pPr marL="0" indent="0">
              <a:buNone/>
            </a:pPr>
            <a:br>
              <a:rPr lang="zh-CN" altLang="en-US" sz="2000" dirty="0" smtClean="0"/>
            </a:b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049654" y="1727136"/>
            <a:ext cx="9808845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K8s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集群中所有业务类型的基础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是在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K8s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集群中运行部署应用或服务的最小单元，它是可以支持多容器的。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的设计理念是支持多个容器在一个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中共享网络地址和文件系统。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214630" indent="-214630"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333333"/>
              </a:solidFill>
            </a:endParaRPr>
          </a:p>
          <a:p>
            <a:endParaRPr lang="en-US" altLang="zh-CN" sz="2000" dirty="0">
              <a:solidFill>
                <a:srgbClr val="333333"/>
              </a:solidFill>
            </a:endParaRPr>
          </a:p>
          <a:p>
            <a:endParaRPr lang="zh-CN" altLang="en-US" sz="2000" dirty="0">
              <a:solidFill>
                <a:srgbClr val="333333"/>
              </a:solidFill>
            </a:endParaRPr>
          </a:p>
          <a:p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altLang="zh-CN" smtClean="0"/>
              <a:t>Label</a:t>
            </a:r>
            <a:r>
              <a:rPr lang="zh-CN" altLang="en-US"/>
              <a:t>是一个 </a:t>
            </a:r>
            <a:r>
              <a:rPr lang="en-US" altLang="zh-CN"/>
              <a:t>key=value</a:t>
            </a:r>
            <a:r>
              <a:rPr lang="zh-CN" altLang="en-US"/>
              <a:t>的键值对，由用户指定，可以附加到</a:t>
            </a:r>
            <a:r>
              <a:rPr lang="en-US" altLang="zh-CN"/>
              <a:t>K8S</a:t>
            </a:r>
            <a:r>
              <a:rPr lang="zh-CN" altLang="en-US"/>
              <a:t>资源之上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Arial" panose="020B0604020202090204" pitchFamily="34" charset="0"/>
              <a:buChar char="•"/>
            </a:pPr>
            <a:endParaRPr lang="en-US" altLang="zh-CN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/>
              <a:t>给某个资源定义一个标签，随后可以通过</a:t>
            </a:r>
            <a:r>
              <a:rPr lang="en-US" altLang="zh-CN"/>
              <a:t>label</a:t>
            </a:r>
            <a:r>
              <a:rPr lang="zh-CN" altLang="en-US"/>
              <a:t>进行查询和筛选，类似</a:t>
            </a:r>
            <a:r>
              <a:rPr lang="en-US" altLang="zh-CN"/>
              <a:t>SQL</a:t>
            </a:r>
            <a:r>
              <a:rPr lang="zh-CN" altLang="en-US"/>
              <a:t>的</a:t>
            </a:r>
            <a:r>
              <a:rPr lang="en-US" altLang="zh-CN"/>
              <a:t>where</a:t>
            </a:r>
            <a:r>
              <a:rPr lang="zh-CN" altLang="en-US"/>
              <a:t>语句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Arial" panose="020B0604020202090204" pitchFamily="34" charset="0"/>
              <a:buChar char="•"/>
            </a:pPr>
            <a:endParaRPr lang="en-US" altLang="zh-CN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/>
              <a:t>Label</a:t>
            </a:r>
            <a:r>
              <a:rPr lang="zh-CN" altLang="en-US"/>
              <a:t>可以给对象创建多组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>
              <a:buFont typeface="Arial" panose="020B0604020202090204" pitchFamily="34" charset="0"/>
              <a:buChar char="•"/>
            </a:pPr>
            <a:endParaRPr lang="en-US" altLang="zh-CN"/>
          </a:p>
          <a:p>
            <a:r>
              <a:rPr lang="en-US" sz="2000" smtClean="0"/>
              <a:t>Label</a:t>
            </a:r>
            <a:r>
              <a:rPr lang="en-US" sz="2000" dirty="0" err="1"/>
              <a:t>定义好后其他对象可以使用Label</a:t>
            </a:r>
            <a:r>
              <a:rPr lang="en-US" sz="2000" dirty="0"/>
              <a:t> </a:t>
            </a:r>
            <a:r>
              <a:rPr lang="en-US" sz="2000" dirty="0" err="1"/>
              <a:t>Selector来选择一组相同label的对象（比如ReplicaSet和Service用label来选择一组Pod</a:t>
            </a:r>
            <a:r>
              <a:rPr lang="en-US" sz="2000" dirty="0"/>
              <a:t>）。Label </a:t>
            </a:r>
            <a:r>
              <a:rPr lang="en-US" sz="2000" dirty="0" err="1"/>
              <a:t>Selector</a:t>
            </a:r>
            <a:r>
              <a:rPr lang="en-US" sz="2000" err="1"/>
              <a:t>支持以下几种方式</a:t>
            </a:r>
            <a:r>
              <a:rPr lang="en-US" sz="2000" smtClean="0"/>
              <a:t>：</a:t>
            </a:r>
            <a:endParaRPr lang="en-US" sz="2000" dirty="0"/>
          </a:p>
          <a:p>
            <a:pPr lvl="1"/>
            <a:r>
              <a:rPr lang="en-US" sz="1800" dirty="0" err="1"/>
              <a:t>等式，如app</a:t>
            </a:r>
            <a:r>
              <a:rPr lang="en-US" sz="1800" dirty="0"/>
              <a:t>=</a:t>
            </a:r>
            <a:r>
              <a:rPr lang="en-US" sz="1800" dirty="0" err="1"/>
              <a:t>nginx和env</a:t>
            </a:r>
            <a:r>
              <a:rPr lang="en-US" sz="1800" dirty="0"/>
              <a:t>!=production</a:t>
            </a:r>
            <a:endParaRPr lang="en-US" sz="1800" dirty="0"/>
          </a:p>
          <a:p>
            <a:pPr lvl="1"/>
            <a:r>
              <a:rPr lang="en-US" sz="1800" dirty="0" err="1"/>
              <a:t>集合，如env</a:t>
            </a:r>
            <a:r>
              <a:rPr lang="en-US" sz="1800" dirty="0"/>
              <a:t> in (production, </a:t>
            </a:r>
            <a:r>
              <a:rPr lang="en-US" sz="1800" dirty="0" err="1"/>
              <a:t>qa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r>
              <a:rPr lang="en-US" sz="1800" dirty="0" err="1"/>
              <a:t>多个label（它们之间是AND关系</a:t>
            </a:r>
            <a:r>
              <a:rPr lang="en-US" sz="1800" dirty="0"/>
              <a:t>），</a:t>
            </a:r>
            <a:r>
              <a:rPr lang="en-US" sz="1800" dirty="0" err="1"/>
              <a:t>如app</a:t>
            </a:r>
            <a:r>
              <a:rPr lang="en-US" sz="1800" dirty="0"/>
              <a:t>=</a:t>
            </a:r>
            <a:r>
              <a:rPr lang="en-US" sz="1800" dirty="0" err="1"/>
              <a:t>nginx,env</a:t>
            </a:r>
            <a:r>
              <a:rPr lang="en-US" sz="1800" dirty="0"/>
              <a:t>=test</a:t>
            </a:r>
            <a:endParaRPr lang="en-US" sz="18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4" y="1690688"/>
            <a:ext cx="5349856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67550" y="3032126"/>
            <a:ext cx="4286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Selector: role=frontend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Selector: release=beta</a:t>
            </a: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1303</Words>
  <Application>WPS 表格</Application>
  <PresentationFormat>宽屏</PresentationFormat>
  <Paragraphs>78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方正书宋_GBK</vt:lpstr>
      <vt:lpstr>Wingdings</vt:lpstr>
      <vt:lpstr>幼圆</vt:lpstr>
      <vt:lpstr>华文宋体</vt:lpstr>
      <vt:lpstr>Arial</vt:lpstr>
      <vt:lpstr>Calibri</vt:lpstr>
      <vt:lpstr>Helvetica Neue</vt:lpstr>
      <vt:lpstr>微软雅黑</vt:lpstr>
      <vt:lpstr>汉仪旗黑</vt:lpstr>
      <vt:lpstr>微软雅黑</vt:lpstr>
      <vt:lpstr>宋体</vt:lpstr>
      <vt:lpstr>Arial Unicode MS</vt:lpstr>
      <vt:lpstr>DengXian</vt:lpstr>
      <vt:lpstr>汉仪中等线KW</vt:lpstr>
      <vt:lpstr>Office 主题</vt:lpstr>
      <vt:lpstr>Kubernetes基本资源对象</vt:lpstr>
      <vt:lpstr>Kubernetes基础架构</vt:lpstr>
      <vt:lpstr>Kubernetes基本对象</vt:lpstr>
      <vt:lpstr>Node</vt:lpstr>
      <vt:lpstr>Namespace</vt:lpstr>
      <vt:lpstr>Container</vt:lpstr>
      <vt:lpstr>Pod</vt:lpstr>
      <vt:lpstr>Label</vt:lpstr>
      <vt:lpstr>Label</vt:lpstr>
      <vt:lpstr>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yanwei</cp:lastModifiedBy>
  <cp:revision>344</cp:revision>
  <dcterms:created xsi:type="dcterms:W3CDTF">2020-12-01T12:47:45Z</dcterms:created>
  <dcterms:modified xsi:type="dcterms:W3CDTF">2020-12-01T12:47:45Z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