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78" r:id="rId3"/>
    <p:sldId id="483" r:id="rId4"/>
    <p:sldId id="484" r:id="rId5"/>
    <p:sldId id="401" r:id="rId6"/>
    <p:sldId id="455" r:id="rId7"/>
    <p:sldId id="491" r:id="rId8"/>
    <p:sldId id="492" r:id="rId10"/>
    <p:sldId id="493" r:id="rId11"/>
    <p:sldId id="494" r:id="rId12"/>
    <p:sldId id="518" r:id="rId13"/>
    <p:sldId id="517" r:id="rId14"/>
    <p:sldId id="495" r:id="rId15"/>
    <p:sldId id="496" r:id="rId16"/>
    <p:sldId id="402" r:id="rId17"/>
    <p:sldId id="423" r:id="rId18"/>
    <p:sldId id="516" r:id="rId19"/>
    <p:sldId id="537" r:id="rId20"/>
    <p:sldId id="536" r:id="rId21"/>
    <p:sldId id="461" r:id="rId22"/>
    <p:sldId id="406" r:id="rId23"/>
    <p:sldId id="405" r:id="rId24"/>
    <p:sldId id="488" r:id="rId25"/>
    <p:sldId id="407" r:id="rId26"/>
    <p:sldId id="420" r:id="rId27"/>
    <p:sldId id="421" r:id="rId28"/>
    <p:sldId id="507" r:id="rId29"/>
    <p:sldId id="511" r:id="rId30"/>
    <p:sldId id="533" r:id="rId31"/>
    <p:sldId id="534" r:id="rId32"/>
    <p:sldId id="508" r:id="rId33"/>
    <p:sldId id="510" r:id="rId34"/>
    <p:sldId id="509" r:id="rId35"/>
    <p:sldId id="512" r:id="rId36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3426" autoAdjust="0"/>
  </p:normalViewPr>
  <p:slideViewPr>
    <p:cSldViewPr snapToGrid="0" snapToObjects="1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F00F-224A-AE4D-9D33-725B5D63C1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74DE9-55E1-6B40-8A1A-843684A0B4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Always</a:t>
            </a:r>
            <a:r>
              <a:rPr lang="zh-CN" altLang="en-US" dirty="0" smtClean="0"/>
              <a:t>可能存在的问题？大规模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断电恢复后，会导致大并发的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请求，即使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没有发生变化，也会对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进行校验，一样可能把镜像仓库搞垮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74DE9-55E1-6B40-8A1A-843684A0B4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hostPath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1.7</a:t>
            </a:r>
            <a:r>
              <a:rPr lang="zh-CN" altLang="en-US" dirty="0" smtClean="0"/>
              <a:t>之前无配额限制，会导致磁盘满，</a:t>
            </a:r>
            <a:r>
              <a:rPr lang="en-US" altLang="zh-CN" dirty="0" err="1" smtClean="0"/>
              <a:t>ciaas</a:t>
            </a:r>
            <a:r>
              <a:rPr lang="zh-CN" altLang="en-US" dirty="0" smtClean="0"/>
              <a:t>把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拖下来的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放在／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目录，</a:t>
            </a:r>
            <a:r>
              <a:rPr lang="en-US" altLang="zh-CN" dirty="0" err="1" smtClean="0"/>
              <a:t>rootfs</a:t>
            </a:r>
            <a:r>
              <a:rPr lang="zh-CN" altLang="en-US" dirty="0" smtClean="0"/>
              <a:t>满，导致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不可用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74DE9-55E1-6B40-8A1A-843684A0B4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</a:t>
            </a:r>
            <a:r>
              <a:rPr lang="en-US" altLang="zh-CN" dirty="0" err="1" smtClean="0"/>
              <a:t>emptydir</a:t>
            </a:r>
            <a:r>
              <a:rPr lang="zh-CN" altLang="en-US" dirty="0" smtClean="0"/>
              <a:t>？多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共享</a:t>
            </a:r>
            <a:endParaRPr lang="en-US" altLang="zh-CN" dirty="0" smtClean="0"/>
          </a:p>
          <a:p>
            <a:r>
              <a:rPr lang="en-US" altLang="zh-CN" dirty="0" err="1" smtClean="0"/>
              <a:t>emptydir</a:t>
            </a:r>
            <a:r>
              <a:rPr lang="zh-CN" altLang="en-US" dirty="0" smtClean="0"/>
              <a:t>的可能问题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目录下，</a:t>
            </a:r>
            <a:r>
              <a:rPr lang="zh-CN" altLang="en-US" baseline="0" dirty="0" smtClean="0"/>
              <a:t>包括</a:t>
            </a:r>
            <a:r>
              <a:rPr lang="en-US" altLang="zh-CN" baseline="0" dirty="0" smtClean="0"/>
              <a:t>pod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console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log</a:t>
            </a:r>
            <a:r>
              <a:rPr lang="zh-CN" altLang="en-US" baseline="0" dirty="0" smtClean="0"/>
              <a:t>，如果</a:t>
            </a:r>
            <a:r>
              <a:rPr lang="en-US" altLang="zh-CN" baseline="0" dirty="0" smtClean="0"/>
              <a:t>console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log</a:t>
            </a:r>
            <a:r>
              <a:rPr lang="zh-CN" altLang="en-US" baseline="0" dirty="0" smtClean="0"/>
              <a:t>滚动过快，会导致磁盘满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我们</a:t>
            </a:r>
            <a:r>
              <a:rPr lang="en-US" altLang="zh-CN" baseline="0" dirty="0" err="1" smtClean="0"/>
              <a:t>imagesearch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team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log</a:t>
            </a:r>
            <a:r>
              <a:rPr lang="zh-CN" altLang="en-US" baseline="0" dirty="0" smtClean="0"/>
              <a:t>导致硬盘满了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次，进而导致改主机的所有</a:t>
            </a:r>
            <a:r>
              <a:rPr lang="en-US" altLang="zh-CN" baseline="0" dirty="0" smtClean="0"/>
              <a:t>pod</a:t>
            </a:r>
            <a:r>
              <a:rPr lang="zh-CN" altLang="en-US" baseline="0" dirty="0" smtClean="0"/>
              <a:t>受影响，新</a:t>
            </a:r>
            <a:r>
              <a:rPr lang="en-US" altLang="zh-CN" baseline="0" dirty="0" smtClean="0"/>
              <a:t>pod</a:t>
            </a:r>
            <a:r>
              <a:rPr lang="zh-CN" altLang="en-US" baseline="0" dirty="0" smtClean="0"/>
              <a:t>无法启动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74DE9-55E1-6B40-8A1A-843684A0B4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  <a:lvl2pPr>
              <a:defRPr sz="18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2pPr>
            <a:lvl3pPr>
              <a:defRPr sz="16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3pPr>
            <a:lvl4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4pPr>
            <a:lvl5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microsoft.com/office/2007/relationships/hdphoto" Target="../media/image6.wdp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7" cstate="screen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1218565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tif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2.tiff"/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675518"/>
            <a:ext cx="11468100" cy="2387600"/>
          </a:xfrm>
        </p:spPr>
        <p:txBody>
          <a:bodyPr/>
          <a:lstStyle/>
          <a:p>
            <a:r>
              <a:rPr dirty="0" smtClean="0"/>
              <a:t>Kubernetes Pod与Deployment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Pod</a:t>
            </a:r>
            <a:r>
              <a:t>的端口映射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   ports: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name: http-port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containerPort: 80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hostPort: 80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hostNetwork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让</a:t>
            </a:r>
            <a:r>
              <a:rPr lang="en-US" altLang="zh-CN"/>
              <a:t>Pod</a:t>
            </a:r>
            <a:r>
              <a:t>直接使用宿主机的</a:t>
            </a:r>
            <a:r>
              <a:rPr lang="en-US" altLang="zh-CN"/>
              <a:t>ip</a:t>
            </a:r>
            <a:endParaRPr lang="en-US" altLang="zh-CN"/>
          </a:p>
          <a:p>
            <a:r>
              <a:rPr lang="en-US" altLang="zh-CN"/>
              <a:t>hostNetwork: true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hostAliases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12678" cy="1725097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默认情况下，容器的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/hosts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kubelet</a:t>
            </a:r>
            <a:r>
              <a:rPr lang="zh-CN" altLang="en-US" sz="2000" dirty="0"/>
              <a:t>自动生成的，并且仅包含</a:t>
            </a:r>
            <a:r>
              <a:rPr lang="en-US" altLang="zh-CN" sz="2000" dirty="0"/>
              <a:t>localhost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podName</a:t>
            </a:r>
            <a:r>
              <a:rPr lang="zh-CN" altLang="en-US" sz="2000" dirty="0"/>
              <a:t>等。不建议在容器内直接修改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/hosts</a:t>
            </a:r>
            <a:r>
              <a:rPr lang="zh-CN" altLang="en-US" sz="2000" dirty="0"/>
              <a:t>文件，因为在</a:t>
            </a:r>
            <a:r>
              <a:rPr lang="en-US" altLang="zh-CN" sz="2000" dirty="0"/>
              <a:t>Pod</a:t>
            </a:r>
            <a:r>
              <a:rPr lang="zh-CN" altLang="en-US" sz="2000" dirty="0"/>
              <a:t>启动或重启时会被覆盖。</a:t>
            </a:r>
            <a:endParaRPr lang="zh-CN" altLang="en-US" sz="2000" dirty="0"/>
          </a:p>
          <a:p>
            <a:r>
              <a:rPr lang="zh-CN" altLang="en-US" sz="2000" dirty="0"/>
              <a:t>默认的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/hosts</a:t>
            </a:r>
            <a:r>
              <a:rPr lang="zh-CN" altLang="en-US" sz="2000" dirty="0"/>
              <a:t>文件格式如下，其中</a:t>
            </a:r>
            <a:r>
              <a:rPr lang="en-US" altLang="zh-CN" sz="2000" dirty="0"/>
              <a:t>nginx-4217019353-fb2c5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podName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12323" y="331321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$ kubectl exec nginx-4217019353-fb2c5 -- cat /</a:t>
            </a:r>
            <a:r>
              <a:rPr lang="en-US" dirty="0" err="1" smtClean="0"/>
              <a:t>etc</a:t>
            </a:r>
            <a:r>
              <a:rPr lang="en-US" dirty="0" smtClean="0"/>
              <a:t>/hosts</a:t>
            </a:r>
            <a:endParaRPr lang="en-US" dirty="0" smtClean="0"/>
          </a:p>
          <a:p>
            <a:r>
              <a:rPr lang="en-US" dirty="0" smtClean="0"/>
              <a:t># Kubernetes-managed hosts file.</a:t>
            </a:r>
            <a:endParaRPr lang="en-US" dirty="0" smtClean="0"/>
          </a:p>
          <a:p>
            <a:r>
              <a:rPr lang="en-US" dirty="0" smtClean="0"/>
              <a:t>127.0.0.1    localhost</a:t>
            </a:r>
            <a:endParaRPr lang="en-US" dirty="0" smtClean="0"/>
          </a:p>
          <a:p>
            <a:r>
              <a:rPr lang="en-US" dirty="0" smtClean="0"/>
              <a:t>::1    localhost ip6-localhost ip6-loopback</a:t>
            </a:r>
            <a:endParaRPr lang="en-US" dirty="0" smtClean="0"/>
          </a:p>
          <a:p>
            <a:r>
              <a:rPr lang="en-US" dirty="0" smtClean="0"/>
              <a:t>fe00::0    ip6-localnet</a:t>
            </a:r>
            <a:endParaRPr lang="en-US" dirty="0" smtClean="0"/>
          </a:p>
          <a:p>
            <a:r>
              <a:rPr lang="en-US" dirty="0" smtClean="0"/>
              <a:t>fe00::0    ip6-mcastprefix</a:t>
            </a:r>
            <a:endParaRPr lang="en-US" dirty="0" smtClean="0"/>
          </a:p>
          <a:p>
            <a:r>
              <a:rPr lang="en-US" dirty="0" smtClean="0"/>
              <a:t>fe00::1    ip6-allnodes</a:t>
            </a:r>
            <a:endParaRPr lang="en-US" dirty="0" smtClean="0"/>
          </a:p>
          <a:p>
            <a:r>
              <a:rPr lang="en-US" dirty="0" smtClean="0"/>
              <a:t>fe00::2    ip6-allrouters</a:t>
            </a:r>
            <a:endParaRPr lang="en-US" dirty="0" smtClean="0"/>
          </a:p>
          <a:p>
            <a:r>
              <a:rPr lang="en-US" dirty="0" smtClean="0"/>
              <a:t>10.244.1.4    nginx-4217019353-fb2c5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+mn-ea"/>
              </a:rPr>
              <a:t>hostAliases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00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从v1.7开始，可以通过pod.Spec.HostAliases来增加hosts</a:t>
            </a:r>
            <a:r>
              <a:rPr lang="en-US" sz="2000" dirty="0" smtClean="0"/>
              <a:t>内容</a:t>
            </a:r>
            <a:endParaRPr lang="en-US" sz="2000" dirty="0"/>
          </a:p>
          <a:p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48104" y="1690688"/>
            <a:ext cx="36496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apiVersion</a:t>
            </a:r>
            <a:r>
              <a:rPr lang="en-US" sz="1400" dirty="0" smtClean="0"/>
              <a:t>: v1</a:t>
            </a:r>
            <a:endParaRPr lang="en-US" sz="1400" dirty="0" smtClean="0"/>
          </a:p>
          <a:p>
            <a:r>
              <a:rPr lang="en-US" sz="1400" dirty="0" smtClean="0"/>
              <a:t>kind: Pod</a:t>
            </a:r>
            <a:endParaRPr lang="en-US" sz="1400" dirty="0" smtClean="0"/>
          </a:p>
          <a:p>
            <a:r>
              <a:rPr lang="en-US" sz="1400" dirty="0" smtClean="0"/>
              <a:t>metadata:</a:t>
            </a:r>
            <a:endParaRPr lang="en-US" sz="1400" dirty="0" smtClean="0"/>
          </a:p>
          <a:p>
            <a:r>
              <a:rPr lang="en-US" sz="1400" dirty="0" smtClean="0"/>
              <a:t>  name: </a:t>
            </a:r>
            <a:r>
              <a:rPr lang="en-US" sz="1400" dirty="0" err="1" smtClean="0"/>
              <a:t>hostaliases</a:t>
            </a:r>
            <a:r>
              <a:rPr lang="en-US" sz="1400" dirty="0" smtClean="0"/>
              <a:t>-pod</a:t>
            </a:r>
            <a:endParaRPr lang="en-US" sz="1400" dirty="0" smtClean="0"/>
          </a:p>
          <a:p>
            <a:r>
              <a:rPr lang="en-US" sz="1400" dirty="0" smtClean="0"/>
              <a:t>spec:</a:t>
            </a:r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hostAliases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r>
              <a:rPr lang="en-US" sz="1400" dirty="0" smtClean="0"/>
              <a:t>  - </a:t>
            </a:r>
            <a:r>
              <a:rPr lang="en-US" sz="1400" dirty="0" err="1" smtClean="0"/>
              <a:t>ip</a:t>
            </a:r>
            <a:r>
              <a:rPr lang="en-US" sz="1400" dirty="0" smtClean="0"/>
              <a:t>: "127.0.0.1"</a:t>
            </a:r>
            <a:endParaRPr lang="en-US" sz="1400" dirty="0" smtClean="0"/>
          </a:p>
          <a:p>
            <a:r>
              <a:rPr lang="en-US" sz="1400" dirty="0" smtClean="0"/>
              <a:t>    hostnames:</a:t>
            </a:r>
            <a:endParaRPr lang="en-US" sz="1400" dirty="0" smtClean="0"/>
          </a:p>
          <a:p>
            <a:r>
              <a:rPr lang="en-US" sz="1400" dirty="0" smtClean="0"/>
              <a:t>    - "</a:t>
            </a:r>
            <a:r>
              <a:rPr lang="en-US" sz="1400" dirty="0" err="1" smtClean="0"/>
              <a:t>foo.local</a:t>
            </a:r>
            <a:r>
              <a:rPr lang="en-US" sz="1400" dirty="0" smtClean="0"/>
              <a:t>"</a:t>
            </a:r>
            <a:endParaRPr lang="en-US" sz="1400" dirty="0" smtClean="0"/>
          </a:p>
          <a:p>
            <a:r>
              <a:rPr lang="en-US" sz="1400" dirty="0" smtClean="0"/>
              <a:t>    - "</a:t>
            </a:r>
            <a:r>
              <a:rPr lang="en-US" sz="1400" dirty="0" err="1" smtClean="0"/>
              <a:t>bar.local</a:t>
            </a:r>
            <a:r>
              <a:rPr lang="en-US" sz="1400" dirty="0" smtClean="0"/>
              <a:t>"</a:t>
            </a:r>
            <a:endParaRPr lang="en-US" sz="1400" dirty="0" smtClean="0"/>
          </a:p>
          <a:p>
            <a:r>
              <a:rPr lang="en-US" sz="1400" dirty="0" smtClean="0"/>
              <a:t>  - </a:t>
            </a:r>
            <a:r>
              <a:rPr lang="en-US" sz="1400" dirty="0" err="1" smtClean="0"/>
              <a:t>ip</a:t>
            </a:r>
            <a:r>
              <a:rPr lang="en-US" sz="1400" dirty="0" smtClean="0"/>
              <a:t>: "10.1.2.3"</a:t>
            </a:r>
            <a:endParaRPr lang="en-US" sz="1400" dirty="0" smtClean="0"/>
          </a:p>
          <a:p>
            <a:r>
              <a:rPr lang="en-US" sz="1400" dirty="0" smtClean="0"/>
              <a:t>    hostnames:</a:t>
            </a:r>
            <a:endParaRPr lang="en-US" sz="1400" dirty="0" smtClean="0"/>
          </a:p>
          <a:p>
            <a:r>
              <a:rPr lang="en-US" sz="1400" dirty="0" smtClean="0"/>
              <a:t>    - "</a:t>
            </a:r>
            <a:r>
              <a:rPr lang="en-US" sz="1400" dirty="0" err="1" smtClean="0"/>
              <a:t>foo.remote</a:t>
            </a:r>
            <a:r>
              <a:rPr lang="en-US" sz="1400" dirty="0" smtClean="0"/>
              <a:t>"</a:t>
            </a:r>
            <a:endParaRPr lang="en-US" sz="1400" dirty="0" smtClean="0"/>
          </a:p>
          <a:p>
            <a:r>
              <a:rPr lang="en-US" sz="1400" dirty="0" smtClean="0"/>
              <a:t>    - "</a:t>
            </a:r>
            <a:r>
              <a:rPr lang="en-US" sz="1400" dirty="0" err="1" smtClean="0"/>
              <a:t>bar.remote</a:t>
            </a:r>
            <a:r>
              <a:rPr lang="en-US" sz="1400" dirty="0" smtClean="0"/>
              <a:t>"</a:t>
            </a:r>
            <a:endParaRPr lang="en-US" sz="1400" dirty="0" smtClean="0"/>
          </a:p>
          <a:p>
            <a:r>
              <a:rPr lang="en-US" sz="1400" dirty="0" smtClean="0"/>
              <a:t>  containers:</a:t>
            </a:r>
            <a:endParaRPr lang="en-US" sz="1400" dirty="0" smtClean="0"/>
          </a:p>
          <a:p>
            <a:r>
              <a:rPr lang="en-US" sz="1400" dirty="0" smtClean="0"/>
              <a:t>  - name: cat-hosts</a:t>
            </a:r>
            <a:endParaRPr lang="en-US" sz="1400" dirty="0" smtClean="0"/>
          </a:p>
          <a:p>
            <a:r>
              <a:rPr lang="en-US" sz="1400" dirty="0" smtClean="0"/>
              <a:t>    image: </a:t>
            </a:r>
            <a:r>
              <a:rPr lang="en-US" sz="1400" dirty="0" err="1" smtClean="0"/>
              <a:t>busybox</a:t>
            </a:r>
            <a:endParaRPr lang="en-US" sz="1400" dirty="0" smtClean="0"/>
          </a:p>
          <a:p>
            <a:r>
              <a:rPr lang="en-US" sz="1400" dirty="0" smtClean="0"/>
              <a:t>    command:</a:t>
            </a:r>
            <a:endParaRPr lang="en-US" sz="1400" dirty="0" smtClean="0"/>
          </a:p>
          <a:p>
            <a:r>
              <a:rPr lang="en-US" sz="1400" dirty="0" smtClean="0"/>
              <a:t>    - cat</a:t>
            </a: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args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r>
              <a:rPr lang="en-US" sz="1400" dirty="0" smtClean="0"/>
              <a:t>    - "/</a:t>
            </a:r>
            <a:r>
              <a:rPr lang="en-US" sz="1400" dirty="0" err="1" smtClean="0"/>
              <a:t>etc</a:t>
            </a:r>
            <a:r>
              <a:rPr lang="en-US" sz="1400" dirty="0" smtClean="0"/>
              <a:t>/hosts"</a:t>
            </a: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resources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 smtClean="0">
                <a:solidFill>
                  <a:srgbClr val="333333"/>
                </a:solidFill>
                <a:cs typeface="Courier New" panose="02070309020205020404" charset="0"/>
              </a:rPr>
              <a:t>resources:</a:t>
            </a:r>
            <a:endParaRPr lang="en-US" altLang="zh-CN" spc="15" smtClean="0">
              <a:solidFill>
                <a:srgbClr val="333333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 smtClean="0">
                <a:solidFill>
                  <a:srgbClr val="333333"/>
                </a:solidFill>
                <a:cs typeface="Courier New" panose="02070309020205020404" charset="0"/>
              </a:rPr>
              <a:t>  requests:</a:t>
            </a:r>
            <a:endParaRPr lang="en-US" altLang="zh-CN" spc="15" smtClean="0">
              <a:solidFill>
                <a:srgbClr val="333333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</a:t>
            </a:r>
            <a:r>
              <a:rPr lang="en-US" altLang="zh-CN" spc="15" smtClean="0">
                <a:solidFill>
                  <a:srgbClr val="333333"/>
                </a:solidFill>
                <a:cs typeface="Courier New" panose="02070309020205020404" charset="0"/>
              </a:rPr>
              <a:t>   memory: "64Mi"</a:t>
            </a:r>
            <a:endParaRPr lang="en-US" altLang="zh-CN" spc="15" smtClean="0">
              <a:solidFill>
                <a:srgbClr val="333333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</a:t>
            </a:r>
            <a:r>
              <a:rPr lang="en-US" altLang="zh-CN" spc="15" smtClean="0">
                <a:solidFill>
                  <a:srgbClr val="333333"/>
                </a:solidFill>
                <a:cs typeface="Courier New" panose="02070309020205020404" charset="0"/>
              </a:rPr>
              <a:t>   cpu: "250m"</a:t>
            </a:r>
            <a:endParaRPr lang="en-US" altLang="zh-CN" spc="15" smtClean="0">
              <a:solidFill>
                <a:srgbClr val="333333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</a:t>
            </a:r>
            <a:r>
              <a:rPr lang="en-US" altLang="zh-CN" spc="15" smtClean="0">
                <a:solidFill>
                  <a:srgbClr val="333333"/>
                </a:solidFill>
                <a:cs typeface="Courier New" panose="02070309020205020404" charset="0"/>
              </a:rPr>
              <a:t> limits:</a:t>
            </a:r>
            <a:endParaRPr lang="en-US" altLang="zh-CN" spc="15" smtClean="0">
              <a:solidFill>
                <a:srgbClr val="333333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</a:t>
            </a:r>
            <a:r>
              <a:rPr lang="en-US" altLang="zh-CN" spc="15" smtClean="0">
                <a:solidFill>
                  <a:srgbClr val="333333"/>
                </a:solidFill>
                <a:cs typeface="Courier New" panose="02070309020205020404" charset="0"/>
              </a:rPr>
              <a:t>   memory:"128Mi"</a:t>
            </a:r>
            <a:endParaRPr lang="en-US" altLang="zh-CN" spc="15" smtClean="0">
              <a:solidFill>
                <a:srgbClr val="333333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</a:t>
            </a:r>
            <a:r>
              <a:rPr lang="en-US" altLang="zh-CN" spc="15" smtClean="0">
                <a:solidFill>
                  <a:srgbClr val="333333"/>
                </a:solidFill>
                <a:cs typeface="Courier New" panose="02070309020205020404" charset="0"/>
              </a:rPr>
              <a:t>   cpu: "500m"</a:t>
            </a:r>
            <a:endParaRPr lang="en-US" altLang="zh-CN" spc="15" smtClean="0">
              <a:solidFill>
                <a:srgbClr val="F5871F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F5871F"/>
                </a:solidFill>
                <a:cs typeface="Courier New" panose="02070309020205020404" charset="0"/>
              </a:rPr>
              <a:t> </a:t>
            </a:r>
            <a:r>
              <a:rPr lang="en-US" altLang="zh-CN" spc="15" smtClean="0">
                <a:solidFill>
                  <a:srgbClr val="F5871F"/>
                </a:solidFill>
                <a:cs typeface="Courier New" panose="02070309020205020404" charset="0"/>
              </a:rPr>
              <a:t>   </a:t>
            </a:r>
            <a:endParaRPr lang="en-US" altLang="zh-CN" smtClean="0"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817"/>
            <a:ext cx="10515600" cy="5454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apiVersion</a:t>
            </a:r>
            <a:r>
              <a:rPr lang="en-US" sz="1400" dirty="0"/>
              <a:t>: v1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kind: Pod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metadata: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labels: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app: </a:t>
            </a:r>
            <a:r>
              <a:rPr lang="en-US" sz="1400" dirty="0" err="1"/>
              <a:t>nginx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name: </a:t>
            </a:r>
            <a:r>
              <a:rPr lang="en-US" sz="1400" dirty="0" err="1"/>
              <a:t>nginx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spec: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containers: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- image: </a:t>
            </a:r>
            <a:r>
              <a:rPr lang="en-US" sz="1400" dirty="0" err="1"/>
              <a:t>nginx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name: </a:t>
            </a:r>
            <a:r>
              <a:rPr lang="en-US" sz="1400" dirty="0" err="1"/>
              <a:t>nginx</a:t>
            </a:r>
            <a:endParaRPr lang="en-US" sz="1400" dirty="0"/>
          </a:p>
          <a:p>
            <a:pPr marL="0" indent="0">
              <a:buNone/>
            </a:pPr>
            <a:r>
              <a:rPr lang="en-US" sz="1400" smtClean="0"/>
              <a:t>      resources:</a:t>
            </a:r>
            <a:endParaRPr lang="en-US" sz="1400" smtClean="0"/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spc="15">
                <a:solidFill>
                  <a:srgbClr val="333333"/>
                </a:solidFill>
                <a:cs typeface="Courier New" panose="02070309020205020404" charset="0"/>
              </a:rPr>
              <a:t> </a:t>
            </a:r>
            <a:r>
              <a:rPr lang="en-US" altLang="zh-CN" sz="1400" spc="15" smtClean="0">
                <a:solidFill>
                  <a:srgbClr val="333333"/>
                </a:solidFill>
                <a:cs typeface="Courier New" panose="02070309020205020404" charset="0"/>
              </a:rPr>
              <a:t>       requests</a:t>
            </a:r>
            <a:r>
              <a:rPr lang="en-US" altLang="zh-CN" sz="1400" spc="15">
                <a:solidFill>
                  <a:srgbClr val="333333"/>
                </a:solidFill>
                <a:cs typeface="Courier New" panose="02070309020205020404" charset="0"/>
              </a:rPr>
              <a:t>:</a:t>
            </a:r>
            <a:endParaRPr lang="en-US" altLang="zh-CN" sz="1400" spc="15">
              <a:solidFill>
                <a:srgbClr val="333333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spc="15">
                <a:solidFill>
                  <a:srgbClr val="333333"/>
                </a:solidFill>
                <a:cs typeface="Courier New" panose="02070309020205020404" charset="0"/>
              </a:rPr>
              <a:t>    </a:t>
            </a:r>
            <a:r>
              <a:rPr lang="en-US" altLang="zh-CN" sz="1400" spc="15" smtClean="0">
                <a:solidFill>
                  <a:srgbClr val="333333"/>
                </a:solidFill>
                <a:cs typeface="Courier New" panose="02070309020205020404" charset="0"/>
              </a:rPr>
              <a:t>      memory</a:t>
            </a:r>
            <a:r>
              <a:rPr lang="en-US" altLang="zh-CN" sz="1400" spc="15">
                <a:solidFill>
                  <a:srgbClr val="333333"/>
                </a:solidFill>
                <a:cs typeface="Courier New" panose="02070309020205020404" charset="0"/>
              </a:rPr>
              <a:t>: "64Mi"</a:t>
            </a:r>
            <a:endParaRPr lang="en-US" altLang="zh-CN" sz="1400" spc="15">
              <a:solidFill>
                <a:srgbClr val="333333"/>
              </a:solidFill>
              <a:cs typeface="Courier New" panose="020703090202050204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spc="15">
                <a:solidFill>
                  <a:srgbClr val="333333"/>
                </a:solidFill>
                <a:cs typeface="Courier New" panose="02070309020205020404" charset="0"/>
              </a:rPr>
              <a:t>    </a:t>
            </a:r>
            <a:r>
              <a:rPr lang="en-US" altLang="zh-CN" sz="1400" spc="15" smtClean="0">
                <a:solidFill>
                  <a:srgbClr val="333333"/>
                </a:solidFill>
                <a:cs typeface="Courier New" panose="02070309020205020404" charset="0"/>
              </a:rPr>
              <a:t>      cpu</a:t>
            </a:r>
            <a:r>
              <a:rPr lang="en-US" altLang="zh-CN" sz="1400" spc="15">
                <a:solidFill>
                  <a:srgbClr val="333333"/>
                </a:solidFill>
                <a:cs typeface="Courier New" panose="02070309020205020404" charset="0"/>
              </a:rPr>
              <a:t>: "250m"</a:t>
            </a:r>
            <a:endParaRPr lang="en-US" sz="1400" smtClean="0"/>
          </a:p>
          <a:p>
            <a:pPr marL="0" indent="0">
              <a:buNone/>
            </a:pPr>
            <a:r>
              <a:rPr lang="en-US" sz="1400" smtClean="0"/>
              <a:t>        limits:</a:t>
            </a:r>
            <a:endParaRPr lang="en-US" sz="1400" smtClean="0"/>
          </a:p>
          <a:p>
            <a:pPr marL="0" indent="0">
              <a:buNone/>
            </a:pPr>
            <a:r>
              <a:rPr lang="en-US" sz="1400" smtClean="0"/>
              <a:t>          cpu: "500m"</a:t>
            </a:r>
            <a:endParaRPr lang="en-US" sz="1400" smtClean="0"/>
          </a:p>
          <a:p>
            <a:pPr marL="0" indent="0">
              <a:buNone/>
            </a:pPr>
            <a:r>
              <a:rPr lang="en-US" sz="1400" smtClean="0"/>
              <a:t>          memory: "128Mi"</a:t>
            </a:r>
            <a:endParaRPr lang="en-US" sz="1400" smtClean="0"/>
          </a:p>
          <a:p>
            <a:pPr marL="0" indent="0">
              <a:buNone/>
            </a:pPr>
            <a:r>
              <a:rPr lang="en-US" sz="1400" dirty="0"/>
              <a:t> 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volumes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6660"/>
            <a:ext cx="3554095" cy="4973955"/>
          </a:xfrm>
        </p:spPr>
        <p:txBody>
          <a:bodyPr/>
          <a:p>
            <a:pPr marL="0" indent="0">
              <a:buNone/>
            </a:pPr>
            <a:r>
              <a:rPr lang="zh-CN" altLang="en-US"/>
              <a:t>  volumes: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name: tmpdir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emptyDir: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name: hostdir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hostPath: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path: /hostdir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79595" y="1357630"/>
            <a:ext cx="4801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volumeMounts:</a:t>
            </a:r>
            <a:endParaRPr lang="zh-CN" altLang="en-US"/>
          </a:p>
          <a:p>
            <a:r>
              <a:rPr lang="zh-CN" altLang="en-US"/>
              <a:t>    - name: tmpdir</a:t>
            </a:r>
            <a:endParaRPr lang="zh-CN" altLang="en-US"/>
          </a:p>
          <a:p>
            <a:r>
              <a:rPr lang="zh-CN" altLang="en-US"/>
              <a:t>      mountPath: /data</a:t>
            </a:r>
            <a:endParaRPr lang="zh-CN" altLang="en-US"/>
          </a:p>
          <a:p>
            <a:r>
              <a:rPr lang="zh-CN" altLang="en-US"/>
              <a:t>    - name: hostdir</a:t>
            </a:r>
            <a:endParaRPr lang="zh-CN" altLang="en-US"/>
          </a:p>
          <a:p>
            <a:r>
              <a:rPr lang="zh-CN" altLang="en-US"/>
              <a:t>      mountPath: /hostdir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hostPath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2590" cy="4351338"/>
          </a:xfrm>
        </p:spPr>
        <p:txBody>
          <a:bodyPr/>
          <a:lstStyle/>
          <a:p>
            <a:r>
              <a:rPr lang="en-US" altLang="zh-CN" dirty="0" err="1"/>
              <a:t>hostPath</a:t>
            </a:r>
            <a:r>
              <a:rPr lang="zh-CN" altLang="en-US" dirty="0"/>
              <a:t>允许挂载</a:t>
            </a:r>
            <a:r>
              <a:rPr lang="en-US" altLang="zh-CN" dirty="0"/>
              <a:t>Node</a:t>
            </a:r>
            <a:r>
              <a:rPr lang="zh-CN" altLang="en-US" dirty="0"/>
              <a:t>上的文件系统到</a:t>
            </a:r>
            <a:r>
              <a:rPr lang="en-US" altLang="zh-CN" dirty="0"/>
              <a:t>Pod</a:t>
            </a:r>
            <a:r>
              <a:rPr lang="zh-CN" altLang="en-US" dirty="0"/>
              <a:t>里面去。如果</a:t>
            </a:r>
            <a:r>
              <a:rPr lang="en-US" altLang="zh-CN" dirty="0"/>
              <a:t>Pod</a:t>
            </a:r>
            <a:r>
              <a:rPr lang="zh-CN" altLang="en-US" dirty="0"/>
              <a:t>需要使用</a:t>
            </a:r>
            <a:r>
              <a:rPr lang="en-US" altLang="zh-CN" dirty="0"/>
              <a:t>Node</a:t>
            </a:r>
            <a:r>
              <a:rPr lang="zh-CN" altLang="en-US" dirty="0"/>
              <a:t>上的文件，可以使用</a:t>
            </a:r>
            <a:r>
              <a:rPr lang="en-US" altLang="zh-CN" dirty="0" err="1"/>
              <a:t>hostPath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61215" y="173913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apiVersion</a:t>
            </a:r>
            <a:r>
              <a:rPr lang="en-US" dirty="0" smtClean="0"/>
              <a:t>: v1</a:t>
            </a:r>
            <a:endParaRPr lang="en-US" dirty="0" smtClean="0"/>
          </a:p>
          <a:p>
            <a:r>
              <a:rPr lang="en-US" dirty="0" smtClean="0"/>
              <a:t>kind: Pod</a:t>
            </a:r>
            <a:endParaRPr lang="en-US" dirty="0" smtClean="0"/>
          </a:p>
          <a:p>
            <a:r>
              <a:rPr lang="en-US" dirty="0" smtClean="0"/>
              <a:t>metadata:</a:t>
            </a:r>
            <a:endParaRPr lang="en-US" dirty="0" smtClean="0"/>
          </a:p>
          <a:p>
            <a:r>
              <a:rPr lang="en-US" dirty="0" smtClean="0"/>
              <a:t>  name: test-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spec:</a:t>
            </a:r>
            <a:endParaRPr lang="en-US" dirty="0" smtClean="0"/>
          </a:p>
          <a:p>
            <a:r>
              <a:rPr lang="en-US" dirty="0" smtClean="0"/>
              <a:t>  containers:</a:t>
            </a:r>
            <a:endParaRPr lang="en-US" dirty="0" smtClean="0"/>
          </a:p>
          <a:p>
            <a:r>
              <a:rPr lang="en-US" dirty="0" smtClean="0"/>
              <a:t>  - image: </a:t>
            </a:r>
            <a:r>
              <a:rPr lang="en-US" dirty="0" err="1" smtClean="0"/>
              <a:t>gcr.io</a:t>
            </a:r>
            <a:r>
              <a:rPr lang="en-US" dirty="0" smtClean="0"/>
              <a:t>/</a:t>
            </a:r>
            <a:r>
              <a:rPr lang="en-US" dirty="0" err="1" smtClean="0"/>
              <a:t>google_containers</a:t>
            </a:r>
            <a:r>
              <a:rPr lang="en-US" dirty="0" smtClean="0"/>
              <a:t>/test-webserver</a:t>
            </a:r>
            <a:endParaRPr lang="en-US" dirty="0" smtClean="0"/>
          </a:p>
          <a:p>
            <a:r>
              <a:rPr lang="en-US" dirty="0" smtClean="0"/>
              <a:t>    name: test-container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volumeMounts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- </a:t>
            </a:r>
            <a:r>
              <a:rPr lang="en-US" dirty="0" err="1" smtClean="0"/>
              <a:t>mountPath</a:t>
            </a:r>
            <a:r>
              <a:rPr lang="en-US" dirty="0" smtClean="0"/>
              <a:t>: /test-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      name: test-volume</a:t>
            </a:r>
            <a:endParaRPr lang="en-US" dirty="0" smtClean="0"/>
          </a:p>
          <a:p>
            <a:r>
              <a:rPr lang="en-US" dirty="0" smtClean="0"/>
              <a:t>  volumes:</a:t>
            </a:r>
            <a:endParaRPr lang="en-US" dirty="0" smtClean="0"/>
          </a:p>
          <a:p>
            <a:r>
              <a:rPr lang="en-US" dirty="0" smtClean="0"/>
              <a:t>  - name: test-volume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hostPath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  path: /data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emptyDir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1971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如果</a:t>
            </a:r>
            <a:r>
              <a:rPr lang="en-US" altLang="zh-CN" sz="2000" dirty="0"/>
              <a:t>Pod</a:t>
            </a:r>
            <a:r>
              <a:rPr lang="zh-CN" altLang="en-US" sz="2000" dirty="0"/>
              <a:t>设置了</a:t>
            </a:r>
            <a:r>
              <a:rPr lang="en-US" altLang="zh-CN" sz="2000" dirty="0" err="1"/>
              <a:t>emptyDir</a:t>
            </a:r>
            <a:r>
              <a:rPr lang="zh-CN" altLang="en-US" sz="2000" dirty="0"/>
              <a:t>类型</a:t>
            </a:r>
            <a:r>
              <a:rPr lang="en-US" altLang="zh-CN" sz="2000" dirty="0"/>
              <a:t>Volume</a:t>
            </a:r>
            <a:r>
              <a:rPr lang="zh-CN" altLang="en-US" sz="2000" dirty="0"/>
              <a:t>， </a:t>
            </a:r>
            <a:r>
              <a:rPr lang="en-US" altLang="zh-CN" sz="2000" dirty="0"/>
              <a:t>Pod </a:t>
            </a:r>
            <a:r>
              <a:rPr lang="zh-CN" altLang="en-US" sz="2000" dirty="0"/>
              <a:t>被分配到</a:t>
            </a:r>
            <a:r>
              <a:rPr lang="en-US" altLang="zh-CN" sz="2000" dirty="0"/>
              <a:t>Node</a:t>
            </a:r>
            <a:r>
              <a:rPr lang="zh-CN" altLang="en-US" sz="2000" dirty="0"/>
              <a:t>上时候，会创建</a:t>
            </a:r>
            <a:r>
              <a:rPr lang="en-US" altLang="zh-CN" sz="2000" dirty="0" err="1"/>
              <a:t>emptyDir</a:t>
            </a:r>
            <a:r>
              <a:rPr lang="zh-CN" altLang="en-US" sz="2000" dirty="0"/>
              <a:t>，只要</a:t>
            </a:r>
            <a:r>
              <a:rPr lang="en-US" altLang="zh-CN" sz="2000" dirty="0"/>
              <a:t>Pod</a:t>
            </a:r>
            <a:r>
              <a:rPr lang="zh-CN" altLang="en-US" sz="2000" dirty="0"/>
              <a:t>运行在</a:t>
            </a:r>
            <a:r>
              <a:rPr lang="en-US" altLang="zh-CN" sz="2000" dirty="0"/>
              <a:t>Node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emptyDir</a:t>
            </a:r>
            <a:r>
              <a:rPr lang="zh-CN" altLang="en-US" sz="2000" dirty="0"/>
              <a:t>都会存在（容器挂掉不会导致</a:t>
            </a:r>
            <a:r>
              <a:rPr lang="en-US" altLang="zh-CN" sz="2000" dirty="0" err="1"/>
              <a:t>emptyDir</a:t>
            </a:r>
            <a:r>
              <a:rPr lang="zh-CN" altLang="en-US" sz="2000" dirty="0"/>
              <a:t>丢失数据），但是如果</a:t>
            </a:r>
            <a:r>
              <a:rPr lang="en-US" altLang="zh-CN" sz="2000" dirty="0"/>
              <a:t>Pod</a:t>
            </a:r>
            <a:r>
              <a:rPr lang="zh-CN" altLang="en-US" sz="2000" dirty="0"/>
              <a:t>从</a:t>
            </a:r>
            <a:r>
              <a:rPr lang="en-US" altLang="zh-CN" sz="2000" dirty="0"/>
              <a:t>Node</a:t>
            </a:r>
            <a:r>
              <a:rPr lang="zh-CN" altLang="en-US" sz="2000" dirty="0"/>
              <a:t>上被删除（</a:t>
            </a:r>
            <a:r>
              <a:rPr lang="en-US" altLang="zh-CN" sz="2000" dirty="0"/>
              <a:t>Pod</a:t>
            </a:r>
            <a:r>
              <a:rPr lang="zh-CN" altLang="en-US" sz="2000" dirty="0"/>
              <a:t>被删除，或者</a:t>
            </a:r>
            <a:r>
              <a:rPr lang="en-US" altLang="zh-CN" sz="2000" dirty="0"/>
              <a:t>Pod</a:t>
            </a:r>
            <a:r>
              <a:rPr lang="zh-CN" altLang="en-US" sz="2000" dirty="0"/>
              <a:t>发生迁移），</a:t>
            </a:r>
            <a:r>
              <a:rPr lang="en-US" altLang="zh-CN" sz="2000" dirty="0" err="1"/>
              <a:t>emptyDir</a:t>
            </a:r>
            <a:r>
              <a:rPr lang="zh-CN" altLang="en-US" sz="2000" dirty="0"/>
              <a:t>也会被删除，并且永久丢失。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255822" y="1375649"/>
            <a:ext cx="37169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apiVersion</a:t>
            </a:r>
            <a:r>
              <a:rPr lang="en-US" dirty="0" smtClean="0"/>
              <a:t>: v1</a:t>
            </a:r>
            <a:endParaRPr lang="en-US" dirty="0" smtClean="0"/>
          </a:p>
          <a:p>
            <a:r>
              <a:rPr lang="en-US" dirty="0" smtClean="0"/>
              <a:t>kind: Pod</a:t>
            </a:r>
            <a:endParaRPr lang="en-US" dirty="0" smtClean="0"/>
          </a:p>
          <a:p>
            <a:r>
              <a:rPr lang="en-US" dirty="0" smtClean="0"/>
              <a:t>metadata:</a:t>
            </a:r>
            <a:endParaRPr lang="en-US" dirty="0" smtClean="0"/>
          </a:p>
          <a:p>
            <a:r>
              <a:rPr lang="en-US" dirty="0" smtClean="0"/>
              <a:t>  name: test-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spec:</a:t>
            </a:r>
            <a:endParaRPr lang="en-US" dirty="0" smtClean="0"/>
          </a:p>
          <a:p>
            <a:r>
              <a:rPr lang="en-US" dirty="0" smtClean="0"/>
              <a:t>  containers:</a:t>
            </a:r>
            <a:endParaRPr lang="en-US" dirty="0" smtClean="0"/>
          </a:p>
          <a:p>
            <a:r>
              <a:rPr lang="en-US" dirty="0" smtClean="0"/>
              <a:t>  - image: </a:t>
            </a:r>
            <a:r>
              <a:rPr lang="en-US" dirty="0" err="1" smtClean="0"/>
              <a:t>gcr.io</a:t>
            </a:r>
            <a:r>
              <a:rPr lang="en-US" dirty="0" smtClean="0"/>
              <a:t>/</a:t>
            </a:r>
            <a:r>
              <a:rPr lang="en-US" dirty="0" err="1" smtClean="0"/>
              <a:t>google_containers</a:t>
            </a:r>
            <a:r>
              <a:rPr lang="en-US" dirty="0" smtClean="0"/>
              <a:t>/test-webserver</a:t>
            </a:r>
            <a:endParaRPr lang="en-US" dirty="0" smtClean="0"/>
          </a:p>
          <a:p>
            <a:r>
              <a:rPr lang="en-US" dirty="0" smtClean="0"/>
              <a:t>    name: test-container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volumeMounts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- </a:t>
            </a:r>
            <a:r>
              <a:rPr lang="en-US" dirty="0" err="1" smtClean="0"/>
              <a:t>mountPath</a:t>
            </a:r>
            <a:r>
              <a:rPr lang="en-US" dirty="0" smtClean="0"/>
              <a:t>: /cache</a:t>
            </a:r>
            <a:endParaRPr lang="en-US" dirty="0" smtClean="0"/>
          </a:p>
          <a:p>
            <a:r>
              <a:rPr lang="en-US" dirty="0" smtClean="0"/>
              <a:t>      name: cache-volume</a:t>
            </a:r>
            <a:endParaRPr lang="en-US" dirty="0" smtClean="0"/>
          </a:p>
          <a:p>
            <a:r>
              <a:rPr lang="en-US" dirty="0" smtClean="0"/>
              <a:t>  volumes:</a:t>
            </a:r>
            <a:endParaRPr lang="en-US" dirty="0" smtClean="0"/>
          </a:p>
          <a:p>
            <a:r>
              <a:rPr lang="en-US" dirty="0" smtClean="0"/>
              <a:t>  - name: cache-volume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emptyDir</a:t>
            </a:r>
            <a:r>
              <a:rPr lang="en-US" dirty="0" smtClean="0"/>
              <a:t>: {}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initContainers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4450" cy="4351338"/>
          </a:xfrm>
        </p:spPr>
        <p:txBody>
          <a:bodyPr/>
          <a:lstStyle/>
          <a:p>
            <a:r>
              <a:rPr lang="en-US" altLang="zh-CN"/>
              <a:t>Init Container在所有容器运行之前执行（run-to-completion），常用来初始化配置。</a:t>
            </a:r>
            <a:endParaRPr lang="en-US" altLang="zh-CN" dirty="0"/>
          </a:p>
        </p:txBody>
      </p:sp>
      <p:sp>
        <p:nvSpPr>
          <p:cNvPr id="4" name="Rectangle 4"/>
          <p:cNvSpPr/>
          <p:nvPr/>
        </p:nvSpPr>
        <p:spPr>
          <a:xfrm>
            <a:off x="6384966" y="1027906"/>
            <a:ext cx="50747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  <a:endParaRPr lang="en-US" sz="1200" dirty="0"/>
          </a:p>
          <a:p>
            <a:r>
              <a:rPr lang="en-US" sz="1200" dirty="0"/>
              <a:t>kind: Pod</a:t>
            </a:r>
            <a:endParaRPr lang="en-US" sz="1200" dirty="0"/>
          </a:p>
          <a:p>
            <a:r>
              <a:rPr lang="en-US" sz="1200" dirty="0"/>
              <a:t>metadata:</a:t>
            </a:r>
            <a:endParaRPr lang="en-US" sz="1200" dirty="0"/>
          </a:p>
          <a:p>
            <a:r>
              <a:rPr lang="en-US" sz="1200" dirty="0"/>
              <a:t>  name: </a:t>
            </a:r>
            <a:r>
              <a:rPr lang="en-US" sz="1200" dirty="0" err="1"/>
              <a:t>init</a:t>
            </a:r>
            <a:r>
              <a:rPr lang="en-US" sz="1200" dirty="0"/>
              <a:t>-demo</a:t>
            </a:r>
            <a:endParaRPr lang="en-US" sz="1200" dirty="0"/>
          </a:p>
          <a:p>
            <a:r>
              <a:rPr lang="en-US" sz="1200" dirty="0"/>
              <a:t>spec:</a:t>
            </a:r>
            <a:endParaRPr lang="en-US" sz="1200" dirty="0"/>
          </a:p>
          <a:p>
            <a:r>
              <a:rPr lang="en-US" sz="1200" dirty="0"/>
              <a:t>  containers:</a:t>
            </a:r>
            <a:endParaRPr lang="en-US" sz="1200" dirty="0"/>
          </a:p>
          <a:p>
            <a:r>
              <a:rPr lang="en-US" sz="1200" dirty="0"/>
              <a:t>  - name: </a:t>
            </a:r>
            <a:r>
              <a:rPr lang="en-US" sz="1200" dirty="0" err="1"/>
              <a:t>nginx</a:t>
            </a:r>
            <a:endParaRPr lang="en-US" sz="1200" dirty="0"/>
          </a:p>
          <a:p>
            <a:r>
              <a:rPr lang="en-US" sz="1200" dirty="0"/>
              <a:t>    image: </a:t>
            </a:r>
            <a:r>
              <a:rPr lang="en-US" sz="1200" dirty="0" err="1"/>
              <a:t>nginx</a:t>
            </a:r>
            <a:endParaRPr lang="en-US" sz="1200" dirty="0"/>
          </a:p>
          <a:p>
            <a:r>
              <a:rPr lang="en-US" sz="1200" dirty="0"/>
              <a:t>    ports:</a:t>
            </a:r>
            <a:endParaRPr lang="en-US" sz="1200" dirty="0"/>
          </a:p>
          <a:p>
            <a:r>
              <a:rPr lang="en-US" sz="1200" dirty="0"/>
              <a:t>    - </a:t>
            </a:r>
            <a:r>
              <a:rPr lang="en-US" sz="1200" dirty="0" err="1"/>
              <a:t>containerPort</a:t>
            </a:r>
            <a:r>
              <a:rPr lang="en-US" sz="1200" dirty="0"/>
              <a:t>: 80</a:t>
            </a:r>
            <a:endParaRPr lang="en-US" sz="1200" dirty="0"/>
          </a:p>
          <a:p>
            <a:r>
              <a:rPr lang="en-US" sz="1200"/>
              <a:t>    </a:t>
            </a:r>
            <a:r>
              <a:rPr lang="en-US" sz="1200" smtClean="0"/>
              <a:t>  volumeMounts</a:t>
            </a:r>
            <a:r>
              <a:rPr lang="en-US" sz="1200" dirty="0"/>
              <a:t>:</a:t>
            </a:r>
            <a:endParaRPr lang="en-US" sz="1200" dirty="0"/>
          </a:p>
          <a:p>
            <a:r>
              <a:rPr lang="en-US" sz="1200" dirty="0"/>
              <a:t>    - name: </a:t>
            </a:r>
            <a:r>
              <a:rPr lang="en-US" sz="1200" dirty="0" err="1"/>
              <a:t>workdir</a:t>
            </a:r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mountPath</a:t>
            </a:r>
            <a:r>
              <a:rPr lang="en-US" sz="1200" dirty="0"/>
              <a:t>: /</a:t>
            </a:r>
            <a:r>
              <a:rPr lang="en-US" sz="1200" dirty="0" err="1"/>
              <a:t>usr</a:t>
            </a:r>
            <a:r>
              <a:rPr lang="en-US" sz="1200" dirty="0"/>
              <a:t>/share/</a:t>
            </a:r>
            <a:r>
              <a:rPr lang="en-US" sz="1200" dirty="0" err="1"/>
              <a:t>nginx</a:t>
            </a:r>
            <a:r>
              <a:rPr lang="en-US" sz="1200" dirty="0"/>
              <a:t>/html</a:t>
            </a:r>
            <a:endParaRPr lang="en-US" sz="1200" dirty="0"/>
          </a:p>
          <a:p>
            <a:r>
              <a:rPr lang="en-US" sz="1200" dirty="0"/>
              <a:t>  # These containers are run during pod initialization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initContainers</a:t>
            </a:r>
            <a:r>
              <a:rPr lang="en-US" sz="1200" dirty="0"/>
              <a:t>:</a:t>
            </a:r>
            <a:endParaRPr lang="en-US" sz="1200" dirty="0"/>
          </a:p>
          <a:p>
            <a:r>
              <a:rPr lang="en-US" sz="1200" dirty="0"/>
              <a:t>  - name: install</a:t>
            </a:r>
            <a:endParaRPr lang="en-US" sz="1200" dirty="0"/>
          </a:p>
          <a:p>
            <a:r>
              <a:rPr lang="en-US" sz="1200" dirty="0"/>
              <a:t>    image: </a:t>
            </a:r>
            <a:r>
              <a:rPr lang="en-US" sz="1200" dirty="0" err="1"/>
              <a:t>busybox</a:t>
            </a:r>
            <a:endParaRPr lang="en-US" sz="1200" dirty="0"/>
          </a:p>
          <a:p>
            <a:r>
              <a:rPr lang="en-US" sz="1200" dirty="0"/>
              <a:t>    command:</a:t>
            </a:r>
            <a:endParaRPr lang="en-US" sz="1200" dirty="0"/>
          </a:p>
          <a:p>
            <a:r>
              <a:rPr lang="en-US" sz="1200" dirty="0"/>
              <a:t>    - </a:t>
            </a:r>
            <a:r>
              <a:rPr lang="en-US" sz="1200" dirty="0" err="1"/>
              <a:t>wget</a:t>
            </a:r>
            <a:endParaRPr lang="en-US" sz="1200" dirty="0"/>
          </a:p>
          <a:p>
            <a:r>
              <a:rPr lang="en-US" sz="1200" dirty="0"/>
              <a:t>    - "-O"</a:t>
            </a:r>
            <a:endParaRPr lang="en-US" sz="1200" dirty="0"/>
          </a:p>
          <a:p>
            <a:r>
              <a:rPr lang="en-US" sz="1200" dirty="0"/>
              <a:t>    - "/work-</a:t>
            </a:r>
            <a:r>
              <a:rPr lang="en-US" sz="1200" dirty="0" err="1"/>
              <a:t>dir</a:t>
            </a:r>
            <a:r>
              <a:rPr lang="en-US" sz="1200" dirty="0"/>
              <a:t>/</a:t>
            </a:r>
            <a:r>
              <a:rPr lang="en-US" sz="1200" dirty="0" err="1"/>
              <a:t>index.html</a:t>
            </a:r>
            <a:r>
              <a:rPr lang="en-US" sz="1200" dirty="0"/>
              <a:t>"</a:t>
            </a:r>
            <a:endParaRPr lang="en-US" sz="1200" dirty="0"/>
          </a:p>
          <a:p>
            <a:r>
              <a:rPr lang="en-US" sz="1200" dirty="0"/>
              <a:t>    - http://</a:t>
            </a:r>
            <a:r>
              <a:rPr lang="en-US" sz="1200" dirty="0" err="1"/>
              <a:t>kubernetes.io</a:t>
            </a:r>
            <a:endParaRPr lang="en-US" sz="1200" dirty="0"/>
          </a:p>
          <a:p>
            <a:r>
              <a:rPr lang="en-US" sz="1200"/>
              <a:t>    </a:t>
            </a:r>
            <a:r>
              <a:rPr lang="en-US" sz="1200" smtClean="0"/>
              <a:t>  volumeMounts</a:t>
            </a:r>
            <a:r>
              <a:rPr lang="en-US" sz="1200" dirty="0"/>
              <a:t>:</a:t>
            </a:r>
            <a:endParaRPr lang="en-US" sz="1200" dirty="0"/>
          </a:p>
          <a:p>
            <a:r>
              <a:rPr lang="en-US" sz="1200" dirty="0"/>
              <a:t>    - name: </a:t>
            </a:r>
            <a:r>
              <a:rPr lang="en-US" sz="1200" dirty="0" err="1"/>
              <a:t>workdir</a:t>
            </a:r>
            <a:endParaRPr lang="en-US" sz="1200" dirty="0"/>
          </a:p>
          <a:p>
            <a:r>
              <a:rPr lang="en-US" sz="1200" dirty="0"/>
              <a:t>      </a:t>
            </a:r>
            <a:r>
              <a:rPr lang="en-US" sz="1200" dirty="0" err="1"/>
              <a:t>mountPath</a:t>
            </a:r>
            <a:r>
              <a:rPr lang="en-US" sz="1200" dirty="0"/>
              <a:t>: "/work-</a:t>
            </a:r>
            <a:r>
              <a:rPr lang="en-US" sz="1200" dirty="0" err="1"/>
              <a:t>dir</a:t>
            </a:r>
            <a:r>
              <a:rPr lang="en-US" sz="1200" dirty="0"/>
              <a:t>"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dnsPolicy</a:t>
            </a:r>
            <a:r>
              <a:rPr lang="en-US" sz="1200" dirty="0"/>
              <a:t>: Default</a:t>
            </a:r>
            <a:endParaRPr lang="en-US" sz="1200" dirty="0"/>
          </a:p>
          <a:p>
            <a:r>
              <a:rPr lang="en-US" sz="1200" dirty="0"/>
              <a:t>  volumes:</a:t>
            </a:r>
            <a:endParaRPr lang="en-US" sz="1200" dirty="0"/>
          </a:p>
          <a:p>
            <a:r>
              <a:rPr lang="en-US" sz="1200" dirty="0"/>
              <a:t>  - name: </a:t>
            </a:r>
            <a:r>
              <a:rPr lang="en-US" sz="1200" dirty="0" err="1"/>
              <a:t>workdir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emptyDir</a:t>
            </a:r>
            <a:r>
              <a:rPr lang="en-US" sz="1200" dirty="0"/>
              <a:t>: </a:t>
            </a:r>
            <a:r>
              <a:rPr lang="en-US" sz="1200" dirty="0" smtClean="0"/>
              <a:t>{}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1247775" y="1775163"/>
            <a:ext cx="103822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Kubernetes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为每个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都分配了唯一的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IP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地址，称之为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PodIP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，一个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里的多个容器共享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PodIP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地址。要求底层网络支持集群内任意两个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之间的直接通信，通常采用虚拟二层网络技术来实现（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Flannel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）。</a:t>
            </a:r>
            <a:endParaRPr lang="en-US" altLang="zh-CN" sz="20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可以与其它主机上的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直接通讯。</a:t>
            </a:r>
            <a:endParaRPr lang="en-US" altLang="zh-CN" sz="20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如果有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意外停止，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K8S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会根据资源设定重启或创建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，直到符合预期设定值。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34490" y="3613492"/>
            <a:ext cx="6504709" cy="2497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13110" y="3851351"/>
            <a:ext cx="2648566" cy="540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Pause-amd64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3110" y="4598657"/>
            <a:ext cx="2648566" cy="540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User Container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3109" y="5354675"/>
            <a:ext cx="2648566" cy="540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User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Container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staticPod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kubelet</a:t>
            </a:r>
            <a:r>
              <a:rPr lang="zh-CN" altLang="en-US"/>
              <a:t>的运行</a:t>
            </a:r>
            <a:r>
              <a:rPr lang="zh-CN" altLang="en-US" smtClean="0"/>
              <a:t>方式有两种，一</a:t>
            </a:r>
            <a:r>
              <a:rPr lang="zh-CN" altLang="en-US"/>
              <a:t>种是通过与</a:t>
            </a:r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master</a:t>
            </a:r>
            <a:r>
              <a:rPr lang="zh-CN" altLang="en-US"/>
              <a:t>节点连接，接受任务并执行。另外一种则是可以作为一个独立组件运行。监听某个目录中的</a:t>
            </a:r>
            <a:r>
              <a:rPr lang="en-US" altLang="zh-CN"/>
              <a:t>yml</a:t>
            </a:r>
            <a:r>
              <a:rPr lang="zh-CN" altLang="en-US"/>
              <a:t>文件，当发现变化，就执行</a:t>
            </a:r>
            <a:r>
              <a:rPr lang="en-US" altLang="zh-CN"/>
              <a:t>yml</a:t>
            </a:r>
            <a:r>
              <a:rPr lang="zh-CN" altLang="en-US"/>
              <a:t>文件，我们可以在这个目录中定义启动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en-US" altLang="zh-CN"/>
              <a:t>yml</a:t>
            </a:r>
            <a:r>
              <a:rPr lang="zh-CN" altLang="en-US"/>
              <a:t>文件，这样不需要</a:t>
            </a:r>
            <a:r>
              <a:rPr lang="en-US" altLang="zh-CN"/>
              <a:t>master</a:t>
            </a:r>
            <a:r>
              <a:rPr lang="zh-CN" altLang="en-US"/>
              <a:t>端，</a:t>
            </a:r>
            <a:r>
              <a:rPr lang="en-US" altLang="zh-CN"/>
              <a:t>kubelet</a:t>
            </a:r>
            <a:r>
              <a:rPr lang="zh-CN" altLang="en-US"/>
              <a:t>也会自行启动</a:t>
            </a:r>
            <a:r>
              <a:rPr lang="en-US" altLang="zh-CN"/>
              <a:t>pod</a:t>
            </a:r>
            <a:r>
              <a:rPr lang="zh-CN" altLang="en-US"/>
              <a:t>，但通过这方式启动的</a:t>
            </a:r>
            <a:r>
              <a:rPr lang="en-US" altLang="zh-CN"/>
              <a:t>pod</a:t>
            </a:r>
            <a:r>
              <a:rPr lang="zh-CN" altLang="en-US"/>
              <a:t>没法被</a:t>
            </a:r>
            <a:r>
              <a:rPr lang="en-US" altLang="zh-CN"/>
              <a:t>master</a:t>
            </a:r>
            <a:r>
              <a:rPr lang="zh-CN" altLang="en-US"/>
              <a:t>端调度。只能在当前的</a:t>
            </a:r>
            <a:r>
              <a:rPr lang="en-US" altLang="zh-CN"/>
              <a:t>kubelet</a:t>
            </a:r>
            <a:r>
              <a:rPr lang="zh-CN" altLang="en-US"/>
              <a:t>主机节点上运行，这种</a:t>
            </a:r>
            <a:r>
              <a:rPr lang="en-US" altLang="zh-CN"/>
              <a:t>pod</a:t>
            </a:r>
            <a:r>
              <a:rPr lang="zh-CN" altLang="en-US"/>
              <a:t>就被称作静态</a:t>
            </a:r>
            <a:r>
              <a:rPr lang="en-US" altLang="zh-CN" smtClean="0"/>
              <a:t>pod</a:t>
            </a:r>
            <a:endParaRPr lang="en-US" altLang="zh-CN" smtClean="0"/>
          </a:p>
          <a:p>
            <a:endParaRPr lang="en-US"/>
          </a:p>
          <a:p>
            <a:r>
              <a:rPr lang="en-US" altLang="zh-CN" smtClean="0"/>
              <a:t>kubeadm</a:t>
            </a:r>
            <a:r>
              <a:rPr lang="zh-CN" altLang="en-US" smtClean="0"/>
              <a:t>初始化集群的方式就是借助了静态</a:t>
            </a:r>
            <a:r>
              <a:rPr lang="en-US" altLang="zh-CN" smtClean="0"/>
              <a:t>Pod</a:t>
            </a:r>
            <a:r>
              <a:rPr lang="zh-CN" altLang="en-US" smtClean="0"/>
              <a:t>的方式将容器运行在</a:t>
            </a:r>
            <a:r>
              <a:rPr lang="en-US" altLang="zh-CN" smtClean="0"/>
              <a:t>kubelet</a:t>
            </a:r>
            <a:r>
              <a:rPr lang="zh-CN" altLang="en-US" smtClean="0"/>
              <a:t>管理的静态</a:t>
            </a:r>
            <a:r>
              <a:rPr lang="en-US" altLang="zh-CN" smtClean="0"/>
              <a:t>Pod</a:t>
            </a:r>
            <a:r>
              <a:rPr lang="zh-CN" altLang="en-US" smtClean="0"/>
              <a:t>中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healthCheck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pod</a:t>
            </a:r>
            <a:r>
              <a:rPr lang="zh-CN" altLang="en-US"/>
              <a:t>通过</a:t>
            </a:r>
            <a:r>
              <a:rPr lang="en-US" altLang="zh-CN"/>
              <a:t>LivenessProbe</a:t>
            </a:r>
            <a:r>
              <a:rPr lang="zh-CN" altLang="en-US"/>
              <a:t>和</a:t>
            </a:r>
            <a:r>
              <a:rPr lang="en-US" altLang="zh-CN"/>
              <a:t>ReadinessProbe</a:t>
            </a:r>
            <a:r>
              <a:rPr lang="zh-CN" altLang="en-US"/>
              <a:t>两种探针来检查容器的健康状态</a:t>
            </a:r>
            <a:r>
              <a:rPr lang="zh-CN" altLang="en-US" smtClean="0"/>
              <a:t>：</a:t>
            </a:r>
            <a:endParaRPr lang="zh-CN" altLang="en-US"/>
          </a:p>
          <a:p>
            <a:pPr lvl="1"/>
            <a:r>
              <a:rPr lang="en-US" altLang="zh-CN"/>
              <a:t>LivenessProbe</a:t>
            </a:r>
            <a:r>
              <a:rPr lang="zh-CN" altLang="en-US"/>
              <a:t>用于判断容器是否健康，如果</a:t>
            </a:r>
            <a:r>
              <a:rPr lang="en-US" altLang="zh-CN"/>
              <a:t>LivenessProbe</a:t>
            </a:r>
            <a:r>
              <a:rPr lang="zh-CN" altLang="en-US"/>
              <a:t>探测到容器不健康，</a:t>
            </a:r>
            <a:r>
              <a:rPr lang="en-US" altLang="zh-CN"/>
              <a:t>kubelet</a:t>
            </a:r>
            <a:r>
              <a:rPr lang="zh-CN" altLang="en-US"/>
              <a:t>将删除该容器并根据容器的重启策略做相应的处理。如果容器不包含</a:t>
            </a:r>
            <a:r>
              <a:rPr lang="en-US" altLang="zh-CN"/>
              <a:t>LivenessProbe</a:t>
            </a:r>
            <a:r>
              <a:rPr lang="zh-CN" altLang="en-US"/>
              <a:t>，则</a:t>
            </a:r>
            <a:r>
              <a:rPr lang="en-US" altLang="zh-CN"/>
              <a:t>kubelet</a:t>
            </a:r>
            <a:r>
              <a:rPr lang="zh-CN" altLang="en-US"/>
              <a:t>认为该容器的</a:t>
            </a:r>
            <a:r>
              <a:rPr lang="en-US" altLang="zh-CN"/>
              <a:t>LivenessProbe</a:t>
            </a:r>
            <a:r>
              <a:rPr lang="zh-CN" altLang="en-US"/>
              <a:t>探针永远返回</a:t>
            </a:r>
            <a:r>
              <a:rPr lang="en-US" altLang="zh-CN"/>
              <a:t>sucess</a:t>
            </a:r>
            <a:r>
              <a:rPr lang="zh-CN" altLang="en-US" smtClean="0"/>
              <a:t>。</a:t>
            </a:r>
            <a:endParaRPr lang="zh-CN" altLang="en-US"/>
          </a:p>
          <a:p>
            <a:pPr lvl="1"/>
            <a:r>
              <a:rPr lang="en-US" altLang="zh-CN"/>
              <a:t>ReadinessProbe</a:t>
            </a:r>
            <a:r>
              <a:rPr lang="zh-CN" altLang="en-US"/>
              <a:t>用于判断容器是否可以接受请求。如果该探针探测到失败，则</a:t>
            </a:r>
            <a:r>
              <a:rPr lang="en-US" altLang="zh-CN"/>
              <a:t>Endpoint Controoler</a:t>
            </a:r>
            <a:r>
              <a:rPr lang="zh-CN" altLang="en-US"/>
              <a:t>将会从</a:t>
            </a:r>
            <a:r>
              <a:rPr lang="en-US" altLang="zh-CN"/>
              <a:t>Service</a:t>
            </a:r>
            <a:r>
              <a:rPr lang="zh-CN" altLang="en-US"/>
              <a:t>的</a:t>
            </a:r>
            <a:r>
              <a:rPr lang="en-US" altLang="zh-CN"/>
              <a:t>Endpoint</a:t>
            </a:r>
            <a:r>
              <a:rPr lang="zh-CN" altLang="en-US"/>
              <a:t>中删除包含该容器</a:t>
            </a:r>
            <a:r>
              <a:rPr lang="en-US" altLang="zh-CN"/>
              <a:t>Pod</a:t>
            </a:r>
            <a:r>
              <a:rPr lang="zh-CN" altLang="en-US"/>
              <a:t>的条目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en-US" altLang="zh-CN"/>
              <a:t>StartupProbe</a:t>
            </a:r>
            <a:r>
              <a:t>用于判断容器是否启动完成，该探针退出前，</a:t>
            </a:r>
            <a:r>
              <a:rPr lang="en-US" altLang="zh-CN"/>
              <a:t>LivenessProbe</a:t>
            </a:r>
            <a:r>
              <a:t>和</a:t>
            </a:r>
            <a:r>
              <a:rPr lang="en-US" altLang="zh-CN"/>
              <a:t>ReadinessProbe</a:t>
            </a:r>
            <a:r>
              <a:t>不会启动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543675" y="1825625"/>
            <a:ext cx="5162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6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livenessProbe: </a:t>
            </a:r>
            <a:endParaRPr lang="en-US" altLang="zh-CN" smtClean="0"/>
          </a:p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  httpGet: </a:t>
            </a:r>
            <a:endParaRPr lang="en-US" altLang="zh-CN" smtClean="0"/>
          </a:p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    path: /healthz </a:t>
            </a:r>
            <a:endParaRPr lang="en-US" altLang="zh-CN" smtClean="0"/>
          </a:p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    port: 8080 </a:t>
            </a:r>
            <a:endParaRPr lang="en-US" altLang="zh-CN" smtClean="0"/>
          </a:p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    httpHeaders: </a:t>
            </a:r>
            <a:endParaRPr lang="en-US" altLang="zh-CN" smtClean="0"/>
          </a:p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    - name: X-Custom-Header </a:t>
            </a:r>
            <a:endParaRPr lang="en-US" altLang="zh-CN" smtClean="0"/>
          </a:p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      value: Awesome </a:t>
            </a:r>
            <a:endParaRPr lang="en-US" altLang="zh-CN" smtClean="0"/>
          </a:p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  initialDelaySeconds: 3 </a:t>
            </a:r>
            <a:endParaRPr lang="en-US" altLang="zh-CN" smtClean="0"/>
          </a:p>
          <a:p>
            <a:pPr marL="0" indent="0">
              <a:buFont typeface="Arial" panose="020B0604020202020204"/>
              <a:buNone/>
            </a:pPr>
            <a:r>
              <a:rPr lang="en-US" altLang="zh-CN" smtClean="0"/>
              <a:t>  periodSeconds: 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部署表示用户对</a:t>
            </a:r>
            <a:r>
              <a:rPr lang="en-US" altLang="zh-CN" dirty="0"/>
              <a:t>K8s</a:t>
            </a:r>
            <a:r>
              <a:rPr lang="zh-CN" altLang="en-US" dirty="0"/>
              <a:t>集群的一次更新操作。部署是一个比</a:t>
            </a:r>
            <a:r>
              <a:rPr lang="en-US" altLang="zh-CN" dirty="0"/>
              <a:t>RS</a:t>
            </a:r>
            <a:r>
              <a:rPr lang="zh-CN" altLang="en-US" dirty="0"/>
              <a:t>应用模式更广的</a:t>
            </a:r>
            <a:r>
              <a:rPr lang="en-US" altLang="zh-CN"/>
              <a:t>API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可以</a:t>
            </a:r>
            <a:r>
              <a:rPr lang="zh-CN" altLang="en-US" dirty="0"/>
              <a:t>是创建一个新的服务，更新一个新的服务，也可以是滚动升级一个服务。滚动升级一个服务，实际是创建一个新的</a:t>
            </a:r>
            <a:r>
              <a:rPr lang="en-US" altLang="zh-CN" dirty="0"/>
              <a:t>RS</a:t>
            </a:r>
            <a:r>
              <a:rPr lang="zh-CN" altLang="en-US" dirty="0"/>
              <a:t>，然后逐渐将新</a:t>
            </a:r>
            <a:r>
              <a:rPr lang="en-US" altLang="zh-CN" dirty="0"/>
              <a:t>RS</a:t>
            </a:r>
            <a:r>
              <a:rPr lang="zh-CN" altLang="en-US" dirty="0"/>
              <a:t>中副本数增加到理想状态，将旧</a:t>
            </a:r>
            <a:r>
              <a:rPr lang="en-US" altLang="zh-CN" dirty="0"/>
              <a:t>RS</a:t>
            </a:r>
            <a:r>
              <a:rPr lang="zh-CN" altLang="en-US" dirty="0"/>
              <a:t>中的副本数减小到</a:t>
            </a:r>
            <a:r>
              <a:rPr lang="en-US" altLang="zh-CN" dirty="0"/>
              <a:t>0</a:t>
            </a:r>
            <a:r>
              <a:rPr lang="zh-CN" altLang="en-US" dirty="0"/>
              <a:t>的复合</a:t>
            </a:r>
            <a:r>
              <a:rPr lang="zh-CN" altLang="en-US"/>
              <a:t>操作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这样</a:t>
            </a:r>
            <a:r>
              <a:rPr lang="zh-CN" altLang="en-US" dirty="0"/>
              <a:t>一个复合操作用一个</a:t>
            </a:r>
            <a:r>
              <a:rPr lang="en-US" altLang="zh-CN" dirty="0"/>
              <a:t>RS</a:t>
            </a:r>
            <a:r>
              <a:rPr lang="zh-CN" altLang="en-US" dirty="0"/>
              <a:t>是不太好描述的，所以用一个更通用的</a:t>
            </a:r>
            <a:r>
              <a:rPr lang="en-US" altLang="zh-CN" dirty="0"/>
              <a:t>Deployment</a:t>
            </a:r>
            <a:r>
              <a:rPr lang="zh-CN" altLang="en-US" dirty="0"/>
              <a:t>来</a:t>
            </a:r>
            <a:r>
              <a:rPr lang="zh-CN" altLang="en-US"/>
              <a:t>描述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以</a:t>
            </a:r>
            <a:r>
              <a:rPr lang="en-US" altLang="zh-CN" dirty="0"/>
              <a:t>K8s</a:t>
            </a:r>
            <a:r>
              <a:rPr lang="zh-CN" altLang="en-US" dirty="0"/>
              <a:t>的发展方向，未来对所有长期伺服型的的业务的管理，都会通过</a:t>
            </a:r>
            <a:r>
              <a:rPr lang="en-US" altLang="zh-CN" dirty="0"/>
              <a:t>Deployment</a:t>
            </a:r>
            <a:r>
              <a:rPr lang="zh-CN" altLang="en-US" dirty="0"/>
              <a:t>来</a:t>
            </a:r>
            <a:r>
              <a:rPr lang="zh-CN" altLang="en-US"/>
              <a:t>管理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</a:t>
            </a:r>
            <a:r>
              <a:rPr smtClean="0"/>
              <a:t>示例</a:t>
            </a:r>
            <a:endParaRPr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7745" cy="43516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apiVersion: apps/v1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kind: Deployment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metadata: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name: hello-deployment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namespace: default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replicas: 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selector: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matchLabels: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name: hello-deployment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01180" y="1654175"/>
            <a:ext cx="461454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  </a:t>
            </a: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strategy: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type: RollingUpdate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rollingUpdate: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maxSurge: 10%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maxUnavailable: 0     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template: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metadata: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labels: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  name: hello-deployment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spec: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containers: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- name: webserver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  image: nginx:1.14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  ports: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</a:rPr>
              <a:t>        - containerPort: 80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zh-CN" altLang="en-US" dirty="0" smtClean="0"/>
              <a:t>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6382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通过修改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中副本的数量（</a:t>
            </a:r>
            <a:r>
              <a:rPr lang="en-US" altLang="zh-CN" sz="2000" dirty="0"/>
              <a:t>replicas</a:t>
            </a:r>
            <a:r>
              <a:rPr lang="zh-CN" altLang="en-US" sz="2000" dirty="0"/>
              <a:t>），可以动态扩展或收缩应用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/>
              <a:t>这些自动扩展的容器会自动加入到</a:t>
            </a:r>
            <a:r>
              <a:rPr lang="en-US" altLang="zh-CN" sz="2000" dirty="0"/>
              <a:t>service</a:t>
            </a:r>
            <a:r>
              <a:rPr lang="zh-CN" altLang="en-US" sz="2000" dirty="0"/>
              <a:t>中，而收缩回收的容器也会自动从</a:t>
            </a:r>
            <a:r>
              <a:rPr lang="en-US" altLang="zh-CN" sz="2000" dirty="0"/>
              <a:t>service</a:t>
            </a:r>
            <a:r>
              <a:rPr lang="zh-CN" altLang="en-US" sz="2000" dirty="0"/>
              <a:t>中删除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sz="2000" dirty="0"/>
              <a:t>kubectl scale --replicas=3 </a:t>
            </a:r>
            <a:r>
              <a:rPr lang="en-US" sz="2000" dirty="0" smtClean="0"/>
              <a:t>deployment/</a:t>
            </a:r>
            <a:r>
              <a:rPr lang="en-US" sz="2000" dirty="0" err="1" smtClean="0"/>
              <a:t>nginx</a:t>
            </a:r>
            <a:r>
              <a:rPr lang="en-US" sz="2000" dirty="0" smtClean="0"/>
              <a:t>-app</a:t>
            </a:r>
            <a:endParaRPr lang="en-US" sz="2000" dirty="0" smtClean="0"/>
          </a:p>
          <a:p>
            <a:r>
              <a:rPr lang="en-US" sz="2000" dirty="0"/>
              <a:t>kubectl get deploy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469" y="1825625"/>
            <a:ext cx="3460173" cy="3752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滚动</a:t>
            </a:r>
            <a:r>
              <a:rPr lang="zh-CN" altLang="en-US" b="1" dirty="0" smtClean="0"/>
              <a:t>升级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kubectl </a:t>
            </a:r>
            <a:r>
              <a:rPr lang="en-US" dirty="0"/>
              <a:t>rolling-update frontend-v1 frontend-v2 --</a:t>
            </a:r>
            <a:r>
              <a:rPr lang="en-US" dirty="0" smtClean="0"/>
              <a:t>image=image:v2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在滚动升级的过程中，如果发现了失败或者配置错误，还可以随时回滚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/>
              <a:t>kubectl rolling-update frontend-v1 frontend-v2 --rollback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354" y="2446317"/>
            <a:ext cx="2347123" cy="241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96" y="2479684"/>
            <a:ext cx="2304685" cy="2332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151" y="2446317"/>
            <a:ext cx="2463162" cy="23653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883" y="2479684"/>
            <a:ext cx="2799323" cy="2332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有状态集（</a:t>
            </a:r>
            <a:r>
              <a:rPr lang="en-US" altLang="zh-CN"/>
              <a:t>StatefulSet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StatefulSet</a:t>
            </a:r>
            <a:r>
              <a:t>控制的</a:t>
            </a:r>
            <a:r>
              <a:rPr lang="en-US" altLang="zh-CN"/>
              <a:t>Pod</a:t>
            </a:r>
            <a:r>
              <a:t>名称始终保持不变</a:t>
            </a:r>
          </a:p>
          <a:p>
            <a:r>
              <a:rPr lang="en-US" altLang="zh-CN"/>
              <a:t>Pod</a:t>
            </a:r>
            <a:r>
              <a:t>有序依次启动或停止</a:t>
            </a:r>
          </a:p>
          <a:p>
            <a:r>
              <a:t>适用于</a:t>
            </a:r>
            <a:r>
              <a:rPr lang="en-US" altLang="zh-CN"/>
              <a:t>mysql</a:t>
            </a:r>
            <a:r>
              <a:t>主从、</a:t>
            </a:r>
            <a:r>
              <a:rPr lang="en-US" altLang="zh-CN"/>
              <a:t>redis</a:t>
            </a:r>
            <a:r>
              <a:t>集群等有状态集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StatefulSet</a:t>
            </a:r>
            <a: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0175" y="-635"/>
            <a:ext cx="6372225" cy="68586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apiVersion: apps/v1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StatefulSet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web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serviceName: "nginx"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replicas: 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selector: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matchLabels: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app: nginx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template: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labels: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app: nginx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containers: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- name: nginx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image: </a:t>
            </a:r>
            <a:r>
              <a:rPr lang="en-US" altLang="zh-CN"/>
              <a:t>nginx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DaemonSet好比Kubernetes集群Node的守护进程，可以保证在每个Node上(或者一部分Node上)都运行同一个Pod且只运行一个。适用的场景主要是一些agent，如日志收集的agent、监控的agent等。</a:t>
            </a:r>
            <a:endParaRPr lang="zh-CN" altLang="en-US"/>
          </a:p>
          <a:p>
            <a:r>
              <a:rPr lang="en-US" altLang="zh-CN"/>
              <a:t>DaemonSet</a:t>
            </a:r>
            <a:r>
              <a:rPr lang="zh-CN" altLang="en-US"/>
              <a:t>是</a:t>
            </a:r>
            <a:r>
              <a:rPr lang="en-US" altLang="zh-CN"/>
              <a:t>kubernetes</a:t>
            </a:r>
            <a:r>
              <a:rPr lang="zh-CN" altLang="en-US"/>
              <a:t>的资源对象，并不是一种调度算法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DaemonSet</a:t>
            </a:r>
            <a:r>
              <a:rPr lang="zh-CN" altLang="en-US"/>
              <a:t>配置示例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890" y="33867"/>
            <a:ext cx="6615288" cy="6863644"/>
          </a:xfrm>
        </p:spPr>
        <p:txBody>
          <a:bodyPr>
            <a:normAutofit fontScale="52500" lnSpcReduction="20000"/>
          </a:bodyPr>
          <a:lstStyle/>
          <a:p>
            <a:pPr marL="0" indent="0">
              <a:buNone/>
            </a:pPr>
            <a:r>
              <a:rPr lang="zh-CN" altLang="en-US" dirty="0"/>
              <a:t>apiVersion: apps/v1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kind: DaemonSet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metadata: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name: fluentd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spec: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selector: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matchLabels: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name: fluentd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template: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metadata: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labels: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name: fluentd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spec: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nodeSelector: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type: prod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containers: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- name: fluentd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image: gcr.azk8s.cn/google-containers/fluentd-elasticsearch:1.20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resources: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limits: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memory: 200Mi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requests: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cpu: 100m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memory: 200Mi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57" y="1104802"/>
            <a:ext cx="5007068" cy="53062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任务（</a:t>
            </a:r>
            <a:r>
              <a:rPr lang="en-US" altLang="zh-CN"/>
              <a:t>Job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Job</a:t>
            </a:r>
            <a:r>
              <a:rPr>
                <a:sym typeface="+mn-ea"/>
              </a:rPr>
              <a:t>是</a:t>
            </a:r>
            <a:r>
              <a:rPr lang="en-US" altLang="zh-CN">
                <a:sym typeface="+mn-ea"/>
              </a:rPr>
              <a:t>K8s</a:t>
            </a:r>
            <a:r>
              <a:rPr>
                <a:sym typeface="+mn-ea"/>
              </a:rPr>
              <a:t>用来控制批处理型任务的资源对象。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批处理业务与守护进程的主要区别是批处理业务的运行有头有尾，而守护进程在用户不停止的情况下永远运行。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Job</a:t>
            </a:r>
            <a:r>
              <a:rPr>
                <a:sym typeface="+mn-ea"/>
              </a:rPr>
              <a:t>管理的</a:t>
            </a:r>
            <a:r>
              <a:rPr lang="en-US" altLang="zh-CN">
                <a:sym typeface="+mn-ea"/>
              </a:rPr>
              <a:t>Pod</a:t>
            </a:r>
            <a:r>
              <a:rPr>
                <a:sym typeface="+mn-ea"/>
              </a:rPr>
              <a:t>根据用户的设置把任务成功完成就自动退出了</a:t>
            </a:r>
            <a:endParaRPr>
              <a:sym typeface="+mn-ea"/>
            </a:endParaRPr>
          </a:p>
          <a:p>
            <a:r>
              <a:rPr lang="zh-CN" altLang="en-US"/>
              <a:t>Job中</a:t>
            </a:r>
            <a:r>
              <a:rPr lang="en-US" altLang="zh-CN"/>
              <a:t>Pod</a:t>
            </a:r>
            <a:r>
              <a:rPr lang="zh-CN" altLang="en-US"/>
              <a:t>的restart policy必需是"Never"或者"OnFailure"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</a:t>
            </a:r>
            <a: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apiVersion: batch/v1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Job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</a:t>
            </a:r>
            <a:r>
              <a:rPr lang="en-US" altLang="zh-CN"/>
              <a:t>test-job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template: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containers: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- name: </a:t>
            </a:r>
            <a:r>
              <a:rPr lang="en-US" altLang="zh-CN"/>
              <a:t>test-job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image: </a:t>
            </a:r>
            <a:r>
              <a:rPr lang="en-US" altLang="zh-CN"/>
              <a:t>busybox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command: ["</a:t>
            </a:r>
            <a:r>
              <a:rPr lang="en-US" altLang="zh-CN"/>
              <a:t>echo</a:t>
            </a:r>
            <a:r>
              <a:rPr lang="zh-CN" altLang="en-US"/>
              <a:t>",  "</a:t>
            </a:r>
            <a:r>
              <a:rPr lang="en-US" altLang="zh-CN"/>
              <a:t>hello world</a:t>
            </a:r>
            <a:r>
              <a:rPr lang="zh-CN" altLang="en-US"/>
              <a:t>"]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restartPolicy: Never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backoffLimit: 4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定时任务（</a:t>
            </a:r>
            <a:r>
              <a:rPr lang="en-US" altLang="zh-CN"/>
              <a:t>CronJob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周期性执行的批处理任务，与</a:t>
            </a:r>
            <a:r>
              <a:rPr lang="en-US" altLang="zh-CN"/>
              <a:t>Linux</a:t>
            </a:r>
            <a:r>
              <a:t>中的</a:t>
            </a:r>
            <a:r>
              <a:rPr lang="en-US" altLang="zh-CN"/>
              <a:t>crontab</a:t>
            </a:r>
            <a:r>
              <a:t>类似</a:t>
            </a:r>
          </a:p>
          <a:p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CronJob</a:t>
            </a:r>
            <a: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2565" y="274955"/>
            <a:ext cx="7569835" cy="613600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apiVersion: batch/v1beta1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CronJob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name: hello #Cronjob的名称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schedule: "*/1 * * * *"   #job执行的周期，cron格式的字符串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jobTemplate:  #job模板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spec: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template: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containers: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- name: hello-cronjob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image: busybox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command: ["</a:t>
            </a:r>
            <a:r>
              <a:rPr lang="en-US" altLang="zh-CN"/>
              <a:t>/bin/</a:t>
            </a:r>
            <a:r>
              <a:rPr lang="zh-CN" altLang="en-US"/>
              <a:t>sh","-c","date;echo  Hello from the Kubernetes cluste</a:t>
            </a:r>
            <a:r>
              <a:rPr lang="en-US" altLang="zh-CN"/>
              <a:t>r</a:t>
            </a:r>
            <a:r>
              <a:rPr lang="zh-CN" altLang="en-US"/>
              <a:t>"] #job具体执行的任务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restartPolicy: OnFailure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Pod</a:t>
            </a:r>
            <a:r>
              <a:rPr lang="zh-CN" altLang="en-US" smtClean="0"/>
              <a:t>配置示例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100637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apiVersion: v1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kind: Pod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metadata: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 name: nginx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 labels: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   app: nginx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spec: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 containers: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 - name: nginx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   image: nginx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   ports:</a:t>
            </a:r>
            <a:endParaRPr lang="en-US" altLang="zh-CN">
              <a:cs typeface="Times New Roman" panose="02020603050405020304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pc="15">
                <a:solidFill>
                  <a:srgbClr val="333333"/>
                </a:solidFill>
                <a:cs typeface="Courier New" panose="02070309020205020404" charset="0"/>
              </a:rPr>
              <a:t>    - containerPort: </a:t>
            </a:r>
            <a:r>
              <a:rPr lang="en-US" altLang="zh-CN" spc="15">
                <a:solidFill>
                  <a:srgbClr val="F5871F"/>
                </a:solidFill>
                <a:cs typeface="Courier New" panose="02070309020205020404" charset="0"/>
              </a:rPr>
              <a:t>80</a:t>
            </a:r>
            <a:endParaRPr lang="en-US" altLang="zh-CN"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Pod</a:t>
            </a:r>
            <a:r>
              <a:rPr lang="zh-CN" altLang="en-US" smtClean="0"/>
              <a:t>常用配置项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6743700" cy="4351338"/>
          </a:xfrm>
        </p:spPr>
        <p:txBody>
          <a:bodyPr>
            <a:normAutofit/>
          </a:bodyPr>
          <a:lstStyle/>
          <a:p>
            <a:r>
              <a:rPr smtClean="0"/>
              <a:t>指定</a:t>
            </a:r>
            <a:r>
              <a:rPr lang="en-US" altLang="zh-CN" smtClean="0"/>
              <a:t>pod</a:t>
            </a:r>
            <a:r>
              <a:rPr smtClean="0"/>
              <a:t>名称</a:t>
            </a:r>
            <a:endParaRPr smtClean="0"/>
          </a:p>
          <a:p>
            <a:r>
              <a:rPr smtClean="0"/>
              <a:t>指定</a:t>
            </a:r>
            <a:r>
              <a:rPr lang="en-US" altLang="zh-CN" smtClean="0"/>
              <a:t>pod</a:t>
            </a:r>
            <a:r>
              <a:rPr smtClean="0"/>
              <a:t>所使用的镜像</a:t>
            </a:r>
            <a:endParaRPr lang="en-US" altLang="zh-CN" smtClean="0"/>
          </a:p>
          <a:p>
            <a:r>
              <a:rPr smtClean="0"/>
              <a:t>配置镜像拉取策略</a:t>
            </a:r>
            <a:endParaRPr lang="en-US" altLang="zh-CN" smtClean="0"/>
          </a:p>
          <a:p>
            <a:r>
              <a:rPr smtClean="0"/>
              <a:t>配置</a:t>
            </a:r>
            <a:r>
              <a:rPr lang="en-US" altLang="zh-CN" smtClean="0"/>
              <a:t>pod</a:t>
            </a:r>
            <a:r>
              <a:rPr smtClean="0"/>
              <a:t>重启策略</a:t>
            </a:r>
            <a:endParaRPr lang="en-US" altLang="zh-CN" smtClean="0"/>
          </a:p>
          <a:p>
            <a:r>
              <a:rPr smtClean="0"/>
              <a:t>配置</a:t>
            </a:r>
            <a:r>
              <a:rPr lang="en-US" altLang="zh-CN" smtClean="0"/>
              <a:t>pod</a:t>
            </a:r>
            <a:r>
              <a:rPr smtClean="0"/>
              <a:t>所执行的任务</a:t>
            </a:r>
            <a:endParaRPr lang="en-US" altLang="zh-CN" smtClean="0"/>
          </a:p>
          <a:p>
            <a:r>
              <a:rPr smtClean="0"/>
              <a:t>配置</a:t>
            </a:r>
            <a:r>
              <a:rPr lang="en-US" altLang="zh-CN" smtClean="0"/>
              <a:t>pod</a:t>
            </a:r>
            <a:r>
              <a:rPr smtClean="0"/>
              <a:t>监听的端口</a:t>
            </a:r>
            <a:endParaRPr smtClean="0"/>
          </a:p>
          <a:p>
            <a:pPr marL="0" indent="0">
              <a:buNone/>
            </a:pPr>
            <a:endParaRPr lang="en-US" altLang="zh-CN" smtClean="0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75705" y="1348740"/>
            <a:ext cx="4208145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配置pod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所需要的环境变量</a:t>
            </a:r>
            <a:endParaRPr lang="zh-CN" altLang="en-US" sz="2000" smtClean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配置pod的dns策略</a:t>
            </a:r>
            <a:endParaRPr lang="zh-CN" altLang="en-US" sz="2000" smtClean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配置pod的网络类型</a:t>
            </a:r>
            <a:endParaRPr lang="zh-CN" altLang="en-US" sz="2000" smtClean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配置pod的资源限制</a:t>
            </a:r>
            <a:endParaRPr lang="zh-CN" altLang="en-US" sz="2000" smtClean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配置pod的健康检查</a:t>
            </a:r>
            <a:endParaRPr lang="zh-CN" altLang="en-US" sz="2000" smtClean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配置pod的存储卷</a:t>
            </a:r>
            <a:endParaRPr lang="zh-CN" altLang="en-US" sz="2000" smtClean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静态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  <a:sym typeface="+mn-ea"/>
              </a:rPr>
              <a:t>POD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  <a:sym typeface="+mn-ea"/>
            </a:endParaRPr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mtClean="0"/>
              <a:t>初始化容器</a:t>
            </a:r>
            <a:endParaRPr lang="zh-CN" altLang="en-US" smtClean="0"/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mtClean="0"/>
              <a:t>多容器</a:t>
            </a:r>
            <a:endParaRPr lang="zh-CN" altLang="en-US" smtClean="0"/>
          </a:p>
          <a:p>
            <a:pPr marL="457200" indent="-457200" algn="l" defTabSz="1218565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env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环境变量为容器提供了一些重要的资源，包括容器和</a:t>
            </a:r>
            <a:r>
              <a:rPr lang="en-US" altLang="zh-CN" dirty="0"/>
              <a:t>Pod</a:t>
            </a:r>
            <a:r>
              <a:rPr lang="zh-CN" altLang="en-US" dirty="0"/>
              <a:t>的基本信息以及集群中服务的信息等：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hostname</a:t>
            </a:r>
            <a:endParaRPr lang="en-US" altLang="zh-CN" dirty="0"/>
          </a:p>
          <a:p>
            <a:pPr marL="609600" lvl="1" indent="0">
              <a:buNone/>
            </a:pPr>
            <a:r>
              <a:rPr lang="en-US" altLang="zh-CN" dirty="0"/>
              <a:t>	HOSTNAME</a:t>
            </a:r>
            <a:r>
              <a:rPr lang="zh-CN" altLang="en-US" dirty="0"/>
              <a:t>环境变量保存了该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hostname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容器和</a:t>
            </a:r>
            <a:r>
              <a:rPr lang="en-US" altLang="zh-CN" dirty="0"/>
              <a:t>Pod</a:t>
            </a:r>
            <a:r>
              <a:rPr lang="zh-CN" altLang="en-US" dirty="0"/>
              <a:t>的基本信息</a:t>
            </a:r>
            <a:endParaRPr lang="zh-CN" altLang="en-US" dirty="0"/>
          </a:p>
          <a:p>
            <a:pPr marL="609600" lvl="1" indent="0">
              <a:buNone/>
            </a:pPr>
            <a:r>
              <a:rPr lang="en-US" altLang="zh-CN" dirty="0"/>
              <a:t>	Pod</a:t>
            </a:r>
            <a:r>
              <a:rPr lang="zh-CN" altLang="en-US" dirty="0"/>
              <a:t>的名字、命名空间、</a:t>
            </a:r>
            <a:r>
              <a:rPr lang="en-US" altLang="zh-CN" dirty="0"/>
              <a:t>IP</a:t>
            </a:r>
            <a:r>
              <a:rPr lang="zh-CN" altLang="en-US" dirty="0"/>
              <a:t>以及容器的计算资源限制等可以以</a:t>
            </a:r>
            <a:r>
              <a:rPr lang="en-US" altLang="zh-CN" dirty="0"/>
              <a:t>Downward API</a:t>
            </a:r>
            <a:r>
              <a:rPr lang="zh-CN" altLang="en-US" dirty="0"/>
              <a:t>的方式获取并存储到环境变量中。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restartPolicy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支持三种</a:t>
            </a:r>
            <a:r>
              <a:rPr lang="en-US" altLang="zh-CN" dirty="0" err="1"/>
              <a:t>RestartPolicy</a:t>
            </a:r>
            <a:endParaRPr lang="en-US" altLang="zh-CN" dirty="0"/>
          </a:p>
          <a:p>
            <a:r>
              <a:rPr lang="en-US" altLang="zh-CN" dirty="0"/>
              <a:t>Always</a:t>
            </a:r>
            <a:r>
              <a:rPr lang="zh-CN" altLang="en-US" dirty="0"/>
              <a:t>：只要退出就重启</a:t>
            </a:r>
            <a:endParaRPr lang="zh-CN" altLang="en-US" dirty="0"/>
          </a:p>
          <a:p>
            <a:r>
              <a:rPr lang="en-US" altLang="zh-CN" dirty="0" err="1"/>
              <a:t>OnFailure</a:t>
            </a:r>
            <a:r>
              <a:rPr lang="zh-CN" altLang="en-US" dirty="0"/>
              <a:t>：失败退出（</a:t>
            </a:r>
            <a:r>
              <a:rPr lang="en-US" altLang="zh-CN" dirty="0"/>
              <a:t>exit code</a:t>
            </a:r>
            <a:r>
              <a:rPr lang="zh-CN" altLang="en-US" dirty="0"/>
              <a:t>不等于</a:t>
            </a:r>
            <a:r>
              <a:rPr lang="en-US" altLang="zh-CN" dirty="0"/>
              <a:t>0</a:t>
            </a:r>
            <a:r>
              <a:rPr lang="zh-CN" altLang="en-US" dirty="0"/>
              <a:t>）时重启</a:t>
            </a:r>
            <a:endParaRPr lang="zh-CN" altLang="en-US" dirty="0"/>
          </a:p>
          <a:p>
            <a:r>
              <a:rPr lang="en-US" altLang="zh-CN" dirty="0"/>
              <a:t>Never</a:t>
            </a:r>
            <a:r>
              <a:rPr lang="zh-CN" altLang="en-US" dirty="0"/>
              <a:t>：只要退出就不再重启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注意事项：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dirty="0"/>
              <a:t>重启</a:t>
            </a:r>
            <a:r>
              <a:rPr>
                <a:sym typeface="+mn-ea"/>
              </a:rPr>
              <a:t>是指在</a:t>
            </a:r>
            <a:r>
              <a:rPr lang="en-US" altLang="zh-CN">
                <a:sym typeface="+mn-ea"/>
              </a:rPr>
              <a:t>Pod</a:t>
            </a:r>
            <a:r>
              <a:rPr>
                <a:sym typeface="+mn-ea"/>
              </a:rPr>
              <a:t>所在</a:t>
            </a:r>
            <a:r>
              <a:rPr lang="en-US" altLang="zh-CN">
                <a:sym typeface="+mn-ea"/>
              </a:rPr>
              <a:t>Node</a:t>
            </a:r>
            <a:r>
              <a:rPr>
                <a:sym typeface="+mn-ea"/>
              </a:rPr>
              <a:t>上面本地重启，并不会调度到其他</a:t>
            </a:r>
            <a:r>
              <a:rPr lang="en-US" altLang="zh-CN">
                <a:sym typeface="+mn-ea"/>
              </a:rPr>
              <a:t>Node</a:t>
            </a:r>
            <a:r>
              <a:rPr>
                <a:sym typeface="+mn-ea"/>
              </a:rPr>
              <a:t>上去</a:t>
            </a:r>
            <a:endParaRPr>
              <a:sym typeface="+mn-ea"/>
            </a:endParaRPr>
          </a:p>
          <a:p>
            <a:r>
              <a:rPr dirty="0"/>
              <a:t>并不是所有控制器都支持以上三种策略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imagePullPolicy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支持三种</a:t>
            </a:r>
            <a:r>
              <a:rPr lang="en-US" altLang="zh-CN" dirty="0" err="1"/>
              <a:t>ImagePullPolicy</a:t>
            </a:r>
            <a:endParaRPr lang="en-US" altLang="zh-CN" dirty="0"/>
          </a:p>
          <a:p>
            <a:pPr lvl="1"/>
            <a:r>
              <a:rPr lang="en-US" altLang="zh-CN" dirty="0"/>
              <a:t>Always</a:t>
            </a:r>
            <a:r>
              <a:rPr lang="zh-CN" altLang="en-US" dirty="0"/>
              <a:t>：不管镜像是否存在都会进行一次拉取</a:t>
            </a:r>
            <a:endParaRPr lang="zh-CN" altLang="en-US" dirty="0"/>
          </a:p>
          <a:p>
            <a:pPr lvl="1"/>
            <a:r>
              <a:rPr lang="en-US" altLang="zh-CN" dirty="0"/>
              <a:t>Never</a:t>
            </a:r>
            <a:r>
              <a:rPr lang="zh-CN" altLang="en-US" dirty="0"/>
              <a:t>：不管镜像是否存在都不会进行拉取</a:t>
            </a:r>
            <a:endParaRPr lang="zh-CN" altLang="en-US" dirty="0"/>
          </a:p>
          <a:p>
            <a:pPr lvl="1"/>
            <a:r>
              <a:rPr lang="en-US" altLang="zh-CN" dirty="0" err="1"/>
              <a:t>IfNotPresent</a:t>
            </a:r>
            <a:r>
              <a:rPr lang="zh-CN" altLang="en-US" dirty="0"/>
              <a:t>：只有镜像不存在时，才会进行镜像拉取</a:t>
            </a:r>
            <a:endParaRPr lang="zh-CN" altLang="en-US" dirty="0"/>
          </a:p>
          <a:p>
            <a:r>
              <a:rPr lang="zh-CN" altLang="en-US" dirty="0"/>
              <a:t>默认为</a:t>
            </a:r>
            <a:r>
              <a:rPr lang="en-US" altLang="zh-CN" dirty="0" err="1"/>
              <a:t>IfNotPresent</a:t>
            </a:r>
            <a:r>
              <a:rPr lang="zh-CN" altLang="en-US" dirty="0"/>
              <a:t>，但</a:t>
            </a:r>
            <a:r>
              <a:rPr lang="en-US" altLang="zh-CN" dirty="0"/>
              <a:t>:latest</a:t>
            </a:r>
            <a:r>
              <a:rPr lang="zh-CN" altLang="en-US" dirty="0"/>
              <a:t>标签的镜像默认为</a:t>
            </a:r>
            <a:r>
              <a:rPr lang="en-US" altLang="zh-CN" dirty="0"/>
              <a:t>Always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拉取镜像时</a:t>
            </a:r>
            <a:r>
              <a:rPr lang="en-US" altLang="zh-CN" dirty="0" err="1"/>
              <a:t>docker</a:t>
            </a:r>
            <a:r>
              <a:rPr lang="zh-CN" altLang="en-US" dirty="0"/>
              <a:t>会进行校验，如果镜像中的</a:t>
            </a:r>
            <a:r>
              <a:rPr lang="en-US" altLang="zh-CN" dirty="0"/>
              <a:t>MD5</a:t>
            </a:r>
            <a:r>
              <a:rPr lang="zh-CN" altLang="en-US" dirty="0"/>
              <a:t>码没有变，则不会拉取镜像数据。</a:t>
            </a:r>
            <a:endParaRPr lang="zh-CN" altLang="en-US" dirty="0"/>
          </a:p>
          <a:p>
            <a:r>
              <a:rPr lang="zh-CN" altLang="en-US" dirty="0"/>
              <a:t>生产环境中应该尽量避免使用</a:t>
            </a:r>
            <a:r>
              <a:rPr lang="en-US" altLang="zh-CN" dirty="0"/>
              <a:t>:latest</a:t>
            </a:r>
            <a:r>
              <a:rPr lang="zh-CN" altLang="en-US" dirty="0"/>
              <a:t>标签，而开发环境中可以借助</a:t>
            </a:r>
            <a:r>
              <a:rPr lang="en-US" altLang="zh-CN" dirty="0"/>
              <a:t>:latest</a:t>
            </a:r>
            <a:r>
              <a:rPr lang="zh-CN" altLang="en-US" dirty="0"/>
              <a:t>标签自动拉取最新的镜像。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dnsPolicy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通过设置dnsPolicy参数，设置Pod中容器访问DNS的策略</a:t>
            </a:r>
            <a:endParaRPr lang="en-US" dirty="0"/>
          </a:p>
          <a:p>
            <a:pPr lvl="1"/>
            <a:r>
              <a:rPr lang="en-US" dirty="0" err="1"/>
              <a:t>ClusterFirst：优先基于cluster</a:t>
            </a:r>
            <a:r>
              <a:rPr lang="en-US" dirty="0"/>
              <a:t> </a:t>
            </a:r>
            <a:r>
              <a:rPr lang="en-US" dirty="0" err="1"/>
              <a:t>domain后缀，通过kube-dns查询</a:t>
            </a:r>
            <a:r>
              <a:rPr lang="en-US" dirty="0"/>
              <a:t> (默认策略)</a:t>
            </a:r>
            <a:endParaRPr lang="en-US" dirty="0"/>
          </a:p>
          <a:p>
            <a:pPr lvl="1"/>
            <a:r>
              <a:rPr lang="en-US" dirty="0" err="1"/>
              <a:t>Default：优先从kubelet中配置的DNS</a:t>
            </a:r>
            <a:r>
              <a:rPr lang="en-US" dirty="0" err="1" smtClean="0"/>
              <a:t>查询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DViY2JkMjU3NGYzZTEwMzZmMGFkZWViYmNkYWU3NDIifQ==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7660</Words>
  <Application>WPS 演示</Application>
  <PresentationFormat>宽屏</PresentationFormat>
  <Paragraphs>467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幼圆</vt:lpstr>
      <vt:lpstr>微软雅黑</vt:lpstr>
      <vt:lpstr>Courier New</vt:lpstr>
      <vt:lpstr>Times New Roman</vt:lpstr>
      <vt:lpstr>Calibri</vt:lpstr>
      <vt:lpstr>Arial Unicode MS</vt:lpstr>
      <vt:lpstr>等线</vt:lpstr>
      <vt:lpstr>Arial</vt:lpstr>
      <vt:lpstr>华文宋体</vt:lpstr>
      <vt:lpstr>Office 主题</vt:lpstr>
      <vt:lpstr>Kubernetes Pod与Deployment</vt:lpstr>
      <vt:lpstr>Pod</vt:lpstr>
      <vt:lpstr>Pod</vt:lpstr>
      <vt:lpstr>Pod配置示例</vt:lpstr>
      <vt:lpstr>Pod常用配置项</vt:lpstr>
      <vt:lpstr>env</vt:lpstr>
      <vt:lpstr>restartPolicy</vt:lpstr>
      <vt:lpstr>imagePullPolicy</vt:lpstr>
      <vt:lpstr>dnsPolicy</vt:lpstr>
      <vt:lpstr>Pod的端口映射</vt:lpstr>
      <vt:lpstr>hostNetwork</vt:lpstr>
      <vt:lpstr>hostAliases</vt:lpstr>
      <vt:lpstr>hostAliases</vt:lpstr>
      <vt:lpstr>resources</vt:lpstr>
      <vt:lpstr>resources</vt:lpstr>
      <vt:lpstr>volumes</vt:lpstr>
      <vt:lpstr>hostPath</vt:lpstr>
      <vt:lpstr>emptyDir</vt:lpstr>
      <vt:lpstr>initContainers</vt:lpstr>
      <vt:lpstr>staticPod</vt:lpstr>
      <vt:lpstr>healthCheck</vt:lpstr>
      <vt:lpstr>Deployment</vt:lpstr>
      <vt:lpstr>Deployment示例</vt:lpstr>
      <vt:lpstr>扩展应用</vt:lpstr>
      <vt:lpstr>滚动升级</vt:lpstr>
      <vt:lpstr>有状态集（StatefulSet）</vt:lpstr>
      <vt:lpstr>StatefulSet示例</vt:lpstr>
      <vt:lpstr>DaemonSet</vt:lpstr>
      <vt:lpstr>DaemonSet配置示例</vt:lpstr>
      <vt:lpstr>任务（Job）</vt:lpstr>
      <vt:lpstr>Job示例</vt:lpstr>
      <vt:lpstr>定时任务（CronJob）</vt:lpstr>
      <vt:lpstr>CronJob示例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</dc:title>
  <dc:creator>Meng, Jesse</dc:creator>
  <cp:lastModifiedBy>Breeze</cp:lastModifiedBy>
  <cp:revision>390</cp:revision>
  <dcterms:created xsi:type="dcterms:W3CDTF">2020-12-01T12:57:00Z</dcterms:created>
  <dcterms:modified xsi:type="dcterms:W3CDTF">2022-08-17T15:51:44Z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23B4BC96DA334BA68B42EBD9E58EBDC0</vt:lpwstr>
  </property>
</Properties>
</file>