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78" r:id="rId3"/>
    <p:sldId id="525" r:id="rId4"/>
    <p:sldId id="410" r:id="rId5"/>
    <p:sldId id="464" r:id="rId6"/>
    <p:sldId id="465" r:id="rId7"/>
    <p:sldId id="411" r:id="rId8"/>
    <p:sldId id="466" r:id="rId9"/>
    <p:sldId id="412" r:id="rId10"/>
    <p:sldId id="481" r:id="rId11"/>
    <p:sldId id="4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426" autoAdjust="0"/>
  </p:normalViewPr>
  <p:slideViewPr>
    <p:cSldViewPr snapToGrid="0" snapToObjects="1">
      <p:cViewPr varScale="1">
        <p:scale>
          <a:sx n="85" d="100"/>
          <a:sy n="85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F00F-224A-AE4D-9D33-725B5D63C1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  <a:lvl2pPr>
              <a:defRPr sz="18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2pPr>
            <a:lvl3pPr>
              <a:defRPr sz="16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3pPr>
            <a:lvl4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4pPr>
            <a:lvl5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409055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microsoft.com/office/2007/relationships/hdphoto" Target="../media/image6.wdp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7" cstate="screen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1218565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hyperlink" Target="https://github.com/jetstack/cert-manager" TargetMode="External"/><Relationship Id="rId1" Type="http://schemas.openxmlformats.org/officeDocument/2006/relationships/hyperlink" Target="https://cloud.google.com/kubernetes-engine/docs/tutorials/http-balanc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777118"/>
            <a:ext cx="11468100" cy="2387600"/>
          </a:xfrm>
        </p:spPr>
        <p:txBody>
          <a:bodyPr/>
          <a:lstStyle/>
          <a:p>
            <a:r>
              <a:rPr lang="en-US" dirty="0" smtClean="0"/>
              <a:t>Kubernetes </a:t>
            </a:r>
            <a:r>
              <a:rPr lang="zh-CN" altLang="en-US" dirty="0" smtClean="0"/>
              <a:t>网络服务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Ingress</a:t>
            </a:r>
            <a:r>
              <a:rPr lang="zh-CN" altLang="en-US" smtClean="0"/>
              <a:t>配置示例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6660"/>
            <a:ext cx="10972800" cy="580072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/>
              <a:t>apiVersion: networking.k8s.io/v1</a:t>
            </a:r>
            <a:endParaRPr lang="en-US"/>
          </a:p>
          <a:p>
            <a:pPr marL="0" indent="0">
              <a:buNone/>
            </a:pPr>
            <a:r>
              <a:rPr lang="en-US"/>
              <a:t>kind: Ingress</a:t>
            </a:r>
            <a:endParaRPr lang="en-US"/>
          </a:p>
          <a:p>
            <a:pPr marL="0" indent="0">
              <a:buNone/>
            </a:pPr>
            <a:r>
              <a:rPr lang="en-US"/>
              <a:t>metadata:</a:t>
            </a:r>
            <a:endParaRPr lang="en-US"/>
          </a:p>
          <a:p>
            <a:pPr marL="0" indent="0">
              <a:buNone/>
            </a:pPr>
            <a:r>
              <a:rPr lang="en-US"/>
              <a:t>  name: wordpress-ingress</a:t>
            </a:r>
            <a:endParaRPr lang="en-US"/>
          </a:p>
          <a:p>
            <a:pPr marL="0" indent="0">
              <a:buNone/>
            </a:pPr>
            <a:r>
              <a:rPr lang="en-US"/>
              <a:t>  namespace: blog</a:t>
            </a:r>
            <a:endParaRPr lang="en-US"/>
          </a:p>
          <a:p>
            <a:pPr marL="0" indent="0">
              <a:buNone/>
            </a:pPr>
            <a:r>
              <a:rPr lang="en-US"/>
              <a:t>spec:</a:t>
            </a:r>
            <a:endParaRPr lang="en-US"/>
          </a:p>
          <a:p>
            <a:pPr marL="0" indent="0">
              <a:buNone/>
            </a:pPr>
            <a:r>
              <a:rPr lang="en-US"/>
              <a:t>  rules:</a:t>
            </a:r>
            <a:endParaRPr lang="en-US"/>
          </a:p>
          <a:p>
            <a:pPr marL="0" indent="0">
              <a:buNone/>
            </a:pPr>
            <a:r>
              <a:rPr lang="en-US"/>
              <a:t>  - host: wordpress.example.com</a:t>
            </a:r>
            <a:endParaRPr lang="en-US"/>
          </a:p>
          <a:p>
            <a:pPr marL="0" indent="0">
              <a:buNone/>
            </a:pPr>
            <a:r>
              <a:rPr lang="en-US"/>
              <a:t>    http:</a:t>
            </a:r>
            <a:endParaRPr lang="en-US"/>
          </a:p>
          <a:p>
            <a:pPr marL="0" indent="0">
              <a:buNone/>
            </a:pPr>
            <a:r>
              <a:rPr lang="en-US"/>
              <a:t>      paths:</a:t>
            </a:r>
            <a:endParaRPr lang="en-US"/>
          </a:p>
          <a:p>
            <a:pPr marL="0" indent="0">
              <a:buNone/>
            </a:pPr>
            <a:r>
              <a:rPr lang="en-US"/>
              <a:t>      - path: /</a:t>
            </a:r>
            <a:endParaRPr lang="en-US"/>
          </a:p>
          <a:p>
            <a:pPr marL="0" indent="0">
              <a:buNone/>
            </a:pPr>
            <a:r>
              <a:rPr lang="en-US"/>
              <a:t>        pathType: Prefix</a:t>
            </a:r>
            <a:endParaRPr lang="en-US"/>
          </a:p>
          <a:p>
            <a:pPr marL="0" indent="0">
              <a:buNone/>
            </a:pPr>
            <a:r>
              <a:rPr lang="en-US"/>
              <a:t>        backend:</a:t>
            </a:r>
            <a:endParaRPr lang="en-US"/>
          </a:p>
          <a:p>
            <a:pPr marL="0" indent="0">
              <a:buNone/>
            </a:pPr>
            <a:r>
              <a:rPr lang="en-US"/>
              <a:t>          service:</a:t>
            </a:r>
            <a:endParaRPr lang="en-US"/>
          </a:p>
          <a:p>
            <a:pPr marL="0" indent="0">
              <a:buNone/>
            </a:pPr>
            <a:r>
              <a:rPr lang="en-US"/>
              <a:t>            name: wordpress-svc </a:t>
            </a:r>
            <a:endParaRPr lang="en-US"/>
          </a:p>
          <a:p>
            <a:pPr marL="0" indent="0">
              <a:buNone/>
            </a:pPr>
            <a:r>
              <a:rPr lang="en-US"/>
              <a:t>            port:</a:t>
            </a:r>
            <a:endParaRPr lang="en-US"/>
          </a:p>
          <a:p>
            <a:pPr marL="0" indent="0">
              <a:buNone/>
            </a:pPr>
            <a:r>
              <a:rPr lang="en-US"/>
              <a:t>              number: 80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服务（Service</a:t>
            </a:r>
            <a:r>
              <a:rPr lang="en-US" b="1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RC</a:t>
            </a:r>
            <a:r>
              <a:rPr lang="zh-CN" altLang="en-US" sz="2000" dirty="0"/>
              <a:t>、</a:t>
            </a:r>
            <a:r>
              <a:rPr lang="en-US" altLang="zh-CN" sz="2000" dirty="0"/>
              <a:t>RS</a:t>
            </a:r>
            <a:r>
              <a:rPr lang="zh-CN" altLang="en-US" sz="2000" dirty="0"/>
              <a:t>和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只是保证了支撑服务的微服务</a:t>
            </a:r>
            <a:r>
              <a:rPr lang="en-US" altLang="zh-CN" sz="2000" dirty="0"/>
              <a:t>Pod</a:t>
            </a:r>
            <a:r>
              <a:rPr lang="zh-CN" altLang="en-US" sz="2000" dirty="0"/>
              <a:t>的数量，但是没有解决如何访问这些服务的问题。一个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只是一个运行服务的实例，随时可能在一个节点上停止，在另一个节点以一个新的</a:t>
            </a:r>
            <a:r>
              <a:rPr lang="en-US" altLang="zh-CN" sz="2000" dirty="0"/>
              <a:t>IP</a:t>
            </a:r>
            <a:r>
              <a:rPr lang="zh-CN" altLang="en-US" sz="2000" dirty="0"/>
              <a:t>启动一个新的</a:t>
            </a:r>
            <a:r>
              <a:rPr lang="en-US" altLang="zh-CN" sz="2000" dirty="0"/>
              <a:t>Pod</a:t>
            </a:r>
            <a:r>
              <a:rPr lang="zh-CN" altLang="en-US" sz="2000" dirty="0"/>
              <a:t>，因此不能以确定的</a:t>
            </a:r>
            <a:r>
              <a:rPr lang="en-US" altLang="zh-CN" sz="2000" dirty="0"/>
              <a:t>IP</a:t>
            </a:r>
            <a:r>
              <a:rPr lang="zh-CN" altLang="en-US" sz="2000" dirty="0"/>
              <a:t>和端口号提供服务。要稳定地提供服务需要服务发现和负载均衡能力。服务发现完成的工作，是针对客户端访问的服务，找到对应的的后端服务实例。在</a:t>
            </a:r>
            <a:r>
              <a:rPr lang="en-US" altLang="zh-CN" sz="2000" dirty="0"/>
              <a:t>K8s</a:t>
            </a:r>
            <a:r>
              <a:rPr lang="zh-CN" altLang="en-US" sz="2000" dirty="0"/>
              <a:t>集群中，客户端需要访问的服务就是</a:t>
            </a:r>
            <a:r>
              <a:rPr lang="en-US" altLang="zh-CN" sz="2000" dirty="0"/>
              <a:t>Service</a:t>
            </a:r>
            <a:r>
              <a:rPr lang="zh-CN" altLang="en-US" sz="2000" dirty="0"/>
              <a:t>对象。每个</a:t>
            </a:r>
            <a:r>
              <a:rPr lang="en-US" altLang="zh-CN" sz="2000" dirty="0"/>
              <a:t>Service</a:t>
            </a:r>
            <a:r>
              <a:rPr lang="zh-CN" altLang="en-US" sz="2000" dirty="0"/>
              <a:t>会对应一个集群内部有效的虚拟</a:t>
            </a:r>
            <a:r>
              <a:rPr lang="en-US" altLang="zh-CN" sz="2000" dirty="0"/>
              <a:t>IP</a:t>
            </a:r>
            <a:r>
              <a:rPr lang="zh-CN" altLang="en-US" sz="2000" dirty="0"/>
              <a:t>，集群内部通过虚拟</a:t>
            </a:r>
            <a:r>
              <a:rPr lang="en-US" altLang="zh-CN" sz="2000" dirty="0"/>
              <a:t>IP</a:t>
            </a:r>
            <a:r>
              <a:rPr lang="zh-CN" altLang="en-US" sz="2000" dirty="0"/>
              <a:t>访问一个服务。在</a:t>
            </a:r>
            <a:r>
              <a:rPr lang="en-US" altLang="zh-CN" sz="2000" dirty="0"/>
              <a:t>K8s</a:t>
            </a:r>
            <a:r>
              <a:rPr lang="zh-CN" altLang="en-US" sz="2000" dirty="0"/>
              <a:t>集群中微服务的负载均衡是由</a:t>
            </a:r>
            <a:r>
              <a:rPr lang="en-US" altLang="zh-CN" sz="2000" dirty="0"/>
              <a:t>Kube-proxy</a:t>
            </a:r>
            <a:r>
              <a:rPr lang="zh-CN" altLang="en-US" sz="2000" dirty="0"/>
              <a:t>实现的。</a:t>
            </a:r>
            <a:r>
              <a:rPr lang="en-US" altLang="zh-CN" sz="2000" dirty="0"/>
              <a:t>Kube-proxy</a:t>
            </a:r>
            <a:r>
              <a:rPr lang="zh-CN" altLang="en-US" sz="2000" dirty="0"/>
              <a:t>是</a:t>
            </a:r>
            <a:r>
              <a:rPr lang="en-US" altLang="zh-CN" sz="2000" dirty="0"/>
              <a:t>K8s</a:t>
            </a:r>
            <a:r>
              <a:rPr lang="zh-CN" altLang="en-US" sz="2000" dirty="0"/>
              <a:t>集群内部的负载均衡器。它是一个分布式代理服务器，在</a:t>
            </a:r>
            <a:r>
              <a:rPr lang="en-US" altLang="zh-CN" sz="2000" dirty="0"/>
              <a:t>K8s</a:t>
            </a:r>
            <a:r>
              <a:rPr lang="zh-CN" altLang="en-US" sz="2000" dirty="0"/>
              <a:t>的每个节点上都有一个；这一设计体现了它的伸缩性优势，需要访问服务的节点越多，提供负载均衡能力的</a:t>
            </a:r>
            <a:r>
              <a:rPr lang="en-US" altLang="zh-CN" sz="2000" dirty="0"/>
              <a:t>Kube-proxy</a:t>
            </a:r>
            <a:r>
              <a:rPr lang="zh-CN" altLang="en-US" sz="2000" dirty="0"/>
              <a:t>就越多，高可用节点也随之增多。与之相比，我们平时在服务器端使用反向代理作负载均衡，还要进一步解决反向代理的高可用问题。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Kubernetes </a:t>
            </a:r>
            <a:r>
              <a:rPr lang="zh-CN" altLang="en-US" smtClean="0"/>
              <a:t>三种</a:t>
            </a:r>
            <a:r>
              <a:rPr lang="en-US" altLang="zh-CN" smtClean="0"/>
              <a:t>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</a:rPr>
              <a:t>Node IP: </a:t>
            </a:r>
            <a:r>
              <a:rPr lang="zh-CN" altLang="en-US">
                <a:solidFill>
                  <a:srgbClr val="333333"/>
                </a:solidFill>
              </a:rPr>
              <a:t>节点设备的</a:t>
            </a:r>
            <a:r>
              <a:rPr lang="en-US" altLang="zh-CN">
                <a:solidFill>
                  <a:srgbClr val="333333"/>
                </a:solidFill>
              </a:rPr>
              <a:t>IP</a:t>
            </a:r>
            <a:r>
              <a:rPr lang="zh-CN" altLang="en-US">
                <a:solidFill>
                  <a:srgbClr val="333333"/>
                </a:solidFill>
              </a:rPr>
              <a:t>，如物理机，虚拟机等容器宿主的实际</a:t>
            </a:r>
            <a:r>
              <a:rPr lang="en-US" altLang="zh-CN">
                <a:solidFill>
                  <a:srgbClr val="333333"/>
                </a:solidFill>
              </a:rPr>
              <a:t>IP</a:t>
            </a:r>
            <a:r>
              <a:rPr lang="zh-CN" altLang="en-US">
                <a:solidFill>
                  <a:srgbClr val="333333"/>
                </a:solidFill>
              </a:rPr>
              <a:t>。</a:t>
            </a:r>
            <a:endParaRPr lang="en-US" altLang="zh-CN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</a:rPr>
              <a:t>Pod IP: Pod </a:t>
            </a:r>
            <a:r>
              <a:rPr lang="zh-CN" altLang="en-US">
                <a:solidFill>
                  <a:srgbClr val="333333"/>
                </a:solidFill>
              </a:rPr>
              <a:t>的</a:t>
            </a:r>
            <a:r>
              <a:rPr lang="en-US" altLang="zh-CN">
                <a:solidFill>
                  <a:srgbClr val="333333"/>
                </a:solidFill>
              </a:rPr>
              <a:t>IP</a:t>
            </a:r>
            <a:r>
              <a:rPr lang="zh-CN" altLang="en-US">
                <a:solidFill>
                  <a:srgbClr val="333333"/>
                </a:solidFill>
              </a:rPr>
              <a:t>地址，是根据</a:t>
            </a:r>
            <a:r>
              <a:rPr lang="en-US" altLang="zh-CN">
                <a:solidFill>
                  <a:srgbClr val="333333"/>
                </a:solidFill>
              </a:rPr>
              <a:t>docker0</a:t>
            </a:r>
            <a:r>
              <a:rPr lang="zh-CN" altLang="en-US">
                <a:solidFill>
                  <a:srgbClr val="333333"/>
                </a:solidFill>
              </a:rPr>
              <a:t>网格</a:t>
            </a:r>
            <a:r>
              <a:rPr lang="en-US" altLang="zh-CN">
                <a:solidFill>
                  <a:srgbClr val="333333"/>
                </a:solidFill>
              </a:rPr>
              <a:t>IP</a:t>
            </a:r>
            <a:r>
              <a:rPr lang="zh-CN" altLang="en-US">
                <a:solidFill>
                  <a:srgbClr val="333333"/>
                </a:solidFill>
              </a:rPr>
              <a:t>段进行分配的。</a:t>
            </a:r>
            <a:endParaRPr lang="en-US" altLang="zh-CN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</a:rPr>
              <a:t>Cluster IP: Service</a:t>
            </a:r>
            <a:r>
              <a:rPr lang="zh-CN" altLang="en-US">
                <a:solidFill>
                  <a:srgbClr val="333333"/>
                </a:solidFill>
              </a:rPr>
              <a:t>的</a:t>
            </a:r>
            <a:r>
              <a:rPr lang="en-US" altLang="zh-CN">
                <a:solidFill>
                  <a:srgbClr val="333333"/>
                </a:solidFill>
              </a:rPr>
              <a:t>IP</a:t>
            </a:r>
            <a:r>
              <a:rPr lang="zh-CN" altLang="en-US">
                <a:solidFill>
                  <a:srgbClr val="333333"/>
                </a:solidFill>
              </a:rPr>
              <a:t>，是一个虚拟</a:t>
            </a:r>
            <a:r>
              <a:rPr lang="en-US" altLang="zh-CN">
                <a:solidFill>
                  <a:srgbClr val="333333"/>
                </a:solidFill>
              </a:rPr>
              <a:t>IP</a:t>
            </a:r>
            <a:r>
              <a:rPr lang="zh-CN" altLang="en-US">
                <a:solidFill>
                  <a:srgbClr val="333333"/>
                </a:solidFill>
              </a:rPr>
              <a:t>，仅作用于</a:t>
            </a:r>
            <a:r>
              <a:rPr lang="en-US" altLang="zh-CN">
                <a:solidFill>
                  <a:srgbClr val="333333"/>
                </a:solidFill>
              </a:rPr>
              <a:t>service</a:t>
            </a:r>
            <a:r>
              <a:rPr lang="zh-CN" altLang="en-US">
                <a:solidFill>
                  <a:srgbClr val="333333"/>
                </a:solidFill>
              </a:rPr>
              <a:t>对象，由</a:t>
            </a:r>
            <a:r>
              <a:rPr lang="en-US" altLang="zh-CN">
                <a:solidFill>
                  <a:srgbClr val="333333"/>
                </a:solidFill>
              </a:rPr>
              <a:t>k8s</a:t>
            </a:r>
            <a:r>
              <a:rPr lang="zh-CN" altLang="en-US">
                <a:solidFill>
                  <a:srgbClr val="333333"/>
                </a:solidFill>
              </a:rPr>
              <a:t>管理和分配，需要结合</a:t>
            </a:r>
            <a:r>
              <a:rPr lang="en-US" altLang="zh-CN">
                <a:solidFill>
                  <a:srgbClr val="333333"/>
                </a:solidFill>
              </a:rPr>
              <a:t>service port</a:t>
            </a:r>
            <a:r>
              <a:rPr lang="zh-CN" altLang="en-US">
                <a:solidFill>
                  <a:srgbClr val="333333"/>
                </a:solidFill>
              </a:rPr>
              <a:t>才能使用，单独的</a:t>
            </a:r>
            <a:r>
              <a:rPr lang="en-US" altLang="zh-CN">
                <a:solidFill>
                  <a:srgbClr val="333333"/>
                </a:solidFill>
              </a:rPr>
              <a:t>IP</a:t>
            </a:r>
            <a:r>
              <a:rPr lang="zh-CN" altLang="en-US">
                <a:solidFill>
                  <a:srgbClr val="333333"/>
                </a:solidFill>
              </a:rPr>
              <a:t>没有通信功能，集群外访问需要一些修改。</a:t>
            </a:r>
            <a:endParaRPr lang="en-US" altLang="zh-CN">
              <a:solidFill>
                <a:srgbClr val="33333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en-US" altLang="zh-CN">
                <a:solidFill>
                  <a:srgbClr val="333333"/>
                </a:solidFill>
              </a:rPr>
              <a:t>K8S</a:t>
            </a:r>
            <a:r>
              <a:rPr lang="zh-CN" altLang="en-US">
                <a:solidFill>
                  <a:srgbClr val="333333"/>
                </a:solidFill>
              </a:rPr>
              <a:t>集群内部，</a:t>
            </a:r>
            <a:r>
              <a:rPr lang="en-US" altLang="zh-CN">
                <a:solidFill>
                  <a:srgbClr val="333333"/>
                </a:solidFill>
              </a:rPr>
              <a:t>nodeip podip clusterip</a:t>
            </a:r>
            <a:r>
              <a:rPr lang="zh-CN" altLang="en-US">
                <a:solidFill>
                  <a:srgbClr val="333333"/>
                </a:solidFill>
              </a:rPr>
              <a:t>的通信机制是由</a:t>
            </a:r>
            <a:r>
              <a:rPr lang="en-US" altLang="zh-CN">
                <a:solidFill>
                  <a:srgbClr val="333333"/>
                </a:solidFill>
              </a:rPr>
              <a:t>k8s</a:t>
            </a:r>
            <a:r>
              <a:rPr lang="zh-CN" altLang="en-US">
                <a:solidFill>
                  <a:srgbClr val="333333"/>
                </a:solidFill>
              </a:rPr>
              <a:t>制定的路由规则，不是</a:t>
            </a:r>
            <a:r>
              <a:rPr lang="en-US" altLang="zh-CN">
                <a:solidFill>
                  <a:srgbClr val="333333"/>
                </a:solidFill>
              </a:rPr>
              <a:t>IP</a:t>
            </a:r>
            <a:r>
              <a:rPr lang="zh-CN" altLang="en-US">
                <a:solidFill>
                  <a:srgbClr val="333333"/>
                </a:solidFill>
              </a:rPr>
              <a:t>路由。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Service</a:t>
            </a:r>
            <a:r>
              <a:rPr lang="zh-CN" altLang="en-US" smtClean="0"/>
              <a:t>三种类型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2694" cy="4351338"/>
          </a:xfrm>
        </p:spPr>
        <p:txBody>
          <a:bodyPr>
            <a:normAutofit/>
          </a:bodyPr>
          <a:lstStyle/>
          <a:p>
            <a:r>
              <a:rPr lang="en-US" altLang="zh-CN" smtClean="0"/>
              <a:t>ClusterIP</a:t>
            </a:r>
            <a:r>
              <a:rPr lang="zh-CN" altLang="en-US" smtClean="0"/>
              <a:t>：仅仅使用一个集群内部的地址，这也是默认值，使用该类型，意味着</a:t>
            </a:r>
            <a:r>
              <a:rPr lang="en-US" altLang="zh-CN" smtClean="0"/>
              <a:t>Service</a:t>
            </a:r>
            <a:r>
              <a:rPr lang="zh-CN" altLang="en-US" smtClean="0"/>
              <a:t>只能在集群内部被访问</a:t>
            </a:r>
            <a:endParaRPr lang="en-US" altLang="zh-CN" smtClean="0"/>
          </a:p>
          <a:p>
            <a:pPr lvl="1"/>
            <a:r>
              <a:rPr lang="en-US" altLang="zh-CN" smtClean="0"/>
              <a:t>ClusterIP</a:t>
            </a:r>
            <a:endParaRPr lang="en-US" altLang="zh-CN" smtClean="0"/>
          </a:p>
          <a:p>
            <a:pPr lvl="1"/>
            <a:r>
              <a:rPr lang="en-US" altLang="zh-CN" smtClean="0"/>
              <a:t>Headless Service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307" y="962310"/>
            <a:ext cx="5281693" cy="5895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Service</a:t>
            </a:r>
            <a:r>
              <a:rPr lang="zh-CN" altLang="en-US" smtClean="0"/>
              <a:t>三种类型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2694" cy="4351338"/>
          </a:xfrm>
        </p:spPr>
        <p:txBody>
          <a:bodyPr>
            <a:normAutofit/>
          </a:bodyPr>
          <a:lstStyle/>
          <a:p>
            <a:r>
              <a:rPr lang="en-US" altLang="zh-CN" smtClean="0"/>
              <a:t>NodePort</a:t>
            </a:r>
            <a:r>
              <a:rPr lang="zh-CN" altLang="en-US" smtClean="0"/>
              <a:t>：</a:t>
            </a:r>
            <a:r>
              <a:rPr lang="zh-CN" altLang="en-US"/>
              <a:t>在集群内部的每个节点上，都开放这个服务。可以在任意的</a:t>
            </a:r>
            <a:r>
              <a:rPr lang="en-US" altLang="zh-CN"/>
              <a:t>&lt;NodeIP&gt;:NodePort</a:t>
            </a:r>
            <a:r>
              <a:rPr lang="zh-CN" altLang="en-US"/>
              <a:t>地址上访问到这个服务</a:t>
            </a:r>
            <a:endParaRPr lang="en-US" altLang="zh-CN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32" y="789432"/>
            <a:ext cx="5606068" cy="6068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Service</a:t>
            </a:r>
            <a:r>
              <a:rPr lang="zh-CN" altLang="en-US" smtClean="0"/>
              <a:t>三种类型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2694" cy="4351338"/>
          </a:xfrm>
        </p:spPr>
        <p:txBody>
          <a:bodyPr>
            <a:normAutofit/>
          </a:bodyPr>
          <a:lstStyle/>
          <a:p>
            <a:r>
              <a:rPr lang="en-US" altLang="zh-CN" smtClean="0"/>
              <a:t>LoadBalancer</a:t>
            </a:r>
            <a:r>
              <a:rPr lang="zh-CN" altLang="en-US" smtClean="0"/>
              <a:t>：</a:t>
            </a:r>
            <a:r>
              <a:rPr lang="zh-CN" altLang="en-US"/>
              <a:t>这是当</a:t>
            </a:r>
            <a:r>
              <a:rPr lang="en-US" altLang="zh-CN"/>
              <a:t>kubernetes</a:t>
            </a:r>
            <a:r>
              <a:rPr lang="zh-CN" altLang="en-US"/>
              <a:t>部署到公有云上时才会使用到的选项，是向云提供商申请一个负载均衡器，将流量转发到已经以</a:t>
            </a:r>
            <a:r>
              <a:rPr lang="en-US" altLang="zh-CN"/>
              <a:t>NodePort</a:t>
            </a:r>
            <a:r>
              <a:rPr lang="zh-CN" altLang="en-US"/>
              <a:t>形式开放的</a:t>
            </a:r>
            <a:r>
              <a:rPr lang="en-US" altLang="zh-CN"/>
              <a:t>service</a:t>
            </a:r>
            <a:r>
              <a:rPr lang="zh-CN" altLang="en-US"/>
              <a:t>上。</a:t>
            </a:r>
            <a:endParaRPr lang="en-US" altLang="zh-CN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2" y="560254"/>
            <a:ext cx="5261191" cy="5912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Service</a:t>
            </a:r>
            <a:r>
              <a:rPr lang="zh-CN" altLang="en-US" smtClean="0"/>
              <a:t>配置示例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140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apiVersion: v1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kind: Service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metadata: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name: hello-service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spec: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ports: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- port: 80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targetPort: 80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selector: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name: hello-deployment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Ingress</a:t>
            </a:r>
            <a:r>
              <a:rPr lang="zh-CN" altLang="en-US" smtClean="0"/>
              <a:t>简介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Service</a:t>
            </a:r>
            <a:r>
              <a:rPr lang="zh-CN" altLang="en-US" smtClean="0"/>
              <a:t>的三种类型中，有两种对外暴露服务的方式，分别是</a:t>
            </a:r>
            <a:r>
              <a:rPr lang="en-US" altLang="zh-CN" smtClean="0"/>
              <a:t>NodePort</a:t>
            </a:r>
            <a:r>
              <a:rPr lang="zh-CN" altLang="en-US" smtClean="0"/>
              <a:t>和</a:t>
            </a:r>
            <a:r>
              <a:rPr lang="en-US" altLang="zh-CN" smtClean="0"/>
              <a:t>LoadBalancer</a:t>
            </a:r>
            <a:r>
              <a:rPr lang="zh-CN" altLang="en-US" smtClean="0"/>
              <a:t>，但这两种方式都有这样或那样的问题，于是</a:t>
            </a:r>
            <a:r>
              <a:rPr lang="en-US" altLang="zh-CN" smtClean="0"/>
              <a:t>Ingress</a:t>
            </a:r>
            <a:r>
              <a:rPr lang="zh-CN" altLang="en-US" smtClean="0"/>
              <a:t>登场了。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Ingress </a:t>
            </a:r>
            <a:r>
              <a:rPr lang="zh-CN" altLang="en-US"/>
              <a:t>可能是暴露服务的最强大方式，但同时也是最复杂的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Ingress </a:t>
            </a:r>
            <a:r>
              <a:rPr lang="zh-CN" altLang="en-US"/>
              <a:t>控制器有各种类型，包括 </a:t>
            </a:r>
            <a:r>
              <a:rPr lang="en-US" altLang="zh-CN">
                <a:hlinkClick r:id="rId1"/>
              </a:rPr>
              <a:t>Google Cloud Load Balancer</a:t>
            </a:r>
            <a:r>
              <a:rPr lang="zh-CN" altLang="en-US"/>
              <a:t>， </a:t>
            </a:r>
            <a:r>
              <a:rPr lang="en-US" altLang="zh-CN" smtClean="0"/>
              <a:t>Nginx</a:t>
            </a:r>
            <a:r>
              <a:rPr lang="zh-CN" altLang="en-US" smtClean="0"/>
              <a:t>，</a:t>
            </a:r>
            <a:r>
              <a:rPr lang="en-US" altLang="zh-CN" smtClean="0"/>
              <a:t>H</a:t>
            </a:r>
            <a:r>
              <a:rPr lang="en-US" altLang="zh-CN"/>
              <a:t>A</a:t>
            </a:r>
            <a:r>
              <a:rPr lang="en-US" altLang="zh-CN" smtClean="0"/>
              <a:t>proxy</a:t>
            </a:r>
            <a:r>
              <a:rPr lang="zh-CN" altLang="en-US" smtClean="0"/>
              <a:t>，</a:t>
            </a:r>
            <a:r>
              <a:rPr lang="en-US" altLang="zh-CN" smtClean="0"/>
              <a:t>Traefik</a:t>
            </a:r>
            <a:r>
              <a:rPr lang="zh-CN" altLang="en-US" smtClean="0"/>
              <a:t>等。</a:t>
            </a:r>
            <a:r>
              <a:rPr lang="zh-CN" altLang="en-US"/>
              <a:t>它还有各种插件，比如 </a:t>
            </a:r>
            <a:r>
              <a:rPr lang="en-US" altLang="zh-CN">
                <a:hlinkClick r:id="rId2"/>
              </a:rPr>
              <a:t>cert-manager</a:t>
            </a:r>
            <a:r>
              <a:rPr lang="zh-CN" altLang="en-US"/>
              <a:t>，它可以为你的服务自动提供 </a:t>
            </a:r>
            <a:r>
              <a:rPr lang="en-US" altLang="zh-CN"/>
              <a:t>SSL </a:t>
            </a:r>
            <a:r>
              <a:rPr lang="zh-CN" altLang="en-US"/>
              <a:t>证书。</a:t>
            </a:r>
            <a:br>
              <a:rPr lang="zh-CN" altLang="en-US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Ingress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5738" y="1216025"/>
            <a:ext cx="7160523" cy="4975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1705</Words>
  <Application>WPS 演示</Application>
  <PresentationFormat>宽屏</PresentationFormat>
  <Paragraphs>72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幼圆</vt:lpstr>
      <vt:lpstr>Calibri</vt:lpstr>
      <vt:lpstr>微软雅黑</vt:lpstr>
      <vt:lpstr>Arial Unicode MS</vt:lpstr>
      <vt:lpstr>等线</vt:lpstr>
      <vt:lpstr>Office 主题</vt:lpstr>
      <vt:lpstr>Kubernetes 网络服务</vt:lpstr>
      <vt:lpstr>服务（Service）</vt:lpstr>
      <vt:lpstr>Kubernetes 三种IP</vt:lpstr>
      <vt:lpstr>Service三种类型</vt:lpstr>
      <vt:lpstr>Service三种类型</vt:lpstr>
      <vt:lpstr>Service三种类型</vt:lpstr>
      <vt:lpstr>Service配置示例</vt:lpstr>
      <vt:lpstr>Ingress简介</vt:lpstr>
      <vt:lpstr>Ingress架构</vt:lpstr>
      <vt:lpstr>Ingress配置示例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</dc:title>
  <dc:creator>Meng, Jesse</dc:creator>
  <cp:lastModifiedBy>Breeze</cp:lastModifiedBy>
  <cp:revision>369</cp:revision>
  <dcterms:created xsi:type="dcterms:W3CDTF">2020-08-02T14:05:00Z</dcterms:created>
  <dcterms:modified xsi:type="dcterms:W3CDTF">2021-01-30T08:34:18Z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