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630" r:id="rId4"/>
    <p:sldId id="311" r:id="rId5"/>
    <p:sldId id="312" r:id="rId6"/>
    <p:sldId id="315" r:id="rId7"/>
    <p:sldId id="650" r:id="rId8"/>
    <p:sldId id="325" r:id="rId9"/>
    <p:sldId id="327" r:id="rId10"/>
    <p:sldId id="326" r:id="rId11"/>
    <p:sldId id="329" r:id="rId12"/>
    <p:sldId id="328" r:id="rId13"/>
    <p:sldId id="631" r:id="rId14"/>
    <p:sldId id="35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71605"/>
  </p:normalViewPr>
  <p:slideViewPr>
    <p:cSldViewPr snapToGrid="0" snapToObjects="1">
      <p:cViewPr varScale="1">
        <p:scale>
          <a:sx n="65" d="100"/>
          <a:sy n="65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4C69A-1B33-8546-B081-2CFC2472907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  <a:lvl2pPr>
              <a:defRPr sz="18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2pPr>
            <a:lvl3pPr>
              <a:defRPr sz="16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3pPr>
            <a:lvl4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4pPr>
            <a:lvl5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持久存储</a:t>
            </a:r>
            <a:endParaRPr lang="zh-CN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创建</a:t>
            </a:r>
            <a:r>
              <a:rPr lang="en-US" b="1" dirty="0" smtClean="0"/>
              <a:t>PV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367740"/>
            <a:ext cx="6096000" cy="63696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apiVersion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 v1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kind: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PersistentVolume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metadata: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name: pv0003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labels: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name: pv0003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spec: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capacity: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storage: 5Gi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accessModes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-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ReadWriteOnce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persistentVolumeReclaimPolicy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 Recycle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nfs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server: 172.17.0.2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>
                <a:latin typeface="宋体-简" panose="02010800040101010101" charset="-122"/>
                <a:ea typeface="宋体-简" panose="02010800040101010101" charset="-122"/>
              </a:rPr>
              <a:t>    path: /data</a:t>
            </a:r>
            <a:endParaRPr lang="en-US" sz="24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zh-CN" altLang="en-US" sz="2400" dirty="0">
                <a:latin typeface="宋体-简" panose="02010800040101010101" charset="-122"/>
                <a:ea typeface="宋体-简" panose="02010800040101010101" charset="-122"/>
              </a:rPr>
              <a:t>  </a:t>
            </a:r>
            <a:r>
              <a:rPr lang="en-US" altLang="zh-CN" sz="2400" dirty="0">
                <a:latin typeface="宋体-简" panose="02010800040101010101" charset="-122"/>
                <a:ea typeface="宋体-简" panose="02010800040101010101" charset="-122"/>
              </a:rPr>
              <a:t>mountOptions:</a:t>
            </a:r>
            <a:endParaRPr lang="en-US" altLang="zh-CN" sz="2400" dirty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altLang="zh-CN" sz="2400" dirty="0">
                <a:latin typeface="宋体-简" panose="02010800040101010101" charset="-122"/>
                <a:ea typeface="宋体-简" panose="02010800040101010101" charset="-122"/>
              </a:rPr>
              <a:t>    - vers=3</a:t>
            </a:r>
            <a:endParaRPr lang="en-US" altLang="zh-CN" sz="2400" dirty="0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访问</a:t>
            </a:r>
            <a:r>
              <a:rPr lang="zh-CN" altLang="en-US" b="1" dirty="0" smtClean="0"/>
              <a:t>模式与回收策略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PV</a:t>
            </a:r>
            <a:r>
              <a:rPr lang="zh-CN" altLang="en-US" dirty="0"/>
              <a:t>的访问模式（</a:t>
            </a:r>
            <a:r>
              <a:rPr lang="en-US" altLang="zh-CN" dirty="0" err="1"/>
              <a:t>accessModes</a:t>
            </a:r>
            <a:r>
              <a:rPr lang="zh-CN" altLang="en-US" dirty="0"/>
              <a:t>）有三种：</a:t>
            </a:r>
            <a:endParaRPr lang="zh-CN" altLang="en-US" dirty="0"/>
          </a:p>
          <a:p>
            <a:pPr lvl="1"/>
            <a:r>
              <a:rPr lang="en-US" altLang="zh-CN" dirty="0" err="1"/>
              <a:t>ReadWriteOnce</a:t>
            </a:r>
            <a:r>
              <a:rPr lang="zh-CN" altLang="en-US" dirty="0"/>
              <a:t>（</a:t>
            </a:r>
            <a:r>
              <a:rPr lang="en-US" altLang="zh-CN" dirty="0"/>
              <a:t>RWO</a:t>
            </a:r>
            <a:r>
              <a:rPr lang="zh-CN" altLang="en-US" dirty="0"/>
              <a:t>）：是最基本的方式，可读可写，但只支持被单个</a:t>
            </a:r>
            <a:r>
              <a:rPr lang="en-US" altLang="zh-CN" dirty="0"/>
              <a:t>Pod</a:t>
            </a:r>
            <a:r>
              <a:rPr lang="zh-CN" altLang="en-US" dirty="0"/>
              <a:t>挂载。</a:t>
            </a:r>
            <a:endParaRPr lang="zh-CN" altLang="en-US" dirty="0"/>
          </a:p>
          <a:p>
            <a:pPr lvl="1"/>
            <a:r>
              <a:rPr lang="en-US" altLang="zh-CN" dirty="0" err="1"/>
              <a:t>ReadOnlyMany</a:t>
            </a:r>
            <a:r>
              <a:rPr lang="zh-CN" altLang="en-US" dirty="0"/>
              <a:t>（</a:t>
            </a:r>
            <a:r>
              <a:rPr lang="en-US" altLang="zh-CN" dirty="0"/>
              <a:t>ROX</a:t>
            </a:r>
            <a:r>
              <a:rPr lang="zh-CN" altLang="en-US" dirty="0"/>
              <a:t>）：可以以只读的方式被多个</a:t>
            </a:r>
            <a:r>
              <a:rPr lang="en-US" altLang="zh-CN" dirty="0"/>
              <a:t>Pod</a:t>
            </a:r>
            <a:r>
              <a:rPr lang="zh-CN" altLang="en-US" dirty="0"/>
              <a:t>挂载。</a:t>
            </a:r>
            <a:endParaRPr lang="zh-CN" altLang="en-US" dirty="0"/>
          </a:p>
          <a:p>
            <a:pPr lvl="1"/>
            <a:r>
              <a:rPr lang="en-US" altLang="zh-CN" dirty="0" err="1"/>
              <a:t>ReadWriteMany</a:t>
            </a:r>
            <a:r>
              <a:rPr lang="zh-CN" altLang="en-US" dirty="0"/>
              <a:t>（</a:t>
            </a:r>
            <a:r>
              <a:rPr lang="en-US" altLang="zh-CN" dirty="0"/>
              <a:t>RWX</a:t>
            </a:r>
            <a:r>
              <a:rPr lang="zh-CN" altLang="en-US" dirty="0"/>
              <a:t>）：这种存储可以以读写的方式被多个</a:t>
            </a:r>
            <a:r>
              <a:rPr lang="en-US" altLang="zh-CN" dirty="0"/>
              <a:t>Pod</a:t>
            </a:r>
            <a:r>
              <a:rPr lang="zh-CN" altLang="en-US" dirty="0"/>
              <a:t>共享。</a:t>
            </a:r>
            <a:endParaRPr lang="zh-CN" altLang="en-US" dirty="0"/>
          </a:p>
          <a:p>
            <a:pPr marL="609600" lvl="1" indent="0">
              <a:buNone/>
            </a:pPr>
            <a:r>
              <a:rPr lang="zh-CN" altLang="en-US" dirty="0"/>
              <a:t>不是每一种存储都支持这三种方式，像共享方式，目前支持的还比较少，比较常用的是</a:t>
            </a:r>
            <a:r>
              <a:rPr lang="en-US" altLang="zh-CN" dirty="0"/>
              <a:t>NFS</a:t>
            </a:r>
            <a:r>
              <a:rPr lang="zh-CN" altLang="en-US" dirty="0"/>
              <a:t>。在</a:t>
            </a:r>
            <a:r>
              <a:rPr lang="en-US" altLang="zh-CN" dirty="0"/>
              <a:t>PVC</a:t>
            </a:r>
            <a:r>
              <a:rPr lang="zh-CN" altLang="en-US" dirty="0"/>
              <a:t>绑定</a:t>
            </a:r>
            <a:r>
              <a:rPr lang="en-US" altLang="zh-CN" dirty="0"/>
              <a:t>PV</a:t>
            </a:r>
            <a:r>
              <a:rPr lang="zh-CN" altLang="en-US" dirty="0"/>
              <a:t>时通常根据两个条件来绑定，一个是存储的大小，另一个就是访问模式。</a:t>
            </a:r>
            <a:endParaRPr lang="zh-CN" altLang="en-US" dirty="0"/>
          </a:p>
          <a:p>
            <a:r>
              <a:rPr lang="en-US" altLang="zh-CN" dirty="0"/>
              <a:t>PV</a:t>
            </a:r>
            <a:r>
              <a:rPr lang="zh-CN" altLang="en-US" dirty="0"/>
              <a:t>的回收策略（</a:t>
            </a:r>
            <a:r>
              <a:rPr lang="en-US" altLang="zh-CN" dirty="0" err="1"/>
              <a:t>persistentVolumeReclaimPolicy</a:t>
            </a:r>
            <a:r>
              <a:rPr lang="zh-CN" altLang="en-US" dirty="0"/>
              <a:t>，即</a:t>
            </a:r>
            <a:r>
              <a:rPr lang="en-US" altLang="zh-CN" dirty="0"/>
              <a:t>PVC</a:t>
            </a:r>
            <a:r>
              <a:rPr lang="zh-CN" altLang="en-US" dirty="0"/>
              <a:t>释放卷的时候</a:t>
            </a:r>
            <a:r>
              <a:rPr lang="en-US" altLang="zh-CN" dirty="0"/>
              <a:t>PV</a:t>
            </a:r>
            <a:r>
              <a:rPr lang="zh-CN" altLang="en-US" dirty="0"/>
              <a:t>该如何操作）也有三种</a:t>
            </a:r>
            <a:endParaRPr lang="zh-CN" altLang="en-US" dirty="0"/>
          </a:p>
          <a:p>
            <a:pPr lvl="1"/>
            <a:r>
              <a:rPr lang="en-US" altLang="zh-CN" dirty="0"/>
              <a:t>Retain</a:t>
            </a:r>
            <a:r>
              <a:rPr lang="zh-CN" altLang="en-US" dirty="0"/>
              <a:t>，不清理</a:t>
            </a:r>
            <a:r>
              <a:rPr lang="en-US" altLang="zh-CN" dirty="0"/>
              <a:t>, </a:t>
            </a:r>
            <a:r>
              <a:rPr lang="zh-CN" altLang="en-US" dirty="0"/>
              <a:t>保留</a:t>
            </a:r>
            <a:r>
              <a:rPr lang="en-US" altLang="zh-CN" dirty="0"/>
              <a:t>Volume</a:t>
            </a:r>
            <a:r>
              <a:rPr lang="zh-CN" altLang="en-US" dirty="0"/>
              <a:t>（需要手动清理）</a:t>
            </a:r>
            <a:endParaRPr lang="zh-CN" altLang="en-US" dirty="0"/>
          </a:p>
          <a:p>
            <a:pPr lvl="1"/>
            <a:r>
              <a:rPr lang="en-US" altLang="zh-CN" dirty="0"/>
              <a:t>Recycle</a:t>
            </a:r>
            <a:r>
              <a:rPr lang="zh-CN" altLang="en-US" dirty="0"/>
              <a:t>，删除数据，即</a:t>
            </a:r>
            <a:r>
              <a:rPr lang="en-US" altLang="zh-CN" dirty="0" err="1"/>
              <a:t>rm</a:t>
            </a:r>
            <a:r>
              <a:rPr lang="en-US" altLang="zh-CN" dirty="0"/>
              <a:t> -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thevolume</a:t>
            </a:r>
            <a:r>
              <a:rPr lang="en-US" altLang="zh-CN" dirty="0"/>
              <a:t>/*</a:t>
            </a:r>
            <a:r>
              <a:rPr lang="zh-CN" altLang="en-US" dirty="0"/>
              <a:t>（只有</a:t>
            </a:r>
            <a:r>
              <a:rPr lang="en-US" altLang="zh-CN" dirty="0"/>
              <a:t>NFS</a:t>
            </a:r>
            <a:r>
              <a:rPr lang="zh-CN" altLang="en-US" dirty="0"/>
              <a:t>和</a:t>
            </a:r>
            <a:r>
              <a:rPr lang="en-US" altLang="zh-CN" dirty="0" err="1"/>
              <a:t>HostPath</a:t>
            </a:r>
            <a:r>
              <a:rPr lang="zh-CN" altLang="en-US" dirty="0"/>
              <a:t>支持）</a:t>
            </a:r>
            <a:endParaRPr lang="zh-CN" altLang="en-US" dirty="0"/>
          </a:p>
          <a:p>
            <a:pPr lvl="1"/>
            <a:r>
              <a:rPr lang="en-US" altLang="zh-CN" dirty="0"/>
              <a:t>Delete</a:t>
            </a:r>
            <a:r>
              <a:rPr lang="zh-CN" altLang="en-US" dirty="0"/>
              <a:t>，删除存储资源，比如删除</a:t>
            </a:r>
            <a:r>
              <a:rPr lang="en-US" altLang="zh-CN" dirty="0"/>
              <a:t>AWS EBS</a:t>
            </a:r>
            <a:r>
              <a:rPr lang="zh-CN" altLang="en-US" dirty="0"/>
              <a:t>卷（只有</a:t>
            </a:r>
            <a:r>
              <a:rPr lang="en-US" altLang="zh-CN" dirty="0"/>
              <a:t>AWS EBS, GCE PD, Azure Disk</a:t>
            </a:r>
            <a:r>
              <a:rPr lang="zh-CN" altLang="en-US" dirty="0"/>
              <a:t>和</a:t>
            </a:r>
            <a:r>
              <a:rPr lang="en-US" altLang="zh-CN" dirty="0"/>
              <a:t>Cinder</a:t>
            </a:r>
            <a:r>
              <a:rPr lang="zh-CN" altLang="en-US" dirty="0"/>
              <a:t>支持）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123213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PV </a:t>
            </a:r>
            <a:r>
              <a:rPr lang="zh-CN" altLang="en-US" sz="1800" dirty="0"/>
              <a:t>是存储资源，而 </a:t>
            </a:r>
            <a:r>
              <a:rPr lang="en-US" altLang="zh-CN" sz="1800" dirty="0" err="1"/>
              <a:t>PersistentVolumeClaim</a:t>
            </a:r>
            <a:r>
              <a:rPr lang="en-US" altLang="zh-CN" sz="1800" dirty="0"/>
              <a:t> (PVC) </a:t>
            </a:r>
            <a:r>
              <a:rPr lang="zh-CN" altLang="en-US" sz="1800" dirty="0"/>
              <a:t>是对 </a:t>
            </a:r>
            <a:r>
              <a:rPr lang="en-US" altLang="zh-CN" sz="1800" dirty="0"/>
              <a:t>PV </a:t>
            </a:r>
            <a:r>
              <a:rPr lang="zh-CN" altLang="en-US" sz="1800" dirty="0"/>
              <a:t>的请求。</a:t>
            </a:r>
            <a:r>
              <a:rPr lang="en-US" altLang="zh-CN" sz="1800" dirty="0"/>
              <a:t>PVC </a:t>
            </a:r>
            <a:r>
              <a:rPr lang="zh-CN" altLang="en-US" sz="1800" dirty="0"/>
              <a:t>跟 </a:t>
            </a:r>
            <a:r>
              <a:rPr lang="en-US" altLang="zh-CN" sz="1800" dirty="0"/>
              <a:t>Pod </a:t>
            </a:r>
            <a:r>
              <a:rPr lang="zh-CN" altLang="en-US" sz="1800" dirty="0"/>
              <a:t>类似：</a:t>
            </a:r>
            <a:r>
              <a:rPr lang="en-US" altLang="zh-CN" sz="1800" dirty="0"/>
              <a:t>Pod </a:t>
            </a:r>
            <a:r>
              <a:rPr lang="zh-CN" altLang="en-US" sz="1800" dirty="0"/>
              <a:t>消费 </a:t>
            </a:r>
            <a:r>
              <a:rPr lang="en-US" altLang="zh-CN" sz="1800" dirty="0"/>
              <a:t>Node </a:t>
            </a:r>
            <a:r>
              <a:rPr lang="zh-CN" altLang="en-US" sz="1800" dirty="0"/>
              <a:t>资源，而 </a:t>
            </a:r>
            <a:r>
              <a:rPr lang="en-US" altLang="zh-CN" sz="1800" dirty="0"/>
              <a:t>PVC </a:t>
            </a:r>
            <a:r>
              <a:rPr lang="zh-CN" altLang="en-US" sz="1800" dirty="0"/>
              <a:t>消费 </a:t>
            </a:r>
            <a:r>
              <a:rPr lang="en-US" altLang="zh-CN" sz="1800" dirty="0"/>
              <a:t>PV </a:t>
            </a:r>
            <a:r>
              <a:rPr lang="zh-CN" altLang="en-US" sz="1800" dirty="0"/>
              <a:t>资源；</a:t>
            </a:r>
            <a:r>
              <a:rPr lang="en-US" altLang="zh-CN" sz="1800" dirty="0"/>
              <a:t>Pod </a:t>
            </a:r>
            <a:r>
              <a:rPr lang="zh-CN" altLang="en-US" sz="1800" dirty="0"/>
              <a:t>能够请求 </a:t>
            </a:r>
            <a:r>
              <a:rPr lang="en-US" altLang="zh-CN" sz="1800" dirty="0"/>
              <a:t>CPU </a:t>
            </a:r>
            <a:r>
              <a:rPr lang="zh-CN" altLang="en-US" sz="1800" dirty="0"/>
              <a:t>和内存资源，而 </a:t>
            </a:r>
            <a:r>
              <a:rPr lang="en-US" altLang="zh-CN" sz="1800" dirty="0"/>
              <a:t>PVC </a:t>
            </a:r>
            <a:r>
              <a:rPr lang="zh-CN" altLang="en-US" sz="1800" dirty="0"/>
              <a:t>请求特定大小和访问模式的数据卷。</a:t>
            </a:r>
            <a:endParaRPr lang="zh-CN" altLang="en-US" sz="1800" dirty="0"/>
          </a:p>
          <a:p>
            <a:br>
              <a:rPr lang="zh-CN" altLang="en-US" sz="1800" dirty="0" smtClean="0"/>
            </a:b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479968" y="1690688"/>
            <a:ext cx="5050971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kind: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PersistentVolumeClaim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apiVersion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 v1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metadata:</a:t>
            </a:r>
            <a:endParaRPr lang="en-US" sz="2400" dirty="0" smtClean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name: </a:t>
            </a:r>
            <a:r>
              <a:rPr lang="en-US" sz="2400" dirty="0" err="1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myclaim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spec: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accessModes</a:t>
            </a:r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- </a:t>
            </a:r>
            <a:r>
              <a:rPr lang="en-US" sz="2400" dirty="0" err="1" smtClean="0">
                <a:latin typeface="宋体-简" panose="02010800040101010101" charset="-122"/>
                <a:ea typeface="宋体-简" panose="02010800040101010101" charset="-122"/>
              </a:rPr>
              <a:t>ReadWriteOnce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resources: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requests: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  storage: 5Gi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selector: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matchLabels: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400" dirty="0" smtClean="0">
                <a:latin typeface="宋体-简" panose="02010800040101010101" charset="-122"/>
                <a:ea typeface="宋体-简" panose="02010800040101010101" charset="-122"/>
              </a:rPr>
              <a:t>      name: pv0003    </a:t>
            </a:r>
            <a:endParaRPr lang="en-US" sz="24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endParaRPr lang="en-US" sz="2400" dirty="0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PVC</a:t>
            </a:r>
            <a:endParaRPr lang="en-US" altLang="zh-C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720" y="884350"/>
            <a:ext cx="4963795" cy="576453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en-US" sz="2400" dirty="0"/>
              <a:t>kind: Pod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apiVersion</a:t>
            </a:r>
            <a:r>
              <a:rPr lang="en-US" sz="2400" dirty="0"/>
              <a:t>: v1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metadata: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name: </a:t>
            </a:r>
            <a:r>
              <a:rPr lang="en-US" sz="2400" dirty="0" err="1"/>
              <a:t>mypod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spec: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containers: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- name: </a:t>
            </a:r>
            <a:r>
              <a:rPr lang="en-US" sz="2400" dirty="0" err="1"/>
              <a:t>myfrontend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image: </a:t>
            </a:r>
            <a:r>
              <a:rPr lang="en-US" sz="2400" dirty="0" err="1"/>
              <a:t>nginx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volumeMounts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- </a:t>
            </a:r>
            <a:r>
              <a:rPr lang="en-US" sz="2400" dirty="0" err="1">
                <a:solidFill>
                  <a:srgbClr val="FF0000"/>
                </a:solidFill>
              </a:rPr>
              <a:t>mountPath</a:t>
            </a:r>
            <a:r>
              <a:rPr lang="en-US" sz="2400" dirty="0">
                <a:solidFill>
                  <a:srgbClr val="FF0000"/>
                </a:solidFill>
              </a:rPr>
              <a:t>: "/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/www/html"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name: </a:t>
            </a:r>
            <a:r>
              <a:rPr lang="en-US" sz="2400" dirty="0" err="1">
                <a:solidFill>
                  <a:srgbClr val="FF0000"/>
                </a:solidFill>
              </a:rPr>
              <a:t>mypd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volumes: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- name: </a:t>
            </a:r>
            <a:r>
              <a:rPr lang="en-US" sz="2400" dirty="0" err="1">
                <a:solidFill>
                  <a:srgbClr val="FF0000"/>
                </a:solidFill>
              </a:rPr>
              <a:t>mypd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persistentVolumeClaim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claimName</a:t>
            </a:r>
            <a:r>
              <a:rPr lang="en-US" sz="2400" dirty="0">
                <a:solidFill>
                  <a:srgbClr val="FF0000"/>
                </a:solidFill>
              </a:rPr>
              <a:t>: myclaim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使用</a:t>
            </a:r>
            <a:r>
              <a:rPr lang="en-US" b="1" dirty="0" err="1" smtClean="0"/>
              <a:t>subPath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3197" cy="4351338"/>
          </a:xfrm>
        </p:spPr>
        <p:txBody>
          <a:bodyPr/>
          <a:lstStyle/>
          <a:p>
            <a:r>
              <a:rPr lang="en-US" altLang="zh-CN" dirty="0" err="1" smtClean="0"/>
              <a:t>subpath</a:t>
            </a:r>
            <a:r>
              <a:rPr lang="zh-CN" altLang="en-US" dirty="0" smtClean="0"/>
              <a:t>可以指定在共享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里的子目录</a:t>
            </a:r>
            <a:endParaRPr lang="en-US" altLang="zh-CN" dirty="0" smtClean="0"/>
          </a:p>
          <a:p>
            <a:r>
              <a:rPr lang="en-US" altLang="zh-CN" dirty="0" smtClean="0"/>
              <a:t>Pod</a:t>
            </a:r>
            <a:r>
              <a:rPr lang="zh-CN" altLang="en-US" dirty="0"/>
              <a:t>的多个容器使用同一个</a:t>
            </a:r>
            <a:r>
              <a:rPr lang="en-US" altLang="zh-CN" dirty="0"/>
              <a:t>Volume</a:t>
            </a:r>
            <a:r>
              <a:rPr lang="zh-CN" altLang="en-US" dirty="0"/>
              <a:t>时，</a:t>
            </a:r>
            <a:r>
              <a:rPr lang="en-US" altLang="zh-CN" dirty="0" err="1"/>
              <a:t>subPath</a:t>
            </a:r>
            <a:r>
              <a:rPr lang="zh-CN" altLang="en-US" dirty="0"/>
              <a:t>非常有</a:t>
            </a:r>
            <a:r>
              <a:rPr lang="zh-CN" altLang="en-US" dirty="0" smtClean="0"/>
              <a:t>用，避免互相影响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33704" y="132955"/>
            <a:ext cx="6096000" cy="71704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apiVersion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 v1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kind: Pod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metadata: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name: my-lamp-site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spec: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containers: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- name: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mysql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image: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mysql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volumeMounts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-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mountPath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 /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var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/lib/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mysql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  name: site-data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 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subPath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mysql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- name: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php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image: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php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volumeMounts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-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mountPath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 /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var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/www/html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  name: site-data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        </a:t>
            </a:r>
            <a:r>
              <a:rPr lang="en-US" sz="2000" dirty="0" err="1" smtClean="0">
                <a:latin typeface="宋体-简" panose="02010800040101010101" charset="-122"/>
                <a:ea typeface="宋体-简" panose="02010800040101010101" charset="-122"/>
              </a:rPr>
              <a:t>subPath</a:t>
            </a:r>
            <a:r>
              <a:rPr lang="en-US" sz="2000" dirty="0" smtClean="0">
                <a:latin typeface="宋体-简" panose="02010800040101010101" charset="-122"/>
                <a:ea typeface="宋体-简" panose="02010800040101010101" charset="-122"/>
              </a:rPr>
              <a:t>: html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volumes:</a:t>
            </a:r>
            <a:endParaRPr lang="en-US" sz="2000" dirty="0" smtClean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- name: site-data</a:t>
            </a:r>
            <a:endParaRPr lang="en-US" sz="2000" dirty="0" smtClean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  </a:t>
            </a:r>
            <a:r>
              <a:rPr lang="en-US" sz="2000" dirty="0" err="1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persistentVolumeClaim</a:t>
            </a:r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:</a:t>
            </a:r>
            <a:endParaRPr lang="en-US" sz="2000" dirty="0" smtClean="0">
              <a:solidFill>
                <a:srgbClr val="FF0000"/>
              </a:solidFill>
              <a:latin typeface="宋体-简" panose="02010800040101010101" charset="-122"/>
              <a:ea typeface="宋体-简" panose="02010800040101010101" charset="-122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        </a:t>
            </a:r>
            <a:r>
              <a:rPr lang="en-US" sz="2000" dirty="0" err="1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claimName</a:t>
            </a:r>
            <a:r>
              <a:rPr lang="en-US" sz="2000" dirty="0" smtClean="0">
                <a:solidFill>
                  <a:srgbClr val="FF0000"/>
                </a:solidFill>
                <a:latin typeface="宋体-简" panose="02010800040101010101" charset="-122"/>
                <a:ea typeface="宋体-简" panose="02010800040101010101" charset="-122"/>
              </a:rPr>
              <a:t>: myclaim</a:t>
            </a:r>
            <a:endParaRPr lang="en-US" sz="2000" dirty="0" smtClean="0">
              <a:latin typeface="宋体-简" panose="02010800040101010101" charset="-122"/>
              <a:ea typeface="宋体-简" panose="02010800040101010101" charset="-122"/>
            </a:endParaRPr>
          </a:p>
          <a:p>
            <a:endParaRPr lang="en-US" sz="2000" dirty="0">
              <a:latin typeface="宋体-简" panose="02010800040101010101" charset="-122"/>
              <a:ea typeface="宋体-简" panose="020108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大纲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6675"/>
            <a:ext cx="10972800" cy="434346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Kubernetes</a:t>
            </a:r>
            <a:r>
              <a:rPr lang="zh-CN" altLang="en-US" sz="3600" dirty="0"/>
              <a:t>存储卷（</a:t>
            </a:r>
            <a:r>
              <a:rPr lang="en-US" altLang="zh-CN" sz="3600" dirty="0"/>
              <a:t>volume</a:t>
            </a:r>
            <a:r>
              <a:rPr lang="zh-CN" altLang="en-US" sz="3600" dirty="0"/>
              <a:t>）</a:t>
            </a:r>
            <a:endParaRPr lang="zh-CN" altLang="en-US" sz="3600" dirty="0"/>
          </a:p>
          <a:p>
            <a:endParaRPr lang="zh-CN" altLang="en-US" sz="3600" dirty="0"/>
          </a:p>
          <a:p>
            <a:r>
              <a:rPr lang="en-US" altLang="zh-CN" sz="3600" dirty="0"/>
              <a:t>Kubernetes PV/PVC</a:t>
            </a:r>
            <a:r>
              <a:rPr lang="zh-CN" altLang="en-US" sz="3600" dirty="0"/>
              <a:t>详解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Kubernetes</a:t>
            </a:r>
            <a:r>
              <a:rPr lang="en-US" b="1" dirty="0" err="1" smtClean="0"/>
              <a:t>存储卷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我们知道默认情况下容器的数据都是非持久化的，在容器消亡以后数据也跟着丢失，所以</a:t>
            </a:r>
            <a:r>
              <a:rPr lang="en-US" altLang="zh-CN" dirty="0"/>
              <a:t>Docker</a:t>
            </a:r>
            <a:r>
              <a:rPr lang="zh-CN" altLang="en-US" dirty="0"/>
              <a:t>提供了</a:t>
            </a:r>
            <a:r>
              <a:rPr lang="en-US" altLang="zh-CN" dirty="0"/>
              <a:t>Volume</a:t>
            </a:r>
            <a:r>
              <a:rPr lang="zh-CN" altLang="en-US" dirty="0"/>
              <a:t>机制以便将数据持久化存储。类似的，</a:t>
            </a:r>
            <a:r>
              <a:rPr lang="en-US" altLang="zh-CN" dirty="0"/>
              <a:t>Kubernetes</a:t>
            </a:r>
            <a:r>
              <a:rPr lang="zh-CN" altLang="en-US" dirty="0"/>
              <a:t>提供了更强大的</a:t>
            </a:r>
            <a:r>
              <a:rPr lang="en-US" altLang="zh-CN" dirty="0"/>
              <a:t>Volume</a:t>
            </a:r>
            <a:r>
              <a:rPr lang="zh-CN" altLang="en-US" dirty="0"/>
              <a:t>机制和丰富的插件，解决了容器数据持久化和容器间共享数据的问题。</a:t>
            </a:r>
            <a:endParaRPr lang="zh-CN" altLang="en-US" dirty="0"/>
          </a:p>
          <a:p>
            <a:r>
              <a:rPr lang="zh-CN" altLang="en-US" dirty="0"/>
              <a:t>与</a:t>
            </a:r>
            <a:r>
              <a:rPr lang="en-US" altLang="zh-CN" dirty="0"/>
              <a:t>Docker</a:t>
            </a:r>
            <a:r>
              <a:rPr lang="zh-CN" altLang="en-US" dirty="0"/>
              <a:t>不同，</a:t>
            </a:r>
            <a:r>
              <a:rPr lang="en-US" altLang="zh-CN" dirty="0"/>
              <a:t>Kubernetes Volume</a:t>
            </a:r>
            <a:r>
              <a:rPr lang="zh-CN" altLang="en-US" dirty="0"/>
              <a:t>的生命周期与</a:t>
            </a:r>
            <a:r>
              <a:rPr lang="en-US" altLang="zh-CN" dirty="0"/>
              <a:t>Pod</a:t>
            </a:r>
            <a:r>
              <a:rPr lang="zh-CN" altLang="en-US" dirty="0"/>
              <a:t>绑定</a:t>
            </a:r>
            <a:endParaRPr lang="zh-CN" altLang="en-US" dirty="0"/>
          </a:p>
          <a:p>
            <a:pPr lvl="1"/>
            <a:r>
              <a:rPr lang="zh-CN" altLang="en-US" dirty="0"/>
              <a:t>容器挂掉后</a:t>
            </a:r>
            <a:r>
              <a:rPr lang="en-US" altLang="zh-CN" dirty="0"/>
              <a:t>Kubelet</a:t>
            </a:r>
            <a:r>
              <a:rPr lang="zh-CN" altLang="en-US" dirty="0"/>
              <a:t>再次重启容器时，</a:t>
            </a:r>
            <a:r>
              <a:rPr lang="en-US" altLang="zh-CN" dirty="0"/>
              <a:t>Volume</a:t>
            </a:r>
            <a:r>
              <a:rPr lang="zh-CN" altLang="en-US" dirty="0"/>
              <a:t>的数据依然还在</a:t>
            </a:r>
            <a:endParaRPr lang="zh-CN" altLang="en-US" dirty="0"/>
          </a:p>
          <a:p>
            <a:pPr lvl="1"/>
            <a:r>
              <a:rPr lang="zh-CN" altLang="en-US" dirty="0"/>
              <a:t>而</a:t>
            </a:r>
            <a:r>
              <a:rPr lang="en-US" altLang="zh-CN" dirty="0"/>
              <a:t>Pod</a:t>
            </a:r>
            <a:r>
              <a:rPr lang="zh-CN" altLang="en-US" dirty="0"/>
              <a:t>删除时，</a:t>
            </a:r>
            <a:r>
              <a:rPr lang="en-US" altLang="zh-CN" dirty="0"/>
              <a:t>Volume</a:t>
            </a:r>
            <a:r>
              <a:rPr lang="zh-CN" altLang="en-US" dirty="0"/>
              <a:t>才会清理。数据是否丢失取决于具体的</a:t>
            </a:r>
            <a:r>
              <a:rPr lang="en-US" altLang="zh-CN" dirty="0"/>
              <a:t>Volume</a:t>
            </a:r>
            <a:r>
              <a:rPr lang="zh-CN" altLang="en-US" dirty="0"/>
              <a:t>类型，比如</a:t>
            </a:r>
            <a:r>
              <a:rPr lang="en-US" altLang="zh-CN" dirty="0" err="1"/>
              <a:t>emptyDir</a:t>
            </a:r>
            <a:r>
              <a:rPr lang="zh-CN" altLang="en-US" dirty="0"/>
              <a:t>的数据会丢失，而</a:t>
            </a:r>
            <a:r>
              <a:rPr lang="en-US" altLang="zh-CN" dirty="0"/>
              <a:t>PV</a:t>
            </a:r>
            <a:r>
              <a:rPr lang="zh-CN" altLang="en-US" dirty="0"/>
              <a:t>的数据则不会丢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Volume</a:t>
            </a:r>
            <a:r>
              <a:rPr lang="en-US" b="1" dirty="0" err="1" smtClean="0"/>
              <a:t>类型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366" y="2045203"/>
            <a:ext cx="3534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secret</a:t>
            </a:r>
            <a:endParaRPr lang="en-US" dirty="0" smtClean="0"/>
          </a:p>
          <a:p>
            <a:r>
              <a:rPr lang="en-US" dirty="0" err="1" smtClean="0"/>
              <a:t>persistentVolumeClaim</a:t>
            </a:r>
            <a:endParaRPr lang="en-US" dirty="0" smtClean="0"/>
          </a:p>
          <a:p>
            <a:r>
              <a:rPr lang="en-US" dirty="0" err="1" smtClean="0"/>
              <a:t>downwardAPI</a:t>
            </a:r>
            <a:endParaRPr lang="en-US" dirty="0" smtClean="0"/>
          </a:p>
          <a:p>
            <a:r>
              <a:rPr lang="en-US" dirty="0" err="1" smtClean="0"/>
              <a:t>azureFileVolume</a:t>
            </a:r>
            <a:endParaRPr lang="en-US" dirty="0" smtClean="0"/>
          </a:p>
          <a:p>
            <a:r>
              <a:rPr lang="en-US" dirty="0" err="1" smtClean="0"/>
              <a:t>azureDisk</a:t>
            </a:r>
            <a:endParaRPr lang="en-US" dirty="0" smtClean="0"/>
          </a:p>
          <a:p>
            <a:r>
              <a:rPr lang="en-US" dirty="0" err="1" smtClean="0"/>
              <a:t>vsphereVolume</a:t>
            </a:r>
            <a:endParaRPr lang="en-US" dirty="0" smtClean="0"/>
          </a:p>
          <a:p>
            <a:r>
              <a:rPr lang="en-US" dirty="0" err="1" smtClean="0"/>
              <a:t>Quobyte</a:t>
            </a:r>
            <a:endParaRPr lang="en-US" dirty="0" smtClean="0"/>
          </a:p>
          <a:p>
            <a:r>
              <a:rPr lang="en-US" dirty="0" err="1" smtClean="0"/>
              <a:t>PortworxVolume</a:t>
            </a:r>
            <a:endParaRPr lang="en-US" dirty="0" smtClean="0"/>
          </a:p>
          <a:p>
            <a:r>
              <a:rPr lang="en-US" dirty="0" err="1" smtClean="0"/>
              <a:t>ScaleIO</a:t>
            </a:r>
            <a:endParaRPr lang="en-US" dirty="0" smtClean="0"/>
          </a:p>
          <a:p>
            <a:r>
              <a:rPr lang="en-US" dirty="0" err="1" smtClean="0"/>
              <a:t>FlexVolume</a:t>
            </a:r>
            <a:endParaRPr lang="en-US" dirty="0" smtClean="0"/>
          </a:p>
          <a:p>
            <a:r>
              <a:rPr lang="en-US" dirty="0" err="1" smtClean="0"/>
              <a:t>StorageOS</a:t>
            </a:r>
            <a:endParaRPr lang="en-US" dirty="0" smtClean="0"/>
          </a:p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9457" y="2045203"/>
            <a:ext cx="30361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emptyDir</a:t>
            </a:r>
            <a:endParaRPr lang="en-US" dirty="0" smtClean="0"/>
          </a:p>
          <a:p>
            <a:r>
              <a:rPr lang="en-US" dirty="0" err="1" smtClean="0"/>
              <a:t>hostPath</a:t>
            </a:r>
            <a:endParaRPr lang="en-US" dirty="0" smtClean="0"/>
          </a:p>
          <a:p>
            <a:r>
              <a:rPr lang="en-US" dirty="0" err="1" smtClean="0"/>
              <a:t>gcePersistentDisk</a:t>
            </a:r>
            <a:endParaRPr lang="en-US" dirty="0" smtClean="0"/>
          </a:p>
          <a:p>
            <a:r>
              <a:rPr lang="en-US" dirty="0" err="1" smtClean="0"/>
              <a:t>awsElasticBlockStore</a:t>
            </a:r>
            <a:endParaRPr lang="en-US" dirty="0" smtClean="0"/>
          </a:p>
          <a:p>
            <a:r>
              <a:rPr lang="en-US" dirty="0" err="1" smtClean="0"/>
              <a:t>nfs</a:t>
            </a:r>
            <a:endParaRPr lang="en-US" dirty="0" smtClean="0"/>
          </a:p>
          <a:p>
            <a:r>
              <a:rPr lang="en-US" dirty="0" err="1" smtClean="0"/>
              <a:t>iscsi</a:t>
            </a:r>
            <a:endParaRPr lang="en-US" dirty="0" smtClean="0"/>
          </a:p>
          <a:p>
            <a:r>
              <a:rPr lang="en-US" dirty="0" err="1" smtClean="0"/>
              <a:t>flocker</a:t>
            </a:r>
            <a:endParaRPr lang="en-US" dirty="0" smtClean="0"/>
          </a:p>
          <a:p>
            <a:r>
              <a:rPr lang="en-US" dirty="0" err="1" smtClean="0"/>
              <a:t>glusterfs</a:t>
            </a:r>
            <a:endParaRPr lang="en-US" dirty="0" smtClean="0"/>
          </a:p>
          <a:p>
            <a:r>
              <a:rPr lang="en-US" dirty="0" err="1" smtClean="0"/>
              <a:t>rbd</a:t>
            </a:r>
            <a:endParaRPr lang="en-US" dirty="0" smtClean="0"/>
          </a:p>
          <a:p>
            <a:r>
              <a:rPr lang="en-US" altLang="zh-CN" dirty="0" err="1" smtClean="0"/>
              <a:t>c</a:t>
            </a:r>
            <a:r>
              <a:rPr lang="en-US" dirty="0" err="1" smtClean="0"/>
              <a:t>ephfs</a:t>
            </a:r>
            <a:endParaRPr lang="en-US" dirty="0" smtClean="0"/>
          </a:p>
          <a:p>
            <a:r>
              <a:rPr lang="en-US" dirty="0" err="1" smtClean="0"/>
              <a:t>gitRepo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348" cy="4351338"/>
          </a:xfrm>
        </p:spPr>
        <p:txBody>
          <a:bodyPr/>
          <a:lstStyle/>
          <a:p>
            <a:r>
              <a:rPr lang="en-US" altLang="zh-CN" dirty="0" smtClean="0"/>
              <a:t>NFS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Network File System</a:t>
            </a:r>
            <a:r>
              <a:rPr lang="zh-CN" altLang="en-US" dirty="0" smtClean="0"/>
              <a:t>的缩写，即网络文件系统。</a:t>
            </a:r>
            <a:r>
              <a:rPr lang="en-US" altLang="zh-CN" dirty="0" smtClean="0"/>
              <a:t>Kubernetes</a:t>
            </a:r>
            <a:r>
              <a:rPr lang="zh-CN" altLang="en-US" dirty="0" smtClean="0"/>
              <a:t>中通过简单地配置就可以挂载</a:t>
            </a:r>
            <a:r>
              <a:rPr lang="en-US" altLang="zh-CN" dirty="0" smtClean="0"/>
              <a:t>NFS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中，而</a:t>
            </a:r>
            <a:r>
              <a:rPr lang="en-US" altLang="zh-CN" dirty="0" smtClean="0"/>
              <a:t>NFS</a:t>
            </a:r>
            <a:r>
              <a:rPr lang="zh-CN" altLang="en-US" dirty="0" smtClean="0"/>
              <a:t>中的数据是可以永久保存的，同时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支持同时写操作。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57852" y="1969969"/>
            <a:ext cx="419594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volumes:</a:t>
            </a:r>
            <a:endParaRPr lang="en-US" dirty="0" smtClean="0"/>
          </a:p>
          <a:p>
            <a:r>
              <a:rPr lang="en-US" dirty="0" smtClean="0"/>
              <a:t>- name: </a:t>
            </a:r>
            <a:r>
              <a:rPr lang="en-US" dirty="0" err="1" smtClean="0"/>
              <a:t>nfs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nfs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server: 10.254.234.223</a:t>
            </a:r>
            <a:endParaRPr lang="en-US" dirty="0" smtClean="0"/>
          </a:p>
          <a:p>
            <a:r>
              <a:rPr lang="en-US" dirty="0" smtClean="0"/>
              <a:t>    path: "/"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部署</a:t>
            </a:r>
            <a:r>
              <a:rPr lang="en-US" altLang="zh-CN"/>
              <a:t>NFS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yum install -y nfs-utils</a:t>
            </a:r>
            <a:endParaRPr lang="en-US" altLang="zh-CN"/>
          </a:p>
          <a:p>
            <a:r>
              <a:rPr lang="en-US" altLang="zh-CN"/>
              <a:t>mkdir /data</a:t>
            </a:r>
            <a:endParaRPr lang="en-US" altLang="zh-CN"/>
          </a:p>
          <a:p>
            <a:r>
              <a:rPr lang="en-US" altLang="zh-CN"/>
              <a:t>chown nobody.nobody -R /data</a:t>
            </a:r>
            <a:endParaRPr lang="en-US" altLang="zh-CN"/>
          </a:p>
          <a:p>
            <a:r>
              <a:rPr lang="en-US" altLang="zh-CN"/>
              <a:t>chmod 777 -R /data</a:t>
            </a:r>
            <a:endParaRPr lang="en-US" altLang="zh-CN"/>
          </a:p>
          <a:p>
            <a:r>
              <a:rPr lang="en-US" altLang="zh-CN"/>
              <a:t>echo </a:t>
            </a:r>
            <a:r>
              <a:t>“</a:t>
            </a:r>
            <a:r>
              <a:rPr lang="en-US" altLang="zh-CN"/>
              <a:t>/data *(rw,no_root_squash)</a:t>
            </a:r>
            <a:r>
              <a:t>” </a:t>
            </a:r>
            <a:r>
              <a:rPr lang="en-US" altLang="zh-CN"/>
              <a:t>&gt;&gt; /etc/exports</a:t>
            </a:r>
            <a:endParaRPr lang="en-US" altLang="zh-CN"/>
          </a:p>
          <a:p>
            <a:r>
              <a:rPr lang="en-US" altLang="zh-CN"/>
              <a:t>systemctl start nfs-server</a:t>
            </a:r>
            <a:endParaRPr lang="en-US" altLang="zh-CN"/>
          </a:p>
          <a:p>
            <a:r>
              <a:rPr lang="en-US" altLang="zh-CN"/>
              <a:t>showmount -e 192.168.0.181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持久化卷（</a:t>
            </a:r>
            <a:r>
              <a:rPr lang="en-US" altLang="zh-CN" b="1" dirty="0" smtClean="0"/>
              <a:t>PV</a:t>
            </a:r>
            <a:r>
              <a:rPr lang="zh-CN" altLang="en-US" b="1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PersistentVolume</a:t>
            </a:r>
            <a:r>
              <a:rPr lang="en-US" altLang="zh-CN" dirty="0"/>
              <a:t> (PV) </a:t>
            </a:r>
            <a:r>
              <a:rPr lang="zh-CN" altLang="en-US" dirty="0"/>
              <a:t>和 </a:t>
            </a:r>
            <a:r>
              <a:rPr lang="en-US" altLang="zh-CN" dirty="0" err="1"/>
              <a:t>PersistentVolumeClaim</a:t>
            </a:r>
            <a:r>
              <a:rPr lang="en-US" altLang="zh-CN" dirty="0"/>
              <a:t> (PVC) </a:t>
            </a:r>
            <a:r>
              <a:rPr lang="zh-CN" altLang="en-US" dirty="0"/>
              <a:t>提供了方便的持久化卷：</a:t>
            </a:r>
            <a:r>
              <a:rPr lang="en-US" altLang="zh-CN" dirty="0"/>
              <a:t>PV </a:t>
            </a:r>
            <a:r>
              <a:rPr lang="zh-CN" altLang="en-US" dirty="0"/>
              <a:t>提供网络存储资源，而 </a:t>
            </a:r>
            <a:r>
              <a:rPr lang="en-US" altLang="zh-CN" dirty="0"/>
              <a:t>PVC </a:t>
            </a:r>
            <a:r>
              <a:rPr lang="zh-CN" altLang="en-US" dirty="0"/>
              <a:t>请求存储资源。这样，设置持久化的工作流包括配置底层文件系统或者云数据卷、创建持久性数据卷、最后创建 </a:t>
            </a:r>
            <a:r>
              <a:rPr lang="en-US" altLang="zh-CN" dirty="0"/>
              <a:t>PVC </a:t>
            </a:r>
            <a:r>
              <a:rPr lang="zh-CN" altLang="en-US" dirty="0"/>
              <a:t>来将 </a:t>
            </a:r>
            <a:r>
              <a:rPr lang="en-US" altLang="zh-CN" dirty="0"/>
              <a:t>Pod </a:t>
            </a:r>
            <a:r>
              <a:rPr lang="zh-CN" altLang="en-US" dirty="0"/>
              <a:t>跟数据卷关联起来。</a:t>
            </a:r>
            <a:r>
              <a:rPr lang="en-US" altLang="zh-CN" dirty="0"/>
              <a:t>PV </a:t>
            </a:r>
            <a:r>
              <a:rPr lang="zh-CN" altLang="en-US" dirty="0"/>
              <a:t>和 </a:t>
            </a:r>
            <a:r>
              <a:rPr lang="en-US" altLang="zh-CN" dirty="0"/>
              <a:t>PVC </a:t>
            </a:r>
            <a:r>
              <a:rPr lang="zh-CN" altLang="en-US" dirty="0"/>
              <a:t>可以将 </a:t>
            </a:r>
            <a:r>
              <a:rPr lang="en-US" altLang="zh-CN" dirty="0"/>
              <a:t>pod </a:t>
            </a:r>
            <a:r>
              <a:rPr lang="zh-CN" altLang="en-US" dirty="0"/>
              <a:t>和数据卷解耦，</a:t>
            </a:r>
            <a:r>
              <a:rPr lang="en-US" altLang="zh-CN" dirty="0"/>
              <a:t>pod </a:t>
            </a:r>
            <a:r>
              <a:rPr lang="zh-CN" altLang="en-US" dirty="0"/>
              <a:t>不需要知道确切的文件系统或者支持它的持久化引擎。</a:t>
            </a:r>
            <a:endParaRPr lang="zh-CN" altLang="en-US" dirty="0"/>
          </a:p>
          <a:p>
            <a:endParaRPr lang="en-US" dirty="0"/>
          </a:p>
          <a:p>
            <a:r>
              <a:rPr lang="en-US" altLang="zh-CN" dirty="0" err="1">
                <a:sym typeface="+mn-ea"/>
              </a:rPr>
              <a:t>PersistentVolume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PV</a:t>
            </a:r>
            <a:r>
              <a:rPr lang="zh-CN" altLang="en-US" dirty="0">
                <a:sym typeface="+mn-ea"/>
              </a:rPr>
              <a:t>）是集群之中的一块网络存储。跟 </a:t>
            </a:r>
            <a:r>
              <a:rPr lang="en-US" altLang="zh-CN" dirty="0">
                <a:sym typeface="+mn-ea"/>
              </a:rPr>
              <a:t>Node </a:t>
            </a:r>
            <a:r>
              <a:rPr lang="zh-CN" altLang="en-US" dirty="0">
                <a:sym typeface="+mn-ea"/>
              </a:rPr>
              <a:t>一样，也是集群的资源。</a:t>
            </a:r>
            <a:r>
              <a:rPr lang="en-US" altLang="zh-CN" dirty="0">
                <a:sym typeface="+mn-ea"/>
              </a:rPr>
              <a:t>PV </a:t>
            </a:r>
            <a:r>
              <a:rPr lang="zh-CN" altLang="en-US" dirty="0">
                <a:sym typeface="+mn-ea"/>
              </a:rPr>
              <a:t>跟 </a:t>
            </a:r>
            <a:r>
              <a:rPr lang="en-US" altLang="zh-CN" dirty="0">
                <a:sym typeface="+mn-ea"/>
              </a:rPr>
              <a:t>Volume (</a:t>
            </a:r>
            <a:r>
              <a:rPr lang="zh-CN" altLang="en-US" dirty="0">
                <a:sym typeface="+mn-ea"/>
              </a:rPr>
              <a:t>卷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类似，不过会有独立于 </a:t>
            </a:r>
            <a:r>
              <a:rPr lang="en-US" altLang="zh-CN" dirty="0">
                <a:sym typeface="+mn-ea"/>
              </a:rPr>
              <a:t>Pod </a:t>
            </a:r>
            <a:r>
              <a:rPr lang="zh-CN" altLang="en-US" dirty="0">
                <a:sym typeface="+mn-ea"/>
              </a:rPr>
              <a:t>的生命周期。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PV</a:t>
            </a:r>
            <a:r>
              <a:rPr lang="en-US" b="1" dirty="0" err="1" smtClean="0"/>
              <a:t>生命周期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PV的生命周期包括5个阶段</a:t>
            </a:r>
            <a:endParaRPr lang="en-US" dirty="0"/>
          </a:p>
          <a:p>
            <a:pPr lvl="1"/>
            <a:r>
              <a:rPr lang="en-US" dirty="0" err="1"/>
              <a:t>Provisioning，即PV的创建，可以直接创建PV（静态方式</a:t>
            </a:r>
            <a:r>
              <a:rPr lang="en-US" dirty="0"/>
              <a:t>），</a:t>
            </a:r>
            <a:r>
              <a:rPr lang="en-US" dirty="0" err="1"/>
              <a:t>也可以使用StorageClass动态创建</a:t>
            </a:r>
            <a:endParaRPr lang="en-US" dirty="0"/>
          </a:p>
          <a:p>
            <a:pPr lvl="1"/>
            <a:r>
              <a:rPr lang="en-US" dirty="0" err="1"/>
              <a:t>Binding，将PV分配给PVC</a:t>
            </a:r>
            <a:endParaRPr lang="en-US" dirty="0"/>
          </a:p>
          <a:p>
            <a:pPr lvl="1"/>
            <a:r>
              <a:rPr lang="en-US" dirty="0" err="1"/>
              <a:t>Using，Pod通过PVC使用该Volume</a:t>
            </a:r>
            <a:endParaRPr lang="en-US" dirty="0"/>
          </a:p>
          <a:p>
            <a:pPr lvl="1"/>
            <a:r>
              <a:rPr lang="en-US" dirty="0" err="1"/>
              <a:t>Releasing，Pod释放Volume并删除PVC</a:t>
            </a:r>
            <a:endParaRPr lang="en-US" dirty="0"/>
          </a:p>
          <a:p>
            <a:pPr lvl="1"/>
            <a:r>
              <a:rPr lang="en-US" dirty="0" err="1"/>
              <a:t>Reclaiming，回收PV，可以保留PV以便下次使用，也可以直接从存储中删除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PV</a:t>
            </a:r>
            <a:r>
              <a:rPr lang="zh-CN" altLang="en-US" b="1" dirty="0"/>
              <a:t>的</a:t>
            </a:r>
            <a:r>
              <a:rPr lang="zh-CN" altLang="en-US" b="1" dirty="0" smtClean="0"/>
              <a:t>状态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根据这</a:t>
            </a:r>
            <a:r>
              <a:rPr lang="en-US" altLang="zh-CN" sz="2400" dirty="0"/>
              <a:t>5</a:t>
            </a:r>
            <a:r>
              <a:rPr lang="zh-CN" altLang="en-US" sz="2400" dirty="0"/>
              <a:t>个阶段，</a:t>
            </a:r>
            <a:r>
              <a:rPr lang="en-US" altLang="zh-CN" sz="2400" dirty="0"/>
              <a:t>PV</a:t>
            </a:r>
            <a:r>
              <a:rPr lang="zh-CN" altLang="en-US" sz="2400" dirty="0"/>
              <a:t>的状态有以下</a:t>
            </a:r>
            <a:r>
              <a:rPr lang="en-US" altLang="zh-CN" sz="2400" dirty="0"/>
              <a:t>4</a:t>
            </a:r>
            <a:r>
              <a:rPr lang="zh-CN" altLang="en-US" sz="2400" dirty="0"/>
              <a:t>种</a:t>
            </a:r>
            <a:endParaRPr lang="zh-CN" altLang="en-US" sz="2400" dirty="0"/>
          </a:p>
          <a:p>
            <a:pPr lvl="1"/>
            <a:r>
              <a:rPr lang="en-US" altLang="zh-CN" sz="2000" dirty="0"/>
              <a:t>Available</a:t>
            </a:r>
            <a:r>
              <a:rPr lang="zh-CN" altLang="en-US" sz="2000" dirty="0"/>
              <a:t>：可用</a:t>
            </a:r>
            <a:endParaRPr lang="zh-CN" altLang="en-US" sz="2000" dirty="0"/>
          </a:p>
          <a:p>
            <a:pPr lvl="1"/>
            <a:r>
              <a:rPr lang="en-US" altLang="zh-CN" sz="2000" dirty="0"/>
              <a:t>Bound</a:t>
            </a:r>
            <a:r>
              <a:rPr lang="zh-CN" altLang="en-US" sz="2000" dirty="0"/>
              <a:t>：已经分配给</a:t>
            </a:r>
            <a:r>
              <a:rPr lang="en-US" altLang="zh-CN" sz="2000" dirty="0"/>
              <a:t>PVC</a:t>
            </a:r>
            <a:endParaRPr lang="en-US" altLang="zh-CN" sz="2000" dirty="0"/>
          </a:p>
          <a:p>
            <a:pPr lvl="1"/>
            <a:r>
              <a:rPr lang="en-US" altLang="zh-CN" sz="2000" dirty="0"/>
              <a:t>Released</a:t>
            </a:r>
            <a:r>
              <a:rPr lang="zh-CN" altLang="en-US" sz="2000" dirty="0"/>
              <a:t>：</a:t>
            </a:r>
            <a:r>
              <a:rPr lang="en-US" altLang="zh-CN" sz="2000" dirty="0"/>
              <a:t>PVC</a:t>
            </a:r>
            <a:r>
              <a:rPr lang="zh-CN" altLang="en-US" sz="2000" dirty="0"/>
              <a:t>解绑但还未执行回收策略</a:t>
            </a:r>
            <a:endParaRPr lang="zh-CN" altLang="en-US" sz="2000" dirty="0"/>
          </a:p>
          <a:p>
            <a:pPr lvl="1"/>
            <a:r>
              <a:rPr lang="en-US" altLang="zh-CN" sz="2000" dirty="0"/>
              <a:t>Failed</a:t>
            </a:r>
            <a:r>
              <a:rPr lang="zh-CN" altLang="en-US" sz="2000" dirty="0"/>
              <a:t>：发生错误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3260</Words>
  <Application>WPS 演示</Application>
  <PresentationFormat>宽屏</PresentationFormat>
  <Paragraphs>190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宋体-简</vt:lpstr>
      <vt:lpstr>Calibri</vt:lpstr>
      <vt:lpstr>微软雅黑</vt:lpstr>
      <vt:lpstr>Arial Unicode MS</vt:lpstr>
      <vt:lpstr>等线</vt:lpstr>
      <vt:lpstr>Office 主题</vt:lpstr>
      <vt:lpstr>Kubernetes持久存储</vt:lpstr>
      <vt:lpstr>大纲</vt:lpstr>
      <vt:lpstr>Kubernetes存储卷</vt:lpstr>
      <vt:lpstr>Volume类型</vt:lpstr>
      <vt:lpstr>NFS</vt:lpstr>
      <vt:lpstr>部署NFS</vt:lpstr>
      <vt:lpstr>持久化卷（PV）</vt:lpstr>
      <vt:lpstr>PV生命周期</vt:lpstr>
      <vt:lpstr>PV的状态</vt:lpstr>
      <vt:lpstr>创建PV</vt:lpstr>
      <vt:lpstr>访问模式与回收策略</vt:lpstr>
      <vt:lpstr>PVC</vt:lpstr>
      <vt:lpstr>使用PVC</vt:lpstr>
      <vt:lpstr>使用subPath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Jesse</dc:creator>
  <cp:lastModifiedBy>Breeze</cp:lastModifiedBy>
  <cp:revision>366</cp:revision>
  <dcterms:created xsi:type="dcterms:W3CDTF">2020-12-07T15:42:00Z</dcterms:created>
  <dcterms:modified xsi:type="dcterms:W3CDTF">2021-08-14T11:08:39Z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E6080735A0184FEBA3DFD2DD13A76F81</vt:lpwstr>
  </property>
</Properties>
</file>