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378" r:id="rId3"/>
    <p:sldId id="468" r:id="rId4"/>
    <p:sldId id="487" r:id="rId5"/>
    <p:sldId id="490" r:id="rId6"/>
    <p:sldId id="491" r:id="rId7"/>
    <p:sldId id="475" r:id="rId8"/>
    <p:sldId id="406" r:id="rId9"/>
    <p:sldId id="476" r:id="rId10"/>
    <p:sldId id="463" r:id="rId11"/>
    <p:sldId id="477" r:id="rId12"/>
    <p:sldId id="529" r:id="rId13"/>
    <p:sldId id="530" r:id="rId14"/>
    <p:sldId id="493" r:id="rId15"/>
    <p:sldId id="521" r:id="rId16"/>
    <p:sldId id="494" r:id="rId17"/>
    <p:sldId id="495" r:id="rId18"/>
    <p:sldId id="474" r:id="rId19"/>
    <p:sldId id="421" r:id="rId20"/>
    <p:sldId id="496" r:id="rId21"/>
    <p:sldId id="488" r:id="rId22"/>
    <p:sldId id="4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3426" autoAdjust="0"/>
  </p:normalViewPr>
  <p:slideViewPr>
    <p:cSldViewPr snapToGrid="0" snapToObjects="1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F00F-224A-AE4D-9D33-725B5D63C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>
              <a:defRPr sz="18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>
              <a:defRPr sz="16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microsoft.com/office/2007/relationships/hdphoto" Target="../media/image6.wdp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kubernetes.io/docs/admin/admission-controllers/#configuration-file-form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867430"/>
            <a:ext cx="11468100" cy="2387600"/>
          </a:xfrm>
        </p:spPr>
        <p:txBody>
          <a:bodyPr/>
          <a:lstStyle/>
          <a:p>
            <a:r>
              <a:rPr lang="en-US" dirty="0" smtClean="0"/>
              <a:t>Kubernetes </a:t>
            </a:r>
            <a:r>
              <a:rPr lang="zh-CN" altLang="en-US" dirty="0" smtClean="0"/>
              <a:t>认证与授权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serviceaccount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kubectl create serviceaccount train -n kube-system</a:t>
            </a:r>
            <a:endParaRPr lang="en-US" altLang="zh-CN"/>
          </a:p>
          <a:p>
            <a:r>
              <a:rPr lang="en-US" altLang="zh-CN"/>
              <a:t>kubectl get sa train -n kube-system -o yaml</a:t>
            </a:r>
            <a:endParaRPr lang="en-US" altLang="zh-CN"/>
          </a:p>
          <a:p>
            <a:r>
              <a:rPr lang="en-US" altLang="zh-CN"/>
              <a:t>kubectl describe sa train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使用指定</a:t>
            </a:r>
            <a:r>
              <a:rPr lang="en-US" altLang="zh-CN"/>
              <a:t>SA</a:t>
            </a:r>
            <a:r>
              <a:t>操作</a:t>
            </a:r>
            <a:r>
              <a:rPr lang="en-US" altLang="zh-CN"/>
              <a:t>kubernetes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curl -k --header "Authorization: Bearer fe0b40f90ac632c26d79c39673f3dd80" https://</a:t>
            </a:r>
            <a:r>
              <a:rPr lang="en-US" altLang="zh-CN"/>
              <a:t>192.168.0.181</a:t>
            </a:r>
            <a:r>
              <a:rPr lang="zh-CN" altLang="en-US"/>
              <a:t>:6443/api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"kind": "APIVersions",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"versions": 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"v1"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],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"serverAddressByClientCIDRs": 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"clientCIDR": "0.0.0.0/0",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"serverAddress": "1</a:t>
            </a:r>
            <a:r>
              <a:rPr lang="en-US" altLang="zh-CN"/>
              <a:t>92.168.0.181</a:t>
            </a:r>
            <a:r>
              <a:rPr lang="zh-CN" altLang="en-US"/>
              <a:t>:6443"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管理配置上下文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kubectl config current-context</a:t>
            </a:r>
            <a:endParaRPr lang="en-US" altLang="zh-CN"/>
          </a:p>
          <a:p>
            <a:r>
              <a:rPr lang="en-US" altLang="zh-CN"/>
              <a:t>kubectl config use-context train-context</a:t>
            </a:r>
            <a:endParaRPr lang="en-US" altLang="zh-CN"/>
          </a:p>
          <a:p>
            <a:r>
              <a:rPr lang="en-US" altLang="zh-CN"/>
              <a:t>kubectl config get-contexts</a:t>
            </a:r>
            <a:endParaRPr lang="en-US" altLang="zh-CN"/>
          </a:p>
          <a:p>
            <a:r>
              <a:rPr lang="en-US" altLang="zh-CN"/>
              <a:t>kubectl config set-context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当用户通过认证之后，还必须获得相应用的授权，才能集群执行相应的操作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授权主要是用于对集群资源的访问控制，通过检查请求包含的相关属性值，与相对应的访问策略相比较，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请求必须满足某些策略才能被处理。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/>
              <a:t>跟认证类似，</a:t>
            </a:r>
            <a:r>
              <a:rPr lang="en-US" altLang="zh-CN" dirty="0"/>
              <a:t>Kubernetes</a:t>
            </a:r>
            <a:r>
              <a:rPr lang="zh-CN" altLang="en-US" dirty="0"/>
              <a:t>也支持多种授权机制，并支持同时开启多个授权插件（只要有一个验证通过即可）。如果授权成功，则用户的请求会发送到准入控制模块做进一步的请求验证；对于授权失败的请求则返回</a:t>
            </a:r>
            <a:r>
              <a:rPr lang="en-US" altLang="zh-CN" dirty="0"/>
              <a:t>HTTP 403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授权插件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目前，</a:t>
            </a:r>
            <a:r>
              <a:rPr lang="en-US" altLang="zh-CN" sz="2000" dirty="0">
                <a:sym typeface="+mn-ea"/>
              </a:rPr>
              <a:t>Kubernetes</a:t>
            </a:r>
            <a:r>
              <a:rPr lang="zh-CN" altLang="en-US" sz="2000" dirty="0">
                <a:sym typeface="+mn-ea"/>
              </a:rPr>
              <a:t>支持以下授权插件：</a:t>
            </a:r>
            <a:endParaRPr lang="zh-CN" altLang="en-US" sz="2000" dirty="0"/>
          </a:p>
          <a:p>
            <a:pPr lvl="1"/>
            <a:r>
              <a:rPr lang="en-US" altLang="zh-CN" sz="2000" dirty="0">
                <a:sym typeface="+mn-ea"/>
              </a:rPr>
              <a:t>ABAC</a:t>
            </a:r>
            <a:endParaRPr lang="en-US" altLang="zh-CN" sz="2000" dirty="0"/>
          </a:p>
          <a:p>
            <a:pPr lvl="1"/>
            <a:r>
              <a:rPr lang="en-US" altLang="zh-CN" sz="2000" dirty="0">
                <a:sym typeface="+mn-ea"/>
              </a:rPr>
              <a:t>RBAC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ym typeface="+mn-ea"/>
              </a:rPr>
              <a:t>Webhook</a:t>
            </a:r>
            <a:endParaRPr lang="en-US" altLang="zh-CN" sz="2000" dirty="0"/>
          </a:p>
          <a:p>
            <a:pPr lvl="1"/>
            <a:r>
              <a:rPr lang="en-US" altLang="zh-CN" sz="2000" dirty="0">
                <a:sym typeface="+mn-ea"/>
              </a:rPr>
              <a:t>Node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RBAC</a:t>
            </a:r>
            <a:r>
              <a:rPr lang="zh-CN" altLang="en-US">
                <a:sym typeface="+mn-ea"/>
              </a:rPr>
              <a:t>全称为</a:t>
            </a:r>
            <a:r>
              <a:rPr lang="en-US" altLang="zh-CN">
                <a:sym typeface="+mn-ea"/>
              </a:rPr>
              <a:t>role-base access controll</a:t>
            </a:r>
            <a:r>
              <a:rPr lang="zh-CN" altLang="en-US">
                <a:sym typeface="+mn-ea"/>
              </a:rPr>
              <a:t>，即基于角色的授权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将一个个小的权限创建为一个集合，称之为</a:t>
            </a:r>
            <a:r>
              <a:rPr lang="en-US" altLang="zh-CN">
                <a:sym typeface="+mn-ea"/>
              </a:rPr>
              <a:t>role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将一个或一组</a:t>
            </a:r>
            <a:r>
              <a:rPr lang="en-US" altLang="zh-CN">
                <a:sym typeface="+mn-ea"/>
              </a:rPr>
              <a:t>role</a:t>
            </a:r>
            <a:r>
              <a:rPr lang="zh-CN" altLang="en-US">
                <a:sym typeface="+mn-ea"/>
              </a:rPr>
              <a:t>与用户或用户组进行绑定，完成授权</a:t>
            </a:r>
            <a:endParaRPr lang="zh-CN" altLang="en-US"/>
          </a:p>
          <a:p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Role与ClusterRole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Role</a:t>
            </a:r>
            <a:r>
              <a:rPr lang="zh-CN" altLang="en-US" dirty="0"/>
              <a:t>（角色）是一系列权限的集合，例如一个角色可以包含读取 </a:t>
            </a:r>
            <a:r>
              <a:rPr lang="en-US" altLang="zh-CN" dirty="0"/>
              <a:t>Pod </a:t>
            </a:r>
            <a:r>
              <a:rPr lang="zh-CN" altLang="en-US" dirty="0"/>
              <a:t>的权限和列出 </a:t>
            </a:r>
            <a:r>
              <a:rPr lang="en-US" altLang="zh-CN" dirty="0"/>
              <a:t>Pod </a:t>
            </a:r>
            <a:r>
              <a:rPr lang="zh-CN" altLang="en-US" dirty="0"/>
              <a:t>的权限。</a:t>
            </a:r>
            <a:r>
              <a:rPr lang="en-US" altLang="zh-CN" dirty="0"/>
              <a:t>Role</a:t>
            </a:r>
            <a:r>
              <a:rPr lang="zh-CN" altLang="en-US" dirty="0"/>
              <a:t>只能用来给某个特定</a:t>
            </a:r>
            <a:r>
              <a:rPr lang="en-US" altLang="zh-CN" dirty="0"/>
              <a:t>namespace</a:t>
            </a:r>
            <a:r>
              <a:rPr lang="zh-CN" altLang="en-US" dirty="0"/>
              <a:t>中的资源作鉴权，对多</a:t>
            </a:r>
            <a:r>
              <a:rPr lang="en-US" altLang="zh-CN" dirty="0"/>
              <a:t>namespace</a:t>
            </a:r>
            <a:r>
              <a:rPr lang="zh-CN" altLang="en-US" dirty="0"/>
              <a:t>和集群级的资源或者是非资源类的</a:t>
            </a:r>
            <a:r>
              <a:rPr lang="en-US" altLang="zh-CN" dirty="0"/>
              <a:t>API</a:t>
            </a:r>
            <a:r>
              <a:rPr lang="zh-CN" altLang="en-US" dirty="0"/>
              <a:t>（如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healthz</a:t>
            </a:r>
            <a:r>
              <a:rPr lang="zh-CN" altLang="en-US" dirty="0"/>
              <a:t>）使用</a:t>
            </a:r>
            <a:r>
              <a:rPr lang="en-US" altLang="zh-CN" dirty="0" err="1"/>
              <a:t>ClusterRole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307" y="4020265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Role</a:t>
            </a:r>
            <a:r>
              <a:rPr lang="zh-CN" altLang="en-US" sz="1200" spc="15" dirty="0">
                <a:solidFill>
                  <a:srgbClr val="8E908C"/>
                </a:solidFill>
                <a:latin typeface="Consolas" panose="020B0609020204030204" charset="0"/>
                <a:cs typeface="Courier New" panose="02070309020205020404" charset="0"/>
              </a:rPr>
              <a:t>示例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kind: Role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apiVersion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rbac.authorization.k8s.io/v1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metadata: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namespace: default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name: pod-reader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rules: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- </a:t>
            </a:r>
            <a:r>
              <a:rPr lang="en-US" sz="12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apiGroups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[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] </a:t>
            </a:r>
            <a:r>
              <a:rPr lang="en-US" sz="12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"" indicates the core API group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resources: [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"pods"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]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verbs: [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"get"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, 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"watch"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, 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"list"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]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 </a:t>
            </a:r>
            <a:endParaRPr lang="en-US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0587" y="4095909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</a:t>
            </a:r>
            <a:r>
              <a:rPr lang="en-US" sz="1200" spc="15" dirty="0" err="1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ClusterRole</a:t>
            </a:r>
            <a:r>
              <a:rPr lang="zh-CN" altLang="en-US" sz="1200" spc="15" dirty="0">
                <a:solidFill>
                  <a:srgbClr val="8E908C"/>
                </a:solidFill>
                <a:latin typeface="Consolas" panose="020B0609020204030204" charset="0"/>
                <a:cs typeface="Courier New" panose="02070309020205020404" charset="0"/>
              </a:rPr>
              <a:t>示例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kind: </a:t>
            </a:r>
            <a:r>
              <a:rPr lang="en-US" sz="12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ClusterRole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apiVersion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rbac.authorization.k8s.io/v1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metadata: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</a:t>
            </a:r>
            <a:r>
              <a:rPr lang="en-US" sz="12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"namespace" omitted since </a:t>
            </a:r>
            <a:r>
              <a:rPr lang="en-US" sz="1200" spc="15" dirty="0" err="1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ClusterRoles</a:t>
            </a:r>
            <a:r>
              <a:rPr lang="en-US" sz="12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are not </a:t>
            </a:r>
            <a:r>
              <a:rPr lang="en-US" sz="1200" spc="15" dirty="0" err="1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namespaced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name: secret-reader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rules: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- </a:t>
            </a:r>
            <a:r>
              <a:rPr lang="en-US" sz="12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apiGroups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[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]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resources: [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"secrets"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]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verbs: [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"get"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, 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"watch"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, </a:t>
            </a:r>
            <a:r>
              <a:rPr lang="en-US" sz="1200" spc="15" dirty="0" smtClean="0">
                <a:solidFill>
                  <a:srgbClr val="718C00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"list"</a:t>
            </a:r>
            <a:r>
              <a:rPr lang="en-US" sz="12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]</a:t>
            </a:r>
            <a:endParaRPr lang="en-US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 </a:t>
            </a:r>
            <a:endParaRPr lang="en-US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RBAC API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32405" cy="4351655"/>
          </a:xfrm>
        </p:spPr>
        <p:txBody>
          <a:bodyPr/>
          <a:lstStyle/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Pods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ConfigMaps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Deployments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Nodes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Secrets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Namespaces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4750" y="1983740"/>
            <a:ext cx="30632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create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get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delete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list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update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edit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watch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>
                <a:latin typeface="宋体-简" panose="02010800040101010101" charset="-122"/>
                <a:ea typeface="宋体-简" panose="02010800040101010101" charset="-122"/>
              </a:rPr>
              <a:t>exec</a:t>
            </a:r>
            <a:endParaRPr lang="zh-CN" altLang="en-US" sz="2400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1739900"/>
            <a:ext cx="105156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rgbClr val="55555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RoleBinding</a:t>
            </a:r>
            <a:r>
              <a:rPr lang="en-US" altLang="zh-CN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把角色映射到用户，从而让这些用户继承角色在 </a:t>
            </a:r>
            <a:r>
              <a:rPr lang="en-US" altLang="zh-CN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namespace </a:t>
            </a:r>
            <a:r>
              <a:rPr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中的权限。</a:t>
            </a:r>
            <a:endParaRPr lang="zh-CN" altLang="en-US" sz="20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ClusterRoleBinding</a:t>
            </a:r>
            <a:r>
              <a:rPr lang="en-US" altLang="zh-CN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让用户继承 </a:t>
            </a:r>
            <a:r>
              <a:rPr lang="en-US" altLang="zh-CN" sz="2000" dirty="0" err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ClusterRole</a:t>
            </a:r>
            <a:r>
              <a:rPr lang="en-US" altLang="zh-CN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在整个集群中的权限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b="0" i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81833" y="242779"/>
            <a:ext cx="6667859" cy="2895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7943" y="2431948"/>
            <a:ext cx="6096000" cy="4061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</a:t>
            </a:r>
            <a:r>
              <a:rPr lang="en-US" sz="1400" spc="15" dirty="0" err="1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RoleBinding</a:t>
            </a:r>
            <a:r>
              <a:rPr lang="zh-CN" altLang="en-US" sz="1400" spc="15" dirty="0">
                <a:solidFill>
                  <a:srgbClr val="8E908C"/>
                </a:solidFill>
                <a:latin typeface="Consolas" panose="020B0609020204030204" charset="0"/>
                <a:cs typeface="Courier New" panose="02070309020205020404" charset="0"/>
              </a:rPr>
              <a:t>示例（引用</a:t>
            </a:r>
            <a:r>
              <a:rPr lang="en-US" sz="1400" spc="15" dirty="0" err="1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ClusterRole</a:t>
            </a:r>
            <a:r>
              <a:rPr lang="zh-CN" altLang="en-US" sz="1400" spc="15" dirty="0">
                <a:solidFill>
                  <a:srgbClr val="8E908C"/>
                </a:solidFill>
                <a:latin typeface="Consolas" panose="020B0609020204030204" charset="0"/>
                <a:cs typeface="Courier New" panose="02070309020205020404" charset="0"/>
              </a:rPr>
              <a:t>）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This role binding allows "</a:t>
            </a:r>
            <a:r>
              <a:rPr lang="en-US" sz="1400" spc="15" dirty="0" err="1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dave</a:t>
            </a:r>
            <a:r>
              <a:rPr lang="en-US" sz="14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" to read secrets in the "development" namespace.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kind: </a:t>
            </a: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RoleBinding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apiVersion</a:t>
            </a: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rbac.authorization.k8s.io/v1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metadata: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name: read-secrets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namespace: development </a:t>
            </a:r>
            <a:r>
              <a:rPr lang="en-US" sz="1400" spc="15" dirty="0" smtClean="0">
                <a:solidFill>
                  <a:srgbClr val="8E908C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# This only grants permissions within the "development" namespace.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subjects: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- kind: User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name: </a:t>
            </a: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wsd-deploy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</a:t>
            </a: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apiGroup</a:t>
            </a: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rbac.authorization.k8s.io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roleRef</a:t>
            </a: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kind: </a:t>
            </a: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ClusterRole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name: secret-reader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  </a:t>
            </a:r>
            <a:r>
              <a:rPr lang="en-US" sz="1400" spc="15" dirty="0" err="1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apiGroup</a:t>
            </a:r>
            <a:r>
              <a:rPr lang="en-US" sz="1400" spc="15" dirty="0" smtClean="0">
                <a:solidFill>
                  <a:srgbClr val="333333"/>
                </a:solidFill>
                <a:effectLst/>
                <a:latin typeface="Consolas" panose="020B0609020204030204" charset="0"/>
                <a:ea typeface="等线" panose="02010600030101010101" charset="-122"/>
                <a:cs typeface="Courier New" panose="02070309020205020404" charset="0"/>
              </a:rPr>
              <a:t>: rbac.authorization.k8s.io</a:t>
            </a:r>
            <a:endParaRPr lang="en-US" sz="2000" dirty="0" smtClean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 </a:t>
            </a:r>
            <a:endParaRPr lang="en-US" sz="20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Kubernetes</a:t>
            </a:r>
            <a:r>
              <a:rPr lang="zh-CN" altLang="en-US"/>
              <a:t>认证系统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Kubernetes</a:t>
            </a:r>
            <a:r>
              <a:rPr lang="zh-CN" altLang="en-US"/>
              <a:t>授权系统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Kubernetes</a:t>
            </a:r>
            <a:r>
              <a:rPr lang="zh-CN" altLang="en-US"/>
              <a:t>准入控制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准入</a:t>
            </a:r>
            <a:r>
              <a:rPr lang="zh-CN" altLang="en-US" b="1" dirty="0" smtClean="0"/>
              <a:t>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准入控制（</a:t>
            </a:r>
            <a:r>
              <a:rPr lang="en-US" altLang="zh-CN" dirty="0"/>
              <a:t>Admission Control</a:t>
            </a:r>
            <a:r>
              <a:rPr lang="zh-CN" altLang="en-US" dirty="0"/>
              <a:t>）在授权后对请求做进一步的验证或添加默认参数。不同于授权和认证只关心请求的用户和操作，准入控制还处理请求的内容，并且仅对创建、更新、删除或连接（如代理）等有效，而对读操作无效。</a:t>
            </a:r>
            <a:endParaRPr lang="zh-CN" altLang="en-US" dirty="0"/>
          </a:p>
          <a:p>
            <a:r>
              <a:rPr lang="zh-CN" altLang="en-US" dirty="0"/>
              <a:t>准入控制支持同时开启多个插件，它们依次调用，只有全部插件都通过的请求才可以放过进入系统。</a:t>
            </a:r>
            <a:endParaRPr lang="zh-CN" altLang="en-US" dirty="0"/>
          </a:p>
          <a:p>
            <a:br>
              <a:rPr lang="zh-CN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准入控制插件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AlwaysAdmit</a:t>
            </a:r>
            <a:r>
              <a:rPr lang="en-US" dirty="0"/>
              <a:t>: 接受所有请求。</a:t>
            </a:r>
            <a:endParaRPr lang="en-US" dirty="0"/>
          </a:p>
          <a:p>
            <a:r>
              <a:rPr lang="en-US" dirty="0" err="1"/>
              <a:t>AlwaysPullImages</a:t>
            </a:r>
            <a:r>
              <a:rPr lang="en-US" dirty="0"/>
              <a:t>: 总是拉取最新镜像。在多租户场景下非常有用。</a:t>
            </a:r>
            <a:endParaRPr lang="en-US" dirty="0"/>
          </a:p>
          <a:p>
            <a:r>
              <a:rPr lang="en-US" dirty="0" err="1"/>
              <a:t>DenyEscalatingExec</a:t>
            </a:r>
            <a:r>
              <a:rPr lang="en-US" dirty="0"/>
              <a:t>: </a:t>
            </a:r>
            <a:r>
              <a:rPr lang="en-US" dirty="0" err="1"/>
              <a:t>禁止特权容器的exec和attach操作</a:t>
            </a:r>
            <a:r>
              <a:rPr lang="en-US" dirty="0"/>
              <a:t>。</a:t>
            </a:r>
            <a:endParaRPr lang="en-US" dirty="0"/>
          </a:p>
          <a:p>
            <a:r>
              <a:rPr lang="en-US" dirty="0" err="1"/>
              <a:t>ImagePolicyWebhook</a:t>
            </a:r>
            <a:r>
              <a:rPr lang="en-US" dirty="0"/>
              <a:t>: </a:t>
            </a:r>
            <a:r>
              <a:rPr lang="en-US" dirty="0" err="1"/>
              <a:t>通过webhook决定image策略，需要同时配置</a:t>
            </a:r>
            <a:r>
              <a:rPr lang="en-US" dirty="0"/>
              <a:t>--</a:t>
            </a:r>
            <a:r>
              <a:rPr lang="en-US" dirty="0" err="1"/>
              <a:t>admission-control-config-file，配置文件格式见</a:t>
            </a:r>
            <a:r>
              <a:rPr lang="en-US" dirty="0" err="1">
                <a:hlinkClick r:id="rId1"/>
              </a:rPr>
              <a:t>这里</a:t>
            </a:r>
            <a:r>
              <a:rPr lang="en-US" dirty="0"/>
              <a:t>。</a:t>
            </a:r>
            <a:endParaRPr lang="en-US" dirty="0"/>
          </a:p>
          <a:p>
            <a:r>
              <a:rPr lang="en-US" dirty="0" err="1"/>
              <a:t>ServiceAccount：自动创建默认ServiceAccount，并确保Pod引用的ServiceAccount已经存在</a:t>
            </a:r>
            <a:endParaRPr lang="en-US" dirty="0"/>
          </a:p>
          <a:p>
            <a:r>
              <a:rPr lang="en-US" dirty="0" err="1"/>
              <a:t>SecurityContextDeny：拒绝包含非法SecurityContext配置的容器</a:t>
            </a:r>
            <a:endParaRPr lang="en-US" dirty="0"/>
          </a:p>
          <a:p>
            <a:r>
              <a:rPr lang="en-US" dirty="0" err="1"/>
              <a:t>ResourceQuota：限制Pod的请求不会超过配额，需要在namespace中创建一个ResourceQuota对象</a:t>
            </a:r>
            <a:endParaRPr lang="en-US" dirty="0"/>
          </a:p>
          <a:p>
            <a:r>
              <a:rPr lang="en-US" dirty="0" err="1"/>
              <a:t>LimitRanger：为Pod设置默认资源请求和限制，需要在namespace中创建一个LimitRange对象</a:t>
            </a:r>
            <a:endParaRPr lang="en-US" dirty="0"/>
          </a:p>
          <a:p>
            <a:r>
              <a:rPr lang="en-US" dirty="0" err="1"/>
              <a:t>InitialResources：根据镜像的历史使用记录，为容器设置默认资源请求和限制</a:t>
            </a:r>
            <a:endParaRPr lang="en-US" dirty="0"/>
          </a:p>
          <a:p>
            <a:r>
              <a:rPr lang="en-US" dirty="0"/>
              <a:t>NamespaceLifecycle：确保处于termination状态的namespace不再接收新的对象创建请求，并拒绝请求不存在的namespace</a:t>
            </a:r>
            <a:endParaRPr lang="en-US" dirty="0"/>
          </a:p>
          <a:p>
            <a:r>
              <a:rPr lang="en-US" dirty="0" err="1"/>
              <a:t>DefaultStorageClass：为PVC设置默认StorageClass</a:t>
            </a:r>
            <a:endParaRPr lang="en-US" dirty="0"/>
          </a:p>
          <a:p>
            <a:r>
              <a:rPr lang="en-US" dirty="0" err="1"/>
              <a:t>DefaultTolerationSeconds：设置Pod的默认forgiveness</a:t>
            </a:r>
            <a:r>
              <a:rPr lang="en-US" dirty="0"/>
              <a:t> toleration为5分钟</a:t>
            </a:r>
            <a:endParaRPr lang="en-US" dirty="0"/>
          </a:p>
          <a:p>
            <a:r>
              <a:rPr lang="en-US" dirty="0" err="1"/>
              <a:t>PodSecurityPolicy：使用Pod</a:t>
            </a:r>
            <a:r>
              <a:rPr lang="en-US" dirty="0"/>
              <a:t> Security </a:t>
            </a:r>
            <a:r>
              <a:rPr lang="en-US" dirty="0" err="1"/>
              <a:t>Policies时必须开启</a:t>
            </a:r>
            <a:endParaRPr lang="en-US" dirty="0"/>
          </a:p>
          <a:p>
            <a:r>
              <a:rPr lang="en-US" dirty="0"/>
              <a:t>NodeRestriction：限制kubelet仅可访问node、endpoint、pod、service以及secret、configmap、PV和PVC</a:t>
            </a:r>
            <a:r>
              <a:rPr lang="en-US" dirty="0" smtClean="0"/>
              <a:t>等相关的资源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访问</a:t>
            </a:r>
            <a:r>
              <a:rPr lang="zh-CN" altLang="en-US" b="1" dirty="0" smtClean="0"/>
              <a:t>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Kubernetes API</a:t>
            </a:r>
            <a:r>
              <a:rPr lang="zh-CN" altLang="en-US" dirty="0"/>
              <a:t>的每个请求都会经过多阶段的访问控制之后才会被接受，这包括认证、授权以及准入控制（</a:t>
            </a:r>
            <a:r>
              <a:rPr lang="en-US" altLang="zh-CN" dirty="0"/>
              <a:t>Admission Control</a:t>
            </a:r>
            <a:r>
              <a:rPr lang="zh-CN" altLang="en-US" dirty="0"/>
              <a:t>）等。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920" y="2845782"/>
            <a:ext cx="8490032" cy="3685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认证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中，在集群开启</a:t>
            </a:r>
            <a:r>
              <a:rPr lang="en-US" altLang="zh-CN" dirty="0"/>
              <a:t>TLS</a:t>
            </a:r>
            <a:r>
              <a:rPr lang="zh-CN" altLang="en-US" dirty="0"/>
              <a:t>后，客户端发往</a:t>
            </a:r>
            <a:r>
              <a:rPr lang="en-US" altLang="zh-CN" dirty="0"/>
              <a:t>Kubernetes</a:t>
            </a:r>
            <a:r>
              <a:rPr lang="zh-CN" altLang="en-US" dirty="0"/>
              <a:t>的所有</a:t>
            </a:r>
            <a:r>
              <a:rPr lang="en-US" altLang="zh-CN" dirty="0"/>
              <a:t>API</a:t>
            </a:r>
            <a:r>
              <a:rPr lang="zh-CN" altLang="en-US" dirty="0"/>
              <a:t>请求都需要进行认证，以验证用户的合法性。</a:t>
            </a:r>
            <a:endParaRPr lang="zh-CN" altLang="en-US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支持多种认证机制，并支持同时开启多个认证插件（只要有一个认证通过即可）。如果认证成功，则用户的</a:t>
            </a:r>
            <a:r>
              <a:rPr lang="en-US" altLang="zh-CN" dirty="0"/>
              <a:t>username</a:t>
            </a:r>
            <a:r>
              <a:rPr lang="zh-CN" altLang="en-US" dirty="0"/>
              <a:t>会被传入授权模块做进一步授权验证；而对于认证失败的请求则返回</a:t>
            </a:r>
            <a:r>
              <a:rPr lang="en-US" altLang="zh-CN" dirty="0"/>
              <a:t>HTTP 401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常用认证插件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smtClean="0"/>
              <a:t>X509</a:t>
            </a:r>
            <a:r>
              <a:rPr lang="zh-CN" altLang="en-US" b="1" dirty="0" smtClean="0"/>
              <a:t>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X509</a:t>
            </a:r>
            <a:r>
              <a:rPr lang="zh-CN" altLang="en-US" dirty="0"/>
              <a:t>客户端证书只需要</a:t>
            </a:r>
            <a:r>
              <a:rPr lang="en-US" altLang="zh-CN" dirty="0"/>
              <a:t>API Server</a:t>
            </a:r>
            <a:r>
              <a:rPr lang="zh-CN" altLang="en-US" dirty="0"/>
              <a:t>启动时配置</a:t>
            </a:r>
            <a:r>
              <a:rPr lang="en-US" altLang="zh-CN" dirty="0"/>
              <a:t>--client-ca-file=SOMEFILE</a:t>
            </a:r>
            <a:r>
              <a:rPr lang="zh-CN" altLang="en-US" dirty="0"/>
              <a:t>。在证书认证时，其</a:t>
            </a:r>
            <a:r>
              <a:rPr lang="en-US" altLang="zh-CN" dirty="0"/>
              <a:t>CN</a:t>
            </a:r>
            <a:r>
              <a:rPr lang="zh-CN" altLang="en-US" dirty="0"/>
              <a:t>域用作用户名，而组织机构域则用作</a:t>
            </a:r>
            <a:r>
              <a:rPr lang="en-US" altLang="zh-CN" dirty="0"/>
              <a:t>group</a:t>
            </a:r>
            <a:r>
              <a:rPr lang="zh-CN" altLang="en-US" dirty="0"/>
              <a:t>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b="1" dirty="0" err="1"/>
              <a:t>静态Token文件</a:t>
            </a:r>
            <a:endParaRPr lang="en-US" b="1" dirty="0"/>
          </a:p>
          <a:p>
            <a:pPr lvl="1"/>
            <a:r>
              <a:rPr lang="en-US" dirty="0" err="1"/>
              <a:t>使用静态Token文件认证只需要API</a:t>
            </a:r>
            <a:r>
              <a:rPr lang="en-US" dirty="0"/>
              <a:t> </a:t>
            </a:r>
            <a:r>
              <a:rPr lang="en-US" dirty="0" err="1"/>
              <a:t>Server启动时配置</a:t>
            </a:r>
            <a:r>
              <a:rPr lang="en-US" dirty="0" smtClean="0"/>
              <a:t>--token-</a:t>
            </a:r>
            <a:r>
              <a:rPr lang="en-US" dirty="0" err="1" smtClean="0"/>
              <a:t>auth</a:t>
            </a:r>
            <a:r>
              <a:rPr lang="en-US" dirty="0" smtClean="0"/>
              <a:t>-file=SOMEFILE。</a:t>
            </a:r>
            <a:endParaRPr lang="en-US" dirty="0" smtClean="0"/>
          </a:p>
          <a:p>
            <a:pPr lvl="1"/>
            <a:r>
              <a:rPr lang="en-US" dirty="0" err="1"/>
              <a:t>该文件为csv格式，每行至少包括三列</a:t>
            </a:r>
            <a:r>
              <a:rPr lang="en-US" dirty="0" err="1" smtClean="0"/>
              <a:t>token,username,user</a:t>
            </a:r>
            <a:r>
              <a:rPr lang="en-US" dirty="0" smtClean="0"/>
              <a:t> id，</a:t>
            </a:r>
            <a:endParaRPr lang="en-US" dirty="0" smtClean="0"/>
          </a:p>
          <a:p>
            <a:pPr lvl="2"/>
            <a:r>
              <a:rPr lang="en-US" dirty="0" smtClean="0"/>
              <a:t>token,user,uid,"group1,group2,group3”</a:t>
            </a:r>
            <a:endParaRPr lang="en-US" dirty="0" smtClean="0"/>
          </a:p>
          <a:p>
            <a:r>
              <a:rPr lang="en-US" b="1" dirty="0" err="1"/>
              <a:t>引导Token</a:t>
            </a:r>
            <a:endParaRPr lang="en-US" b="1" dirty="0"/>
          </a:p>
          <a:p>
            <a:pPr lvl="1"/>
            <a:r>
              <a:rPr lang="en-US" dirty="0" err="1"/>
              <a:t>引导Token是动态生成的，存储在kube-system</a:t>
            </a:r>
            <a:r>
              <a:rPr lang="en-US" dirty="0"/>
              <a:t> </a:t>
            </a:r>
            <a:r>
              <a:rPr lang="en-US" dirty="0" err="1"/>
              <a:t>namespace的Secret中，用来部署新的Kubernetes集群</a:t>
            </a:r>
            <a:r>
              <a:rPr lang="en-US" dirty="0"/>
              <a:t>。</a:t>
            </a:r>
            <a:endParaRPr lang="en-US" dirty="0"/>
          </a:p>
          <a:p>
            <a:pPr lvl="1"/>
            <a:r>
              <a:rPr lang="en-US" dirty="0" err="1"/>
              <a:t>使用引导Token需要API</a:t>
            </a:r>
            <a:r>
              <a:rPr lang="en-US" dirty="0"/>
              <a:t> </a:t>
            </a:r>
            <a:r>
              <a:rPr lang="en-US" dirty="0" err="1"/>
              <a:t>Server启动时配置</a:t>
            </a:r>
            <a:r>
              <a:rPr lang="en-US" dirty="0"/>
              <a:t>--</a:t>
            </a:r>
            <a:r>
              <a:rPr lang="en-US" dirty="0" err="1"/>
              <a:t>experimental-bootstrap-token-auth，并且Controller</a:t>
            </a:r>
            <a:r>
              <a:rPr lang="en-US" dirty="0"/>
              <a:t> </a:t>
            </a:r>
            <a:r>
              <a:rPr lang="en-US" dirty="0" err="1"/>
              <a:t>Manager开启TokenCleaner</a:t>
            </a:r>
            <a:r>
              <a:rPr lang="en-US" dirty="0"/>
              <a:t> --controllers=*,</a:t>
            </a:r>
            <a:r>
              <a:rPr lang="en-US" dirty="0" err="1"/>
              <a:t>tokencleaner,bootstrapsigner</a:t>
            </a:r>
            <a:r>
              <a:rPr lang="en-US" dirty="0"/>
              <a:t>。</a:t>
            </a:r>
            <a:endParaRPr lang="en-US" dirty="0"/>
          </a:p>
          <a:p>
            <a:pPr lvl="1"/>
            <a:r>
              <a:rPr lang="en-US" dirty="0" err="1"/>
              <a:t>在使用kubeadm部署Kubernetes时，kubeadm会自动创建默认token，可通过kubeadm</a:t>
            </a:r>
            <a:r>
              <a:rPr lang="en-US" dirty="0"/>
              <a:t> token </a:t>
            </a:r>
            <a:r>
              <a:rPr lang="en-US" dirty="0" err="1"/>
              <a:t>list命令查询</a:t>
            </a:r>
            <a:r>
              <a:rPr lang="en-US" dirty="0"/>
              <a:t>。</a:t>
            </a:r>
            <a:endParaRPr lang="en-US" dirty="0"/>
          </a:p>
          <a:p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各组件之间的认证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62425" y="3437890"/>
            <a:ext cx="2346960" cy="11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 server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19810" y="3302635"/>
            <a:ext cx="1498600" cy="122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62425" y="1825625"/>
            <a:ext cx="2346960" cy="11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162425" y="4948555"/>
            <a:ext cx="2346960" cy="11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9" name="六边形 8"/>
          <p:cNvSpPr/>
          <p:nvPr/>
        </p:nvSpPr>
        <p:spPr>
          <a:xfrm>
            <a:off x="8551545" y="2414270"/>
            <a:ext cx="1431925" cy="13061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8698230" y="4437380"/>
            <a:ext cx="1431925" cy="13061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Kubernetes</a:t>
            </a:r>
            <a:r>
              <a:rPr lang="zh-CN" altLang="en-US" smtClean="0"/>
              <a:t>认证帐户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帐户给管理人员使用，</a:t>
            </a:r>
            <a:r>
              <a:rPr lang="en-US" altLang="zh-CN"/>
              <a:t>SERVICEACCOUNT</a:t>
            </a:r>
            <a:r>
              <a:rPr lang="zh-CN" altLang="en-US"/>
              <a:t>是给</a:t>
            </a:r>
            <a:r>
              <a:rPr lang="en-US" altLang="zh-CN"/>
              <a:t>POD</a:t>
            </a:r>
            <a:r>
              <a:rPr lang="zh-CN" altLang="en-US"/>
              <a:t>里的进程使用的。</a:t>
            </a:r>
            <a:endParaRPr lang="en-US" altLang="zh-CN"/>
          </a:p>
          <a:p>
            <a:r>
              <a:rPr lang="en-US" altLang="zh-CN"/>
              <a:t>USER</a:t>
            </a:r>
            <a:r>
              <a:rPr lang="zh-CN" altLang="en-US"/>
              <a:t>帐户是全局性的，</a:t>
            </a:r>
            <a:r>
              <a:rPr lang="en-US" altLang="zh-CN"/>
              <a:t>Service Account</a:t>
            </a:r>
            <a:r>
              <a:rPr lang="zh-CN" altLang="en-US"/>
              <a:t>属于某个</a:t>
            </a:r>
            <a:r>
              <a:rPr lang="en-US" altLang="zh-CN"/>
              <a:t>namespace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Group</a:t>
            </a:r>
            <a:r>
              <a:rPr lang="zh-CN" altLang="en-US"/>
              <a:t>用来关联多个帐户，集群中有一些默认创建的组，如</a:t>
            </a:r>
            <a:r>
              <a:rPr lang="en-US" altLang="zh-CN"/>
              <a:t>cluster-admin</a:t>
            </a:r>
            <a:endParaRPr lang="zh-CN" altLang="en-US"/>
          </a:p>
          <a:p>
            <a:r>
              <a:rPr lang="en-US" altLang="zh-CN"/>
              <a:t>Kubernetes</a:t>
            </a:r>
            <a:r>
              <a:rPr lang="zh-CN" altLang="en-US"/>
              <a:t>没有</a:t>
            </a:r>
            <a:r>
              <a:rPr lang="en-US" altLang="zh-CN"/>
              <a:t>User Account API</a:t>
            </a:r>
            <a:r>
              <a:rPr lang="zh-CN" altLang="en-US"/>
              <a:t>对象，所以无法在集群当中查看</a:t>
            </a:r>
            <a:r>
              <a:rPr lang="en-US" altLang="zh-CN"/>
              <a:t>USER</a:t>
            </a:r>
            <a:endParaRPr lang="en-US" altLang="zh-CN"/>
          </a:p>
          <a:p>
            <a:endParaRPr lang="en-US" altLang="zh-CN" smtClean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openssl genrsa -out </a:t>
            </a:r>
            <a:r>
              <a:rPr lang="en-US" altLang="zh-CN"/>
              <a:t>train</a:t>
            </a:r>
            <a:r>
              <a:rPr lang="zh-CN" altLang="en-US"/>
              <a:t>.key 2048</a:t>
            </a:r>
            <a:endParaRPr lang="zh-CN" altLang="en-US"/>
          </a:p>
          <a:p>
            <a:r>
              <a:rPr lang="zh-CN" altLang="en-US"/>
              <a:t>openssl req -new -key </a:t>
            </a:r>
            <a:r>
              <a:rPr lang="en-US" altLang="zh-CN"/>
              <a:t>train</a:t>
            </a:r>
            <a:r>
              <a:rPr lang="zh-CN" altLang="en-US"/>
              <a:t>.key -out </a:t>
            </a:r>
            <a:r>
              <a:rPr lang="en-US" altLang="zh-CN"/>
              <a:t>train</a:t>
            </a:r>
            <a:r>
              <a:rPr lang="zh-CN" altLang="en-US"/>
              <a:t>.csr -subj "/CN=</a:t>
            </a:r>
            <a:r>
              <a:rPr lang="en-US" altLang="zh-CN"/>
              <a:t>train</a:t>
            </a:r>
            <a:r>
              <a:rPr lang="zh-CN" altLang="en-US"/>
              <a:t>/O=</a:t>
            </a:r>
            <a:r>
              <a:rPr lang="en-US" altLang="zh-CN"/>
              <a:t>dfrt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openssl x509 -req -in </a:t>
            </a:r>
            <a:r>
              <a:rPr lang="en-US" altLang="zh-CN"/>
              <a:t>train</a:t>
            </a:r>
            <a:r>
              <a:rPr lang="zh-CN" altLang="en-US"/>
              <a:t>.csr -CA /etc/kubernetes/pki/ca.</a:t>
            </a:r>
            <a:r>
              <a:rPr lang="en-US" altLang="zh-CN"/>
              <a:t>crt </a:t>
            </a:r>
            <a:r>
              <a:rPr lang="zh-CN" altLang="en-US"/>
              <a:t>-CAkey /etc/kubernetes/pki/ca</a:t>
            </a:r>
            <a:r>
              <a:rPr lang="en-US" altLang="zh-CN"/>
              <a:t>.key</a:t>
            </a:r>
            <a:r>
              <a:rPr lang="zh-CN" altLang="en-US"/>
              <a:t> -CAcreateserial -out </a:t>
            </a:r>
            <a:r>
              <a:rPr lang="en-US" altLang="zh-CN"/>
              <a:t>train</a:t>
            </a:r>
            <a:r>
              <a:rPr lang="zh-CN" altLang="en-US"/>
              <a:t>.crt -days 500</a:t>
            </a:r>
            <a:endParaRPr lang="zh-CN" altLang="en-US"/>
          </a:p>
          <a:p>
            <a:r>
              <a:rPr lang="zh-CN" altLang="en-US"/>
              <a:t>kubectl config set-credentials </a:t>
            </a:r>
            <a:r>
              <a:rPr lang="en-US" altLang="zh-CN"/>
              <a:t>train </a:t>
            </a:r>
            <a:r>
              <a:rPr lang="zh-CN" altLang="en-US"/>
              <a:t>--client-certificate=</a:t>
            </a:r>
            <a:r>
              <a:rPr lang="en-US" altLang="zh-CN"/>
              <a:t>train</a:t>
            </a:r>
            <a:r>
              <a:rPr lang="zh-CN" altLang="en-US"/>
              <a:t>.crt  --client-key=</a:t>
            </a:r>
            <a:r>
              <a:rPr lang="en-US" altLang="zh-CN"/>
              <a:t>train.</a:t>
            </a:r>
            <a:r>
              <a:rPr lang="zh-CN" altLang="en-US"/>
              <a:t>key</a:t>
            </a:r>
            <a:endParaRPr lang="zh-CN" altLang="en-US"/>
          </a:p>
          <a:p>
            <a:r>
              <a:rPr lang="zh-CN" altLang="en-US"/>
              <a:t>kubectl config set-context </a:t>
            </a:r>
            <a:r>
              <a:rPr lang="en-US" altLang="zh-CN"/>
              <a:t>train</a:t>
            </a:r>
            <a:r>
              <a:rPr lang="zh-CN" altLang="en-US"/>
              <a:t>-context --cluster=kubernetes --namespace=kube-system --user=</a:t>
            </a:r>
            <a:r>
              <a:rPr lang="en-US" altLang="zh-CN"/>
              <a:t>train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ym typeface="+mn-ea"/>
              </a:rPr>
              <a:t>Service </a:t>
            </a:r>
            <a:r>
              <a:rPr lang="en-US" b="1" dirty="0" smtClean="0">
                <a:sym typeface="+mn-ea"/>
              </a:rPr>
              <a:t>Account</a:t>
            </a:r>
            <a:br>
              <a:rPr lang="en-US" dirty="0"/>
            </a:b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223010"/>
            <a:ext cx="10885805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Service account是为了方便Pod里面的进程调用Kubernetes API或其他外部服务而设计的。它与User account不同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User account是为人设计的，而service account则是为Pod中的进程调用Kubernetes API而设计；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User account是跨namespace的，而service account则是仅局限它所在的namespace；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</a:t>
            </a:r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kubernetes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中，每个namespace都会自动创建一个default service account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Token controller检测service account的创建，并为它们创建secret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开启ServiceAccount Admission Controller后</a:t>
            </a:r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每个Pod在创建后都会自动设置spec.serviceAccountName为default（除非指定了其他ServiceAccout）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在创建Pod时，如果指定了</a:t>
            </a:r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sa,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系统会验证该service account是否已经存在，否则拒绝创建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每个container启动后都会挂载该service account的token和ca.crt到/var/run/secrets/kubernetes.io/serviceaccount/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5190</Words>
  <Application>WPS 演示</Application>
  <PresentationFormat>宽屏</PresentationFormat>
  <Paragraphs>239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幼圆</vt:lpstr>
      <vt:lpstr>华文宋体</vt:lpstr>
      <vt:lpstr>Calibri</vt:lpstr>
      <vt:lpstr>微软雅黑</vt:lpstr>
      <vt:lpstr>Arial Unicode MS</vt:lpstr>
      <vt:lpstr>等线</vt:lpstr>
      <vt:lpstr>Consolas</vt:lpstr>
      <vt:lpstr>Courier New</vt:lpstr>
      <vt:lpstr>Times New Roman</vt:lpstr>
      <vt:lpstr>宋体-简</vt:lpstr>
      <vt:lpstr>Office 主题</vt:lpstr>
      <vt:lpstr>Kubernetes 认证与授权</vt:lpstr>
      <vt:lpstr>大纲</vt:lpstr>
      <vt:lpstr>访问控制</vt:lpstr>
      <vt:lpstr>认证</vt:lpstr>
      <vt:lpstr>常用认证插件</vt:lpstr>
      <vt:lpstr>各组件之间的认证</vt:lpstr>
      <vt:lpstr>Kubernetes认证帐户</vt:lpstr>
      <vt:lpstr>创建用户</vt:lpstr>
      <vt:lpstr>Service Account </vt:lpstr>
      <vt:lpstr>创建serviceaccount</vt:lpstr>
      <vt:lpstr>使用指定SA操作kubernetes</vt:lpstr>
      <vt:lpstr>管理配置上下文</vt:lpstr>
      <vt:lpstr>授权</vt:lpstr>
      <vt:lpstr>授权插件</vt:lpstr>
      <vt:lpstr>RBAC</vt:lpstr>
      <vt:lpstr>Role与ClusterRole</vt:lpstr>
      <vt:lpstr>RBAC API对象</vt:lpstr>
      <vt:lpstr>Binding</vt:lpstr>
      <vt:lpstr>Binding</vt:lpstr>
      <vt:lpstr>准入控制</vt:lpstr>
      <vt:lpstr>准入控制插件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</dc:title>
  <dc:creator>Meng, Jesse</dc:creator>
  <cp:lastModifiedBy>Breeze</cp:lastModifiedBy>
  <cp:revision>398</cp:revision>
  <dcterms:created xsi:type="dcterms:W3CDTF">2020-12-01T14:33:00Z</dcterms:created>
  <dcterms:modified xsi:type="dcterms:W3CDTF">2021-05-29T06:27:52Z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9FA73A8FDF4C4B8780718043B9506C83</vt:lpwstr>
  </property>
</Properties>
</file>