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3"/>
    <p:sldId id="330" r:id="rId4"/>
    <p:sldId id="654" r:id="rId5"/>
    <p:sldId id="660" r:id="rId6"/>
    <p:sldId id="667" r:id="rId7"/>
    <p:sldId id="633" r:id="rId8"/>
    <p:sldId id="661" r:id="rId9"/>
    <p:sldId id="668" r:id="rId10"/>
    <p:sldId id="63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/>
    <p:restoredTop sz="71605"/>
  </p:normalViewPr>
  <p:slideViewPr>
    <p:cSldViewPr snapToGrid="0" snapToObjects="1">
      <p:cViewPr varScale="1">
        <p:scale>
          <a:sx n="65" d="100"/>
          <a:sy n="65" d="100"/>
        </p:scale>
        <p:origin x="10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5" d="100"/>
        <a:sy n="9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84C69A-1B33-8546-B081-2CFC2472907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74DE9-55E1-6B40-8A1A-843684A0B49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593181"/>
            <a:ext cx="10363200" cy="1763932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5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357113"/>
            <a:ext cx="8534400" cy="46606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8856-B1B1-9843-944B-08CC10694B02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105B-4072-AF46-9E74-C40CDF96B2FA}" type="slidenum">
              <a:rPr lang="en-US" smtClean="0"/>
            </a:fld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7485" y="4944616"/>
            <a:ext cx="886060" cy="8775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868361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8856-B1B1-9843-944B-08CC10694B02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105B-4072-AF46-9E74-C40CDF96B2F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318595" y="602166"/>
            <a:ext cx="1263805" cy="552399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602166"/>
            <a:ext cx="9530576" cy="552399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8856-B1B1-9843-944B-08CC10694B02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105B-4072-AF46-9E74-C40CDF96B2F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-168696" y="-29176"/>
            <a:ext cx="12385376" cy="6964392"/>
          </a:xfrm>
          <a:prstGeom prst="rect">
            <a:avLst/>
          </a:prstGeom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9958416" y="6538180"/>
            <a:ext cx="2154000" cy="3198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</a:defRPr>
            </a:lvl1pPr>
            <a:lvl2pPr>
              <a:defRPr sz="180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</a:defRPr>
            </a:lvl2pPr>
            <a:lvl3pPr>
              <a:defRPr sz="160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</a:defRPr>
            </a:lvl3pPr>
            <a:lvl4pPr>
              <a:defRPr sz="140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</a:defRPr>
            </a:lvl4pPr>
            <a:lvl5pPr>
              <a:defRPr sz="140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8856-B1B1-9843-944B-08CC10694B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105B-4072-AF46-9E74-C40CDF96B2F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600" y="1180868"/>
            <a:ext cx="10972800" cy="503334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8856-B1B1-9843-944B-08CC10694B02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105B-4072-AF46-9E74-C40CDF96B2FA}" type="slidenum">
              <a:rPr lang="en-US" smtClean="0"/>
            </a:fld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254794"/>
            <a:ext cx="9314985" cy="801127"/>
          </a:xfrm>
        </p:spPr>
        <p:txBody>
          <a:bodyPr>
            <a:normAutofit/>
          </a:bodyPr>
          <a:lstStyle>
            <a:lvl1pPr>
              <a:defRPr sz="3600" b="1" spc="0">
                <a:solidFill>
                  <a:srgbClr val="595959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54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8856-B1B1-9843-944B-08CC10694B02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105B-4072-AF46-9E74-C40CDF96B2F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09600" y="1204333"/>
            <a:ext cx="5384800" cy="4921832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97600" y="1204333"/>
            <a:ext cx="5384800" cy="4921832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8856-B1B1-9843-944B-08CC10694B02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105B-4072-AF46-9E74-C40CDF96B2FA}" type="slidenum">
              <a:rPr lang="en-US" smtClean="0"/>
            </a:fld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09600" y="1222880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09600" y="1925444"/>
            <a:ext cx="5386917" cy="420071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9" y="1222880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3369" y="1925444"/>
            <a:ext cx="5389033" cy="420071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8856-B1B1-9843-944B-08CC10694B02}" type="datetimeFigureOut">
              <a:rPr lang="en-US" smtClean="0"/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105B-4072-AF46-9E74-C40CDF96B2FA}" type="slidenum">
              <a:rPr lang="en-US" smtClean="0"/>
            </a:fld>
            <a:endParaRPr 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8856-B1B1-9843-944B-08CC10694B02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105B-4072-AF46-9E74-C40CDF96B2FA}" type="slidenum">
              <a:rPr lang="en-US" smtClean="0"/>
            </a:fld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8856-B1B1-9843-944B-08CC10694B02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105B-4072-AF46-9E74-C40CDF96B2F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766733" y="273052"/>
            <a:ext cx="6815667" cy="585311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8856-B1B1-9843-944B-08CC10694B02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105B-4072-AF46-9E74-C40CDF96B2F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8856-B1B1-9843-944B-08CC10694B02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105B-4072-AF46-9E74-C40CDF96B2F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microsoft.com/office/2007/relationships/hdphoto" Target="../media/image6.wdp"/><Relationship Id="rId16" Type="http://schemas.openxmlformats.org/officeDocument/2006/relationships/image" Target="../media/image5.pn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216675"/>
            <a:ext cx="10972800" cy="4973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A8856-B1B1-9843-944B-08CC10694B02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A105B-4072-AF46-9E74-C40CDF96B2FA}" type="slidenum">
              <a:rPr lang="en-US" smtClean="0"/>
            </a:fld>
            <a:endParaRPr lang="en-US"/>
          </a:p>
        </p:txBody>
      </p:sp>
      <p:sp>
        <p:nvSpPr>
          <p:cNvPr id="8" name="标题占位符 7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515600" cy="801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401965" y="45625"/>
            <a:ext cx="304800" cy="304800"/>
          </a:xfrm>
          <a:prstGeom prst="rect">
            <a:avLst/>
          </a:prstGeom>
          <a:solidFill>
            <a:srgbClr val="023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2401965" y="571201"/>
            <a:ext cx="304800" cy="304800"/>
          </a:xfrm>
          <a:prstGeom prst="rect">
            <a:avLst/>
          </a:prstGeom>
          <a:solidFill>
            <a:srgbClr val="6E8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2401965" y="1096777"/>
            <a:ext cx="304800" cy="304800"/>
          </a:xfrm>
          <a:prstGeom prst="rect">
            <a:avLst/>
          </a:prstGeom>
          <a:solidFill>
            <a:srgbClr val="FCC0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2401965" y="1622353"/>
            <a:ext cx="304800" cy="304800"/>
          </a:xfrm>
          <a:prstGeom prst="rect">
            <a:avLst/>
          </a:prstGeom>
          <a:solidFill>
            <a:srgbClr val="8C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2401965" y="2147927"/>
            <a:ext cx="304800" cy="304800"/>
          </a:xfrm>
          <a:prstGeom prst="rect">
            <a:avLst/>
          </a:prstGeom>
          <a:solidFill>
            <a:srgbClr val="1AA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6" cstate="screen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20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425" y="198025"/>
            <a:ext cx="2014158" cy="299057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1218565" rtl="0" eaLnBrk="1" latinLnBrk="0" hangingPunct="1">
        <a:spcBef>
          <a:spcPct val="0"/>
        </a:spcBef>
        <a:buNone/>
        <a:defRPr lang="zh-CN" altLang="en-US" sz="4000" b="1" kern="1200" spc="0" dirty="0">
          <a:solidFill>
            <a:srgbClr val="595959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lang="zh-CN" altLang="en-US"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ts val="600"/>
        </a:spcBef>
        <a:spcAft>
          <a:spcPts val="600"/>
        </a:spcAft>
        <a:buFont typeface="Arial" panose="020B0604020202020204" pitchFamily="34" charset="0"/>
        <a:buChar char="–"/>
        <a:defRPr lang="zh-CN" alt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lang="zh-CN" alt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ts val="600"/>
        </a:spcBef>
        <a:spcAft>
          <a:spcPts val="600"/>
        </a:spcAft>
        <a:buFont typeface="Arial" panose="020B0604020202020204" pitchFamily="34" charset="0"/>
        <a:buChar char="–"/>
        <a:defRPr lang="zh-CN" alt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ts val="600"/>
        </a:spcBef>
        <a:spcAft>
          <a:spcPts val="600"/>
        </a:spcAft>
        <a:buFont typeface="Arial" panose="020B0604020202020204" pitchFamily="34" charset="0"/>
        <a:buChar char="»"/>
        <a:defRPr lang="zh-CN" altLang="en-US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hyperlink" Target="https://kubernetes.io/docs/user-guide/persistent-volumes/#storageclasse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hyperlink" Target="https://github.com/kubernetes-incubator/external-storage/tree/master/ceph/cephf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Kubernetes</a:t>
            </a:r>
            <a:r>
              <a:rPr lang="zh-CN" altLang="en-US" dirty="0" smtClean="0"/>
              <a:t>持久存储之</a:t>
            </a:r>
            <a:r>
              <a:rPr lang="en-US" altLang="zh-CN" dirty="0" smtClean="0"/>
              <a:t>StorageClass</a:t>
            </a:r>
            <a:endParaRPr lang="en-US" altLang="zh-CN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StorageClass</a:t>
            </a:r>
            <a:r>
              <a:rPr b="1" dirty="0" err="1" smtClean="0"/>
              <a:t>简介</a:t>
            </a:r>
            <a:endParaRPr b="1" dirty="0" err="1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 err="1"/>
              <a:t>在</a:t>
            </a:r>
            <a:r>
              <a:rPr lang="en-US" altLang="zh-CN" dirty="0" err="1"/>
              <a:t>Kubernetes</a:t>
            </a:r>
            <a:r>
              <a:rPr dirty="0" err="1"/>
              <a:t>持久存储章节，手动</a:t>
            </a:r>
            <a:r>
              <a:rPr lang="en-US" dirty="0" err="1"/>
              <a:t>创建了一个</a:t>
            </a:r>
            <a:r>
              <a:rPr lang="zh-CN" altLang="en-US" dirty="0" err="1"/>
              <a:t>基于</a:t>
            </a:r>
            <a:r>
              <a:rPr lang="en-US" altLang="zh-CN" dirty="0" err="1"/>
              <a:t>NFS</a:t>
            </a:r>
            <a:r>
              <a:rPr lang="zh-CN" altLang="en-US" dirty="0" err="1"/>
              <a:t>的</a:t>
            </a:r>
            <a:r>
              <a:rPr lang="en-US" altLang="zh-CN" dirty="0" err="1"/>
              <a:t>PV</a:t>
            </a:r>
            <a:r>
              <a:rPr lang="en-US" dirty="0"/>
              <a:t>，</a:t>
            </a:r>
            <a:r>
              <a:rPr lang="zh-CN" altLang="en-US" dirty="0"/>
              <a:t>事实上</a:t>
            </a:r>
            <a:r>
              <a:rPr lang="en-US" dirty="0"/>
              <a:t>这在管理很多Volume的时候不太方便。</a:t>
            </a:r>
            <a:endParaRPr lang="en-US" dirty="0"/>
          </a:p>
          <a:p>
            <a:r>
              <a:rPr dirty="0"/>
              <a:t>事实上，</a:t>
            </a:r>
            <a:r>
              <a:rPr lang="en-US" dirty="0"/>
              <a:t>Kubernetes还提供了</a:t>
            </a:r>
            <a:r>
              <a:rPr lang="en-US" dirty="0">
                <a:hlinkClick r:id="rId1"/>
              </a:rPr>
              <a:t>StorageClass</a:t>
            </a:r>
            <a:r>
              <a:rPr lang="en-US" dirty="0"/>
              <a:t>来动态创建PV，不仅节省了管理员的时间，还可以封装不同类型的存储供PVC选用。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静态</a:t>
            </a:r>
            <a:r>
              <a:rPr lang="en-US" altLang="zh-CN" dirty="0"/>
              <a:t>PV</a:t>
            </a:r>
            <a:r>
              <a:rPr dirty="0"/>
              <a:t>与</a:t>
            </a:r>
            <a:r>
              <a:rPr lang="en-US" altLang="zh-CN" dirty="0"/>
              <a:t>StorageClass</a:t>
            </a:r>
            <a:r>
              <a:rPr dirty="0"/>
              <a:t>创建</a:t>
            </a:r>
            <a:r>
              <a:rPr lang="en-US" altLang="zh-CN" dirty="0"/>
              <a:t>PVC</a:t>
            </a:r>
            <a:r>
              <a:rPr dirty="0"/>
              <a:t>流程对比</a:t>
            </a:r>
            <a:endParaRPr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23" y="1075531"/>
            <a:ext cx="5404077" cy="58011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690" y="1101090"/>
            <a:ext cx="6344920" cy="53892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StorageClass</a:t>
            </a:r>
            <a:r>
              <a:t>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000" dirty="0" err="1">
                <a:sym typeface="+mn-ea"/>
              </a:rPr>
              <a:t>StorageClass包括四个部分</a:t>
            </a:r>
            <a:endParaRPr lang="en-US" sz="2000" dirty="0"/>
          </a:p>
          <a:p>
            <a:pPr lvl="1"/>
            <a:r>
              <a:rPr lang="en-US" sz="2000" dirty="0" err="1">
                <a:sym typeface="+mn-ea"/>
              </a:rPr>
              <a:t>provisioner：指定Volume插件的类型，包括内置插件（如kubernetes.io</a:t>
            </a:r>
            <a:r>
              <a:rPr lang="en-US" sz="2000">
                <a:sym typeface="+mn-ea"/>
              </a:rPr>
              <a:t>/</a:t>
            </a:r>
            <a:r>
              <a:rPr lang="en-US" sz="2000" dirty="0" err="1">
                <a:sym typeface="+mn-ea"/>
              </a:rPr>
              <a:t>glusterfs）和外部插件（如</a:t>
            </a:r>
            <a:r>
              <a:rPr lang="en-US" sz="2000" dirty="0" err="1">
                <a:sym typeface="+mn-ea"/>
                <a:hlinkClick r:id="rId1"/>
              </a:rPr>
              <a:t>external-storage</a:t>
            </a:r>
            <a:r>
              <a:rPr lang="en-US" sz="2000" dirty="0" err="1">
                <a:sym typeface="+mn-ea"/>
              </a:rPr>
              <a:t>提供的ceph.com</a:t>
            </a:r>
            <a:r>
              <a:rPr lang="en-US" sz="2000">
                <a:sym typeface="+mn-ea"/>
              </a:rPr>
              <a:t>/</a:t>
            </a:r>
            <a:r>
              <a:rPr lang="en-US" sz="2000" dirty="0" err="1">
                <a:sym typeface="+mn-ea"/>
              </a:rPr>
              <a:t>cephfs</a:t>
            </a:r>
            <a:r>
              <a:rPr lang="en-US" sz="2000">
                <a:sym typeface="+mn-ea"/>
              </a:rPr>
              <a:t>）。</a:t>
            </a:r>
            <a:endParaRPr lang="en-US" sz="2000" dirty="0"/>
          </a:p>
          <a:p>
            <a:pPr lvl="1"/>
            <a:r>
              <a:rPr lang="en-US" sz="2000" dirty="0" err="1">
                <a:sym typeface="+mn-ea"/>
              </a:rPr>
              <a:t>mountOptions：指定挂载选项，当PV不支持指定的选项时会直接失败。比如NFS支持hard和nfsvers</a:t>
            </a:r>
            <a:r>
              <a:rPr lang="en-US" sz="2000">
                <a:sym typeface="+mn-ea"/>
              </a:rPr>
              <a:t>=4.1等选项。</a:t>
            </a:r>
            <a:endParaRPr lang="en-US" sz="2000" dirty="0"/>
          </a:p>
          <a:p>
            <a:pPr lvl="1"/>
            <a:r>
              <a:rPr lang="en-US" sz="2000" dirty="0" err="1">
                <a:sym typeface="+mn-ea"/>
              </a:rPr>
              <a:t>parameters：指定provisioner的选项，比如kubernetes.io</a:t>
            </a:r>
            <a:r>
              <a:rPr lang="en-US" sz="2000">
                <a:sym typeface="+mn-ea"/>
              </a:rPr>
              <a:t>/</a:t>
            </a:r>
            <a:r>
              <a:rPr lang="en-US" sz="2000" dirty="0" err="1">
                <a:sym typeface="+mn-ea"/>
              </a:rPr>
              <a:t>aws-ebs支持type、zone、iopsPerGB等参数</a:t>
            </a:r>
            <a:r>
              <a:rPr lang="en-US" sz="2000">
                <a:sym typeface="+mn-ea"/>
              </a:rPr>
              <a:t>。</a:t>
            </a:r>
            <a:endParaRPr lang="en-US" sz="2000" dirty="0"/>
          </a:p>
          <a:p>
            <a:pPr lvl="1"/>
            <a:r>
              <a:rPr lang="en-US" sz="2000" dirty="0" err="1">
                <a:sym typeface="+mn-ea"/>
              </a:rPr>
              <a:t>reclaimPolicy：指定回收策略，同PV的回收策略</a:t>
            </a:r>
            <a:r>
              <a:rPr lang="en-US" sz="2000">
                <a:sym typeface="+mn-ea"/>
              </a:rPr>
              <a:t>。</a:t>
            </a:r>
            <a:endParaRPr lang="en-US" sz="2000" dirty="0"/>
          </a:p>
          <a:p>
            <a:r>
              <a:rPr lang="en-US" sz="2000" dirty="0" err="1">
                <a:sym typeface="+mn-ea"/>
              </a:rPr>
              <a:t>在使用PVC时，可以通过DefaultStorageClass准入控制设置默认StorageClass</a:t>
            </a:r>
            <a:r>
              <a:rPr lang="en-US" sz="2000">
                <a:sym typeface="+mn-ea"/>
              </a:rPr>
              <a:t>, 即给未设置storageClassName的PVC自动添加默认的StorageClass。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基于</a:t>
            </a:r>
            <a:r>
              <a:rPr lang="en-US" altLang="zh-CN">
                <a:sym typeface="+mn-ea"/>
              </a:rPr>
              <a:t>NFS</a:t>
            </a:r>
            <a:r>
              <a:rPr>
                <a:sym typeface="+mn-ea"/>
              </a:rPr>
              <a:t>的</a:t>
            </a:r>
            <a:r>
              <a:rPr lang="en-US" altLang="zh-CN">
                <a:sym typeface="+mn-ea"/>
              </a:rPr>
              <a:t>StorageClass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部署</a:t>
            </a:r>
            <a:r>
              <a:rPr lang="en-US" altLang="zh-CN"/>
              <a:t>nfs-csi</a:t>
            </a:r>
            <a:endParaRPr lang="en-US" altLang="zh-CN"/>
          </a:p>
          <a:p>
            <a:pPr lvl="1"/>
            <a:r>
              <a:rPr lang="en-US" altLang="zh-CN"/>
              <a:t>github</a:t>
            </a:r>
            <a:r>
              <a:t>地址： https://github.com/kubernetes-csi/csi-driver-nfs/tree/master/deploy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创建</a:t>
            </a:r>
            <a:r>
              <a:rPr lang="en-US" b="1" dirty="0"/>
              <a:t>StorageClass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2550"/>
            <a:ext cx="7322185" cy="5342890"/>
          </a:xfrm>
        </p:spPr>
        <p:txBody>
          <a:bodyPr>
            <a:normAutofit lnSpcReduction="10000"/>
          </a:bodyPr>
          <a:lstStyle/>
          <a:p>
            <a:pPr marL="0" indent="0" fontAlgn="auto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/>
              <a:t>---</a:t>
            </a:r>
            <a:endParaRPr lang="en-US" sz="2400"/>
          </a:p>
          <a:p>
            <a:pPr marL="0" indent="0" fontAlgn="auto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/>
              <a:t>apiVersion: storage.k8s.io/v1</a:t>
            </a:r>
            <a:endParaRPr lang="en-US" sz="2400"/>
          </a:p>
          <a:p>
            <a:pPr marL="0" indent="0" fontAlgn="auto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/>
              <a:t>kind: StorageClass</a:t>
            </a:r>
            <a:endParaRPr lang="en-US" sz="2400"/>
          </a:p>
          <a:p>
            <a:pPr marL="0" indent="0" fontAlgn="auto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/>
              <a:t>metadata:</a:t>
            </a:r>
            <a:endParaRPr lang="en-US" sz="2400"/>
          </a:p>
          <a:p>
            <a:pPr marL="0" indent="0" fontAlgn="auto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/>
              <a:t>  name: nfs-csi</a:t>
            </a:r>
            <a:endParaRPr lang="en-US" sz="2400"/>
          </a:p>
          <a:p>
            <a:pPr marL="0" indent="0" fontAlgn="auto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/>
              <a:t>provisioner: nfs.csi.k8s.io</a:t>
            </a:r>
            <a:endParaRPr lang="en-US" sz="2400"/>
          </a:p>
          <a:p>
            <a:pPr marL="0" indent="0" fontAlgn="auto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/>
              <a:t>parameters:</a:t>
            </a:r>
            <a:endParaRPr lang="en-US" sz="2400"/>
          </a:p>
          <a:p>
            <a:pPr marL="0" indent="0" fontAlgn="auto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/>
              <a:t>  server: 192.168.0.93</a:t>
            </a:r>
            <a:endParaRPr lang="en-US" sz="2400"/>
          </a:p>
          <a:p>
            <a:pPr marL="0" indent="0" fontAlgn="auto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/>
              <a:t>  share: /data</a:t>
            </a:r>
            <a:endParaRPr lang="en-US" sz="2400"/>
          </a:p>
          <a:p>
            <a:pPr marL="0" indent="0" fontAlgn="auto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/>
              <a:t>reclaimPolicy: Retain  # only retain is supported</a:t>
            </a:r>
            <a:endParaRPr lang="en-US" sz="2400"/>
          </a:p>
          <a:p>
            <a:pPr marL="0" indent="0" fontAlgn="auto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/>
              <a:t>volumeBindingMode: Immediate</a:t>
            </a:r>
            <a:endParaRPr lang="en-US" sz="2400"/>
          </a:p>
          <a:p>
            <a:pPr marL="0" indent="0" fontAlgn="auto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/>
              <a:t>mountOptions:</a:t>
            </a:r>
            <a:endParaRPr lang="en-US" sz="2400"/>
          </a:p>
          <a:p>
            <a:pPr marL="0" indent="0" fontAlgn="auto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/>
              <a:t>  - hard</a:t>
            </a:r>
            <a:endParaRPr lang="en-US" sz="2400"/>
          </a:p>
          <a:p>
            <a:pPr marL="0" indent="0" fontAlgn="auto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/>
              <a:t>  - nfsvers=4.1</a:t>
            </a:r>
            <a:endParaRPr lang="en-US" sz="240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创建</a:t>
            </a:r>
            <a:r>
              <a:rPr lang="en-US" altLang="zh-CN"/>
              <a:t>pvc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/>
              <a:t>---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apiVersion: v1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kind: PersistentVolumeClaim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metadata: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name: pvc-nfs-dynamic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spec: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accessModes: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- ReadWriteMany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resources: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requests: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storage: 10Gi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storageClassName: nfs-csi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创建</a:t>
            </a:r>
            <a:r>
              <a:rPr lang="en-US" altLang="zh-CN"/>
              <a:t>pod</a:t>
            </a:r>
            <a:r>
              <a:t>使用</a:t>
            </a:r>
            <a:r>
              <a:rPr lang="en-US" altLang="zh-CN"/>
              <a:t>pvc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59960" y="467995"/>
            <a:ext cx="6822440" cy="6356985"/>
          </a:xfrm>
        </p:spPr>
        <p:txBody>
          <a:bodyPr>
            <a:normAutofit/>
          </a:bodyPr>
          <a:p>
            <a:pPr marL="0" indent="0" fontAlgn="auto">
              <a:spcBef>
                <a:spcPts val="100"/>
              </a:spcBef>
              <a:spcAft>
                <a:spcPts val="100"/>
              </a:spcAft>
              <a:buNone/>
            </a:pPr>
            <a:r>
              <a:rPr lang="zh-CN" altLang="en-US"/>
              <a:t>apiVersion: v1</a:t>
            </a:r>
            <a:endParaRPr lang="zh-CN" altLang="en-US"/>
          </a:p>
          <a:p>
            <a:pPr marL="0" indent="0" fontAlgn="auto">
              <a:spcBef>
                <a:spcPts val="100"/>
              </a:spcBef>
              <a:spcAft>
                <a:spcPts val="100"/>
              </a:spcAft>
              <a:buNone/>
            </a:pPr>
            <a:r>
              <a:rPr lang="zh-CN" altLang="en-US"/>
              <a:t>kind: Pod</a:t>
            </a:r>
            <a:endParaRPr lang="zh-CN" altLang="en-US"/>
          </a:p>
          <a:p>
            <a:pPr marL="0" indent="0" fontAlgn="auto">
              <a:spcBef>
                <a:spcPts val="100"/>
              </a:spcBef>
              <a:spcAft>
                <a:spcPts val="100"/>
              </a:spcAft>
              <a:buNone/>
            </a:pPr>
            <a:r>
              <a:rPr lang="zh-CN" altLang="en-US"/>
              <a:t>metadata:</a:t>
            </a:r>
            <a:endParaRPr lang="zh-CN" altLang="en-US"/>
          </a:p>
          <a:p>
            <a:pPr marL="0" indent="0" fontAlgn="auto">
              <a:spcBef>
                <a:spcPts val="100"/>
              </a:spcBef>
              <a:spcAft>
                <a:spcPts val="100"/>
              </a:spcAft>
              <a:buNone/>
            </a:pPr>
            <a:r>
              <a:rPr lang="zh-CN" altLang="en-US"/>
              <a:t>  name: busybox</a:t>
            </a:r>
            <a:endParaRPr lang="zh-CN" altLang="en-US"/>
          </a:p>
          <a:p>
            <a:pPr marL="0" indent="0" fontAlgn="auto">
              <a:spcBef>
                <a:spcPts val="100"/>
              </a:spcBef>
              <a:spcAft>
                <a:spcPts val="100"/>
              </a:spcAft>
              <a:buNone/>
            </a:pPr>
            <a:r>
              <a:rPr lang="zh-CN" altLang="en-US"/>
              <a:t>spec:</a:t>
            </a:r>
            <a:endParaRPr lang="zh-CN" altLang="en-US"/>
          </a:p>
          <a:p>
            <a:pPr marL="0" indent="0" fontAlgn="auto">
              <a:spcBef>
                <a:spcPts val="100"/>
              </a:spcBef>
              <a:spcAft>
                <a:spcPts val="100"/>
              </a:spcAft>
              <a:buNone/>
            </a:pPr>
            <a:r>
              <a:rPr lang="zh-CN" altLang="en-US"/>
              <a:t>  volumes:</a:t>
            </a:r>
            <a:endParaRPr lang="zh-CN" altLang="en-US"/>
          </a:p>
          <a:p>
            <a:pPr marL="0" indent="0" fontAlgn="auto">
              <a:spcBef>
                <a:spcPts val="100"/>
              </a:spcBef>
              <a:spcAft>
                <a:spcPts val="100"/>
              </a:spcAft>
              <a:buNone/>
            </a:pPr>
            <a:r>
              <a:rPr lang="zh-CN" altLang="en-US"/>
              <a:t>  - name: host-volume</a:t>
            </a:r>
            <a:endParaRPr lang="zh-CN" altLang="en-US"/>
          </a:p>
          <a:p>
            <a:pPr marL="0" indent="0" fontAlgn="auto">
              <a:spcBef>
                <a:spcPts val="100"/>
              </a:spcBef>
              <a:spcAft>
                <a:spcPts val="100"/>
              </a:spcAft>
              <a:buNone/>
            </a:pPr>
            <a:r>
              <a:rPr lang="zh-CN" altLang="en-US"/>
              <a:t>    persistentVolumeClaim:</a:t>
            </a:r>
            <a:endParaRPr lang="zh-CN" altLang="en-US"/>
          </a:p>
          <a:p>
            <a:pPr marL="0" indent="0" fontAlgn="auto">
              <a:spcBef>
                <a:spcPts val="100"/>
              </a:spcBef>
              <a:spcAft>
                <a:spcPts val="100"/>
              </a:spcAft>
              <a:buNone/>
            </a:pPr>
            <a:r>
              <a:rPr lang="zh-CN" altLang="en-US"/>
              <a:t>      claimName: pvc1</a:t>
            </a:r>
            <a:endParaRPr lang="zh-CN" altLang="en-US"/>
          </a:p>
          <a:p>
            <a:pPr marL="0" indent="0" fontAlgn="auto">
              <a:spcBef>
                <a:spcPts val="100"/>
              </a:spcBef>
              <a:spcAft>
                <a:spcPts val="100"/>
              </a:spcAft>
              <a:buNone/>
            </a:pPr>
            <a:r>
              <a:rPr lang="zh-CN" altLang="en-US"/>
              <a:t>  containers:</a:t>
            </a:r>
            <a:endParaRPr lang="zh-CN" altLang="en-US"/>
          </a:p>
          <a:p>
            <a:pPr marL="0" indent="0" fontAlgn="auto">
              <a:spcBef>
                <a:spcPts val="100"/>
              </a:spcBef>
              <a:spcAft>
                <a:spcPts val="100"/>
              </a:spcAft>
              <a:buNone/>
            </a:pPr>
            <a:r>
              <a:rPr lang="zh-CN" altLang="en-US"/>
              <a:t>  - image: busybox</a:t>
            </a:r>
            <a:endParaRPr lang="zh-CN" altLang="en-US"/>
          </a:p>
          <a:p>
            <a:pPr marL="0" indent="0" fontAlgn="auto">
              <a:spcBef>
                <a:spcPts val="100"/>
              </a:spcBef>
              <a:spcAft>
                <a:spcPts val="100"/>
              </a:spcAft>
              <a:buNone/>
            </a:pPr>
            <a:r>
              <a:rPr lang="zh-CN" altLang="en-US"/>
              <a:t>    name: busybox</a:t>
            </a:r>
            <a:endParaRPr lang="zh-CN" altLang="en-US"/>
          </a:p>
          <a:p>
            <a:pPr marL="0" indent="0" fontAlgn="auto">
              <a:spcBef>
                <a:spcPts val="100"/>
              </a:spcBef>
              <a:spcAft>
                <a:spcPts val="100"/>
              </a:spcAft>
              <a:buNone/>
            </a:pPr>
            <a:r>
              <a:rPr lang="zh-CN" altLang="en-US"/>
              <a:t>    command: ["/bin/sh"]</a:t>
            </a:r>
            <a:endParaRPr lang="zh-CN" altLang="en-US"/>
          </a:p>
          <a:p>
            <a:pPr marL="0" indent="0" fontAlgn="auto">
              <a:spcBef>
                <a:spcPts val="100"/>
              </a:spcBef>
              <a:spcAft>
                <a:spcPts val="100"/>
              </a:spcAft>
              <a:buNone/>
            </a:pPr>
            <a:r>
              <a:rPr lang="zh-CN" altLang="en-US"/>
              <a:t>    args: ["-c", "sleep 600"]</a:t>
            </a:r>
            <a:endParaRPr lang="zh-CN" altLang="en-US"/>
          </a:p>
          <a:p>
            <a:pPr marL="0" indent="0" fontAlgn="auto">
              <a:spcBef>
                <a:spcPts val="100"/>
              </a:spcBef>
              <a:spcAft>
                <a:spcPts val="100"/>
              </a:spcAft>
              <a:buNone/>
            </a:pPr>
            <a:r>
              <a:rPr lang="zh-CN" altLang="en-US"/>
              <a:t>    volumeMounts:</a:t>
            </a:r>
            <a:endParaRPr lang="zh-CN" altLang="en-US"/>
          </a:p>
          <a:p>
            <a:pPr marL="0" indent="0" fontAlgn="auto">
              <a:spcBef>
                <a:spcPts val="100"/>
              </a:spcBef>
              <a:spcAft>
                <a:spcPts val="100"/>
              </a:spcAft>
              <a:buNone/>
            </a:pPr>
            <a:r>
              <a:rPr lang="zh-CN" altLang="en-US"/>
              <a:t>    - name: host-volume</a:t>
            </a:r>
            <a:endParaRPr lang="zh-CN" altLang="en-US"/>
          </a:p>
          <a:p>
            <a:pPr marL="0" indent="0" fontAlgn="auto">
              <a:spcBef>
                <a:spcPts val="100"/>
              </a:spcBef>
              <a:spcAft>
                <a:spcPts val="100"/>
              </a:spcAft>
              <a:buNone/>
            </a:pPr>
            <a:r>
              <a:rPr lang="zh-CN" altLang="en-US"/>
              <a:t>      mountPath: /mydata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创建</a:t>
            </a:r>
            <a:r>
              <a:rPr lang="en-US" altLang="zh-CN" b="1"/>
              <a:t>Pod</a:t>
            </a:r>
            <a:r>
              <a:rPr lang="zh-CN" altLang="en-US" b="1"/>
              <a:t>使用基于</a:t>
            </a:r>
            <a:r>
              <a:rPr lang="en-US" altLang="zh-CN" b="1"/>
              <a:t>StorageClass</a:t>
            </a:r>
            <a:r>
              <a:rPr lang="zh-CN" altLang="en-US" b="1"/>
              <a:t>的</a:t>
            </a:r>
            <a:r>
              <a:rPr lang="en-US" altLang="zh-CN" b="1"/>
              <a:t>PVC</a:t>
            </a:r>
            <a:endParaRPr lang="en-US" altLang="zh-CN" b="1"/>
          </a:p>
        </p:txBody>
      </p:sp>
      <p:sp>
        <p:nvSpPr>
          <p:cNvPr id="4" name="文本框 3"/>
          <p:cNvSpPr txBox="1"/>
          <p:nvPr/>
        </p:nvSpPr>
        <p:spPr>
          <a:xfrm>
            <a:off x="6209665" y="1629410"/>
            <a:ext cx="5488305" cy="40925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latin typeface="宋体-简" panose="02010800040101010101" charset="-122"/>
                <a:ea typeface="宋体-简" panose="02010800040101010101" charset="-122"/>
              </a:rPr>
              <a:t>  template:</a:t>
            </a:r>
            <a:endParaRPr lang="zh-CN" altLang="en-US" sz="2000" dirty="0">
              <a:latin typeface="宋体-简" panose="02010800040101010101" charset="-122"/>
              <a:ea typeface="宋体-简" panose="02010800040101010101" charset="-122"/>
            </a:endParaRPr>
          </a:p>
          <a:p>
            <a:r>
              <a:rPr lang="zh-CN" altLang="en-US" sz="2000" dirty="0">
                <a:latin typeface="宋体-简" panose="02010800040101010101" charset="-122"/>
                <a:ea typeface="宋体-简" panose="02010800040101010101" charset="-122"/>
              </a:rPr>
              <a:t>    metadata:</a:t>
            </a:r>
            <a:endParaRPr lang="zh-CN" altLang="en-US" sz="2000" dirty="0">
              <a:latin typeface="宋体-简" panose="02010800040101010101" charset="-122"/>
              <a:ea typeface="宋体-简" panose="02010800040101010101" charset="-122"/>
            </a:endParaRPr>
          </a:p>
          <a:p>
            <a:r>
              <a:rPr lang="zh-CN" altLang="en-US" sz="2000" dirty="0">
                <a:latin typeface="宋体-简" panose="02010800040101010101" charset="-122"/>
                <a:ea typeface="宋体-简" panose="02010800040101010101" charset="-122"/>
              </a:rPr>
              <a:t>     labels:</a:t>
            </a:r>
            <a:endParaRPr lang="zh-CN" altLang="en-US" sz="2000" dirty="0">
              <a:latin typeface="宋体-简" panose="02010800040101010101" charset="-122"/>
              <a:ea typeface="宋体-简" panose="02010800040101010101" charset="-122"/>
            </a:endParaRPr>
          </a:p>
          <a:p>
            <a:r>
              <a:rPr lang="zh-CN" altLang="en-US" sz="2000" dirty="0">
                <a:latin typeface="宋体-简" panose="02010800040101010101" charset="-122"/>
                <a:ea typeface="宋体-简" panose="02010800040101010101" charset="-122"/>
              </a:rPr>
              <a:t>       name: </a:t>
            </a:r>
            <a:r>
              <a:rPr lang="en-US" altLang="zh-CN" sz="2000" dirty="0">
                <a:latin typeface="宋体-简" panose="02010800040101010101" charset="-122"/>
                <a:ea typeface="宋体-简" panose="02010800040101010101" charset="-122"/>
              </a:rPr>
              <a:t>test-</a:t>
            </a:r>
            <a:r>
              <a:rPr lang="en-US" altLang="zh-CN" sz="2000" dirty="0" err="1">
                <a:latin typeface="宋体-简" panose="02010800040101010101" charset="-122"/>
                <a:ea typeface="宋体-简" panose="02010800040101010101" charset="-122"/>
              </a:rPr>
              <a:t>sc</a:t>
            </a:r>
            <a:r>
              <a:rPr lang="en-US" altLang="zh-CN" sz="2000" dirty="0">
                <a:latin typeface="宋体-简" panose="02010800040101010101" charset="-122"/>
                <a:ea typeface="宋体-简" panose="02010800040101010101" charset="-122"/>
              </a:rPr>
              <a:t>-demo</a:t>
            </a:r>
            <a:endParaRPr lang="zh-CN" altLang="en-US" sz="2000" dirty="0">
              <a:latin typeface="宋体-简" panose="02010800040101010101" charset="-122"/>
              <a:ea typeface="宋体-简" panose="02010800040101010101" charset="-122"/>
            </a:endParaRPr>
          </a:p>
          <a:p>
            <a:r>
              <a:rPr lang="zh-CN" altLang="en-US" sz="2000" dirty="0">
                <a:latin typeface="宋体-简" panose="02010800040101010101" charset="-122"/>
                <a:ea typeface="宋体-简" panose="02010800040101010101" charset="-122"/>
              </a:rPr>
              <a:t>    spec:</a:t>
            </a:r>
            <a:endParaRPr lang="zh-CN" altLang="en-US" sz="2000" dirty="0">
              <a:latin typeface="宋体-简" panose="02010800040101010101" charset="-122"/>
              <a:ea typeface="宋体-简" panose="02010800040101010101" charset="-122"/>
            </a:endParaRPr>
          </a:p>
          <a:p>
            <a:r>
              <a:rPr lang="zh-CN" altLang="en-US" sz="2000" dirty="0">
                <a:latin typeface="宋体-简" panose="02010800040101010101" charset="-122"/>
                <a:ea typeface="宋体-简" panose="02010800040101010101" charset="-122"/>
              </a:rPr>
              <a:t>     containers:</a:t>
            </a:r>
            <a:endParaRPr lang="zh-CN" altLang="en-US" sz="2000" dirty="0">
              <a:latin typeface="宋体-简" panose="02010800040101010101" charset="-122"/>
              <a:ea typeface="宋体-简" panose="02010800040101010101" charset="-122"/>
            </a:endParaRPr>
          </a:p>
          <a:p>
            <a:r>
              <a:rPr lang="zh-CN" altLang="en-US" sz="2000" dirty="0">
                <a:latin typeface="宋体-简" panose="02010800040101010101" charset="-122"/>
                <a:ea typeface="宋体-简" panose="02010800040101010101" charset="-122"/>
              </a:rPr>
              <a:t>     - name: </a:t>
            </a:r>
            <a:r>
              <a:rPr lang="en-US" altLang="zh-CN" sz="2000" dirty="0">
                <a:latin typeface="宋体-简" panose="02010800040101010101" charset="-122"/>
                <a:ea typeface="宋体-简" panose="02010800040101010101" charset="-122"/>
              </a:rPr>
              <a:t>test-</a:t>
            </a:r>
            <a:r>
              <a:rPr lang="en-US" altLang="zh-CN" sz="2000" dirty="0" err="1">
                <a:latin typeface="宋体-简" panose="02010800040101010101" charset="-122"/>
                <a:ea typeface="宋体-简" panose="02010800040101010101" charset="-122"/>
              </a:rPr>
              <a:t>sc</a:t>
            </a:r>
            <a:r>
              <a:rPr lang="en-US" altLang="zh-CN" sz="2000" dirty="0">
                <a:latin typeface="宋体-简" panose="02010800040101010101" charset="-122"/>
                <a:ea typeface="宋体-简" panose="02010800040101010101" charset="-122"/>
              </a:rPr>
              <a:t>-demo</a:t>
            </a:r>
            <a:endParaRPr lang="zh-CN" altLang="en-US" sz="2000" dirty="0">
              <a:latin typeface="宋体-简" panose="02010800040101010101" charset="-122"/>
              <a:ea typeface="宋体-简" panose="02010800040101010101" charset="-122"/>
            </a:endParaRPr>
          </a:p>
          <a:p>
            <a:r>
              <a:rPr lang="zh-CN" altLang="en-US" sz="2000" dirty="0">
                <a:latin typeface="宋体-简" panose="02010800040101010101" charset="-122"/>
                <a:ea typeface="宋体-简" panose="02010800040101010101" charset="-122"/>
              </a:rPr>
              <a:t>       image:  </a:t>
            </a:r>
            <a:r>
              <a:rPr lang="en-US" altLang="zh-CN" sz="2000" dirty="0" err="1">
                <a:latin typeface="宋体-简" panose="02010800040101010101" charset="-122"/>
                <a:ea typeface="宋体-简" panose="02010800040101010101" charset="-122"/>
              </a:rPr>
              <a:t>nginx</a:t>
            </a:r>
            <a:endParaRPr lang="zh-CN" altLang="en-US" sz="2000" dirty="0">
              <a:latin typeface="宋体-简" panose="02010800040101010101" charset="-122"/>
              <a:ea typeface="宋体-简" panose="02010800040101010101" charset="-122"/>
            </a:endParaRPr>
          </a:p>
          <a:p>
            <a:r>
              <a:rPr lang="zh-CN" altLang="en-US" sz="2000" dirty="0">
                <a:latin typeface="宋体-简" panose="02010800040101010101" charset="-122"/>
                <a:ea typeface="宋体-简" panose="02010800040101010101" charset="-122"/>
              </a:rPr>
              <a:t>       volumeMounts:</a:t>
            </a:r>
            <a:endParaRPr lang="zh-CN" altLang="en-US" sz="2000" dirty="0">
              <a:latin typeface="宋体-简" panose="02010800040101010101" charset="-122"/>
              <a:ea typeface="宋体-简" panose="02010800040101010101" charset="-122"/>
            </a:endParaRPr>
          </a:p>
          <a:p>
            <a:r>
              <a:rPr lang="zh-CN" altLang="en-US" sz="2000" dirty="0">
                <a:latin typeface="宋体-简" panose="02010800040101010101" charset="-122"/>
                <a:ea typeface="宋体-简" panose="02010800040101010101" charset="-122"/>
              </a:rPr>
              <a:t>       - mountPath: "/</a:t>
            </a:r>
            <a:r>
              <a:rPr lang="en-US" altLang="zh-CN" sz="2000" dirty="0" err="1">
                <a:latin typeface="宋体-简" panose="02010800040101010101" charset="-122"/>
                <a:ea typeface="宋体-简" panose="02010800040101010101" charset="-122"/>
              </a:rPr>
              <a:t>usr</a:t>
            </a:r>
            <a:r>
              <a:rPr lang="en-US" altLang="zh-CN" sz="2000" dirty="0">
                <a:latin typeface="宋体-简" panose="02010800040101010101" charset="-122"/>
                <a:ea typeface="宋体-简" panose="02010800040101010101" charset="-122"/>
              </a:rPr>
              <a:t>/share/</a:t>
            </a:r>
            <a:r>
              <a:rPr lang="en-US" altLang="zh-CN" sz="2000" dirty="0" err="1">
                <a:latin typeface="宋体-简" panose="02010800040101010101" charset="-122"/>
                <a:ea typeface="宋体-简" panose="02010800040101010101" charset="-122"/>
              </a:rPr>
              <a:t>nginx</a:t>
            </a:r>
            <a:r>
              <a:rPr lang="en-US" altLang="zh-CN" sz="2000" dirty="0">
                <a:latin typeface="宋体-简" panose="02010800040101010101" charset="-122"/>
                <a:ea typeface="宋体-简" panose="02010800040101010101" charset="-122"/>
              </a:rPr>
              <a:t>/html</a:t>
            </a:r>
            <a:r>
              <a:rPr lang="zh-CN" altLang="en-US" sz="2000" dirty="0">
                <a:latin typeface="宋体-简" panose="02010800040101010101" charset="-122"/>
                <a:ea typeface="宋体-简" panose="02010800040101010101" charset="-122"/>
              </a:rPr>
              <a:t>"</a:t>
            </a:r>
            <a:endParaRPr lang="zh-CN" altLang="en-US" sz="2000" dirty="0">
              <a:latin typeface="宋体-简" panose="02010800040101010101" charset="-122"/>
              <a:ea typeface="宋体-简" panose="02010800040101010101" charset="-122"/>
            </a:endParaRPr>
          </a:p>
          <a:p>
            <a:r>
              <a:rPr lang="zh-CN" altLang="en-US" sz="2000" dirty="0">
                <a:latin typeface="宋体-简" panose="02010800040101010101" charset="-122"/>
                <a:ea typeface="宋体-简" panose="02010800040101010101" charset="-122"/>
              </a:rPr>
              <a:t>         name: </a:t>
            </a:r>
            <a:r>
              <a:rPr lang="en-US" altLang="zh-CN" sz="2000" dirty="0" err="1">
                <a:latin typeface="宋体-简" panose="02010800040101010101" charset="-122"/>
                <a:ea typeface="宋体-简" panose="02010800040101010101" charset="-122"/>
              </a:rPr>
              <a:t>datadir</a:t>
            </a:r>
            <a:endParaRPr lang="zh-CN" altLang="en-US" sz="2000" dirty="0">
              <a:latin typeface="宋体-简" panose="02010800040101010101" charset="-122"/>
              <a:ea typeface="宋体-简" panose="02010800040101010101" charset="-122"/>
            </a:endParaRPr>
          </a:p>
          <a:p>
            <a:r>
              <a:rPr lang="zh-CN" altLang="en-US" sz="2000" dirty="0">
                <a:latin typeface="宋体-简" panose="02010800040101010101" charset="-122"/>
                <a:ea typeface="宋体-简" panose="02010800040101010101" charset="-122"/>
              </a:rPr>
              <a:t>       ports:</a:t>
            </a:r>
            <a:endParaRPr lang="zh-CN" altLang="en-US" sz="2000" dirty="0">
              <a:latin typeface="宋体-简" panose="02010800040101010101" charset="-122"/>
              <a:ea typeface="宋体-简" panose="02010800040101010101" charset="-122"/>
            </a:endParaRPr>
          </a:p>
          <a:p>
            <a:r>
              <a:rPr lang="zh-CN" altLang="en-US" sz="2000" dirty="0">
                <a:latin typeface="宋体-简" panose="02010800040101010101" charset="-122"/>
                <a:ea typeface="宋体-简" panose="02010800040101010101" charset="-122"/>
              </a:rPr>
              <a:t>       - containerPort: 8080</a:t>
            </a:r>
            <a:endParaRPr lang="zh-CN" altLang="en-US" sz="2000" dirty="0">
              <a:latin typeface="宋体-简" panose="02010800040101010101" charset="-122"/>
              <a:ea typeface="宋体-简" panose="020108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2030" y="1322070"/>
            <a:ext cx="5061585" cy="5323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buNone/>
            </a:pPr>
            <a:r>
              <a:rPr lang="zh-CN" altLang="en-US" sz="2000" dirty="0">
                <a:latin typeface="宋体-简" panose="02010800040101010101" charset="-122"/>
                <a:ea typeface="宋体-简" panose="02010800040101010101" charset="-122"/>
                <a:sym typeface="+mn-ea"/>
              </a:rPr>
              <a:t>apiVersion: apps/v1</a:t>
            </a:r>
            <a:endParaRPr lang="zh-CN" altLang="en-US" sz="2000" dirty="0">
              <a:latin typeface="宋体-简" panose="02010800040101010101" charset="-122"/>
              <a:ea typeface="宋体-简" panose="02010800040101010101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宋体-简" panose="02010800040101010101" charset="-122"/>
                <a:ea typeface="宋体-简" panose="02010800040101010101" charset="-122"/>
                <a:sym typeface="+mn-ea"/>
              </a:rPr>
              <a:t>kind: StatefulSet</a:t>
            </a:r>
            <a:endParaRPr lang="zh-CN" altLang="en-US" sz="2000" dirty="0">
              <a:latin typeface="宋体-简" panose="02010800040101010101" charset="-122"/>
              <a:ea typeface="宋体-简" panose="02010800040101010101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宋体-简" panose="02010800040101010101" charset="-122"/>
                <a:ea typeface="宋体-简" panose="02010800040101010101" charset="-122"/>
                <a:sym typeface="+mn-ea"/>
              </a:rPr>
              <a:t>metadata:</a:t>
            </a:r>
            <a:endParaRPr lang="zh-CN" altLang="en-US" sz="2000" dirty="0">
              <a:latin typeface="宋体-简" panose="02010800040101010101" charset="-122"/>
              <a:ea typeface="宋体-简" panose="02010800040101010101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宋体-简" panose="02010800040101010101" charset="-122"/>
                <a:ea typeface="宋体-简" panose="02010800040101010101" charset="-122"/>
                <a:sym typeface="+mn-ea"/>
              </a:rPr>
              <a:t>  name:  </a:t>
            </a:r>
            <a:r>
              <a:rPr lang="en-US" altLang="zh-CN" sz="2000" dirty="0">
                <a:latin typeface="宋体-简" panose="02010800040101010101" charset="-122"/>
                <a:ea typeface="宋体-简" panose="02010800040101010101" charset="-122"/>
                <a:sym typeface="+mn-ea"/>
              </a:rPr>
              <a:t>test-</a:t>
            </a:r>
            <a:r>
              <a:rPr lang="en-US" altLang="zh-CN" sz="2000" dirty="0" err="1">
                <a:latin typeface="宋体-简" panose="02010800040101010101" charset="-122"/>
                <a:ea typeface="宋体-简" panose="02010800040101010101" charset="-122"/>
                <a:sym typeface="+mn-ea"/>
              </a:rPr>
              <a:t>sc</a:t>
            </a:r>
            <a:r>
              <a:rPr lang="en-US" altLang="zh-CN" sz="2000" dirty="0">
                <a:latin typeface="宋体-简" panose="02010800040101010101" charset="-122"/>
                <a:ea typeface="宋体-简" panose="02010800040101010101" charset="-122"/>
                <a:sym typeface="+mn-ea"/>
              </a:rPr>
              <a:t>-demo</a:t>
            </a:r>
            <a:endParaRPr lang="zh-CN" altLang="en-US" sz="2000" dirty="0">
              <a:latin typeface="宋体-简" panose="02010800040101010101" charset="-122"/>
              <a:ea typeface="宋体-简" panose="02010800040101010101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宋体-简" panose="02010800040101010101" charset="-122"/>
                <a:ea typeface="宋体-简" panose="02010800040101010101" charset="-122"/>
                <a:sym typeface="+mn-ea"/>
              </a:rPr>
              <a:t>spec:</a:t>
            </a:r>
            <a:endParaRPr lang="zh-CN" altLang="en-US" sz="2000" dirty="0">
              <a:latin typeface="宋体-简" panose="02010800040101010101" charset="-122"/>
              <a:ea typeface="宋体-简" panose="02010800040101010101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宋体-简" panose="02010800040101010101" charset="-122"/>
                <a:ea typeface="宋体-简" panose="02010800040101010101" charset="-122"/>
                <a:sym typeface="+mn-ea"/>
              </a:rPr>
              <a:t>  serviceName: "</a:t>
            </a:r>
            <a:r>
              <a:rPr lang="en-US" altLang="zh-CN" sz="2000" dirty="0">
                <a:latin typeface="宋体-简" panose="02010800040101010101" charset="-122"/>
                <a:ea typeface="宋体-简" panose="02010800040101010101" charset="-122"/>
                <a:sym typeface="+mn-ea"/>
              </a:rPr>
              <a:t>test-</a:t>
            </a:r>
            <a:r>
              <a:rPr lang="en-US" altLang="zh-CN" sz="2000" dirty="0" err="1">
                <a:latin typeface="宋体-简" panose="02010800040101010101" charset="-122"/>
                <a:ea typeface="宋体-简" panose="02010800040101010101" charset="-122"/>
                <a:sym typeface="+mn-ea"/>
              </a:rPr>
              <a:t>sc</a:t>
            </a:r>
            <a:r>
              <a:rPr lang="en-US" altLang="zh-CN" sz="2000" dirty="0">
                <a:latin typeface="宋体-简" panose="02010800040101010101" charset="-122"/>
                <a:ea typeface="宋体-简" panose="02010800040101010101" charset="-122"/>
                <a:sym typeface="+mn-ea"/>
              </a:rPr>
              <a:t>-demo</a:t>
            </a:r>
            <a:r>
              <a:rPr lang="zh-CN" altLang="en-US" sz="2000" dirty="0">
                <a:latin typeface="宋体-简" panose="02010800040101010101" charset="-122"/>
                <a:ea typeface="宋体-简" panose="02010800040101010101" charset="-122"/>
                <a:sym typeface="+mn-ea"/>
              </a:rPr>
              <a:t>"</a:t>
            </a:r>
            <a:endParaRPr lang="zh-CN" altLang="en-US" sz="2000" dirty="0">
              <a:latin typeface="宋体-简" panose="02010800040101010101" charset="-122"/>
              <a:ea typeface="宋体-简" panose="02010800040101010101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宋体-简" panose="02010800040101010101" charset="-122"/>
                <a:ea typeface="宋体-简" panose="02010800040101010101" charset="-122"/>
                <a:sym typeface="+mn-ea"/>
              </a:rPr>
              <a:t>  replicas: 1</a:t>
            </a:r>
            <a:endParaRPr lang="zh-CN" altLang="en-US" sz="2000" dirty="0">
              <a:latin typeface="宋体-简" panose="02010800040101010101" charset="-122"/>
              <a:ea typeface="宋体-简" panose="02010800040101010101" charset="-122"/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FF0000"/>
                </a:solidFill>
                <a:latin typeface="宋体-简" panose="02010800040101010101" charset="-122"/>
                <a:ea typeface="宋体-简" panose="02010800040101010101" charset="-122"/>
                <a:sym typeface="+mn-ea"/>
              </a:rPr>
              <a:t>  volumeClaimTemplates:</a:t>
            </a:r>
            <a:endParaRPr lang="zh-CN" altLang="en-US" sz="2000" dirty="0">
              <a:solidFill>
                <a:srgbClr val="FF0000"/>
              </a:solidFill>
              <a:latin typeface="宋体-简" panose="02010800040101010101" charset="-122"/>
              <a:ea typeface="宋体-简" panose="02010800040101010101" charset="-122"/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FF0000"/>
                </a:solidFill>
                <a:latin typeface="宋体-简" panose="02010800040101010101" charset="-122"/>
                <a:ea typeface="宋体-简" panose="02010800040101010101" charset="-122"/>
                <a:sym typeface="+mn-ea"/>
              </a:rPr>
              <a:t>  - metadata:</a:t>
            </a:r>
            <a:endParaRPr lang="zh-CN" altLang="en-US" sz="2000" dirty="0">
              <a:solidFill>
                <a:srgbClr val="FF0000"/>
              </a:solidFill>
              <a:latin typeface="宋体-简" panose="02010800040101010101" charset="-122"/>
              <a:ea typeface="宋体-简" panose="02010800040101010101" charset="-122"/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FF0000"/>
                </a:solidFill>
                <a:latin typeface="宋体-简" panose="02010800040101010101" charset="-122"/>
                <a:ea typeface="宋体-简" panose="02010800040101010101" charset="-122"/>
                <a:sym typeface="+mn-ea"/>
              </a:rPr>
              <a:t>      name: </a:t>
            </a:r>
            <a:r>
              <a:rPr lang="en-US" altLang="zh-CN" sz="2000" dirty="0" err="1">
                <a:solidFill>
                  <a:srgbClr val="FF0000"/>
                </a:solidFill>
                <a:latin typeface="宋体-简" panose="02010800040101010101" charset="-122"/>
                <a:ea typeface="宋体-简" panose="02010800040101010101" charset="-122"/>
                <a:sym typeface="+mn-ea"/>
              </a:rPr>
              <a:t>datadir</a:t>
            </a:r>
            <a:endParaRPr lang="zh-CN" altLang="en-US" sz="2000" dirty="0">
              <a:solidFill>
                <a:srgbClr val="FF0000"/>
              </a:solidFill>
              <a:latin typeface="宋体-简" panose="02010800040101010101" charset="-122"/>
              <a:ea typeface="宋体-简" panose="02010800040101010101" charset="-122"/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FF0000"/>
                </a:solidFill>
                <a:latin typeface="宋体-简" panose="02010800040101010101" charset="-122"/>
                <a:ea typeface="宋体-简" panose="02010800040101010101" charset="-122"/>
                <a:sym typeface="+mn-ea"/>
              </a:rPr>
              <a:t>    spec:</a:t>
            </a:r>
            <a:endParaRPr lang="zh-CN" altLang="en-US" sz="2000" dirty="0">
              <a:solidFill>
                <a:srgbClr val="FF0000"/>
              </a:solidFill>
              <a:latin typeface="宋体-简" panose="02010800040101010101" charset="-122"/>
              <a:ea typeface="宋体-简" panose="02010800040101010101" charset="-122"/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FF0000"/>
                </a:solidFill>
                <a:latin typeface="宋体-简" panose="02010800040101010101" charset="-122"/>
                <a:ea typeface="宋体-简" panose="02010800040101010101" charset="-122"/>
                <a:sym typeface="+mn-ea"/>
              </a:rPr>
              <a:t>      accessModes: </a:t>
            </a:r>
            <a:endParaRPr lang="zh-CN" altLang="en-US" sz="2000" dirty="0">
              <a:solidFill>
                <a:srgbClr val="FF0000"/>
              </a:solidFill>
              <a:latin typeface="宋体-简" panose="02010800040101010101" charset="-122"/>
              <a:ea typeface="宋体-简" panose="02010800040101010101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FF0000"/>
                </a:solidFill>
                <a:latin typeface="宋体-简" panose="02010800040101010101" charset="-122"/>
                <a:ea typeface="宋体-简" panose="02010800040101010101" charset="-122"/>
              </a:rPr>
              <a:t>        </a:t>
            </a:r>
            <a:r>
              <a:rPr lang="en-US" altLang="zh-CN" sz="2000" dirty="0">
                <a:solidFill>
                  <a:srgbClr val="FF0000"/>
                </a:solidFill>
                <a:latin typeface="宋体-简" panose="02010800040101010101" charset="-122"/>
                <a:ea typeface="宋体-简" panose="02010800040101010101" charset="-122"/>
              </a:rPr>
              <a:t>- </a:t>
            </a:r>
            <a:r>
              <a:rPr lang="en-US" altLang="zh-CN" sz="2000" dirty="0" err="1">
                <a:solidFill>
                  <a:srgbClr val="FF0000"/>
                </a:solidFill>
                <a:latin typeface="宋体-简" panose="02010800040101010101" charset="-122"/>
                <a:ea typeface="宋体-简" panose="02010800040101010101" charset="-122"/>
              </a:rPr>
              <a:t>ReadWriteOnce</a:t>
            </a:r>
            <a:endParaRPr lang="en-US" altLang="zh-CN" sz="2000" dirty="0">
              <a:solidFill>
                <a:srgbClr val="FF0000"/>
              </a:solidFill>
              <a:latin typeface="宋体-简" panose="02010800040101010101" charset="-122"/>
              <a:ea typeface="宋体-简" panose="02010800040101010101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  <a:latin typeface="宋体-简" panose="02010800040101010101" charset="-122"/>
                <a:ea typeface="宋体-简" panose="02010800040101010101" charset="-122"/>
              </a:rPr>
              <a:t>      </a:t>
            </a:r>
            <a:r>
              <a:rPr lang="en-US" altLang="zh-CN" sz="2000" dirty="0" err="1">
                <a:solidFill>
                  <a:srgbClr val="FF0000"/>
                </a:solidFill>
                <a:latin typeface="宋体-简" panose="02010800040101010101" charset="-122"/>
                <a:ea typeface="宋体-简" panose="02010800040101010101" charset="-122"/>
              </a:rPr>
              <a:t>StorageClassName</a:t>
            </a:r>
            <a:r>
              <a:rPr lang="en-US" altLang="zh-CN" sz="2000" dirty="0">
                <a:solidFill>
                  <a:srgbClr val="FF0000"/>
                </a:solidFill>
                <a:latin typeface="宋体-简" panose="02010800040101010101" charset="-122"/>
                <a:ea typeface="宋体-简" panose="02010800040101010101" charset="-122"/>
              </a:rPr>
              <a:t>: nfs-csi</a:t>
            </a:r>
            <a:endParaRPr lang="en-US" altLang="zh-CN" sz="2000" dirty="0">
              <a:solidFill>
                <a:srgbClr val="FF0000"/>
              </a:solidFill>
              <a:latin typeface="宋体-简" panose="02010800040101010101" charset="-122"/>
              <a:ea typeface="宋体-简" panose="02010800040101010101" charset="-122"/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FF0000"/>
                </a:solidFill>
                <a:latin typeface="宋体-简" panose="02010800040101010101" charset="-122"/>
                <a:ea typeface="宋体-简" panose="02010800040101010101" charset="-122"/>
                <a:sym typeface="+mn-ea"/>
              </a:rPr>
              <a:t>      resources:</a:t>
            </a:r>
            <a:endParaRPr lang="zh-CN" altLang="en-US" sz="2000" dirty="0">
              <a:solidFill>
                <a:srgbClr val="FF0000"/>
              </a:solidFill>
              <a:latin typeface="宋体-简" panose="02010800040101010101" charset="-122"/>
              <a:ea typeface="宋体-简" panose="02010800040101010101" charset="-122"/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FF0000"/>
                </a:solidFill>
                <a:latin typeface="宋体-简" panose="02010800040101010101" charset="-122"/>
                <a:ea typeface="宋体-简" panose="02010800040101010101" charset="-122"/>
                <a:sym typeface="+mn-ea"/>
              </a:rPr>
              <a:t>        requests:</a:t>
            </a:r>
            <a:endParaRPr lang="zh-CN" altLang="en-US" sz="2000" dirty="0">
              <a:solidFill>
                <a:srgbClr val="FF0000"/>
              </a:solidFill>
              <a:latin typeface="宋体-简" panose="02010800040101010101" charset="-122"/>
              <a:ea typeface="宋体-简" panose="02010800040101010101" charset="-122"/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FF0000"/>
                </a:solidFill>
                <a:latin typeface="宋体-简" panose="02010800040101010101" charset="-122"/>
                <a:ea typeface="宋体-简" panose="02010800040101010101" charset="-122"/>
                <a:sym typeface="+mn-ea"/>
              </a:rPr>
              <a:t>          storage: 2Gi </a:t>
            </a:r>
            <a:endParaRPr lang="zh-CN" altLang="en-US" sz="2000" dirty="0">
              <a:solidFill>
                <a:srgbClr val="FF0000"/>
              </a:solidFill>
              <a:latin typeface="宋体-简" panose="02010800040101010101" charset="-122"/>
              <a:ea typeface="宋体-简" panose="02010800040101010101" charset="-122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东方瑞通内训讲义（16x9）</Template>
  <TotalTime>0</TotalTime>
  <Words>2057</Words>
  <Application>WPS 演示</Application>
  <PresentationFormat>宽屏</PresentationFormat>
  <Paragraphs>113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宋体-简</vt:lpstr>
      <vt:lpstr>Calibri</vt:lpstr>
      <vt:lpstr>微软雅黑</vt:lpstr>
      <vt:lpstr>Arial Unicode MS</vt:lpstr>
      <vt:lpstr>等线</vt:lpstr>
      <vt:lpstr>Office 主题</vt:lpstr>
      <vt:lpstr>Kubernetes持久存储之StorageClass</vt:lpstr>
      <vt:lpstr>StorageClass简介</vt:lpstr>
      <vt:lpstr>静态PV与StorageClass创建PVC流程对比</vt:lpstr>
      <vt:lpstr>StorageClass结构</vt:lpstr>
      <vt:lpstr>基于NFS的StorageClass</vt:lpstr>
      <vt:lpstr>创建StorageClass</vt:lpstr>
      <vt:lpstr>创建pvc</vt:lpstr>
      <vt:lpstr>创建pod使用pvc</vt:lpstr>
      <vt:lpstr>创建Pod使用基于StorageClass的PVC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Meng, Jesse</dc:creator>
  <cp:lastModifiedBy>Breeze</cp:lastModifiedBy>
  <cp:revision>365</cp:revision>
  <dcterms:created xsi:type="dcterms:W3CDTF">2020-12-11T07:47:00Z</dcterms:created>
  <dcterms:modified xsi:type="dcterms:W3CDTF">2021-04-10T01:17:45Z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39842313AEDE456FB61C3D34E9E32E04</vt:lpwstr>
  </property>
</Properties>
</file>