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sldIdLst>
    <p:sldId id="280" r:id="rId2"/>
    <p:sldId id="363" r:id="rId3"/>
    <p:sldId id="364" r:id="rId4"/>
    <p:sldId id="365" r:id="rId5"/>
    <p:sldId id="366"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1" r:id="rId51"/>
    <p:sldId id="412" r:id="rId52"/>
    <p:sldId id="413" r:id="rId53"/>
    <p:sldId id="414" r:id="rId54"/>
    <p:sldId id="415" r:id="rId55"/>
    <p:sldId id="416" r:id="rId56"/>
    <p:sldId id="417" r:id="rId57"/>
    <p:sldId id="418" r:id="rId58"/>
    <p:sldId id="419" r:id="rId59"/>
    <p:sldId id="420" r:id="rId60"/>
    <p:sldId id="421" r:id="rId61"/>
    <p:sldId id="422" r:id="rId62"/>
    <p:sldId id="423" r:id="rId63"/>
    <p:sldId id="424" r:id="rId64"/>
    <p:sldId id="425" r:id="rId65"/>
    <p:sldId id="426" r:id="rId66"/>
    <p:sldId id="427" r:id="rId67"/>
    <p:sldId id="428" r:id="rId68"/>
    <p:sldId id="429" r:id="rId69"/>
    <p:sldId id="430" r:id="rId70"/>
    <p:sldId id="438" r:id="rId71"/>
    <p:sldId id="439" r:id="rId72"/>
    <p:sldId id="285"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ch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3551"/>
    <a:srgbClr val="F2F9F9"/>
    <a:srgbClr val="FFF7C7"/>
    <a:srgbClr val="F8F7E0"/>
    <a:srgbClr val="EEFDFD"/>
    <a:srgbClr val="F3F3F3"/>
    <a:srgbClr val="E9F2DF"/>
    <a:srgbClr val="11A7FC"/>
    <a:srgbClr val="95D127"/>
    <a:srgbClr val="FF86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4660"/>
  </p:normalViewPr>
  <p:slideViewPr>
    <p:cSldViewPr snapToGrid="0" showGuides="1">
      <p:cViewPr varScale="1">
        <p:scale>
          <a:sx n="70" d="100"/>
          <a:sy n="70" d="100"/>
        </p:scale>
        <p:origin x="708" y="66"/>
      </p:cViewPr>
      <p:guideLst>
        <p:guide orient="horz" pos="222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7.wmf"/><Relationship Id="rId4" Type="http://schemas.openxmlformats.org/officeDocument/2006/relationships/image" Target="../media/image9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5" Type="http://schemas.openxmlformats.org/officeDocument/2006/relationships/image" Target="../media/image127.wmf"/><Relationship Id="rId4" Type="http://schemas.openxmlformats.org/officeDocument/2006/relationships/image" Target="../media/image12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37.wmf"/><Relationship Id="rId1" Type="http://schemas.openxmlformats.org/officeDocument/2006/relationships/image" Target="../media/image14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37.wmf"/><Relationship Id="rId1" Type="http://schemas.openxmlformats.org/officeDocument/2006/relationships/image" Target="../media/image145.wmf"/><Relationship Id="rId5" Type="http://schemas.openxmlformats.org/officeDocument/2006/relationships/image" Target="../media/image148.wmf"/><Relationship Id="rId4" Type="http://schemas.openxmlformats.org/officeDocument/2006/relationships/image" Target="../media/image14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5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3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5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61.wmf"/><Relationship Id="rId1" Type="http://schemas.openxmlformats.org/officeDocument/2006/relationships/image" Target="../media/image53.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5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67.wmf"/><Relationship Id="rId1" Type="http://schemas.openxmlformats.org/officeDocument/2006/relationships/image" Target="../media/image53.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2.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67.wmf"/><Relationship Id="rId1" Type="http://schemas.openxmlformats.org/officeDocument/2006/relationships/image" Target="../media/image53.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134E9-2BD2-426A-A5CB-F9323A332951}" type="datetimeFigureOut">
              <a:rPr lang="zh-CN" altLang="en-US" smtClean="0"/>
              <a:t>2019/3/12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E5E20-B8E7-4526-9878-C0CF8296F484}" type="slidenum">
              <a:rPr lang="zh-CN" altLang="en-US" smtClean="0"/>
              <a:t>‹#›</a:t>
            </a:fld>
            <a:endParaRPr lang="zh-CN" altLang="en-US"/>
          </a:p>
        </p:txBody>
      </p:sp>
    </p:spTree>
    <p:extLst>
      <p:ext uri="{BB962C8B-B14F-4D97-AF65-F5344CB8AC3E}">
        <p14:creationId xmlns:p14="http://schemas.microsoft.com/office/powerpoint/2010/main" val="268815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lstStyle/>
          <a:p>
            <a:pPr lvl="0" eaLnBrk="1" hangingPunct="1">
              <a:spcBef>
                <a:spcPct val="0"/>
              </a:spcBef>
            </a:pPr>
            <a:r>
              <a:rPr lang="zh-CN" altLang="en-US" dirty="0"/>
              <a:t>封面标题特殊字体为百度简综艺。可以自行下载使用或改为微软雅黑。</a:t>
            </a:r>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t>1</a:t>
            </a:fld>
            <a:endParaRPr lang="zh-CN" altLang="en-US" sz="1200" dirty="0"/>
          </a:p>
        </p:txBody>
      </p:sp>
    </p:spTree>
    <p:extLst>
      <p:ext uri="{BB962C8B-B14F-4D97-AF65-F5344CB8AC3E}">
        <p14:creationId xmlns:p14="http://schemas.microsoft.com/office/powerpoint/2010/main" val="1679578462"/>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20</a:t>
            </a:fld>
            <a:endParaRPr lang="zh-CN" altLang="en-US"/>
          </a:p>
        </p:txBody>
      </p:sp>
    </p:spTree>
    <p:extLst>
      <p:ext uri="{BB962C8B-B14F-4D97-AF65-F5344CB8AC3E}">
        <p14:creationId xmlns:p14="http://schemas.microsoft.com/office/powerpoint/2010/main" val="3909553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21</a:t>
            </a:fld>
            <a:endParaRPr lang="zh-CN" altLang="en-US"/>
          </a:p>
        </p:txBody>
      </p:sp>
    </p:spTree>
    <p:extLst>
      <p:ext uri="{BB962C8B-B14F-4D97-AF65-F5344CB8AC3E}">
        <p14:creationId xmlns:p14="http://schemas.microsoft.com/office/powerpoint/2010/main" val="4257433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22</a:t>
            </a:fld>
            <a:endParaRPr lang="zh-CN" altLang="en-US"/>
          </a:p>
        </p:txBody>
      </p:sp>
    </p:spTree>
    <p:extLst>
      <p:ext uri="{BB962C8B-B14F-4D97-AF65-F5344CB8AC3E}">
        <p14:creationId xmlns:p14="http://schemas.microsoft.com/office/powerpoint/2010/main" val="4009756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23</a:t>
            </a:fld>
            <a:endParaRPr lang="zh-CN" altLang="en-US"/>
          </a:p>
        </p:txBody>
      </p:sp>
    </p:spTree>
    <p:extLst>
      <p:ext uri="{BB962C8B-B14F-4D97-AF65-F5344CB8AC3E}">
        <p14:creationId xmlns:p14="http://schemas.microsoft.com/office/powerpoint/2010/main" val="3253215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24</a:t>
            </a:fld>
            <a:endParaRPr lang="zh-CN" altLang="en-US"/>
          </a:p>
        </p:txBody>
      </p:sp>
    </p:spTree>
    <p:extLst>
      <p:ext uri="{BB962C8B-B14F-4D97-AF65-F5344CB8AC3E}">
        <p14:creationId xmlns:p14="http://schemas.microsoft.com/office/powerpoint/2010/main" val="1493313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25</a:t>
            </a:fld>
            <a:endParaRPr lang="zh-CN" altLang="en-US"/>
          </a:p>
        </p:txBody>
      </p:sp>
    </p:spTree>
    <p:extLst>
      <p:ext uri="{BB962C8B-B14F-4D97-AF65-F5344CB8AC3E}">
        <p14:creationId xmlns:p14="http://schemas.microsoft.com/office/powerpoint/2010/main" val="96635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26</a:t>
            </a:fld>
            <a:endParaRPr lang="zh-CN" altLang="en-US"/>
          </a:p>
        </p:txBody>
      </p:sp>
    </p:spTree>
    <p:extLst>
      <p:ext uri="{BB962C8B-B14F-4D97-AF65-F5344CB8AC3E}">
        <p14:creationId xmlns:p14="http://schemas.microsoft.com/office/powerpoint/2010/main" val="3335635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27</a:t>
            </a:fld>
            <a:endParaRPr lang="zh-CN" altLang="en-US"/>
          </a:p>
        </p:txBody>
      </p:sp>
    </p:spTree>
    <p:extLst>
      <p:ext uri="{BB962C8B-B14F-4D97-AF65-F5344CB8AC3E}">
        <p14:creationId xmlns:p14="http://schemas.microsoft.com/office/powerpoint/2010/main" val="3740837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28</a:t>
            </a:fld>
            <a:endParaRPr lang="zh-CN" altLang="en-US"/>
          </a:p>
        </p:txBody>
      </p:sp>
    </p:spTree>
    <p:extLst>
      <p:ext uri="{BB962C8B-B14F-4D97-AF65-F5344CB8AC3E}">
        <p14:creationId xmlns:p14="http://schemas.microsoft.com/office/powerpoint/2010/main" val="1174575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30</a:t>
            </a:fld>
            <a:endParaRPr lang="zh-CN" altLang="en-US"/>
          </a:p>
        </p:txBody>
      </p:sp>
    </p:spTree>
    <p:extLst>
      <p:ext uri="{BB962C8B-B14F-4D97-AF65-F5344CB8AC3E}">
        <p14:creationId xmlns:p14="http://schemas.microsoft.com/office/powerpoint/2010/main" val="2085427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 = np.arange(0.05, 3, 0.05)</a:t>
            </a:r>
          </a:p>
          <a:p>
            <a:r>
              <a:rPr lang="en-US" altLang="zh-CN"/>
              <a:t>y1 = [math.pow(i, 2) for i in x]</a:t>
            </a:r>
          </a:p>
          <a:p>
            <a:r>
              <a:rPr lang="en-US" altLang="zh-CN"/>
              <a:t>y2 = [math.pow(2, i) for i in x]</a:t>
            </a:r>
          </a:p>
          <a:p>
            <a:r>
              <a:rPr lang="en-US" altLang="zh-CN"/>
              <a:t>y3 = [math.log(i, 2) for i in x]</a:t>
            </a:r>
          </a:p>
          <a:p>
            <a:r>
              <a:rPr lang="en-US" altLang="zh-CN"/>
              <a:t>plt.plot(x, y1, linewidth=2, color='b', label='$x^2$')</a:t>
            </a:r>
          </a:p>
          <a:p>
            <a:r>
              <a:rPr lang="en-US" altLang="zh-CN"/>
              <a:t>plt.plot(x, y2, linewidth=2, color='g', label='$2^x$')</a:t>
            </a:r>
          </a:p>
          <a:p>
            <a:r>
              <a:rPr lang="en-US" altLang="zh-CN"/>
              <a:t>plt.plot(x, y3, linewidth=2, color='r', label='$log2(x)$')</a:t>
            </a:r>
          </a:p>
          <a:p>
            <a:r>
              <a:rPr lang="en-US" altLang="zh-CN"/>
              <a:t>plt.plot([1], [1], 'bo')</a:t>
            </a:r>
          </a:p>
          <a:p>
            <a:r>
              <a:rPr lang="en-US" altLang="zh-CN"/>
              <a:t>plt.plot([1], [0], 'ro')</a:t>
            </a:r>
          </a:p>
          <a:p>
            <a:r>
              <a:rPr lang="en-US" altLang="zh-CN"/>
              <a:t>plt.legend(loc='lower right')</a:t>
            </a:r>
          </a:p>
          <a:p>
            <a:r>
              <a:rPr lang="en-US" altLang="zh-CN"/>
              <a:t>plt.xlim(0, 3)</a:t>
            </a:r>
          </a:p>
          <a:p>
            <a:r>
              <a:rPr lang="en-US" altLang="zh-CN"/>
              <a:t>plt.grid(True)</a:t>
            </a:r>
          </a:p>
          <a:p>
            <a:r>
              <a:rPr lang="en-US" altLang="zh-CN"/>
              <a:t>plt.show()</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7</a:t>
            </a:fld>
            <a:endParaRPr lang="zh-CN" altLang="en-US"/>
          </a:p>
        </p:txBody>
      </p:sp>
    </p:spTree>
    <p:extLst>
      <p:ext uri="{BB962C8B-B14F-4D97-AF65-F5344CB8AC3E}">
        <p14:creationId xmlns:p14="http://schemas.microsoft.com/office/powerpoint/2010/main" val="3190449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31</a:t>
            </a:fld>
            <a:endParaRPr lang="zh-CN" altLang="en-US"/>
          </a:p>
        </p:txBody>
      </p:sp>
    </p:spTree>
    <p:extLst>
      <p:ext uri="{BB962C8B-B14F-4D97-AF65-F5344CB8AC3E}">
        <p14:creationId xmlns:p14="http://schemas.microsoft.com/office/powerpoint/2010/main" val="3393005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32</a:t>
            </a:fld>
            <a:endParaRPr lang="zh-CN" altLang="en-US"/>
          </a:p>
        </p:txBody>
      </p:sp>
    </p:spTree>
    <p:extLst>
      <p:ext uri="{BB962C8B-B14F-4D97-AF65-F5344CB8AC3E}">
        <p14:creationId xmlns:p14="http://schemas.microsoft.com/office/powerpoint/2010/main" val="3993523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33</a:t>
            </a:fld>
            <a:endParaRPr lang="zh-CN" altLang="en-US"/>
          </a:p>
        </p:txBody>
      </p:sp>
    </p:spTree>
    <p:extLst>
      <p:ext uri="{BB962C8B-B14F-4D97-AF65-F5344CB8AC3E}">
        <p14:creationId xmlns:p14="http://schemas.microsoft.com/office/powerpoint/2010/main" val="3561942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35</a:t>
            </a:fld>
            <a:endParaRPr lang="zh-CN" altLang="en-US"/>
          </a:p>
        </p:txBody>
      </p:sp>
    </p:spTree>
    <p:extLst>
      <p:ext uri="{BB962C8B-B14F-4D97-AF65-F5344CB8AC3E}">
        <p14:creationId xmlns:p14="http://schemas.microsoft.com/office/powerpoint/2010/main" val="2123882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36</a:t>
            </a:fld>
            <a:endParaRPr lang="zh-CN" altLang="en-US"/>
          </a:p>
        </p:txBody>
      </p:sp>
    </p:spTree>
    <p:extLst>
      <p:ext uri="{BB962C8B-B14F-4D97-AF65-F5344CB8AC3E}">
        <p14:creationId xmlns:p14="http://schemas.microsoft.com/office/powerpoint/2010/main" val="2577046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37</a:t>
            </a:fld>
            <a:endParaRPr lang="zh-CN" altLang="en-US"/>
          </a:p>
        </p:txBody>
      </p:sp>
    </p:spTree>
    <p:extLst>
      <p:ext uri="{BB962C8B-B14F-4D97-AF65-F5344CB8AC3E}">
        <p14:creationId xmlns:p14="http://schemas.microsoft.com/office/powerpoint/2010/main" val="2084491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39</a:t>
            </a:fld>
            <a:endParaRPr lang="zh-CN" altLang="en-US"/>
          </a:p>
        </p:txBody>
      </p:sp>
    </p:spTree>
    <p:extLst>
      <p:ext uri="{BB962C8B-B14F-4D97-AF65-F5344CB8AC3E}">
        <p14:creationId xmlns:p14="http://schemas.microsoft.com/office/powerpoint/2010/main" val="1860568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40</a:t>
            </a:fld>
            <a:endParaRPr lang="zh-CN" altLang="en-US"/>
          </a:p>
        </p:txBody>
      </p:sp>
    </p:spTree>
    <p:extLst>
      <p:ext uri="{BB962C8B-B14F-4D97-AF65-F5344CB8AC3E}">
        <p14:creationId xmlns:p14="http://schemas.microsoft.com/office/powerpoint/2010/main" val="2165839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--encoding:utf-8 --</a:t>
            </a:r>
          </a:p>
          <a:p>
            <a:r>
              <a:rPr lang="zh-CN" altLang="en-US"/>
              <a:t>"""大数定理展示理解"""</a:t>
            </a:r>
          </a:p>
          <a:p>
            <a:endParaRPr lang="zh-CN" altLang="en-US"/>
          </a:p>
          <a:p>
            <a:r>
              <a:rPr lang="zh-CN" altLang="en-US"/>
              <a:t>import random</a:t>
            </a:r>
          </a:p>
          <a:p>
            <a:r>
              <a:rPr lang="zh-CN" altLang="en-US"/>
              <a:t>import numpy as np</a:t>
            </a:r>
          </a:p>
          <a:p>
            <a:r>
              <a:rPr lang="zh-CN" altLang="en-US"/>
              <a:t>import matplotlib as mpl</a:t>
            </a:r>
          </a:p>
          <a:p>
            <a:r>
              <a:rPr lang="zh-CN" altLang="en-US"/>
              <a:t>import matplotlib.pyplot as plt</a:t>
            </a:r>
          </a:p>
          <a:p>
            <a:endParaRPr lang="zh-CN" altLang="en-US"/>
          </a:p>
          <a:p>
            <a:r>
              <a:rPr lang="zh-CN" altLang="en-US"/>
              <a:t># 解决中文显示问题</a:t>
            </a:r>
          </a:p>
          <a:p>
            <a:r>
              <a:rPr lang="zh-CN" altLang="en-US"/>
              <a:t>mpl.rcParams['font.sans-serif'] = [u'SimHei']</a:t>
            </a:r>
          </a:p>
          <a:p>
            <a:r>
              <a:rPr lang="zh-CN" altLang="en-US"/>
              <a:t>mpl.rcParams['axes.unicode_minus'] = False</a:t>
            </a:r>
          </a:p>
          <a:p>
            <a:endParaRPr lang="zh-CN" altLang="en-US"/>
          </a:p>
          <a:p>
            <a:r>
              <a:rPr lang="zh-CN" altLang="en-US"/>
              <a:t># 给定随机数的种子</a:t>
            </a:r>
          </a:p>
          <a:p>
            <a:r>
              <a:rPr lang="zh-CN" altLang="en-US"/>
              <a:t>random.seed(28)</a:t>
            </a:r>
          </a:p>
          <a:p>
            <a:endParaRPr lang="zh-CN" altLang="en-US"/>
          </a:p>
          <a:p>
            <a:endParaRPr lang="zh-CN" altLang="en-US"/>
          </a:p>
          <a:p>
            <a:r>
              <a:rPr lang="zh-CN" altLang="en-US"/>
              <a:t>def generate_random_int(n):</a:t>
            </a:r>
          </a:p>
          <a:p>
            <a:r>
              <a:rPr lang="zh-CN" altLang="en-US"/>
              <a:t>    """产生n个1-9的随机数"""</a:t>
            </a:r>
          </a:p>
          <a:p>
            <a:r>
              <a:rPr lang="zh-CN" altLang="en-US"/>
              <a:t>    return [random.randint(1, 9) for i in range(n)]</a:t>
            </a:r>
          </a:p>
          <a:p>
            <a:endParaRPr lang="zh-CN" altLang="en-US"/>
          </a:p>
          <a:p>
            <a:endParaRPr lang="zh-CN" altLang="en-US"/>
          </a:p>
          <a:p>
            <a:r>
              <a:rPr lang="zh-CN" altLang="en-US"/>
              <a:t>if __name__ == '__main__':</a:t>
            </a:r>
          </a:p>
          <a:p>
            <a:r>
              <a:rPr lang="zh-CN" altLang="en-US"/>
              <a:t>    number = 8000</a:t>
            </a:r>
          </a:p>
          <a:p>
            <a:r>
              <a:rPr lang="zh-CN" altLang="en-US"/>
              <a:t>    x = [i for i in range(number + 1) if i != 0]</a:t>
            </a:r>
          </a:p>
          <a:p>
            <a:r>
              <a:rPr lang="zh-CN" altLang="en-US"/>
              <a:t>    # 产生number个[1,9]的随机数</a:t>
            </a:r>
          </a:p>
          <a:p>
            <a:r>
              <a:rPr lang="zh-CN" altLang="en-US"/>
              <a:t>    total_random_int = generate_random_int(number)</a:t>
            </a:r>
          </a:p>
          <a:p>
            <a:r>
              <a:rPr lang="zh-CN" altLang="en-US"/>
              <a:t>    # 求n个[1,9]的随机数的均值, n=1,2,3,4,5.....</a:t>
            </a:r>
          </a:p>
          <a:p>
            <a:r>
              <a:rPr lang="zh-CN" altLang="en-US"/>
              <a:t>    y = [np.mean(total_random_int[0:i + 1]) for i in range(number)]</a:t>
            </a:r>
          </a:p>
          <a:p>
            <a:endParaRPr lang="zh-CN" altLang="en-US"/>
          </a:p>
          <a:p>
            <a:r>
              <a:rPr lang="zh-CN" altLang="en-US"/>
              <a:t>    plt.plot(x, y, 'b-')</a:t>
            </a:r>
          </a:p>
          <a:p>
            <a:r>
              <a:rPr lang="zh-CN" altLang="en-US"/>
              <a:t>    plt.xlim(0, number)</a:t>
            </a:r>
          </a:p>
          <a:p>
            <a:r>
              <a:rPr lang="zh-CN" altLang="en-US"/>
              <a:t>    plt.grid(True)</a:t>
            </a:r>
          </a:p>
          <a:p>
            <a:r>
              <a:rPr lang="zh-CN" altLang="en-US"/>
              <a:t>    plt.show()</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42</a:t>
            </a:fld>
            <a:endParaRPr lang="zh-CN" altLang="en-US"/>
          </a:p>
        </p:txBody>
      </p:sp>
    </p:spTree>
    <p:extLst>
      <p:ext uri="{BB962C8B-B14F-4D97-AF65-F5344CB8AC3E}">
        <p14:creationId xmlns:p14="http://schemas.microsoft.com/office/powerpoint/2010/main" val="1939638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--encoding:utf-8 --</a:t>
            </a:r>
          </a:p>
          <a:p>
            <a:r>
              <a:rPr lang="zh-CN" altLang="en-US"/>
              <a:t>"""中心极限定理理解"""</a:t>
            </a:r>
          </a:p>
          <a:p>
            <a:endParaRPr lang="zh-CN" altLang="en-US"/>
          </a:p>
          <a:p>
            <a:r>
              <a:rPr lang="zh-CN" altLang="en-US"/>
              <a:t>import random</a:t>
            </a:r>
          </a:p>
          <a:p>
            <a:r>
              <a:rPr lang="zh-CN" altLang="en-US"/>
              <a:t>import numpy as np</a:t>
            </a:r>
          </a:p>
          <a:p>
            <a:r>
              <a:rPr lang="zh-CN" altLang="en-US"/>
              <a:t>import matplotlib as mpl</a:t>
            </a:r>
          </a:p>
          <a:p>
            <a:r>
              <a:rPr lang="zh-CN" altLang="en-US"/>
              <a:t>import matplotlib.pyplot as plt</a:t>
            </a:r>
          </a:p>
          <a:p>
            <a:endParaRPr lang="zh-CN" altLang="en-US"/>
          </a:p>
          <a:p>
            <a:r>
              <a:rPr lang="zh-CN" altLang="en-US"/>
              <a:t># 解决中文显示问题</a:t>
            </a:r>
          </a:p>
          <a:p>
            <a:r>
              <a:rPr lang="zh-CN" altLang="en-US"/>
              <a:t>mpl.rcParams['font.sans-serif'] = [u'SimHei']</a:t>
            </a:r>
          </a:p>
          <a:p>
            <a:r>
              <a:rPr lang="zh-CN" altLang="en-US"/>
              <a:t>mpl.rcParams['axes.unicode_minus'] = False</a:t>
            </a:r>
          </a:p>
          <a:p>
            <a:endParaRPr lang="zh-CN" altLang="en-US"/>
          </a:p>
          <a:p>
            <a:r>
              <a:rPr lang="zh-CN" altLang="en-US"/>
              <a:t># 给定随机数种子</a:t>
            </a:r>
          </a:p>
          <a:p>
            <a:r>
              <a:rPr lang="zh-CN" altLang="en-US"/>
              <a:t>random.seed(28)</a:t>
            </a:r>
          </a:p>
          <a:p>
            <a:endParaRPr lang="zh-CN" altLang="en-US"/>
          </a:p>
          <a:p>
            <a:r>
              <a:rPr lang="zh-CN" altLang="en-US"/>
              <a:t>u"""</a:t>
            </a:r>
          </a:p>
          <a:p>
            <a:r>
              <a:rPr lang="zh-CN" altLang="en-US"/>
              <a:t>随机的抛六面的骰子，计算三次的点数的和, 三次点数的和其实就是一个事件A </a:t>
            </a:r>
          </a:p>
          <a:p>
            <a:r>
              <a:rPr lang="zh-CN" altLang="en-US"/>
              <a:t>==&gt; 事件A的发生属于什么分布?? </a:t>
            </a:r>
          </a:p>
          <a:p>
            <a:r>
              <a:rPr lang="zh-CN" altLang="en-US"/>
              <a:t>==&gt; A = x1+x2+x3, 其中x1、x2、x3是分别三次的抛骰子的点数</a:t>
            </a:r>
          </a:p>
          <a:p>
            <a:r>
              <a:rPr lang="zh-CN" altLang="en-US"/>
              <a:t>根据中心极限定理，由于x1、x2、x3属于独立同分布的，所以说最终的事件A属于高斯分布</a:t>
            </a:r>
          </a:p>
          <a:p>
            <a:r>
              <a:rPr lang="zh-CN" altLang="en-US"/>
              <a:t>"""</a:t>
            </a:r>
          </a:p>
          <a:p>
            <a:r>
              <a:rPr lang="zh-CN" altLang="en-US"/>
              <a:t>def generate_random_int():</a:t>
            </a:r>
          </a:p>
          <a:p>
            <a:r>
              <a:rPr lang="zh-CN" altLang="en-US"/>
              <a:t>    """随机产生一个[1,6]的数字，表示的是一个六面骰子的结果"""</a:t>
            </a:r>
          </a:p>
          <a:p>
            <a:r>
              <a:rPr lang="zh-CN" altLang="en-US"/>
              <a:t>    return random.randint(1, 6)</a:t>
            </a:r>
          </a:p>
          <a:p>
            <a:endParaRPr lang="zh-CN" altLang="en-US"/>
          </a:p>
          <a:p>
            <a:r>
              <a:rPr lang="zh-CN" altLang="en-US"/>
              <a:t>def generate_mean(n):</a:t>
            </a:r>
          </a:p>
          <a:p>
            <a:r>
              <a:rPr lang="zh-CN" altLang="en-US"/>
              <a:t>    """计算返回n次抛六面骰子的和结果"""</a:t>
            </a:r>
          </a:p>
          <a:p>
            <a:r>
              <a:rPr lang="zh-CN" altLang="en-US"/>
              <a:t>    return np.sum([generate_random_int() for i in range(n)])</a:t>
            </a:r>
          </a:p>
          <a:p>
            <a:endParaRPr lang="zh-CN" altLang="en-US"/>
          </a:p>
          <a:p>
            <a:endParaRPr lang="zh-CN" altLang="en-US"/>
          </a:p>
          <a:p>
            <a:r>
              <a:rPr lang="zh-CN" altLang="en-US"/>
              <a:t>if __name__ == '__main__':</a:t>
            </a:r>
          </a:p>
          <a:p>
            <a:r>
              <a:rPr lang="zh-CN" altLang="en-US"/>
              <a:t>    # 进行A事件多少次</a:t>
            </a:r>
          </a:p>
          <a:p>
            <a:r>
              <a:rPr lang="zh-CN" altLang="en-US"/>
              <a:t>    number1 = 10000000</a:t>
            </a:r>
          </a:p>
          <a:p>
            <a:r>
              <a:rPr lang="zh-CN" altLang="en-US"/>
              <a:t>    # 表示每次A事件抛几次骰子</a:t>
            </a:r>
          </a:p>
          <a:p>
            <a:r>
              <a:rPr lang="zh-CN" altLang="en-US"/>
              <a:t>    number2 = 3</a:t>
            </a:r>
          </a:p>
          <a:p>
            <a:endParaRPr lang="zh-CN" altLang="en-US"/>
          </a:p>
          <a:p>
            <a:r>
              <a:rPr lang="zh-CN" altLang="en-US"/>
              <a:t>    # 进行number1次事件A的操作，每次事件A都进行number2次抛骰子</a:t>
            </a:r>
          </a:p>
          <a:p>
            <a:r>
              <a:rPr lang="zh-CN" altLang="en-US"/>
              <a:t>    keys = [generate_mean(number2) for i in range(number1)]</a:t>
            </a:r>
          </a:p>
          <a:p>
            <a:endParaRPr lang="zh-CN" altLang="en-US"/>
          </a:p>
          <a:p>
            <a:r>
              <a:rPr lang="zh-CN" altLang="en-US"/>
              <a:t>    # 统计每个和数字出现的次数, eg： 和为3的出现多少次、和为10出现多少次....</a:t>
            </a:r>
          </a:p>
          <a:p>
            <a:r>
              <a:rPr lang="zh-CN" altLang="en-US"/>
              <a:t>    result = {}</a:t>
            </a:r>
          </a:p>
          <a:p>
            <a:r>
              <a:rPr lang="zh-CN" altLang="en-US"/>
              <a:t>    for key in keys:</a:t>
            </a:r>
          </a:p>
          <a:p>
            <a:r>
              <a:rPr lang="zh-CN" altLang="en-US"/>
              <a:t>        count = 1</a:t>
            </a:r>
          </a:p>
          <a:p>
            <a:r>
              <a:rPr lang="zh-CN" altLang="en-US"/>
              <a:t>        if key in result:</a:t>
            </a:r>
          </a:p>
          <a:p>
            <a:r>
              <a:rPr lang="zh-CN" altLang="en-US"/>
              <a:t>            count += result[key]</a:t>
            </a:r>
          </a:p>
          <a:p>
            <a:r>
              <a:rPr lang="zh-CN" altLang="en-US"/>
              <a:t>        result[key] = count</a:t>
            </a:r>
          </a:p>
          <a:p>
            <a:endParaRPr lang="zh-CN" altLang="en-US"/>
          </a:p>
          <a:p>
            <a:r>
              <a:rPr lang="zh-CN" altLang="en-US"/>
              <a:t>    # 获取x和y</a:t>
            </a:r>
          </a:p>
          <a:p>
            <a:r>
              <a:rPr lang="zh-CN" altLang="en-US"/>
              <a:t>    x = sorted(np.unique(list(result.keys())))</a:t>
            </a:r>
          </a:p>
          <a:p>
            <a:r>
              <a:rPr lang="zh-CN" altLang="en-US"/>
              <a:t>    y = []</a:t>
            </a:r>
          </a:p>
          <a:p>
            <a:r>
              <a:rPr lang="zh-CN" altLang="en-US"/>
              <a:t>    for key in x:</a:t>
            </a:r>
          </a:p>
          <a:p>
            <a:r>
              <a:rPr lang="zh-CN" altLang="en-US"/>
              <a:t>        # 将出现的次数进行一个百分比的计算</a:t>
            </a:r>
          </a:p>
          <a:p>
            <a:r>
              <a:rPr lang="zh-CN" altLang="en-US"/>
              <a:t>        y.append(result[key] / number1)</a:t>
            </a:r>
          </a:p>
          <a:p>
            <a:endParaRPr lang="zh-CN" altLang="en-US"/>
          </a:p>
          <a:p>
            <a:r>
              <a:rPr lang="zh-CN" altLang="en-US"/>
              <a:t>    # 画图</a:t>
            </a:r>
          </a:p>
          <a:p>
            <a:r>
              <a:rPr lang="zh-CN" altLang="en-US"/>
              <a:t>    plt.plot(x, y, 'b-')</a:t>
            </a:r>
          </a:p>
          <a:p>
            <a:r>
              <a:rPr lang="zh-CN" altLang="en-US"/>
              <a:t>    plt.xlim(x[0] - 1, x[-1] + 1)</a:t>
            </a:r>
          </a:p>
          <a:p>
            <a:r>
              <a:rPr lang="zh-CN" altLang="en-US"/>
              <a:t>    plt.grid(True)</a:t>
            </a:r>
          </a:p>
          <a:p>
            <a:r>
              <a:rPr lang="zh-CN" altLang="en-US"/>
              <a:t>    plt.show()</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44</a:t>
            </a:fld>
            <a:endParaRPr lang="zh-CN" altLang="en-US"/>
          </a:p>
        </p:txBody>
      </p:sp>
    </p:spTree>
    <p:extLst>
      <p:ext uri="{BB962C8B-B14F-4D97-AF65-F5344CB8AC3E}">
        <p14:creationId xmlns:p14="http://schemas.microsoft.com/office/powerpoint/2010/main" val="1800232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
        <p:nvSpPr>
          <p:cNvPr id="4" name="灯片编号占位符 3"/>
          <p:cNvSpPr>
            <a:spLocks noGrp="1"/>
          </p:cNvSpPr>
          <p:nvPr>
            <p:ph type="sldNum" sz="quarter" idx="5"/>
          </p:nvPr>
        </p:nvSpPr>
        <p:spPr/>
        <p:txBody>
          <a:bodyPr/>
          <a:lstStyle/>
          <a:p>
            <a:fld id="{C9891312-D7D7-4555-9598-3C8B25654954}" type="slidenum">
              <a:rPr lang="zh-CN" altLang="en-US" smtClean="0"/>
              <a:t>8</a:t>
            </a:fld>
            <a:endParaRPr lang="zh-CN" altLang="en-US"/>
          </a:p>
        </p:txBody>
      </p:sp>
    </p:spTree>
    <p:extLst>
      <p:ext uri="{BB962C8B-B14F-4D97-AF65-F5344CB8AC3E}">
        <p14:creationId xmlns:p14="http://schemas.microsoft.com/office/powerpoint/2010/main" val="1041816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--encoding:utf-8 --</a:t>
            </a:r>
          </a:p>
          <a:p>
            <a:r>
              <a:rPr lang="zh-CN" altLang="en-US"/>
              <a:t>"""中心极限定理理解"""</a:t>
            </a:r>
          </a:p>
          <a:p>
            <a:endParaRPr lang="zh-CN" altLang="en-US"/>
          </a:p>
          <a:p>
            <a:r>
              <a:rPr lang="zh-CN" altLang="en-US"/>
              <a:t>import random</a:t>
            </a:r>
          </a:p>
          <a:p>
            <a:r>
              <a:rPr lang="zh-CN" altLang="en-US"/>
              <a:t>import numpy as np</a:t>
            </a:r>
          </a:p>
          <a:p>
            <a:r>
              <a:rPr lang="zh-CN" altLang="en-US"/>
              <a:t>import matplotlib as mpl</a:t>
            </a:r>
          </a:p>
          <a:p>
            <a:r>
              <a:rPr lang="zh-CN" altLang="en-US"/>
              <a:t>import matplotlib.pyplot as plt</a:t>
            </a:r>
          </a:p>
          <a:p>
            <a:endParaRPr lang="zh-CN" altLang="en-US"/>
          </a:p>
          <a:p>
            <a:r>
              <a:rPr lang="zh-CN" altLang="en-US"/>
              <a:t># 解决中文显示问题</a:t>
            </a:r>
          </a:p>
          <a:p>
            <a:r>
              <a:rPr lang="zh-CN" altLang="en-US"/>
              <a:t>mpl.rcParams['font.sans-serif'] = [u'SimHei']</a:t>
            </a:r>
          </a:p>
          <a:p>
            <a:r>
              <a:rPr lang="zh-CN" altLang="en-US"/>
              <a:t>mpl.rcParams['axes.unicode_minus'] = False</a:t>
            </a:r>
          </a:p>
          <a:p>
            <a:endParaRPr lang="zh-CN" altLang="en-US"/>
          </a:p>
          <a:p>
            <a:r>
              <a:rPr lang="zh-CN" altLang="en-US"/>
              <a:t># 给定随机数种子</a:t>
            </a:r>
          </a:p>
          <a:p>
            <a:r>
              <a:rPr lang="zh-CN" altLang="en-US"/>
              <a:t>random.seed(28)</a:t>
            </a:r>
          </a:p>
          <a:p>
            <a:endParaRPr lang="zh-CN" altLang="en-US"/>
          </a:p>
          <a:p>
            <a:r>
              <a:rPr lang="zh-CN" altLang="en-US"/>
              <a:t>u"""</a:t>
            </a:r>
          </a:p>
          <a:p>
            <a:r>
              <a:rPr lang="zh-CN" altLang="en-US"/>
              <a:t>随机的抛六面的骰子，计算三次的点数的和, 三次点数的和其实就是一个事件A </a:t>
            </a:r>
          </a:p>
          <a:p>
            <a:r>
              <a:rPr lang="zh-CN" altLang="en-US"/>
              <a:t>==&gt; 事件A的发生属于什么分布?? </a:t>
            </a:r>
          </a:p>
          <a:p>
            <a:r>
              <a:rPr lang="zh-CN" altLang="en-US"/>
              <a:t>==&gt; A = x1+x2+x3, 其中x1、x2、x3是分别三次的抛骰子的点数</a:t>
            </a:r>
          </a:p>
          <a:p>
            <a:r>
              <a:rPr lang="zh-CN" altLang="en-US"/>
              <a:t>根据中心极限定理，由于x1、x2、x3属于独立同分布的，所以说最终的事件A属于高斯分布</a:t>
            </a:r>
          </a:p>
          <a:p>
            <a:r>
              <a:rPr lang="zh-CN" altLang="en-US"/>
              <a:t>"""</a:t>
            </a:r>
          </a:p>
          <a:p>
            <a:r>
              <a:rPr lang="zh-CN" altLang="en-US"/>
              <a:t>def generate_random_int():</a:t>
            </a:r>
          </a:p>
          <a:p>
            <a:r>
              <a:rPr lang="zh-CN" altLang="en-US"/>
              <a:t>    """随机产生一个[1,6]的数字，表示的是一个六面骰子的结果"""</a:t>
            </a:r>
          </a:p>
          <a:p>
            <a:r>
              <a:rPr lang="zh-CN" altLang="en-US"/>
              <a:t>    return random.randint(1, 6)</a:t>
            </a:r>
          </a:p>
          <a:p>
            <a:endParaRPr lang="zh-CN" altLang="en-US"/>
          </a:p>
          <a:p>
            <a:r>
              <a:rPr lang="zh-CN" altLang="en-US"/>
              <a:t>def generate_mean(n):</a:t>
            </a:r>
          </a:p>
          <a:p>
            <a:r>
              <a:rPr lang="zh-CN" altLang="en-US"/>
              <a:t>    """计算返回n次抛六面骰子的和结果"""</a:t>
            </a:r>
          </a:p>
          <a:p>
            <a:r>
              <a:rPr lang="zh-CN" altLang="en-US"/>
              <a:t>    return np.sum([generate_random_int() for i in range(n)])</a:t>
            </a:r>
          </a:p>
          <a:p>
            <a:endParaRPr lang="zh-CN" altLang="en-US"/>
          </a:p>
          <a:p>
            <a:endParaRPr lang="zh-CN" altLang="en-US"/>
          </a:p>
          <a:p>
            <a:r>
              <a:rPr lang="zh-CN" altLang="en-US"/>
              <a:t>if __name__ == '__main__':</a:t>
            </a:r>
          </a:p>
          <a:p>
            <a:r>
              <a:rPr lang="zh-CN" altLang="en-US"/>
              <a:t>    # 进行A事件多少次</a:t>
            </a:r>
          </a:p>
          <a:p>
            <a:r>
              <a:rPr lang="zh-CN" altLang="en-US"/>
              <a:t>    number1 = 10000000</a:t>
            </a:r>
          </a:p>
          <a:p>
            <a:r>
              <a:rPr lang="zh-CN" altLang="en-US"/>
              <a:t>    # 表示每次A事件抛几次骰子</a:t>
            </a:r>
          </a:p>
          <a:p>
            <a:r>
              <a:rPr lang="zh-CN" altLang="en-US"/>
              <a:t>    number2 = 3</a:t>
            </a:r>
          </a:p>
          <a:p>
            <a:endParaRPr lang="zh-CN" altLang="en-US"/>
          </a:p>
          <a:p>
            <a:r>
              <a:rPr lang="zh-CN" altLang="en-US"/>
              <a:t>    # 进行number1次事件A的操作，每次事件A都进行number2次抛骰子</a:t>
            </a:r>
          </a:p>
          <a:p>
            <a:r>
              <a:rPr lang="zh-CN" altLang="en-US"/>
              <a:t>    keys = [generate_mean(number2) for i in range(number1)]</a:t>
            </a:r>
          </a:p>
          <a:p>
            <a:endParaRPr lang="zh-CN" altLang="en-US"/>
          </a:p>
          <a:p>
            <a:r>
              <a:rPr lang="zh-CN" altLang="en-US"/>
              <a:t>    # 统计每个和数字出现的次数, eg： 和为3的出现多少次、和为10出现多少次....</a:t>
            </a:r>
          </a:p>
          <a:p>
            <a:r>
              <a:rPr lang="zh-CN" altLang="en-US"/>
              <a:t>    result = {}</a:t>
            </a:r>
          </a:p>
          <a:p>
            <a:r>
              <a:rPr lang="zh-CN" altLang="en-US"/>
              <a:t>    for key in keys:</a:t>
            </a:r>
          </a:p>
          <a:p>
            <a:r>
              <a:rPr lang="zh-CN" altLang="en-US"/>
              <a:t>        count = 1</a:t>
            </a:r>
          </a:p>
          <a:p>
            <a:r>
              <a:rPr lang="zh-CN" altLang="en-US"/>
              <a:t>        if key in result:</a:t>
            </a:r>
          </a:p>
          <a:p>
            <a:r>
              <a:rPr lang="zh-CN" altLang="en-US"/>
              <a:t>            count += result[key]</a:t>
            </a:r>
          </a:p>
          <a:p>
            <a:r>
              <a:rPr lang="zh-CN" altLang="en-US"/>
              <a:t>        result[key] = count</a:t>
            </a:r>
          </a:p>
          <a:p>
            <a:endParaRPr lang="zh-CN" altLang="en-US"/>
          </a:p>
          <a:p>
            <a:r>
              <a:rPr lang="zh-CN" altLang="en-US"/>
              <a:t>    # 获取x和y</a:t>
            </a:r>
          </a:p>
          <a:p>
            <a:r>
              <a:rPr lang="zh-CN" altLang="en-US"/>
              <a:t>    x = sorted(np.unique(list(result.keys())))</a:t>
            </a:r>
          </a:p>
          <a:p>
            <a:r>
              <a:rPr lang="zh-CN" altLang="en-US"/>
              <a:t>    y = []</a:t>
            </a:r>
          </a:p>
          <a:p>
            <a:r>
              <a:rPr lang="zh-CN" altLang="en-US"/>
              <a:t>    for key in x:</a:t>
            </a:r>
          </a:p>
          <a:p>
            <a:r>
              <a:rPr lang="zh-CN" altLang="en-US"/>
              <a:t>        # 将出现的次数进行一个百分比的计算</a:t>
            </a:r>
          </a:p>
          <a:p>
            <a:r>
              <a:rPr lang="zh-CN" altLang="en-US"/>
              <a:t>        y.append(result[key] / number1)</a:t>
            </a:r>
          </a:p>
          <a:p>
            <a:endParaRPr lang="zh-CN" altLang="en-US"/>
          </a:p>
          <a:p>
            <a:r>
              <a:rPr lang="zh-CN" altLang="en-US"/>
              <a:t>    # 画图</a:t>
            </a:r>
          </a:p>
          <a:p>
            <a:r>
              <a:rPr lang="zh-CN" altLang="en-US"/>
              <a:t>    plt.plot(x, y, 'b-')</a:t>
            </a:r>
          </a:p>
          <a:p>
            <a:r>
              <a:rPr lang="zh-CN" altLang="en-US"/>
              <a:t>    plt.xlim(x[0] - 1, x[-1] + 1)</a:t>
            </a:r>
          </a:p>
          <a:p>
            <a:r>
              <a:rPr lang="zh-CN" altLang="en-US"/>
              <a:t>    plt.grid(True)</a:t>
            </a:r>
          </a:p>
          <a:p>
            <a:r>
              <a:rPr lang="zh-CN" altLang="en-US"/>
              <a:t>    plt.show()</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45</a:t>
            </a:fld>
            <a:endParaRPr lang="zh-CN" altLang="en-US"/>
          </a:p>
        </p:txBody>
      </p:sp>
    </p:spTree>
    <p:extLst>
      <p:ext uri="{BB962C8B-B14F-4D97-AF65-F5344CB8AC3E}">
        <p14:creationId xmlns:p14="http://schemas.microsoft.com/office/powerpoint/2010/main" val="2587757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47</a:t>
            </a:fld>
            <a:endParaRPr lang="zh-CN" altLang="en-US"/>
          </a:p>
        </p:txBody>
      </p:sp>
    </p:spTree>
    <p:extLst>
      <p:ext uri="{BB962C8B-B14F-4D97-AF65-F5344CB8AC3E}">
        <p14:creationId xmlns:p14="http://schemas.microsoft.com/office/powerpoint/2010/main" val="27527799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48</a:t>
            </a:fld>
            <a:endParaRPr lang="zh-CN" altLang="en-US"/>
          </a:p>
        </p:txBody>
      </p:sp>
    </p:spTree>
    <p:extLst>
      <p:ext uri="{BB962C8B-B14F-4D97-AF65-F5344CB8AC3E}">
        <p14:creationId xmlns:p14="http://schemas.microsoft.com/office/powerpoint/2010/main" val="188439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49</a:t>
            </a:fld>
            <a:endParaRPr lang="zh-CN" altLang="en-US"/>
          </a:p>
        </p:txBody>
      </p:sp>
    </p:spTree>
    <p:extLst>
      <p:ext uri="{BB962C8B-B14F-4D97-AF65-F5344CB8AC3E}">
        <p14:creationId xmlns:p14="http://schemas.microsoft.com/office/powerpoint/2010/main" val="9502768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我们说的向量特指几何向量； 向量的加减乘满足实数的加减乘运算法则</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50</a:t>
            </a:fld>
            <a:endParaRPr lang="zh-CN" altLang="en-US"/>
          </a:p>
        </p:txBody>
      </p:sp>
    </p:spTree>
    <p:extLst>
      <p:ext uri="{BB962C8B-B14F-4D97-AF65-F5344CB8AC3E}">
        <p14:creationId xmlns:p14="http://schemas.microsoft.com/office/powerpoint/2010/main" val="384107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51</a:t>
            </a:fld>
            <a:endParaRPr lang="zh-CN" altLang="en-US"/>
          </a:p>
        </p:txBody>
      </p:sp>
    </p:spTree>
    <p:extLst>
      <p:ext uri="{BB962C8B-B14F-4D97-AF65-F5344CB8AC3E}">
        <p14:creationId xmlns:p14="http://schemas.microsoft.com/office/powerpoint/2010/main" val="769591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52</a:t>
            </a:fld>
            <a:endParaRPr lang="zh-CN" altLang="en-US"/>
          </a:p>
        </p:txBody>
      </p:sp>
    </p:spTree>
    <p:extLst>
      <p:ext uri="{BB962C8B-B14F-4D97-AF65-F5344CB8AC3E}">
        <p14:creationId xmlns:p14="http://schemas.microsoft.com/office/powerpoint/2010/main" val="64395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53</a:t>
            </a:fld>
            <a:endParaRPr lang="zh-CN" altLang="en-US"/>
          </a:p>
        </p:txBody>
      </p:sp>
    </p:spTree>
    <p:extLst>
      <p:ext uri="{BB962C8B-B14F-4D97-AF65-F5344CB8AC3E}">
        <p14:creationId xmlns:p14="http://schemas.microsoft.com/office/powerpoint/2010/main" val="3918663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55</a:t>
            </a:fld>
            <a:endParaRPr lang="zh-CN" altLang="en-US"/>
          </a:p>
        </p:txBody>
      </p:sp>
    </p:spTree>
    <p:extLst>
      <p:ext uri="{BB962C8B-B14F-4D97-AF65-F5344CB8AC3E}">
        <p14:creationId xmlns:p14="http://schemas.microsoft.com/office/powerpoint/2010/main" val="3190308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57</a:t>
            </a:fld>
            <a:endParaRPr lang="zh-CN" altLang="en-US"/>
          </a:p>
        </p:txBody>
      </p:sp>
    </p:spTree>
    <p:extLst>
      <p:ext uri="{BB962C8B-B14F-4D97-AF65-F5344CB8AC3E}">
        <p14:creationId xmlns:p14="http://schemas.microsoft.com/office/powerpoint/2010/main" val="2077008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
        <p:nvSpPr>
          <p:cNvPr id="4" name="灯片编号占位符 3"/>
          <p:cNvSpPr>
            <a:spLocks noGrp="1"/>
          </p:cNvSpPr>
          <p:nvPr>
            <p:ph type="sldNum" sz="quarter" idx="5"/>
          </p:nvPr>
        </p:nvSpPr>
        <p:spPr/>
        <p:txBody>
          <a:bodyPr/>
          <a:lstStyle/>
          <a:p>
            <a:fld id="{C9891312-D7D7-4555-9598-3C8B25654954}" type="slidenum">
              <a:rPr lang="zh-CN" altLang="en-US" smtClean="0"/>
              <a:t>9</a:t>
            </a:fld>
            <a:endParaRPr lang="zh-CN" altLang="en-US"/>
          </a:p>
        </p:txBody>
      </p:sp>
    </p:spTree>
    <p:extLst>
      <p:ext uri="{BB962C8B-B14F-4D97-AF65-F5344CB8AC3E}">
        <p14:creationId xmlns:p14="http://schemas.microsoft.com/office/powerpoint/2010/main" val="42248054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58</a:t>
            </a:fld>
            <a:endParaRPr lang="zh-CN" altLang="en-US"/>
          </a:p>
        </p:txBody>
      </p:sp>
    </p:spTree>
    <p:extLst>
      <p:ext uri="{BB962C8B-B14F-4D97-AF65-F5344CB8AC3E}">
        <p14:creationId xmlns:p14="http://schemas.microsoft.com/office/powerpoint/2010/main" val="1300384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60</a:t>
            </a:fld>
            <a:endParaRPr lang="zh-CN" altLang="en-US"/>
          </a:p>
        </p:txBody>
      </p:sp>
    </p:spTree>
    <p:extLst>
      <p:ext uri="{BB962C8B-B14F-4D97-AF65-F5344CB8AC3E}">
        <p14:creationId xmlns:p14="http://schemas.microsoft.com/office/powerpoint/2010/main" val="876427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63</a:t>
            </a:fld>
            <a:endParaRPr lang="zh-CN" altLang="en-US"/>
          </a:p>
        </p:txBody>
      </p:sp>
    </p:spTree>
    <p:extLst>
      <p:ext uri="{BB962C8B-B14F-4D97-AF65-F5344CB8AC3E}">
        <p14:creationId xmlns:p14="http://schemas.microsoft.com/office/powerpoint/2010/main" val="12865732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64</a:t>
            </a:fld>
            <a:endParaRPr lang="zh-CN" altLang="en-US"/>
          </a:p>
        </p:txBody>
      </p:sp>
    </p:spTree>
    <p:extLst>
      <p:ext uri="{BB962C8B-B14F-4D97-AF65-F5344CB8AC3E}">
        <p14:creationId xmlns:p14="http://schemas.microsoft.com/office/powerpoint/2010/main" val="28360766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65</a:t>
            </a:fld>
            <a:endParaRPr lang="zh-CN" altLang="en-US"/>
          </a:p>
        </p:txBody>
      </p:sp>
    </p:spTree>
    <p:extLst>
      <p:ext uri="{BB962C8B-B14F-4D97-AF65-F5344CB8AC3E}">
        <p14:creationId xmlns:p14="http://schemas.microsoft.com/office/powerpoint/2010/main" val="22574016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66</a:t>
            </a:fld>
            <a:endParaRPr lang="zh-CN" altLang="en-US"/>
          </a:p>
        </p:txBody>
      </p:sp>
    </p:spTree>
    <p:extLst>
      <p:ext uri="{BB962C8B-B14F-4D97-AF65-F5344CB8AC3E}">
        <p14:creationId xmlns:p14="http://schemas.microsoft.com/office/powerpoint/2010/main" val="2058472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67</a:t>
            </a:fld>
            <a:endParaRPr lang="zh-CN" altLang="en-US"/>
          </a:p>
        </p:txBody>
      </p:sp>
    </p:spTree>
    <p:extLst>
      <p:ext uri="{BB962C8B-B14F-4D97-AF65-F5344CB8AC3E}">
        <p14:creationId xmlns:p14="http://schemas.microsoft.com/office/powerpoint/2010/main" val="4074795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68</a:t>
            </a:fld>
            <a:endParaRPr lang="zh-CN" altLang="en-US"/>
          </a:p>
        </p:txBody>
      </p:sp>
    </p:spTree>
    <p:extLst>
      <p:ext uri="{BB962C8B-B14F-4D97-AF65-F5344CB8AC3E}">
        <p14:creationId xmlns:p14="http://schemas.microsoft.com/office/powerpoint/2010/main" val="4178697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lstStyle/>
          <a:p>
            <a:pPr lvl="0" eaLnBrk="1" hangingPunct="1">
              <a:spcBef>
                <a:spcPct val="0"/>
              </a:spcBef>
            </a:pPr>
            <a:r>
              <a:rPr lang="zh-CN" altLang="en-US" dirty="0"/>
              <a:t>封面标题特殊字体为百度简综艺。可以自行下载使用或改为微软雅黑。</a:t>
            </a:r>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t>72</a:t>
            </a:fld>
            <a:endParaRPr lang="zh-CN" altLang="en-US" sz="1200" dirty="0"/>
          </a:p>
        </p:txBody>
      </p:sp>
    </p:spTree>
    <p:extLst>
      <p:ext uri="{BB962C8B-B14F-4D97-AF65-F5344CB8AC3E}">
        <p14:creationId xmlns:p14="http://schemas.microsoft.com/office/powerpoint/2010/main" val="839953381"/>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
        <p:nvSpPr>
          <p:cNvPr id="4" name="灯片编号占位符 3"/>
          <p:cNvSpPr>
            <a:spLocks noGrp="1"/>
          </p:cNvSpPr>
          <p:nvPr>
            <p:ph type="sldNum" sz="quarter" idx="5"/>
          </p:nvPr>
        </p:nvSpPr>
        <p:spPr/>
        <p:txBody>
          <a:bodyPr/>
          <a:lstStyle/>
          <a:p>
            <a:fld id="{C9891312-D7D7-4555-9598-3C8B25654954}" type="slidenum">
              <a:rPr lang="zh-CN" altLang="en-US" smtClean="0"/>
              <a:t>12</a:t>
            </a:fld>
            <a:endParaRPr lang="zh-CN" altLang="en-US"/>
          </a:p>
        </p:txBody>
      </p:sp>
    </p:spTree>
    <p:extLst>
      <p:ext uri="{BB962C8B-B14F-4D97-AF65-F5344CB8AC3E}">
        <p14:creationId xmlns:p14="http://schemas.microsoft.com/office/powerpoint/2010/main" val="2836761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13</a:t>
            </a:fld>
            <a:endParaRPr lang="zh-CN" altLang="en-US"/>
          </a:p>
        </p:txBody>
      </p:sp>
    </p:spTree>
    <p:extLst>
      <p:ext uri="{BB962C8B-B14F-4D97-AF65-F5344CB8AC3E}">
        <p14:creationId xmlns:p14="http://schemas.microsoft.com/office/powerpoint/2010/main" val="4212136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16</a:t>
            </a:fld>
            <a:endParaRPr lang="zh-CN" altLang="en-US"/>
          </a:p>
        </p:txBody>
      </p:sp>
    </p:spTree>
    <p:extLst>
      <p:ext uri="{BB962C8B-B14F-4D97-AF65-F5344CB8AC3E}">
        <p14:creationId xmlns:p14="http://schemas.microsoft.com/office/powerpoint/2010/main" val="1725200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17</a:t>
            </a:fld>
            <a:endParaRPr lang="zh-CN" altLang="en-US"/>
          </a:p>
        </p:txBody>
      </p:sp>
    </p:spTree>
    <p:extLst>
      <p:ext uri="{BB962C8B-B14F-4D97-AF65-F5344CB8AC3E}">
        <p14:creationId xmlns:p14="http://schemas.microsoft.com/office/powerpoint/2010/main" val="83665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18</a:t>
            </a:fld>
            <a:endParaRPr lang="zh-CN" altLang="en-US"/>
          </a:p>
        </p:txBody>
      </p:sp>
    </p:spTree>
    <p:extLst>
      <p:ext uri="{BB962C8B-B14F-4D97-AF65-F5344CB8AC3E}">
        <p14:creationId xmlns:p14="http://schemas.microsoft.com/office/powerpoint/2010/main" val="3955044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08455" y="581343"/>
            <a:ext cx="9144000" cy="2387600"/>
          </a:xfrm>
        </p:spPr>
        <p:txBody>
          <a:bodyPr anchor="b"/>
          <a:lstStyle>
            <a:lvl1pPr algn="ctr">
              <a:defRPr kumimoji="0" lang="zh-CN" altLang="en-US" sz="44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kumimoji="0" lang="zh-CN" altLang="en-US" sz="3600" b="1" i="0" u="none" strike="noStrike" kern="1200" cap="none" spc="0" normalizeH="0" baseline="0" noProof="1" dirty="0">
                <a:solidFill>
                  <a:schemeClr val="bg1">
                    <a:lumMod val="50000"/>
                  </a:schemeClr>
                </a:solidFill>
                <a:latin typeface="微软雅黑" panose="020B0503020204020204" charset="-122"/>
                <a:ea typeface="微软雅黑" panose="020B0503020204020204" charset="-122"/>
                <a:cs typeface="+mn-cs"/>
                <a:sym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0135" y="109855"/>
            <a:ext cx="10515600" cy="1122680"/>
          </a:xfrm>
        </p:spPr>
        <p:txBody>
          <a:bodyPr/>
          <a:lstStyle>
            <a:lvl1pPr>
              <a:defRPr kumimoji="0" lang="zh-CN" sz="28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232535"/>
            <a:ext cx="10515600" cy="4944745"/>
          </a:xfrm>
        </p:spPr>
        <p:txBody>
          <a:bodyPr/>
          <a:lstStyle>
            <a:lvl1pPr eaLnBrk="1" fontAlgn="auto" latinLnBrk="0" hangingPunct="1">
              <a:lnSpc>
                <a:spcPct val="150000"/>
              </a:lnSpc>
              <a:defRPr/>
            </a:lvl1pPr>
            <a:lvl2pPr eaLnBrk="1" fontAlgn="auto" latinLnBrk="0" hangingPunct="1">
              <a:lnSpc>
                <a:spcPct val="150000"/>
              </a:lnSpc>
              <a:defRPr/>
            </a:lvl2pPr>
            <a:lvl3pPr eaLnBrk="1" fontAlgn="auto" latinLnBrk="0" hangingPunct="1">
              <a:lnSpc>
                <a:spcPct val="150000"/>
              </a:lnSpc>
              <a:defRPr/>
            </a:lvl3pPr>
            <a:lvl4pPr eaLnBrk="1" fontAlgn="auto" latinLnBrk="0" hangingPunct="1">
              <a:lnSpc>
                <a:spcPct val="150000"/>
              </a:lnSpc>
              <a:defRPr/>
            </a:lvl4pPr>
            <a:lvl5pPr eaLnBrk="1" fontAlgn="auto" latinLnBrk="0" hangingPunct="1">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0" name="矩形 3"/>
          <p:cNvSpPr>
            <a:spLocks noChangeArrowheads="1"/>
          </p:cNvSpPr>
          <p:nvPr userDrawn="1"/>
        </p:nvSpPr>
        <p:spPr bwMode="auto">
          <a:xfrm>
            <a:off x="0" y="436245"/>
            <a:ext cx="1002030" cy="433705"/>
          </a:xfrm>
          <a:prstGeom prst="rect">
            <a:avLst/>
          </a:prstGeom>
          <a:solidFill>
            <a:schemeClr val="accent1">
              <a:lumMod val="75000"/>
            </a:schemeClr>
          </a:solidFill>
          <a:ln>
            <a:solidFill>
              <a:schemeClr val="bg1"/>
            </a:solid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5" name="矩形 24"/>
          <p:cNvSpPr/>
          <p:nvPr userDrawn="1"/>
        </p:nvSpPr>
        <p:spPr>
          <a:xfrm>
            <a:off x="0" y="0"/>
            <a:ext cx="334618" cy="693362"/>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3756" y="189399"/>
            <a:ext cx="118562" cy="43196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78239" y="165837"/>
            <a:ext cx="1554480" cy="275590"/>
          </a:xfrm>
          <a:prstGeom prst="rect">
            <a:avLst/>
          </a:prstGeom>
          <a:noFill/>
        </p:spPr>
        <p:txBody>
          <a:bodyPr wrap="none" rtlCol="0">
            <a:spAutoFit/>
          </a:bodyPr>
          <a:lstStyle/>
          <a:p>
            <a:pPr algn="r"/>
            <a:r>
              <a:rPr lang="en-US" altLang="zh-CN" sz="1200" dirty="0" smtClean="0">
                <a:solidFill>
                  <a:srgbClr val="00AEEF"/>
                </a:solidFill>
                <a:latin typeface="黑体" panose="02010609060101010101" pitchFamily="49" charset="-122"/>
                <a:ea typeface="黑体" panose="02010609060101010101" pitchFamily="49" charset="-122"/>
              </a:rPr>
              <a:t>IT</a:t>
            </a:r>
            <a:r>
              <a:rPr lang="zh-CN" altLang="en-US" sz="1200" dirty="0" smtClean="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3083" y="405963"/>
            <a:ext cx="2479636" cy="213995"/>
          </a:xfrm>
          <a:prstGeom prst="rect">
            <a:avLst/>
          </a:prstGeom>
          <a:noFill/>
        </p:spPr>
        <p:txBody>
          <a:bodyPr wrap="square" rtlCol="0">
            <a:spAutoFit/>
          </a:bodyPr>
          <a:lstStyle/>
          <a:p>
            <a:pPr algn="r"/>
            <a:r>
              <a:rPr lang="en-US" altLang="zh-CN" sz="800" dirty="0" smtClean="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83" y="1541445"/>
            <a:ext cx="11180176" cy="4722757"/>
          </a:xfrm>
        </p:spPr>
        <p:txBody>
          <a:bodyPr/>
          <a:lstStyle>
            <a:lvl1pPr marL="0" indent="0" eaLnBrk="1" fontAlgn="auto" latinLnBrk="0" hangingPunct="1">
              <a:lnSpc>
                <a:spcPct val="150000"/>
              </a:lnSpc>
              <a:buSzPct val="80000"/>
              <a:buFontTx/>
              <a:buNone/>
              <a:defRPr sz="2800" b="0">
                <a:solidFill>
                  <a:schemeClr val="tx1"/>
                </a:solidFill>
                <a:latin typeface="微软雅黑" panose="020B0503020204020204" charset="-122"/>
                <a:ea typeface="微软雅黑" panose="020B0503020204020204" charset="-122"/>
              </a:defRPr>
            </a:lvl1pPr>
            <a:lvl2pPr marL="457200" indent="0" eaLnBrk="1" fontAlgn="auto" latinLnBrk="0" hangingPunct="1">
              <a:lnSpc>
                <a:spcPct val="150000"/>
              </a:lnSpc>
              <a:buSzPct val="100000"/>
              <a:buFontTx/>
              <a:buNone/>
              <a:defRPr sz="2400" b="0">
                <a:solidFill>
                  <a:schemeClr val="tx1"/>
                </a:solidFill>
                <a:latin typeface="微软雅黑" panose="020B0503020204020204" charset="-122"/>
                <a:ea typeface="微软雅黑" panose="020B0503020204020204" charset="-122"/>
              </a:defRPr>
            </a:lvl2pPr>
            <a:lvl3pPr marL="914400" indent="0" eaLnBrk="1" fontAlgn="auto" latinLnBrk="0" hangingPunct="1">
              <a:lnSpc>
                <a:spcPct val="150000"/>
              </a:lnSpc>
              <a:buClr>
                <a:schemeClr val="tx2"/>
              </a:buClr>
              <a:buSzPct val="85000"/>
              <a:buFontTx/>
              <a:buNone/>
              <a:defRPr sz="2000" b="0">
                <a:solidFill>
                  <a:schemeClr val="tx1"/>
                </a:solidFill>
                <a:latin typeface="微软雅黑" panose="020B0503020204020204" charset="-122"/>
                <a:ea typeface="微软雅黑" panose="020B0503020204020204" charset="-122"/>
              </a:defRPr>
            </a:lvl3pPr>
            <a:lvl4pPr>
              <a:defRPr sz="1800" b="1">
                <a:latin typeface="+mn-lt"/>
                <a:ea typeface="+mn-ea"/>
              </a:defRPr>
            </a:lvl4pPr>
            <a:lvl5pPr>
              <a:defRPr sz="1600" b="1">
                <a:latin typeface="+mn-lt"/>
                <a:ea typeface="+mn-ea"/>
              </a:defRPr>
            </a:lvl5pPr>
          </a:lstStyle>
          <a:p>
            <a:pPr lvl="0"/>
            <a:r>
              <a:rPr lang="zh-CN" altLang="en-US" smtClean="0"/>
              <a:t>单击</a:t>
            </a:r>
            <a:r>
              <a:rPr lang="zh-CN" altLang="en-US" dirty="0" smtClean="0"/>
              <a:t>此处编辑母版文本样式</a:t>
            </a:r>
          </a:p>
          <a:p>
            <a:pPr lvl="1"/>
            <a:r>
              <a:rPr lang="zh-CN" altLang="en-US" dirty="0" smtClean="0"/>
              <a:t>第二级</a:t>
            </a:r>
          </a:p>
          <a:p>
            <a:pPr lvl="2"/>
            <a:r>
              <a:rPr lang="zh-CN" altLang="en-US" dirty="0" smtClean="0"/>
              <a:t>第三级</a:t>
            </a:r>
          </a:p>
        </p:txBody>
      </p:sp>
      <p:grpSp>
        <p:nvGrpSpPr>
          <p:cNvPr id="9" name="组合 8"/>
          <p:cNvGrpSpPr/>
          <p:nvPr userDrawn="1"/>
        </p:nvGrpSpPr>
        <p:grpSpPr>
          <a:xfrm>
            <a:off x="-24769" y="6478975"/>
            <a:ext cx="12119599" cy="421562"/>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534" y="262206"/>
            <a:ext cx="8230886" cy="752336"/>
          </a:xfrm>
        </p:spPr>
        <p:txBody>
          <a:bodyPr/>
          <a:lstStyle>
            <a:lvl1pPr algn="l">
              <a:defRPr sz="2800" b="1">
                <a:latin typeface="微软雅黑" panose="020B0503020204020204" charset="-122"/>
                <a:ea typeface="微软雅黑" panose="020B0503020204020204" charset="-122"/>
              </a:defRPr>
            </a:lvl1pPr>
          </a:lstStyle>
          <a:p>
            <a:r>
              <a:rPr lang="zh-CN" altLang="en-US" smtClean="0"/>
              <a:t>单击此处编辑母版标题样式</a:t>
            </a:r>
            <a:endParaRPr lang="zh-CN" altLang="en-US"/>
          </a:p>
        </p:txBody>
      </p:sp>
      <p:sp>
        <p:nvSpPr>
          <p:cNvPr id="2" name="文本框 1"/>
          <p:cNvSpPr txBox="1"/>
          <p:nvPr userDrawn="1"/>
        </p:nvSpPr>
        <p:spPr>
          <a:xfrm>
            <a:off x="11121858" y="6449771"/>
            <a:ext cx="973607" cy="368300"/>
          </a:xfrm>
          <a:prstGeom prst="rect">
            <a:avLst/>
          </a:prstGeom>
          <a:noFill/>
        </p:spPr>
        <p:txBody>
          <a:bodyPr wrap="square" rtlCol="0">
            <a:spAutoFit/>
          </a:bodyPr>
          <a:lstStyle/>
          <a:p>
            <a:pPr algn="ctr"/>
            <a:fld id="{1432915B-D1EE-487E-8AD7-1B72CA128E11}" type="slidenum">
              <a:rPr lang="en-US" altLang="zh-CN"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4.png"/><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image" Target="../media/image25.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1.wmf"/><Relationship Id="rId18" Type="http://schemas.openxmlformats.org/officeDocument/2006/relationships/oleObject" Target="../embeddings/oleObject25.bin"/><Relationship Id="rId3" Type="http://schemas.openxmlformats.org/officeDocument/2006/relationships/notesSlide" Target="../notesSlides/notesSlide5.xml"/><Relationship Id="rId21" Type="http://schemas.openxmlformats.org/officeDocument/2006/relationships/image" Target="../media/image35.wmf"/><Relationship Id="rId7" Type="http://schemas.openxmlformats.org/officeDocument/2006/relationships/image" Target="../media/image28.wmf"/><Relationship Id="rId12" Type="http://schemas.openxmlformats.org/officeDocument/2006/relationships/oleObject" Target="../embeddings/oleObject22.bin"/><Relationship Id="rId17"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vmlDrawing" Target="../drawings/vmlDrawing5.vml"/><Relationship Id="rId6" Type="http://schemas.openxmlformats.org/officeDocument/2006/relationships/oleObject" Target="../embeddings/oleObject19.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23" Type="http://schemas.openxmlformats.org/officeDocument/2006/relationships/image" Target="../media/image36.wmf"/><Relationship Id="rId10" Type="http://schemas.openxmlformats.org/officeDocument/2006/relationships/oleObject" Target="../embeddings/oleObject21.bin"/><Relationship Id="rId19" Type="http://schemas.openxmlformats.org/officeDocument/2006/relationships/image" Target="../media/image34.wmf"/><Relationship Id="rId4" Type="http://schemas.openxmlformats.org/officeDocument/2006/relationships/oleObject" Target="../embeddings/oleObject18.bin"/><Relationship Id="rId9" Type="http://schemas.openxmlformats.org/officeDocument/2006/relationships/image" Target="../media/image29.wmf"/><Relationship Id="rId14" Type="http://schemas.openxmlformats.org/officeDocument/2006/relationships/oleObject" Target="../embeddings/oleObject23.bin"/><Relationship Id="rId22"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9.bin"/><Relationship Id="rId5" Type="http://schemas.openxmlformats.org/officeDocument/2006/relationships/image" Target="../media/image37.wmf"/><Relationship Id="rId4"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9.wmf"/><Relationship Id="rId4"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1.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3.png"/><Relationship Id="rId5" Type="http://schemas.openxmlformats.org/officeDocument/2006/relationships/image" Target="../media/image42.wmf"/><Relationship Id="rId4"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8.wmf"/><Relationship Id="rId3" Type="http://schemas.openxmlformats.org/officeDocument/2006/relationships/notesSlide" Target="../notesSlides/notesSlide8.xml"/><Relationship Id="rId7" Type="http://schemas.openxmlformats.org/officeDocument/2006/relationships/image" Target="../media/image45.wmf"/><Relationship Id="rId12" Type="http://schemas.openxmlformats.org/officeDocument/2006/relationships/oleObject" Target="../embeddings/oleObject37.bin"/><Relationship Id="rId17"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oleObject" Target="../embeddings/oleObject39.bin"/><Relationship Id="rId1" Type="http://schemas.openxmlformats.org/officeDocument/2006/relationships/vmlDrawing" Target="../drawings/vmlDrawing10.vml"/><Relationship Id="rId6" Type="http://schemas.openxmlformats.org/officeDocument/2006/relationships/oleObject" Target="../embeddings/oleObject34.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46.wmf"/><Relationship Id="rId14"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53.wmf"/><Relationship Id="rId4" Type="http://schemas.openxmlformats.org/officeDocument/2006/relationships/oleObject" Target="../embeddings/oleObject4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4.wmf"/><Relationship Id="rId4" Type="http://schemas.openxmlformats.org/officeDocument/2006/relationships/oleObject" Target="../embeddings/oleObject4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55.wmf"/><Relationship Id="rId4" Type="http://schemas.openxmlformats.org/officeDocument/2006/relationships/oleObject" Target="../embeddings/oleObject43.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13.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5.bin"/><Relationship Id="rId5" Type="http://schemas.openxmlformats.org/officeDocument/2006/relationships/image" Target="../media/image56.wmf"/><Relationship Id="rId4" Type="http://schemas.openxmlformats.org/officeDocument/2006/relationships/oleObject" Target="../embeddings/oleObject44.bin"/><Relationship Id="rId9" Type="http://schemas.openxmlformats.org/officeDocument/2006/relationships/image" Target="../media/image58.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8.bin"/><Relationship Id="rId5" Type="http://schemas.openxmlformats.org/officeDocument/2006/relationships/image" Target="../media/image59.wmf"/><Relationship Id="rId4"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15.xml"/><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0.bin"/><Relationship Id="rId5" Type="http://schemas.openxmlformats.org/officeDocument/2006/relationships/image" Target="../media/image61.wmf"/><Relationship Id="rId4" Type="http://schemas.openxmlformats.org/officeDocument/2006/relationships/oleObject" Target="../embeddings/oleObject49.bin"/><Relationship Id="rId9" Type="http://schemas.openxmlformats.org/officeDocument/2006/relationships/image" Target="../media/image63.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3.bin"/><Relationship Id="rId5" Type="http://schemas.openxmlformats.org/officeDocument/2006/relationships/image" Target="../media/image64.wmf"/><Relationship Id="rId4" Type="http://schemas.openxmlformats.org/officeDocument/2006/relationships/oleObject" Target="../embeddings/oleObject5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5.bin"/><Relationship Id="rId5" Type="http://schemas.openxmlformats.org/officeDocument/2006/relationships/image" Target="../media/image66.wmf"/><Relationship Id="rId4" Type="http://schemas.openxmlformats.org/officeDocument/2006/relationships/oleObject" Target="../embeddings/oleObject54.bin"/></Relationships>
</file>

<file path=ppt/slides/_rels/slide28.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59.bin"/><Relationship Id="rId3" Type="http://schemas.openxmlformats.org/officeDocument/2006/relationships/notesSlide" Target="../notesSlides/notesSlide18.xml"/><Relationship Id="rId7" Type="http://schemas.openxmlformats.org/officeDocument/2006/relationships/oleObject" Target="../embeddings/oleObject56.bin"/><Relationship Id="rId12" Type="http://schemas.openxmlformats.org/officeDocument/2006/relationships/image" Target="../media/image70.wmf"/><Relationship Id="rId2" Type="http://schemas.openxmlformats.org/officeDocument/2006/relationships/slideLayout" Target="../slideLayouts/slideLayout2.xml"/><Relationship Id="rId16" Type="http://schemas.openxmlformats.org/officeDocument/2006/relationships/image" Target="../media/image72.wmf"/><Relationship Id="rId1" Type="http://schemas.openxmlformats.org/officeDocument/2006/relationships/vmlDrawing" Target="../drawings/vmlDrawing20.vml"/><Relationship Id="rId6" Type="http://schemas.openxmlformats.org/officeDocument/2006/relationships/image" Target="../media/image75.png"/><Relationship Id="rId11" Type="http://schemas.openxmlformats.org/officeDocument/2006/relationships/oleObject" Target="../embeddings/oleObject58.bin"/><Relationship Id="rId5" Type="http://schemas.openxmlformats.org/officeDocument/2006/relationships/image" Target="../media/image74.png"/><Relationship Id="rId15" Type="http://schemas.openxmlformats.org/officeDocument/2006/relationships/oleObject" Target="../embeddings/oleObject60.bin"/><Relationship Id="rId10" Type="http://schemas.openxmlformats.org/officeDocument/2006/relationships/image" Target="../media/image69.wmf"/><Relationship Id="rId4" Type="http://schemas.openxmlformats.org/officeDocument/2006/relationships/image" Target="../media/image73.png"/><Relationship Id="rId9" Type="http://schemas.openxmlformats.org/officeDocument/2006/relationships/oleObject" Target="../embeddings/oleObject57.bin"/><Relationship Id="rId14" Type="http://schemas.openxmlformats.org/officeDocument/2006/relationships/image" Target="../media/image71.wmf"/></Relationships>
</file>

<file path=ppt/slides/_rels/slide29.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7.wmf"/><Relationship Id="rId5" Type="http://schemas.openxmlformats.org/officeDocument/2006/relationships/oleObject" Target="../embeddings/oleObject62.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6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19.xml"/><Relationship Id="rId7"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6.bin"/><Relationship Id="rId11" Type="http://schemas.openxmlformats.org/officeDocument/2006/relationships/image" Target="../media/image83.wmf"/><Relationship Id="rId5" Type="http://schemas.openxmlformats.org/officeDocument/2006/relationships/image" Target="../media/image80.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82.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88.wmf"/><Relationship Id="rId3" Type="http://schemas.openxmlformats.org/officeDocument/2006/relationships/notesSlide" Target="../notesSlides/notesSlide20.xml"/><Relationship Id="rId7" Type="http://schemas.openxmlformats.org/officeDocument/2006/relationships/image" Target="../media/image85.wmf"/><Relationship Id="rId12"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0.bin"/><Relationship Id="rId11" Type="http://schemas.openxmlformats.org/officeDocument/2006/relationships/image" Target="../media/image87.wmf"/><Relationship Id="rId5" Type="http://schemas.openxmlformats.org/officeDocument/2006/relationships/image" Target="../media/image84.wmf"/><Relationship Id="rId15" Type="http://schemas.openxmlformats.org/officeDocument/2006/relationships/image" Target="../media/image89.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86.wmf"/><Relationship Id="rId14" Type="http://schemas.openxmlformats.org/officeDocument/2006/relationships/oleObject" Target="../embeddings/oleObject74.bin"/></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notesSlide" Target="../notesSlides/notesSlide22.xml"/><Relationship Id="rId7" Type="http://schemas.openxmlformats.org/officeDocument/2006/relationships/oleObject" Target="../embeddings/oleObject76.bin"/><Relationship Id="rId12"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1.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93.wmf"/><Relationship Id="rId4" Type="http://schemas.openxmlformats.org/officeDocument/2006/relationships/image" Target="../media/image95.png"/><Relationship Id="rId9" Type="http://schemas.openxmlformats.org/officeDocument/2006/relationships/oleObject" Target="../embeddings/oleObject77.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96.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notesSlide" Target="../notesSlides/notesSlide23.xml"/><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81.bin"/><Relationship Id="rId11" Type="http://schemas.openxmlformats.org/officeDocument/2006/relationships/image" Target="../media/image98.wmf"/><Relationship Id="rId5" Type="http://schemas.openxmlformats.org/officeDocument/2006/relationships/image" Target="../media/image97.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94.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85.bin"/><Relationship Id="rId5" Type="http://schemas.openxmlformats.org/officeDocument/2006/relationships/image" Target="../media/image99.wmf"/><Relationship Id="rId4" Type="http://schemas.openxmlformats.org/officeDocument/2006/relationships/oleObject" Target="../embeddings/oleObject84.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25.xml"/><Relationship Id="rId7" Type="http://schemas.openxmlformats.org/officeDocument/2006/relationships/image" Target="../media/image102.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87.bin"/><Relationship Id="rId5" Type="http://schemas.openxmlformats.org/officeDocument/2006/relationships/image" Target="../media/image101.wmf"/><Relationship Id="rId4" Type="http://schemas.openxmlformats.org/officeDocument/2006/relationships/oleObject" Target="../embeddings/oleObject86.bin"/><Relationship Id="rId9" Type="http://schemas.openxmlformats.org/officeDocument/2006/relationships/image" Target="../media/image10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90.bin"/><Relationship Id="rId5" Type="http://schemas.openxmlformats.org/officeDocument/2006/relationships/image" Target="../media/image105.wmf"/><Relationship Id="rId4" Type="http://schemas.openxmlformats.org/officeDocument/2006/relationships/oleObject" Target="../embeddings/oleObject8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108.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11.wmf"/><Relationship Id="rId5" Type="http://schemas.openxmlformats.org/officeDocument/2006/relationships/oleObject" Target="../embeddings/oleObject92.bin"/><Relationship Id="rId4" Type="http://schemas.openxmlformats.org/officeDocument/2006/relationships/image" Target="../media/image110.wmf"/></Relationships>
</file>

<file path=ppt/slides/_rels/slide4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115.wmf"/><Relationship Id="rId4" Type="http://schemas.openxmlformats.org/officeDocument/2006/relationships/oleObject" Target="../embeddings/oleObject93.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notesSlide" Target="../notesSlides/notesSlide32.xml"/><Relationship Id="rId7"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95.bin"/><Relationship Id="rId11" Type="http://schemas.openxmlformats.org/officeDocument/2006/relationships/image" Target="../media/image119.wmf"/><Relationship Id="rId5" Type="http://schemas.openxmlformats.org/officeDocument/2006/relationships/image" Target="../media/image116.wmf"/><Relationship Id="rId10" Type="http://schemas.openxmlformats.org/officeDocument/2006/relationships/oleObject" Target="../embeddings/oleObject97.bin"/><Relationship Id="rId4" Type="http://schemas.openxmlformats.org/officeDocument/2006/relationships/oleObject" Target="../embeddings/oleObject94.bin"/><Relationship Id="rId9" Type="http://schemas.openxmlformats.org/officeDocument/2006/relationships/image" Target="../media/image118.wmf"/></Relationships>
</file>

<file path=ppt/slides/_rels/slide49.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notesSlide" Target="../notesSlides/notesSlide33.xml"/><Relationship Id="rId7" Type="http://schemas.openxmlformats.org/officeDocument/2006/relationships/oleObject" Target="../embeddings/oleObject98.bin"/><Relationship Id="rId12" Type="http://schemas.openxmlformats.org/officeDocument/2006/relationships/image" Target="../media/image122.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75.png"/><Relationship Id="rId11" Type="http://schemas.openxmlformats.org/officeDocument/2006/relationships/oleObject" Target="../embeddings/oleObject100.bin"/><Relationship Id="rId5" Type="http://schemas.openxmlformats.org/officeDocument/2006/relationships/image" Target="../media/image74.png"/><Relationship Id="rId10" Type="http://schemas.openxmlformats.org/officeDocument/2006/relationships/image" Target="../media/image121.wmf"/><Relationship Id="rId4" Type="http://schemas.openxmlformats.org/officeDocument/2006/relationships/image" Target="../media/image73.png"/><Relationship Id="rId9" Type="http://schemas.openxmlformats.org/officeDocument/2006/relationships/oleObject" Target="../embeddings/oleObject99.bin"/></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50.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03.bin"/><Relationship Id="rId18" Type="http://schemas.openxmlformats.org/officeDocument/2006/relationships/image" Target="../media/image127.wmf"/><Relationship Id="rId3" Type="http://schemas.openxmlformats.org/officeDocument/2006/relationships/notesSlide" Target="../notesSlides/notesSlide34.xml"/><Relationship Id="rId7" Type="http://schemas.openxmlformats.org/officeDocument/2006/relationships/oleObject" Target="../embeddings/oleObject101.bin"/><Relationship Id="rId12" Type="http://schemas.openxmlformats.org/officeDocument/2006/relationships/image" Target="../media/image129.png"/><Relationship Id="rId17" Type="http://schemas.openxmlformats.org/officeDocument/2006/relationships/oleObject" Target="../embeddings/oleObject105.bin"/><Relationship Id="rId2" Type="http://schemas.openxmlformats.org/officeDocument/2006/relationships/slideLayout" Target="../slideLayouts/slideLayout2.xml"/><Relationship Id="rId16" Type="http://schemas.openxmlformats.org/officeDocument/2006/relationships/image" Target="../media/image126.wmf"/><Relationship Id="rId1" Type="http://schemas.openxmlformats.org/officeDocument/2006/relationships/vmlDrawing" Target="../drawings/vmlDrawing34.vml"/><Relationship Id="rId6" Type="http://schemas.openxmlformats.org/officeDocument/2006/relationships/image" Target="../media/image75.png"/><Relationship Id="rId11" Type="http://schemas.openxmlformats.org/officeDocument/2006/relationships/image" Target="../media/image128.png"/><Relationship Id="rId5" Type="http://schemas.openxmlformats.org/officeDocument/2006/relationships/image" Target="../media/image74.png"/><Relationship Id="rId15" Type="http://schemas.openxmlformats.org/officeDocument/2006/relationships/oleObject" Target="../embeddings/oleObject104.bin"/><Relationship Id="rId10" Type="http://schemas.openxmlformats.org/officeDocument/2006/relationships/image" Target="../media/image124.wmf"/><Relationship Id="rId4" Type="http://schemas.openxmlformats.org/officeDocument/2006/relationships/image" Target="../media/image73.png"/><Relationship Id="rId9" Type="http://schemas.openxmlformats.org/officeDocument/2006/relationships/oleObject" Target="../embeddings/oleObject102.bin"/><Relationship Id="rId14" Type="http://schemas.openxmlformats.org/officeDocument/2006/relationships/image" Target="../media/image125.wmf"/></Relationships>
</file>

<file path=ppt/slides/_rels/slide51.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09.bin"/><Relationship Id="rId18" Type="http://schemas.openxmlformats.org/officeDocument/2006/relationships/image" Target="../media/image133.wmf"/><Relationship Id="rId3" Type="http://schemas.openxmlformats.org/officeDocument/2006/relationships/notesSlide" Target="../notesSlides/notesSlide35.xml"/><Relationship Id="rId7" Type="http://schemas.openxmlformats.org/officeDocument/2006/relationships/oleObject" Target="../embeddings/oleObject106.bin"/><Relationship Id="rId12" Type="http://schemas.openxmlformats.org/officeDocument/2006/relationships/image" Target="../media/image130.wmf"/><Relationship Id="rId17" Type="http://schemas.openxmlformats.org/officeDocument/2006/relationships/oleObject" Target="../embeddings/oleObject111.bin"/><Relationship Id="rId2" Type="http://schemas.openxmlformats.org/officeDocument/2006/relationships/slideLayout" Target="../slideLayouts/slideLayout2.xml"/><Relationship Id="rId16" Type="http://schemas.openxmlformats.org/officeDocument/2006/relationships/image" Target="../media/image132.wmf"/><Relationship Id="rId1" Type="http://schemas.openxmlformats.org/officeDocument/2006/relationships/vmlDrawing" Target="../drawings/vmlDrawing35.vml"/><Relationship Id="rId6" Type="http://schemas.openxmlformats.org/officeDocument/2006/relationships/image" Target="../media/image75.png"/><Relationship Id="rId11" Type="http://schemas.openxmlformats.org/officeDocument/2006/relationships/oleObject" Target="../embeddings/oleObject108.bin"/><Relationship Id="rId5" Type="http://schemas.openxmlformats.org/officeDocument/2006/relationships/image" Target="../media/image74.png"/><Relationship Id="rId15" Type="http://schemas.openxmlformats.org/officeDocument/2006/relationships/oleObject" Target="../embeddings/oleObject110.bin"/><Relationship Id="rId10" Type="http://schemas.openxmlformats.org/officeDocument/2006/relationships/image" Target="../media/image124.wmf"/><Relationship Id="rId4" Type="http://schemas.openxmlformats.org/officeDocument/2006/relationships/image" Target="../media/image73.png"/><Relationship Id="rId9" Type="http://schemas.openxmlformats.org/officeDocument/2006/relationships/oleObject" Target="../embeddings/oleObject107.bin"/><Relationship Id="rId14" Type="http://schemas.openxmlformats.org/officeDocument/2006/relationships/image" Target="../media/image131.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134.wmf"/><Relationship Id="rId4" Type="http://schemas.openxmlformats.org/officeDocument/2006/relationships/oleObject" Target="../embeddings/oleObject112.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139.wmf"/><Relationship Id="rId3" Type="http://schemas.openxmlformats.org/officeDocument/2006/relationships/notesSlide" Target="../notesSlides/notesSlide37.xml"/><Relationship Id="rId7" Type="http://schemas.openxmlformats.org/officeDocument/2006/relationships/image" Target="../media/image136.wmf"/><Relationship Id="rId12"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14.bin"/><Relationship Id="rId11" Type="http://schemas.openxmlformats.org/officeDocument/2006/relationships/image" Target="../media/image138.wmf"/><Relationship Id="rId5" Type="http://schemas.openxmlformats.org/officeDocument/2006/relationships/image" Target="../media/image135.wmf"/><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137.wmf"/></Relationships>
</file>

<file path=ppt/slides/_rels/slide5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notesSlide" Target="../notesSlides/notesSlide38.xml"/><Relationship Id="rId7"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19.bin"/><Relationship Id="rId5" Type="http://schemas.openxmlformats.org/officeDocument/2006/relationships/image" Target="../media/image142.wmf"/><Relationship Id="rId4" Type="http://schemas.openxmlformats.org/officeDocument/2006/relationships/oleObject" Target="../embeddings/oleObject118.bin"/><Relationship Id="rId9" Type="http://schemas.openxmlformats.org/officeDocument/2006/relationships/image" Target="../media/image143.wmf"/></Relationships>
</file>

<file path=ppt/slides/_rels/slide56.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48.wmf"/><Relationship Id="rId3" Type="http://schemas.openxmlformats.org/officeDocument/2006/relationships/notesSlide" Target="../notesSlides/notesSlide39.xml"/><Relationship Id="rId7" Type="http://schemas.openxmlformats.org/officeDocument/2006/relationships/image" Target="../media/image137.wmf"/><Relationship Id="rId12"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22.bin"/><Relationship Id="rId11" Type="http://schemas.openxmlformats.org/officeDocument/2006/relationships/image" Target="../media/image147.wmf"/><Relationship Id="rId5" Type="http://schemas.openxmlformats.org/officeDocument/2006/relationships/image" Target="../media/image145.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46.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28.bin"/><Relationship Id="rId3" Type="http://schemas.openxmlformats.org/officeDocument/2006/relationships/notesSlide" Target="../notesSlides/notesSlide40.xml"/><Relationship Id="rId7" Type="http://schemas.openxmlformats.org/officeDocument/2006/relationships/image" Target="../media/image150.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27.bin"/><Relationship Id="rId11" Type="http://schemas.openxmlformats.org/officeDocument/2006/relationships/image" Target="../media/image152.wmf"/><Relationship Id="rId5" Type="http://schemas.openxmlformats.org/officeDocument/2006/relationships/image" Target="../media/image149.wmf"/><Relationship Id="rId10" Type="http://schemas.openxmlformats.org/officeDocument/2006/relationships/oleObject" Target="../embeddings/oleObject129.bin"/><Relationship Id="rId4" Type="http://schemas.openxmlformats.org/officeDocument/2006/relationships/oleObject" Target="../embeddings/oleObject126.bin"/><Relationship Id="rId9" Type="http://schemas.openxmlformats.org/officeDocument/2006/relationships/image" Target="../media/image151.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image" Target="../media/image156.png"/><Relationship Id="rId7" Type="http://schemas.openxmlformats.org/officeDocument/2006/relationships/image" Target="../media/image154.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31.bin"/><Relationship Id="rId5" Type="http://schemas.openxmlformats.org/officeDocument/2006/relationships/image" Target="../media/image153.wmf"/><Relationship Id="rId4" Type="http://schemas.openxmlformats.org/officeDocument/2006/relationships/oleObject" Target="../embeddings/oleObject130.bin"/><Relationship Id="rId9" Type="http://schemas.openxmlformats.org/officeDocument/2006/relationships/image" Target="../media/image155.w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57.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34.bin"/><Relationship Id="rId5" Type="http://schemas.openxmlformats.org/officeDocument/2006/relationships/image" Target="../media/image134.wmf"/><Relationship Id="rId4" Type="http://schemas.openxmlformats.org/officeDocument/2006/relationships/oleObject" Target="../embeddings/oleObject133.bin"/></Relationships>
</file>

<file path=ppt/slides/_rels/slide61.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160.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36.bin"/><Relationship Id="rId5" Type="http://schemas.openxmlformats.org/officeDocument/2006/relationships/image" Target="../media/image53.wmf"/><Relationship Id="rId4" Type="http://schemas.openxmlformats.org/officeDocument/2006/relationships/oleObject" Target="../embeddings/oleObject135.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39.bin"/><Relationship Id="rId13" Type="http://schemas.openxmlformats.org/officeDocument/2006/relationships/image" Target="../media/image163.wmf"/><Relationship Id="rId3" Type="http://schemas.openxmlformats.org/officeDocument/2006/relationships/notesSlide" Target="../notesSlides/notesSlide43.xml"/><Relationship Id="rId7" Type="http://schemas.openxmlformats.org/officeDocument/2006/relationships/image" Target="../media/image161.wmf"/><Relationship Id="rId12"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38.bin"/><Relationship Id="rId11" Type="http://schemas.openxmlformats.org/officeDocument/2006/relationships/image" Target="../media/image162.wmf"/><Relationship Id="rId5" Type="http://schemas.openxmlformats.org/officeDocument/2006/relationships/image" Target="../media/image53.wmf"/><Relationship Id="rId15" Type="http://schemas.openxmlformats.org/officeDocument/2006/relationships/image" Target="../media/image164.wmf"/><Relationship Id="rId10" Type="http://schemas.openxmlformats.org/officeDocument/2006/relationships/oleObject" Target="../embeddings/oleObject140.bin"/><Relationship Id="rId4" Type="http://schemas.openxmlformats.org/officeDocument/2006/relationships/oleObject" Target="../embeddings/oleObject137.bin"/><Relationship Id="rId9" Type="http://schemas.openxmlformats.org/officeDocument/2006/relationships/image" Target="../media/image134.wmf"/><Relationship Id="rId14" Type="http://schemas.openxmlformats.org/officeDocument/2006/relationships/oleObject" Target="../embeddings/oleObject142.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65.png"/><Relationship Id="rId5" Type="http://schemas.openxmlformats.org/officeDocument/2006/relationships/image" Target="../media/image53.wmf"/><Relationship Id="rId4" Type="http://schemas.openxmlformats.org/officeDocument/2006/relationships/oleObject" Target="../embeddings/oleObject143.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46.bin"/><Relationship Id="rId3" Type="http://schemas.openxmlformats.org/officeDocument/2006/relationships/notesSlide" Target="../notesSlides/notesSlide45.xml"/><Relationship Id="rId7" Type="http://schemas.openxmlformats.org/officeDocument/2006/relationships/image" Target="../media/image166.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45.bin"/><Relationship Id="rId11" Type="http://schemas.openxmlformats.org/officeDocument/2006/relationships/image" Target="../media/image169.png"/><Relationship Id="rId5" Type="http://schemas.openxmlformats.org/officeDocument/2006/relationships/image" Target="../media/image53.wmf"/><Relationship Id="rId10" Type="http://schemas.openxmlformats.org/officeDocument/2006/relationships/image" Target="../media/image168.png"/><Relationship Id="rId4" Type="http://schemas.openxmlformats.org/officeDocument/2006/relationships/oleObject" Target="../embeddings/oleObject144.bin"/><Relationship Id="rId9" Type="http://schemas.openxmlformats.org/officeDocument/2006/relationships/image" Target="../media/image167.w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49.bin"/><Relationship Id="rId13" Type="http://schemas.openxmlformats.org/officeDocument/2006/relationships/image" Target="../media/image170.wmf"/><Relationship Id="rId3" Type="http://schemas.openxmlformats.org/officeDocument/2006/relationships/notesSlide" Target="../notesSlides/notesSlide46.xml"/><Relationship Id="rId7" Type="http://schemas.openxmlformats.org/officeDocument/2006/relationships/image" Target="../media/image167.wmf"/><Relationship Id="rId12"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148.bin"/><Relationship Id="rId11" Type="http://schemas.openxmlformats.org/officeDocument/2006/relationships/image" Target="../media/image162.wmf"/><Relationship Id="rId5" Type="http://schemas.openxmlformats.org/officeDocument/2006/relationships/image" Target="../media/image53.wmf"/><Relationship Id="rId15" Type="http://schemas.openxmlformats.org/officeDocument/2006/relationships/image" Target="../media/image171.wmf"/><Relationship Id="rId10" Type="http://schemas.openxmlformats.org/officeDocument/2006/relationships/oleObject" Target="../embeddings/oleObject150.bin"/><Relationship Id="rId4" Type="http://schemas.openxmlformats.org/officeDocument/2006/relationships/oleObject" Target="../embeddings/oleObject147.bin"/><Relationship Id="rId9" Type="http://schemas.openxmlformats.org/officeDocument/2006/relationships/image" Target="../media/image134.wmf"/><Relationship Id="rId14" Type="http://schemas.openxmlformats.org/officeDocument/2006/relationships/oleObject" Target="../embeddings/oleObject152.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55.bin"/><Relationship Id="rId13" Type="http://schemas.openxmlformats.org/officeDocument/2006/relationships/image" Target="../media/image174.wmf"/><Relationship Id="rId3" Type="http://schemas.openxmlformats.org/officeDocument/2006/relationships/notesSlide" Target="../notesSlides/notesSlide47.xml"/><Relationship Id="rId7" Type="http://schemas.openxmlformats.org/officeDocument/2006/relationships/image" Target="../media/image167.wmf"/><Relationship Id="rId12"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154.bin"/><Relationship Id="rId11" Type="http://schemas.openxmlformats.org/officeDocument/2006/relationships/image" Target="../media/image173.wmf"/><Relationship Id="rId5" Type="http://schemas.openxmlformats.org/officeDocument/2006/relationships/image" Target="../media/image53.wmf"/><Relationship Id="rId15" Type="http://schemas.openxmlformats.org/officeDocument/2006/relationships/image" Target="../media/image175.wmf"/><Relationship Id="rId10" Type="http://schemas.openxmlformats.org/officeDocument/2006/relationships/oleObject" Target="../embeddings/oleObject156.bin"/><Relationship Id="rId4" Type="http://schemas.openxmlformats.org/officeDocument/2006/relationships/oleObject" Target="../embeddings/oleObject153.bin"/><Relationship Id="rId9" Type="http://schemas.openxmlformats.org/officeDocument/2006/relationships/image" Target="../media/image172.wmf"/><Relationship Id="rId14" Type="http://schemas.openxmlformats.org/officeDocument/2006/relationships/oleObject" Target="../embeddings/oleObject158.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1.bin"/><Relationship Id="rId18" Type="http://schemas.openxmlformats.org/officeDocument/2006/relationships/image" Target="../media/image16.wmf"/><Relationship Id="rId3" Type="http://schemas.openxmlformats.org/officeDocument/2006/relationships/notesSlide" Target="../notesSlides/notesSlide2.xml"/><Relationship Id="rId7" Type="http://schemas.openxmlformats.org/officeDocument/2006/relationships/image" Target="../media/image11.wmf"/><Relationship Id="rId12" Type="http://schemas.openxmlformats.org/officeDocument/2006/relationships/image" Target="../media/image18.png"/><Relationship Id="rId17"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15.wmf"/><Relationship Id="rId20" Type="http://schemas.openxmlformats.org/officeDocument/2006/relationships/image" Target="../media/image17.wmf"/><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oleObject" Target="../embeddings/oleObject12.bin"/><Relationship Id="rId10" Type="http://schemas.openxmlformats.org/officeDocument/2006/relationships/oleObject" Target="../embeddings/oleObject10.bin"/><Relationship Id="rId19" Type="http://schemas.openxmlformats.org/officeDocument/2006/relationships/oleObject" Target="../embeddings/oleObject14.bin"/><Relationship Id="rId4" Type="http://schemas.openxmlformats.org/officeDocument/2006/relationships/oleObject" Target="../embeddings/oleObject7.bin"/><Relationship Id="rId9" Type="http://schemas.openxmlformats.org/officeDocument/2006/relationships/image" Target="../media/image12.wmf"/><Relationship Id="rId14" Type="http://schemas.openxmlformats.org/officeDocument/2006/relationships/image" Target="../media/image1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3438208" y="2125345"/>
            <a:ext cx="5212080" cy="7683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r" eaLnBrk="1" hangingPunct="1">
              <a:lnSpc>
                <a:spcPct val="100000"/>
              </a:lnSpc>
              <a:spcBef>
                <a:spcPct val="0"/>
              </a:spcBef>
              <a:buNone/>
            </a:pPr>
            <a:r>
              <a:rPr lang="zh-CN" altLang="en-US" sz="4400" b="1" dirty="0">
                <a:solidFill>
                  <a:schemeClr val="accent1">
                    <a:lumMod val="75000"/>
                  </a:schemeClr>
                </a:solidFill>
                <a:latin typeface="微软雅黑" panose="020B0503020204020204" charset="-122"/>
                <a:ea typeface="微软雅黑" panose="020B0503020204020204" charset="-122"/>
              </a:rPr>
              <a:t>人工智能之机器学习</a:t>
            </a:r>
          </a:p>
        </p:txBody>
      </p:sp>
      <p:sp>
        <p:nvSpPr>
          <p:cNvPr id="12" name="文本框 11"/>
          <p:cNvSpPr txBox="1"/>
          <p:nvPr/>
        </p:nvSpPr>
        <p:spPr>
          <a:xfrm flipH="1">
            <a:off x="4743450" y="5116830"/>
            <a:ext cx="2757170" cy="306705"/>
          </a:xfrm>
          <a:prstGeom prst="rect">
            <a:avLst/>
          </a:prstGeom>
          <a:noFill/>
        </p:spPr>
        <p:txBody>
          <a:bodyPr wrap="square" rtlCol="0">
            <a:spAutoFit/>
          </a:bodyPr>
          <a:lstStyle/>
          <a:p>
            <a:pPr>
              <a:spcBef>
                <a:spcPts val="1200"/>
              </a:spcBef>
            </a:pP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上海育创网络科技股份有限公司</a:t>
            </a:r>
          </a:p>
        </p:txBody>
      </p:sp>
      <p:sp>
        <p:nvSpPr>
          <p:cNvPr id="3" name="文本框 2"/>
          <p:cNvSpPr txBox="1"/>
          <p:nvPr/>
        </p:nvSpPr>
        <p:spPr>
          <a:xfrm flipH="1">
            <a:off x="5175885" y="5631180"/>
            <a:ext cx="1950085" cy="275590"/>
          </a:xfrm>
          <a:prstGeom prst="rect">
            <a:avLst/>
          </a:prstGeom>
          <a:noFill/>
        </p:spPr>
        <p:txBody>
          <a:bodyPr wrap="square" rtlCol="0">
            <a:spAutoFit/>
          </a:bodyPr>
          <a:lstStyle/>
          <a:p>
            <a:pPr>
              <a:spcBef>
                <a:spcPts val="1200"/>
              </a:spcBef>
            </a:pPr>
            <a:r>
              <a:rPr lang="zh-CN"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主讲人：刘老师</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(GerryLiu)</a:t>
            </a:r>
          </a:p>
        </p:txBody>
      </p:sp>
      <p:sp>
        <p:nvSpPr>
          <p:cNvPr id="5" name="文本框 8"/>
          <p:cNvSpPr txBox="1"/>
          <p:nvPr/>
        </p:nvSpPr>
        <p:spPr>
          <a:xfrm>
            <a:off x="2464753" y="3495040"/>
            <a:ext cx="7313930" cy="64516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r" eaLnBrk="1" hangingPunct="1">
              <a:lnSpc>
                <a:spcPct val="100000"/>
              </a:lnSpc>
              <a:spcBef>
                <a:spcPct val="0"/>
              </a:spcBef>
              <a:buNone/>
            </a:pPr>
            <a:r>
              <a:rPr lang="zh-CN" altLang="en-US" sz="3600" b="1" dirty="0">
                <a:solidFill>
                  <a:schemeClr val="bg1">
                    <a:lumMod val="50000"/>
                  </a:schemeClr>
                </a:solidFill>
                <a:latin typeface="微软雅黑" panose="020B0503020204020204" charset="-122"/>
                <a:ea typeface="微软雅黑" panose="020B0503020204020204" charset="-122"/>
              </a:rPr>
              <a:t>数学基础、Python科学计算库回顾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sym typeface="+mn-ea"/>
              </a:rPr>
              <a:t> </a:t>
            </a:r>
            <a:r>
              <a:rPr lang="zh-CN" altLang="en-US">
                <a:sym typeface="+mn-ea"/>
              </a:rPr>
              <a:t>一个函数在某一点的导数描述了这个函数在这一点附近的</a:t>
            </a:r>
            <a:r>
              <a:rPr lang="zh-CN" altLang="en-US" b="1">
                <a:solidFill>
                  <a:srgbClr val="FF0000"/>
                </a:solidFill>
                <a:sym typeface="+mn-ea"/>
              </a:rPr>
              <a:t>变化率</a:t>
            </a:r>
            <a:r>
              <a:rPr lang="zh-CN" altLang="en-US">
                <a:sym typeface="+mn-ea"/>
              </a:rPr>
              <a:t>，也可以认为是函数在某一点的导数就是该函数所代表的曲线在这一点的</a:t>
            </a:r>
            <a:r>
              <a:rPr lang="zh-CN" altLang="en-US" b="1">
                <a:solidFill>
                  <a:srgbClr val="FF0000"/>
                </a:solidFill>
                <a:sym typeface="+mn-ea"/>
              </a:rPr>
              <a:t>切线斜率</a:t>
            </a:r>
            <a:r>
              <a:rPr lang="zh-CN" altLang="en-US">
                <a:sym typeface="+mn-ea"/>
              </a:rPr>
              <a:t>。导数值越大，表示函数在该点处的变化越大。</a:t>
            </a:r>
          </a:p>
          <a:p>
            <a:r>
              <a:rPr lang="zh-CN" altLang="en-US"/>
              <a:t> 定义：当函数</a:t>
            </a:r>
            <a:r>
              <a:rPr lang="en-US" altLang="zh-CN"/>
              <a:t>y=f(x)</a:t>
            </a:r>
            <a:r>
              <a:rPr lang="zh-CN" altLang="en-US"/>
              <a:t>在自变量</a:t>
            </a:r>
            <a:r>
              <a:rPr lang="en-US" altLang="zh-CN"/>
              <a:t>x=x</a:t>
            </a:r>
            <a:r>
              <a:rPr lang="en-US" altLang="zh-CN" baseline="-25000"/>
              <a:t>0</a:t>
            </a:r>
            <a:r>
              <a:rPr lang="zh-CN" altLang="en-US"/>
              <a:t>上产生一个增量Δ</a:t>
            </a:r>
            <a:r>
              <a:rPr lang="en-US" altLang="zh-CN"/>
              <a:t>x</a:t>
            </a:r>
            <a:r>
              <a:rPr lang="zh-CN" altLang="en-US"/>
              <a:t>时，函数输出值的增量Δ</a:t>
            </a:r>
            <a:r>
              <a:rPr lang="en-US" altLang="zh-CN"/>
              <a:t>y</a:t>
            </a:r>
            <a:r>
              <a:rPr lang="zh-CN" altLang="en-US"/>
              <a:t>和自变量增量Δ</a:t>
            </a:r>
            <a:r>
              <a:rPr lang="en-US" altLang="zh-CN"/>
              <a:t>x</a:t>
            </a:r>
            <a:r>
              <a:rPr lang="zh-CN" altLang="en-US"/>
              <a:t>之间的比值在Δ</a:t>
            </a:r>
            <a:r>
              <a:rPr lang="en-US" altLang="zh-CN"/>
              <a:t>x</a:t>
            </a:r>
            <a:r>
              <a:rPr lang="zh-CN" altLang="en-US"/>
              <a:t>趋近与</a:t>
            </a:r>
            <a:r>
              <a:rPr lang="en-US" altLang="zh-CN"/>
              <a:t>0</a:t>
            </a:r>
            <a:r>
              <a:rPr lang="zh-CN" altLang="en-US"/>
              <a:t>的时候存在极限值</a:t>
            </a:r>
            <a:r>
              <a:rPr lang="en-US" altLang="zh-CN"/>
              <a:t>a</a:t>
            </a:r>
            <a:r>
              <a:rPr lang="zh-CN" altLang="en-US"/>
              <a:t>，那么</a:t>
            </a:r>
            <a:r>
              <a:rPr lang="en-US" altLang="zh-CN"/>
              <a:t>a</a:t>
            </a:r>
            <a:r>
              <a:rPr lang="zh-CN" altLang="en-US"/>
              <a:t>即为函数在</a:t>
            </a:r>
            <a:r>
              <a:rPr lang="en-US" altLang="zh-CN">
                <a:sym typeface="+mn-ea"/>
              </a:rPr>
              <a:t>x</a:t>
            </a:r>
            <a:r>
              <a:rPr lang="en-US" altLang="zh-CN" baseline="-25000">
                <a:sym typeface="+mn-ea"/>
              </a:rPr>
              <a:t>0</a:t>
            </a:r>
            <a:r>
              <a:rPr lang="zh-CN" altLang="en-US"/>
              <a:t>处的导数值。</a:t>
            </a:r>
          </a:p>
        </p:txBody>
      </p:sp>
      <p:sp>
        <p:nvSpPr>
          <p:cNvPr id="4" name="标题 3"/>
          <p:cNvSpPr>
            <a:spLocks noGrp="1"/>
          </p:cNvSpPr>
          <p:nvPr>
            <p:ph type="title"/>
          </p:nvPr>
        </p:nvSpPr>
        <p:spPr/>
        <p:txBody>
          <a:bodyPr/>
          <a:lstStyle/>
          <a:p>
            <a:r>
              <a:rPr lang="zh-CN" altLang="en-US"/>
              <a:t>导数</a:t>
            </a:r>
          </a:p>
        </p:txBody>
      </p:sp>
      <p:graphicFrame>
        <p:nvGraphicFramePr>
          <p:cNvPr id="12" name="Object 27"/>
          <p:cNvGraphicFramePr>
            <a:graphicFrameLocks noChangeAspect="1"/>
          </p:cNvGraphicFramePr>
          <p:nvPr/>
        </p:nvGraphicFramePr>
        <p:xfrm>
          <a:off x="1227081" y="5373363"/>
          <a:ext cx="4833360" cy="928833"/>
        </p:xfrm>
        <a:graphic>
          <a:graphicData uri="http://schemas.openxmlformats.org/presentationml/2006/ole">
            <mc:AlternateContent xmlns:mc="http://schemas.openxmlformats.org/markup-compatibility/2006">
              <mc:Choice xmlns:v="urn:schemas-microsoft-com:vml" Requires="v">
                <p:oleObj spid="_x0000_s8194" name="Equation" r:id="rId3" imgW="2057400" imgH="393700" progId="Equation.3">
                  <p:embed/>
                </p:oleObj>
              </mc:Choice>
              <mc:Fallback>
                <p:oleObj name="Equation" r:id="rId3" imgW="2057400" imgH="393700" progId="Equation.3">
                  <p:embed/>
                  <p:pic>
                    <p:nvPicPr>
                      <p:cNvPr id="0" name="Object 27"/>
                      <p:cNvPicPr>
                        <a:picLocks noChangeAspect="1" noChangeArrowheads="1"/>
                      </p:cNvPicPr>
                      <p:nvPr/>
                    </p:nvPicPr>
                    <p:blipFill>
                      <a:blip r:embed="rId4">
                        <a:biLevel thresh="50000"/>
                        <a:grayscl/>
                      </a:blip>
                      <a:srcRect/>
                      <a:stretch>
                        <a:fillRect/>
                      </a:stretch>
                    </p:blipFill>
                    <p:spPr bwMode="auto">
                      <a:xfrm>
                        <a:off x="1227081" y="5373363"/>
                        <a:ext cx="4833360" cy="928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 name="图片 50"/>
          <p:cNvPicPr>
            <a:picLocks noChangeAspect="1"/>
          </p:cNvPicPr>
          <p:nvPr/>
        </p:nvPicPr>
        <p:blipFill>
          <a:blip r:embed="rId5"/>
          <a:srcRect b="9690"/>
          <a:stretch>
            <a:fillRect/>
          </a:stretch>
        </p:blipFill>
        <p:spPr>
          <a:xfrm>
            <a:off x="7802880" y="4678045"/>
            <a:ext cx="3221355" cy="19392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b="1">
                <a:sym typeface="+mn-ea"/>
              </a:rPr>
              <a:t> </a:t>
            </a:r>
            <a:r>
              <a:rPr lang="zh-CN" altLang="en-US" b="1">
                <a:sym typeface="+mn-ea"/>
              </a:rPr>
              <a:t>导数</a:t>
            </a:r>
            <a:r>
              <a:rPr lang="zh-CN" altLang="en-US">
                <a:sym typeface="+mn-ea"/>
              </a:rPr>
              <a:t>就是曲线的斜率，是曲线变化快慢的一个反应。</a:t>
            </a:r>
            <a:endParaRPr lang="zh-CN" altLang="en-US"/>
          </a:p>
          <a:p>
            <a:pPr>
              <a:lnSpc>
                <a:spcPct val="150000"/>
              </a:lnSpc>
            </a:pPr>
            <a:r>
              <a:rPr lang="zh-CN" altLang="en-US" b="1">
                <a:sym typeface="+mn-ea"/>
              </a:rPr>
              <a:t> 二阶导数</a:t>
            </a:r>
            <a:r>
              <a:rPr lang="zh-CN" altLang="en-US">
                <a:sym typeface="+mn-ea"/>
              </a:rPr>
              <a:t>是斜率变化的反应，表现曲线是</a:t>
            </a:r>
            <a:r>
              <a:rPr lang="zh-CN" altLang="en-US" b="1">
                <a:solidFill>
                  <a:srgbClr val="FF0000"/>
                </a:solidFill>
                <a:sym typeface="+mn-ea"/>
              </a:rPr>
              <a:t>凹凸性</a:t>
            </a:r>
            <a:r>
              <a:rPr lang="zh-CN" altLang="en-US">
                <a:sym typeface="+mn-ea"/>
              </a:rPr>
              <a:t>。</a:t>
            </a:r>
            <a:endParaRPr lang="zh-CN" altLang="en-US"/>
          </a:p>
        </p:txBody>
      </p:sp>
      <p:sp>
        <p:nvSpPr>
          <p:cNvPr id="4" name="标题 3"/>
          <p:cNvSpPr>
            <a:spLocks noGrp="1"/>
          </p:cNvSpPr>
          <p:nvPr>
            <p:ph type="title"/>
          </p:nvPr>
        </p:nvSpPr>
        <p:spPr/>
        <p:txBody>
          <a:bodyPr/>
          <a:lstStyle/>
          <a:p>
            <a:r>
              <a:rPr lang="zh-CN" altLang="en-US"/>
              <a:t>导数</a:t>
            </a:r>
          </a:p>
        </p:txBody>
      </p:sp>
      <p:graphicFrame>
        <p:nvGraphicFramePr>
          <p:cNvPr id="6" name="对象 5">
            <a:hlinkClick r:id="" action="ppaction://ole?verb=0"/>
          </p:cNvPr>
          <p:cNvGraphicFramePr>
            <a:graphicFrameLocks noChangeAspect="1"/>
          </p:cNvGraphicFramePr>
          <p:nvPr/>
        </p:nvGraphicFramePr>
        <p:xfrm>
          <a:off x="570716" y="3959818"/>
          <a:ext cx="11050129" cy="1210721"/>
        </p:xfrm>
        <a:graphic>
          <a:graphicData uri="http://schemas.openxmlformats.org/presentationml/2006/ole">
            <mc:AlternateContent xmlns:mc="http://schemas.openxmlformats.org/markup-compatibility/2006">
              <mc:Choice xmlns:v="urn:schemas-microsoft-com:vml" Requires="v">
                <p:oleObj spid="_x0000_s9219" r:id="rId3" imgW="3594100" imgH="393700" progId="Equation.KSEE3">
                  <p:embed/>
                </p:oleObj>
              </mc:Choice>
              <mc:Fallback>
                <p:oleObj r:id="rId3" imgW="3594100" imgH="393700" progId="Equation.KSEE3">
                  <p:embed/>
                  <p:pic>
                    <p:nvPicPr>
                      <p:cNvPr id="0" name="图片 8193"/>
                      <p:cNvPicPr/>
                      <p:nvPr/>
                    </p:nvPicPr>
                    <p:blipFill>
                      <a:blip r:embed="rId4"/>
                      <a:stretch>
                        <a:fillRect/>
                      </a:stretch>
                    </p:blipFill>
                    <p:spPr>
                      <a:xfrm>
                        <a:off x="570716" y="3959818"/>
                        <a:ext cx="11050129" cy="1210721"/>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4551441" y="3093497"/>
          <a:ext cx="1773534" cy="670312"/>
        </p:xfrm>
        <a:graphic>
          <a:graphicData uri="http://schemas.openxmlformats.org/presentationml/2006/ole">
            <mc:AlternateContent xmlns:mc="http://schemas.openxmlformats.org/markup-compatibility/2006">
              <mc:Choice xmlns:v="urn:schemas-microsoft-com:vml" Requires="v">
                <p:oleObj spid="_x0000_s9220" r:id="rId5" imgW="571500" imgH="215900" progId="Equation.KSEE3">
                  <p:embed/>
                </p:oleObj>
              </mc:Choice>
              <mc:Fallback>
                <p:oleObj r:id="rId5" imgW="571500" imgH="215900" progId="Equation.KSEE3">
                  <p:embed/>
                  <p:pic>
                    <p:nvPicPr>
                      <p:cNvPr id="0" name="图片 8192"/>
                      <p:cNvPicPr/>
                      <p:nvPr/>
                    </p:nvPicPr>
                    <p:blipFill>
                      <a:blip r:embed="rId6"/>
                      <a:stretch>
                        <a:fillRect/>
                      </a:stretch>
                    </p:blipFill>
                    <p:spPr>
                      <a:xfrm>
                        <a:off x="4551441" y="3093497"/>
                        <a:ext cx="1773534" cy="670312"/>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常见导函数</a:t>
            </a:r>
          </a:p>
        </p:txBody>
      </p:sp>
      <p:grpSp>
        <p:nvGrpSpPr>
          <p:cNvPr id="18" name="组合 17"/>
          <p:cNvGrpSpPr/>
          <p:nvPr/>
        </p:nvGrpSpPr>
        <p:grpSpPr>
          <a:xfrm>
            <a:off x="2460318" y="2072084"/>
            <a:ext cx="5951261" cy="955807"/>
            <a:chOff x="3331" y="4282"/>
            <a:chExt cx="9377" cy="1506"/>
          </a:xfrm>
        </p:grpSpPr>
        <p:graphicFrame>
          <p:nvGraphicFramePr>
            <p:cNvPr id="7" name="对象 6">
              <a:hlinkClick r:id="" action="ppaction://ole?verb=0"/>
            </p:cNvPr>
            <p:cNvGraphicFramePr>
              <a:graphicFrameLocks noChangeAspect="1"/>
            </p:cNvGraphicFramePr>
            <p:nvPr/>
          </p:nvGraphicFramePr>
          <p:xfrm>
            <a:off x="3331" y="4299"/>
            <a:ext cx="4658" cy="1489"/>
          </p:xfrm>
          <a:graphic>
            <a:graphicData uri="http://schemas.openxmlformats.org/presentationml/2006/ole">
              <mc:AlternateContent xmlns:mc="http://schemas.openxmlformats.org/markup-compatibility/2006">
                <mc:Choice xmlns:v="urn:schemas-microsoft-com:vml" Requires="v">
                  <p:oleObj spid="_x0000_s10251" r:id="rId4" imgW="914400" imgH="292100" progId="Equation.KSEE3">
                    <p:embed/>
                  </p:oleObj>
                </mc:Choice>
                <mc:Fallback>
                  <p:oleObj r:id="rId4" imgW="914400" imgH="292100" progId="Equation.KSEE3">
                    <p:embed/>
                    <p:pic>
                      <p:nvPicPr>
                        <p:cNvPr id="0" name="图片 9217"/>
                        <p:cNvPicPr/>
                        <p:nvPr/>
                      </p:nvPicPr>
                      <p:blipFill>
                        <a:blip r:embed="rId5"/>
                        <a:stretch>
                          <a:fillRect/>
                        </a:stretch>
                      </p:blipFill>
                      <p:spPr>
                        <a:xfrm>
                          <a:off x="3331" y="4299"/>
                          <a:ext cx="4658" cy="1489"/>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9697" y="4282"/>
            <a:ext cx="3011" cy="1506"/>
          </p:xfrm>
          <a:graphic>
            <a:graphicData uri="http://schemas.openxmlformats.org/presentationml/2006/ole">
              <mc:AlternateContent xmlns:mc="http://schemas.openxmlformats.org/markup-compatibility/2006">
                <mc:Choice xmlns:v="urn:schemas-microsoft-com:vml" Requires="v">
                  <p:oleObj spid="_x0000_s10252" r:id="rId6" imgW="584200" imgH="292100" progId="Equation.KSEE3">
                    <p:embed/>
                  </p:oleObj>
                </mc:Choice>
                <mc:Fallback>
                  <p:oleObj r:id="rId6" imgW="584200" imgH="292100" progId="Equation.KSEE3">
                    <p:embed/>
                    <p:pic>
                      <p:nvPicPr>
                        <p:cNvPr id="0" name="图片 9218"/>
                        <p:cNvPicPr/>
                        <p:nvPr/>
                      </p:nvPicPr>
                      <p:blipFill>
                        <a:blip r:embed="rId7"/>
                        <a:stretch>
                          <a:fillRect/>
                        </a:stretch>
                      </p:blipFill>
                      <p:spPr>
                        <a:xfrm>
                          <a:off x="9697" y="4282"/>
                          <a:ext cx="3011" cy="1506"/>
                        </a:xfrm>
                        <a:prstGeom prst="rect">
                          <a:avLst/>
                        </a:prstGeom>
                      </p:spPr>
                    </p:pic>
                  </p:oleObj>
                </mc:Fallback>
              </mc:AlternateContent>
            </a:graphicData>
          </a:graphic>
        </p:graphicFrame>
      </p:grpSp>
      <p:grpSp>
        <p:nvGrpSpPr>
          <p:cNvPr id="19" name="组合 18"/>
          <p:cNvGrpSpPr/>
          <p:nvPr/>
        </p:nvGrpSpPr>
        <p:grpSpPr>
          <a:xfrm>
            <a:off x="2460318" y="951900"/>
            <a:ext cx="6787115" cy="957711"/>
            <a:chOff x="4036" y="2157"/>
            <a:chExt cx="10694" cy="1509"/>
          </a:xfrm>
        </p:grpSpPr>
        <p:graphicFrame>
          <p:nvGraphicFramePr>
            <p:cNvPr id="6" name="对象 5">
              <a:hlinkClick r:id="" action="ppaction://ole?verb=0"/>
            </p:cNvPr>
            <p:cNvGraphicFramePr>
              <a:graphicFrameLocks noChangeAspect="1"/>
            </p:cNvGraphicFramePr>
            <p:nvPr/>
          </p:nvGraphicFramePr>
          <p:xfrm>
            <a:off x="4036" y="2656"/>
            <a:ext cx="4806" cy="1010"/>
          </p:xfrm>
          <a:graphic>
            <a:graphicData uri="http://schemas.openxmlformats.org/presentationml/2006/ole">
              <mc:AlternateContent xmlns:mc="http://schemas.openxmlformats.org/markup-compatibility/2006">
                <mc:Choice xmlns:v="urn:schemas-microsoft-com:vml" Requires="v">
                  <p:oleObj spid="_x0000_s10253" r:id="rId8" imgW="1028700" imgH="215900" progId="Equation.KSEE3">
                    <p:embed/>
                  </p:oleObj>
                </mc:Choice>
                <mc:Fallback>
                  <p:oleObj r:id="rId8" imgW="1028700" imgH="215900" progId="Equation.KSEE3">
                    <p:embed/>
                    <p:pic>
                      <p:nvPicPr>
                        <p:cNvPr id="0" name="图片 9216"/>
                        <p:cNvPicPr/>
                        <p:nvPr/>
                      </p:nvPicPr>
                      <p:blipFill>
                        <a:blip r:embed="rId9"/>
                        <a:stretch>
                          <a:fillRect/>
                        </a:stretch>
                      </p:blipFill>
                      <p:spPr>
                        <a:xfrm>
                          <a:off x="4036" y="2656"/>
                          <a:ext cx="4806" cy="101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0402" y="2157"/>
            <a:ext cx="4328" cy="1509"/>
          </p:xfrm>
          <a:graphic>
            <a:graphicData uri="http://schemas.openxmlformats.org/presentationml/2006/ole">
              <mc:AlternateContent xmlns:mc="http://schemas.openxmlformats.org/markup-compatibility/2006">
                <mc:Choice xmlns:v="urn:schemas-microsoft-com:vml" Requires="v">
                  <p:oleObj spid="_x0000_s10254" r:id="rId10" imgW="838200" imgH="292100" progId="Equation.KSEE3">
                    <p:embed/>
                  </p:oleObj>
                </mc:Choice>
                <mc:Fallback>
                  <p:oleObj r:id="rId10" imgW="838200" imgH="292100" progId="Equation.KSEE3">
                    <p:embed/>
                    <p:pic>
                      <p:nvPicPr>
                        <p:cNvPr id="0" name="图片 9219"/>
                        <p:cNvPicPr/>
                        <p:nvPr/>
                      </p:nvPicPr>
                      <p:blipFill>
                        <a:blip r:embed="rId11"/>
                        <a:stretch>
                          <a:fillRect/>
                        </a:stretch>
                      </p:blipFill>
                      <p:spPr>
                        <a:xfrm>
                          <a:off x="10402" y="2157"/>
                          <a:ext cx="4328" cy="1509"/>
                        </a:xfrm>
                        <a:prstGeom prst="rect">
                          <a:avLst/>
                        </a:prstGeom>
                      </p:spPr>
                    </p:pic>
                  </p:oleObj>
                </mc:Fallback>
              </mc:AlternateContent>
            </a:graphicData>
          </a:graphic>
        </p:graphicFrame>
      </p:grpSp>
      <p:graphicFrame>
        <p:nvGraphicFramePr>
          <p:cNvPr id="12" name="对象 11">
            <a:hlinkClick r:id="" action="ppaction://ole?verb=0"/>
          </p:cNvPr>
          <p:cNvGraphicFramePr>
            <a:graphicFrameLocks noChangeAspect="1"/>
          </p:cNvGraphicFramePr>
          <p:nvPr/>
        </p:nvGraphicFramePr>
        <p:xfrm>
          <a:off x="2460597" y="3201748"/>
          <a:ext cx="2689577" cy="1016923"/>
        </p:xfrm>
        <a:graphic>
          <a:graphicData uri="http://schemas.openxmlformats.org/presentationml/2006/ole">
            <mc:AlternateContent xmlns:mc="http://schemas.openxmlformats.org/markup-compatibility/2006">
              <mc:Choice xmlns:v="urn:schemas-microsoft-com:vml" Requires="v">
                <p:oleObj spid="_x0000_s10255" r:id="rId12" imgW="1041400" imgH="393700" progId="Equation.KSEE3">
                  <p:embed/>
                </p:oleObj>
              </mc:Choice>
              <mc:Fallback>
                <p:oleObj r:id="rId12" imgW="1041400" imgH="393700" progId="Equation.KSEE3">
                  <p:embed/>
                  <p:pic>
                    <p:nvPicPr>
                      <p:cNvPr id="0" name="图片 9222"/>
                      <p:cNvPicPr/>
                      <p:nvPr/>
                    </p:nvPicPr>
                    <p:blipFill>
                      <a:blip r:embed="rId13"/>
                      <a:stretch>
                        <a:fillRect/>
                      </a:stretch>
                    </p:blipFill>
                    <p:spPr>
                      <a:xfrm>
                        <a:off x="2460597" y="3201748"/>
                        <a:ext cx="2689577" cy="1016923"/>
                      </a:xfrm>
                      <a:prstGeom prst="rect">
                        <a:avLst/>
                      </a:prstGeom>
                    </p:spPr>
                  </p:pic>
                </p:oleObj>
              </mc:Fallback>
            </mc:AlternateContent>
          </a:graphicData>
        </a:graphic>
      </p:graphicFrame>
      <p:grpSp>
        <p:nvGrpSpPr>
          <p:cNvPr id="16" name="组合 15"/>
          <p:cNvGrpSpPr/>
          <p:nvPr/>
        </p:nvGrpSpPr>
        <p:grpSpPr>
          <a:xfrm>
            <a:off x="786057" y="4243309"/>
            <a:ext cx="9754812" cy="1406419"/>
            <a:chOff x="1517" y="7942"/>
            <a:chExt cx="15370" cy="2216"/>
          </a:xfrm>
        </p:grpSpPr>
        <p:graphicFrame>
          <p:nvGraphicFramePr>
            <p:cNvPr id="13" name="对象 12">
              <a:hlinkClick r:id="" action="ppaction://ole?verb=0"/>
            </p:cNvPr>
            <p:cNvGraphicFramePr>
              <a:graphicFrameLocks noChangeAspect="1"/>
            </p:cNvGraphicFramePr>
            <p:nvPr/>
          </p:nvGraphicFramePr>
          <p:xfrm>
            <a:off x="1517" y="8322"/>
            <a:ext cx="4880" cy="1413"/>
          </p:xfrm>
          <a:graphic>
            <a:graphicData uri="http://schemas.openxmlformats.org/presentationml/2006/ole">
              <mc:AlternateContent xmlns:mc="http://schemas.openxmlformats.org/markup-compatibility/2006">
                <mc:Choice xmlns:v="urn:schemas-microsoft-com:vml" Requires="v">
                  <p:oleObj spid="_x0000_s10256" r:id="rId14" imgW="965200" imgH="279400" progId="Equation.KSEE3">
                    <p:embed/>
                  </p:oleObj>
                </mc:Choice>
                <mc:Fallback>
                  <p:oleObj r:id="rId14" imgW="965200" imgH="279400" progId="Equation.KSEE3">
                    <p:embed/>
                    <p:pic>
                      <p:nvPicPr>
                        <p:cNvPr id="0" name="图片 9223"/>
                        <p:cNvPicPr/>
                        <p:nvPr/>
                      </p:nvPicPr>
                      <p:blipFill>
                        <a:blip r:embed="rId15"/>
                        <a:stretch>
                          <a:fillRect/>
                        </a:stretch>
                      </p:blipFill>
                      <p:spPr>
                        <a:xfrm>
                          <a:off x="1517" y="8322"/>
                          <a:ext cx="4880" cy="1413"/>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7139" y="8322"/>
            <a:ext cx="4701" cy="1361"/>
          </p:xfrm>
          <a:graphic>
            <a:graphicData uri="http://schemas.openxmlformats.org/presentationml/2006/ole">
              <mc:AlternateContent xmlns:mc="http://schemas.openxmlformats.org/markup-compatibility/2006">
                <mc:Choice xmlns:v="urn:schemas-microsoft-com:vml" Requires="v">
                  <p:oleObj spid="_x0000_s10257" r:id="rId16" imgW="965200" imgH="279400" progId="Equation.KSEE3">
                    <p:embed/>
                  </p:oleObj>
                </mc:Choice>
                <mc:Fallback>
                  <p:oleObj r:id="rId16" imgW="965200" imgH="279400" progId="Equation.KSEE3">
                    <p:embed/>
                    <p:pic>
                      <p:nvPicPr>
                        <p:cNvPr id="0" name="图片 9224"/>
                        <p:cNvPicPr/>
                        <p:nvPr/>
                      </p:nvPicPr>
                      <p:blipFill>
                        <a:blip r:embed="rId17"/>
                        <a:stretch>
                          <a:fillRect/>
                        </a:stretch>
                      </p:blipFill>
                      <p:spPr>
                        <a:xfrm>
                          <a:off x="7139" y="8322"/>
                          <a:ext cx="4701" cy="1361"/>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2402" y="7942"/>
            <a:ext cx="4485" cy="2216"/>
          </p:xfrm>
          <a:graphic>
            <a:graphicData uri="http://schemas.openxmlformats.org/presentationml/2006/ole">
              <mc:AlternateContent xmlns:mc="http://schemas.openxmlformats.org/markup-compatibility/2006">
                <mc:Choice xmlns:v="urn:schemas-microsoft-com:vml" Requires="v">
                  <p:oleObj spid="_x0000_s10258" r:id="rId18" imgW="1002665" imgH="495300" progId="Equation.KSEE3">
                    <p:embed/>
                  </p:oleObj>
                </mc:Choice>
                <mc:Fallback>
                  <p:oleObj r:id="rId18" imgW="1002665" imgH="495300" progId="Equation.KSEE3">
                    <p:embed/>
                    <p:pic>
                      <p:nvPicPr>
                        <p:cNvPr id="0" name="图片 9225"/>
                        <p:cNvPicPr/>
                        <p:nvPr/>
                      </p:nvPicPr>
                      <p:blipFill>
                        <a:blip r:embed="rId19"/>
                        <a:stretch>
                          <a:fillRect/>
                        </a:stretch>
                      </p:blipFill>
                      <p:spPr>
                        <a:xfrm>
                          <a:off x="12402" y="7942"/>
                          <a:ext cx="4485" cy="2216"/>
                        </a:xfrm>
                        <a:prstGeom prst="rect">
                          <a:avLst/>
                        </a:prstGeom>
                      </p:spPr>
                    </p:pic>
                  </p:oleObj>
                </mc:Fallback>
              </mc:AlternateContent>
            </a:graphicData>
          </a:graphic>
        </p:graphicFrame>
      </p:grpSp>
      <p:graphicFrame>
        <p:nvGraphicFramePr>
          <p:cNvPr id="20" name="对象 19">
            <a:hlinkClick r:id="" action="ppaction://ole?verb=0"/>
          </p:cNvPr>
          <p:cNvGraphicFramePr>
            <a:graphicFrameLocks noChangeAspect="1"/>
          </p:cNvGraphicFramePr>
          <p:nvPr/>
        </p:nvGraphicFramePr>
        <p:xfrm>
          <a:off x="3277330" y="5553906"/>
          <a:ext cx="4452814" cy="1105587"/>
        </p:xfrm>
        <a:graphic>
          <a:graphicData uri="http://schemas.openxmlformats.org/presentationml/2006/ole">
            <mc:AlternateContent xmlns:mc="http://schemas.openxmlformats.org/markup-compatibility/2006">
              <mc:Choice xmlns:v="urn:schemas-microsoft-com:vml" Requires="v">
                <p:oleObj spid="_x0000_s10259" r:id="rId20" imgW="1688465" imgH="419100" progId="Equation.KSEE3">
                  <p:embed/>
                </p:oleObj>
              </mc:Choice>
              <mc:Fallback>
                <p:oleObj r:id="rId20" imgW="1688465" imgH="419100" progId="Equation.KSEE3">
                  <p:embed/>
                  <p:pic>
                    <p:nvPicPr>
                      <p:cNvPr id="0" name="图片 9226"/>
                      <p:cNvPicPr/>
                      <p:nvPr/>
                    </p:nvPicPr>
                    <p:blipFill>
                      <a:blip r:embed="rId21"/>
                      <a:stretch>
                        <a:fillRect/>
                      </a:stretch>
                    </p:blipFill>
                    <p:spPr>
                      <a:xfrm>
                        <a:off x="3277330" y="5553906"/>
                        <a:ext cx="4452814" cy="1105587"/>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6500357" y="3201748"/>
          <a:ext cx="1705662" cy="1016923"/>
        </p:xfrm>
        <a:graphic>
          <a:graphicData uri="http://schemas.openxmlformats.org/presentationml/2006/ole">
            <mc:AlternateContent xmlns:mc="http://schemas.openxmlformats.org/markup-compatibility/2006">
              <mc:Choice xmlns:v="urn:schemas-microsoft-com:vml" Requires="v">
                <p:oleObj spid="_x0000_s10260" r:id="rId22" imgW="660400" imgH="393700" progId="Equation.KSEE3">
                  <p:embed/>
                </p:oleObj>
              </mc:Choice>
              <mc:Fallback>
                <p:oleObj r:id="rId22" imgW="660400" imgH="393700" progId="Equation.KSEE3">
                  <p:embed/>
                  <p:pic>
                    <p:nvPicPr>
                      <p:cNvPr id="0" name="图片 9222"/>
                      <p:cNvPicPr/>
                      <p:nvPr/>
                    </p:nvPicPr>
                    <p:blipFill>
                      <a:blip r:embed="rId23"/>
                      <a:stretch>
                        <a:fillRect/>
                      </a:stretch>
                    </p:blipFill>
                    <p:spPr>
                      <a:xfrm>
                        <a:off x="6500357" y="3201748"/>
                        <a:ext cx="1705662" cy="1016923"/>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偏导数</a:t>
            </a:r>
          </a:p>
        </p:txBody>
      </p:sp>
      <p:sp>
        <p:nvSpPr>
          <p:cNvPr id="2" name="内容占位符 1"/>
          <p:cNvSpPr>
            <a:spLocks noGrp="1"/>
          </p:cNvSpPr>
          <p:nvPr>
            <p:ph idx="1"/>
          </p:nvPr>
        </p:nvSpPr>
        <p:spPr/>
        <p:txBody>
          <a:bodyPr>
            <a:normAutofit/>
          </a:bodyPr>
          <a:lstStyle/>
          <a:p>
            <a:pPr>
              <a:lnSpc>
                <a:spcPct val="150000"/>
              </a:lnSpc>
            </a:pPr>
            <a:r>
              <a:rPr lang="en-US" altLang="zh-CN"/>
              <a:t> </a:t>
            </a:r>
            <a:r>
              <a:rPr lang="zh-CN" altLang="en-US"/>
              <a:t>在一个多变量的函数中，偏导数就是关于其中一个变量的导数而保持其它变量恒定不变。假定二元函数</a:t>
            </a:r>
            <a:r>
              <a:rPr lang="en-US" altLang="zh-CN"/>
              <a:t>z=f(x,y)</a:t>
            </a:r>
            <a:r>
              <a:rPr lang="zh-CN" altLang="en-US"/>
              <a:t>，点</a:t>
            </a:r>
            <a:r>
              <a:rPr lang="en-US" altLang="zh-CN"/>
              <a:t>(x</a:t>
            </a:r>
            <a:r>
              <a:rPr lang="en-US" altLang="zh-CN" baseline="-25000"/>
              <a:t>0</a:t>
            </a:r>
            <a:r>
              <a:rPr lang="en-US" altLang="zh-CN"/>
              <a:t>,y</a:t>
            </a:r>
            <a:r>
              <a:rPr lang="en-US" altLang="zh-CN" baseline="-25000"/>
              <a:t>0</a:t>
            </a:r>
            <a:r>
              <a:rPr lang="en-US" altLang="zh-CN"/>
              <a:t>)</a:t>
            </a:r>
            <a:r>
              <a:rPr lang="zh-CN" altLang="en-US"/>
              <a:t>是其定义域内的一个点，将</a:t>
            </a:r>
            <a:r>
              <a:rPr lang="en-US" altLang="zh-CN"/>
              <a:t>y</a:t>
            </a:r>
            <a:r>
              <a:rPr lang="zh-CN" altLang="en-US"/>
              <a:t>固定在</a:t>
            </a:r>
            <a:r>
              <a:rPr lang="en-US" altLang="zh-CN">
                <a:sym typeface="+mn-ea"/>
              </a:rPr>
              <a:t>y</a:t>
            </a:r>
            <a:r>
              <a:rPr lang="en-US" altLang="zh-CN" baseline="-25000">
                <a:sym typeface="+mn-ea"/>
              </a:rPr>
              <a:t>0</a:t>
            </a:r>
            <a:r>
              <a:rPr lang="zh-CN" altLang="en-US"/>
              <a:t>上，而</a:t>
            </a:r>
            <a:r>
              <a:rPr lang="en-US" altLang="zh-CN"/>
              <a:t>x</a:t>
            </a:r>
            <a:r>
              <a:rPr lang="zh-CN" altLang="en-US"/>
              <a:t>在</a:t>
            </a:r>
            <a:r>
              <a:rPr lang="en-US" altLang="zh-CN">
                <a:sym typeface="+mn-ea"/>
              </a:rPr>
              <a:t>x</a:t>
            </a:r>
            <a:r>
              <a:rPr lang="en-US" altLang="zh-CN" baseline="-25000">
                <a:sym typeface="+mn-ea"/>
              </a:rPr>
              <a:t>0</a:t>
            </a:r>
            <a:r>
              <a:rPr lang="zh-CN" altLang="en-US"/>
              <a:t>上增量</a:t>
            </a:r>
            <a:r>
              <a:rPr lang="zh-CN" altLang="en-US">
                <a:sym typeface="+mn-ea"/>
              </a:rPr>
              <a:t>Δx，相应的函数</a:t>
            </a:r>
            <a:r>
              <a:rPr lang="en-US" altLang="zh-CN">
                <a:sym typeface="+mn-ea"/>
              </a:rPr>
              <a:t>z</a:t>
            </a:r>
            <a:r>
              <a:rPr lang="zh-CN" altLang="en-US">
                <a:sym typeface="+mn-ea"/>
              </a:rPr>
              <a:t>有增量Δ</a:t>
            </a:r>
            <a:r>
              <a:rPr lang="en-US" altLang="zh-CN">
                <a:sym typeface="+mn-ea"/>
              </a:rPr>
              <a:t>z=f(x</a:t>
            </a:r>
            <a:r>
              <a:rPr lang="en-US" altLang="zh-CN" baseline="-25000">
                <a:sym typeface="+mn-ea"/>
              </a:rPr>
              <a:t>0</a:t>
            </a:r>
            <a:r>
              <a:rPr lang="en-US" altLang="zh-CN">
                <a:sym typeface="+mn-ea"/>
              </a:rPr>
              <a:t>+</a:t>
            </a:r>
            <a:r>
              <a:rPr lang="zh-CN" altLang="en-US">
                <a:sym typeface="+mn-ea"/>
              </a:rPr>
              <a:t>Δx</a:t>
            </a:r>
            <a:r>
              <a:rPr lang="en-US" altLang="zh-CN">
                <a:sym typeface="+mn-ea"/>
              </a:rPr>
              <a:t>, y</a:t>
            </a:r>
            <a:r>
              <a:rPr lang="en-US" altLang="zh-CN" baseline="-25000">
                <a:sym typeface="+mn-ea"/>
              </a:rPr>
              <a:t>0</a:t>
            </a:r>
            <a:r>
              <a:rPr lang="en-US" altLang="zh-CN">
                <a:sym typeface="+mn-ea"/>
              </a:rPr>
              <a:t>) - f(x</a:t>
            </a:r>
            <a:r>
              <a:rPr lang="en-US" altLang="zh-CN" baseline="-25000">
                <a:sym typeface="+mn-ea"/>
              </a:rPr>
              <a:t>0</a:t>
            </a:r>
            <a:r>
              <a:rPr lang="en-US" altLang="zh-CN">
                <a:sym typeface="+mn-ea"/>
              </a:rPr>
              <a:t>,y</a:t>
            </a:r>
            <a:r>
              <a:rPr lang="en-US" altLang="zh-CN" baseline="-25000">
                <a:sym typeface="+mn-ea"/>
              </a:rPr>
              <a:t>0</a:t>
            </a:r>
            <a:r>
              <a:rPr lang="en-US" altLang="zh-CN">
                <a:sym typeface="+mn-ea"/>
              </a:rPr>
              <a:t>)</a:t>
            </a:r>
            <a:r>
              <a:rPr lang="zh-CN" altLang="en-US">
                <a:sym typeface="+mn-ea"/>
              </a:rPr>
              <a:t>；Δ</a:t>
            </a:r>
            <a:r>
              <a:rPr lang="en-US" altLang="zh-CN">
                <a:sym typeface="+mn-ea"/>
              </a:rPr>
              <a:t>z</a:t>
            </a:r>
            <a:r>
              <a:rPr lang="zh-CN" altLang="en-US">
                <a:sym typeface="+mn-ea"/>
              </a:rPr>
              <a:t>和Δ</a:t>
            </a:r>
            <a:r>
              <a:rPr lang="en-US" altLang="zh-CN">
                <a:sym typeface="+mn-ea"/>
              </a:rPr>
              <a:t>x</a:t>
            </a:r>
            <a:r>
              <a:rPr lang="zh-CN" altLang="en-US">
                <a:sym typeface="+mn-ea"/>
              </a:rPr>
              <a:t>的比值当Δx的值趋近于</a:t>
            </a:r>
            <a:r>
              <a:rPr lang="en-US" altLang="zh-CN">
                <a:sym typeface="+mn-ea"/>
              </a:rPr>
              <a:t>0</a:t>
            </a:r>
            <a:r>
              <a:rPr lang="zh-CN" altLang="en-US">
                <a:sym typeface="+mn-ea"/>
              </a:rPr>
              <a:t>的时候，如果极限存在，那么此极限值称为函数</a:t>
            </a:r>
            <a:r>
              <a:rPr lang="en-US" altLang="zh-CN">
                <a:sym typeface="+mn-ea"/>
              </a:rPr>
              <a:t>z=f(x,y)</a:t>
            </a:r>
            <a:r>
              <a:rPr lang="zh-CN" altLang="en-US">
                <a:sym typeface="+mn-ea"/>
              </a:rPr>
              <a:t>在处对</a:t>
            </a:r>
            <a:r>
              <a:rPr lang="en-US" altLang="zh-CN">
                <a:sym typeface="+mn-ea"/>
              </a:rPr>
              <a:t>x</a:t>
            </a:r>
            <a:r>
              <a:rPr lang="zh-CN" altLang="en-US">
                <a:sym typeface="+mn-ea"/>
              </a:rPr>
              <a:t>的偏导数</a:t>
            </a:r>
            <a:r>
              <a:rPr lang="en-US" altLang="zh-CN">
                <a:sym typeface="+mn-ea"/>
              </a:rPr>
              <a:t>(partial derivative)</a:t>
            </a:r>
            <a:r>
              <a:rPr lang="zh-CN" altLang="en-US">
                <a:sym typeface="+mn-ea"/>
              </a:rPr>
              <a:t>，记作：</a:t>
            </a:r>
            <a:r>
              <a:rPr lang="en-US" altLang="zh-CN">
                <a:sym typeface="+mn-ea"/>
              </a:rPr>
              <a:t>f'x(x</a:t>
            </a:r>
            <a:r>
              <a:rPr lang="en-US" altLang="zh-CN" baseline="-25000">
                <a:sym typeface="+mn-ea"/>
              </a:rPr>
              <a:t>0</a:t>
            </a:r>
            <a:r>
              <a:rPr lang="en-US" altLang="zh-CN">
                <a:sym typeface="+mn-ea"/>
              </a:rPr>
              <a:t>,y</a:t>
            </a:r>
            <a:r>
              <a:rPr lang="en-US" altLang="zh-CN" baseline="-25000">
                <a:sym typeface="+mn-ea"/>
              </a:rPr>
              <a:t>0</a:t>
            </a:r>
            <a:r>
              <a:rPr lang="en-US" altLang="zh-CN">
                <a:sym typeface="+mn-ea"/>
              </a:rPr>
              <a:t>)</a:t>
            </a:r>
          </a:p>
        </p:txBody>
      </p:sp>
      <p:graphicFrame>
        <p:nvGraphicFramePr>
          <p:cNvPr id="4" name="对象 3">
            <a:hlinkClick r:id="" action="ppaction://ole?verb=0"/>
          </p:cNvPr>
          <p:cNvGraphicFramePr>
            <a:graphicFrameLocks noChangeAspect="1"/>
          </p:cNvGraphicFramePr>
          <p:nvPr/>
        </p:nvGraphicFramePr>
        <p:xfrm>
          <a:off x="1608997" y="5192856"/>
          <a:ext cx="4076580" cy="1310397"/>
        </p:xfrm>
        <a:graphic>
          <a:graphicData uri="http://schemas.openxmlformats.org/presentationml/2006/ole">
            <mc:AlternateContent xmlns:mc="http://schemas.openxmlformats.org/markup-compatibility/2006">
              <mc:Choice xmlns:v="urn:schemas-microsoft-com:vml" Requires="v">
                <p:oleObj spid="_x0000_s13317" r:id="rId4" imgW="1422400" imgH="457200" progId="Equation.KSEE3">
                  <p:embed/>
                </p:oleObj>
              </mc:Choice>
              <mc:Fallback>
                <p:oleObj r:id="rId4" imgW="1422400" imgH="457200" progId="Equation.KSEE3">
                  <p:embed/>
                  <p:pic>
                    <p:nvPicPr>
                      <p:cNvPr id="0" name="图片 13312"/>
                      <p:cNvPicPr/>
                      <p:nvPr/>
                    </p:nvPicPr>
                    <p:blipFill>
                      <a:blip r:embed="rId5"/>
                      <a:stretch>
                        <a:fillRect/>
                      </a:stretch>
                    </p:blipFill>
                    <p:spPr>
                      <a:xfrm>
                        <a:off x="1608997" y="5192856"/>
                        <a:ext cx="4076580" cy="1310397"/>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013775" y="5136976"/>
          <a:ext cx="4423861" cy="1422137"/>
        </p:xfrm>
        <a:graphic>
          <a:graphicData uri="http://schemas.openxmlformats.org/presentationml/2006/ole">
            <mc:AlternateContent xmlns:mc="http://schemas.openxmlformats.org/markup-compatibility/2006">
              <mc:Choice xmlns:v="urn:schemas-microsoft-com:vml" Requires="v">
                <p:oleObj spid="_x0000_s13318" r:id="rId6" imgW="1422400" imgH="457200" progId="Equation.KSEE3">
                  <p:embed/>
                </p:oleObj>
              </mc:Choice>
              <mc:Fallback>
                <p:oleObj r:id="rId6" imgW="1422400" imgH="457200" progId="Equation.KSEE3">
                  <p:embed/>
                  <p:pic>
                    <p:nvPicPr>
                      <p:cNvPr id="0" name="图片 13312"/>
                      <p:cNvPicPr/>
                      <p:nvPr/>
                    </p:nvPicPr>
                    <p:blipFill>
                      <a:blip r:embed="rId7"/>
                      <a:stretch>
                        <a:fillRect/>
                      </a:stretch>
                    </p:blipFill>
                    <p:spPr>
                      <a:xfrm>
                        <a:off x="6013775" y="5136976"/>
                        <a:ext cx="4423861" cy="1422137"/>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 </a:t>
            </a:r>
            <a:r>
              <a:rPr lang="zh-CN" altLang="en-US">
                <a:sym typeface="+mn-ea"/>
              </a:rPr>
              <a:t>梯度：梯度是一个向量，表示某一函数在该点处的</a:t>
            </a:r>
            <a:r>
              <a:rPr lang="zh-CN" altLang="en-US" b="1">
                <a:solidFill>
                  <a:srgbClr val="FF0000"/>
                </a:solidFill>
                <a:sym typeface="+mn-ea"/>
              </a:rPr>
              <a:t>方向导数</a:t>
            </a:r>
            <a:r>
              <a:rPr lang="zh-CN" altLang="en-US">
                <a:sym typeface="+mn-ea"/>
              </a:rPr>
              <a:t>沿着该方向取的最大值，即函数在该点处沿着该方向变化最快，变化率最大</a:t>
            </a:r>
            <a:r>
              <a:rPr lang="en-US" altLang="zh-CN">
                <a:sym typeface="+mn-ea"/>
              </a:rPr>
              <a:t>(</a:t>
            </a:r>
            <a:r>
              <a:rPr lang="zh-CN" altLang="en-US">
                <a:sym typeface="+mn-ea"/>
              </a:rPr>
              <a:t>即该梯度向量的模</a:t>
            </a:r>
            <a:r>
              <a:rPr lang="en-US" altLang="zh-CN">
                <a:sym typeface="+mn-ea"/>
              </a:rPr>
              <a:t>)</a:t>
            </a:r>
            <a:r>
              <a:rPr lang="zh-CN" altLang="en-US">
                <a:sym typeface="+mn-ea"/>
              </a:rPr>
              <a:t>；当函数为一维函数的时候，梯度其实就是导数。</a:t>
            </a:r>
            <a:endParaRPr lang="zh-CN" altLang="en-US"/>
          </a:p>
          <a:p>
            <a:endParaRPr lang="en-US" altLang="zh-CN"/>
          </a:p>
        </p:txBody>
      </p:sp>
      <p:sp>
        <p:nvSpPr>
          <p:cNvPr id="4" name="标题 3"/>
          <p:cNvSpPr>
            <a:spLocks noGrp="1"/>
          </p:cNvSpPr>
          <p:nvPr>
            <p:ph type="title"/>
          </p:nvPr>
        </p:nvSpPr>
        <p:spPr/>
        <p:txBody>
          <a:bodyPr/>
          <a:lstStyle/>
          <a:p>
            <a:r>
              <a:rPr lang="zh-CN" altLang="en-US"/>
              <a:t>梯度</a:t>
            </a:r>
          </a:p>
        </p:txBody>
      </p:sp>
      <p:pic>
        <p:nvPicPr>
          <p:cNvPr id="7" name="图片 6"/>
          <p:cNvPicPr>
            <a:picLocks noChangeAspect="1"/>
          </p:cNvPicPr>
          <p:nvPr/>
        </p:nvPicPr>
        <p:blipFill>
          <a:blip r:embed="rId3"/>
          <a:srcRect l="17044" t="9287" r="8236" b="4975"/>
          <a:stretch>
            <a:fillRect/>
          </a:stretch>
        </p:blipFill>
        <p:spPr>
          <a:xfrm>
            <a:off x="1200745" y="3982721"/>
            <a:ext cx="3138859" cy="2702060"/>
          </a:xfrm>
          <a:prstGeom prst="rect">
            <a:avLst/>
          </a:prstGeom>
        </p:spPr>
      </p:pic>
      <p:graphicFrame>
        <p:nvGraphicFramePr>
          <p:cNvPr id="9" name="对象 8">
            <a:hlinkClick r:id="" action="ppaction://ole?verb=0"/>
          </p:cNvPr>
          <p:cNvGraphicFramePr>
            <a:graphicFrameLocks noChangeAspect="1"/>
          </p:cNvGraphicFramePr>
          <p:nvPr/>
        </p:nvGraphicFramePr>
        <p:xfrm>
          <a:off x="4761161" y="4509667"/>
          <a:ext cx="6177406" cy="1380869"/>
        </p:xfrm>
        <a:graphic>
          <a:graphicData uri="http://schemas.openxmlformats.org/presentationml/2006/ole">
            <mc:AlternateContent xmlns:mc="http://schemas.openxmlformats.org/markup-compatibility/2006">
              <mc:Choice xmlns:v="urn:schemas-microsoft-com:vml" Requires="v">
                <p:oleObj spid="_x0000_s2053" r:id="rId4" imgW="2159000" imgH="482600" progId="Equation.KSEE3">
                  <p:embed/>
                </p:oleObj>
              </mc:Choice>
              <mc:Fallback>
                <p:oleObj r:id="rId4" imgW="2159000" imgH="482600" progId="Equation.KSEE3">
                  <p:embed/>
                  <p:pic>
                    <p:nvPicPr>
                      <p:cNvPr id="0" name="图片 2049"/>
                      <p:cNvPicPr/>
                      <p:nvPr/>
                    </p:nvPicPr>
                    <p:blipFill>
                      <a:blip r:embed="rId5"/>
                      <a:stretch>
                        <a:fillRect/>
                      </a:stretch>
                    </p:blipFill>
                    <p:spPr>
                      <a:xfrm>
                        <a:off x="4761161" y="4509667"/>
                        <a:ext cx="6177406" cy="1380869"/>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3705" y="1002030"/>
            <a:ext cx="10920095" cy="5175250"/>
          </a:xfrm>
        </p:spPr>
        <p:txBody>
          <a:bodyPr>
            <a:normAutofit fontScale="90000"/>
          </a:bodyPr>
          <a:lstStyle/>
          <a:p>
            <a:pPr>
              <a:lnSpc>
                <a:spcPct val="150000"/>
              </a:lnSpc>
            </a:pPr>
            <a:r>
              <a:rPr lang="en-US" altLang="zh-CN">
                <a:latin typeface="Arial" panose="020B0604020202020204" pitchFamily="34" charset="0"/>
                <a:sym typeface="+mn-ea"/>
              </a:rPr>
              <a:t>Taylor(</a:t>
            </a:r>
            <a:r>
              <a:rPr lang="zh-CN" altLang="en-US">
                <a:latin typeface="Arial" panose="020B0604020202020204" pitchFamily="34" charset="0"/>
                <a:sym typeface="+mn-ea"/>
              </a:rPr>
              <a:t>泰勒</a:t>
            </a:r>
            <a:r>
              <a:rPr lang="en-US" altLang="zh-CN">
                <a:latin typeface="Arial" panose="020B0604020202020204" pitchFamily="34" charset="0"/>
                <a:sym typeface="+mn-ea"/>
              </a:rPr>
              <a:t>)</a:t>
            </a:r>
            <a:r>
              <a:rPr lang="zh-CN" altLang="en-US">
                <a:latin typeface="Arial" panose="020B0604020202020204" pitchFamily="34" charset="0"/>
                <a:sym typeface="+mn-ea"/>
              </a:rPr>
              <a:t>公式是用一个函数在某点的信息描述其附近取值的公式。如果函数足够平滑，在已知函数在某一点的各阶导数值的情况下，</a:t>
            </a:r>
            <a:r>
              <a:rPr lang="en-US" altLang="zh-CN">
                <a:latin typeface="Arial" panose="020B0604020202020204" pitchFamily="34" charset="0"/>
                <a:sym typeface="+mn-ea"/>
              </a:rPr>
              <a:t>Taylor</a:t>
            </a:r>
            <a:r>
              <a:rPr lang="zh-CN" altLang="en-US">
                <a:latin typeface="Arial" panose="020B0604020202020204" pitchFamily="34" charset="0"/>
                <a:sym typeface="+mn-ea"/>
              </a:rPr>
              <a:t>公式可以利用这些导数值来做系数构建一个多项式近似函数在这一点的邻域中的值。</a:t>
            </a:r>
          </a:p>
          <a:p>
            <a:pPr>
              <a:lnSpc>
                <a:spcPct val="150000"/>
              </a:lnSpc>
            </a:pPr>
            <a:r>
              <a:rPr lang="zh-CN" altLang="en-US">
                <a:latin typeface="Arial" panose="020B0604020202020204" pitchFamily="34" charset="0"/>
                <a:sym typeface="+mn-ea"/>
              </a:rPr>
              <a:t> 若函数</a:t>
            </a:r>
            <a:r>
              <a:rPr lang="en-US" altLang="zh-CN">
                <a:latin typeface="Arial" panose="020B0604020202020204" pitchFamily="34" charset="0"/>
                <a:sym typeface="+mn-ea"/>
              </a:rPr>
              <a:t>f(x)</a:t>
            </a:r>
            <a:r>
              <a:rPr lang="zh-CN" altLang="en-US">
                <a:latin typeface="Arial" panose="020B0604020202020204" pitchFamily="34" charset="0"/>
                <a:sym typeface="+mn-ea"/>
              </a:rPr>
              <a:t>在包含</a:t>
            </a:r>
            <a:r>
              <a:rPr lang="en-US" altLang="zh-CN">
                <a:latin typeface="Arial" panose="020B0604020202020204" pitchFamily="34" charset="0"/>
                <a:sym typeface="+mn-ea"/>
              </a:rPr>
              <a:t>x</a:t>
            </a:r>
            <a:r>
              <a:rPr lang="en-US" altLang="zh-CN" baseline="-25000">
                <a:latin typeface="Arial" panose="020B0604020202020204" pitchFamily="34" charset="0"/>
                <a:sym typeface="+mn-ea"/>
              </a:rPr>
              <a:t>0</a:t>
            </a:r>
            <a:r>
              <a:rPr lang="zh-CN" altLang="en-US">
                <a:latin typeface="Arial" panose="020B0604020202020204" pitchFamily="34" charset="0"/>
                <a:sym typeface="+mn-ea"/>
              </a:rPr>
              <a:t>的某个闭区间</a:t>
            </a:r>
            <a:r>
              <a:rPr lang="en-US" altLang="zh-CN">
                <a:latin typeface="Arial" panose="020B0604020202020204" pitchFamily="34" charset="0"/>
                <a:sym typeface="+mn-ea"/>
              </a:rPr>
              <a:t>[a,b]</a:t>
            </a:r>
            <a:r>
              <a:rPr lang="zh-CN" altLang="en-US">
                <a:latin typeface="Arial" panose="020B0604020202020204" pitchFamily="34" charset="0"/>
                <a:sym typeface="+mn-ea"/>
              </a:rPr>
              <a:t>上具有</a:t>
            </a:r>
            <a:r>
              <a:rPr lang="en-US" altLang="zh-CN">
                <a:latin typeface="Arial" panose="020B0604020202020204" pitchFamily="34" charset="0"/>
                <a:sym typeface="+mn-ea"/>
              </a:rPr>
              <a:t>n</a:t>
            </a:r>
            <a:r>
              <a:rPr lang="zh-CN" altLang="en-US">
                <a:latin typeface="Arial" panose="020B0604020202020204" pitchFamily="34" charset="0"/>
                <a:sym typeface="+mn-ea"/>
              </a:rPr>
              <a:t>阶函数，且在开区间</a:t>
            </a:r>
            <a:r>
              <a:rPr lang="en-US" altLang="zh-CN">
                <a:latin typeface="Arial" panose="020B0604020202020204" pitchFamily="34" charset="0"/>
                <a:sym typeface="+mn-ea"/>
              </a:rPr>
              <a:t>(a,b)</a:t>
            </a:r>
            <a:r>
              <a:rPr lang="zh-CN" altLang="en-US">
                <a:latin typeface="Arial" panose="020B0604020202020204" pitchFamily="34" charset="0"/>
                <a:sym typeface="+mn-ea"/>
              </a:rPr>
              <a:t>上具有</a:t>
            </a:r>
            <a:r>
              <a:rPr lang="en-US" altLang="zh-CN">
                <a:latin typeface="Arial" panose="020B0604020202020204" pitchFamily="34" charset="0"/>
                <a:sym typeface="+mn-ea"/>
              </a:rPr>
              <a:t>n+1</a:t>
            </a:r>
            <a:r>
              <a:rPr lang="zh-CN" altLang="en-US">
                <a:latin typeface="Arial" panose="020B0604020202020204" pitchFamily="34" charset="0"/>
                <a:sym typeface="+mn-ea"/>
              </a:rPr>
              <a:t>阶函数，则对闭区间</a:t>
            </a:r>
            <a:r>
              <a:rPr lang="en-US" altLang="zh-CN">
                <a:latin typeface="Arial" panose="020B0604020202020204" pitchFamily="34" charset="0"/>
                <a:sym typeface="+mn-ea"/>
              </a:rPr>
              <a:t>[a,b]</a:t>
            </a:r>
            <a:r>
              <a:rPr lang="zh-CN" altLang="en-US">
                <a:latin typeface="Arial" panose="020B0604020202020204" pitchFamily="34" charset="0"/>
                <a:sym typeface="+mn-ea"/>
              </a:rPr>
              <a:t>上任意一点</a:t>
            </a:r>
            <a:r>
              <a:rPr lang="en-US" altLang="zh-CN">
                <a:latin typeface="Arial" panose="020B0604020202020204" pitchFamily="34" charset="0"/>
                <a:sym typeface="+mn-ea"/>
              </a:rPr>
              <a:t>x</a:t>
            </a:r>
            <a:r>
              <a:rPr lang="zh-CN" altLang="en-US">
                <a:latin typeface="Arial" panose="020B0604020202020204" pitchFamily="34" charset="0"/>
                <a:sym typeface="+mn-ea"/>
              </a:rPr>
              <a:t>，有</a:t>
            </a:r>
            <a:r>
              <a:rPr lang="en-US" altLang="zh-CN">
                <a:latin typeface="Arial" panose="020B0604020202020204" pitchFamily="34" charset="0"/>
                <a:sym typeface="+mn-ea"/>
              </a:rPr>
              <a:t>Taylor</a:t>
            </a:r>
            <a:r>
              <a:rPr lang="zh-CN" altLang="en-US">
                <a:latin typeface="Arial" panose="020B0604020202020204" pitchFamily="34" charset="0"/>
                <a:sym typeface="+mn-ea"/>
              </a:rPr>
              <a:t>公式如下：</a:t>
            </a:r>
            <a:r>
              <a:rPr lang="en-US" altLang="zh-CN">
                <a:latin typeface="Arial" panose="020B0604020202020204" pitchFamily="34" charset="0"/>
                <a:sym typeface="+mn-ea"/>
              </a:rPr>
              <a:t>&lt;f</a:t>
            </a:r>
            <a:r>
              <a:rPr lang="en-US" altLang="zh-CN" baseline="30000">
                <a:latin typeface="Arial" panose="020B0604020202020204" pitchFamily="34" charset="0"/>
                <a:sym typeface="+mn-ea"/>
              </a:rPr>
              <a:t>(n)</a:t>
            </a:r>
            <a:r>
              <a:rPr lang="en-US" altLang="zh-CN">
                <a:latin typeface="Arial" panose="020B0604020202020204" pitchFamily="34" charset="0"/>
                <a:sym typeface="+mn-ea"/>
              </a:rPr>
              <a:t>(x)</a:t>
            </a:r>
            <a:r>
              <a:rPr lang="zh-CN" altLang="en-US">
                <a:latin typeface="Arial" panose="020B0604020202020204" pitchFamily="34" charset="0"/>
                <a:sym typeface="+mn-ea"/>
              </a:rPr>
              <a:t>表示</a:t>
            </a:r>
            <a:r>
              <a:rPr lang="en-US" altLang="zh-CN">
                <a:latin typeface="Arial" panose="020B0604020202020204" pitchFamily="34" charset="0"/>
                <a:sym typeface="+mn-ea"/>
              </a:rPr>
              <a:t>f(x)</a:t>
            </a:r>
            <a:r>
              <a:rPr lang="zh-CN" altLang="en-US">
                <a:latin typeface="Arial" panose="020B0604020202020204" pitchFamily="34" charset="0"/>
                <a:sym typeface="+mn-ea"/>
              </a:rPr>
              <a:t>的</a:t>
            </a:r>
            <a:r>
              <a:rPr lang="en-US" altLang="zh-CN">
                <a:latin typeface="Arial" panose="020B0604020202020204" pitchFamily="34" charset="0"/>
                <a:sym typeface="+mn-ea"/>
              </a:rPr>
              <a:t>n</a:t>
            </a:r>
            <a:r>
              <a:rPr lang="zh-CN" altLang="en-US">
                <a:latin typeface="Arial" panose="020B0604020202020204" pitchFamily="34" charset="0"/>
                <a:sym typeface="+mn-ea"/>
              </a:rPr>
              <a:t>阶导数，</a:t>
            </a:r>
            <a:r>
              <a:rPr lang="en-US" altLang="zh-CN">
                <a:latin typeface="Arial" panose="020B0604020202020204" pitchFamily="34" charset="0"/>
                <a:sym typeface="+mn-ea"/>
              </a:rPr>
              <a:t>R</a:t>
            </a:r>
            <a:r>
              <a:rPr lang="en-US" altLang="zh-CN" baseline="-25000">
                <a:latin typeface="Arial" panose="020B0604020202020204" pitchFamily="34" charset="0"/>
                <a:sym typeface="+mn-ea"/>
              </a:rPr>
              <a:t>n</a:t>
            </a:r>
            <a:r>
              <a:rPr lang="en-US" altLang="zh-CN">
                <a:latin typeface="Arial" panose="020B0604020202020204" pitchFamily="34" charset="0"/>
                <a:sym typeface="+mn-ea"/>
              </a:rPr>
              <a:t>(x)</a:t>
            </a:r>
            <a:r>
              <a:rPr lang="zh-CN" altLang="en-US">
                <a:latin typeface="Arial" panose="020B0604020202020204" pitchFamily="34" charset="0"/>
                <a:sym typeface="+mn-ea"/>
              </a:rPr>
              <a:t>是</a:t>
            </a:r>
            <a:r>
              <a:rPr lang="en-US" altLang="zh-CN">
                <a:latin typeface="Arial" panose="020B0604020202020204" pitchFamily="34" charset="0"/>
                <a:sym typeface="+mn-ea"/>
              </a:rPr>
              <a:t>Taylor</a:t>
            </a:r>
            <a:r>
              <a:rPr lang="zh-CN" altLang="en-US">
                <a:latin typeface="Arial" panose="020B0604020202020204" pitchFamily="34" charset="0"/>
                <a:sym typeface="+mn-ea"/>
              </a:rPr>
              <a:t>公式的余项，是</a:t>
            </a:r>
            <a:r>
              <a:rPr lang="en-US" altLang="zh-CN">
                <a:latin typeface="Arial" panose="020B0604020202020204" pitchFamily="34" charset="0"/>
                <a:sym typeface="+mn-ea"/>
              </a:rPr>
              <a:t>(x-x</a:t>
            </a:r>
            <a:r>
              <a:rPr lang="en-US" altLang="zh-CN" baseline="-25000">
                <a:latin typeface="Arial" panose="020B0604020202020204" pitchFamily="34" charset="0"/>
                <a:sym typeface="+mn-ea"/>
              </a:rPr>
              <a:t>0</a:t>
            </a:r>
            <a:r>
              <a:rPr lang="en-US" altLang="zh-CN">
                <a:latin typeface="Arial" panose="020B0604020202020204" pitchFamily="34" charset="0"/>
                <a:sym typeface="+mn-ea"/>
              </a:rPr>
              <a:t>)</a:t>
            </a:r>
            <a:r>
              <a:rPr lang="en-US" altLang="zh-CN" baseline="30000">
                <a:latin typeface="Arial" panose="020B0604020202020204" pitchFamily="34" charset="0"/>
                <a:sym typeface="+mn-ea"/>
              </a:rPr>
              <a:t>n</a:t>
            </a:r>
            <a:r>
              <a:rPr lang="zh-CN" altLang="en-US">
                <a:latin typeface="Arial" panose="020B0604020202020204" pitchFamily="34" charset="0"/>
                <a:sym typeface="+mn-ea"/>
              </a:rPr>
              <a:t>的高阶无穷小</a:t>
            </a:r>
            <a:r>
              <a:rPr lang="en-US" altLang="zh-CN">
                <a:latin typeface="Arial" panose="020B0604020202020204" pitchFamily="34" charset="0"/>
                <a:sym typeface="+mn-ea"/>
              </a:rPr>
              <a:t>&gt;</a:t>
            </a:r>
          </a:p>
          <a:p>
            <a:r>
              <a:rPr lang="zh-CN" altLang="en-US"/>
              <a:t> </a:t>
            </a:r>
            <a:r>
              <a:rPr lang="zh-CN" altLang="en-US" sz="2000"/>
              <a:t>备注：</a:t>
            </a:r>
            <a:r>
              <a:rPr lang="en-US" altLang="zh-CN" sz="2000"/>
              <a:t>Taylor</a:t>
            </a:r>
            <a:r>
              <a:rPr lang="zh-CN" altLang="en-US" sz="2000"/>
              <a:t>公式是一种多项式近似拟合的方式。用一个多项式的值去逼近某个函数</a:t>
            </a:r>
            <a:r>
              <a:rPr lang="zh-CN" altLang="en-US"/>
              <a:t>。</a:t>
            </a:r>
          </a:p>
        </p:txBody>
      </p:sp>
      <p:sp>
        <p:nvSpPr>
          <p:cNvPr id="4" name="标题 3"/>
          <p:cNvSpPr>
            <a:spLocks noGrp="1"/>
          </p:cNvSpPr>
          <p:nvPr>
            <p:ph type="title"/>
          </p:nvPr>
        </p:nvSpPr>
        <p:spPr/>
        <p:txBody>
          <a:bodyPr/>
          <a:lstStyle/>
          <a:p>
            <a:r>
              <a:rPr lang="en-US" altLang="zh-CN"/>
              <a:t>Taylor</a:t>
            </a:r>
            <a:r>
              <a:rPr lang="zh-CN" altLang="en-US"/>
              <a:t>公式</a:t>
            </a:r>
          </a:p>
        </p:txBody>
      </p:sp>
      <p:graphicFrame>
        <p:nvGraphicFramePr>
          <p:cNvPr id="5" name="对象 4">
            <a:hlinkClick r:id="" action="ppaction://ole?verb=0"/>
          </p:cNvPr>
          <p:cNvGraphicFramePr>
            <a:graphicFrameLocks noChangeAspect="1"/>
          </p:cNvGraphicFramePr>
          <p:nvPr/>
        </p:nvGraphicFramePr>
        <p:xfrm>
          <a:off x="433819" y="5595182"/>
          <a:ext cx="11325033" cy="1002479"/>
        </p:xfrm>
        <a:graphic>
          <a:graphicData uri="http://schemas.openxmlformats.org/presentationml/2006/ole">
            <mc:AlternateContent xmlns:mc="http://schemas.openxmlformats.org/markup-compatibility/2006">
              <mc:Choice xmlns:v="urn:schemas-microsoft-com:vml" Requires="v">
                <p:oleObj spid="_x0000_s3076" r:id="rId3" imgW="4737100" imgH="419100" progId="Equation.KSEE3">
                  <p:embed/>
                </p:oleObj>
              </mc:Choice>
              <mc:Fallback>
                <p:oleObj r:id="rId3" imgW="4737100" imgH="419100" progId="Equation.KSEE3">
                  <p:embed/>
                  <p:pic>
                    <p:nvPicPr>
                      <p:cNvPr id="0" name="图片 3072"/>
                      <p:cNvPicPr/>
                      <p:nvPr/>
                    </p:nvPicPr>
                    <p:blipFill>
                      <a:blip r:embed="rId4"/>
                      <a:stretch>
                        <a:fillRect/>
                      </a:stretch>
                    </p:blipFill>
                    <p:spPr>
                      <a:xfrm>
                        <a:off x="433819" y="5595182"/>
                        <a:ext cx="11325033" cy="1002479"/>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a:t>Taylor</a:t>
            </a:r>
            <a:r>
              <a:rPr lang="zh-CN" altLang="en-US"/>
              <a:t>公式应用</a:t>
            </a:r>
            <a:endParaRPr lang="en-US" altLang="zh-CN"/>
          </a:p>
        </p:txBody>
      </p:sp>
      <p:graphicFrame>
        <p:nvGraphicFramePr>
          <p:cNvPr id="7" name="对象 6">
            <a:hlinkClick r:id="" action="ppaction://ole?verb=0"/>
          </p:cNvPr>
          <p:cNvGraphicFramePr>
            <a:graphicFrameLocks noChangeAspect="1"/>
          </p:cNvGraphicFramePr>
          <p:nvPr/>
        </p:nvGraphicFramePr>
        <p:xfrm>
          <a:off x="870480" y="1015366"/>
          <a:ext cx="9608204" cy="1285833"/>
        </p:xfrm>
        <a:graphic>
          <a:graphicData uri="http://schemas.openxmlformats.org/presentationml/2006/ole">
            <mc:AlternateContent xmlns:mc="http://schemas.openxmlformats.org/markup-compatibility/2006">
              <mc:Choice xmlns:v="urn:schemas-microsoft-com:vml" Requires="v">
                <p:oleObj spid="_x0000_s14338" r:id="rId4" imgW="3175000" imgH="444500" progId="Equation.KSEE3">
                  <p:embed/>
                </p:oleObj>
              </mc:Choice>
              <mc:Fallback>
                <p:oleObj r:id="rId4" imgW="3175000" imgH="444500" progId="Equation.KSEE3">
                  <p:embed/>
                  <p:pic>
                    <p:nvPicPr>
                      <p:cNvPr id="0" name="图片 8193"/>
                      <p:cNvPicPr/>
                      <p:nvPr/>
                    </p:nvPicPr>
                    <p:blipFill>
                      <a:blip r:embed="rId5"/>
                      <a:stretch>
                        <a:fillRect/>
                      </a:stretch>
                    </p:blipFill>
                    <p:spPr>
                      <a:xfrm>
                        <a:off x="870480" y="1015366"/>
                        <a:ext cx="9608204" cy="1285833"/>
                      </a:xfrm>
                      <a:prstGeom prst="rect">
                        <a:avLst/>
                      </a:prstGeom>
                    </p:spPr>
                  </p:pic>
                </p:oleObj>
              </mc:Fallback>
            </mc:AlternateContent>
          </a:graphicData>
        </a:graphic>
      </p:graphicFrame>
      <p:pic>
        <p:nvPicPr>
          <p:cNvPr id="4" name="图片 3"/>
          <p:cNvPicPr>
            <a:picLocks noChangeAspect="1"/>
          </p:cNvPicPr>
          <p:nvPr/>
        </p:nvPicPr>
        <p:blipFill>
          <a:blip r:embed="rId6"/>
          <a:stretch>
            <a:fillRect/>
          </a:stretch>
        </p:blipFill>
        <p:spPr>
          <a:xfrm>
            <a:off x="1287455" y="2301199"/>
            <a:ext cx="9616455" cy="44090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a:t>Taylor</a:t>
            </a:r>
            <a:r>
              <a:rPr lang="zh-CN" altLang="en-US"/>
              <a:t>公式应用</a:t>
            </a:r>
            <a:r>
              <a:rPr lang="en-US" altLang="zh-CN"/>
              <a:t>2</a:t>
            </a:r>
          </a:p>
        </p:txBody>
      </p:sp>
      <p:sp>
        <p:nvSpPr>
          <p:cNvPr id="5" name="内容占位符 4"/>
          <p:cNvSpPr>
            <a:spLocks noGrp="1"/>
          </p:cNvSpPr>
          <p:nvPr>
            <p:ph idx="1"/>
          </p:nvPr>
        </p:nvSpPr>
        <p:spPr/>
        <p:txBody>
          <a:bodyPr/>
          <a:lstStyle/>
          <a:p>
            <a:r>
              <a:rPr lang="en-US" altLang="zh-CN"/>
              <a:t> </a:t>
            </a:r>
            <a:r>
              <a:rPr lang="zh-CN" altLang="en-US"/>
              <a:t>计算近似值</a:t>
            </a:r>
            <a:r>
              <a:rPr lang="en-US" altLang="zh-CN"/>
              <a:t>			</a:t>
            </a:r>
            <a:r>
              <a:rPr lang="zh-CN" altLang="en-US"/>
              <a:t>，并估计误差值</a:t>
            </a:r>
            <a:r>
              <a:rPr lang="en-US" altLang="zh-CN"/>
              <a:t>.</a:t>
            </a:r>
          </a:p>
        </p:txBody>
      </p:sp>
      <p:graphicFrame>
        <p:nvGraphicFramePr>
          <p:cNvPr id="2" name="对象 1">
            <a:hlinkClick r:id="" action="ppaction://ole?verb=0"/>
          </p:cNvPr>
          <p:cNvGraphicFramePr>
            <a:graphicFrameLocks noChangeAspect="1"/>
          </p:cNvGraphicFramePr>
          <p:nvPr/>
        </p:nvGraphicFramePr>
        <p:xfrm>
          <a:off x="3043685" y="1067513"/>
          <a:ext cx="2229581" cy="1085913"/>
        </p:xfrm>
        <a:graphic>
          <a:graphicData uri="http://schemas.openxmlformats.org/presentationml/2006/ole">
            <mc:AlternateContent xmlns:mc="http://schemas.openxmlformats.org/markup-compatibility/2006">
              <mc:Choice xmlns:v="urn:schemas-microsoft-com:vml" Requires="v">
                <p:oleObj spid="_x0000_s15368" r:id="rId4" imgW="965200" imgH="469900" progId="Equation.KSEE3">
                  <p:embed/>
                </p:oleObj>
              </mc:Choice>
              <mc:Fallback>
                <p:oleObj r:id="rId4" imgW="965200" imgH="469900" progId="Equation.KSEE3">
                  <p:embed/>
                  <p:pic>
                    <p:nvPicPr>
                      <p:cNvPr id="0" name="图片 9216"/>
                      <p:cNvPicPr/>
                      <p:nvPr/>
                    </p:nvPicPr>
                    <p:blipFill>
                      <a:blip r:embed="rId5"/>
                      <a:stretch>
                        <a:fillRect/>
                      </a:stretch>
                    </p:blipFill>
                    <p:spPr>
                      <a:xfrm>
                        <a:off x="3043685" y="1067513"/>
                        <a:ext cx="2229581" cy="1085913"/>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7696280" y="631933"/>
          <a:ext cx="3855594" cy="694323"/>
        </p:xfrm>
        <a:graphic>
          <a:graphicData uri="http://schemas.openxmlformats.org/presentationml/2006/ole">
            <mc:AlternateContent xmlns:mc="http://schemas.openxmlformats.org/markup-compatibility/2006">
              <mc:Choice xmlns:v="urn:schemas-microsoft-com:vml" Requires="v">
                <p:oleObj spid="_x0000_s15369" r:id="rId6" imgW="1270000" imgH="228600" progId="Equation.KSEE3">
                  <p:embed/>
                </p:oleObj>
              </mc:Choice>
              <mc:Fallback>
                <p:oleObj r:id="rId6" imgW="1270000" imgH="228600" progId="Equation.KSEE3">
                  <p:embed/>
                  <p:pic>
                    <p:nvPicPr>
                      <p:cNvPr id="0" name="图片 9217"/>
                      <p:cNvPicPr/>
                      <p:nvPr/>
                    </p:nvPicPr>
                    <p:blipFill>
                      <a:blip r:embed="rId7"/>
                      <a:stretch>
                        <a:fillRect/>
                      </a:stretch>
                    </p:blipFill>
                    <p:spPr>
                      <a:xfrm>
                        <a:off x="7696280" y="631933"/>
                        <a:ext cx="3855594" cy="694323"/>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866716" y="1991508"/>
          <a:ext cx="4540398" cy="1621572"/>
        </p:xfrm>
        <a:graphic>
          <a:graphicData uri="http://schemas.openxmlformats.org/presentationml/2006/ole">
            <mc:AlternateContent xmlns:mc="http://schemas.openxmlformats.org/markup-compatibility/2006">
              <mc:Choice xmlns:v="urn:schemas-microsoft-com:vml" Requires="v">
                <p:oleObj spid="_x0000_s15370" r:id="rId8" imgW="1244600" imgH="444500" progId="Equation.KSEE3">
                  <p:embed/>
                </p:oleObj>
              </mc:Choice>
              <mc:Fallback>
                <p:oleObj r:id="rId8" imgW="1244600" imgH="444500" progId="Equation.KSEE3">
                  <p:embed/>
                  <p:pic>
                    <p:nvPicPr>
                      <p:cNvPr id="0" name="图片 9218"/>
                      <p:cNvPicPr/>
                      <p:nvPr/>
                    </p:nvPicPr>
                    <p:blipFill>
                      <a:blip r:embed="rId9"/>
                      <a:stretch>
                        <a:fillRect/>
                      </a:stretch>
                    </p:blipFill>
                    <p:spPr>
                      <a:xfrm>
                        <a:off x="866716" y="1991508"/>
                        <a:ext cx="4540398" cy="1621572"/>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5407705" y="2067694"/>
          <a:ext cx="6144199" cy="1469251"/>
        </p:xfrm>
        <a:graphic>
          <a:graphicData uri="http://schemas.openxmlformats.org/presentationml/2006/ole">
            <mc:AlternateContent xmlns:mc="http://schemas.openxmlformats.org/markup-compatibility/2006">
              <mc:Choice xmlns:v="urn:schemas-microsoft-com:vml" Requires="v">
                <p:oleObj spid="_x0000_s15371" r:id="rId10" imgW="1752600" imgH="419100" progId="Equation.KSEE3">
                  <p:embed/>
                </p:oleObj>
              </mc:Choice>
              <mc:Fallback>
                <p:oleObj r:id="rId10" imgW="1752600" imgH="419100" progId="Equation.KSEE3">
                  <p:embed/>
                  <p:pic>
                    <p:nvPicPr>
                      <p:cNvPr id="0" name="图片 9219"/>
                      <p:cNvPicPr/>
                      <p:nvPr/>
                    </p:nvPicPr>
                    <p:blipFill>
                      <a:blip r:embed="rId11"/>
                      <a:stretch>
                        <a:fillRect/>
                      </a:stretch>
                    </p:blipFill>
                    <p:spPr>
                      <a:xfrm>
                        <a:off x="5407705" y="2067694"/>
                        <a:ext cx="6144199" cy="1469251"/>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430022" y="3654306"/>
          <a:ext cx="5648525" cy="1308047"/>
        </p:xfrm>
        <a:graphic>
          <a:graphicData uri="http://schemas.openxmlformats.org/presentationml/2006/ole">
            <mc:AlternateContent xmlns:mc="http://schemas.openxmlformats.org/markup-compatibility/2006">
              <mc:Choice xmlns:v="urn:schemas-microsoft-com:vml" Requires="v">
                <p:oleObj spid="_x0000_s15372" r:id="rId12" imgW="1752600" imgH="405765" progId="Equation.KSEE3">
                  <p:embed/>
                </p:oleObj>
              </mc:Choice>
              <mc:Fallback>
                <p:oleObj r:id="rId12" imgW="1752600" imgH="405765" progId="Equation.KSEE3">
                  <p:embed/>
                  <p:pic>
                    <p:nvPicPr>
                      <p:cNvPr id="0" name="图片 9220"/>
                      <p:cNvPicPr/>
                      <p:nvPr/>
                    </p:nvPicPr>
                    <p:blipFill>
                      <a:blip r:embed="rId13"/>
                      <a:stretch>
                        <a:fillRect/>
                      </a:stretch>
                    </p:blipFill>
                    <p:spPr>
                      <a:xfrm>
                        <a:off x="430022" y="3654306"/>
                        <a:ext cx="5648525" cy="1308047"/>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6767477" y="3755537"/>
          <a:ext cx="3888597" cy="1105587"/>
        </p:xfrm>
        <a:graphic>
          <a:graphicData uri="http://schemas.openxmlformats.org/presentationml/2006/ole">
            <mc:AlternateContent xmlns:mc="http://schemas.openxmlformats.org/markup-compatibility/2006">
              <mc:Choice xmlns:v="urn:schemas-microsoft-com:vml" Requires="v">
                <p:oleObj spid="_x0000_s15373" r:id="rId14" imgW="1206500" imgH="342900" progId="Equation.KSEE3">
                  <p:embed/>
                </p:oleObj>
              </mc:Choice>
              <mc:Fallback>
                <p:oleObj r:id="rId14" imgW="1206500" imgH="342900" progId="Equation.KSEE3">
                  <p:embed/>
                  <p:pic>
                    <p:nvPicPr>
                      <p:cNvPr id="0" name="图片 9220"/>
                      <p:cNvPicPr/>
                      <p:nvPr/>
                    </p:nvPicPr>
                    <p:blipFill>
                      <a:blip r:embed="rId15"/>
                      <a:stretch>
                        <a:fillRect/>
                      </a:stretch>
                    </p:blipFill>
                    <p:spPr>
                      <a:xfrm>
                        <a:off x="6767477" y="3755537"/>
                        <a:ext cx="3888597" cy="1105587"/>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153307" y="5249221"/>
          <a:ext cx="11884749" cy="915822"/>
        </p:xfrm>
        <a:graphic>
          <a:graphicData uri="http://schemas.openxmlformats.org/presentationml/2006/ole">
            <mc:AlternateContent xmlns:mc="http://schemas.openxmlformats.org/markup-compatibility/2006">
              <mc:Choice xmlns:v="urn:schemas-microsoft-com:vml" Requires="v">
                <p:oleObj spid="_x0000_s15374" r:id="rId16" imgW="5740400" imgH="431800" progId="Equation.KSEE3">
                  <p:embed/>
                </p:oleObj>
              </mc:Choice>
              <mc:Fallback>
                <p:oleObj r:id="rId16" imgW="5740400" imgH="431800" progId="Equation.KSEE3">
                  <p:embed/>
                  <p:pic>
                    <p:nvPicPr>
                      <p:cNvPr id="0" name="图片 9221"/>
                      <p:cNvPicPr/>
                      <p:nvPr/>
                    </p:nvPicPr>
                    <p:blipFill>
                      <a:blip r:embed="rId17"/>
                      <a:stretch>
                        <a:fillRect/>
                      </a:stretch>
                    </p:blipFill>
                    <p:spPr>
                      <a:xfrm>
                        <a:off x="153307" y="5249221"/>
                        <a:ext cx="11884749" cy="915822"/>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a:t>Taylor</a:t>
            </a:r>
            <a:r>
              <a:rPr lang="zh-CN" altLang="en-US"/>
              <a:t>公式应用</a:t>
            </a:r>
            <a:endParaRPr lang="en-US" altLang="zh-CN"/>
          </a:p>
        </p:txBody>
      </p:sp>
      <p:sp>
        <p:nvSpPr>
          <p:cNvPr id="2" name="内容占位符 1"/>
          <p:cNvSpPr>
            <a:spLocks noGrp="1"/>
          </p:cNvSpPr>
          <p:nvPr>
            <p:ph idx="1"/>
          </p:nvPr>
        </p:nvSpPr>
        <p:spPr/>
        <p:txBody>
          <a:bodyPr/>
          <a:lstStyle/>
          <a:p>
            <a:endParaRPr lang="zh-CN" altLang="en-US"/>
          </a:p>
        </p:txBody>
      </p:sp>
      <p:pic>
        <p:nvPicPr>
          <p:cNvPr id="9" name="图片 8"/>
          <p:cNvPicPr>
            <a:picLocks noChangeAspect="1"/>
          </p:cNvPicPr>
          <p:nvPr/>
        </p:nvPicPr>
        <p:blipFill>
          <a:blip r:embed="rId3"/>
          <a:stretch>
            <a:fillRect/>
          </a:stretch>
        </p:blipFill>
        <p:spPr>
          <a:xfrm>
            <a:off x="717526" y="1015366"/>
            <a:ext cx="10756314" cy="5435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a:sym typeface="+mn-ea"/>
              </a:rPr>
              <a:t> </a:t>
            </a:r>
            <a:r>
              <a:rPr lang="zh-CN" altLang="en-US">
                <a:sym typeface="+mn-ea"/>
              </a:rPr>
              <a:t>概率是以假设为基础的，即假定随机现象所发生的事件是有限的、互不相容的，而且每个基本事件发生的可能性相等。一般来讲，如果在全部可能出现的基本事件范围内构成事件</a:t>
            </a:r>
            <a:r>
              <a:rPr lang="en-US" altLang="zh-CN">
                <a:sym typeface="+mn-ea"/>
              </a:rPr>
              <a:t>A</a:t>
            </a:r>
            <a:r>
              <a:rPr lang="zh-CN" altLang="en-US">
                <a:sym typeface="+mn-ea"/>
              </a:rPr>
              <a:t>的基本事件有</a:t>
            </a:r>
            <a:r>
              <a:rPr lang="en-US" altLang="zh-CN">
                <a:sym typeface="+mn-ea"/>
              </a:rPr>
              <a:t>a</a:t>
            </a:r>
            <a:r>
              <a:rPr lang="zh-CN" altLang="en-US">
                <a:sym typeface="+mn-ea"/>
              </a:rPr>
              <a:t>个，不构成事件</a:t>
            </a:r>
            <a:r>
              <a:rPr lang="en-US" altLang="zh-CN">
                <a:sym typeface="+mn-ea"/>
              </a:rPr>
              <a:t>A</a:t>
            </a:r>
            <a:r>
              <a:rPr lang="zh-CN" altLang="en-US">
                <a:sym typeface="+mn-ea"/>
              </a:rPr>
              <a:t>的有</a:t>
            </a:r>
            <a:r>
              <a:rPr lang="en-US" altLang="zh-CN">
                <a:sym typeface="+mn-ea"/>
              </a:rPr>
              <a:t>b</a:t>
            </a:r>
            <a:r>
              <a:rPr lang="zh-CN" altLang="en-US">
                <a:sym typeface="+mn-ea"/>
              </a:rPr>
              <a:t>个，那么事件</a:t>
            </a:r>
            <a:r>
              <a:rPr lang="en-US" altLang="zh-CN">
                <a:sym typeface="+mn-ea"/>
              </a:rPr>
              <a:t>A</a:t>
            </a:r>
            <a:r>
              <a:rPr lang="zh-CN" altLang="en-US">
                <a:sym typeface="+mn-ea"/>
              </a:rPr>
              <a:t>出现的概率为：</a:t>
            </a:r>
            <a:endParaRPr lang="zh-CN" altLang="en-US"/>
          </a:p>
          <a:p>
            <a:pPr>
              <a:lnSpc>
                <a:spcPct val="150000"/>
              </a:lnSpc>
            </a:pPr>
            <a:endParaRPr lang="en-US" altLang="zh-CN"/>
          </a:p>
          <a:p>
            <a:pPr>
              <a:lnSpc>
                <a:spcPct val="150000"/>
              </a:lnSpc>
            </a:pPr>
            <a:r>
              <a:rPr lang="zh-CN" altLang="en-US">
                <a:sym typeface="+mn-ea"/>
              </a:rPr>
              <a:t> 概率体现的是随机事件</a:t>
            </a:r>
            <a:r>
              <a:rPr lang="en-US" altLang="zh-CN">
                <a:sym typeface="+mn-ea"/>
              </a:rPr>
              <a:t>A</a:t>
            </a:r>
            <a:r>
              <a:rPr lang="zh-CN" altLang="en-US">
                <a:sym typeface="+mn-ea"/>
              </a:rPr>
              <a:t>发生可能的</a:t>
            </a:r>
            <a:r>
              <a:rPr lang="zh-CN" altLang="en-US" b="1">
                <a:solidFill>
                  <a:srgbClr val="FF0000"/>
                </a:solidFill>
                <a:sym typeface="+mn-ea"/>
              </a:rPr>
              <a:t>大小度量</a:t>
            </a:r>
            <a:r>
              <a:rPr lang="en-US" altLang="zh-CN">
                <a:sym typeface="+mn-ea"/>
              </a:rPr>
              <a:t>(</a:t>
            </a:r>
            <a:r>
              <a:rPr lang="zh-CN" altLang="en-US">
                <a:sym typeface="+mn-ea"/>
              </a:rPr>
              <a:t>数值</a:t>
            </a:r>
            <a:r>
              <a:rPr lang="en-US" altLang="zh-CN">
                <a:sym typeface="+mn-ea"/>
              </a:rPr>
              <a:t>)</a:t>
            </a:r>
            <a:endParaRPr lang="en-US" altLang="zh-CN"/>
          </a:p>
          <a:p>
            <a:endParaRPr lang="zh-CN" altLang="en-US"/>
          </a:p>
        </p:txBody>
      </p:sp>
      <p:sp>
        <p:nvSpPr>
          <p:cNvPr id="4" name="标题 3"/>
          <p:cNvSpPr>
            <a:spLocks noGrp="1"/>
          </p:cNvSpPr>
          <p:nvPr>
            <p:ph type="title"/>
          </p:nvPr>
        </p:nvSpPr>
        <p:spPr/>
        <p:txBody>
          <a:bodyPr/>
          <a:lstStyle/>
          <a:p>
            <a:r>
              <a:rPr lang="zh-CN" altLang="en-US"/>
              <a:t>古典概率</a:t>
            </a:r>
          </a:p>
        </p:txBody>
      </p:sp>
      <p:graphicFrame>
        <p:nvGraphicFramePr>
          <p:cNvPr id="5" name="对象 4">
            <a:hlinkClick r:id="" action="ppaction://ole?verb=0"/>
          </p:cNvPr>
          <p:cNvGraphicFramePr>
            <a:graphicFrameLocks noChangeAspect="1"/>
          </p:cNvGraphicFramePr>
          <p:nvPr/>
        </p:nvGraphicFramePr>
        <p:xfrm>
          <a:off x="3927847" y="3790317"/>
          <a:ext cx="1912901" cy="926928"/>
        </p:xfrm>
        <a:graphic>
          <a:graphicData uri="http://schemas.openxmlformats.org/presentationml/2006/ole">
            <mc:AlternateContent xmlns:mc="http://schemas.openxmlformats.org/markup-compatibility/2006">
              <mc:Choice xmlns:v="urn:schemas-microsoft-com:vml" Requires="v">
                <p:oleObj spid="_x0000_s11268" r:id="rId3" imgW="812800" imgH="393700" progId="Equation.KSEE3">
                  <p:embed/>
                </p:oleObj>
              </mc:Choice>
              <mc:Fallback>
                <p:oleObj r:id="rId3" imgW="812800" imgH="393700" progId="Equation.KSEE3">
                  <p:embed/>
                  <p:pic>
                    <p:nvPicPr>
                      <p:cNvPr id="0" name="图片 11264"/>
                      <p:cNvPicPr/>
                      <p:nvPr/>
                    </p:nvPicPr>
                    <p:blipFill>
                      <a:blip r:embed="rId4"/>
                      <a:stretch>
                        <a:fillRect/>
                      </a:stretch>
                    </p:blipFill>
                    <p:spPr>
                      <a:xfrm>
                        <a:off x="3927847" y="3790317"/>
                        <a:ext cx="1912901" cy="926928"/>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smtClean="0"/>
              <a:t>课上课下“九字”真言</a:t>
            </a:r>
            <a:endParaRPr lang="en-US" altLang="zh-CN" sz="2400" dirty="0" smtClean="0"/>
          </a:p>
          <a:p>
            <a:pPr lvl="1">
              <a:lnSpc>
                <a:spcPct val="150000"/>
              </a:lnSpc>
            </a:pPr>
            <a:r>
              <a:rPr lang="zh-CN" altLang="en-US" sz="2000" dirty="0" smtClean="0"/>
              <a:t>认真听，善摘录，勤思考</a:t>
            </a:r>
            <a:endParaRPr lang="en-US" altLang="zh-CN" sz="2000" dirty="0" smtClean="0"/>
          </a:p>
          <a:p>
            <a:pPr lvl="1">
              <a:lnSpc>
                <a:spcPct val="150000"/>
              </a:lnSpc>
            </a:pPr>
            <a:r>
              <a:rPr lang="zh-CN" altLang="en-US" sz="2000" b="1" dirty="0" smtClean="0">
                <a:solidFill>
                  <a:srgbClr val="FF0000"/>
                </a:solidFill>
              </a:rPr>
              <a:t>多温故，乐实践</a:t>
            </a:r>
            <a:r>
              <a:rPr lang="zh-CN" altLang="en-US" sz="2000" dirty="0" smtClean="0"/>
              <a:t>，再发散</a:t>
            </a:r>
            <a:endParaRPr lang="en-US" altLang="zh-CN" sz="2000" dirty="0" smtClean="0"/>
          </a:p>
          <a:p>
            <a:pPr>
              <a:lnSpc>
                <a:spcPct val="150000"/>
              </a:lnSpc>
            </a:pPr>
            <a:r>
              <a:rPr lang="zh-CN" altLang="en-US" sz="2400" dirty="0" smtClean="0"/>
              <a:t>四不原则</a:t>
            </a:r>
            <a:endParaRPr lang="en-US" altLang="zh-CN" sz="2400" dirty="0" smtClean="0"/>
          </a:p>
          <a:p>
            <a:pPr lvl="1">
              <a:lnSpc>
                <a:spcPct val="150000"/>
              </a:lnSpc>
            </a:pPr>
            <a:r>
              <a:rPr lang="zh-CN" altLang="en-US" sz="2000" dirty="0" smtClean="0">
                <a:solidFill>
                  <a:srgbClr val="FF0000"/>
                </a:solidFill>
              </a:rPr>
              <a:t>不懒散惰性，不迟到早退</a:t>
            </a:r>
            <a:endParaRPr lang="en-US" altLang="zh-CN" sz="2000" dirty="0" smtClean="0">
              <a:solidFill>
                <a:srgbClr val="FF0000"/>
              </a:solidFill>
            </a:endParaRPr>
          </a:p>
          <a:p>
            <a:pPr lvl="1">
              <a:lnSpc>
                <a:spcPct val="150000"/>
              </a:lnSpc>
            </a:pPr>
            <a:r>
              <a:rPr lang="zh-CN" altLang="en-US" sz="2000" dirty="0" smtClean="0">
                <a:solidFill>
                  <a:srgbClr val="FF0000"/>
                </a:solidFill>
              </a:rPr>
              <a:t>不请假旷课，不拖延作业</a:t>
            </a:r>
            <a:endParaRPr lang="en-US" altLang="zh-CN" sz="2000" dirty="0" smtClean="0">
              <a:solidFill>
                <a:srgbClr val="FF0000"/>
              </a:solidFill>
            </a:endParaRPr>
          </a:p>
          <a:p>
            <a:pPr>
              <a:lnSpc>
                <a:spcPct val="150000"/>
              </a:lnSpc>
            </a:pPr>
            <a:r>
              <a:rPr lang="zh-CN" altLang="en-US" sz="2400" dirty="0" smtClean="0"/>
              <a:t>一点注意事项</a:t>
            </a:r>
            <a:endParaRPr lang="en-US" altLang="zh-CN" sz="2400" dirty="0" smtClean="0"/>
          </a:p>
          <a:p>
            <a:pPr lvl="1">
              <a:lnSpc>
                <a:spcPct val="150000"/>
              </a:lnSpc>
            </a:pPr>
            <a:r>
              <a:rPr lang="zh-CN" altLang="en-US" sz="2000" dirty="0" smtClean="0"/>
              <a:t>违反“四不原则”，不包就业和推荐就业</a:t>
            </a:r>
            <a:endParaRPr lang="en-US" altLang="zh-CN" sz="2000" dirty="0" smtClean="0"/>
          </a:p>
        </p:txBody>
      </p:sp>
      <p:sp>
        <p:nvSpPr>
          <p:cNvPr id="3" name="标题 2"/>
          <p:cNvSpPr>
            <a:spLocks noGrp="1"/>
          </p:cNvSpPr>
          <p:nvPr>
            <p:ph type="title"/>
          </p:nvPr>
        </p:nvSpPr>
        <p:spPr/>
        <p:txBody>
          <a:bodyPr/>
          <a:lstStyle/>
          <a:p>
            <a:r>
              <a:rPr lang="zh-CN" altLang="en-US" dirty="0" smtClean="0"/>
              <a:t>课程要求</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1"/>
          <p:cNvSpPr>
            <a:spLocks noGrp="1"/>
          </p:cNvSpPr>
          <p:nvPr>
            <p:ph idx="1"/>
          </p:nvPr>
        </p:nvSpPr>
        <p:spPr/>
        <p:txBody>
          <a:bodyPr/>
          <a:lstStyle/>
          <a:p>
            <a:r>
              <a:rPr lang="en-US" altLang="zh-CN">
                <a:sym typeface="+mn-ea"/>
              </a:rPr>
              <a:t> </a:t>
            </a:r>
            <a:r>
              <a:rPr lang="zh-CN" altLang="en-US">
                <a:sym typeface="+mn-ea"/>
              </a:rPr>
              <a:t>表示两个事件共同发生的概率，事件</a:t>
            </a:r>
            <a:r>
              <a:rPr lang="en-US" altLang="zh-CN">
                <a:sym typeface="+mn-ea"/>
              </a:rPr>
              <a:t>A</a:t>
            </a:r>
            <a:r>
              <a:rPr lang="zh-CN" altLang="en-US">
                <a:sym typeface="+mn-ea"/>
              </a:rPr>
              <a:t>和事件</a:t>
            </a:r>
            <a:r>
              <a:rPr lang="en-US" altLang="zh-CN">
                <a:sym typeface="+mn-ea"/>
              </a:rPr>
              <a:t>B</a:t>
            </a:r>
            <a:r>
              <a:rPr lang="zh-CN" altLang="en-US">
                <a:sym typeface="+mn-ea"/>
              </a:rPr>
              <a:t>的共同概率记作：</a:t>
            </a:r>
            <a:r>
              <a:rPr lang="en-US" altLang="zh-CN">
                <a:sym typeface="+mn-ea"/>
              </a:rPr>
              <a:t>P(AB)</a:t>
            </a:r>
            <a:r>
              <a:rPr lang="zh-CN" altLang="en-US">
                <a:sym typeface="+mn-ea"/>
              </a:rPr>
              <a:t>、</a:t>
            </a:r>
            <a:r>
              <a:rPr lang="en-US" altLang="zh-CN">
                <a:sym typeface="+mn-ea"/>
              </a:rPr>
              <a:t>P(A,B)</a:t>
            </a:r>
            <a:r>
              <a:rPr lang="zh-CN" altLang="en-US">
                <a:sym typeface="+mn-ea"/>
              </a:rPr>
              <a:t>或者</a:t>
            </a:r>
            <a:r>
              <a:rPr lang="en-US" altLang="zh-CN">
                <a:sym typeface="+mn-ea"/>
              </a:rPr>
              <a:t>P(A</a:t>
            </a:r>
            <a:r>
              <a:rPr lang="en-US" altLang="zh-CN">
                <a:latin typeface="Arial" panose="020B0604020202020204" pitchFamily="34" charset="0"/>
                <a:sym typeface="+mn-ea"/>
              </a:rPr>
              <a:t>∩</a:t>
            </a:r>
            <a:r>
              <a:rPr lang="en-US" altLang="zh-CN">
                <a:sym typeface="+mn-ea"/>
              </a:rPr>
              <a:t>B)</a:t>
            </a:r>
            <a:r>
              <a:rPr lang="zh-CN" altLang="en-US">
                <a:sym typeface="+mn-ea"/>
              </a:rPr>
              <a:t>，读作</a:t>
            </a:r>
            <a:r>
              <a:rPr lang="en-US" altLang="zh-CN">
                <a:sym typeface="+mn-ea"/>
              </a:rPr>
              <a:t>“</a:t>
            </a:r>
            <a:r>
              <a:rPr lang="zh-CN" altLang="en-US">
                <a:sym typeface="+mn-ea"/>
              </a:rPr>
              <a:t>事件</a:t>
            </a:r>
            <a:r>
              <a:rPr lang="en-US" altLang="zh-CN">
                <a:sym typeface="+mn-ea"/>
              </a:rPr>
              <a:t>A</a:t>
            </a:r>
            <a:r>
              <a:rPr lang="zh-CN" altLang="en-US">
                <a:sym typeface="+mn-ea"/>
              </a:rPr>
              <a:t>和事件</a:t>
            </a:r>
            <a:r>
              <a:rPr lang="en-US" altLang="zh-CN">
                <a:sym typeface="+mn-ea"/>
              </a:rPr>
              <a:t>B</a:t>
            </a:r>
            <a:r>
              <a:rPr lang="zh-CN" altLang="en-US">
                <a:sym typeface="+mn-ea"/>
              </a:rPr>
              <a:t>同时发生的概率</a:t>
            </a:r>
            <a:r>
              <a:rPr lang="en-US" altLang="zh-CN">
                <a:sym typeface="+mn-ea"/>
              </a:rPr>
              <a:t>”</a:t>
            </a:r>
            <a:endParaRPr lang="en-US" altLang="zh-CN"/>
          </a:p>
          <a:p>
            <a:endParaRPr lang="zh-CN" altLang="en-US"/>
          </a:p>
        </p:txBody>
      </p:sp>
      <p:sp>
        <p:nvSpPr>
          <p:cNvPr id="3" name="标题 2"/>
          <p:cNvSpPr>
            <a:spLocks noGrp="1"/>
          </p:cNvSpPr>
          <p:nvPr>
            <p:ph type="title"/>
          </p:nvPr>
        </p:nvSpPr>
        <p:spPr/>
        <p:txBody>
          <a:bodyPr>
            <a:normAutofit/>
          </a:bodyPr>
          <a:lstStyle/>
          <a:p>
            <a:r>
              <a:rPr lang="zh-CN" altLang="en-US"/>
              <a:t>联合概率</a:t>
            </a:r>
          </a:p>
        </p:txBody>
      </p:sp>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2292" r:id="rId4" imgW="914400" imgH="215900" progId="Equation.KSEE3">
                  <p:embed/>
                </p:oleObj>
              </mc:Choice>
              <mc:Fallback>
                <p:oleObj r:id="rId4" imgW="914400" imgH="215900" progId="Equation.KSEE3">
                  <p:embed/>
                  <p:pic>
                    <p:nvPicPr>
                      <p:cNvPr id="0" name="图片 12288"/>
                      <p:cNvPicPr/>
                      <p:nvPr/>
                    </p:nvPicPr>
                    <p:blipFill>
                      <a:blip r:embed="rId5"/>
                      <a:stretch>
                        <a:fillRect/>
                      </a:stretch>
                    </p:blipFill>
                    <p:spPr>
                      <a:xfrm>
                        <a:off x="5638567" y="3320435"/>
                        <a:ext cx="914231" cy="215860"/>
                      </a:xfrm>
                      <a:prstGeom prst="rect">
                        <a:avLst/>
                      </a:prstGeom>
                    </p:spPr>
                  </p:pic>
                </p:oleObj>
              </mc:Fallback>
            </mc:AlternateContent>
          </a:graphicData>
        </a:graphic>
      </p:graphicFrame>
      <p:grpSp>
        <p:nvGrpSpPr>
          <p:cNvPr id="23" name="组合 22"/>
          <p:cNvGrpSpPr/>
          <p:nvPr/>
        </p:nvGrpSpPr>
        <p:grpSpPr>
          <a:xfrm>
            <a:off x="2782231" y="3211235"/>
            <a:ext cx="6781179" cy="3258852"/>
            <a:chOff x="3021" y="2394"/>
            <a:chExt cx="12774" cy="6522"/>
          </a:xfrm>
        </p:grpSpPr>
        <p:sp>
          <p:nvSpPr>
            <p:cNvPr id="7" name="圆角矩形 6"/>
            <p:cNvSpPr/>
            <p:nvPr/>
          </p:nvSpPr>
          <p:spPr>
            <a:xfrm>
              <a:off x="3054" y="2397"/>
              <a:ext cx="12741" cy="6390"/>
            </a:xfrm>
            <a:prstGeom prst="roundRect">
              <a:avLst/>
            </a:prstGeom>
            <a:solidFill>
              <a:schemeClr val="accent4">
                <a:lumMod val="20000"/>
                <a:lumOff val="80000"/>
              </a:schemeClr>
            </a:solid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椭圆 7"/>
            <p:cNvSpPr/>
            <p:nvPr/>
          </p:nvSpPr>
          <p:spPr>
            <a:xfrm>
              <a:off x="5236" y="3772"/>
              <a:ext cx="8378" cy="3641"/>
            </a:xfrm>
            <a:prstGeom prst="ellipse">
              <a:avLst/>
            </a:prstGeom>
            <a:solidFill>
              <a:schemeClr val="accent6">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600" b="1">
                  <a:solidFill>
                    <a:schemeClr val="tx1"/>
                  </a:solidFill>
                </a:rPr>
                <a:t>B</a:t>
              </a:r>
            </a:p>
          </p:txBody>
        </p:sp>
        <p:cxnSp>
          <p:nvCxnSpPr>
            <p:cNvPr id="9" name="曲线连接符 8"/>
            <p:cNvCxnSpPr/>
            <p:nvPr/>
          </p:nvCxnSpPr>
          <p:spPr>
            <a:xfrm>
              <a:off x="3734" y="2496"/>
              <a:ext cx="5524" cy="3132"/>
            </a:xfrm>
            <a:prstGeom prst="curvedConnector3">
              <a:avLst>
                <a:gd name="adj1" fmla="val 50018"/>
              </a:avLst>
            </a:prstGeom>
            <a:ln w="38100"/>
          </p:spPr>
          <p:style>
            <a:lnRef idx="1">
              <a:schemeClr val="accent1"/>
            </a:lnRef>
            <a:fillRef idx="0">
              <a:schemeClr val="accent1"/>
            </a:fillRef>
            <a:effectRef idx="0">
              <a:schemeClr val="accent1"/>
            </a:effectRef>
            <a:fontRef idx="minor">
              <a:schemeClr val="tx1"/>
            </a:fontRef>
          </p:style>
        </p:cxnSp>
        <p:cxnSp>
          <p:nvCxnSpPr>
            <p:cNvPr id="10" name="曲线连接符 9"/>
            <p:cNvCxnSpPr/>
            <p:nvPr/>
          </p:nvCxnSpPr>
          <p:spPr>
            <a:xfrm rot="5400000">
              <a:off x="8217" y="3435"/>
              <a:ext cx="3234" cy="1152"/>
            </a:xfrm>
            <a:prstGeom prst="curvedConnector3">
              <a:avLst>
                <a:gd name="adj1" fmla="val 50031"/>
              </a:avLst>
            </a:prstGeom>
            <a:ln w="38100"/>
          </p:spPr>
          <p:style>
            <a:lnRef idx="1">
              <a:schemeClr val="accent1"/>
            </a:lnRef>
            <a:fillRef idx="0">
              <a:schemeClr val="accent1"/>
            </a:fillRef>
            <a:effectRef idx="0">
              <a:schemeClr val="accent1"/>
            </a:effectRef>
            <a:fontRef idx="minor">
              <a:schemeClr val="tx1"/>
            </a:fontRef>
          </p:style>
        </p:cxnSp>
        <p:cxnSp>
          <p:nvCxnSpPr>
            <p:cNvPr id="12" name="曲线连接符 11"/>
            <p:cNvCxnSpPr/>
            <p:nvPr/>
          </p:nvCxnSpPr>
          <p:spPr>
            <a:xfrm flipV="1">
              <a:off x="9186" y="2452"/>
              <a:ext cx="5742" cy="3203"/>
            </a:xfrm>
            <a:prstGeom prst="curvedConnector3">
              <a:avLst>
                <a:gd name="adj1" fmla="val 92615"/>
              </a:avLst>
            </a:prstGeom>
            <a:ln w="38100"/>
          </p:spPr>
          <p:style>
            <a:lnRef idx="1">
              <a:schemeClr val="accent1"/>
            </a:lnRef>
            <a:fillRef idx="0">
              <a:schemeClr val="accent1"/>
            </a:fillRef>
            <a:effectRef idx="0">
              <a:schemeClr val="accent1"/>
            </a:effectRef>
            <a:fontRef idx="minor">
              <a:schemeClr val="tx1"/>
            </a:fontRef>
          </p:style>
        </p:cxnSp>
        <p:cxnSp>
          <p:nvCxnSpPr>
            <p:cNvPr id="13" name="曲线连接符 12"/>
            <p:cNvCxnSpPr/>
            <p:nvPr/>
          </p:nvCxnSpPr>
          <p:spPr>
            <a:xfrm rot="10800000" flipV="1">
              <a:off x="3021" y="5679"/>
              <a:ext cx="6216" cy="1081"/>
            </a:xfrm>
            <a:prstGeom prst="curvedConnector3">
              <a:avLst>
                <a:gd name="adj1" fmla="val 49984"/>
              </a:avLst>
            </a:prstGeom>
            <a:ln w="38100"/>
          </p:spPr>
          <p:style>
            <a:lnRef idx="1">
              <a:schemeClr val="accent1"/>
            </a:lnRef>
            <a:fillRef idx="0">
              <a:schemeClr val="accent1"/>
            </a:fillRef>
            <a:effectRef idx="0">
              <a:schemeClr val="accent1"/>
            </a:effectRef>
            <a:fontRef idx="minor">
              <a:schemeClr val="tx1"/>
            </a:fontRef>
          </p:style>
        </p:cxnSp>
        <p:cxnSp>
          <p:nvCxnSpPr>
            <p:cNvPr id="14" name="曲线连接符 13"/>
            <p:cNvCxnSpPr/>
            <p:nvPr/>
          </p:nvCxnSpPr>
          <p:spPr>
            <a:xfrm rot="5400000">
              <a:off x="6307" y="5935"/>
              <a:ext cx="3210" cy="2751"/>
            </a:xfrm>
            <a:prstGeom prst="curvedConnector3">
              <a:avLst>
                <a:gd name="adj1" fmla="val 50016"/>
              </a:avLst>
            </a:prstGeom>
            <a:ln w="38100"/>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a:off x="9237" y="5680"/>
              <a:ext cx="6258" cy="2782"/>
            </a:xfrm>
            <a:prstGeom prst="curvedConnector3">
              <a:avLst>
                <a:gd name="adj1" fmla="val 50016"/>
              </a:avLst>
            </a:prstGeom>
            <a:ln w="38100"/>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442" y="2945"/>
              <a:ext cx="1285" cy="1107"/>
            </a:xfrm>
            <a:prstGeom prst="rect">
              <a:avLst/>
            </a:prstGeom>
            <a:noFill/>
          </p:spPr>
          <p:txBody>
            <a:bodyPr wrap="square" rtlCol="0" anchor="t">
              <a:spAutoFit/>
            </a:bodyPr>
            <a:lstStyle/>
            <a:p>
              <a:r>
                <a:rPr lang="zh-CN" altLang="en-US" sz="3000" b="1"/>
                <a:t>A</a:t>
              </a:r>
              <a:r>
                <a:rPr lang="zh-CN" altLang="en-US" sz="3000" b="1" baseline="-25000"/>
                <a:t>1</a:t>
              </a:r>
            </a:p>
          </p:txBody>
        </p:sp>
        <p:sp>
          <p:nvSpPr>
            <p:cNvPr id="17" name="文本框 16"/>
            <p:cNvSpPr txBox="1"/>
            <p:nvPr/>
          </p:nvSpPr>
          <p:spPr>
            <a:xfrm>
              <a:off x="11724" y="3204"/>
              <a:ext cx="1285" cy="1107"/>
            </a:xfrm>
            <a:prstGeom prst="rect">
              <a:avLst/>
            </a:prstGeom>
            <a:noFill/>
          </p:spPr>
          <p:txBody>
            <a:bodyPr wrap="square" rtlCol="0" anchor="t">
              <a:spAutoFit/>
            </a:bodyPr>
            <a:lstStyle/>
            <a:p>
              <a:r>
                <a:rPr lang="zh-CN" altLang="en-US" sz="3000" b="1"/>
                <a:t>A</a:t>
              </a:r>
              <a:r>
                <a:rPr lang="en-US" altLang="zh-CN" sz="3000" b="1" baseline="-25000"/>
                <a:t>2</a:t>
              </a:r>
            </a:p>
          </p:txBody>
        </p:sp>
        <p:sp>
          <p:nvSpPr>
            <p:cNvPr id="18" name="文本框 17"/>
            <p:cNvSpPr txBox="1"/>
            <p:nvPr/>
          </p:nvSpPr>
          <p:spPr>
            <a:xfrm>
              <a:off x="13643" y="5706"/>
              <a:ext cx="1285" cy="1107"/>
            </a:xfrm>
            <a:prstGeom prst="rect">
              <a:avLst/>
            </a:prstGeom>
            <a:noFill/>
          </p:spPr>
          <p:txBody>
            <a:bodyPr wrap="square" rtlCol="0" anchor="t">
              <a:spAutoFit/>
            </a:bodyPr>
            <a:lstStyle/>
            <a:p>
              <a:r>
                <a:rPr lang="zh-CN" altLang="en-US" sz="3000" b="1"/>
                <a:t>A</a:t>
              </a:r>
              <a:r>
                <a:rPr lang="en-US" altLang="zh-CN" sz="3000" b="1" baseline="-25000"/>
                <a:t>3</a:t>
              </a:r>
            </a:p>
          </p:txBody>
        </p:sp>
        <p:sp>
          <p:nvSpPr>
            <p:cNvPr id="19" name="文本框 18"/>
            <p:cNvSpPr txBox="1"/>
            <p:nvPr/>
          </p:nvSpPr>
          <p:spPr>
            <a:xfrm>
              <a:off x="10003" y="7591"/>
              <a:ext cx="1285" cy="1107"/>
            </a:xfrm>
            <a:prstGeom prst="rect">
              <a:avLst/>
            </a:prstGeom>
            <a:noFill/>
          </p:spPr>
          <p:txBody>
            <a:bodyPr wrap="square" rtlCol="0" anchor="t">
              <a:spAutoFit/>
            </a:bodyPr>
            <a:lstStyle/>
            <a:p>
              <a:r>
                <a:rPr lang="zh-CN" altLang="en-US" sz="3000" b="1"/>
                <a:t>A</a:t>
              </a:r>
              <a:r>
                <a:rPr lang="en-US" altLang="zh-CN" sz="3000" b="1" baseline="-25000"/>
                <a:t>4</a:t>
              </a:r>
            </a:p>
          </p:txBody>
        </p:sp>
        <p:sp>
          <p:nvSpPr>
            <p:cNvPr id="20" name="文本框 19"/>
            <p:cNvSpPr txBox="1"/>
            <p:nvPr/>
          </p:nvSpPr>
          <p:spPr>
            <a:xfrm>
              <a:off x="3951" y="7086"/>
              <a:ext cx="1285" cy="1107"/>
            </a:xfrm>
            <a:prstGeom prst="rect">
              <a:avLst/>
            </a:prstGeom>
            <a:noFill/>
          </p:spPr>
          <p:txBody>
            <a:bodyPr wrap="square" rtlCol="0" anchor="t">
              <a:spAutoFit/>
            </a:bodyPr>
            <a:lstStyle/>
            <a:p>
              <a:r>
                <a:rPr lang="zh-CN" altLang="en-US" sz="3000" b="1"/>
                <a:t>A</a:t>
              </a:r>
              <a:r>
                <a:rPr lang="en-US" altLang="zh-CN" sz="3000" b="1" baseline="-25000"/>
                <a:t>5</a:t>
              </a:r>
            </a:p>
          </p:txBody>
        </p:sp>
        <p:sp>
          <p:nvSpPr>
            <p:cNvPr id="21" name="文本框 20"/>
            <p:cNvSpPr txBox="1"/>
            <p:nvPr/>
          </p:nvSpPr>
          <p:spPr>
            <a:xfrm>
              <a:off x="3734" y="4075"/>
              <a:ext cx="1285" cy="1107"/>
            </a:xfrm>
            <a:prstGeom prst="rect">
              <a:avLst/>
            </a:prstGeom>
            <a:noFill/>
          </p:spPr>
          <p:txBody>
            <a:bodyPr wrap="square" rtlCol="0" anchor="t">
              <a:spAutoFit/>
            </a:bodyPr>
            <a:lstStyle/>
            <a:p>
              <a:r>
                <a:rPr lang="zh-CN" altLang="en-US" sz="3000" b="1"/>
                <a:t>A</a:t>
              </a:r>
              <a:r>
                <a:rPr lang="en-US" altLang="zh-CN" sz="3000" b="1" baseline="-25000"/>
                <a:t>6</a:t>
              </a:r>
            </a:p>
          </p:txBody>
        </p:sp>
      </p:grpSp>
      <p:sp>
        <p:nvSpPr>
          <p:cNvPr id="4" name="文本框 3"/>
          <p:cNvSpPr txBox="1"/>
          <p:nvPr/>
        </p:nvSpPr>
        <p:spPr>
          <a:xfrm>
            <a:off x="399517" y="2856336"/>
            <a:ext cx="1291590" cy="553085"/>
          </a:xfrm>
          <a:prstGeom prst="rect">
            <a:avLst/>
          </a:prstGeom>
          <a:noFill/>
        </p:spPr>
        <p:txBody>
          <a:bodyPr wrap="none" rtlCol="0">
            <a:spAutoFit/>
          </a:bodyPr>
          <a:lstStyle/>
          <a:p>
            <a:r>
              <a:rPr lang="en-US" altLang="zh-CN" sz="3000" b="1"/>
              <a:t>P(A</a:t>
            </a:r>
            <a:r>
              <a:rPr lang="en-US" altLang="zh-CN" sz="3000" b="1" baseline="-25000"/>
              <a:t>1</a:t>
            </a:r>
            <a:r>
              <a:rPr lang="en-US" altLang="zh-CN" sz="3000" b="1"/>
              <a:t>,B)</a:t>
            </a:r>
          </a:p>
        </p:txBody>
      </p:sp>
      <p:sp>
        <p:nvSpPr>
          <p:cNvPr id="5" name="任意多边形 4"/>
          <p:cNvSpPr/>
          <p:nvPr/>
        </p:nvSpPr>
        <p:spPr>
          <a:xfrm>
            <a:off x="4674816" y="3924843"/>
            <a:ext cx="1813859" cy="932007"/>
          </a:xfrm>
          <a:custGeom>
            <a:avLst/>
            <a:gdLst>
              <a:gd name="connisteX0" fmla="*/ 0 w 1814195"/>
              <a:gd name="connsiteY0" fmla="*/ 198755 h 932180"/>
              <a:gd name="connisteX1" fmla="*/ 484505 w 1814195"/>
              <a:gd name="connsiteY1" fmla="*/ 99695 h 932180"/>
              <a:gd name="connisteX2" fmla="*/ 795020 w 1814195"/>
              <a:gd name="connsiteY2" fmla="*/ 37465 h 932180"/>
              <a:gd name="connisteX3" fmla="*/ 1254760 w 1814195"/>
              <a:gd name="connsiteY3" fmla="*/ 0 h 932180"/>
              <a:gd name="connisteX4" fmla="*/ 1590675 w 1814195"/>
              <a:gd name="connsiteY4" fmla="*/ 0 h 932180"/>
              <a:gd name="connisteX5" fmla="*/ 1814195 w 1814195"/>
              <a:gd name="connsiteY5" fmla="*/ 0 h 932180"/>
              <a:gd name="connisteX6" fmla="*/ 1776730 w 1814195"/>
              <a:gd name="connsiteY6" fmla="*/ 62230 h 932180"/>
              <a:gd name="connisteX7" fmla="*/ 1689735 w 1814195"/>
              <a:gd name="connsiteY7" fmla="*/ 111760 h 932180"/>
              <a:gd name="connisteX8" fmla="*/ 1627505 w 1814195"/>
              <a:gd name="connsiteY8" fmla="*/ 149225 h 932180"/>
              <a:gd name="connisteX9" fmla="*/ 1528445 w 1814195"/>
              <a:gd name="connsiteY9" fmla="*/ 323215 h 932180"/>
              <a:gd name="connisteX10" fmla="*/ 1503680 w 1814195"/>
              <a:gd name="connsiteY10" fmla="*/ 509905 h 932180"/>
              <a:gd name="connisteX11" fmla="*/ 1441450 w 1814195"/>
              <a:gd name="connsiteY11" fmla="*/ 708660 h 932180"/>
              <a:gd name="connisteX12" fmla="*/ 1441450 w 1814195"/>
              <a:gd name="connsiteY12" fmla="*/ 845185 h 932180"/>
              <a:gd name="connisteX13" fmla="*/ 1403985 w 1814195"/>
              <a:gd name="connsiteY13" fmla="*/ 932180 h 932180"/>
              <a:gd name="connisteX14" fmla="*/ 1254760 w 1814195"/>
              <a:gd name="connsiteY14" fmla="*/ 894715 h 932180"/>
              <a:gd name="connisteX15" fmla="*/ 993775 w 1814195"/>
              <a:gd name="connsiteY15" fmla="*/ 845185 h 932180"/>
              <a:gd name="connisteX16" fmla="*/ 782955 w 1814195"/>
              <a:gd name="connsiteY16" fmla="*/ 770890 h 932180"/>
              <a:gd name="connisteX17" fmla="*/ 596265 w 1814195"/>
              <a:gd name="connsiteY17" fmla="*/ 758190 h 932180"/>
              <a:gd name="connisteX18" fmla="*/ 459740 w 1814195"/>
              <a:gd name="connsiteY18" fmla="*/ 683895 h 932180"/>
              <a:gd name="connisteX19" fmla="*/ 335280 w 1814195"/>
              <a:gd name="connsiteY19" fmla="*/ 608965 h 932180"/>
              <a:gd name="connisteX20" fmla="*/ 186055 w 1814195"/>
              <a:gd name="connsiteY20" fmla="*/ 534670 h 932180"/>
              <a:gd name="connisteX21" fmla="*/ 86995 w 1814195"/>
              <a:gd name="connsiteY21" fmla="*/ 398145 h 932180"/>
              <a:gd name="connisteX22" fmla="*/ 12065 w 1814195"/>
              <a:gd name="connsiteY22" fmla="*/ 298450 h 932180"/>
              <a:gd name="connisteX23" fmla="*/ 0 w 1814195"/>
              <a:gd name="connsiteY23" fmla="*/ 198755 h 9321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Lst>
            <a:rect l="l" t="t" r="r" b="b"/>
            <a:pathLst>
              <a:path w="1814195" h="932180">
                <a:moveTo>
                  <a:pt x="0" y="198755"/>
                </a:moveTo>
                <a:lnTo>
                  <a:pt x="484505" y="99695"/>
                </a:lnTo>
                <a:lnTo>
                  <a:pt x="795020" y="37465"/>
                </a:lnTo>
                <a:lnTo>
                  <a:pt x="1254760" y="0"/>
                </a:lnTo>
                <a:lnTo>
                  <a:pt x="1590675" y="0"/>
                </a:lnTo>
                <a:lnTo>
                  <a:pt x="1814195" y="0"/>
                </a:lnTo>
                <a:lnTo>
                  <a:pt x="1776730" y="62230"/>
                </a:lnTo>
                <a:lnTo>
                  <a:pt x="1689735" y="111760"/>
                </a:lnTo>
                <a:lnTo>
                  <a:pt x="1627505" y="149225"/>
                </a:lnTo>
                <a:lnTo>
                  <a:pt x="1528445" y="323215"/>
                </a:lnTo>
                <a:lnTo>
                  <a:pt x="1503680" y="509905"/>
                </a:lnTo>
                <a:lnTo>
                  <a:pt x="1441450" y="708660"/>
                </a:lnTo>
                <a:lnTo>
                  <a:pt x="1441450" y="845185"/>
                </a:lnTo>
                <a:lnTo>
                  <a:pt x="1403985" y="932180"/>
                </a:lnTo>
                <a:lnTo>
                  <a:pt x="1254760" y="894715"/>
                </a:lnTo>
                <a:lnTo>
                  <a:pt x="993775" y="845185"/>
                </a:lnTo>
                <a:lnTo>
                  <a:pt x="782955" y="770890"/>
                </a:lnTo>
                <a:lnTo>
                  <a:pt x="596265" y="758190"/>
                </a:lnTo>
                <a:lnTo>
                  <a:pt x="459740" y="683895"/>
                </a:lnTo>
                <a:lnTo>
                  <a:pt x="335280" y="608965"/>
                </a:lnTo>
                <a:lnTo>
                  <a:pt x="186055" y="534670"/>
                </a:lnTo>
                <a:lnTo>
                  <a:pt x="86995" y="398145"/>
                </a:lnTo>
                <a:lnTo>
                  <a:pt x="12065" y="298450"/>
                </a:lnTo>
                <a:lnTo>
                  <a:pt x="0" y="198755"/>
                </a:lnTo>
                <a:close/>
              </a:path>
            </a:pathLst>
          </a:cu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1" name="直接箭头连接符 10"/>
          <p:cNvCxnSpPr/>
          <p:nvPr/>
        </p:nvCxnSpPr>
        <p:spPr>
          <a:xfrm>
            <a:off x="1500404" y="3204887"/>
            <a:ext cx="4019441" cy="1159930"/>
          </a:xfrm>
          <a:prstGeom prst="straightConnector1">
            <a:avLst/>
          </a:prstGeom>
          <a:ln w="38100">
            <a:tailEnd type="arrow" w="med" len="med"/>
          </a:ln>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内容占位符 34"/>
          <p:cNvSpPr>
            <a:spLocks noGrp="1"/>
          </p:cNvSpPr>
          <p:nvPr>
            <p:ph idx="1"/>
          </p:nvPr>
        </p:nvSpPr>
        <p:spPr/>
        <p:txBody>
          <a:bodyPr/>
          <a:lstStyle/>
          <a:p>
            <a:r>
              <a:rPr lang="en-US" altLang="zh-CN"/>
              <a:t> </a:t>
            </a:r>
            <a:r>
              <a:rPr lang="zh-CN" altLang="en-US">
                <a:sym typeface="+mn-ea"/>
              </a:rPr>
              <a:t>事件</a:t>
            </a:r>
            <a:r>
              <a:rPr lang="en-US" altLang="zh-CN">
                <a:sym typeface="+mn-ea"/>
              </a:rPr>
              <a:t>A</a:t>
            </a:r>
            <a:r>
              <a:rPr lang="zh-CN" altLang="en-US">
                <a:sym typeface="+mn-ea"/>
              </a:rPr>
              <a:t>在另外一个事件</a:t>
            </a:r>
            <a:r>
              <a:rPr lang="en-US" altLang="zh-CN">
                <a:sym typeface="+mn-ea"/>
              </a:rPr>
              <a:t>B</a:t>
            </a:r>
            <a:r>
              <a:rPr lang="zh-CN" altLang="en-US">
                <a:sym typeface="+mn-ea"/>
              </a:rPr>
              <a:t>已经发生的条件下的发生概率叫做条件概率，表示为</a:t>
            </a:r>
            <a:r>
              <a:rPr lang="en-US" altLang="zh-CN">
                <a:sym typeface="+mn-ea"/>
              </a:rPr>
              <a:t>P(A|B)</a:t>
            </a:r>
            <a:r>
              <a:rPr lang="zh-CN" altLang="en-US">
                <a:sym typeface="+mn-ea"/>
              </a:rPr>
              <a:t>，读作</a:t>
            </a:r>
            <a:r>
              <a:rPr lang="en-US" altLang="zh-CN">
                <a:sym typeface="+mn-ea"/>
              </a:rPr>
              <a:t>“</a:t>
            </a:r>
            <a:r>
              <a:rPr lang="zh-CN" altLang="en-US">
                <a:sym typeface="+mn-ea"/>
              </a:rPr>
              <a:t>在</a:t>
            </a:r>
            <a:r>
              <a:rPr lang="en-US" altLang="zh-CN">
                <a:sym typeface="+mn-ea"/>
              </a:rPr>
              <a:t>B</a:t>
            </a:r>
            <a:r>
              <a:rPr lang="zh-CN" altLang="en-US">
                <a:sym typeface="+mn-ea"/>
              </a:rPr>
              <a:t>条件下</a:t>
            </a:r>
            <a:r>
              <a:rPr lang="en-US" altLang="zh-CN">
                <a:sym typeface="+mn-ea"/>
              </a:rPr>
              <a:t>A</a:t>
            </a:r>
            <a:r>
              <a:rPr lang="zh-CN" altLang="en-US">
                <a:sym typeface="+mn-ea"/>
              </a:rPr>
              <a:t>发生的概率</a:t>
            </a:r>
            <a:r>
              <a:rPr lang="en-US" altLang="zh-CN">
                <a:sym typeface="+mn-ea"/>
              </a:rPr>
              <a:t>“</a:t>
            </a:r>
            <a:r>
              <a:rPr lang="zh-CN" altLang="en-US">
                <a:sym typeface="+mn-ea"/>
              </a:rPr>
              <a:t>，一般情况下</a:t>
            </a:r>
            <a:r>
              <a:rPr lang="en-US" altLang="zh-CN">
                <a:sym typeface="+mn-ea"/>
              </a:rPr>
              <a:t>P(A|B)</a:t>
            </a:r>
            <a:r>
              <a:rPr lang="en-US" altLang="zh-CN">
                <a:latin typeface="Arial" panose="020B0604020202020204" pitchFamily="34" charset="0"/>
                <a:sym typeface="+mn-ea"/>
              </a:rPr>
              <a:t>≠P(A)</a:t>
            </a:r>
            <a:r>
              <a:rPr lang="zh-CN" altLang="en-US">
                <a:latin typeface="Arial" panose="020B0604020202020204" pitchFamily="34" charset="0"/>
                <a:sym typeface="+mn-ea"/>
              </a:rPr>
              <a:t>，而且条件概率具有三个特性：</a:t>
            </a:r>
          </a:p>
          <a:p>
            <a:pPr lvl="1"/>
            <a:r>
              <a:rPr lang="zh-CN" altLang="en-US">
                <a:sym typeface="+mn-ea"/>
              </a:rPr>
              <a:t> 非负性</a:t>
            </a:r>
          </a:p>
          <a:p>
            <a:pPr lvl="1"/>
            <a:r>
              <a:rPr lang="zh-CN" altLang="en-US">
                <a:sym typeface="+mn-ea"/>
              </a:rPr>
              <a:t> </a:t>
            </a:r>
            <a:r>
              <a:rPr lang="zh-CN" altLang="en-US">
                <a:latin typeface="Arial" panose="020B0604020202020204" pitchFamily="34" charset="0"/>
                <a:sym typeface="+mn-ea"/>
              </a:rPr>
              <a:t>可列性</a:t>
            </a:r>
          </a:p>
          <a:p>
            <a:pPr lvl="1"/>
            <a:r>
              <a:rPr lang="zh-CN" altLang="en-US">
                <a:sym typeface="+mn-ea"/>
              </a:rPr>
              <a:t> </a:t>
            </a:r>
            <a:r>
              <a:rPr lang="zh-CN" altLang="en-US">
                <a:latin typeface="Arial" panose="020B0604020202020204" pitchFamily="34" charset="0"/>
                <a:sym typeface="+mn-ea"/>
              </a:rPr>
              <a:t>可加性</a:t>
            </a:r>
            <a:endParaRPr lang="zh-CN" altLang="en-US">
              <a:sym typeface="+mn-ea"/>
            </a:endParaRPr>
          </a:p>
        </p:txBody>
      </p:sp>
      <p:sp>
        <p:nvSpPr>
          <p:cNvPr id="3" name="标题 2"/>
          <p:cNvSpPr>
            <a:spLocks noGrp="1"/>
          </p:cNvSpPr>
          <p:nvPr>
            <p:ph type="title"/>
          </p:nvPr>
        </p:nvSpPr>
        <p:spPr/>
        <p:txBody>
          <a:bodyPr>
            <a:normAutofit/>
          </a:bodyPr>
          <a:lstStyle/>
          <a:p>
            <a:r>
              <a:rPr lang="zh-CN" altLang="en-US"/>
              <a:t>条件概率</a:t>
            </a:r>
          </a:p>
        </p:txBody>
      </p:sp>
      <p:graphicFrame>
        <p:nvGraphicFramePr>
          <p:cNvPr id="2" name="对象 1">
            <a:hlinkClick r:id="" action="ppaction://ole?verb=0"/>
          </p:cNvPr>
          <p:cNvGraphicFramePr>
            <a:graphicFrameLocks noChangeAspect="1"/>
          </p:cNvGraphicFramePr>
          <p:nvPr/>
        </p:nvGraphicFramePr>
        <p:xfrm>
          <a:off x="7839053" y="5511668"/>
          <a:ext cx="3409954" cy="1236751"/>
        </p:xfrm>
        <a:graphic>
          <a:graphicData uri="http://schemas.openxmlformats.org/presentationml/2006/ole">
            <mc:AlternateContent xmlns:mc="http://schemas.openxmlformats.org/markup-compatibility/2006">
              <mc:Choice xmlns:v="urn:schemas-microsoft-com:vml" Requires="v">
                <p:oleObj spid="_x0000_s1028" r:id="rId4" imgW="1155700" imgH="419100" progId="Equation.KSEE3">
                  <p:embed/>
                </p:oleObj>
              </mc:Choice>
              <mc:Fallback>
                <p:oleObj r:id="rId4" imgW="1155700" imgH="419100" progId="Equation.KSEE3">
                  <p:embed/>
                  <p:pic>
                    <p:nvPicPr>
                      <p:cNvPr id="0" name="图片 1024"/>
                      <p:cNvPicPr/>
                      <p:nvPr/>
                    </p:nvPicPr>
                    <p:blipFill>
                      <a:blip r:embed="rId5"/>
                      <a:stretch>
                        <a:fillRect/>
                      </a:stretch>
                    </p:blipFill>
                    <p:spPr>
                      <a:xfrm>
                        <a:off x="7839053" y="5511668"/>
                        <a:ext cx="3409954" cy="1236751"/>
                      </a:xfrm>
                      <a:prstGeom prst="rect">
                        <a:avLst/>
                      </a:prstGeom>
                    </p:spPr>
                  </p:pic>
                </p:oleObj>
              </mc:Fallback>
            </mc:AlternateContent>
          </a:graphicData>
        </a:graphic>
      </p:graphicFrame>
      <p:grpSp>
        <p:nvGrpSpPr>
          <p:cNvPr id="4" name="组合 3"/>
          <p:cNvGrpSpPr/>
          <p:nvPr/>
        </p:nvGrpSpPr>
        <p:grpSpPr>
          <a:xfrm>
            <a:off x="7388314" y="3404585"/>
            <a:ext cx="4300059" cy="1839492"/>
            <a:chOff x="3021" y="2394"/>
            <a:chExt cx="12776" cy="6710"/>
          </a:xfrm>
        </p:grpSpPr>
        <p:sp>
          <p:nvSpPr>
            <p:cNvPr id="5" name="圆角矩形 4"/>
            <p:cNvSpPr/>
            <p:nvPr/>
          </p:nvSpPr>
          <p:spPr>
            <a:xfrm>
              <a:off x="3054" y="2397"/>
              <a:ext cx="12741" cy="6390"/>
            </a:xfrm>
            <a:prstGeom prst="roundRect">
              <a:avLst/>
            </a:prstGeom>
            <a:solidFill>
              <a:schemeClr val="accent4">
                <a:lumMod val="20000"/>
                <a:lumOff val="80000"/>
              </a:schemeClr>
            </a:solid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1" name="椭圆 10"/>
            <p:cNvSpPr/>
            <p:nvPr/>
          </p:nvSpPr>
          <p:spPr>
            <a:xfrm>
              <a:off x="5236" y="3772"/>
              <a:ext cx="8378" cy="3641"/>
            </a:xfrm>
            <a:prstGeom prst="ellipse">
              <a:avLst/>
            </a:prstGeom>
            <a:solidFill>
              <a:schemeClr val="accent6">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600" b="1">
                  <a:solidFill>
                    <a:schemeClr val="tx1"/>
                  </a:solidFill>
                </a:rPr>
                <a:t>B</a:t>
              </a:r>
            </a:p>
          </p:txBody>
        </p:sp>
        <p:cxnSp>
          <p:nvCxnSpPr>
            <p:cNvPr id="22" name="曲线连接符 21"/>
            <p:cNvCxnSpPr/>
            <p:nvPr/>
          </p:nvCxnSpPr>
          <p:spPr>
            <a:xfrm>
              <a:off x="3734" y="2496"/>
              <a:ext cx="5524" cy="3132"/>
            </a:xfrm>
            <a:prstGeom prst="curvedConnector3">
              <a:avLst>
                <a:gd name="adj1" fmla="val 50018"/>
              </a:avLst>
            </a:prstGeom>
            <a:ln w="38100"/>
          </p:spPr>
          <p:style>
            <a:lnRef idx="1">
              <a:schemeClr val="accent1"/>
            </a:lnRef>
            <a:fillRef idx="0">
              <a:schemeClr val="accent1"/>
            </a:fillRef>
            <a:effectRef idx="0">
              <a:schemeClr val="accent1"/>
            </a:effectRef>
            <a:fontRef idx="minor">
              <a:schemeClr val="tx1"/>
            </a:fontRef>
          </p:style>
        </p:cxnSp>
        <p:cxnSp>
          <p:nvCxnSpPr>
            <p:cNvPr id="24" name="曲线连接符 23"/>
            <p:cNvCxnSpPr/>
            <p:nvPr/>
          </p:nvCxnSpPr>
          <p:spPr>
            <a:xfrm rot="5400000">
              <a:off x="8217" y="3435"/>
              <a:ext cx="3234" cy="1152"/>
            </a:xfrm>
            <a:prstGeom prst="curvedConnector3">
              <a:avLst>
                <a:gd name="adj1" fmla="val 50031"/>
              </a:avLst>
            </a:prstGeom>
            <a:ln w="38100"/>
          </p:spPr>
          <p:style>
            <a:lnRef idx="1">
              <a:schemeClr val="accent1"/>
            </a:lnRef>
            <a:fillRef idx="0">
              <a:schemeClr val="accent1"/>
            </a:fillRef>
            <a:effectRef idx="0">
              <a:schemeClr val="accent1"/>
            </a:effectRef>
            <a:fontRef idx="minor">
              <a:schemeClr val="tx1"/>
            </a:fontRef>
          </p:style>
        </p:cxnSp>
        <p:cxnSp>
          <p:nvCxnSpPr>
            <p:cNvPr id="25" name="曲线连接符 24"/>
            <p:cNvCxnSpPr/>
            <p:nvPr/>
          </p:nvCxnSpPr>
          <p:spPr>
            <a:xfrm flipV="1">
              <a:off x="9186" y="2452"/>
              <a:ext cx="5742" cy="3203"/>
            </a:xfrm>
            <a:prstGeom prst="curvedConnector3">
              <a:avLst>
                <a:gd name="adj1" fmla="val 92615"/>
              </a:avLst>
            </a:prstGeom>
            <a:ln w="38100"/>
          </p:spPr>
          <p:style>
            <a:lnRef idx="1">
              <a:schemeClr val="accent1"/>
            </a:lnRef>
            <a:fillRef idx="0">
              <a:schemeClr val="accent1"/>
            </a:fillRef>
            <a:effectRef idx="0">
              <a:schemeClr val="accent1"/>
            </a:effectRef>
            <a:fontRef idx="minor">
              <a:schemeClr val="tx1"/>
            </a:fontRef>
          </p:style>
        </p:cxnSp>
        <p:cxnSp>
          <p:nvCxnSpPr>
            <p:cNvPr id="26" name="曲线连接符 25"/>
            <p:cNvCxnSpPr/>
            <p:nvPr/>
          </p:nvCxnSpPr>
          <p:spPr>
            <a:xfrm rot="10800000" flipV="1">
              <a:off x="3021" y="5679"/>
              <a:ext cx="6216" cy="1081"/>
            </a:xfrm>
            <a:prstGeom prst="curvedConnector3">
              <a:avLst>
                <a:gd name="adj1" fmla="val 49984"/>
              </a:avLst>
            </a:prstGeom>
            <a:ln w="38100"/>
          </p:spPr>
          <p:style>
            <a:lnRef idx="1">
              <a:schemeClr val="accent1"/>
            </a:lnRef>
            <a:fillRef idx="0">
              <a:schemeClr val="accent1"/>
            </a:fillRef>
            <a:effectRef idx="0">
              <a:schemeClr val="accent1"/>
            </a:effectRef>
            <a:fontRef idx="minor">
              <a:schemeClr val="tx1"/>
            </a:fontRef>
          </p:style>
        </p:cxnSp>
        <p:cxnSp>
          <p:nvCxnSpPr>
            <p:cNvPr id="27" name="曲线连接符 26"/>
            <p:cNvCxnSpPr/>
            <p:nvPr/>
          </p:nvCxnSpPr>
          <p:spPr>
            <a:xfrm rot="5400000">
              <a:off x="6307" y="5935"/>
              <a:ext cx="3210" cy="2751"/>
            </a:xfrm>
            <a:prstGeom prst="curvedConnector3">
              <a:avLst>
                <a:gd name="adj1" fmla="val 50016"/>
              </a:avLst>
            </a:prstGeom>
            <a:ln w="38100"/>
          </p:spPr>
          <p:style>
            <a:lnRef idx="1">
              <a:schemeClr val="accent1"/>
            </a:lnRef>
            <a:fillRef idx="0">
              <a:schemeClr val="accent1"/>
            </a:fillRef>
            <a:effectRef idx="0">
              <a:schemeClr val="accent1"/>
            </a:effectRef>
            <a:fontRef idx="minor">
              <a:schemeClr val="tx1"/>
            </a:fontRef>
          </p:style>
        </p:cxnSp>
        <p:cxnSp>
          <p:nvCxnSpPr>
            <p:cNvPr id="28" name="曲线连接符 27"/>
            <p:cNvCxnSpPr/>
            <p:nvPr/>
          </p:nvCxnSpPr>
          <p:spPr>
            <a:xfrm>
              <a:off x="9237" y="5680"/>
              <a:ext cx="6258" cy="2782"/>
            </a:xfrm>
            <a:prstGeom prst="curvedConnector3">
              <a:avLst>
                <a:gd name="adj1" fmla="val 50016"/>
              </a:avLst>
            </a:prstGeom>
            <a:ln w="38100"/>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443" y="2945"/>
              <a:ext cx="1845" cy="2018"/>
            </a:xfrm>
            <a:prstGeom prst="rect">
              <a:avLst/>
            </a:prstGeom>
            <a:noFill/>
          </p:spPr>
          <p:txBody>
            <a:bodyPr wrap="square" rtlCol="0" anchor="t">
              <a:spAutoFit/>
            </a:bodyPr>
            <a:lstStyle/>
            <a:p>
              <a:r>
                <a:rPr lang="zh-CN" altLang="en-US" sz="3000" b="1"/>
                <a:t>A</a:t>
              </a:r>
              <a:r>
                <a:rPr lang="zh-CN" altLang="en-US" sz="3000" b="1" baseline="-25000"/>
                <a:t>1</a:t>
              </a:r>
            </a:p>
          </p:txBody>
        </p:sp>
        <p:sp>
          <p:nvSpPr>
            <p:cNvPr id="30" name="文本框 29"/>
            <p:cNvSpPr txBox="1"/>
            <p:nvPr/>
          </p:nvSpPr>
          <p:spPr>
            <a:xfrm>
              <a:off x="11723" y="3205"/>
              <a:ext cx="2893" cy="2018"/>
            </a:xfrm>
            <a:prstGeom prst="rect">
              <a:avLst/>
            </a:prstGeom>
            <a:noFill/>
          </p:spPr>
          <p:txBody>
            <a:bodyPr wrap="square" rtlCol="0" anchor="t">
              <a:spAutoFit/>
            </a:bodyPr>
            <a:lstStyle/>
            <a:p>
              <a:r>
                <a:rPr lang="zh-CN" altLang="en-US" sz="3000" b="1"/>
                <a:t>A</a:t>
              </a:r>
              <a:r>
                <a:rPr lang="en-US" altLang="zh-CN" sz="3000" b="1" baseline="-25000"/>
                <a:t>2</a:t>
              </a:r>
            </a:p>
          </p:txBody>
        </p:sp>
        <p:sp>
          <p:nvSpPr>
            <p:cNvPr id="31" name="文本框 30"/>
            <p:cNvSpPr txBox="1"/>
            <p:nvPr/>
          </p:nvSpPr>
          <p:spPr>
            <a:xfrm>
              <a:off x="13643" y="5706"/>
              <a:ext cx="2154" cy="2018"/>
            </a:xfrm>
            <a:prstGeom prst="rect">
              <a:avLst/>
            </a:prstGeom>
            <a:noFill/>
          </p:spPr>
          <p:txBody>
            <a:bodyPr wrap="square" rtlCol="0" anchor="t">
              <a:spAutoFit/>
            </a:bodyPr>
            <a:lstStyle/>
            <a:p>
              <a:r>
                <a:rPr lang="zh-CN" altLang="en-US" sz="3000" b="1"/>
                <a:t>A</a:t>
              </a:r>
              <a:r>
                <a:rPr lang="en-US" altLang="zh-CN" sz="3000" b="1" baseline="-25000"/>
                <a:t>3</a:t>
              </a:r>
            </a:p>
          </p:txBody>
        </p:sp>
        <p:sp>
          <p:nvSpPr>
            <p:cNvPr id="32" name="文本框 31"/>
            <p:cNvSpPr txBox="1"/>
            <p:nvPr/>
          </p:nvSpPr>
          <p:spPr>
            <a:xfrm>
              <a:off x="9719" y="7086"/>
              <a:ext cx="2542" cy="2018"/>
            </a:xfrm>
            <a:prstGeom prst="rect">
              <a:avLst/>
            </a:prstGeom>
            <a:noFill/>
          </p:spPr>
          <p:txBody>
            <a:bodyPr wrap="square" rtlCol="0" anchor="t">
              <a:spAutoFit/>
            </a:bodyPr>
            <a:lstStyle/>
            <a:p>
              <a:r>
                <a:rPr lang="zh-CN" altLang="en-US" sz="3000" b="1"/>
                <a:t>A</a:t>
              </a:r>
              <a:r>
                <a:rPr lang="en-US" altLang="zh-CN" sz="3000" b="1" baseline="-25000"/>
                <a:t>4</a:t>
              </a:r>
            </a:p>
          </p:txBody>
        </p:sp>
        <p:sp>
          <p:nvSpPr>
            <p:cNvPr id="33" name="文本框 32"/>
            <p:cNvSpPr txBox="1"/>
            <p:nvPr/>
          </p:nvSpPr>
          <p:spPr>
            <a:xfrm>
              <a:off x="3951" y="7086"/>
              <a:ext cx="3097" cy="2018"/>
            </a:xfrm>
            <a:prstGeom prst="rect">
              <a:avLst/>
            </a:prstGeom>
            <a:noFill/>
          </p:spPr>
          <p:txBody>
            <a:bodyPr wrap="square" rtlCol="0" anchor="t">
              <a:spAutoFit/>
            </a:bodyPr>
            <a:lstStyle/>
            <a:p>
              <a:r>
                <a:rPr lang="zh-CN" altLang="en-US" sz="3000" b="1"/>
                <a:t>A</a:t>
              </a:r>
              <a:r>
                <a:rPr lang="en-US" altLang="zh-CN" sz="3000" b="1" baseline="-25000"/>
                <a:t>5</a:t>
              </a:r>
            </a:p>
          </p:txBody>
        </p:sp>
        <p:sp>
          <p:nvSpPr>
            <p:cNvPr id="34" name="文本框 33"/>
            <p:cNvSpPr txBox="1"/>
            <p:nvPr/>
          </p:nvSpPr>
          <p:spPr>
            <a:xfrm>
              <a:off x="3734" y="4075"/>
              <a:ext cx="4502" cy="2018"/>
            </a:xfrm>
            <a:prstGeom prst="rect">
              <a:avLst/>
            </a:prstGeom>
            <a:noFill/>
          </p:spPr>
          <p:txBody>
            <a:bodyPr wrap="square" rtlCol="0" anchor="t">
              <a:spAutoFit/>
            </a:bodyPr>
            <a:lstStyle/>
            <a:p>
              <a:r>
                <a:rPr lang="zh-CN" altLang="en-US" sz="3000" b="1"/>
                <a:t>A</a:t>
              </a:r>
              <a:r>
                <a:rPr lang="en-US" altLang="zh-CN" sz="3000" b="1" baseline="-25000"/>
                <a:t>6</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latin typeface="Arial" panose="020B0604020202020204" pitchFamily="34" charset="0"/>
                <a:sym typeface="+mn-ea"/>
              </a:rPr>
              <a:t> </a:t>
            </a:r>
            <a:r>
              <a:rPr lang="zh-CN" altLang="en-US">
                <a:latin typeface="Arial" panose="020B0604020202020204" pitchFamily="34" charset="0"/>
                <a:sym typeface="+mn-ea"/>
              </a:rPr>
              <a:t>将条件概率公式由两个事件推广到任意有穷多个事件时，可以得到如下公式，假设</a:t>
            </a:r>
            <a:r>
              <a:rPr lang="en-US" altLang="zh-CN">
                <a:latin typeface="Arial" panose="020B0604020202020204" pitchFamily="34" charset="0"/>
                <a:sym typeface="+mn-ea"/>
              </a:rPr>
              <a:t>A</a:t>
            </a:r>
            <a:r>
              <a:rPr lang="en-US" altLang="zh-CN" baseline="-25000">
                <a:latin typeface="Arial" panose="020B0604020202020204" pitchFamily="34" charset="0"/>
                <a:sym typeface="+mn-ea"/>
              </a:rPr>
              <a:t>1</a:t>
            </a:r>
            <a:r>
              <a:rPr lang="zh-CN" altLang="en-US">
                <a:latin typeface="Arial" panose="020B0604020202020204" pitchFamily="34" charset="0"/>
                <a:sym typeface="+mn-ea"/>
              </a:rPr>
              <a:t>，</a:t>
            </a:r>
            <a:r>
              <a:rPr lang="en-US" altLang="zh-CN">
                <a:latin typeface="Arial" panose="020B0604020202020204" pitchFamily="34" charset="0"/>
                <a:sym typeface="+mn-ea"/>
              </a:rPr>
              <a:t>A</a:t>
            </a:r>
            <a:r>
              <a:rPr lang="en-US" altLang="zh-CN" baseline="-25000">
                <a:latin typeface="Arial" panose="020B0604020202020204" pitchFamily="34" charset="0"/>
                <a:sym typeface="+mn-ea"/>
              </a:rPr>
              <a:t>2</a:t>
            </a:r>
            <a:r>
              <a:rPr lang="zh-CN" altLang="en-US">
                <a:latin typeface="Arial" panose="020B0604020202020204" pitchFamily="34" charset="0"/>
                <a:sym typeface="+mn-ea"/>
              </a:rPr>
              <a:t>，</a:t>
            </a:r>
            <a:r>
              <a:rPr lang="en-US" altLang="zh-CN">
                <a:latin typeface="Arial" panose="020B0604020202020204" pitchFamily="34" charset="0"/>
                <a:sym typeface="+mn-ea"/>
              </a:rPr>
              <a:t>....</a:t>
            </a:r>
            <a:r>
              <a:rPr lang="zh-CN" altLang="en-US">
                <a:latin typeface="Arial" panose="020B0604020202020204" pitchFamily="34" charset="0"/>
                <a:sym typeface="+mn-ea"/>
              </a:rPr>
              <a:t>，</a:t>
            </a:r>
            <a:r>
              <a:rPr lang="en-US" altLang="zh-CN">
                <a:latin typeface="Arial" panose="020B0604020202020204" pitchFamily="34" charset="0"/>
                <a:sym typeface="+mn-ea"/>
              </a:rPr>
              <a:t>A</a:t>
            </a:r>
            <a:r>
              <a:rPr lang="en-US" altLang="zh-CN" baseline="-25000">
                <a:latin typeface="Arial" panose="020B0604020202020204" pitchFamily="34" charset="0"/>
                <a:sym typeface="+mn-ea"/>
              </a:rPr>
              <a:t>n</a:t>
            </a:r>
            <a:r>
              <a:rPr lang="zh-CN" altLang="en-US">
                <a:latin typeface="Arial" panose="020B0604020202020204" pitchFamily="34" charset="0"/>
                <a:sym typeface="+mn-ea"/>
              </a:rPr>
              <a:t>为</a:t>
            </a:r>
            <a:r>
              <a:rPr lang="en-US" altLang="zh-CN">
                <a:latin typeface="Arial" panose="020B0604020202020204" pitchFamily="34" charset="0"/>
                <a:sym typeface="+mn-ea"/>
              </a:rPr>
              <a:t>n</a:t>
            </a:r>
            <a:r>
              <a:rPr lang="zh-CN" altLang="en-US">
                <a:latin typeface="Arial" panose="020B0604020202020204" pitchFamily="34" charset="0"/>
                <a:sym typeface="+mn-ea"/>
              </a:rPr>
              <a:t>个任意事件</a:t>
            </a:r>
            <a:r>
              <a:rPr lang="en-US" altLang="zh-CN">
                <a:latin typeface="Arial" panose="020B0604020202020204" pitchFamily="34" charset="0"/>
                <a:sym typeface="+mn-ea"/>
              </a:rPr>
              <a:t>(n≥2)</a:t>
            </a:r>
            <a:r>
              <a:rPr lang="zh-CN" altLang="en-US">
                <a:latin typeface="Arial" panose="020B0604020202020204" pitchFamily="34" charset="0"/>
                <a:sym typeface="+mn-ea"/>
              </a:rPr>
              <a:t>，而且</a:t>
            </a:r>
            <a:r>
              <a:rPr lang="en-US" altLang="zh-CN">
                <a:latin typeface="Arial" panose="020B0604020202020204" pitchFamily="34" charset="0"/>
                <a:sym typeface="+mn-ea"/>
              </a:rPr>
              <a:t>P(A</a:t>
            </a:r>
            <a:r>
              <a:rPr lang="en-US" altLang="zh-CN" baseline="-25000">
                <a:latin typeface="Arial" panose="020B0604020202020204" pitchFamily="34" charset="0"/>
                <a:sym typeface="+mn-ea"/>
              </a:rPr>
              <a:t>1</a:t>
            </a:r>
            <a:r>
              <a:rPr lang="en-US" altLang="zh-CN">
                <a:latin typeface="Arial" panose="020B0604020202020204" pitchFamily="34" charset="0"/>
                <a:sym typeface="+mn-ea"/>
              </a:rPr>
              <a:t>A</a:t>
            </a:r>
            <a:r>
              <a:rPr lang="en-US" altLang="zh-CN" baseline="-25000">
                <a:latin typeface="Arial" panose="020B0604020202020204" pitchFamily="34" charset="0"/>
                <a:sym typeface="+mn-ea"/>
              </a:rPr>
              <a:t>2</a:t>
            </a:r>
            <a:r>
              <a:rPr lang="en-US" altLang="zh-CN">
                <a:latin typeface="Arial" panose="020B0604020202020204" pitchFamily="34" charset="0"/>
                <a:sym typeface="+mn-ea"/>
              </a:rPr>
              <a:t>...A</a:t>
            </a:r>
            <a:r>
              <a:rPr lang="en-US" altLang="zh-CN" baseline="-25000">
                <a:latin typeface="Arial" panose="020B0604020202020204" pitchFamily="34" charset="0"/>
                <a:sym typeface="+mn-ea"/>
              </a:rPr>
              <a:t>n</a:t>
            </a:r>
            <a:r>
              <a:rPr lang="en-US" altLang="zh-CN">
                <a:latin typeface="Arial" panose="020B0604020202020204" pitchFamily="34" charset="0"/>
                <a:sym typeface="+mn-ea"/>
              </a:rPr>
              <a:t>)&gt;0</a:t>
            </a:r>
            <a:r>
              <a:rPr lang="zh-CN" altLang="en-US">
                <a:latin typeface="Arial" panose="020B0604020202020204" pitchFamily="34" charset="0"/>
                <a:sym typeface="+mn-ea"/>
              </a:rPr>
              <a:t>，则：</a:t>
            </a:r>
            <a:endParaRPr lang="zh-CN" altLang="en-US">
              <a:latin typeface="Arial" panose="020B0604020202020204" pitchFamily="34" charset="0"/>
            </a:endParaRPr>
          </a:p>
          <a:p>
            <a:pPr marL="0" indent="0">
              <a:buNone/>
            </a:pPr>
            <a:endParaRPr lang="zh-CN" altLang="en-US"/>
          </a:p>
        </p:txBody>
      </p:sp>
      <p:sp>
        <p:nvSpPr>
          <p:cNvPr id="3" name="标题 2"/>
          <p:cNvSpPr>
            <a:spLocks noGrp="1"/>
          </p:cNvSpPr>
          <p:nvPr>
            <p:ph type="title"/>
          </p:nvPr>
        </p:nvSpPr>
        <p:spPr/>
        <p:txBody>
          <a:bodyPr>
            <a:normAutofit/>
          </a:bodyPr>
          <a:lstStyle/>
          <a:p>
            <a:r>
              <a:rPr lang="zh-CN" altLang="en-US"/>
              <a:t>条件概率</a:t>
            </a:r>
          </a:p>
        </p:txBody>
      </p:sp>
      <p:graphicFrame>
        <p:nvGraphicFramePr>
          <p:cNvPr id="4" name="对象 3">
            <a:hlinkClick r:id="" action="ppaction://ole?verb=0"/>
          </p:cNvPr>
          <p:cNvGraphicFramePr>
            <a:graphicFrameLocks noChangeAspect="1"/>
          </p:cNvGraphicFramePr>
          <p:nvPr/>
        </p:nvGraphicFramePr>
        <p:xfrm>
          <a:off x="198879" y="3665915"/>
          <a:ext cx="11684376" cy="883756"/>
        </p:xfrm>
        <a:graphic>
          <a:graphicData uri="http://schemas.openxmlformats.org/presentationml/2006/ole">
            <mc:AlternateContent xmlns:mc="http://schemas.openxmlformats.org/markup-compatibility/2006">
              <mc:Choice xmlns:v="urn:schemas-microsoft-com:vml" Requires="v">
                <p:oleObj spid="_x0000_s16386" r:id="rId4" imgW="3022600" imgH="228600" progId="Equation.KSEE3">
                  <p:embed/>
                </p:oleObj>
              </mc:Choice>
              <mc:Fallback>
                <p:oleObj r:id="rId4" imgW="3022600" imgH="228600" progId="Equation.KSEE3">
                  <p:embed/>
                  <p:pic>
                    <p:nvPicPr>
                      <p:cNvPr id="0" name="图片 2048"/>
                      <p:cNvPicPr/>
                      <p:nvPr/>
                    </p:nvPicPr>
                    <p:blipFill>
                      <a:blip r:embed="rId5"/>
                      <a:stretch>
                        <a:fillRect/>
                      </a:stretch>
                    </p:blipFill>
                    <p:spPr>
                      <a:xfrm>
                        <a:off x="198879" y="3665915"/>
                        <a:ext cx="11684376" cy="883756"/>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r>
              <a:rPr lang="en-US" altLang="zh-CN"/>
              <a:t> </a:t>
            </a:r>
            <a:r>
              <a:rPr lang="zh-CN" altLang="en-US">
                <a:latin typeface="Arial" panose="020B0604020202020204" pitchFamily="34" charset="0"/>
                <a:sym typeface="+mn-ea"/>
              </a:rPr>
              <a:t>样本空间Ω有一组事件</a:t>
            </a:r>
            <a:r>
              <a:rPr lang="en-US" altLang="zh-CN">
                <a:latin typeface="Arial" panose="020B0604020202020204" pitchFamily="34" charset="0"/>
                <a:sym typeface="+mn-ea"/>
              </a:rPr>
              <a:t>A</a:t>
            </a:r>
            <a:r>
              <a:rPr lang="en-US" altLang="zh-CN" baseline="-25000">
                <a:latin typeface="Arial" panose="020B0604020202020204" pitchFamily="34" charset="0"/>
                <a:sym typeface="+mn-ea"/>
              </a:rPr>
              <a:t>1</a:t>
            </a:r>
            <a:r>
              <a:rPr lang="zh-CN" altLang="en-US">
                <a:latin typeface="Arial" panose="020B0604020202020204" pitchFamily="34" charset="0"/>
                <a:sym typeface="+mn-ea"/>
              </a:rPr>
              <a:t>、</a:t>
            </a:r>
            <a:r>
              <a:rPr lang="en-US" altLang="zh-CN">
                <a:latin typeface="Arial" panose="020B0604020202020204" pitchFamily="34" charset="0"/>
                <a:sym typeface="+mn-ea"/>
              </a:rPr>
              <a:t>A</a:t>
            </a:r>
            <a:r>
              <a:rPr lang="en-US" altLang="zh-CN" baseline="-25000">
                <a:latin typeface="Arial" panose="020B0604020202020204" pitchFamily="34" charset="0"/>
                <a:sym typeface="+mn-ea"/>
              </a:rPr>
              <a:t>2</a:t>
            </a:r>
            <a:r>
              <a:rPr lang="en-US" altLang="zh-CN">
                <a:latin typeface="Arial" panose="020B0604020202020204" pitchFamily="34" charset="0"/>
                <a:sym typeface="+mn-ea"/>
              </a:rPr>
              <a:t>...A</a:t>
            </a:r>
            <a:r>
              <a:rPr lang="en-US" altLang="zh-CN" baseline="-25000">
                <a:latin typeface="Arial" panose="020B0604020202020204" pitchFamily="34" charset="0"/>
                <a:sym typeface="+mn-ea"/>
              </a:rPr>
              <a:t>n</a:t>
            </a:r>
            <a:r>
              <a:rPr lang="en-US" altLang="zh-CN">
                <a:latin typeface="Arial" panose="020B0604020202020204" pitchFamily="34" charset="0"/>
                <a:sym typeface="+mn-ea"/>
              </a:rPr>
              <a:t>, </a:t>
            </a:r>
            <a:r>
              <a:rPr lang="zh-CN" altLang="en-US">
                <a:latin typeface="Arial" panose="020B0604020202020204" pitchFamily="34" charset="0"/>
                <a:sym typeface="+mn-ea"/>
              </a:rPr>
              <a:t>如果事件组满足下列两个条件，那么事件组称为样本空间的一个划分：</a:t>
            </a:r>
          </a:p>
          <a:p>
            <a:pPr marL="0" indent="0">
              <a:buNone/>
            </a:pPr>
            <a:endParaRPr lang="zh-CN" altLang="en-US">
              <a:latin typeface="Arial" panose="020B0604020202020204" pitchFamily="34" charset="0"/>
              <a:sym typeface="+mn-ea"/>
            </a:endParaRPr>
          </a:p>
          <a:p>
            <a:pPr marL="0" indent="0">
              <a:buNone/>
            </a:pPr>
            <a:endParaRPr lang="zh-CN" altLang="en-US">
              <a:latin typeface="Arial" panose="020B0604020202020204" pitchFamily="34" charset="0"/>
              <a:sym typeface="+mn-ea"/>
            </a:endParaRPr>
          </a:p>
          <a:p>
            <a:r>
              <a:rPr lang="en-US" altLang="zh-CN"/>
              <a:t> </a:t>
            </a:r>
            <a:r>
              <a:rPr lang="zh-CN" altLang="en-US">
                <a:latin typeface="Arial" panose="020B0604020202020204" pitchFamily="34" charset="0"/>
                <a:sym typeface="+mn-ea"/>
              </a:rPr>
              <a:t>设事件</a:t>
            </a:r>
            <a:r>
              <a:rPr lang="en-US" altLang="zh-CN">
                <a:latin typeface="Arial" panose="020B0604020202020204" pitchFamily="34" charset="0"/>
                <a:sym typeface="+mn-ea"/>
              </a:rPr>
              <a:t>{A</a:t>
            </a:r>
            <a:r>
              <a:rPr lang="en-US" altLang="zh-CN" baseline="-25000">
                <a:latin typeface="Arial" panose="020B0604020202020204" pitchFamily="34" charset="0"/>
                <a:sym typeface="+mn-ea"/>
              </a:rPr>
              <a:t>j</a:t>
            </a:r>
            <a:r>
              <a:rPr lang="en-US" altLang="zh-CN">
                <a:latin typeface="Arial" panose="020B0604020202020204" pitchFamily="34" charset="0"/>
                <a:sym typeface="+mn-ea"/>
              </a:rPr>
              <a:t>}</a:t>
            </a:r>
            <a:r>
              <a:rPr lang="zh-CN" altLang="en-US">
                <a:latin typeface="Arial" panose="020B0604020202020204" pitchFamily="34" charset="0"/>
                <a:sym typeface="+mn-ea"/>
              </a:rPr>
              <a:t>是样本空间Ω的一个划分，且</a:t>
            </a:r>
            <a:r>
              <a:rPr lang="en-US" altLang="zh-CN">
                <a:latin typeface="Arial" panose="020B0604020202020204" pitchFamily="34" charset="0"/>
                <a:sym typeface="+mn-ea"/>
              </a:rPr>
              <a:t>P(A</a:t>
            </a:r>
            <a:r>
              <a:rPr lang="en-US" altLang="zh-CN" baseline="-25000">
                <a:latin typeface="Arial" panose="020B0604020202020204" pitchFamily="34" charset="0"/>
                <a:sym typeface="+mn-ea"/>
              </a:rPr>
              <a:t>i</a:t>
            </a:r>
            <a:r>
              <a:rPr lang="en-US" altLang="zh-CN">
                <a:latin typeface="Arial" panose="020B0604020202020204" pitchFamily="34" charset="0"/>
                <a:sym typeface="+mn-ea"/>
              </a:rPr>
              <a:t>)&gt;0</a:t>
            </a:r>
            <a:r>
              <a:rPr lang="zh-CN" altLang="en-US">
                <a:latin typeface="Arial" panose="020B0604020202020204" pitchFamily="34" charset="0"/>
                <a:sym typeface="+mn-ea"/>
              </a:rPr>
              <a:t>，那么对于任意事件</a:t>
            </a:r>
            <a:r>
              <a:rPr lang="en-US" altLang="zh-CN">
                <a:latin typeface="Arial" panose="020B0604020202020204" pitchFamily="34" charset="0"/>
                <a:sym typeface="+mn-ea"/>
              </a:rPr>
              <a:t>B</a:t>
            </a:r>
            <a:r>
              <a:rPr lang="zh-CN" altLang="en-US">
                <a:latin typeface="Arial" panose="020B0604020202020204" pitchFamily="34" charset="0"/>
                <a:sym typeface="+mn-ea"/>
              </a:rPr>
              <a:t>，全概率公式为</a:t>
            </a:r>
            <a:r>
              <a:rPr lang="en-US" altLang="zh-CN">
                <a:latin typeface="Arial" panose="020B0604020202020204" pitchFamily="34" charset="0"/>
                <a:sym typeface="+mn-ea"/>
              </a:rPr>
              <a:t>:</a:t>
            </a:r>
            <a:endParaRPr lang="en-US" altLang="zh-CN">
              <a:latin typeface="Arial" panose="020B0604020202020204" pitchFamily="34" charset="0"/>
            </a:endParaRPr>
          </a:p>
          <a:p>
            <a:endParaRPr lang="en-US" altLang="zh-CN"/>
          </a:p>
          <a:p>
            <a:endParaRPr lang="en-US" altLang="zh-CN"/>
          </a:p>
        </p:txBody>
      </p:sp>
      <p:sp>
        <p:nvSpPr>
          <p:cNvPr id="3" name="标题 2"/>
          <p:cNvSpPr>
            <a:spLocks noGrp="1"/>
          </p:cNvSpPr>
          <p:nvPr>
            <p:ph type="title"/>
          </p:nvPr>
        </p:nvSpPr>
        <p:spPr/>
        <p:txBody>
          <a:bodyPr>
            <a:normAutofit/>
          </a:bodyPr>
          <a:lstStyle/>
          <a:p>
            <a:r>
              <a:rPr lang="zh-CN" altLang="en-US"/>
              <a:t>全概率公式</a:t>
            </a:r>
          </a:p>
        </p:txBody>
      </p:sp>
      <p:graphicFrame>
        <p:nvGraphicFramePr>
          <p:cNvPr id="2" name="对象 1">
            <a:hlinkClick r:id="" action="ppaction://ole?verb=0"/>
          </p:cNvPr>
          <p:cNvGraphicFramePr>
            <a:graphicFrameLocks noChangeAspect="1"/>
          </p:cNvGraphicFramePr>
          <p:nvPr/>
        </p:nvGraphicFramePr>
        <p:xfrm>
          <a:off x="4576795" y="5450489"/>
          <a:ext cx="4496872" cy="1274844"/>
        </p:xfrm>
        <a:graphic>
          <a:graphicData uri="http://schemas.openxmlformats.org/presentationml/2006/ole">
            <mc:AlternateContent xmlns:mc="http://schemas.openxmlformats.org/markup-compatibility/2006">
              <mc:Choice xmlns:v="urn:schemas-microsoft-com:vml" Requires="v">
                <p:oleObj spid="_x0000_s17412" r:id="rId4" imgW="1524000" imgH="431800" progId="Equation.KSEE3">
                  <p:embed/>
                </p:oleObj>
              </mc:Choice>
              <mc:Fallback>
                <p:oleObj r:id="rId4" imgW="1524000" imgH="431800" progId="Equation.KSEE3">
                  <p:embed/>
                  <p:pic>
                    <p:nvPicPr>
                      <p:cNvPr id="0" name="图片 1024"/>
                      <p:cNvPicPr/>
                      <p:nvPr/>
                    </p:nvPicPr>
                    <p:blipFill>
                      <a:blip r:embed="rId5"/>
                      <a:stretch>
                        <a:fillRect/>
                      </a:stretch>
                    </p:blipFill>
                    <p:spPr>
                      <a:xfrm>
                        <a:off x="4576795" y="5450489"/>
                        <a:ext cx="4496872" cy="1274844"/>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1794365" y="2682972"/>
          <a:ext cx="5029539" cy="735194"/>
        </p:xfrm>
        <a:graphic>
          <a:graphicData uri="http://schemas.openxmlformats.org/presentationml/2006/ole">
            <mc:AlternateContent xmlns:mc="http://schemas.openxmlformats.org/markup-compatibility/2006">
              <mc:Choice xmlns:v="urn:schemas-microsoft-com:vml" Requires="v">
                <p:oleObj spid="_x0000_s17413" r:id="rId6" imgW="1651000" imgH="241300" progId="Equation.KSEE3">
                  <p:embed/>
                </p:oleObj>
              </mc:Choice>
              <mc:Fallback>
                <p:oleObj r:id="rId6" imgW="1651000" imgH="241300" progId="Equation.KSEE3">
                  <p:embed/>
                  <p:pic>
                    <p:nvPicPr>
                      <p:cNvPr id="0" name="图片 3072"/>
                      <p:cNvPicPr/>
                      <p:nvPr/>
                    </p:nvPicPr>
                    <p:blipFill>
                      <a:blip r:embed="rId7"/>
                      <a:stretch>
                        <a:fillRect/>
                      </a:stretch>
                    </p:blipFill>
                    <p:spPr>
                      <a:xfrm>
                        <a:off x="1794365" y="2682972"/>
                        <a:ext cx="5029539" cy="735194"/>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498445" y="3572453"/>
          <a:ext cx="3349640" cy="655199"/>
        </p:xfrm>
        <a:graphic>
          <a:graphicData uri="http://schemas.openxmlformats.org/presentationml/2006/ole">
            <mc:AlternateContent xmlns:mc="http://schemas.openxmlformats.org/markup-compatibility/2006">
              <mc:Choice xmlns:v="urn:schemas-microsoft-com:vml" Requires="v">
                <p:oleObj spid="_x0000_s17414" r:id="rId8" imgW="1168400" imgH="228600" progId="Equation.KSEE3">
                  <p:embed/>
                </p:oleObj>
              </mc:Choice>
              <mc:Fallback>
                <p:oleObj r:id="rId8" imgW="1168400" imgH="228600" progId="Equation.KSEE3">
                  <p:embed/>
                  <p:pic>
                    <p:nvPicPr>
                      <p:cNvPr id="0" name="图片 3073"/>
                      <p:cNvPicPr/>
                      <p:nvPr/>
                    </p:nvPicPr>
                    <p:blipFill>
                      <a:blip r:embed="rId9"/>
                      <a:stretch>
                        <a:fillRect/>
                      </a:stretch>
                    </p:blipFill>
                    <p:spPr>
                      <a:xfrm>
                        <a:off x="2498445" y="3572453"/>
                        <a:ext cx="3349640" cy="655199"/>
                      </a:xfrm>
                      <a:prstGeom prst="rect">
                        <a:avLst/>
                      </a:prstGeom>
                    </p:spPr>
                  </p:pic>
                </p:oleObj>
              </mc:Fallback>
            </mc:AlternateContent>
          </a:graphicData>
        </a:graphic>
      </p:graphicFrame>
      <p:grpSp>
        <p:nvGrpSpPr>
          <p:cNvPr id="22" name="组合 21"/>
          <p:cNvGrpSpPr/>
          <p:nvPr/>
        </p:nvGrpSpPr>
        <p:grpSpPr>
          <a:xfrm>
            <a:off x="7486710" y="2552227"/>
            <a:ext cx="4300059" cy="1839492"/>
            <a:chOff x="3021" y="2394"/>
            <a:chExt cx="12776" cy="6710"/>
          </a:xfrm>
        </p:grpSpPr>
        <p:sp>
          <p:nvSpPr>
            <p:cNvPr id="24" name="圆角矩形 23"/>
            <p:cNvSpPr/>
            <p:nvPr/>
          </p:nvSpPr>
          <p:spPr>
            <a:xfrm>
              <a:off x="3054" y="2397"/>
              <a:ext cx="12741" cy="6390"/>
            </a:xfrm>
            <a:prstGeom prst="roundRect">
              <a:avLst/>
            </a:prstGeom>
            <a:solidFill>
              <a:schemeClr val="accent4">
                <a:lumMod val="20000"/>
                <a:lumOff val="80000"/>
              </a:schemeClr>
            </a:solid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5" name="椭圆 24"/>
            <p:cNvSpPr/>
            <p:nvPr/>
          </p:nvSpPr>
          <p:spPr>
            <a:xfrm>
              <a:off x="5236" y="3772"/>
              <a:ext cx="8378" cy="3641"/>
            </a:xfrm>
            <a:prstGeom prst="ellipse">
              <a:avLst/>
            </a:prstGeom>
            <a:solidFill>
              <a:schemeClr val="accent6">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600" b="1">
                  <a:solidFill>
                    <a:schemeClr val="tx1"/>
                  </a:solidFill>
                </a:rPr>
                <a:t>B</a:t>
              </a:r>
            </a:p>
          </p:txBody>
        </p:sp>
        <p:cxnSp>
          <p:nvCxnSpPr>
            <p:cNvPr id="26" name="曲线连接符 25"/>
            <p:cNvCxnSpPr/>
            <p:nvPr/>
          </p:nvCxnSpPr>
          <p:spPr>
            <a:xfrm>
              <a:off x="3734" y="2496"/>
              <a:ext cx="5524" cy="3132"/>
            </a:xfrm>
            <a:prstGeom prst="curvedConnector3">
              <a:avLst>
                <a:gd name="adj1" fmla="val 50018"/>
              </a:avLst>
            </a:prstGeom>
            <a:ln w="38100"/>
          </p:spPr>
          <p:style>
            <a:lnRef idx="1">
              <a:schemeClr val="accent1"/>
            </a:lnRef>
            <a:fillRef idx="0">
              <a:schemeClr val="accent1"/>
            </a:fillRef>
            <a:effectRef idx="0">
              <a:schemeClr val="accent1"/>
            </a:effectRef>
            <a:fontRef idx="minor">
              <a:schemeClr val="tx1"/>
            </a:fontRef>
          </p:style>
        </p:cxnSp>
        <p:cxnSp>
          <p:nvCxnSpPr>
            <p:cNvPr id="27" name="曲线连接符 26"/>
            <p:cNvCxnSpPr/>
            <p:nvPr/>
          </p:nvCxnSpPr>
          <p:spPr>
            <a:xfrm rot="5400000">
              <a:off x="8217" y="3435"/>
              <a:ext cx="3234" cy="1152"/>
            </a:xfrm>
            <a:prstGeom prst="curvedConnector3">
              <a:avLst>
                <a:gd name="adj1" fmla="val 50031"/>
              </a:avLst>
            </a:prstGeom>
            <a:ln w="38100"/>
          </p:spPr>
          <p:style>
            <a:lnRef idx="1">
              <a:schemeClr val="accent1"/>
            </a:lnRef>
            <a:fillRef idx="0">
              <a:schemeClr val="accent1"/>
            </a:fillRef>
            <a:effectRef idx="0">
              <a:schemeClr val="accent1"/>
            </a:effectRef>
            <a:fontRef idx="minor">
              <a:schemeClr val="tx1"/>
            </a:fontRef>
          </p:style>
        </p:cxnSp>
        <p:cxnSp>
          <p:nvCxnSpPr>
            <p:cNvPr id="28" name="曲线连接符 27"/>
            <p:cNvCxnSpPr/>
            <p:nvPr/>
          </p:nvCxnSpPr>
          <p:spPr>
            <a:xfrm flipV="1">
              <a:off x="9186" y="2452"/>
              <a:ext cx="5742" cy="3203"/>
            </a:xfrm>
            <a:prstGeom prst="curvedConnector3">
              <a:avLst>
                <a:gd name="adj1" fmla="val 92615"/>
              </a:avLst>
            </a:prstGeom>
            <a:ln w="38100"/>
          </p:spPr>
          <p:style>
            <a:lnRef idx="1">
              <a:schemeClr val="accent1"/>
            </a:lnRef>
            <a:fillRef idx="0">
              <a:schemeClr val="accent1"/>
            </a:fillRef>
            <a:effectRef idx="0">
              <a:schemeClr val="accent1"/>
            </a:effectRef>
            <a:fontRef idx="minor">
              <a:schemeClr val="tx1"/>
            </a:fontRef>
          </p:style>
        </p:cxnSp>
        <p:cxnSp>
          <p:nvCxnSpPr>
            <p:cNvPr id="29" name="曲线连接符 28"/>
            <p:cNvCxnSpPr/>
            <p:nvPr/>
          </p:nvCxnSpPr>
          <p:spPr>
            <a:xfrm rot="10800000" flipV="1">
              <a:off x="3021" y="5679"/>
              <a:ext cx="6216" cy="1081"/>
            </a:xfrm>
            <a:prstGeom prst="curvedConnector3">
              <a:avLst>
                <a:gd name="adj1" fmla="val 49984"/>
              </a:avLst>
            </a:prstGeom>
            <a:ln w="38100"/>
          </p:spPr>
          <p:style>
            <a:lnRef idx="1">
              <a:schemeClr val="accent1"/>
            </a:lnRef>
            <a:fillRef idx="0">
              <a:schemeClr val="accent1"/>
            </a:fillRef>
            <a:effectRef idx="0">
              <a:schemeClr val="accent1"/>
            </a:effectRef>
            <a:fontRef idx="minor">
              <a:schemeClr val="tx1"/>
            </a:fontRef>
          </p:style>
        </p:cxnSp>
        <p:cxnSp>
          <p:nvCxnSpPr>
            <p:cNvPr id="30" name="曲线连接符 29"/>
            <p:cNvCxnSpPr/>
            <p:nvPr/>
          </p:nvCxnSpPr>
          <p:spPr>
            <a:xfrm rot="5400000">
              <a:off x="6307" y="5935"/>
              <a:ext cx="3210" cy="2751"/>
            </a:xfrm>
            <a:prstGeom prst="curvedConnector3">
              <a:avLst>
                <a:gd name="adj1" fmla="val 50016"/>
              </a:avLst>
            </a:prstGeom>
            <a:ln w="38100"/>
          </p:spPr>
          <p:style>
            <a:lnRef idx="1">
              <a:schemeClr val="accent1"/>
            </a:lnRef>
            <a:fillRef idx="0">
              <a:schemeClr val="accent1"/>
            </a:fillRef>
            <a:effectRef idx="0">
              <a:schemeClr val="accent1"/>
            </a:effectRef>
            <a:fontRef idx="minor">
              <a:schemeClr val="tx1"/>
            </a:fontRef>
          </p:style>
        </p:cxnSp>
        <p:cxnSp>
          <p:nvCxnSpPr>
            <p:cNvPr id="31" name="曲线连接符 30"/>
            <p:cNvCxnSpPr/>
            <p:nvPr/>
          </p:nvCxnSpPr>
          <p:spPr>
            <a:xfrm>
              <a:off x="9237" y="5680"/>
              <a:ext cx="6258" cy="2782"/>
            </a:xfrm>
            <a:prstGeom prst="curvedConnector3">
              <a:avLst>
                <a:gd name="adj1" fmla="val 50016"/>
              </a:avLst>
            </a:prstGeom>
            <a:ln w="38100"/>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443" y="2945"/>
              <a:ext cx="1845" cy="2018"/>
            </a:xfrm>
            <a:prstGeom prst="rect">
              <a:avLst/>
            </a:prstGeom>
            <a:noFill/>
          </p:spPr>
          <p:txBody>
            <a:bodyPr wrap="square" rtlCol="0" anchor="t">
              <a:spAutoFit/>
            </a:bodyPr>
            <a:lstStyle/>
            <a:p>
              <a:r>
                <a:rPr lang="zh-CN" altLang="en-US" sz="3000" b="1"/>
                <a:t>A</a:t>
              </a:r>
              <a:r>
                <a:rPr lang="zh-CN" altLang="en-US" sz="3000" b="1" baseline="-25000"/>
                <a:t>1</a:t>
              </a:r>
            </a:p>
          </p:txBody>
        </p:sp>
        <p:sp>
          <p:nvSpPr>
            <p:cNvPr id="33" name="文本框 32"/>
            <p:cNvSpPr txBox="1"/>
            <p:nvPr/>
          </p:nvSpPr>
          <p:spPr>
            <a:xfrm>
              <a:off x="11723" y="3205"/>
              <a:ext cx="2893" cy="2018"/>
            </a:xfrm>
            <a:prstGeom prst="rect">
              <a:avLst/>
            </a:prstGeom>
            <a:noFill/>
          </p:spPr>
          <p:txBody>
            <a:bodyPr wrap="square" rtlCol="0" anchor="t">
              <a:spAutoFit/>
            </a:bodyPr>
            <a:lstStyle/>
            <a:p>
              <a:r>
                <a:rPr lang="zh-CN" altLang="en-US" sz="3000" b="1"/>
                <a:t>A</a:t>
              </a:r>
              <a:r>
                <a:rPr lang="en-US" altLang="zh-CN" sz="3000" b="1" baseline="-25000"/>
                <a:t>2</a:t>
              </a:r>
            </a:p>
          </p:txBody>
        </p:sp>
        <p:sp>
          <p:nvSpPr>
            <p:cNvPr id="34" name="文本框 33"/>
            <p:cNvSpPr txBox="1"/>
            <p:nvPr/>
          </p:nvSpPr>
          <p:spPr>
            <a:xfrm>
              <a:off x="13643" y="5706"/>
              <a:ext cx="2154" cy="2018"/>
            </a:xfrm>
            <a:prstGeom prst="rect">
              <a:avLst/>
            </a:prstGeom>
            <a:noFill/>
          </p:spPr>
          <p:txBody>
            <a:bodyPr wrap="square" rtlCol="0" anchor="t">
              <a:spAutoFit/>
            </a:bodyPr>
            <a:lstStyle/>
            <a:p>
              <a:r>
                <a:rPr lang="zh-CN" altLang="en-US" sz="3000" b="1"/>
                <a:t>A</a:t>
              </a:r>
              <a:r>
                <a:rPr lang="en-US" altLang="zh-CN" sz="3000" b="1" baseline="-25000"/>
                <a:t>3</a:t>
              </a:r>
            </a:p>
          </p:txBody>
        </p:sp>
        <p:sp>
          <p:nvSpPr>
            <p:cNvPr id="35" name="文本框 34"/>
            <p:cNvSpPr txBox="1"/>
            <p:nvPr/>
          </p:nvSpPr>
          <p:spPr>
            <a:xfrm>
              <a:off x="9719" y="7086"/>
              <a:ext cx="2542" cy="2018"/>
            </a:xfrm>
            <a:prstGeom prst="rect">
              <a:avLst/>
            </a:prstGeom>
            <a:noFill/>
          </p:spPr>
          <p:txBody>
            <a:bodyPr wrap="square" rtlCol="0" anchor="t">
              <a:spAutoFit/>
            </a:bodyPr>
            <a:lstStyle/>
            <a:p>
              <a:r>
                <a:rPr lang="zh-CN" altLang="en-US" sz="3000" b="1"/>
                <a:t>A</a:t>
              </a:r>
              <a:r>
                <a:rPr lang="en-US" altLang="zh-CN" sz="3000" b="1" baseline="-25000"/>
                <a:t>4</a:t>
              </a:r>
            </a:p>
          </p:txBody>
        </p:sp>
        <p:sp>
          <p:nvSpPr>
            <p:cNvPr id="36" name="文本框 35"/>
            <p:cNvSpPr txBox="1"/>
            <p:nvPr/>
          </p:nvSpPr>
          <p:spPr>
            <a:xfrm>
              <a:off x="3951" y="7086"/>
              <a:ext cx="3097" cy="2018"/>
            </a:xfrm>
            <a:prstGeom prst="rect">
              <a:avLst/>
            </a:prstGeom>
            <a:noFill/>
          </p:spPr>
          <p:txBody>
            <a:bodyPr wrap="square" rtlCol="0" anchor="t">
              <a:spAutoFit/>
            </a:bodyPr>
            <a:lstStyle/>
            <a:p>
              <a:r>
                <a:rPr lang="zh-CN" altLang="en-US" sz="3000" b="1"/>
                <a:t>A</a:t>
              </a:r>
              <a:r>
                <a:rPr lang="en-US" altLang="zh-CN" sz="3000" b="1" baseline="-25000"/>
                <a:t>5</a:t>
              </a:r>
            </a:p>
          </p:txBody>
        </p:sp>
        <p:sp>
          <p:nvSpPr>
            <p:cNvPr id="37" name="文本框 36"/>
            <p:cNvSpPr txBox="1"/>
            <p:nvPr/>
          </p:nvSpPr>
          <p:spPr>
            <a:xfrm>
              <a:off x="3734" y="4075"/>
              <a:ext cx="4502" cy="2018"/>
            </a:xfrm>
            <a:prstGeom prst="rect">
              <a:avLst/>
            </a:prstGeom>
            <a:noFill/>
          </p:spPr>
          <p:txBody>
            <a:bodyPr wrap="square" rtlCol="0" anchor="t">
              <a:spAutoFit/>
            </a:bodyPr>
            <a:lstStyle/>
            <a:p>
              <a:r>
                <a:rPr lang="zh-CN" altLang="en-US" sz="3000" b="1"/>
                <a:t>A</a:t>
              </a:r>
              <a:r>
                <a:rPr lang="en-US" altLang="zh-CN" sz="3000" b="1" baseline="-25000"/>
                <a:t>6</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 </a:t>
            </a:r>
            <a:r>
              <a:rPr lang="zh-CN" altLang="en-US">
                <a:latin typeface="Arial" panose="020B0604020202020204" pitchFamily="34" charset="0"/>
                <a:sym typeface="+mn-ea"/>
              </a:rPr>
              <a:t>设</a:t>
            </a:r>
            <a:r>
              <a:rPr lang="en-US" altLang="zh-CN">
                <a:latin typeface="Arial" panose="020B0604020202020204" pitchFamily="34" charset="0"/>
                <a:sym typeface="+mn-ea"/>
              </a:rPr>
              <a:t>A</a:t>
            </a:r>
            <a:r>
              <a:rPr lang="en-US" altLang="zh-CN" baseline="-25000">
                <a:latin typeface="Arial" panose="020B0604020202020204" pitchFamily="34" charset="0"/>
                <a:sym typeface="+mn-ea"/>
              </a:rPr>
              <a:t>1</a:t>
            </a:r>
            <a:r>
              <a:rPr lang="zh-CN" altLang="en-US">
                <a:latin typeface="Arial" panose="020B0604020202020204" pitchFamily="34" charset="0"/>
                <a:sym typeface="+mn-ea"/>
              </a:rPr>
              <a:t>、</a:t>
            </a:r>
            <a:r>
              <a:rPr lang="en-US" altLang="zh-CN">
                <a:latin typeface="Arial" panose="020B0604020202020204" pitchFamily="34" charset="0"/>
                <a:sym typeface="+mn-ea"/>
              </a:rPr>
              <a:t>A</a:t>
            </a:r>
            <a:r>
              <a:rPr lang="en-US" altLang="zh-CN" baseline="-25000">
                <a:latin typeface="Arial" panose="020B0604020202020204" pitchFamily="34" charset="0"/>
                <a:sym typeface="+mn-ea"/>
              </a:rPr>
              <a:t>2</a:t>
            </a:r>
            <a:r>
              <a:rPr lang="en-US" altLang="zh-CN">
                <a:latin typeface="Arial" panose="020B0604020202020204" pitchFamily="34" charset="0"/>
                <a:sym typeface="+mn-ea"/>
              </a:rPr>
              <a:t>...A</a:t>
            </a:r>
            <a:r>
              <a:rPr lang="en-US" altLang="zh-CN" baseline="-25000">
                <a:latin typeface="Arial" panose="020B0604020202020204" pitchFamily="34" charset="0"/>
                <a:sym typeface="+mn-ea"/>
              </a:rPr>
              <a:t>n</a:t>
            </a:r>
            <a:r>
              <a:rPr lang="zh-CN" altLang="en-US">
                <a:latin typeface="Arial" panose="020B0604020202020204" pitchFamily="34" charset="0"/>
                <a:sym typeface="+mn-ea"/>
              </a:rPr>
              <a:t>是样本空间Ω的一个划分，如果对任意事件</a:t>
            </a:r>
            <a:r>
              <a:rPr lang="en-US" altLang="zh-CN">
                <a:latin typeface="Arial" panose="020B0604020202020204" pitchFamily="34" charset="0"/>
                <a:sym typeface="+mn-ea"/>
              </a:rPr>
              <a:t>B</a:t>
            </a:r>
            <a:r>
              <a:rPr lang="zh-CN" altLang="en-US">
                <a:latin typeface="Arial" panose="020B0604020202020204" pitchFamily="34" charset="0"/>
                <a:sym typeface="+mn-ea"/>
              </a:rPr>
              <a:t>而言，有</a:t>
            </a:r>
            <a:r>
              <a:rPr lang="en-US" altLang="zh-CN">
                <a:latin typeface="Arial" panose="020B0604020202020204" pitchFamily="34" charset="0"/>
                <a:sym typeface="+mn-ea"/>
              </a:rPr>
              <a:t>P(B)&gt;0</a:t>
            </a:r>
            <a:r>
              <a:rPr lang="zh-CN" altLang="en-US">
                <a:latin typeface="Arial" panose="020B0604020202020204" pitchFamily="34" charset="0"/>
                <a:sym typeface="+mn-ea"/>
              </a:rPr>
              <a:t>，那么：</a:t>
            </a:r>
            <a:endParaRPr lang="en-US" altLang="zh-CN"/>
          </a:p>
        </p:txBody>
      </p:sp>
      <p:sp>
        <p:nvSpPr>
          <p:cNvPr id="3" name="标题 2"/>
          <p:cNvSpPr>
            <a:spLocks noGrp="1"/>
          </p:cNvSpPr>
          <p:nvPr>
            <p:ph type="title"/>
          </p:nvPr>
        </p:nvSpPr>
        <p:spPr/>
        <p:txBody>
          <a:bodyPr>
            <a:normAutofit/>
          </a:bodyPr>
          <a:lstStyle/>
          <a:p>
            <a:r>
              <a:rPr lang="zh-CN" altLang="en-US"/>
              <a:t>贝叶斯公式</a:t>
            </a:r>
          </a:p>
        </p:txBody>
      </p:sp>
      <p:graphicFrame>
        <p:nvGraphicFramePr>
          <p:cNvPr id="11" name="对象 10">
            <a:hlinkClick r:id="" action="ppaction://ole?verb=0"/>
          </p:cNvPr>
          <p:cNvGraphicFramePr>
            <a:graphicFrameLocks noChangeAspect="1"/>
          </p:cNvGraphicFramePr>
          <p:nvPr/>
        </p:nvGraphicFramePr>
        <p:xfrm>
          <a:off x="286191" y="2860780"/>
          <a:ext cx="6831970" cy="1708469"/>
        </p:xfrm>
        <a:graphic>
          <a:graphicData uri="http://schemas.openxmlformats.org/presentationml/2006/ole">
            <mc:AlternateContent xmlns:mc="http://schemas.openxmlformats.org/markup-compatibility/2006">
              <mc:Choice xmlns:v="urn:schemas-microsoft-com:vml" Requires="v">
                <p:oleObj spid="_x0000_s18435" r:id="rId4" imgW="2590800" imgH="647700" progId="Equation.KSEE3">
                  <p:embed/>
                </p:oleObj>
              </mc:Choice>
              <mc:Fallback>
                <p:oleObj r:id="rId4" imgW="2590800" imgH="647700" progId="Equation.KSEE3">
                  <p:embed/>
                  <p:pic>
                    <p:nvPicPr>
                      <p:cNvPr id="0" name="图片 4096"/>
                      <p:cNvPicPr/>
                      <p:nvPr/>
                    </p:nvPicPr>
                    <p:blipFill>
                      <a:blip r:embed="rId5"/>
                      <a:stretch>
                        <a:fillRect/>
                      </a:stretch>
                    </p:blipFill>
                    <p:spPr>
                      <a:xfrm>
                        <a:off x="286191" y="2860780"/>
                        <a:ext cx="6831970" cy="1708469"/>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7118478" y="154911"/>
          <a:ext cx="3427730" cy="966926"/>
        </p:xfrm>
        <a:graphic>
          <a:graphicData uri="http://schemas.openxmlformats.org/presentationml/2006/ole">
            <mc:AlternateContent xmlns:mc="http://schemas.openxmlformats.org/markup-compatibility/2006">
              <mc:Choice xmlns:v="urn:schemas-microsoft-com:vml" Requires="v">
                <p:oleObj spid="_x0000_s18436" r:id="rId6" imgW="1485900" imgH="419100" progId="Equation.KSEE3">
                  <p:embed/>
                </p:oleObj>
              </mc:Choice>
              <mc:Fallback>
                <p:oleObj r:id="rId6" imgW="1485900" imgH="419100" progId="Equation.KSEE3">
                  <p:embed/>
                  <p:pic>
                    <p:nvPicPr>
                      <p:cNvPr id="0" name="图片 6144"/>
                      <p:cNvPicPr/>
                      <p:nvPr/>
                    </p:nvPicPr>
                    <p:blipFill>
                      <a:blip r:embed="rId7"/>
                      <a:stretch>
                        <a:fillRect/>
                      </a:stretch>
                    </p:blipFill>
                    <p:spPr>
                      <a:xfrm>
                        <a:off x="7118478" y="154911"/>
                        <a:ext cx="3427730" cy="966926"/>
                      </a:xfrm>
                      <a:prstGeom prst="rect">
                        <a:avLst/>
                      </a:prstGeom>
                    </p:spPr>
                  </p:pic>
                </p:oleObj>
              </mc:Fallback>
            </mc:AlternateContent>
          </a:graphicData>
        </a:graphic>
      </p:graphicFrame>
      <p:grpSp>
        <p:nvGrpSpPr>
          <p:cNvPr id="22" name="组合 21"/>
          <p:cNvGrpSpPr/>
          <p:nvPr/>
        </p:nvGrpSpPr>
        <p:grpSpPr>
          <a:xfrm>
            <a:off x="7618766" y="2240500"/>
            <a:ext cx="4300059" cy="1839492"/>
            <a:chOff x="3021" y="2394"/>
            <a:chExt cx="12776" cy="6710"/>
          </a:xfrm>
        </p:grpSpPr>
        <p:sp>
          <p:nvSpPr>
            <p:cNvPr id="24" name="圆角矩形 23"/>
            <p:cNvSpPr/>
            <p:nvPr/>
          </p:nvSpPr>
          <p:spPr>
            <a:xfrm>
              <a:off x="3054" y="2397"/>
              <a:ext cx="12741" cy="6390"/>
            </a:xfrm>
            <a:prstGeom prst="roundRect">
              <a:avLst/>
            </a:prstGeom>
            <a:solidFill>
              <a:schemeClr val="accent4">
                <a:lumMod val="20000"/>
                <a:lumOff val="80000"/>
              </a:schemeClr>
            </a:solid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5" name="椭圆 24"/>
            <p:cNvSpPr/>
            <p:nvPr/>
          </p:nvSpPr>
          <p:spPr>
            <a:xfrm>
              <a:off x="5236" y="3772"/>
              <a:ext cx="8378" cy="3641"/>
            </a:xfrm>
            <a:prstGeom prst="ellipse">
              <a:avLst/>
            </a:prstGeom>
            <a:solidFill>
              <a:schemeClr val="accent6">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600" b="1">
                  <a:solidFill>
                    <a:schemeClr val="tx1"/>
                  </a:solidFill>
                </a:rPr>
                <a:t>B</a:t>
              </a:r>
            </a:p>
          </p:txBody>
        </p:sp>
        <p:cxnSp>
          <p:nvCxnSpPr>
            <p:cNvPr id="26" name="曲线连接符 25"/>
            <p:cNvCxnSpPr/>
            <p:nvPr/>
          </p:nvCxnSpPr>
          <p:spPr>
            <a:xfrm>
              <a:off x="3734" y="2496"/>
              <a:ext cx="5524" cy="3132"/>
            </a:xfrm>
            <a:prstGeom prst="curvedConnector3">
              <a:avLst>
                <a:gd name="adj1" fmla="val 50018"/>
              </a:avLst>
            </a:prstGeom>
            <a:ln w="38100"/>
          </p:spPr>
          <p:style>
            <a:lnRef idx="1">
              <a:schemeClr val="accent1"/>
            </a:lnRef>
            <a:fillRef idx="0">
              <a:schemeClr val="accent1"/>
            </a:fillRef>
            <a:effectRef idx="0">
              <a:schemeClr val="accent1"/>
            </a:effectRef>
            <a:fontRef idx="minor">
              <a:schemeClr val="tx1"/>
            </a:fontRef>
          </p:style>
        </p:cxnSp>
        <p:cxnSp>
          <p:nvCxnSpPr>
            <p:cNvPr id="27" name="曲线连接符 26"/>
            <p:cNvCxnSpPr/>
            <p:nvPr/>
          </p:nvCxnSpPr>
          <p:spPr>
            <a:xfrm rot="5400000">
              <a:off x="8217" y="3435"/>
              <a:ext cx="3234" cy="1152"/>
            </a:xfrm>
            <a:prstGeom prst="curvedConnector3">
              <a:avLst>
                <a:gd name="adj1" fmla="val 50031"/>
              </a:avLst>
            </a:prstGeom>
            <a:ln w="38100"/>
          </p:spPr>
          <p:style>
            <a:lnRef idx="1">
              <a:schemeClr val="accent1"/>
            </a:lnRef>
            <a:fillRef idx="0">
              <a:schemeClr val="accent1"/>
            </a:fillRef>
            <a:effectRef idx="0">
              <a:schemeClr val="accent1"/>
            </a:effectRef>
            <a:fontRef idx="minor">
              <a:schemeClr val="tx1"/>
            </a:fontRef>
          </p:style>
        </p:cxnSp>
        <p:cxnSp>
          <p:nvCxnSpPr>
            <p:cNvPr id="28" name="曲线连接符 27"/>
            <p:cNvCxnSpPr/>
            <p:nvPr/>
          </p:nvCxnSpPr>
          <p:spPr>
            <a:xfrm flipV="1">
              <a:off x="9186" y="2452"/>
              <a:ext cx="5742" cy="3203"/>
            </a:xfrm>
            <a:prstGeom prst="curvedConnector3">
              <a:avLst>
                <a:gd name="adj1" fmla="val 92615"/>
              </a:avLst>
            </a:prstGeom>
            <a:ln w="38100"/>
          </p:spPr>
          <p:style>
            <a:lnRef idx="1">
              <a:schemeClr val="accent1"/>
            </a:lnRef>
            <a:fillRef idx="0">
              <a:schemeClr val="accent1"/>
            </a:fillRef>
            <a:effectRef idx="0">
              <a:schemeClr val="accent1"/>
            </a:effectRef>
            <a:fontRef idx="minor">
              <a:schemeClr val="tx1"/>
            </a:fontRef>
          </p:style>
        </p:cxnSp>
        <p:cxnSp>
          <p:nvCxnSpPr>
            <p:cNvPr id="29" name="曲线连接符 28"/>
            <p:cNvCxnSpPr/>
            <p:nvPr/>
          </p:nvCxnSpPr>
          <p:spPr>
            <a:xfrm rot="10800000" flipV="1">
              <a:off x="3021" y="5679"/>
              <a:ext cx="6216" cy="1081"/>
            </a:xfrm>
            <a:prstGeom prst="curvedConnector3">
              <a:avLst>
                <a:gd name="adj1" fmla="val 49984"/>
              </a:avLst>
            </a:prstGeom>
            <a:ln w="38100"/>
          </p:spPr>
          <p:style>
            <a:lnRef idx="1">
              <a:schemeClr val="accent1"/>
            </a:lnRef>
            <a:fillRef idx="0">
              <a:schemeClr val="accent1"/>
            </a:fillRef>
            <a:effectRef idx="0">
              <a:schemeClr val="accent1"/>
            </a:effectRef>
            <a:fontRef idx="minor">
              <a:schemeClr val="tx1"/>
            </a:fontRef>
          </p:style>
        </p:cxnSp>
        <p:cxnSp>
          <p:nvCxnSpPr>
            <p:cNvPr id="30" name="曲线连接符 29"/>
            <p:cNvCxnSpPr/>
            <p:nvPr/>
          </p:nvCxnSpPr>
          <p:spPr>
            <a:xfrm rot="5400000">
              <a:off x="6307" y="5935"/>
              <a:ext cx="3210" cy="2751"/>
            </a:xfrm>
            <a:prstGeom prst="curvedConnector3">
              <a:avLst>
                <a:gd name="adj1" fmla="val 50016"/>
              </a:avLst>
            </a:prstGeom>
            <a:ln w="38100"/>
          </p:spPr>
          <p:style>
            <a:lnRef idx="1">
              <a:schemeClr val="accent1"/>
            </a:lnRef>
            <a:fillRef idx="0">
              <a:schemeClr val="accent1"/>
            </a:fillRef>
            <a:effectRef idx="0">
              <a:schemeClr val="accent1"/>
            </a:effectRef>
            <a:fontRef idx="minor">
              <a:schemeClr val="tx1"/>
            </a:fontRef>
          </p:style>
        </p:cxnSp>
        <p:cxnSp>
          <p:nvCxnSpPr>
            <p:cNvPr id="31" name="曲线连接符 30"/>
            <p:cNvCxnSpPr/>
            <p:nvPr/>
          </p:nvCxnSpPr>
          <p:spPr>
            <a:xfrm>
              <a:off x="9237" y="5680"/>
              <a:ext cx="6258" cy="2782"/>
            </a:xfrm>
            <a:prstGeom prst="curvedConnector3">
              <a:avLst>
                <a:gd name="adj1" fmla="val 50016"/>
              </a:avLst>
            </a:prstGeom>
            <a:ln w="38100"/>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443" y="2945"/>
              <a:ext cx="1845" cy="2018"/>
            </a:xfrm>
            <a:prstGeom prst="rect">
              <a:avLst/>
            </a:prstGeom>
            <a:noFill/>
          </p:spPr>
          <p:txBody>
            <a:bodyPr wrap="square" rtlCol="0" anchor="t">
              <a:spAutoFit/>
            </a:bodyPr>
            <a:lstStyle/>
            <a:p>
              <a:r>
                <a:rPr lang="zh-CN" altLang="en-US" sz="3000" b="1"/>
                <a:t>A</a:t>
              </a:r>
              <a:r>
                <a:rPr lang="zh-CN" altLang="en-US" sz="3000" b="1" baseline="-25000"/>
                <a:t>1</a:t>
              </a:r>
            </a:p>
          </p:txBody>
        </p:sp>
        <p:sp>
          <p:nvSpPr>
            <p:cNvPr id="33" name="文本框 32"/>
            <p:cNvSpPr txBox="1"/>
            <p:nvPr/>
          </p:nvSpPr>
          <p:spPr>
            <a:xfrm>
              <a:off x="11723" y="3205"/>
              <a:ext cx="2893" cy="2018"/>
            </a:xfrm>
            <a:prstGeom prst="rect">
              <a:avLst/>
            </a:prstGeom>
            <a:noFill/>
          </p:spPr>
          <p:txBody>
            <a:bodyPr wrap="square" rtlCol="0" anchor="t">
              <a:spAutoFit/>
            </a:bodyPr>
            <a:lstStyle/>
            <a:p>
              <a:r>
                <a:rPr lang="zh-CN" altLang="en-US" sz="3000" b="1"/>
                <a:t>A</a:t>
              </a:r>
              <a:r>
                <a:rPr lang="en-US" altLang="zh-CN" sz="3000" b="1" baseline="-25000"/>
                <a:t>2</a:t>
              </a:r>
            </a:p>
          </p:txBody>
        </p:sp>
        <p:sp>
          <p:nvSpPr>
            <p:cNvPr id="34" name="文本框 33"/>
            <p:cNvSpPr txBox="1"/>
            <p:nvPr/>
          </p:nvSpPr>
          <p:spPr>
            <a:xfrm>
              <a:off x="13643" y="5706"/>
              <a:ext cx="2154" cy="2018"/>
            </a:xfrm>
            <a:prstGeom prst="rect">
              <a:avLst/>
            </a:prstGeom>
            <a:noFill/>
          </p:spPr>
          <p:txBody>
            <a:bodyPr wrap="square" rtlCol="0" anchor="t">
              <a:spAutoFit/>
            </a:bodyPr>
            <a:lstStyle/>
            <a:p>
              <a:r>
                <a:rPr lang="zh-CN" altLang="en-US" sz="3000" b="1"/>
                <a:t>A</a:t>
              </a:r>
              <a:r>
                <a:rPr lang="en-US" altLang="zh-CN" sz="3000" b="1" baseline="-25000"/>
                <a:t>3</a:t>
              </a:r>
            </a:p>
          </p:txBody>
        </p:sp>
        <p:sp>
          <p:nvSpPr>
            <p:cNvPr id="35" name="文本框 34"/>
            <p:cNvSpPr txBox="1"/>
            <p:nvPr/>
          </p:nvSpPr>
          <p:spPr>
            <a:xfrm>
              <a:off x="9719" y="7086"/>
              <a:ext cx="2542" cy="2018"/>
            </a:xfrm>
            <a:prstGeom prst="rect">
              <a:avLst/>
            </a:prstGeom>
            <a:noFill/>
          </p:spPr>
          <p:txBody>
            <a:bodyPr wrap="square" rtlCol="0" anchor="t">
              <a:spAutoFit/>
            </a:bodyPr>
            <a:lstStyle/>
            <a:p>
              <a:r>
                <a:rPr lang="zh-CN" altLang="en-US" sz="3000" b="1"/>
                <a:t>A</a:t>
              </a:r>
              <a:r>
                <a:rPr lang="en-US" altLang="zh-CN" sz="3000" b="1" baseline="-25000"/>
                <a:t>4</a:t>
              </a:r>
            </a:p>
          </p:txBody>
        </p:sp>
        <p:sp>
          <p:nvSpPr>
            <p:cNvPr id="36" name="文本框 35"/>
            <p:cNvSpPr txBox="1"/>
            <p:nvPr/>
          </p:nvSpPr>
          <p:spPr>
            <a:xfrm>
              <a:off x="3951" y="7086"/>
              <a:ext cx="3097" cy="2018"/>
            </a:xfrm>
            <a:prstGeom prst="rect">
              <a:avLst/>
            </a:prstGeom>
            <a:noFill/>
          </p:spPr>
          <p:txBody>
            <a:bodyPr wrap="square" rtlCol="0" anchor="t">
              <a:spAutoFit/>
            </a:bodyPr>
            <a:lstStyle/>
            <a:p>
              <a:r>
                <a:rPr lang="zh-CN" altLang="en-US" sz="3000" b="1"/>
                <a:t>A</a:t>
              </a:r>
              <a:r>
                <a:rPr lang="en-US" altLang="zh-CN" sz="3000" b="1" baseline="-25000"/>
                <a:t>5</a:t>
              </a:r>
            </a:p>
          </p:txBody>
        </p:sp>
        <p:sp>
          <p:nvSpPr>
            <p:cNvPr id="37" name="文本框 36"/>
            <p:cNvSpPr txBox="1"/>
            <p:nvPr/>
          </p:nvSpPr>
          <p:spPr>
            <a:xfrm>
              <a:off x="3734" y="4075"/>
              <a:ext cx="4502" cy="2018"/>
            </a:xfrm>
            <a:prstGeom prst="rect">
              <a:avLst/>
            </a:prstGeom>
            <a:noFill/>
          </p:spPr>
          <p:txBody>
            <a:bodyPr wrap="square" rtlCol="0" anchor="t">
              <a:spAutoFit/>
            </a:bodyPr>
            <a:lstStyle/>
            <a:p>
              <a:r>
                <a:rPr lang="zh-CN" altLang="en-US" sz="3000" b="1"/>
                <a:t>A</a:t>
              </a:r>
              <a:r>
                <a:rPr lang="en-US" altLang="zh-CN" sz="3000" b="1" baseline="-25000"/>
                <a:t>6</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概率公式</a:t>
            </a:r>
          </a:p>
        </p:txBody>
      </p:sp>
      <p:graphicFrame>
        <p:nvGraphicFramePr>
          <p:cNvPr id="2" name="对象 1">
            <a:hlinkClick r:id="" action="ppaction://ole?verb=0"/>
          </p:cNvPr>
          <p:cNvGraphicFramePr>
            <a:graphicFrameLocks noChangeAspect="1"/>
          </p:cNvGraphicFramePr>
          <p:nvPr/>
        </p:nvGraphicFramePr>
        <p:xfrm>
          <a:off x="1924183" y="1227863"/>
          <a:ext cx="3410588" cy="1236751"/>
        </p:xfrm>
        <a:graphic>
          <a:graphicData uri="http://schemas.openxmlformats.org/presentationml/2006/ole">
            <mc:AlternateContent xmlns:mc="http://schemas.openxmlformats.org/markup-compatibility/2006">
              <mc:Choice xmlns:v="urn:schemas-microsoft-com:vml" Requires="v">
                <p:oleObj spid="_x0000_s19460" r:id="rId4" imgW="1155700" imgH="419100" progId="Equation.KSEE3">
                  <p:embed/>
                </p:oleObj>
              </mc:Choice>
              <mc:Fallback>
                <p:oleObj r:id="rId4" imgW="1155700" imgH="419100" progId="Equation.KSEE3">
                  <p:embed/>
                  <p:pic>
                    <p:nvPicPr>
                      <p:cNvPr id="0" name="图片 1024"/>
                      <p:cNvPicPr/>
                      <p:nvPr/>
                    </p:nvPicPr>
                    <p:blipFill>
                      <a:blip r:embed="rId5"/>
                      <a:stretch>
                        <a:fillRect/>
                      </a:stretch>
                    </p:blipFill>
                    <p:spPr>
                      <a:xfrm>
                        <a:off x="1924183" y="1227863"/>
                        <a:ext cx="3410588" cy="1236751"/>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920767" y="2769357"/>
          <a:ext cx="4496872" cy="1274844"/>
        </p:xfrm>
        <a:graphic>
          <a:graphicData uri="http://schemas.openxmlformats.org/presentationml/2006/ole">
            <mc:AlternateContent xmlns:mc="http://schemas.openxmlformats.org/markup-compatibility/2006">
              <mc:Choice xmlns:v="urn:schemas-microsoft-com:vml" Requires="v">
                <p:oleObj spid="_x0000_s19461" r:id="rId6" imgW="1524000" imgH="431800" progId="Equation.KSEE3">
                  <p:embed/>
                </p:oleObj>
              </mc:Choice>
              <mc:Fallback>
                <p:oleObj r:id="rId6" imgW="1524000" imgH="431800" progId="Equation.KSEE3">
                  <p:embed/>
                  <p:pic>
                    <p:nvPicPr>
                      <p:cNvPr id="0" name="图片 1024"/>
                      <p:cNvPicPr/>
                      <p:nvPr/>
                    </p:nvPicPr>
                    <p:blipFill>
                      <a:blip r:embed="rId7"/>
                      <a:stretch>
                        <a:fillRect/>
                      </a:stretch>
                    </p:blipFill>
                    <p:spPr>
                      <a:xfrm>
                        <a:off x="920767" y="2769357"/>
                        <a:ext cx="4496872" cy="1274844"/>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40512" y="4667021"/>
          <a:ext cx="5430784" cy="1964326"/>
        </p:xfrm>
        <a:graphic>
          <a:graphicData uri="http://schemas.openxmlformats.org/presentationml/2006/ole">
            <mc:AlternateContent xmlns:mc="http://schemas.openxmlformats.org/markup-compatibility/2006">
              <mc:Choice xmlns:v="urn:schemas-microsoft-com:vml" Requires="v">
                <p:oleObj spid="_x0000_s19462" r:id="rId8" imgW="1790700" imgH="647700" progId="Equation.KSEE3">
                  <p:embed/>
                </p:oleObj>
              </mc:Choice>
              <mc:Fallback>
                <p:oleObj r:id="rId8" imgW="1790700" imgH="647700" progId="Equation.KSEE3">
                  <p:embed/>
                  <p:pic>
                    <p:nvPicPr>
                      <p:cNvPr id="0" name="图片 6144"/>
                      <p:cNvPicPr/>
                      <p:nvPr/>
                    </p:nvPicPr>
                    <p:blipFill>
                      <a:blip r:embed="rId9"/>
                      <a:stretch>
                        <a:fillRect/>
                      </a:stretch>
                    </p:blipFill>
                    <p:spPr>
                      <a:xfrm>
                        <a:off x="240512" y="4667021"/>
                        <a:ext cx="5430784" cy="1964326"/>
                      </a:xfrm>
                      <a:prstGeom prst="rect">
                        <a:avLst/>
                      </a:prstGeom>
                    </p:spPr>
                  </p:pic>
                </p:oleObj>
              </mc:Fallback>
            </mc:AlternateContent>
          </a:graphicData>
        </a:graphic>
      </p:graphicFrame>
      <p:grpSp>
        <p:nvGrpSpPr>
          <p:cNvPr id="22" name="组合 21"/>
          <p:cNvGrpSpPr/>
          <p:nvPr/>
        </p:nvGrpSpPr>
        <p:grpSpPr>
          <a:xfrm>
            <a:off x="6133776" y="1860206"/>
            <a:ext cx="5736798" cy="2863320"/>
            <a:chOff x="3021" y="2394"/>
            <a:chExt cx="12776" cy="6522"/>
          </a:xfrm>
        </p:grpSpPr>
        <p:sp>
          <p:nvSpPr>
            <p:cNvPr id="24" name="圆角矩形 23"/>
            <p:cNvSpPr/>
            <p:nvPr/>
          </p:nvSpPr>
          <p:spPr>
            <a:xfrm>
              <a:off x="3054" y="2397"/>
              <a:ext cx="12741" cy="6390"/>
            </a:xfrm>
            <a:prstGeom prst="roundRect">
              <a:avLst/>
            </a:prstGeom>
            <a:solidFill>
              <a:schemeClr val="accent4">
                <a:lumMod val="20000"/>
                <a:lumOff val="80000"/>
              </a:schemeClr>
            </a:solid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5" name="椭圆 24"/>
            <p:cNvSpPr/>
            <p:nvPr/>
          </p:nvSpPr>
          <p:spPr>
            <a:xfrm>
              <a:off x="5236" y="3772"/>
              <a:ext cx="8378" cy="3641"/>
            </a:xfrm>
            <a:prstGeom prst="ellipse">
              <a:avLst/>
            </a:prstGeom>
            <a:solidFill>
              <a:schemeClr val="accent6">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600" b="1">
                  <a:solidFill>
                    <a:schemeClr val="tx1"/>
                  </a:solidFill>
                </a:rPr>
                <a:t>B</a:t>
              </a:r>
            </a:p>
          </p:txBody>
        </p:sp>
        <p:cxnSp>
          <p:nvCxnSpPr>
            <p:cNvPr id="26" name="曲线连接符 25"/>
            <p:cNvCxnSpPr/>
            <p:nvPr/>
          </p:nvCxnSpPr>
          <p:spPr>
            <a:xfrm>
              <a:off x="3734" y="2496"/>
              <a:ext cx="5524" cy="3132"/>
            </a:xfrm>
            <a:prstGeom prst="curvedConnector3">
              <a:avLst>
                <a:gd name="adj1" fmla="val 50018"/>
              </a:avLst>
            </a:prstGeom>
            <a:ln w="38100"/>
          </p:spPr>
          <p:style>
            <a:lnRef idx="1">
              <a:schemeClr val="accent1"/>
            </a:lnRef>
            <a:fillRef idx="0">
              <a:schemeClr val="accent1"/>
            </a:fillRef>
            <a:effectRef idx="0">
              <a:schemeClr val="accent1"/>
            </a:effectRef>
            <a:fontRef idx="minor">
              <a:schemeClr val="tx1"/>
            </a:fontRef>
          </p:style>
        </p:cxnSp>
        <p:cxnSp>
          <p:nvCxnSpPr>
            <p:cNvPr id="27" name="曲线连接符 26"/>
            <p:cNvCxnSpPr/>
            <p:nvPr/>
          </p:nvCxnSpPr>
          <p:spPr>
            <a:xfrm rot="5400000">
              <a:off x="8217" y="3435"/>
              <a:ext cx="3234" cy="1152"/>
            </a:xfrm>
            <a:prstGeom prst="curvedConnector3">
              <a:avLst>
                <a:gd name="adj1" fmla="val 50031"/>
              </a:avLst>
            </a:prstGeom>
            <a:ln w="38100"/>
          </p:spPr>
          <p:style>
            <a:lnRef idx="1">
              <a:schemeClr val="accent1"/>
            </a:lnRef>
            <a:fillRef idx="0">
              <a:schemeClr val="accent1"/>
            </a:fillRef>
            <a:effectRef idx="0">
              <a:schemeClr val="accent1"/>
            </a:effectRef>
            <a:fontRef idx="minor">
              <a:schemeClr val="tx1"/>
            </a:fontRef>
          </p:style>
        </p:cxnSp>
        <p:cxnSp>
          <p:nvCxnSpPr>
            <p:cNvPr id="28" name="曲线连接符 27"/>
            <p:cNvCxnSpPr/>
            <p:nvPr/>
          </p:nvCxnSpPr>
          <p:spPr>
            <a:xfrm flipV="1">
              <a:off x="9186" y="2452"/>
              <a:ext cx="5742" cy="3203"/>
            </a:xfrm>
            <a:prstGeom prst="curvedConnector3">
              <a:avLst>
                <a:gd name="adj1" fmla="val 92615"/>
              </a:avLst>
            </a:prstGeom>
            <a:ln w="38100"/>
          </p:spPr>
          <p:style>
            <a:lnRef idx="1">
              <a:schemeClr val="accent1"/>
            </a:lnRef>
            <a:fillRef idx="0">
              <a:schemeClr val="accent1"/>
            </a:fillRef>
            <a:effectRef idx="0">
              <a:schemeClr val="accent1"/>
            </a:effectRef>
            <a:fontRef idx="minor">
              <a:schemeClr val="tx1"/>
            </a:fontRef>
          </p:style>
        </p:cxnSp>
        <p:cxnSp>
          <p:nvCxnSpPr>
            <p:cNvPr id="29" name="曲线连接符 28"/>
            <p:cNvCxnSpPr/>
            <p:nvPr/>
          </p:nvCxnSpPr>
          <p:spPr>
            <a:xfrm rot="10800000" flipV="1">
              <a:off x="3021" y="5679"/>
              <a:ext cx="6216" cy="1081"/>
            </a:xfrm>
            <a:prstGeom prst="curvedConnector3">
              <a:avLst>
                <a:gd name="adj1" fmla="val 49984"/>
              </a:avLst>
            </a:prstGeom>
            <a:ln w="38100"/>
          </p:spPr>
          <p:style>
            <a:lnRef idx="1">
              <a:schemeClr val="accent1"/>
            </a:lnRef>
            <a:fillRef idx="0">
              <a:schemeClr val="accent1"/>
            </a:fillRef>
            <a:effectRef idx="0">
              <a:schemeClr val="accent1"/>
            </a:effectRef>
            <a:fontRef idx="minor">
              <a:schemeClr val="tx1"/>
            </a:fontRef>
          </p:style>
        </p:cxnSp>
        <p:cxnSp>
          <p:nvCxnSpPr>
            <p:cNvPr id="30" name="曲线连接符 29"/>
            <p:cNvCxnSpPr/>
            <p:nvPr/>
          </p:nvCxnSpPr>
          <p:spPr>
            <a:xfrm rot="5400000">
              <a:off x="6307" y="5935"/>
              <a:ext cx="3210" cy="2751"/>
            </a:xfrm>
            <a:prstGeom prst="curvedConnector3">
              <a:avLst>
                <a:gd name="adj1" fmla="val 50016"/>
              </a:avLst>
            </a:prstGeom>
            <a:ln w="38100"/>
          </p:spPr>
          <p:style>
            <a:lnRef idx="1">
              <a:schemeClr val="accent1"/>
            </a:lnRef>
            <a:fillRef idx="0">
              <a:schemeClr val="accent1"/>
            </a:fillRef>
            <a:effectRef idx="0">
              <a:schemeClr val="accent1"/>
            </a:effectRef>
            <a:fontRef idx="minor">
              <a:schemeClr val="tx1"/>
            </a:fontRef>
          </p:style>
        </p:cxnSp>
        <p:cxnSp>
          <p:nvCxnSpPr>
            <p:cNvPr id="31" name="曲线连接符 30"/>
            <p:cNvCxnSpPr/>
            <p:nvPr/>
          </p:nvCxnSpPr>
          <p:spPr>
            <a:xfrm>
              <a:off x="9237" y="5680"/>
              <a:ext cx="6258" cy="2782"/>
            </a:xfrm>
            <a:prstGeom prst="curvedConnector3">
              <a:avLst>
                <a:gd name="adj1" fmla="val 50016"/>
              </a:avLst>
            </a:prstGeom>
            <a:ln w="38100"/>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443" y="2945"/>
              <a:ext cx="1845" cy="1260"/>
            </a:xfrm>
            <a:prstGeom prst="rect">
              <a:avLst/>
            </a:prstGeom>
            <a:noFill/>
          </p:spPr>
          <p:txBody>
            <a:bodyPr wrap="square" rtlCol="0" anchor="t">
              <a:spAutoFit/>
            </a:bodyPr>
            <a:lstStyle/>
            <a:p>
              <a:r>
                <a:rPr lang="zh-CN" altLang="en-US" sz="3000" b="1"/>
                <a:t>A</a:t>
              </a:r>
              <a:r>
                <a:rPr lang="zh-CN" altLang="en-US" sz="3000" b="1" baseline="-25000"/>
                <a:t>1</a:t>
              </a:r>
            </a:p>
          </p:txBody>
        </p:sp>
        <p:sp>
          <p:nvSpPr>
            <p:cNvPr id="33" name="文本框 32"/>
            <p:cNvSpPr txBox="1"/>
            <p:nvPr/>
          </p:nvSpPr>
          <p:spPr>
            <a:xfrm>
              <a:off x="11723" y="3205"/>
              <a:ext cx="2893" cy="1260"/>
            </a:xfrm>
            <a:prstGeom prst="rect">
              <a:avLst/>
            </a:prstGeom>
            <a:noFill/>
          </p:spPr>
          <p:txBody>
            <a:bodyPr wrap="square" rtlCol="0" anchor="t">
              <a:spAutoFit/>
            </a:bodyPr>
            <a:lstStyle/>
            <a:p>
              <a:r>
                <a:rPr lang="zh-CN" altLang="en-US" sz="3000" b="1"/>
                <a:t>A</a:t>
              </a:r>
              <a:r>
                <a:rPr lang="en-US" altLang="zh-CN" sz="3000" b="1" baseline="-25000"/>
                <a:t>2</a:t>
              </a:r>
            </a:p>
          </p:txBody>
        </p:sp>
        <p:sp>
          <p:nvSpPr>
            <p:cNvPr id="34" name="文本框 33"/>
            <p:cNvSpPr txBox="1"/>
            <p:nvPr/>
          </p:nvSpPr>
          <p:spPr>
            <a:xfrm>
              <a:off x="13643" y="5706"/>
              <a:ext cx="2154" cy="1260"/>
            </a:xfrm>
            <a:prstGeom prst="rect">
              <a:avLst/>
            </a:prstGeom>
            <a:noFill/>
          </p:spPr>
          <p:txBody>
            <a:bodyPr wrap="square" rtlCol="0" anchor="t">
              <a:spAutoFit/>
            </a:bodyPr>
            <a:lstStyle/>
            <a:p>
              <a:r>
                <a:rPr lang="zh-CN" altLang="en-US" sz="3000" b="1"/>
                <a:t>A</a:t>
              </a:r>
              <a:r>
                <a:rPr lang="en-US" altLang="zh-CN" sz="3000" b="1" baseline="-25000"/>
                <a:t>3</a:t>
              </a:r>
            </a:p>
          </p:txBody>
        </p:sp>
        <p:sp>
          <p:nvSpPr>
            <p:cNvPr id="35" name="文本框 34"/>
            <p:cNvSpPr txBox="1"/>
            <p:nvPr/>
          </p:nvSpPr>
          <p:spPr>
            <a:xfrm>
              <a:off x="9719" y="7086"/>
              <a:ext cx="2542" cy="1260"/>
            </a:xfrm>
            <a:prstGeom prst="rect">
              <a:avLst/>
            </a:prstGeom>
            <a:noFill/>
          </p:spPr>
          <p:txBody>
            <a:bodyPr wrap="square" rtlCol="0" anchor="t">
              <a:spAutoFit/>
            </a:bodyPr>
            <a:lstStyle/>
            <a:p>
              <a:r>
                <a:rPr lang="zh-CN" altLang="en-US" sz="3000" b="1"/>
                <a:t>A</a:t>
              </a:r>
              <a:r>
                <a:rPr lang="en-US" altLang="zh-CN" sz="3000" b="1" baseline="-25000"/>
                <a:t>4</a:t>
              </a:r>
            </a:p>
          </p:txBody>
        </p:sp>
        <p:sp>
          <p:nvSpPr>
            <p:cNvPr id="36" name="文本框 35"/>
            <p:cNvSpPr txBox="1"/>
            <p:nvPr/>
          </p:nvSpPr>
          <p:spPr>
            <a:xfrm>
              <a:off x="3951" y="7086"/>
              <a:ext cx="3097" cy="1260"/>
            </a:xfrm>
            <a:prstGeom prst="rect">
              <a:avLst/>
            </a:prstGeom>
            <a:noFill/>
          </p:spPr>
          <p:txBody>
            <a:bodyPr wrap="square" rtlCol="0" anchor="t">
              <a:spAutoFit/>
            </a:bodyPr>
            <a:lstStyle/>
            <a:p>
              <a:r>
                <a:rPr lang="zh-CN" altLang="en-US" sz="3000" b="1"/>
                <a:t>A</a:t>
              </a:r>
              <a:r>
                <a:rPr lang="en-US" altLang="zh-CN" sz="3000" b="1" baseline="-25000"/>
                <a:t>5</a:t>
              </a:r>
            </a:p>
          </p:txBody>
        </p:sp>
        <p:sp>
          <p:nvSpPr>
            <p:cNvPr id="37" name="文本框 36"/>
            <p:cNvSpPr txBox="1"/>
            <p:nvPr/>
          </p:nvSpPr>
          <p:spPr>
            <a:xfrm>
              <a:off x="3734" y="4075"/>
              <a:ext cx="4502" cy="1260"/>
            </a:xfrm>
            <a:prstGeom prst="rect">
              <a:avLst/>
            </a:prstGeom>
            <a:noFill/>
          </p:spPr>
          <p:txBody>
            <a:bodyPr wrap="square" rtlCol="0" anchor="t">
              <a:spAutoFit/>
            </a:bodyPr>
            <a:lstStyle/>
            <a:p>
              <a:r>
                <a:rPr lang="zh-CN" altLang="en-US" sz="3000" b="1"/>
                <a:t>A</a:t>
              </a:r>
              <a:r>
                <a:rPr lang="en-US" altLang="zh-CN" sz="3000" b="1" baseline="-25000"/>
                <a:t>6</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en-US" altLang="zh-CN">
                <a:latin typeface="Arial" panose="020B0604020202020204" pitchFamily="34" charset="0"/>
                <a:sym typeface="+mn-ea"/>
              </a:rPr>
              <a:t> </a:t>
            </a:r>
            <a:r>
              <a:rPr lang="zh-CN" altLang="en-US">
                <a:latin typeface="Arial" panose="020B0604020202020204" pitchFamily="34" charset="0"/>
                <a:sym typeface="+mn-ea"/>
              </a:rPr>
              <a:t>期望</a:t>
            </a:r>
            <a:r>
              <a:rPr lang="en-US" altLang="zh-CN">
                <a:latin typeface="Arial" panose="020B0604020202020204" pitchFamily="34" charset="0"/>
                <a:sym typeface="+mn-ea"/>
              </a:rPr>
              <a:t>(mean)</a:t>
            </a:r>
            <a:r>
              <a:rPr lang="zh-CN" altLang="en-US">
                <a:latin typeface="Arial" panose="020B0604020202020204" pitchFamily="34" charset="0"/>
                <a:sym typeface="+mn-ea"/>
              </a:rPr>
              <a:t>：也就是均值，是概率加权下的</a:t>
            </a:r>
            <a:r>
              <a:rPr lang="en-US" altLang="zh-CN">
                <a:latin typeface="Arial" panose="020B0604020202020204" pitchFamily="34" charset="0"/>
                <a:sym typeface="+mn-ea"/>
              </a:rPr>
              <a:t>“</a:t>
            </a:r>
            <a:r>
              <a:rPr lang="zh-CN" altLang="en-US">
                <a:latin typeface="Arial" panose="020B0604020202020204" pitchFamily="34" charset="0"/>
                <a:sym typeface="+mn-ea"/>
              </a:rPr>
              <a:t>平均值</a:t>
            </a:r>
            <a:r>
              <a:rPr lang="en-US" altLang="zh-CN">
                <a:latin typeface="Arial" panose="020B0604020202020204" pitchFamily="34" charset="0"/>
                <a:sym typeface="+mn-ea"/>
              </a:rPr>
              <a:t>”</a:t>
            </a:r>
            <a:r>
              <a:rPr lang="zh-CN" altLang="en-US">
                <a:latin typeface="Arial" panose="020B0604020202020204" pitchFamily="34" charset="0"/>
                <a:sym typeface="+mn-ea"/>
              </a:rPr>
              <a:t>，是每次可能结果的概率乘以其结果的总和，反映的实随机变量平均取值大小。常用符号</a:t>
            </a:r>
            <a:r>
              <a:rPr lang="en-US" altLang="zh-CN">
                <a:latin typeface="Arial" panose="020B0604020202020204" pitchFamily="34" charset="0"/>
                <a:sym typeface="+mn-ea"/>
              </a:rPr>
              <a:t>μ</a:t>
            </a:r>
            <a:r>
              <a:rPr lang="zh-CN" altLang="en-US">
                <a:latin typeface="Arial" panose="020B0604020202020204" pitchFamily="34" charset="0"/>
                <a:sym typeface="+mn-ea"/>
              </a:rPr>
              <a:t>表示 ：</a:t>
            </a:r>
            <a:endParaRPr lang="zh-CN" altLang="en-US"/>
          </a:p>
          <a:p>
            <a:r>
              <a:rPr lang="zh-CN" altLang="en-US"/>
              <a:t> </a:t>
            </a:r>
            <a:r>
              <a:rPr lang="zh-CN" altLang="en-US">
                <a:latin typeface="Arial" panose="020B0604020202020204" pitchFamily="34" charset="0"/>
                <a:sym typeface="+mn-ea"/>
              </a:rPr>
              <a:t>连续性数据：</a:t>
            </a:r>
          </a:p>
          <a:p>
            <a:endParaRPr lang="zh-CN" altLang="en-US">
              <a:latin typeface="Arial" panose="020B0604020202020204" pitchFamily="34" charset="0"/>
              <a:sym typeface="+mn-ea"/>
            </a:endParaRPr>
          </a:p>
          <a:p>
            <a:r>
              <a:rPr lang="zh-CN" altLang="en-US">
                <a:latin typeface="Arial" panose="020B0604020202020204" pitchFamily="34" charset="0"/>
                <a:sym typeface="+mn-ea"/>
              </a:rPr>
              <a:t> 离散型数据：</a:t>
            </a:r>
            <a:endParaRPr lang="zh-CN" altLang="en-US">
              <a:latin typeface="Arial" panose="020B0604020202020204" pitchFamily="34" charset="0"/>
            </a:endParaRPr>
          </a:p>
          <a:p>
            <a:endParaRPr lang="zh-CN" altLang="en-US"/>
          </a:p>
        </p:txBody>
      </p:sp>
      <p:sp>
        <p:nvSpPr>
          <p:cNvPr id="3" name="标题 2"/>
          <p:cNvSpPr>
            <a:spLocks noGrp="1"/>
          </p:cNvSpPr>
          <p:nvPr>
            <p:ph type="title"/>
          </p:nvPr>
        </p:nvSpPr>
        <p:spPr/>
        <p:txBody>
          <a:bodyPr>
            <a:normAutofit/>
          </a:bodyPr>
          <a:lstStyle/>
          <a:p>
            <a:r>
              <a:rPr lang="zh-CN" altLang="en-US"/>
              <a:t>期望</a:t>
            </a:r>
          </a:p>
        </p:txBody>
      </p:sp>
      <p:graphicFrame>
        <p:nvGraphicFramePr>
          <p:cNvPr id="2" name="对象 1">
            <a:hlinkClick r:id="" action="ppaction://ole?verb=0"/>
          </p:cNvPr>
          <p:cNvGraphicFramePr>
            <a:graphicFrameLocks noChangeAspect="1"/>
          </p:cNvGraphicFramePr>
          <p:nvPr/>
        </p:nvGraphicFramePr>
        <p:xfrm>
          <a:off x="3240844" y="3196684"/>
          <a:ext cx="3672160" cy="1015812"/>
        </p:xfrm>
        <a:graphic>
          <a:graphicData uri="http://schemas.openxmlformats.org/presentationml/2006/ole">
            <mc:AlternateContent xmlns:mc="http://schemas.openxmlformats.org/markup-compatibility/2006">
              <mc:Choice xmlns:v="urn:schemas-microsoft-com:vml" Requires="v">
                <p:oleObj spid="_x0000_s20483" r:id="rId4" imgW="1193800" imgH="330200" progId="Equation.KSEE3">
                  <p:embed/>
                </p:oleObj>
              </mc:Choice>
              <mc:Fallback>
                <p:oleObj r:id="rId4" imgW="1193800" imgH="330200" progId="Equation.KSEE3">
                  <p:embed/>
                  <p:pic>
                    <p:nvPicPr>
                      <p:cNvPr id="0" name="图片 7168"/>
                      <p:cNvPicPr/>
                      <p:nvPr/>
                    </p:nvPicPr>
                    <p:blipFill>
                      <a:blip r:embed="rId5"/>
                      <a:stretch>
                        <a:fillRect/>
                      </a:stretch>
                    </p:blipFill>
                    <p:spPr>
                      <a:xfrm>
                        <a:off x="3240844" y="3196684"/>
                        <a:ext cx="3672160" cy="1015812"/>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3240844" y="4916020"/>
          <a:ext cx="2899508" cy="1029779"/>
        </p:xfrm>
        <a:graphic>
          <a:graphicData uri="http://schemas.openxmlformats.org/presentationml/2006/ole">
            <mc:AlternateContent xmlns:mc="http://schemas.openxmlformats.org/markup-compatibility/2006">
              <mc:Choice xmlns:v="urn:schemas-microsoft-com:vml" Requires="v">
                <p:oleObj spid="_x0000_s20484" r:id="rId6" imgW="965200" imgH="342900" progId="Equation.KSEE3">
                  <p:embed/>
                </p:oleObj>
              </mc:Choice>
              <mc:Fallback>
                <p:oleObj r:id="rId6" imgW="965200" imgH="342900" progId="Equation.KSEE3">
                  <p:embed/>
                  <p:pic>
                    <p:nvPicPr>
                      <p:cNvPr id="0" name="图片 7169"/>
                      <p:cNvPicPr/>
                      <p:nvPr/>
                    </p:nvPicPr>
                    <p:blipFill>
                      <a:blip r:embed="rId7"/>
                      <a:stretch>
                        <a:fillRect/>
                      </a:stretch>
                    </p:blipFill>
                    <p:spPr>
                      <a:xfrm>
                        <a:off x="3240844" y="4916020"/>
                        <a:ext cx="2899508" cy="1029779"/>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期望</a:t>
            </a:r>
          </a:p>
        </p:txBody>
      </p:sp>
      <p:graphicFrame>
        <p:nvGraphicFramePr>
          <p:cNvPr id="7" name="表格 6"/>
          <p:cNvGraphicFramePr/>
          <p:nvPr/>
        </p:nvGraphicFramePr>
        <p:xfrm>
          <a:off x="779177" y="1356744"/>
          <a:ext cx="8530590" cy="762000"/>
        </p:xfrm>
        <a:graphic>
          <a:graphicData uri="http://schemas.openxmlformats.org/drawingml/2006/table">
            <a:tbl>
              <a:tblPr firstCol="1" bandCol="1">
                <a:tableStyleId>{F5AB1C69-6EDB-4FF4-983F-18BD219EF322}</a:tableStyleId>
              </a:tblPr>
              <a:tblGrid>
                <a:gridCol w="1421765"/>
                <a:gridCol w="1421765"/>
                <a:gridCol w="1421765"/>
                <a:gridCol w="1421765"/>
                <a:gridCol w="1421765"/>
                <a:gridCol w="1421765"/>
              </a:tblGrid>
              <a:tr h="381000">
                <a:tc>
                  <a:txBody>
                    <a:bodyPr/>
                    <a:lstStyle/>
                    <a:p>
                      <a:pPr>
                        <a:buNone/>
                      </a:pPr>
                      <a:r>
                        <a:rPr lang="en-US" altLang="zh-CN" sz="1800"/>
                        <a:t>X</a:t>
                      </a:r>
                    </a:p>
                  </a:txBody>
                  <a:tcPr marL="91423" marR="91423" marT="45711" marB="45711"/>
                </a:tc>
                <a:tc>
                  <a:txBody>
                    <a:bodyPr/>
                    <a:lstStyle/>
                    <a:p>
                      <a:pPr>
                        <a:buNone/>
                      </a:pPr>
                      <a:r>
                        <a:rPr lang="en-US" altLang="zh-CN" sz="1800"/>
                        <a:t>2</a:t>
                      </a:r>
                    </a:p>
                  </a:txBody>
                  <a:tcPr marL="91423" marR="91423" marT="45711" marB="45711"/>
                </a:tc>
                <a:tc>
                  <a:txBody>
                    <a:bodyPr/>
                    <a:lstStyle/>
                    <a:p>
                      <a:pPr>
                        <a:buNone/>
                      </a:pPr>
                      <a:r>
                        <a:rPr lang="en-US" altLang="zh-CN" sz="1800"/>
                        <a:t>4</a:t>
                      </a:r>
                    </a:p>
                  </a:txBody>
                  <a:tcPr marL="91423" marR="91423" marT="45711" marB="45711"/>
                </a:tc>
                <a:tc>
                  <a:txBody>
                    <a:bodyPr/>
                    <a:lstStyle/>
                    <a:p>
                      <a:pPr>
                        <a:buNone/>
                      </a:pPr>
                      <a:r>
                        <a:rPr lang="en-US" altLang="zh-CN" sz="1800"/>
                        <a:t>6</a:t>
                      </a:r>
                    </a:p>
                  </a:txBody>
                  <a:tcPr marL="91423" marR="91423" marT="45711" marB="45711"/>
                </a:tc>
                <a:tc>
                  <a:txBody>
                    <a:bodyPr/>
                    <a:lstStyle/>
                    <a:p>
                      <a:pPr>
                        <a:buNone/>
                      </a:pPr>
                      <a:r>
                        <a:rPr lang="en-US" altLang="zh-CN" sz="1800"/>
                        <a:t>8</a:t>
                      </a:r>
                    </a:p>
                  </a:txBody>
                  <a:tcPr marL="91423" marR="91423" marT="45711" marB="45711"/>
                </a:tc>
                <a:tc>
                  <a:txBody>
                    <a:bodyPr/>
                    <a:lstStyle/>
                    <a:p>
                      <a:pPr>
                        <a:buNone/>
                      </a:pPr>
                      <a:r>
                        <a:rPr lang="en-US" altLang="zh-CN" sz="1800"/>
                        <a:t>10</a:t>
                      </a:r>
                    </a:p>
                  </a:txBody>
                  <a:tcPr marL="91423" marR="91423" marT="45711" marB="45711"/>
                </a:tc>
              </a:tr>
              <a:tr h="381000">
                <a:tc>
                  <a:txBody>
                    <a:bodyPr/>
                    <a:lstStyle/>
                    <a:p>
                      <a:pPr>
                        <a:buNone/>
                      </a:pPr>
                      <a:r>
                        <a:rPr lang="en-US" altLang="zh-CN" sz="1800"/>
                        <a:t>P(x)</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r>
            </a:tbl>
          </a:graphicData>
        </a:graphic>
      </p:graphicFrame>
      <p:grpSp>
        <p:nvGrpSpPr>
          <p:cNvPr id="9" name="组合 8"/>
          <p:cNvGrpSpPr/>
          <p:nvPr/>
        </p:nvGrpSpPr>
        <p:grpSpPr>
          <a:xfrm>
            <a:off x="980435" y="2549053"/>
            <a:ext cx="10668564" cy="2380174"/>
            <a:chOff x="1445" y="3535"/>
            <a:chExt cx="16804" cy="3749"/>
          </a:xfrm>
        </p:grpSpPr>
        <p:graphicFrame>
          <p:nvGraphicFramePr>
            <p:cNvPr id="4" name="对象 3">
              <a:hlinkClick r:id="" action="ppaction://ole?verb=0"/>
            </p:cNvPr>
            <p:cNvGraphicFramePr>
              <a:graphicFrameLocks noChangeAspect="1"/>
            </p:cNvGraphicFramePr>
            <p:nvPr/>
          </p:nvGraphicFramePr>
          <p:xfrm>
            <a:off x="1445" y="3535"/>
            <a:ext cx="4568" cy="1623"/>
          </p:xfrm>
          <a:graphic>
            <a:graphicData uri="http://schemas.openxmlformats.org/presentationml/2006/ole">
              <mc:AlternateContent xmlns:mc="http://schemas.openxmlformats.org/markup-compatibility/2006">
                <mc:Choice xmlns:v="urn:schemas-microsoft-com:vml" Requires="v">
                  <p:oleObj spid="_x0000_s21507" r:id="rId4" imgW="965200" imgH="342900" progId="Equation.KSEE3">
                    <p:embed/>
                  </p:oleObj>
                </mc:Choice>
                <mc:Fallback>
                  <p:oleObj r:id="rId4" imgW="965200" imgH="342900" progId="Equation.KSEE3">
                    <p:embed/>
                    <p:pic>
                      <p:nvPicPr>
                        <p:cNvPr id="0" name="图片 7169"/>
                        <p:cNvPicPr/>
                        <p:nvPr/>
                      </p:nvPicPr>
                      <p:blipFill>
                        <a:blip r:embed="rId5"/>
                        <a:stretch>
                          <a:fillRect/>
                        </a:stretch>
                      </p:blipFill>
                      <p:spPr>
                        <a:xfrm>
                          <a:off x="1445" y="3535"/>
                          <a:ext cx="4568" cy="1623"/>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841" y="4894"/>
            <a:ext cx="15408" cy="2390"/>
          </p:xfrm>
          <a:graphic>
            <a:graphicData uri="http://schemas.openxmlformats.org/presentationml/2006/ole">
              <mc:AlternateContent xmlns:mc="http://schemas.openxmlformats.org/markup-compatibility/2006">
                <mc:Choice xmlns:v="urn:schemas-microsoft-com:vml" Requires="v">
                  <p:oleObj spid="_x0000_s21508" r:id="rId6" imgW="2616200" imgH="405765" progId="Equation.KSEE3">
                    <p:embed/>
                  </p:oleObj>
                </mc:Choice>
                <mc:Fallback>
                  <p:oleObj r:id="rId6" imgW="2616200" imgH="405765" progId="Equation.KSEE3">
                    <p:embed/>
                    <p:pic>
                      <p:nvPicPr>
                        <p:cNvPr id="0" name="图片 2048"/>
                        <p:cNvPicPr/>
                        <p:nvPr/>
                      </p:nvPicPr>
                      <p:blipFill>
                        <a:blip r:embed="rId7"/>
                        <a:stretch>
                          <a:fillRect/>
                        </a:stretch>
                      </p:blipFill>
                      <p:spPr>
                        <a:xfrm>
                          <a:off x="2841" y="4894"/>
                          <a:ext cx="15408" cy="2390"/>
                        </a:xfrm>
                        <a:prstGeom prst="rect">
                          <a:avLst/>
                        </a:prstGeom>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期望</a:t>
            </a:r>
          </a:p>
        </p:txBody>
      </p:sp>
      <p:sp>
        <p:nvSpPr>
          <p:cNvPr id="6" name="内容占位符 4"/>
          <p:cNvSpPr/>
          <p:nvPr/>
        </p:nvSpPr>
        <p:spPr>
          <a:xfrm>
            <a:off x="492845" y="1151042"/>
            <a:ext cx="10784748" cy="5142548"/>
          </a:xfrm>
          <a:prstGeom prst="rect">
            <a:avLst/>
          </a:prstGeom>
        </p:spPr>
        <p:txBody>
          <a:bodyPr vert="horz" lIns="91423" tIns="45711" rIns="91423" bIns="45711" rtlCol="0">
            <a:normAutofit/>
          </a:bodyPr>
          <a:lstStyle>
            <a:lvl1pPr marL="228600" indent="-228600" algn="l" defTabSz="914400" rtl="0" eaLnBrk="1" latinLnBrk="0" hangingPunct="1">
              <a:lnSpc>
                <a:spcPts val="3200"/>
              </a:lnSpc>
              <a:spcBef>
                <a:spcPts val="1000"/>
              </a:spcBef>
              <a:buSzPct val="80000"/>
              <a:buFontTx/>
              <a:buBlip>
                <a:blip r:embed="rId4"/>
              </a:buBlip>
              <a:defRPr sz="28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ts val="3200"/>
              </a:lnSpc>
              <a:spcBef>
                <a:spcPts val="500"/>
              </a:spcBef>
              <a:buSzPct val="100000"/>
              <a:buFontTx/>
              <a:buBlip>
                <a:blip r:embed="rId5"/>
              </a:buBlip>
              <a:defRPr sz="24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6"/>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a:latin typeface="Arial" panose="020B0604020202020204" pitchFamily="34" charset="0"/>
              </a:rPr>
              <a:t>假设</a:t>
            </a:r>
            <a:r>
              <a:rPr lang="en-US" altLang="zh-CN">
                <a:latin typeface="Arial" panose="020B0604020202020204" pitchFamily="34" charset="0"/>
              </a:rPr>
              <a:t>C</a:t>
            </a:r>
            <a:r>
              <a:rPr lang="zh-CN" altLang="en-US">
                <a:latin typeface="Arial" panose="020B0604020202020204" pitchFamily="34" charset="0"/>
              </a:rPr>
              <a:t>为一个常数，</a:t>
            </a:r>
            <a:r>
              <a:rPr lang="en-US" altLang="zh-CN">
                <a:latin typeface="Arial" panose="020B0604020202020204" pitchFamily="34" charset="0"/>
              </a:rPr>
              <a:t>X</a:t>
            </a:r>
            <a:r>
              <a:rPr lang="zh-CN" altLang="en-US">
                <a:latin typeface="Arial" panose="020B0604020202020204" pitchFamily="34" charset="0"/>
              </a:rPr>
              <a:t>和</a:t>
            </a:r>
            <a:r>
              <a:rPr lang="en-US" altLang="zh-CN">
                <a:latin typeface="Arial" panose="020B0604020202020204" pitchFamily="34" charset="0"/>
              </a:rPr>
              <a:t>Y</a:t>
            </a:r>
            <a:r>
              <a:rPr lang="zh-CN" altLang="en-US">
                <a:latin typeface="Arial" panose="020B0604020202020204" pitchFamily="34" charset="0"/>
              </a:rPr>
              <a:t>实两个随机变量，那么期望有一下性质：</a:t>
            </a:r>
            <a:endParaRPr lang="en-US" altLang="zh-CN">
              <a:latin typeface="Arial" panose="020B0604020202020204" pitchFamily="34" charset="0"/>
            </a:endParaRPr>
          </a:p>
        </p:txBody>
      </p:sp>
      <p:graphicFrame>
        <p:nvGraphicFramePr>
          <p:cNvPr id="5" name="对象 4">
            <a:hlinkClick r:id="" action="ppaction://ole?verb=0"/>
          </p:cNvPr>
          <p:cNvGraphicFramePr>
            <a:graphicFrameLocks noChangeAspect="1"/>
          </p:cNvGraphicFramePr>
          <p:nvPr/>
        </p:nvGraphicFramePr>
        <p:xfrm>
          <a:off x="2788580" y="2070352"/>
          <a:ext cx="2132570" cy="755510"/>
        </p:xfrm>
        <a:graphic>
          <a:graphicData uri="http://schemas.openxmlformats.org/presentationml/2006/ole">
            <mc:AlternateContent xmlns:mc="http://schemas.openxmlformats.org/markup-compatibility/2006">
              <mc:Choice xmlns:v="urn:schemas-microsoft-com:vml" Requires="v">
                <p:oleObj spid="_x0000_s22534" r:id="rId7" imgW="609600" imgH="215900" progId="Equation.KSEE3">
                  <p:embed/>
                </p:oleObj>
              </mc:Choice>
              <mc:Fallback>
                <p:oleObj r:id="rId7" imgW="609600" imgH="215900" progId="Equation.KSEE3">
                  <p:embed/>
                  <p:pic>
                    <p:nvPicPr>
                      <p:cNvPr id="0" name="图片 8192"/>
                      <p:cNvPicPr/>
                      <p:nvPr/>
                    </p:nvPicPr>
                    <p:blipFill>
                      <a:blip r:embed="rId8"/>
                      <a:stretch>
                        <a:fillRect/>
                      </a:stretch>
                    </p:blipFill>
                    <p:spPr>
                      <a:xfrm>
                        <a:off x="2788580" y="2070352"/>
                        <a:ext cx="2132570" cy="75551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422707" y="2070986"/>
          <a:ext cx="3641686" cy="754875"/>
        </p:xfrm>
        <a:graphic>
          <a:graphicData uri="http://schemas.openxmlformats.org/presentationml/2006/ole">
            <mc:AlternateContent xmlns:mc="http://schemas.openxmlformats.org/markup-compatibility/2006">
              <mc:Choice xmlns:v="urn:schemas-microsoft-com:vml" Requires="v">
                <p:oleObj spid="_x0000_s22535" r:id="rId9" imgW="1041400" imgH="215900" progId="Equation.KSEE3">
                  <p:embed/>
                </p:oleObj>
              </mc:Choice>
              <mc:Fallback>
                <p:oleObj r:id="rId9" imgW="1041400" imgH="215900" progId="Equation.KSEE3">
                  <p:embed/>
                  <p:pic>
                    <p:nvPicPr>
                      <p:cNvPr id="0" name="图片 8193"/>
                      <p:cNvPicPr/>
                      <p:nvPr/>
                    </p:nvPicPr>
                    <p:blipFill>
                      <a:blip r:embed="rId10"/>
                      <a:stretch>
                        <a:fillRect/>
                      </a:stretch>
                    </p:blipFill>
                    <p:spPr>
                      <a:xfrm>
                        <a:off x="5422707" y="2070986"/>
                        <a:ext cx="3641686" cy="75487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3139670" y="3093147"/>
          <a:ext cx="4741302" cy="671706"/>
        </p:xfrm>
        <a:graphic>
          <a:graphicData uri="http://schemas.openxmlformats.org/presentationml/2006/ole">
            <mc:AlternateContent xmlns:mc="http://schemas.openxmlformats.org/markup-compatibility/2006">
              <mc:Choice xmlns:v="urn:schemas-microsoft-com:vml" Requires="v">
                <p:oleObj spid="_x0000_s22536" r:id="rId11" imgW="1524000" imgH="215900" progId="Equation.KSEE3">
                  <p:embed/>
                </p:oleObj>
              </mc:Choice>
              <mc:Fallback>
                <p:oleObj r:id="rId11" imgW="1524000" imgH="215900" progId="Equation.KSEE3">
                  <p:embed/>
                  <p:pic>
                    <p:nvPicPr>
                      <p:cNvPr id="0" name="图片 8194"/>
                      <p:cNvPicPr/>
                      <p:nvPr/>
                    </p:nvPicPr>
                    <p:blipFill>
                      <a:blip r:embed="rId12"/>
                      <a:stretch>
                        <a:fillRect/>
                      </a:stretch>
                    </p:blipFill>
                    <p:spPr>
                      <a:xfrm>
                        <a:off x="3139670" y="3093147"/>
                        <a:ext cx="4741302" cy="671706"/>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889012" y="3955321"/>
          <a:ext cx="9993684" cy="735194"/>
        </p:xfrm>
        <a:graphic>
          <a:graphicData uri="http://schemas.openxmlformats.org/presentationml/2006/ole">
            <mc:AlternateContent xmlns:mc="http://schemas.openxmlformats.org/markup-compatibility/2006">
              <mc:Choice xmlns:v="urn:schemas-microsoft-com:vml" Requires="v">
                <p:oleObj spid="_x0000_s22537" r:id="rId13" imgW="2933700" imgH="215900" progId="Equation.KSEE3">
                  <p:embed/>
                </p:oleObj>
              </mc:Choice>
              <mc:Fallback>
                <p:oleObj r:id="rId13" imgW="2933700" imgH="215900" progId="Equation.KSEE3">
                  <p:embed/>
                  <p:pic>
                    <p:nvPicPr>
                      <p:cNvPr id="0" name="图片 8195"/>
                      <p:cNvPicPr/>
                      <p:nvPr/>
                    </p:nvPicPr>
                    <p:blipFill>
                      <a:blip r:embed="rId14"/>
                      <a:stretch>
                        <a:fillRect/>
                      </a:stretch>
                    </p:blipFill>
                    <p:spPr>
                      <a:xfrm>
                        <a:off x="889012" y="3955321"/>
                        <a:ext cx="9993684" cy="735194"/>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888968" y="4936844"/>
          <a:ext cx="9094691" cy="735829"/>
        </p:xfrm>
        <a:graphic>
          <a:graphicData uri="http://schemas.openxmlformats.org/presentationml/2006/ole">
            <mc:AlternateContent xmlns:mc="http://schemas.openxmlformats.org/markup-compatibility/2006">
              <mc:Choice xmlns:v="urn:schemas-microsoft-com:vml" Requires="v">
                <p:oleObj spid="_x0000_s22538" r:id="rId15" imgW="2667000" imgH="215900" progId="Equation.KSEE3">
                  <p:embed/>
                </p:oleObj>
              </mc:Choice>
              <mc:Fallback>
                <p:oleObj r:id="rId15" imgW="2667000" imgH="215900" progId="Equation.KSEE3">
                  <p:embed/>
                  <p:pic>
                    <p:nvPicPr>
                      <p:cNvPr id="0" name="图片 8195"/>
                      <p:cNvPicPr/>
                      <p:nvPr/>
                    </p:nvPicPr>
                    <p:blipFill>
                      <a:blip r:embed="rId16"/>
                      <a:stretch>
                        <a:fillRect/>
                      </a:stretch>
                    </p:blipFill>
                    <p:spPr>
                      <a:xfrm>
                        <a:off x="888968" y="4936844"/>
                        <a:ext cx="9094691" cy="735829"/>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 </a:t>
            </a:r>
            <a:r>
              <a:rPr lang="zh-CN" altLang="en-US">
                <a:latin typeface="Arial" panose="020B0604020202020204" pitchFamily="34" charset="0"/>
                <a:sym typeface="+mn-ea"/>
              </a:rPr>
              <a:t>方差</a:t>
            </a:r>
            <a:r>
              <a:rPr lang="en-US" altLang="zh-CN">
                <a:latin typeface="Arial" panose="020B0604020202020204" pitchFamily="34" charset="0"/>
                <a:sym typeface="+mn-ea"/>
              </a:rPr>
              <a:t>(variance)</a:t>
            </a:r>
            <a:r>
              <a:rPr lang="zh-CN" altLang="en-US">
                <a:latin typeface="Arial" panose="020B0604020202020204" pitchFamily="34" charset="0"/>
                <a:sym typeface="+mn-ea"/>
              </a:rPr>
              <a:t>是衡量随机变量或一组数据时离散程度的度量，是用来度量随机变量和其数学期望之间的偏离程度。即方差是衡量数据原数据和期望</a:t>
            </a:r>
            <a:r>
              <a:rPr lang="en-US" altLang="zh-CN">
                <a:latin typeface="Arial" panose="020B0604020202020204" pitchFamily="34" charset="0"/>
                <a:sym typeface="+mn-ea"/>
              </a:rPr>
              <a:t>/</a:t>
            </a:r>
            <a:r>
              <a:rPr lang="zh-CN" altLang="en-US">
                <a:latin typeface="Arial" panose="020B0604020202020204" pitchFamily="34" charset="0"/>
                <a:sym typeface="+mn-ea"/>
              </a:rPr>
              <a:t>均值相差的度量值。</a:t>
            </a:r>
            <a:endParaRPr lang="en-US" altLang="zh-CN"/>
          </a:p>
        </p:txBody>
      </p:sp>
      <p:sp>
        <p:nvSpPr>
          <p:cNvPr id="4" name="标题 3"/>
          <p:cNvSpPr>
            <a:spLocks noGrp="1"/>
          </p:cNvSpPr>
          <p:nvPr>
            <p:ph type="title"/>
          </p:nvPr>
        </p:nvSpPr>
        <p:spPr/>
        <p:txBody>
          <a:bodyPr/>
          <a:lstStyle/>
          <a:p>
            <a:r>
              <a:rPr lang="zh-CN" altLang="en-US"/>
              <a:t>方差</a:t>
            </a:r>
          </a:p>
        </p:txBody>
      </p:sp>
      <p:graphicFrame>
        <p:nvGraphicFramePr>
          <p:cNvPr id="5" name="对象 4">
            <a:hlinkClick r:id="" action="ppaction://ole?verb=0"/>
          </p:cNvPr>
          <p:cNvGraphicFramePr>
            <a:graphicFrameLocks noChangeAspect="1"/>
          </p:cNvGraphicFramePr>
          <p:nvPr/>
        </p:nvGraphicFramePr>
        <p:xfrm>
          <a:off x="2724457" y="3005533"/>
          <a:ext cx="5898693" cy="1193579"/>
        </p:xfrm>
        <a:graphic>
          <a:graphicData uri="http://schemas.openxmlformats.org/presentationml/2006/ole">
            <mc:AlternateContent xmlns:mc="http://schemas.openxmlformats.org/markup-compatibility/2006">
              <mc:Choice xmlns:v="urn:schemas-microsoft-com:vml" Requires="v">
                <p:oleObj spid="_x0000_s23557" r:id="rId3" imgW="2197100" imgH="444500" progId="Equation.KSEE3">
                  <p:embed/>
                </p:oleObj>
              </mc:Choice>
              <mc:Fallback>
                <p:oleObj r:id="rId3" imgW="2197100" imgH="444500" progId="Equation.KSEE3">
                  <p:embed/>
                  <p:pic>
                    <p:nvPicPr>
                      <p:cNvPr id="0" name="图片 4096"/>
                      <p:cNvPicPr/>
                      <p:nvPr/>
                    </p:nvPicPr>
                    <p:blipFill>
                      <a:blip r:embed="rId4"/>
                      <a:stretch>
                        <a:fillRect/>
                      </a:stretch>
                    </p:blipFill>
                    <p:spPr>
                      <a:xfrm>
                        <a:off x="2724457" y="3005533"/>
                        <a:ext cx="5898693" cy="1193579"/>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361304" y="5579347"/>
          <a:ext cx="7426855" cy="685038"/>
        </p:xfrm>
        <a:graphic>
          <a:graphicData uri="http://schemas.openxmlformats.org/presentationml/2006/ole">
            <mc:AlternateContent xmlns:mc="http://schemas.openxmlformats.org/markup-compatibility/2006">
              <mc:Choice xmlns:v="urn:schemas-microsoft-com:vml" Requires="v">
                <p:oleObj spid="_x0000_s23558" r:id="rId5" imgW="2616200" imgH="241300" progId="Equation.KSEE3">
                  <p:embed/>
                </p:oleObj>
              </mc:Choice>
              <mc:Fallback>
                <p:oleObj r:id="rId5" imgW="2616200" imgH="241300" progId="Equation.KSEE3">
                  <p:embed/>
                  <p:pic>
                    <p:nvPicPr>
                      <p:cNvPr id="0" name="图片 4097"/>
                      <p:cNvPicPr/>
                      <p:nvPr/>
                    </p:nvPicPr>
                    <p:blipFill>
                      <a:blip r:embed="rId6"/>
                      <a:stretch>
                        <a:fillRect/>
                      </a:stretch>
                    </p:blipFill>
                    <p:spPr>
                      <a:xfrm>
                        <a:off x="2361304" y="5579347"/>
                        <a:ext cx="7426855" cy="685038"/>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6129331" y="4373705"/>
          <a:ext cx="4143243" cy="868519"/>
        </p:xfrm>
        <a:graphic>
          <a:graphicData uri="http://schemas.openxmlformats.org/presentationml/2006/ole">
            <mc:AlternateContent xmlns:mc="http://schemas.openxmlformats.org/markup-compatibility/2006">
              <mc:Choice xmlns:v="urn:schemas-microsoft-com:vml" Requires="v">
                <p:oleObj spid="_x0000_s23559" r:id="rId7" imgW="1574800" imgH="330200" progId="Equation.KSEE3">
                  <p:embed/>
                </p:oleObj>
              </mc:Choice>
              <mc:Fallback>
                <p:oleObj r:id="rId7" imgW="1574800" imgH="330200" progId="Equation.KSEE3">
                  <p:embed/>
                  <p:pic>
                    <p:nvPicPr>
                      <p:cNvPr id="0" name="图片 4098"/>
                      <p:cNvPicPr/>
                      <p:nvPr/>
                    </p:nvPicPr>
                    <p:blipFill>
                      <a:blip r:embed="rId8"/>
                      <a:stretch>
                        <a:fillRect/>
                      </a:stretch>
                    </p:blipFill>
                    <p:spPr>
                      <a:xfrm>
                        <a:off x="6129331" y="4373705"/>
                        <a:ext cx="4143243" cy="868519"/>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969582" y="4337517"/>
          <a:ext cx="3155366" cy="941531"/>
        </p:xfrm>
        <a:graphic>
          <a:graphicData uri="http://schemas.openxmlformats.org/presentationml/2006/ole">
            <mc:AlternateContent xmlns:mc="http://schemas.openxmlformats.org/markup-compatibility/2006">
              <mc:Choice xmlns:v="urn:schemas-microsoft-com:vml" Requires="v">
                <p:oleObj spid="_x0000_s23560" r:id="rId9" imgW="1447800" imgH="431800" progId="Equation.KSEE3">
                  <p:embed/>
                </p:oleObj>
              </mc:Choice>
              <mc:Fallback>
                <p:oleObj r:id="rId9" imgW="1447800" imgH="431800" progId="Equation.KSEE3">
                  <p:embed/>
                  <p:pic>
                    <p:nvPicPr>
                      <p:cNvPr id="0" name="图片 4099"/>
                      <p:cNvPicPr/>
                      <p:nvPr/>
                    </p:nvPicPr>
                    <p:blipFill>
                      <a:blip r:embed="rId10"/>
                      <a:stretch>
                        <a:fillRect/>
                      </a:stretch>
                    </p:blipFill>
                    <p:spPr>
                      <a:xfrm>
                        <a:off x="1969582" y="4337517"/>
                        <a:ext cx="3155366" cy="941531"/>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 </a:t>
            </a:r>
            <a:r>
              <a:rPr lang="zh-CN" altLang="en-US"/>
              <a:t>数学基础回顾</a:t>
            </a:r>
          </a:p>
          <a:p>
            <a:r>
              <a:rPr lang="zh-CN" altLang="en-US"/>
              <a:t> </a:t>
            </a:r>
            <a:r>
              <a:rPr lang="en-US" altLang="zh-CN"/>
              <a:t>Python</a:t>
            </a:r>
            <a:r>
              <a:rPr lang="zh-CN" altLang="en-US"/>
              <a:t>科学计算库回顾</a:t>
            </a:r>
          </a:p>
        </p:txBody>
      </p:sp>
      <p:sp>
        <p:nvSpPr>
          <p:cNvPr id="4" name="标题 3"/>
          <p:cNvSpPr>
            <a:spLocks noGrp="1"/>
          </p:cNvSpPr>
          <p:nvPr>
            <p:ph type="title"/>
          </p:nvPr>
        </p:nvSpPr>
        <p:spPr/>
        <p:txBody>
          <a:bodyPr/>
          <a:lstStyle/>
          <a:p>
            <a:r>
              <a:rPr lang="zh-CN" altLang="en-US"/>
              <a:t>课程内容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方差</a:t>
            </a:r>
          </a:p>
        </p:txBody>
      </p:sp>
      <p:graphicFrame>
        <p:nvGraphicFramePr>
          <p:cNvPr id="7" name="表格 6"/>
          <p:cNvGraphicFramePr/>
          <p:nvPr/>
        </p:nvGraphicFramePr>
        <p:xfrm>
          <a:off x="779177" y="1356744"/>
          <a:ext cx="8530590" cy="762000"/>
        </p:xfrm>
        <a:graphic>
          <a:graphicData uri="http://schemas.openxmlformats.org/drawingml/2006/table">
            <a:tbl>
              <a:tblPr firstCol="1" bandCol="1">
                <a:tableStyleId>{F5AB1C69-6EDB-4FF4-983F-18BD219EF322}</a:tableStyleId>
              </a:tblPr>
              <a:tblGrid>
                <a:gridCol w="1429385"/>
                <a:gridCol w="1414145"/>
                <a:gridCol w="1421765"/>
                <a:gridCol w="1421765"/>
                <a:gridCol w="1421765"/>
                <a:gridCol w="1421765"/>
              </a:tblGrid>
              <a:tr h="381000">
                <a:tc>
                  <a:txBody>
                    <a:bodyPr/>
                    <a:lstStyle/>
                    <a:p>
                      <a:pPr>
                        <a:buNone/>
                      </a:pPr>
                      <a:r>
                        <a:rPr lang="en-US" altLang="zh-CN" sz="1800"/>
                        <a:t>X</a:t>
                      </a:r>
                    </a:p>
                  </a:txBody>
                  <a:tcPr marL="91423" marR="91423" marT="45711" marB="45711"/>
                </a:tc>
                <a:tc>
                  <a:txBody>
                    <a:bodyPr/>
                    <a:lstStyle/>
                    <a:p>
                      <a:pPr>
                        <a:buNone/>
                      </a:pPr>
                      <a:r>
                        <a:rPr lang="en-US" altLang="zh-CN" sz="1800"/>
                        <a:t>2</a:t>
                      </a:r>
                    </a:p>
                  </a:txBody>
                  <a:tcPr marL="91423" marR="91423" marT="45711" marB="45711"/>
                </a:tc>
                <a:tc>
                  <a:txBody>
                    <a:bodyPr/>
                    <a:lstStyle/>
                    <a:p>
                      <a:pPr>
                        <a:buNone/>
                      </a:pPr>
                      <a:r>
                        <a:rPr lang="en-US" altLang="zh-CN" sz="1800"/>
                        <a:t>4</a:t>
                      </a:r>
                    </a:p>
                  </a:txBody>
                  <a:tcPr marL="91423" marR="91423" marT="45711" marB="45711"/>
                </a:tc>
                <a:tc>
                  <a:txBody>
                    <a:bodyPr/>
                    <a:lstStyle/>
                    <a:p>
                      <a:pPr>
                        <a:buNone/>
                      </a:pPr>
                      <a:r>
                        <a:rPr lang="en-US" altLang="zh-CN" sz="1800"/>
                        <a:t>6</a:t>
                      </a:r>
                    </a:p>
                  </a:txBody>
                  <a:tcPr marL="91423" marR="91423" marT="45711" marB="45711"/>
                </a:tc>
                <a:tc>
                  <a:txBody>
                    <a:bodyPr/>
                    <a:lstStyle/>
                    <a:p>
                      <a:pPr>
                        <a:buNone/>
                      </a:pPr>
                      <a:r>
                        <a:rPr lang="en-US" altLang="zh-CN" sz="1800"/>
                        <a:t>8</a:t>
                      </a:r>
                    </a:p>
                  </a:txBody>
                  <a:tcPr marL="91423" marR="91423" marT="45711" marB="45711"/>
                </a:tc>
                <a:tc>
                  <a:txBody>
                    <a:bodyPr/>
                    <a:lstStyle/>
                    <a:p>
                      <a:pPr>
                        <a:buNone/>
                      </a:pPr>
                      <a:r>
                        <a:rPr lang="en-US" altLang="zh-CN" sz="1800"/>
                        <a:t>10</a:t>
                      </a:r>
                    </a:p>
                  </a:txBody>
                  <a:tcPr marL="91423" marR="91423" marT="45711" marB="45711"/>
                </a:tc>
              </a:tr>
              <a:tr h="381000">
                <a:tc>
                  <a:txBody>
                    <a:bodyPr/>
                    <a:lstStyle/>
                    <a:p>
                      <a:pPr>
                        <a:buNone/>
                      </a:pPr>
                      <a:r>
                        <a:rPr lang="en-US" altLang="zh-CN" sz="1800"/>
                        <a:t>P(x)</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r>
            </a:tbl>
          </a:graphicData>
        </a:graphic>
      </p:graphicFrame>
      <p:graphicFrame>
        <p:nvGraphicFramePr>
          <p:cNvPr id="4" name="对象 3">
            <a:hlinkClick r:id="" action="ppaction://ole?verb=0"/>
          </p:cNvPr>
          <p:cNvGraphicFramePr>
            <a:graphicFrameLocks noChangeAspect="1"/>
          </p:cNvGraphicFramePr>
          <p:nvPr/>
        </p:nvGraphicFramePr>
        <p:xfrm>
          <a:off x="1788640" y="2451281"/>
          <a:ext cx="2733804" cy="968196"/>
        </p:xfrm>
        <a:graphic>
          <a:graphicData uri="http://schemas.openxmlformats.org/presentationml/2006/ole">
            <mc:AlternateContent xmlns:mc="http://schemas.openxmlformats.org/markup-compatibility/2006">
              <mc:Choice xmlns:v="urn:schemas-microsoft-com:vml" Requires="v">
                <p:oleObj spid="_x0000_s24581" r:id="rId4" imgW="609600" imgH="215900" progId="Equation.KSEE3">
                  <p:embed/>
                </p:oleObj>
              </mc:Choice>
              <mc:Fallback>
                <p:oleObj r:id="rId4" imgW="609600" imgH="215900" progId="Equation.KSEE3">
                  <p:embed/>
                  <p:pic>
                    <p:nvPicPr>
                      <p:cNvPr id="0" name="图片 7169"/>
                      <p:cNvPicPr/>
                      <p:nvPr/>
                    </p:nvPicPr>
                    <p:blipFill>
                      <a:blip r:embed="rId5"/>
                      <a:stretch>
                        <a:fillRect/>
                      </a:stretch>
                    </p:blipFill>
                    <p:spPr>
                      <a:xfrm>
                        <a:off x="1788640" y="2451281"/>
                        <a:ext cx="2733804" cy="968196"/>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4748145" y="2422711"/>
          <a:ext cx="3304563" cy="1025335"/>
        </p:xfrm>
        <a:graphic>
          <a:graphicData uri="http://schemas.openxmlformats.org/presentationml/2006/ole">
            <mc:AlternateContent xmlns:mc="http://schemas.openxmlformats.org/markup-compatibility/2006">
              <mc:Choice xmlns:v="urn:schemas-microsoft-com:vml" Requires="v">
                <p:oleObj spid="_x0000_s24582" r:id="rId6" imgW="736600" imgH="228600" progId="Equation.KSEE3">
                  <p:embed/>
                </p:oleObj>
              </mc:Choice>
              <mc:Fallback>
                <p:oleObj r:id="rId6" imgW="736600" imgH="228600" progId="Equation.KSEE3">
                  <p:embed/>
                  <p:pic>
                    <p:nvPicPr>
                      <p:cNvPr id="0" name="图片 7169"/>
                      <p:cNvPicPr/>
                      <p:nvPr/>
                    </p:nvPicPr>
                    <p:blipFill>
                      <a:blip r:embed="rId7"/>
                      <a:stretch>
                        <a:fillRect/>
                      </a:stretch>
                    </p:blipFill>
                    <p:spPr>
                      <a:xfrm>
                        <a:off x="4748145" y="2422711"/>
                        <a:ext cx="3304563" cy="1025335"/>
                      </a:xfrm>
                      <a:prstGeom prst="rect">
                        <a:avLst/>
                      </a:prstGeom>
                    </p:spPr>
                  </p:pic>
                </p:oleObj>
              </mc:Fallback>
            </mc:AlternateContent>
          </a:graphicData>
        </a:graphic>
      </p:graphicFrame>
      <p:grpSp>
        <p:nvGrpSpPr>
          <p:cNvPr id="11" name="组合 10"/>
          <p:cNvGrpSpPr/>
          <p:nvPr/>
        </p:nvGrpSpPr>
        <p:grpSpPr>
          <a:xfrm>
            <a:off x="1788640" y="3612481"/>
            <a:ext cx="6496117" cy="2717932"/>
            <a:chOff x="2166" y="5690"/>
            <a:chExt cx="10232" cy="4281"/>
          </a:xfrm>
        </p:grpSpPr>
        <p:graphicFrame>
          <p:nvGraphicFramePr>
            <p:cNvPr id="6" name="对象 5">
              <a:hlinkClick r:id="" action="ppaction://ole?verb=0"/>
            </p:cNvPr>
            <p:cNvGraphicFramePr>
              <a:graphicFrameLocks noChangeAspect="1"/>
            </p:cNvGraphicFramePr>
            <p:nvPr/>
          </p:nvGraphicFramePr>
          <p:xfrm>
            <a:off x="2166" y="5690"/>
            <a:ext cx="10233" cy="1607"/>
          </p:xfrm>
          <a:graphic>
            <a:graphicData uri="http://schemas.openxmlformats.org/presentationml/2006/ole">
              <mc:AlternateContent xmlns:mc="http://schemas.openxmlformats.org/markup-compatibility/2006">
                <mc:Choice xmlns:v="urn:schemas-microsoft-com:vml" Requires="v">
                  <p:oleObj spid="_x0000_s24583" r:id="rId8" imgW="1536700" imgH="241300" progId="Equation.KSEE3">
                    <p:embed/>
                  </p:oleObj>
                </mc:Choice>
                <mc:Fallback>
                  <p:oleObj r:id="rId8" imgW="1536700" imgH="241300" progId="Equation.KSEE3">
                    <p:embed/>
                    <p:pic>
                      <p:nvPicPr>
                        <p:cNvPr id="0" name="图片 4097"/>
                        <p:cNvPicPr/>
                        <p:nvPr/>
                      </p:nvPicPr>
                      <p:blipFill>
                        <a:blip r:embed="rId9"/>
                        <a:stretch>
                          <a:fillRect/>
                        </a:stretch>
                      </p:blipFill>
                      <p:spPr>
                        <a:xfrm>
                          <a:off x="2166" y="5690"/>
                          <a:ext cx="10233" cy="1607"/>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650" y="7297"/>
            <a:ext cx="3618" cy="2674"/>
          </p:xfrm>
          <a:graphic>
            <a:graphicData uri="http://schemas.openxmlformats.org/presentationml/2006/ole">
              <mc:AlternateContent xmlns:mc="http://schemas.openxmlformats.org/markup-compatibility/2006">
                <mc:Choice xmlns:v="urn:schemas-microsoft-com:vml" Requires="v">
                  <p:oleObj spid="_x0000_s24584" r:id="rId10" imgW="584200" imgH="431800" progId="Equation.KSEE3">
                    <p:embed/>
                  </p:oleObj>
                </mc:Choice>
                <mc:Fallback>
                  <p:oleObj r:id="rId10" imgW="584200" imgH="431800" progId="Equation.KSEE3">
                    <p:embed/>
                    <p:pic>
                      <p:nvPicPr>
                        <p:cNvPr id="0" name="图片 3072"/>
                        <p:cNvPicPr/>
                        <p:nvPr/>
                      </p:nvPicPr>
                      <p:blipFill>
                        <a:blip r:embed="rId11"/>
                        <a:stretch>
                          <a:fillRect/>
                        </a:stretch>
                      </p:blipFill>
                      <p:spPr>
                        <a:xfrm>
                          <a:off x="4650" y="7297"/>
                          <a:ext cx="3618" cy="2674"/>
                        </a:xfrm>
                        <a:prstGeom prst="rect">
                          <a:avLst/>
                        </a:prstGeom>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a:t> </a:t>
            </a:r>
            <a:r>
              <a:rPr lang="zh-CN" altLang="en-US">
                <a:latin typeface="Arial" panose="020B0604020202020204" pitchFamily="34" charset="0"/>
                <a:sym typeface="+mn-ea"/>
              </a:rPr>
              <a:t>假设</a:t>
            </a:r>
            <a:r>
              <a:rPr lang="en-US" altLang="zh-CN">
                <a:latin typeface="Arial" panose="020B0604020202020204" pitchFamily="34" charset="0"/>
                <a:sym typeface="+mn-ea"/>
              </a:rPr>
              <a:t>C</a:t>
            </a:r>
            <a:r>
              <a:rPr lang="zh-CN" altLang="en-US">
                <a:latin typeface="Arial" panose="020B0604020202020204" pitchFamily="34" charset="0"/>
                <a:sym typeface="+mn-ea"/>
              </a:rPr>
              <a:t>为一个常数，</a:t>
            </a:r>
            <a:r>
              <a:rPr lang="en-US" altLang="zh-CN">
                <a:latin typeface="Arial" panose="020B0604020202020204" pitchFamily="34" charset="0"/>
                <a:sym typeface="+mn-ea"/>
              </a:rPr>
              <a:t>X</a:t>
            </a:r>
            <a:r>
              <a:rPr lang="zh-CN" altLang="en-US">
                <a:latin typeface="Arial" panose="020B0604020202020204" pitchFamily="34" charset="0"/>
                <a:sym typeface="+mn-ea"/>
              </a:rPr>
              <a:t>和</a:t>
            </a:r>
            <a:r>
              <a:rPr lang="en-US" altLang="zh-CN">
                <a:latin typeface="Arial" panose="020B0604020202020204" pitchFamily="34" charset="0"/>
                <a:sym typeface="+mn-ea"/>
              </a:rPr>
              <a:t>Y</a:t>
            </a:r>
            <a:r>
              <a:rPr lang="zh-CN" altLang="en-US">
                <a:latin typeface="Arial" panose="020B0604020202020204" pitchFamily="34" charset="0"/>
                <a:sym typeface="+mn-ea"/>
              </a:rPr>
              <a:t>实两个随机变量，那么方差有一下性质：</a:t>
            </a:r>
            <a:endParaRPr lang="zh-CN" altLang="en-US">
              <a:latin typeface="Arial" panose="020B0604020202020204" pitchFamily="34" charset="0"/>
            </a:endParaRPr>
          </a:p>
          <a:p>
            <a:endParaRPr lang="en-US" altLang="zh-CN"/>
          </a:p>
        </p:txBody>
      </p:sp>
      <p:sp>
        <p:nvSpPr>
          <p:cNvPr id="3" name="标题 2"/>
          <p:cNvSpPr>
            <a:spLocks noGrp="1"/>
          </p:cNvSpPr>
          <p:nvPr>
            <p:ph type="title"/>
          </p:nvPr>
        </p:nvSpPr>
        <p:spPr/>
        <p:txBody>
          <a:bodyPr>
            <a:normAutofit/>
          </a:bodyPr>
          <a:lstStyle/>
          <a:p>
            <a:r>
              <a:rPr lang="zh-CN" altLang="en-US"/>
              <a:t>方差</a:t>
            </a:r>
          </a:p>
        </p:txBody>
      </p:sp>
      <p:graphicFrame>
        <p:nvGraphicFramePr>
          <p:cNvPr id="2" name="对象 1">
            <a:hlinkClick r:id="" action="ppaction://ole?verb=0"/>
          </p:cNvPr>
          <p:cNvGraphicFramePr>
            <a:graphicFrameLocks noChangeAspect="1"/>
          </p:cNvGraphicFramePr>
          <p:nvPr/>
        </p:nvGraphicFramePr>
        <p:xfrm>
          <a:off x="1560082" y="2158600"/>
          <a:ext cx="1823382" cy="659643"/>
        </p:xfrm>
        <a:graphic>
          <a:graphicData uri="http://schemas.openxmlformats.org/presentationml/2006/ole">
            <mc:AlternateContent xmlns:mc="http://schemas.openxmlformats.org/markup-compatibility/2006">
              <mc:Choice xmlns:v="urn:schemas-microsoft-com:vml" Requires="v">
                <p:oleObj spid="_x0000_s5129" r:id="rId4" imgW="596900" imgH="215900" progId="Equation.KSEE3">
                  <p:embed/>
                </p:oleObj>
              </mc:Choice>
              <mc:Fallback>
                <p:oleObj r:id="rId4" imgW="596900" imgH="215900" progId="Equation.KSEE3">
                  <p:embed/>
                  <p:pic>
                    <p:nvPicPr>
                      <p:cNvPr id="0" name="图片 5120"/>
                      <p:cNvPicPr/>
                      <p:nvPr/>
                    </p:nvPicPr>
                    <p:blipFill>
                      <a:blip r:embed="rId5"/>
                      <a:stretch>
                        <a:fillRect/>
                      </a:stretch>
                    </p:blipFill>
                    <p:spPr>
                      <a:xfrm>
                        <a:off x="1560082" y="2158600"/>
                        <a:ext cx="1823382" cy="659643"/>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3909782" y="2158600"/>
          <a:ext cx="3019501" cy="610757"/>
        </p:xfrm>
        <a:graphic>
          <a:graphicData uri="http://schemas.openxmlformats.org/presentationml/2006/ole">
            <mc:AlternateContent xmlns:mc="http://schemas.openxmlformats.org/markup-compatibility/2006">
              <mc:Choice xmlns:v="urn:schemas-microsoft-com:vml" Requires="v">
                <p:oleObj spid="_x0000_s5130" r:id="rId6" imgW="1130300" imgH="228600" progId="Equation.KSEE3">
                  <p:embed/>
                </p:oleObj>
              </mc:Choice>
              <mc:Fallback>
                <p:oleObj r:id="rId6" imgW="1130300" imgH="228600" progId="Equation.KSEE3">
                  <p:embed/>
                  <p:pic>
                    <p:nvPicPr>
                      <p:cNvPr id="0" name="图片 5121"/>
                      <p:cNvPicPr/>
                      <p:nvPr/>
                    </p:nvPicPr>
                    <p:blipFill>
                      <a:blip r:embed="rId7"/>
                      <a:stretch>
                        <a:fillRect/>
                      </a:stretch>
                    </p:blipFill>
                    <p:spPr>
                      <a:xfrm>
                        <a:off x="3909782" y="2158600"/>
                        <a:ext cx="3019501" cy="610757"/>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7671461" y="2157965"/>
          <a:ext cx="3203617" cy="611392"/>
        </p:xfrm>
        <a:graphic>
          <a:graphicData uri="http://schemas.openxmlformats.org/presentationml/2006/ole">
            <mc:AlternateContent xmlns:mc="http://schemas.openxmlformats.org/markup-compatibility/2006">
              <mc:Choice xmlns:v="urn:schemas-microsoft-com:vml" Requires="v">
                <p:oleObj spid="_x0000_s5131" r:id="rId8" imgW="1130300" imgH="215900" progId="Equation.KSEE3">
                  <p:embed/>
                </p:oleObj>
              </mc:Choice>
              <mc:Fallback>
                <p:oleObj r:id="rId8" imgW="1130300" imgH="215900" progId="Equation.KSEE3">
                  <p:embed/>
                  <p:pic>
                    <p:nvPicPr>
                      <p:cNvPr id="0" name="图片 5122"/>
                      <p:cNvPicPr/>
                      <p:nvPr/>
                    </p:nvPicPr>
                    <p:blipFill>
                      <a:blip r:embed="rId9"/>
                      <a:stretch>
                        <a:fillRect/>
                      </a:stretch>
                    </p:blipFill>
                    <p:spPr>
                      <a:xfrm>
                        <a:off x="7671461" y="2157965"/>
                        <a:ext cx="3203617" cy="611392"/>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1560082" y="3090608"/>
          <a:ext cx="7483359" cy="676785"/>
        </p:xfrm>
        <a:graphic>
          <a:graphicData uri="http://schemas.openxmlformats.org/presentationml/2006/ole">
            <mc:AlternateContent xmlns:mc="http://schemas.openxmlformats.org/markup-compatibility/2006">
              <mc:Choice xmlns:v="urn:schemas-microsoft-com:vml" Requires="v">
                <p:oleObj spid="_x0000_s5132" r:id="rId10" imgW="2387600" imgH="215900" progId="Equation.KSEE3">
                  <p:embed/>
                </p:oleObj>
              </mc:Choice>
              <mc:Fallback>
                <p:oleObj r:id="rId10" imgW="2387600" imgH="215900" progId="Equation.KSEE3">
                  <p:embed/>
                  <p:pic>
                    <p:nvPicPr>
                      <p:cNvPr id="0" name="图片 5123"/>
                      <p:cNvPicPr/>
                      <p:nvPr/>
                    </p:nvPicPr>
                    <p:blipFill>
                      <a:blip r:embed="rId11"/>
                      <a:stretch>
                        <a:fillRect/>
                      </a:stretch>
                    </p:blipFill>
                    <p:spPr>
                      <a:xfrm>
                        <a:off x="1560082" y="3090608"/>
                        <a:ext cx="7483359" cy="67678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033765" y="3951508"/>
          <a:ext cx="8754394" cy="664722"/>
        </p:xfrm>
        <a:graphic>
          <a:graphicData uri="http://schemas.openxmlformats.org/presentationml/2006/ole">
            <mc:AlternateContent xmlns:mc="http://schemas.openxmlformats.org/markup-compatibility/2006">
              <mc:Choice xmlns:v="urn:schemas-microsoft-com:vml" Requires="v">
                <p:oleObj spid="_x0000_s5133" r:id="rId12" imgW="2844800" imgH="215900" progId="Equation.KSEE3">
                  <p:embed/>
                </p:oleObj>
              </mc:Choice>
              <mc:Fallback>
                <p:oleObj r:id="rId12" imgW="2844800" imgH="215900" progId="Equation.KSEE3">
                  <p:embed/>
                  <p:pic>
                    <p:nvPicPr>
                      <p:cNvPr id="0" name="图片 5124"/>
                      <p:cNvPicPr/>
                      <p:nvPr/>
                    </p:nvPicPr>
                    <p:blipFill>
                      <a:blip r:embed="rId13"/>
                      <a:stretch>
                        <a:fillRect/>
                      </a:stretch>
                    </p:blipFill>
                    <p:spPr>
                      <a:xfrm>
                        <a:off x="1033765" y="3951508"/>
                        <a:ext cx="8754394" cy="664722"/>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535382" y="4800346"/>
          <a:ext cx="10599362" cy="735194"/>
        </p:xfrm>
        <a:graphic>
          <a:graphicData uri="http://schemas.openxmlformats.org/presentationml/2006/ole">
            <mc:AlternateContent xmlns:mc="http://schemas.openxmlformats.org/markup-compatibility/2006">
              <mc:Choice xmlns:v="urn:schemas-microsoft-com:vml" Requires="v">
                <p:oleObj spid="_x0000_s5134" r:id="rId14" imgW="3111500" imgH="215900" progId="Equation.KSEE3">
                  <p:embed/>
                </p:oleObj>
              </mc:Choice>
              <mc:Fallback>
                <p:oleObj r:id="rId14" imgW="3111500" imgH="215900" progId="Equation.KSEE3">
                  <p:embed/>
                  <p:pic>
                    <p:nvPicPr>
                      <p:cNvPr id="0" name="图片 8195"/>
                      <p:cNvPicPr/>
                      <p:nvPr/>
                    </p:nvPicPr>
                    <p:blipFill>
                      <a:blip r:embed="rId15"/>
                      <a:stretch>
                        <a:fillRect/>
                      </a:stretch>
                    </p:blipFill>
                    <p:spPr>
                      <a:xfrm>
                        <a:off x="535382" y="4800346"/>
                        <a:ext cx="10599362" cy="735194"/>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latin typeface="Arial" panose="020B0604020202020204" pitchFamily="34" charset="0"/>
                <a:sym typeface="+mn-ea"/>
              </a:rPr>
              <a:t>已知某零件的真实长度为</a:t>
            </a:r>
            <a:r>
              <a:rPr lang="en-US" altLang="zh-CN">
                <a:latin typeface="Arial" panose="020B0604020202020204" pitchFamily="34" charset="0"/>
                <a:sym typeface="+mn-ea"/>
              </a:rPr>
              <a:t>a</a:t>
            </a:r>
            <a:r>
              <a:rPr lang="zh-CN" altLang="en-US">
                <a:latin typeface="Arial" panose="020B0604020202020204" pitchFamily="34" charset="0"/>
                <a:sym typeface="+mn-ea"/>
              </a:rPr>
              <a:t>，现用甲、乙两台仪器各测量</a:t>
            </a:r>
            <a:r>
              <a:rPr lang="en-US" altLang="zh-CN">
                <a:latin typeface="Arial" panose="020B0604020202020204" pitchFamily="34" charset="0"/>
                <a:sym typeface="+mn-ea"/>
              </a:rPr>
              <a:t>10</a:t>
            </a:r>
            <a:r>
              <a:rPr lang="zh-CN" altLang="en-US">
                <a:latin typeface="Arial" panose="020B0604020202020204" pitchFamily="34" charset="0"/>
                <a:sym typeface="+mn-ea"/>
              </a:rPr>
              <a:t>次，将测量结果</a:t>
            </a:r>
            <a:r>
              <a:rPr lang="en-US" altLang="zh-CN">
                <a:latin typeface="Arial" panose="020B0604020202020204" pitchFamily="34" charset="0"/>
                <a:sym typeface="+mn-ea"/>
              </a:rPr>
              <a:t>X</a:t>
            </a:r>
            <a:r>
              <a:rPr lang="zh-CN" altLang="en-US">
                <a:latin typeface="Arial" panose="020B0604020202020204" pitchFamily="34" charset="0"/>
                <a:sym typeface="+mn-ea"/>
              </a:rPr>
              <a:t>用坐标轴上的点表示，并且甲仪器的测量如图中的点，乙仪器的测量结果全是</a:t>
            </a:r>
            <a:r>
              <a:rPr lang="en-US" altLang="zh-CN">
                <a:latin typeface="Arial" panose="020B0604020202020204" pitchFamily="34" charset="0"/>
                <a:sym typeface="+mn-ea"/>
              </a:rPr>
              <a:t>a</a:t>
            </a:r>
            <a:r>
              <a:rPr lang="zh-CN" altLang="en-US">
                <a:latin typeface="Arial" panose="020B0604020202020204" pitchFamily="34" charset="0"/>
                <a:sym typeface="+mn-ea"/>
              </a:rPr>
              <a:t>，此时两台仪器的测量均值都是</a:t>
            </a:r>
            <a:r>
              <a:rPr lang="en-US" altLang="zh-CN">
                <a:latin typeface="Arial" panose="020B0604020202020204" pitchFamily="34" charset="0"/>
                <a:sym typeface="+mn-ea"/>
              </a:rPr>
              <a:t>a</a:t>
            </a:r>
            <a:r>
              <a:rPr lang="zh-CN" altLang="en-US">
                <a:latin typeface="Arial" panose="020B0604020202020204" pitchFamily="34" charset="0"/>
                <a:sym typeface="+mn-ea"/>
              </a:rPr>
              <a:t>，但是我们可能会认为乙机器性能更好，因为乙机器的测量值在</a:t>
            </a:r>
            <a:r>
              <a:rPr lang="en-US" altLang="zh-CN">
                <a:latin typeface="Arial" panose="020B0604020202020204" pitchFamily="34" charset="0"/>
                <a:sym typeface="+mn-ea"/>
              </a:rPr>
              <a:t>a</a:t>
            </a:r>
            <a:r>
              <a:rPr lang="zh-CN" altLang="en-US">
                <a:latin typeface="Arial" panose="020B0604020202020204" pitchFamily="34" charset="0"/>
                <a:sym typeface="+mn-ea"/>
              </a:rPr>
              <a:t>附近。因此可见，研究随机变量与其均值的偏离程度是十分必要的。</a:t>
            </a:r>
            <a:endParaRPr lang="zh-CN" altLang="en-US"/>
          </a:p>
        </p:txBody>
      </p:sp>
      <p:sp>
        <p:nvSpPr>
          <p:cNvPr id="3" name="标题 2"/>
          <p:cNvSpPr>
            <a:spLocks noGrp="1"/>
          </p:cNvSpPr>
          <p:nvPr>
            <p:ph type="title"/>
          </p:nvPr>
        </p:nvSpPr>
        <p:spPr/>
        <p:txBody>
          <a:bodyPr>
            <a:normAutofit/>
          </a:bodyPr>
          <a:lstStyle/>
          <a:p>
            <a:r>
              <a:rPr lang="zh-CN" altLang="en-US"/>
              <a:t>方差</a:t>
            </a:r>
          </a:p>
        </p:txBody>
      </p:sp>
      <p:pic>
        <p:nvPicPr>
          <p:cNvPr id="2" name="图片 1"/>
          <p:cNvPicPr>
            <a:picLocks noChangeAspect="1"/>
          </p:cNvPicPr>
          <p:nvPr/>
        </p:nvPicPr>
        <p:blipFill>
          <a:blip r:embed="rId3"/>
          <a:stretch>
            <a:fillRect/>
          </a:stretch>
        </p:blipFill>
        <p:spPr>
          <a:xfrm>
            <a:off x="989325" y="4715983"/>
            <a:ext cx="9385467" cy="11262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方差</a:t>
            </a:r>
          </a:p>
        </p:txBody>
      </p:sp>
      <p:graphicFrame>
        <p:nvGraphicFramePr>
          <p:cNvPr id="7" name="表格 6"/>
          <p:cNvGraphicFramePr/>
          <p:nvPr/>
        </p:nvGraphicFramePr>
        <p:xfrm>
          <a:off x="3080626" y="252683"/>
          <a:ext cx="8530590" cy="762000"/>
        </p:xfrm>
        <a:graphic>
          <a:graphicData uri="http://schemas.openxmlformats.org/drawingml/2006/table">
            <a:tbl>
              <a:tblPr firstCol="1" bandCol="1">
                <a:tableStyleId>{F5AB1C69-6EDB-4FF4-983F-18BD219EF322}</a:tableStyleId>
              </a:tblPr>
              <a:tblGrid>
                <a:gridCol w="1421765"/>
                <a:gridCol w="1421765"/>
                <a:gridCol w="1421765"/>
                <a:gridCol w="1421765"/>
                <a:gridCol w="1421765"/>
                <a:gridCol w="1421765"/>
              </a:tblGrid>
              <a:tr h="381000">
                <a:tc>
                  <a:txBody>
                    <a:bodyPr/>
                    <a:lstStyle/>
                    <a:p>
                      <a:pPr>
                        <a:buNone/>
                      </a:pPr>
                      <a:r>
                        <a:rPr lang="en-US" altLang="zh-CN" sz="1800"/>
                        <a:t>X1</a:t>
                      </a:r>
                    </a:p>
                  </a:txBody>
                  <a:tcPr marL="91423" marR="91423" marT="45711" marB="45711"/>
                </a:tc>
                <a:tc>
                  <a:txBody>
                    <a:bodyPr/>
                    <a:lstStyle/>
                    <a:p>
                      <a:pPr>
                        <a:buNone/>
                      </a:pPr>
                      <a:r>
                        <a:rPr lang="en-US" altLang="zh-CN" sz="1800"/>
                        <a:t>2</a:t>
                      </a:r>
                    </a:p>
                  </a:txBody>
                  <a:tcPr marL="91423" marR="91423" marT="45711" marB="45711"/>
                </a:tc>
                <a:tc>
                  <a:txBody>
                    <a:bodyPr/>
                    <a:lstStyle/>
                    <a:p>
                      <a:pPr>
                        <a:buNone/>
                      </a:pPr>
                      <a:r>
                        <a:rPr lang="en-US" altLang="zh-CN" sz="1800"/>
                        <a:t>4</a:t>
                      </a:r>
                    </a:p>
                  </a:txBody>
                  <a:tcPr marL="91423" marR="91423" marT="45711" marB="45711"/>
                </a:tc>
                <a:tc>
                  <a:txBody>
                    <a:bodyPr/>
                    <a:lstStyle/>
                    <a:p>
                      <a:pPr>
                        <a:buNone/>
                      </a:pPr>
                      <a:r>
                        <a:rPr lang="en-US" altLang="zh-CN" sz="1800"/>
                        <a:t>6</a:t>
                      </a:r>
                    </a:p>
                  </a:txBody>
                  <a:tcPr marL="91423" marR="91423" marT="45711" marB="45711"/>
                </a:tc>
                <a:tc>
                  <a:txBody>
                    <a:bodyPr/>
                    <a:lstStyle/>
                    <a:p>
                      <a:pPr>
                        <a:buNone/>
                      </a:pPr>
                      <a:r>
                        <a:rPr lang="en-US" altLang="zh-CN" sz="1800"/>
                        <a:t>8</a:t>
                      </a:r>
                    </a:p>
                  </a:txBody>
                  <a:tcPr marL="91423" marR="91423" marT="45711" marB="45711"/>
                </a:tc>
                <a:tc>
                  <a:txBody>
                    <a:bodyPr/>
                    <a:lstStyle/>
                    <a:p>
                      <a:pPr>
                        <a:buNone/>
                      </a:pPr>
                      <a:r>
                        <a:rPr lang="en-US" altLang="zh-CN" sz="1800"/>
                        <a:t>10</a:t>
                      </a:r>
                    </a:p>
                  </a:txBody>
                  <a:tcPr marL="91423" marR="91423" marT="45711" marB="45711"/>
                </a:tc>
              </a:tr>
              <a:tr h="381000">
                <a:tc>
                  <a:txBody>
                    <a:bodyPr/>
                    <a:lstStyle/>
                    <a:p>
                      <a:pPr>
                        <a:buNone/>
                      </a:pPr>
                      <a:r>
                        <a:rPr lang="en-US" altLang="zh-CN" sz="1800"/>
                        <a:t>P(x1)</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r>
            </a:tbl>
          </a:graphicData>
        </a:graphic>
      </p:graphicFrame>
      <p:graphicFrame>
        <p:nvGraphicFramePr>
          <p:cNvPr id="8" name="表格 7"/>
          <p:cNvGraphicFramePr/>
          <p:nvPr/>
        </p:nvGraphicFramePr>
        <p:xfrm>
          <a:off x="3080626" y="1178342"/>
          <a:ext cx="8530590" cy="762000"/>
        </p:xfrm>
        <a:graphic>
          <a:graphicData uri="http://schemas.openxmlformats.org/drawingml/2006/table">
            <a:tbl>
              <a:tblPr firstCol="1" bandCol="1">
                <a:tableStyleId>{F5AB1C69-6EDB-4FF4-983F-18BD219EF322}</a:tableStyleId>
              </a:tblPr>
              <a:tblGrid>
                <a:gridCol w="1421765"/>
                <a:gridCol w="1421765"/>
                <a:gridCol w="1421765"/>
                <a:gridCol w="1421765"/>
                <a:gridCol w="1421765"/>
                <a:gridCol w="1421765"/>
              </a:tblGrid>
              <a:tr h="381000">
                <a:tc>
                  <a:txBody>
                    <a:bodyPr/>
                    <a:lstStyle/>
                    <a:p>
                      <a:pPr>
                        <a:buNone/>
                      </a:pPr>
                      <a:r>
                        <a:rPr lang="en-US" altLang="zh-CN" sz="1800"/>
                        <a:t>X2</a:t>
                      </a:r>
                    </a:p>
                  </a:txBody>
                  <a:tcPr marL="91423" marR="91423" marT="45711" marB="45711"/>
                </a:tc>
                <a:tc>
                  <a:txBody>
                    <a:bodyPr/>
                    <a:lstStyle/>
                    <a:p>
                      <a:pPr>
                        <a:buNone/>
                      </a:pPr>
                      <a:r>
                        <a:rPr lang="en-US" altLang="zh-CN" sz="1800"/>
                        <a:t>4</a:t>
                      </a:r>
                    </a:p>
                  </a:txBody>
                  <a:tcPr marL="91423" marR="91423" marT="45711" marB="45711"/>
                </a:tc>
                <a:tc>
                  <a:txBody>
                    <a:bodyPr/>
                    <a:lstStyle/>
                    <a:p>
                      <a:pPr>
                        <a:buNone/>
                      </a:pPr>
                      <a:r>
                        <a:rPr lang="en-US" altLang="zh-CN" sz="1800"/>
                        <a:t>5</a:t>
                      </a:r>
                    </a:p>
                  </a:txBody>
                  <a:tcPr marL="91423" marR="91423" marT="45711" marB="45711"/>
                </a:tc>
                <a:tc>
                  <a:txBody>
                    <a:bodyPr/>
                    <a:lstStyle/>
                    <a:p>
                      <a:pPr>
                        <a:buNone/>
                      </a:pPr>
                      <a:r>
                        <a:rPr lang="en-US" altLang="zh-CN" sz="1800"/>
                        <a:t>6</a:t>
                      </a:r>
                    </a:p>
                  </a:txBody>
                  <a:tcPr marL="91423" marR="91423" marT="45711" marB="45711"/>
                </a:tc>
                <a:tc>
                  <a:txBody>
                    <a:bodyPr/>
                    <a:lstStyle/>
                    <a:p>
                      <a:pPr>
                        <a:buNone/>
                      </a:pPr>
                      <a:r>
                        <a:rPr lang="en-US" altLang="zh-CN" sz="1800"/>
                        <a:t>7</a:t>
                      </a:r>
                    </a:p>
                  </a:txBody>
                  <a:tcPr marL="91423" marR="91423" marT="45711" marB="45711"/>
                </a:tc>
                <a:tc>
                  <a:txBody>
                    <a:bodyPr/>
                    <a:lstStyle/>
                    <a:p>
                      <a:pPr>
                        <a:buNone/>
                      </a:pPr>
                      <a:r>
                        <a:rPr lang="en-US" altLang="zh-CN" sz="1800"/>
                        <a:t>8</a:t>
                      </a:r>
                    </a:p>
                  </a:txBody>
                  <a:tcPr marL="91423" marR="91423" marT="45711" marB="45711"/>
                </a:tc>
              </a:tr>
              <a:tr h="381000">
                <a:tc>
                  <a:txBody>
                    <a:bodyPr/>
                    <a:lstStyle/>
                    <a:p>
                      <a:pPr>
                        <a:buNone/>
                      </a:pPr>
                      <a:r>
                        <a:rPr lang="en-US" altLang="zh-CN" sz="1800"/>
                        <a:t>P(x2)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r>
            </a:tbl>
          </a:graphicData>
        </a:graphic>
      </p:graphicFrame>
      <p:pic>
        <p:nvPicPr>
          <p:cNvPr id="2" name="图片 1"/>
          <p:cNvPicPr>
            <a:picLocks noChangeAspect="1"/>
          </p:cNvPicPr>
          <p:nvPr/>
        </p:nvPicPr>
        <p:blipFill>
          <a:blip r:embed="rId4"/>
          <a:stretch>
            <a:fillRect/>
          </a:stretch>
        </p:blipFill>
        <p:spPr>
          <a:xfrm>
            <a:off x="146199" y="2053845"/>
            <a:ext cx="6050430" cy="4628293"/>
          </a:xfrm>
          <a:prstGeom prst="rect">
            <a:avLst/>
          </a:prstGeom>
        </p:spPr>
      </p:pic>
      <p:graphicFrame>
        <p:nvGraphicFramePr>
          <p:cNvPr id="4" name="对象 3">
            <a:hlinkClick r:id="" action="ppaction://ole?verb=0"/>
          </p:cNvPr>
          <p:cNvGraphicFramePr>
            <a:graphicFrameLocks noChangeAspect="1"/>
          </p:cNvGraphicFramePr>
          <p:nvPr/>
        </p:nvGraphicFramePr>
        <p:xfrm>
          <a:off x="6548989" y="2663967"/>
          <a:ext cx="1926233" cy="655199"/>
        </p:xfrm>
        <a:graphic>
          <a:graphicData uri="http://schemas.openxmlformats.org/presentationml/2006/ole">
            <mc:AlternateContent xmlns:mc="http://schemas.openxmlformats.org/markup-compatibility/2006">
              <mc:Choice xmlns:v="urn:schemas-microsoft-com:vml" Requires="v">
                <p:oleObj spid="_x0000_s25605" r:id="rId5" imgW="634365" imgH="215900" progId="Equation.KSEE3">
                  <p:embed/>
                </p:oleObj>
              </mc:Choice>
              <mc:Fallback>
                <p:oleObj r:id="rId5" imgW="634365" imgH="215900" progId="Equation.KSEE3">
                  <p:embed/>
                  <p:pic>
                    <p:nvPicPr>
                      <p:cNvPr id="0" name="图片 7169"/>
                      <p:cNvPicPr/>
                      <p:nvPr/>
                    </p:nvPicPr>
                    <p:blipFill>
                      <a:blip r:embed="rId6"/>
                      <a:stretch>
                        <a:fillRect/>
                      </a:stretch>
                    </p:blipFill>
                    <p:spPr>
                      <a:xfrm>
                        <a:off x="6548989" y="2663967"/>
                        <a:ext cx="1926233" cy="655199"/>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548989" y="3628988"/>
          <a:ext cx="2005594" cy="655199"/>
        </p:xfrm>
        <a:graphic>
          <a:graphicData uri="http://schemas.openxmlformats.org/presentationml/2006/ole">
            <mc:AlternateContent xmlns:mc="http://schemas.openxmlformats.org/markup-compatibility/2006">
              <mc:Choice xmlns:v="urn:schemas-microsoft-com:vml" Requires="v">
                <p:oleObj spid="_x0000_s25606" r:id="rId7" imgW="660400" imgH="215900" progId="Equation.KSEE3">
                  <p:embed/>
                </p:oleObj>
              </mc:Choice>
              <mc:Fallback>
                <p:oleObj r:id="rId7" imgW="660400" imgH="215900" progId="Equation.KSEE3">
                  <p:embed/>
                  <p:pic>
                    <p:nvPicPr>
                      <p:cNvPr id="0" name="图片 7169"/>
                      <p:cNvPicPr/>
                      <p:nvPr/>
                    </p:nvPicPr>
                    <p:blipFill>
                      <a:blip r:embed="rId8"/>
                      <a:stretch>
                        <a:fillRect/>
                      </a:stretch>
                    </p:blipFill>
                    <p:spPr>
                      <a:xfrm>
                        <a:off x="6548989" y="3628988"/>
                        <a:ext cx="2005594" cy="655199"/>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9382152" y="2663967"/>
          <a:ext cx="1966866" cy="655199"/>
        </p:xfrm>
        <a:graphic>
          <a:graphicData uri="http://schemas.openxmlformats.org/presentationml/2006/ole">
            <mc:AlternateContent xmlns:mc="http://schemas.openxmlformats.org/markup-compatibility/2006">
              <mc:Choice xmlns:v="urn:schemas-microsoft-com:vml" Requires="v">
                <p:oleObj spid="_x0000_s25607" r:id="rId9" imgW="647700" imgH="215900" progId="Equation.KSEE3">
                  <p:embed/>
                </p:oleObj>
              </mc:Choice>
              <mc:Fallback>
                <p:oleObj r:id="rId9" imgW="647700" imgH="215900" progId="Equation.KSEE3">
                  <p:embed/>
                  <p:pic>
                    <p:nvPicPr>
                      <p:cNvPr id="0" name="图片 7169"/>
                      <p:cNvPicPr/>
                      <p:nvPr/>
                    </p:nvPicPr>
                    <p:blipFill>
                      <a:blip r:embed="rId10"/>
                      <a:stretch>
                        <a:fillRect/>
                      </a:stretch>
                    </p:blipFill>
                    <p:spPr>
                      <a:xfrm>
                        <a:off x="9382152" y="2663967"/>
                        <a:ext cx="1966866" cy="655199"/>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9382152" y="3628988"/>
          <a:ext cx="2044321" cy="655199"/>
        </p:xfrm>
        <a:graphic>
          <a:graphicData uri="http://schemas.openxmlformats.org/presentationml/2006/ole">
            <mc:AlternateContent xmlns:mc="http://schemas.openxmlformats.org/markup-compatibility/2006">
              <mc:Choice xmlns:v="urn:schemas-microsoft-com:vml" Requires="v">
                <p:oleObj spid="_x0000_s25608" r:id="rId11" imgW="673100" imgH="215900" progId="Equation.KSEE3">
                  <p:embed/>
                </p:oleObj>
              </mc:Choice>
              <mc:Fallback>
                <p:oleObj r:id="rId11" imgW="673100" imgH="215900" progId="Equation.KSEE3">
                  <p:embed/>
                  <p:pic>
                    <p:nvPicPr>
                      <p:cNvPr id="0" name="图片 7169"/>
                      <p:cNvPicPr/>
                      <p:nvPr/>
                    </p:nvPicPr>
                    <p:blipFill>
                      <a:blip r:embed="rId12"/>
                      <a:stretch>
                        <a:fillRect/>
                      </a:stretch>
                    </p:blipFill>
                    <p:spPr>
                      <a:xfrm>
                        <a:off x="9382152" y="3628988"/>
                        <a:ext cx="2044321" cy="655199"/>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 </a:t>
            </a:r>
            <a:r>
              <a:rPr lang="zh-CN" altLang="en-US">
                <a:latin typeface="Arial" panose="020B0604020202020204" pitchFamily="34" charset="0"/>
                <a:sym typeface="+mn-ea"/>
              </a:rPr>
              <a:t>标准差</a:t>
            </a:r>
            <a:r>
              <a:rPr lang="en-US" altLang="zh-CN">
                <a:latin typeface="Arial" panose="020B0604020202020204" pitchFamily="34" charset="0"/>
                <a:sym typeface="+mn-ea"/>
              </a:rPr>
              <a:t>(Standard Deviation)</a:t>
            </a:r>
            <a:r>
              <a:rPr lang="zh-CN" altLang="en-US">
                <a:latin typeface="Arial" panose="020B0604020202020204" pitchFamily="34" charset="0"/>
                <a:sym typeface="+mn-ea"/>
              </a:rPr>
              <a:t>是离均值平方的算术平均数的平方根，用符号</a:t>
            </a:r>
            <a:r>
              <a:rPr lang="en-US" altLang="zh-CN">
                <a:latin typeface="Arial" panose="020B0604020202020204" pitchFamily="34" charset="0"/>
                <a:sym typeface="+mn-ea"/>
              </a:rPr>
              <a:t>σ</a:t>
            </a:r>
            <a:r>
              <a:rPr lang="zh-CN" altLang="en-US">
                <a:latin typeface="Arial" panose="020B0604020202020204" pitchFamily="34" charset="0"/>
                <a:sym typeface="+mn-ea"/>
              </a:rPr>
              <a:t>表示，其实标准差就是方差的算术平方根。</a:t>
            </a:r>
          </a:p>
          <a:p>
            <a:r>
              <a:rPr lang="en-US" altLang="zh-CN">
                <a:sym typeface="+mn-ea"/>
              </a:rPr>
              <a:t> </a:t>
            </a:r>
            <a:r>
              <a:rPr lang="zh-CN" altLang="en-US">
                <a:latin typeface="Arial" panose="020B0604020202020204" pitchFamily="34" charset="0"/>
                <a:sym typeface="+mn-ea"/>
              </a:rPr>
              <a:t>标准差和方差都是测量离散趋势的最重要、最常见的指标。标准差和方差的不同点在于，标准差和变量的计算单位是相同的，比方差清楚，因此在很多分析的时候使用的是标准差。</a:t>
            </a:r>
            <a:endParaRPr lang="en-US" altLang="zh-CN"/>
          </a:p>
        </p:txBody>
      </p:sp>
      <p:sp>
        <p:nvSpPr>
          <p:cNvPr id="4" name="标题 3"/>
          <p:cNvSpPr>
            <a:spLocks noGrp="1"/>
          </p:cNvSpPr>
          <p:nvPr>
            <p:ph type="title"/>
          </p:nvPr>
        </p:nvSpPr>
        <p:spPr/>
        <p:txBody>
          <a:bodyPr/>
          <a:lstStyle/>
          <a:p>
            <a:r>
              <a:rPr lang="zh-CN" altLang="en-US"/>
              <a:t>标准差</a:t>
            </a:r>
          </a:p>
        </p:txBody>
      </p:sp>
      <p:graphicFrame>
        <p:nvGraphicFramePr>
          <p:cNvPr id="5" name="对象 4">
            <a:hlinkClick r:id="" action="ppaction://ole?verb=0"/>
          </p:cNvPr>
          <p:cNvGraphicFramePr>
            <a:graphicFrameLocks noChangeAspect="1"/>
          </p:cNvGraphicFramePr>
          <p:nvPr/>
        </p:nvGraphicFramePr>
        <p:xfrm>
          <a:off x="3143469" y="4648681"/>
          <a:ext cx="5445387" cy="1528162"/>
        </p:xfrm>
        <a:graphic>
          <a:graphicData uri="http://schemas.openxmlformats.org/presentationml/2006/ole">
            <mc:AlternateContent xmlns:mc="http://schemas.openxmlformats.org/markup-compatibility/2006">
              <mc:Choice xmlns:v="urn:schemas-microsoft-com:vml" Requires="v">
                <p:oleObj spid="_x0000_s26626" r:id="rId3" imgW="1765300" imgH="495300" progId="Equation.KSEE3">
                  <p:embed/>
                </p:oleObj>
              </mc:Choice>
              <mc:Fallback>
                <p:oleObj r:id="rId3" imgW="1765300" imgH="495300" progId="Equation.KSEE3">
                  <p:embed/>
                  <p:pic>
                    <p:nvPicPr>
                      <p:cNvPr id="0" name="图片 6145"/>
                      <p:cNvPicPr/>
                      <p:nvPr/>
                    </p:nvPicPr>
                    <p:blipFill>
                      <a:blip r:embed="rId4"/>
                      <a:stretch>
                        <a:fillRect/>
                      </a:stretch>
                    </p:blipFill>
                    <p:spPr>
                      <a:xfrm>
                        <a:off x="3143469" y="4648681"/>
                        <a:ext cx="5445387" cy="1528162"/>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标准差</a:t>
            </a:r>
          </a:p>
        </p:txBody>
      </p:sp>
      <p:graphicFrame>
        <p:nvGraphicFramePr>
          <p:cNvPr id="7" name="表格 6"/>
          <p:cNvGraphicFramePr/>
          <p:nvPr/>
        </p:nvGraphicFramePr>
        <p:xfrm>
          <a:off x="1560082" y="1273574"/>
          <a:ext cx="8530590" cy="762000"/>
        </p:xfrm>
        <a:graphic>
          <a:graphicData uri="http://schemas.openxmlformats.org/drawingml/2006/table">
            <a:tbl>
              <a:tblPr firstCol="1" bandCol="1">
                <a:tableStyleId>{F5AB1C69-6EDB-4FF4-983F-18BD219EF322}</a:tableStyleId>
              </a:tblPr>
              <a:tblGrid>
                <a:gridCol w="1421765"/>
                <a:gridCol w="1421765"/>
                <a:gridCol w="1421765"/>
                <a:gridCol w="1421765"/>
                <a:gridCol w="1421765"/>
                <a:gridCol w="1421765"/>
              </a:tblGrid>
              <a:tr h="381000">
                <a:tc>
                  <a:txBody>
                    <a:bodyPr/>
                    <a:lstStyle/>
                    <a:p>
                      <a:pPr>
                        <a:buNone/>
                      </a:pPr>
                      <a:r>
                        <a:rPr lang="en-US" altLang="zh-CN" sz="1800"/>
                        <a:t>X1</a:t>
                      </a:r>
                    </a:p>
                  </a:txBody>
                  <a:tcPr marL="91423" marR="91423" marT="45711" marB="45711"/>
                </a:tc>
                <a:tc>
                  <a:txBody>
                    <a:bodyPr/>
                    <a:lstStyle/>
                    <a:p>
                      <a:pPr>
                        <a:buNone/>
                      </a:pPr>
                      <a:r>
                        <a:rPr lang="en-US" altLang="zh-CN" sz="1800"/>
                        <a:t>2</a:t>
                      </a:r>
                    </a:p>
                  </a:txBody>
                  <a:tcPr marL="91423" marR="91423" marT="45711" marB="45711"/>
                </a:tc>
                <a:tc>
                  <a:txBody>
                    <a:bodyPr/>
                    <a:lstStyle/>
                    <a:p>
                      <a:pPr>
                        <a:buNone/>
                      </a:pPr>
                      <a:r>
                        <a:rPr lang="en-US" altLang="zh-CN" sz="1800"/>
                        <a:t>4</a:t>
                      </a:r>
                    </a:p>
                  </a:txBody>
                  <a:tcPr marL="91423" marR="91423" marT="45711" marB="45711"/>
                </a:tc>
                <a:tc>
                  <a:txBody>
                    <a:bodyPr/>
                    <a:lstStyle/>
                    <a:p>
                      <a:pPr>
                        <a:buNone/>
                      </a:pPr>
                      <a:r>
                        <a:rPr lang="en-US" altLang="zh-CN" sz="1800"/>
                        <a:t>6</a:t>
                      </a:r>
                    </a:p>
                  </a:txBody>
                  <a:tcPr marL="91423" marR="91423" marT="45711" marB="45711"/>
                </a:tc>
                <a:tc>
                  <a:txBody>
                    <a:bodyPr/>
                    <a:lstStyle/>
                    <a:p>
                      <a:pPr>
                        <a:buNone/>
                      </a:pPr>
                      <a:r>
                        <a:rPr lang="en-US" altLang="zh-CN" sz="1800"/>
                        <a:t>8</a:t>
                      </a:r>
                    </a:p>
                  </a:txBody>
                  <a:tcPr marL="91423" marR="91423" marT="45711" marB="45711"/>
                </a:tc>
                <a:tc>
                  <a:txBody>
                    <a:bodyPr/>
                    <a:lstStyle/>
                    <a:p>
                      <a:pPr>
                        <a:buNone/>
                      </a:pPr>
                      <a:r>
                        <a:rPr lang="en-US" altLang="zh-CN" sz="1800"/>
                        <a:t>10</a:t>
                      </a:r>
                    </a:p>
                  </a:txBody>
                  <a:tcPr marL="91423" marR="91423" marT="45711" marB="45711"/>
                </a:tc>
              </a:tr>
              <a:tr h="381000">
                <a:tc>
                  <a:txBody>
                    <a:bodyPr/>
                    <a:lstStyle/>
                    <a:p>
                      <a:pPr>
                        <a:buNone/>
                      </a:pPr>
                      <a:r>
                        <a:rPr lang="en-US" altLang="zh-CN" sz="1800"/>
                        <a:t>P(x1)</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r>
            </a:tbl>
          </a:graphicData>
        </a:graphic>
      </p:graphicFrame>
      <p:graphicFrame>
        <p:nvGraphicFramePr>
          <p:cNvPr id="8" name="表格 7"/>
          <p:cNvGraphicFramePr/>
          <p:nvPr/>
        </p:nvGraphicFramePr>
        <p:xfrm>
          <a:off x="1560082" y="2199233"/>
          <a:ext cx="8530590" cy="762000"/>
        </p:xfrm>
        <a:graphic>
          <a:graphicData uri="http://schemas.openxmlformats.org/drawingml/2006/table">
            <a:tbl>
              <a:tblPr firstCol="1" bandCol="1">
                <a:tableStyleId>{F5AB1C69-6EDB-4FF4-983F-18BD219EF322}</a:tableStyleId>
              </a:tblPr>
              <a:tblGrid>
                <a:gridCol w="1421765"/>
                <a:gridCol w="1421765"/>
                <a:gridCol w="1421765"/>
                <a:gridCol w="1421765"/>
                <a:gridCol w="1421765"/>
                <a:gridCol w="1421765"/>
              </a:tblGrid>
              <a:tr h="381000">
                <a:tc>
                  <a:txBody>
                    <a:bodyPr/>
                    <a:lstStyle/>
                    <a:p>
                      <a:pPr>
                        <a:buNone/>
                      </a:pPr>
                      <a:r>
                        <a:rPr lang="en-US" altLang="zh-CN" sz="1800"/>
                        <a:t>X2</a:t>
                      </a:r>
                    </a:p>
                  </a:txBody>
                  <a:tcPr marL="91423" marR="91423" marT="45711" marB="45711"/>
                </a:tc>
                <a:tc>
                  <a:txBody>
                    <a:bodyPr/>
                    <a:lstStyle/>
                    <a:p>
                      <a:pPr>
                        <a:buNone/>
                      </a:pPr>
                      <a:r>
                        <a:rPr lang="en-US" altLang="zh-CN" sz="1800"/>
                        <a:t>4</a:t>
                      </a:r>
                    </a:p>
                  </a:txBody>
                  <a:tcPr marL="91423" marR="91423" marT="45711" marB="45711"/>
                </a:tc>
                <a:tc>
                  <a:txBody>
                    <a:bodyPr/>
                    <a:lstStyle/>
                    <a:p>
                      <a:pPr>
                        <a:buNone/>
                      </a:pPr>
                      <a:r>
                        <a:rPr lang="en-US" altLang="zh-CN" sz="1800"/>
                        <a:t>5</a:t>
                      </a:r>
                    </a:p>
                  </a:txBody>
                  <a:tcPr marL="91423" marR="91423" marT="45711" marB="45711"/>
                </a:tc>
                <a:tc>
                  <a:txBody>
                    <a:bodyPr/>
                    <a:lstStyle/>
                    <a:p>
                      <a:pPr>
                        <a:buNone/>
                      </a:pPr>
                      <a:r>
                        <a:rPr lang="en-US" altLang="zh-CN" sz="1800"/>
                        <a:t>6</a:t>
                      </a:r>
                    </a:p>
                  </a:txBody>
                  <a:tcPr marL="91423" marR="91423" marT="45711" marB="45711"/>
                </a:tc>
                <a:tc>
                  <a:txBody>
                    <a:bodyPr/>
                    <a:lstStyle/>
                    <a:p>
                      <a:pPr>
                        <a:buNone/>
                      </a:pPr>
                      <a:r>
                        <a:rPr lang="en-US" altLang="zh-CN" sz="1800"/>
                        <a:t>7</a:t>
                      </a:r>
                    </a:p>
                  </a:txBody>
                  <a:tcPr marL="91423" marR="91423" marT="45711" marB="45711"/>
                </a:tc>
                <a:tc>
                  <a:txBody>
                    <a:bodyPr/>
                    <a:lstStyle/>
                    <a:p>
                      <a:pPr>
                        <a:buNone/>
                      </a:pPr>
                      <a:r>
                        <a:rPr lang="en-US" altLang="zh-CN" sz="1800"/>
                        <a:t>8</a:t>
                      </a:r>
                    </a:p>
                  </a:txBody>
                  <a:tcPr marL="91423" marR="91423" marT="45711" marB="45711"/>
                </a:tc>
              </a:tr>
              <a:tr h="381000">
                <a:tc>
                  <a:txBody>
                    <a:bodyPr/>
                    <a:lstStyle/>
                    <a:p>
                      <a:pPr>
                        <a:buNone/>
                      </a:pPr>
                      <a:r>
                        <a:rPr lang="en-US" altLang="zh-CN" sz="1800"/>
                        <a:t>P(x2)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c>
                  <a:txBody>
                    <a:bodyPr/>
                    <a:lstStyle/>
                    <a:p>
                      <a:pPr>
                        <a:buNone/>
                      </a:pPr>
                      <a:r>
                        <a:rPr lang="en-US" altLang="zh-CN" sz="1800"/>
                        <a:t>0.2</a:t>
                      </a:r>
                    </a:p>
                  </a:txBody>
                  <a:tcPr marL="91423" marR="91423" marT="45711" marB="45711"/>
                </a:tc>
              </a:tr>
            </a:tbl>
          </a:graphicData>
        </a:graphic>
      </p:graphicFrame>
      <p:grpSp>
        <p:nvGrpSpPr>
          <p:cNvPr id="10" name="组合 9"/>
          <p:cNvGrpSpPr/>
          <p:nvPr/>
        </p:nvGrpSpPr>
        <p:grpSpPr>
          <a:xfrm>
            <a:off x="1560082" y="3269010"/>
            <a:ext cx="8584245" cy="1813224"/>
            <a:chOff x="2454" y="3950"/>
            <a:chExt cx="13521" cy="2856"/>
          </a:xfrm>
        </p:grpSpPr>
        <p:graphicFrame>
          <p:nvGraphicFramePr>
            <p:cNvPr id="5" name="对象 4">
              <a:hlinkClick r:id="" action="ppaction://ole?verb=0"/>
            </p:cNvPr>
            <p:cNvGraphicFramePr>
              <a:graphicFrameLocks noChangeAspect="1"/>
            </p:cNvGraphicFramePr>
            <p:nvPr/>
          </p:nvGraphicFramePr>
          <p:xfrm>
            <a:off x="7339" y="3950"/>
            <a:ext cx="8454" cy="1235"/>
          </p:xfrm>
          <a:graphic>
            <a:graphicData uri="http://schemas.openxmlformats.org/presentationml/2006/ole">
              <mc:AlternateContent xmlns:mc="http://schemas.openxmlformats.org/markup-compatibility/2006">
                <mc:Choice xmlns:v="urn:schemas-microsoft-com:vml" Requires="v">
                  <p:oleObj spid="_x0000_s27653" r:id="rId4" imgW="1739900" imgH="254000" progId="Equation.KSEE3">
                    <p:embed/>
                  </p:oleObj>
                </mc:Choice>
                <mc:Fallback>
                  <p:oleObj r:id="rId4" imgW="1739900" imgH="254000" progId="Equation.KSEE3">
                    <p:embed/>
                    <p:pic>
                      <p:nvPicPr>
                        <p:cNvPr id="0" name="图片 6145"/>
                        <p:cNvPicPr/>
                        <p:nvPr/>
                      </p:nvPicPr>
                      <p:blipFill>
                        <a:blip r:embed="rId5"/>
                        <a:stretch>
                          <a:fillRect/>
                        </a:stretch>
                      </p:blipFill>
                      <p:spPr>
                        <a:xfrm>
                          <a:off x="7339" y="3950"/>
                          <a:ext cx="8454" cy="123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454" y="4052"/>
            <a:ext cx="3098" cy="1032"/>
          </p:xfrm>
          <a:graphic>
            <a:graphicData uri="http://schemas.openxmlformats.org/presentationml/2006/ole">
              <mc:AlternateContent xmlns:mc="http://schemas.openxmlformats.org/markup-compatibility/2006">
                <mc:Choice xmlns:v="urn:schemas-microsoft-com:vml" Requires="v">
                  <p:oleObj spid="_x0000_s27654" r:id="rId6" imgW="647700" imgH="215900" progId="Equation.KSEE3">
                    <p:embed/>
                  </p:oleObj>
                </mc:Choice>
                <mc:Fallback>
                  <p:oleObj r:id="rId6" imgW="647700" imgH="215900" progId="Equation.KSEE3">
                    <p:embed/>
                    <p:pic>
                      <p:nvPicPr>
                        <p:cNvPr id="0" name="图片 7169"/>
                        <p:cNvPicPr/>
                        <p:nvPr/>
                      </p:nvPicPr>
                      <p:blipFill>
                        <a:blip r:embed="rId7"/>
                        <a:stretch>
                          <a:fillRect/>
                        </a:stretch>
                      </p:blipFill>
                      <p:spPr>
                        <a:xfrm>
                          <a:off x="2454" y="4052"/>
                          <a:ext cx="3098" cy="1032"/>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2454" y="5572"/>
            <a:ext cx="3220" cy="1032"/>
          </p:xfrm>
          <a:graphic>
            <a:graphicData uri="http://schemas.openxmlformats.org/presentationml/2006/ole">
              <mc:AlternateContent xmlns:mc="http://schemas.openxmlformats.org/markup-compatibility/2006">
                <mc:Choice xmlns:v="urn:schemas-microsoft-com:vml" Requires="v">
                  <p:oleObj spid="_x0000_s27655" r:id="rId8" imgW="673100" imgH="215900" progId="Equation.KSEE3">
                    <p:embed/>
                  </p:oleObj>
                </mc:Choice>
                <mc:Fallback>
                  <p:oleObj r:id="rId8" imgW="673100" imgH="215900" progId="Equation.KSEE3">
                    <p:embed/>
                    <p:pic>
                      <p:nvPicPr>
                        <p:cNvPr id="0" name="图片 7169"/>
                        <p:cNvPicPr/>
                        <p:nvPr/>
                      </p:nvPicPr>
                      <p:blipFill>
                        <a:blip r:embed="rId9"/>
                        <a:stretch>
                          <a:fillRect/>
                        </a:stretch>
                      </p:blipFill>
                      <p:spPr>
                        <a:xfrm>
                          <a:off x="2454" y="5572"/>
                          <a:ext cx="3220" cy="1032"/>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7339" y="5572"/>
            <a:ext cx="8637" cy="1235"/>
          </p:xfrm>
          <a:graphic>
            <a:graphicData uri="http://schemas.openxmlformats.org/presentationml/2006/ole">
              <mc:AlternateContent xmlns:mc="http://schemas.openxmlformats.org/markup-compatibility/2006">
                <mc:Choice xmlns:v="urn:schemas-microsoft-com:vml" Requires="v">
                  <p:oleObj spid="_x0000_s27656" r:id="rId10" imgW="1777365" imgH="254000" progId="Equation.KSEE3">
                    <p:embed/>
                  </p:oleObj>
                </mc:Choice>
                <mc:Fallback>
                  <p:oleObj r:id="rId10" imgW="1777365" imgH="254000" progId="Equation.KSEE3">
                    <p:embed/>
                    <p:pic>
                      <p:nvPicPr>
                        <p:cNvPr id="0" name="图片 6145"/>
                        <p:cNvPicPr/>
                        <p:nvPr/>
                      </p:nvPicPr>
                      <p:blipFill>
                        <a:blip r:embed="rId11"/>
                        <a:stretch>
                          <a:fillRect/>
                        </a:stretch>
                      </p:blipFill>
                      <p:spPr>
                        <a:xfrm>
                          <a:off x="7339" y="5572"/>
                          <a:ext cx="8637" cy="1235"/>
                        </a:xfrm>
                        <a:prstGeom prst="rect">
                          <a:avLst/>
                        </a:prstGeom>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a:t> </a:t>
            </a:r>
            <a:r>
              <a:rPr lang="zh-CN" altLang="en-US">
                <a:latin typeface="Arial" panose="020B0604020202020204" pitchFamily="34" charset="0"/>
                <a:sym typeface="+mn-ea"/>
              </a:rPr>
              <a:t>协方差常用于衡量两个变量的总体误差；当两个变量相同的情况下，协方差其实就是方差。</a:t>
            </a:r>
          </a:p>
          <a:p>
            <a:r>
              <a:rPr lang="en-US" altLang="zh-CN"/>
              <a:t> </a:t>
            </a:r>
            <a:r>
              <a:rPr lang="zh-CN" altLang="en-US">
                <a:latin typeface="Arial" panose="020B0604020202020204" pitchFamily="34" charset="0"/>
                <a:sym typeface="+mn-ea"/>
              </a:rPr>
              <a:t>如果</a:t>
            </a:r>
            <a:r>
              <a:rPr lang="en-US" altLang="zh-CN">
                <a:latin typeface="Arial" panose="020B0604020202020204" pitchFamily="34" charset="0"/>
                <a:sym typeface="+mn-ea"/>
              </a:rPr>
              <a:t>X</a:t>
            </a:r>
            <a:r>
              <a:rPr lang="zh-CN" altLang="en-US">
                <a:latin typeface="Arial" panose="020B0604020202020204" pitchFamily="34" charset="0"/>
                <a:sym typeface="+mn-ea"/>
              </a:rPr>
              <a:t>和</a:t>
            </a:r>
            <a:r>
              <a:rPr lang="en-US" altLang="zh-CN">
                <a:latin typeface="Arial" panose="020B0604020202020204" pitchFamily="34" charset="0"/>
                <a:sym typeface="+mn-ea"/>
              </a:rPr>
              <a:t>Y</a:t>
            </a:r>
            <a:r>
              <a:rPr lang="zh-CN" altLang="en-US">
                <a:latin typeface="Arial" panose="020B0604020202020204" pitchFamily="34" charset="0"/>
                <a:sym typeface="+mn-ea"/>
              </a:rPr>
              <a:t>是统计独立的，那么二者之间的协方差为零。但是如果协方差为零，那么</a:t>
            </a:r>
            <a:r>
              <a:rPr lang="en-US" altLang="zh-CN">
                <a:latin typeface="Arial" panose="020B0604020202020204" pitchFamily="34" charset="0"/>
                <a:sym typeface="+mn-ea"/>
              </a:rPr>
              <a:t>X</a:t>
            </a:r>
            <a:r>
              <a:rPr lang="zh-CN" altLang="en-US">
                <a:latin typeface="Arial" panose="020B0604020202020204" pitchFamily="34" charset="0"/>
                <a:sym typeface="+mn-ea"/>
              </a:rPr>
              <a:t>和</a:t>
            </a:r>
            <a:r>
              <a:rPr lang="en-US" altLang="zh-CN">
                <a:latin typeface="Arial" panose="020B0604020202020204" pitchFamily="34" charset="0"/>
                <a:sym typeface="+mn-ea"/>
              </a:rPr>
              <a:t>Y</a:t>
            </a:r>
            <a:r>
              <a:rPr lang="zh-CN" altLang="en-US">
                <a:latin typeface="Arial" panose="020B0604020202020204" pitchFamily="34" charset="0"/>
                <a:sym typeface="+mn-ea"/>
              </a:rPr>
              <a:t>是不相关的。</a:t>
            </a:r>
            <a:endParaRPr lang="en-US" altLang="zh-CN">
              <a:latin typeface="Arial" panose="020B0604020202020204" pitchFamily="34" charset="0"/>
              <a:sym typeface="+mn-ea"/>
            </a:endParaRPr>
          </a:p>
        </p:txBody>
      </p:sp>
      <p:sp>
        <p:nvSpPr>
          <p:cNvPr id="3" name="标题 2"/>
          <p:cNvSpPr>
            <a:spLocks noGrp="1"/>
          </p:cNvSpPr>
          <p:nvPr>
            <p:ph type="title"/>
          </p:nvPr>
        </p:nvSpPr>
        <p:spPr/>
        <p:txBody>
          <a:bodyPr>
            <a:normAutofit/>
          </a:bodyPr>
          <a:lstStyle/>
          <a:p>
            <a:r>
              <a:rPr lang="zh-CN" altLang="en-US"/>
              <a:t>协方差</a:t>
            </a:r>
          </a:p>
        </p:txBody>
      </p:sp>
      <p:grpSp>
        <p:nvGrpSpPr>
          <p:cNvPr id="8" name="组合 7"/>
          <p:cNvGrpSpPr/>
          <p:nvPr/>
        </p:nvGrpSpPr>
        <p:grpSpPr>
          <a:xfrm>
            <a:off x="1921965" y="4051820"/>
            <a:ext cx="8268074" cy="1932582"/>
            <a:chOff x="4285" y="6162"/>
            <a:chExt cx="13023" cy="3044"/>
          </a:xfrm>
        </p:grpSpPr>
        <p:graphicFrame>
          <p:nvGraphicFramePr>
            <p:cNvPr id="2" name="对象 1">
              <a:hlinkClick r:id="" action="ppaction://ole?verb=0"/>
            </p:cNvPr>
            <p:cNvGraphicFramePr>
              <a:graphicFrameLocks noChangeAspect="1"/>
            </p:cNvGraphicFramePr>
            <p:nvPr/>
          </p:nvGraphicFramePr>
          <p:xfrm>
            <a:off x="4285" y="6162"/>
            <a:ext cx="9682" cy="881"/>
          </p:xfrm>
          <a:graphic>
            <a:graphicData uri="http://schemas.openxmlformats.org/presentationml/2006/ole">
              <mc:AlternateContent xmlns:mc="http://schemas.openxmlformats.org/markup-compatibility/2006">
                <mc:Choice xmlns:v="urn:schemas-microsoft-com:vml" Requires="v">
                  <p:oleObj spid="_x0000_s28675" r:id="rId4" imgW="2374265" imgH="215900" progId="Equation.KSEE3">
                    <p:embed/>
                  </p:oleObj>
                </mc:Choice>
                <mc:Fallback>
                  <p:oleObj r:id="rId4" imgW="2374265" imgH="215900" progId="Equation.KSEE3">
                    <p:embed/>
                    <p:pic>
                      <p:nvPicPr>
                        <p:cNvPr id="0" name="图片 7168"/>
                        <p:cNvPicPr/>
                        <p:nvPr/>
                      </p:nvPicPr>
                      <p:blipFill>
                        <a:blip r:embed="rId5"/>
                        <a:stretch>
                          <a:fillRect/>
                        </a:stretch>
                      </p:blipFill>
                      <p:spPr>
                        <a:xfrm>
                          <a:off x="4285" y="6162"/>
                          <a:ext cx="9682" cy="881"/>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824" y="7300"/>
            <a:ext cx="10485" cy="1907"/>
          </p:xfrm>
          <a:graphic>
            <a:graphicData uri="http://schemas.openxmlformats.org/presentationml/2006/ole">
              <mc:AlternateContent xmlns:mc="http://schemas.openxmlformats.org/markup-compatibility/2006">
                <mc:Choice xmlns:v="urn:schemas-microsoft-com:vml" Requires="v">
                  <p:oleObj spid="_x0000_s28676" r:id="rId6" imgW="2374265" imgH="431800" progId="Equation.KSEE3">
                    <p:embed/>
                  </p:oleObj>
                </mc:Choice>
                <mc:Fallback>
                  <p:oleObj r:id="rId6" imgW="2374265" imgH="431800" progId="Equation.KSEE3">
                    <p:embed/>
                    <p:pic>
                      <p:nvPicPr>
                        <p:cNvPr id="0" name="图片 7169"/>
                        <p:cNvPicPr/>
                        <p:nvPr/>
                      </p:nvPicPr>
                      <p:blipFill>
                        <a:blip r:embed="rId7"/>
                        <a:stretch>
                          <a:fillRect/>
                        </a:stretch>
                      </p:blipFill>
                      <p:spPr>
                        <a:xfrm>
                          <a:off x="6824" y="7300"/>
                          <a:ext cx="10485" cy="1907"/>
                        </a:xfrm>
                        <a:prstGeom prst="rect">
                          <a:avLst/>
                        </a:prstGeom>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 </a:t>
            </a:r>
            <a:r>
              <a:rPr lang="zh-CN" altLang="en-US">
                <a:latin typeface="Arial" panose="020B0604020202020204" pitchFamily="34" charset="0"/>
                <a:sym typeface="+mn-ea"/>
              </a:rPr>
              <a:t>假设</a:t>
            </a:r>
            <a:r>
              <a:rPr lang="en-US" altLang="zh-CN">
                <a:latin typeface="Arial" panose="020B0604020202020204" pitchFamily="34" charset="0"/>
                <a:sym typeface="+mn-ea"/>
              </a:rPr>
              <a:t>C</a:t>
            </a:r>
            <a:r>
              <a:rPr lang="zh-CN" altLang="en-US">
                <a:latin typeface="Arial" panose="020B0604020202020204" pitchFamily="34" charset="0"/>
                <a:sym typeface="+mn-ea"/>
              </a:rPr>
              <a:t>为一个常数，</a:t>
            </a:r>
            <a:r>
              <a:rPr lang="en-US" altLang="zh-CN">
                <a:latin typeface="Arial" panose="020B0604020202020204" pitchFamily="34" charset="0"/>
                <a:sym typeface="+mn-ea"/>
              </a:rPr>
              <a:t>X</a:t>
            </a:r>
            <a:r>
              <a:rPr lang="zh-CN" altLang="en-US">
                <a:latin typeface="Arial" panose="020B0604020202020204" pitchFamily="34" charset="0"/>
                <a:sym typeface="+mn-ea"/>
              </a:rPr>
              <a:t>和</a:t>
            </a:r>
            <a:r>
              <a:rPr lang="en-US" altLang="zh-CN">
                <a:latin typeface="Arial" panose="020B0604020202020204" pitchFamily="34" charset="0"/>
                <a:sym typeface="+mn-ea"/>
              </a:rPr>
              <a:t>Y</a:t>
            </a:r>
            <a:r>
              <a:rPr lang="zh-CN" altLang="en-US">
                <a:latin typeface="Arial" panose="020B0604020202020204" pitchFamily="34" charset="0"/>
                <a:sym typeface="+mn-ea"/>
              </a:rPr>
              <a:t>实两个随机变量，那么协方差有性质如下所示：</a:t>
            </a:r>
            <a:endParaRPr lang="zh-CN" altLang="en-US">
              <a:latin typeface="Arial" panose="020B0604020202020204" pitchFamily="34" charset="0"/>
            </a:endParaRPr>
          </a:p>
          <a:p>
            <a:endParaRPr lang="en-US" altLang="zh-CN"/>
          </a:p>
        </p:txBody>
      </p:sp>
      <p:sp>
        <p:nvSpPr>
          <p:cNvPr id="3" name="标题 2"/>
          <p:cNvSpPr>
            <a:spLocks noGrp="1"/>
          </p:cNvSpPr>
          <p:nvPr>
            <p:ph type="title"/>
          </p:nvPr>
        </p:nvSpPr>
        <p:spPr/>
        <p:txBody>
          <a:bodyPr>
            <a:normAutofit/>
          </a:bodyPr>
          <a:lstStyle/>
          <a:p>
            <a:r>
              <a:rPr lang="zh-CN" altLang="en-US"/>
              <a:t>协方差</a:t>
            </a:r>
          </a:p>
        </p:txBody>
      </p:sp>
      <p:graphicFrame>
        <p:nvGraphicFramePr>
          <p:cNvPr id="4" name="对象 3">
            <a:hlinkClick r:id="" action="ppaction://ole?verb=0"/>
          </p:cNvPr>
          <p:cNvGraphicFramePr>
            <a:graphicFrameLocks noChangeAspect="1"/>
          </p:cNvGraphicFramePr>
          <p:nvPr/>
        </p:nvGraphicFramePr>
        <p:xfrm>
          <a:off x="2497169" y="2255737"/>
          <a:ext cx="4628928" cy="696466"/>
        </p:xfrm>
        <a:graphic>
          <a:graphicData uri="http://schemas.openxmlformats.org/presentationml/2006/ole">
            <mc:AlternateContent xmlns:mc="http://schemas.openxmlformats.org/markup-compatibility/2006">
              <mc:Choice xmlns:v="urn:schemas-microsoft-com:vml" Requires="v">
                <p:oleObj spid="_x0000_s29700" r:id="rId4" imgW="1435100" imgH="215900" progId="Equation.KSEE3">
                  <p:embed/>
                </p:oleObj>
              </mc:Choice>
              <mc:Fallback>
                <p:oleObj r:id="rId4" imgW="1435100" imgH="215900" progId="Equation.KSEE3">
                  <p:embed/>
                  <p:pic>
                    <p:nvPicPr>
                      <p:cNvPr id="0" name="图片 8192"/>
                      <p:cNvPicPr/>
                      <p:nvPr/>
                    </p:nvPicPr>
                    <p:blipFill>
                      <a:blip r:embed="rId5"/>
                      <a:stretch>
                        <a:fillRect/>
                      </a:stretch>
                    </p:blipFill>
                    <p:spPr>
                      <a:xfrm>
                        <a:off x="2497169" y="2255737"/>
                        <a:ext cx="4628928" cy="696466"/>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365748" y="3415033"/>
          <a:ext cx="6187564" cy="767573"/>
        </p:xfrm>
        <a:graphic>
          <a:graphicData uri="http://schemas.openxmlformats.org/presentationml/2006/ole">
            <mc:AlternateContent xmlns:mc="http://schemas.openxmlformats.org/markup-compatibility/2006">
              <mc:Choice xmlns:v="urn:schemas-microsoft-com:vml" Requires="v">
                <p:oleObj spid="_x0000_s29701" r:id="rId6" imgW="1739900" imgH="215900" progId="Equation.KSEE3">
                  <p:embed/>
                </p:oleObj>
              </mc:Choice>
              <mc:Fallback>
                <p:oleObj r:id="rId6" imgW="1739900" imgH="215900" progId="Equation.KSEE3">
                  <p:embed/>
                  <p:pic>
                    <p:nvPicPr>
                      <p:cNvPr id="0" name="图片 8193"/>
                      <p:cNvPicPr/>
                      <p:nvPr/>
                    </p:nvPicPr>
                    <p:blipFill>
                      <a:blip r:embed="rId7"/>
                      <a:stretch>
                        <a:fillRect/>
                      </a:stretch>
                    </p:blipFill>
                    <p:spPr>
                      <a:xfrm>
                        <a:off x="2365748" y="3415033"/>
                        <a:ext cx="6187564" cy="767573"/>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365748" y="4574328"/>
          <a:ext cx="8807724" cy="719957"/>
        </p:xfrm>
        <a:graphic>
          <a:graphicData uri="http://schemas.openxmlformats.org/presentationml/2006/ole">
            <mc:AlternateContent xmlns:mc="http://schemas.openxmlformats.org/markup-compatibility/2006">
              <mc:Choice xmlns:v="urn:schemas-microsoft-com:vml" Requires="v">
                <p:oleObj spid="_x0000_s29702" r:id="rId8" imgW="2641600" imgH="215900" progId="Equation.KSEE3">
                  <p:embed/>
                </p:oleObj>
              </mc:Choice>
              <mc:Fallback>
                <p:oleObj r:id="rId8" imgW="2641600" imgH="215900" progId="Equation.KSEE3">
                  <p:embed/>
                  <p:pic>
                    <p:nvPicPr>
                      <p:cNvPr id="0" name="图片 8194"/>
                      <p:cNvPicPr/>
                      <p:nvPr/>
                    </p:nvPicPr>
                    <p:blipFill>
                      <a:blip r:embed="rId9"/>
                      <a:stretch>
                        <a:fillRect/>
                      </a:stretch>
                    </p:blipFill>
                    <p:spPr>
                      <a:xfrm>
                        <a:off x="2365748" y="4574328"/>
                        <a:ext cx="8807724" cy="719957"/>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 </a:t>
            </a:r>
            <a:r>
              <a:rPr lang="zh-CN" altLang="en-US">
                <a:latin typeface="Arial" panose="020B0604020202020204" pitchFamily="34" charset="0"/>
                <a:sym typeface="+mn-ea"/>
              </a:rPr>
              <a:t>协方差是两个随机变量具有相同方向变化趋势的度量：</a:t>
            </a:r>
          </a:p>
          <a:p>
            <a:pPr lvl="1"/>
            <a:r>
              <a:rPr lang="en-US" altLang="zh-CN"/>
              <a:t> </a:t>
            </a:r>
            <a:r>
              <a:rPr lang="zh-CN" altLang="en-US">
                <a:latin typeface="Arial" panose="020B0604020202020204" pitchFamily="34" charset="0"/>
                <a:sym typeface="+mn-ea"/>
              </a:rPr>
              <a:t>若</a:t>
            </a:r>
            <a:r>
              <a:rPr lang="en-US" altLang="zh-CN">
                <a:latin typeface="Arial" panose="020B0604020202020204" pitchFamily="34" charset="0"/>
                <a:sym typeface="+mn-ea"/>
              </a:rPr>
              <a:t>Cov(X,Y) &gt; 0, </a:t>
            </a:r>
            <a:r>
              <a:rPr lang="zh-CN" altLang="en-US">
                <a:latin typeface="Arial" panose="020B0604020202020204" pitchFamily="34" charset="0"/>
                <a:sym typeface="+mn-ea"/>
              </a:rPr>
              <a:t>则</a:t>
            </a:r>
            <a:r>
              <a:rPr lang="en-US" altLang="zh-CN">
                <a:latin typeface="Arial" panose="020B0604020202020204" pitchFamily="34" charset="0"/>
                <a:sym typeface="+mn-ea"/>
              </a:rPr>
              <a:t>X</a:t>
            </a:r>
            <a:r>
              <a:rPr lang="zh-CN" altLang="en-US">
                <a:latin typeface="Arial" panose="020B0604020202020204" pitchFamily="34" charset="0"/>
                <a:sym typeface="+mn-ea"/>
              </a:rPr>
              <a:t>和</a:t>
            </a:r>
            <a:r>
              <a:rPr lang="en-US" altLang="zh-CN">
                <a:latin typeface="Arial" panose="020B0604020202020204" pitchFamily="34" charset="0"/>
                <a:sym typeface="+mn-ea"/>
              </a:rPr>
              <a:t>Y</a:t>
            </a:r>
            <a:r>
              <a:rPr lang="zh-CN" altLang="en-US">
                <a:latin typeface="Arial" panose="020B0604020202020204" pitchFamily="34" charset="0"/>
                <a:sym typeface="+mn-ea"/>
              </a:rPr>
              <a:t>的变化趋势相同；</a:t>
            </a:r>
          </a:p>
          <a:p>
            <a:pPr lvl="1"/>
            <a:r>
              <a:rPr lang="en-US" altLang="zh-CN"/>
              <a:t> </a:t>
            </a:r>
            <a:r>
              <a:rPr lang="zh-CN" altLang="en-US">
                <a:latin typeface="Arial" panose="020B0604020202020204" pitchFamily="34" charset="0"/>
                <a:sym typeface="+mn-ea"/>
              </a:rPr>
              <a:t>若</a:t>
            </a:r>
            <a:r>
              <a:rPr lang="en-US" altLang="zh-CN">
                <a:latin typeface="Arial" panose="020B0604020202020204" pitchFamily="34" charset="0"/>
                <a:sym typeface="+mn-ea"/>
              </a:rPr>
              <a:t>Cov(X,Y) &lt; 0, </a:t>
            </a:r>
            <a:r>
              <a:rPr lang="zh-CN" altLang="en-US">
                <a:latin typeface="Arial" panose="020B0604020202020204" pitchFamily="34" charset="0"/>
                <a:sym typeface="+mn-ea"/>
              </a:rPr>
              <a:t>则</a:t>
            </a:r>
            <a:r>
              <a:rPr lang="en-US" altLang="zh-CN">
                <a:latin typeface="Arial" panose="020B0604020202020204" pitchFamily="34" charset="0"/>
                <a:sym typeface="+mn-ea"/>
              </a:rPr>
              <a:t>X</a:t>
            </a:r>
            <a:r>
              <a:rPr lang="zh-CN" altLang="en-US">
                <a:latin typeface="Arial" panose="020B0604020202020204" pitchFamily="34" charset="0"/>
                <a:sym typeface="+mn-ea"/>
              </a:rPr>
              <a:t>和</a:t>
            </a:r>
            <a:r>
              <a:rPr lang="en-US" altLang="zh-CN">
                <a:latin typeface="Arial" panose="020B0604020202020204" pitchFamily="34" charset="0"/>
                <a:sym typeface="+mn-ea"/>
              </a:rPr>
              <a:t>Y</a:t>
            </a:r>
            <a:r>
              <a:rPr lang="zh-CN" altLang="en-US">
                <a:latin typeface="Arial" panose="020B0604020202020204" pitchFamily="34" charset="0"/>
                <a:sym typeface="+mn-ea"/>
              </a:rPr>
              <a:t>的变化趋势相反；</a:t>
            </a:r>
          </a:p>
          <a:p>
            <a:pPr lvl="1"/>
            <a:r>
              <a:rPr lang="en-US" altLang="zh-CN"/>
              <a:t> </a:t>
            </a:r>
            <a:r>
              <a:rPr lang="zh-CN" altLang="en-US">
                <a:latin typeface="Arial" panose="020B0604020202020204" pitchFamily="34" charset="0"/>
                <a:sym typeface="+mn-ea"/>
              </a:rPr>
              <a:t>若</a:t>
            </a:r>
            <a:r>
              <a:rPr lang="en-US" altLang="zh-CN">
                <a:latin typeface="Arial" panose="020B0604020202020204" pitchFamily="34" charset="0"/>
                <a:sym typeface="+mn-ea"/>
              </a:rPr>
              <a:t>Cov(X,Y) = 0</a:t>
            </a:r>
            <a:r>
              <a:rPr lang="zh-CN" altLang="en-US">
                <a:latin typeface="Arial" panose="020B0604020202020204" pitchFamily="34" charset="0"/>
                <a:sym typeface="+mn-ea"/>
              </a:rPr>
              <a:t>，则</a:t>
            </a:r>
            <a:r>
              <a:rPr lang="en-US" altLang="zh-CN">
                <a:latin typeface="Arial" panose="020B0604020202020204" pitchFamily="34" charset="0"/>
                <a:sym typeface="+mn-ea"/>
              </a:rPr>
              <a:t>X</a:t>
            </a:r>
            <a:r>
              <a:rPr lang="zh-CN" altLang="en-US">
                <a:latin typeface="Arial" panose="020B0604020202020204" pitchFamily="34" charset="0"/>
                <a:sym typeface="+mn-ea"/>
              </a:rPr>
              <a:t>和</a:t>
            </a:r>
            <a:r>
              <a:rPr lang="en-US" altLang="zh-CN">
                <a:latin typeface="Arial" panose="020B0604020202020204" pitchFamily="34" charset="0"/>
                <a:sym typeface="+mn-ea"/>
              </a:rPr>
              <a:t>Y</a:t>
            </a:r>
            <a:r>
              <a:rPr lang="zh-CN" altLang="en-US">
                <a:latin typeface="Arial" panose="020B0604020202020204" pitchFamily="34" charset="0"/>
                <a:sym typeface="+mn-ea"/>
              </a:rPr>
              <a:t>不相关，也就是变化没有什么相关性</a:t>
            </a:r>
            <a:endParaRPr lang="en-US" altLang="zh-CN"/>
          </a:p>
        </p:txBody>
      </p:sp>
      <p:sp>
        <p:nvSpPr>
          <p:cNvPr id="4" name="标题 3"/>
          <p:cNvSpPr>
            <a:spLocks noGrp="1"/>
          </p:cNvSpPr>
          <p:nvPr>
            <p:ph type="title"/>
          </p:nvPr>
        </p:nvSpPr>
        <p:spPr/>
        <p:txBody>
          <a:bodyPr>
            <a:normAutofit/>
          </a:bodyPr>
          <a:lstStyle/>
          <a:p>
            <a:r>
              <a:rPr lang="zh-CN" altLang="en-US">
                <a:sym typeface="+mn-ea"/>
              </a:rPr>
              <a:t>协方差</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协方差</a:t>
            </a:r>
          </a:p>
        </p:txBody>
      </p:sp>
      <p:graphicFrame>
        <p:nvGraphicFramePr>
          <p:cNvPr id="5" name="表格 4"/>
          <p:cNvGraphicFramePr/>
          <p:nvPr/>
        </p:nvGraphicFramePr>
        <p:xfrm>
          <a:off x="1560082" y="1014542"/>
          <a:ext cx="8529320" cy="1134745"/>
        </p:xfrm>
        <a:graphic>
          <a:graphicData uri="http://schemas.openxmlformats.org/drawingml/2006/table">
            <a:tbl>
              <a:tblPr firstCol="1" bandCol="1">
                <a:tableStyleId>{F5AB1C69-6EDB-4FF4-983F-18BD219EF322}</a:tableStyleId>
              </a:tblPr>
              <a:tblGrid>
                <a:gridCol w="1066165"/>
                <a:gridCol w="1066165"/>
                <a:gridCol w="1066165"/>
                <a:gridCol w="1066165"/>
                <a:gridCol w="1066165"/>
                <a:gridCol w="1066165"/>
                <a:gridCol w="1066165"/>
                <a:gridCol w="1066165"/>
              </a:tblGrid>
              <a:tr h="373380">
                <a:tc>
                  <a:txBody>
                    <a:bodyPr/>
                    <a:lstStyle/>
                    <a:p>
                      <a:pPr>
                        <a:buNone/>
                      </a:pPr>
                      <a:r>
                        <a:rPr lang="en-US" altLang="zh-CN" sz="1800"/>
                        <a:t>X1</a:t>
                      </a:r>
                    </a:p>
                  </a:txBody>
                  <a:tcPr marL="91423" marR="91423" marT="45711" marB="45711"/>
                </a:tc>
                <a:tc>
                  <a:txBody>
                    <a:bodyPr/>
                    <a:lstStyle/>
                    <a:p>
                      <a:pPr>
                        <a:buNone/>
                      </a:pPr>
                      <a:r>
                        <a:rPr lang="en-US" altLang="zh-CN" sz="1800"/>
                        <a:t>8</a:t>
                      </a:r>
                    </a:p>
                  </a:txBody>
                  <a:tcPr marL="91423" marR="91423" marT="45711" marB="45711"/>
                </a:tc>
                <a:tc>
                  <a:txBody>
                    <a:bodyPr/>
                    <a:lstStyle/>
                    <a:p>
                      <a:pPr>
                        <a:buNone/>
                      </a:pPr>
                      <a:r>
                        <a:rPr lang="en-US" altLang="zh-CN" sz="1800"/>
                        <a:t>5.9</a:t>
                      </a:r>
                    </a:p>
                  </a:txBody>
                  <a:tcPr marL="91423" marR="91423" marT="45711" marB="45711"/>
                </a:tc>
                <a:tc>
                  <a:txBody>
                    <a:bodyPr/>
                    <a:lstStyle/>
                    <a:p>
                      <a:pPr>
                        <a:buNone/>
                      </a:pPr>
                      <a:r>
                        <a:rPr lang="en-US" altLang="zh-CN" sz="1800"/>
                        <a:t>4</a:t>
                      </a:r>
                    </a:p>
                  </a:txBody>
                  <a:tcPr marL="91423" marR="91423" marT="45711" marB="45711"/>
                </a:tc>
                <a:tc>
                  <a:txBody>
                    <a:bodyPr/>
                    <a:lstStyle/>
                    <a:p>
                      <a:pPr>
                        <a:buNone/>
                      </a:pPr>
                      <a:r>
                        <a:rPr lang="en-US" altLang="zh-CN" sz="1800"/>
                        <a:t>6.1</a:t>
                      </a:r>
                    </a:p>
                  </a:txBody>
                  <a:tcPr marL="91423" marR="91423" marT="45711" marB="45711"/>
                </a:tc>
                <a:tc>
                  <a:txBody>
                    <a:bodyPr/>
                    <a:lstStyle/>
                    <a:p>
                      <a:pPr>
                        <a:buNone/>
                      </a:pPr>
                      <a:r>
                        <a:rPr lang="en-US" altLang="zh-CN" sz="1800"/>
                        <a:t>7.5</a:t>
                      </a:r>
                    </a:p>
                  </a:txBody>
                  <a:tcPr marL="91423" marR="91423" marT="45711" marB="45711"/>
                </a:tc>
                <a:tc>
                  <a:txBody>
                    <a:bodyPr/>
                    <a:lstStyle/>
                    <a:p>
                      <a:pPr>
                        <a:buNone/>
                      </a:pPr>
                      <a:r>
                        <a:rPr lang="en-US" altLang="zh-CN" sz="1800"/>
                        <a:t>9.5</a:t>
                      </a:r>
                    </a:p>
                  </a:txBody>
                  <a:tcPr marL="91423" marR="91423" marT="45711" marB="45711"/>
                </a:tc>
                <a:tc>
                  <a:txBody>
                    <a:bodyPr/>
                    <a:lstStyle/>
                    <a:p>
                      <a:pPr>
                        <a:buNone/>
                      </a:pPr>
                      <a:r>
                        <a:rPr lang="en-US" altLang="zh-CN" sz="1800"/>
                        <a:t>7.2</a:t>
                      </a:r>
                    </a:p>
                  </a:txBody>
                  <a:tcPr marL="91423" marR="91423" marT="45711" marB="45711"/>
                </a:tc>
              </a:tr>
              <a:tr h="380365">
                <a:tc>
                  <a:txBody>
                    <a:bodyPr/>
                    <a:lstStyle/>
                    <a:p>
                      <a:pPr>
                        <a:buNone/>
                      </a:pPr>
                      <a:r>
                        <a:rPr lang="en-US" altLang="zh-CN" sz="1800"/>
                        <a:t>X2</a:t>
                      </a:r>
                    </a:p>
                  </a:txBody>
                  <a:tcPr marL="91423" marR="91423" marT="45711" marB="45711"/>
                </a:tc>
                <a:tc>
                  <a:txBody>
                    <a:bodyPr/>
                    <a:lstStyle/>
                    <a:p>
                      <a:pPr>
                        <a:buNone/>
                      </a:pPr>
                      <a:r>
                        <a:rPr lang="en-US" altLang="zh-CN" sz="1800"/>
                        <a:t>5</a:t>
                      </a:r>
                    </a:p>
                  </a:txBody>
                  <a:tcPr marL="91423" marR="91423" marT="45711" marB="45711"/>
                </a:tc>
                <a:tc>
                  <a:txBody>
                    <a:bodyPr/>
                    <a:lstStyle/>
                    <a:p>
                      <a:pPr>
                        <a:buNone/>
                      </a:pPr>
                      <a:r>
                        <a:rPr lang="en-US" altLang="zh-CN" sz="1800"/>
                        <a:t>3.3</a:t>
                      </a:r>
                    </a:p>
                  </a:txBody>
                  <a:tcPr marL="91423" marR="91423" marT="45711" marB="45711"/>
                </a:tc>
                <a:tc>
                  <a:txBody>
                    <a:bodyPr/>
                    <a:lstStyle/>
                    <a:p>
                      <a:pPr>
                        <a:buNone/>
                      </a:pPr>
                      <a:r>
                        <a:rPr lang="en-US" altLang="zh-CN" sz="1800"/>
                        <a:t>0.8</a:t>
                      </a:r>
                    </a:p>
                  </a:txBody>
                  <a:tcPr marL="91423" marR="91423" marT="45711" marB="45711"/>
                </a:tc>
                <a:tc>
                  <a:txBody>
                    <a:bodyPr/>
                    <a:lstStyle/>
                    <a:p>
                      <a:pPr>
                        <a:buNone/>
                      </a:pPr>
                      <a:r>
                        <a:rPr lang="en-US" altLang="zh-CN" sz="1800"/>
                        <a:t>2.9</a:t>
                      </a:r>
                    </a:p>
                  </a:txBody>
                  <a:tcPr marL="91423" marR="91423" marT="45711" marB="45711"/>
                </a:tc>
                <a:tc>
                  <a:txBody>
                    <a:bodyPr/>
                    <a:lstStyle/>
                    <a:p>
                      <a:pPr>
                        <a:buNone/>
                      </a:pPr>
                      <a:r>
                        <a:rPr lang="en-US" altLang="zh-CN" sz="1800"/>
                        <a:t>4</a:t>
                      </a:r>
                    </a:p>
                  </a:txBody>
                  <a:tcPr marL="91423" marR="91423" marT="45711" marB="45711"/>
                </a:tc>
                <a:tc>
                  <a:txBody>
                    <a:bodyPr/>
                    <a:lstStyle/>
                    <a:p>
                      <a:pPr>
                        <a:buNone/>
                      </a:pPr>
                      <a:r>
                        <a:rPr lang="en-US" altLang="zh-CN" sz="1800"/>
                        <a:t>6</a:t>
                      </a:r>
                    </a:p>
                  </a:txBody>
                  <a:tcPr marL="91423" marR="91423" marT="45711" marB="45711"/>
                </a:tc>
                <a:tc>
                  <a:txBody>
                    <a:bodyPr/>
                    <a:lstStyle/>
                    <a:p>
                      <a:pPr>
                        <a:buNone/>
                      </a:pPr>
                      <a:r>
                        <a:rPr lang="en-US" altLang="zh-CN" sz="1800"/>
                        <a:t>3.9</a:t>
                      </a:r>
                    </a:p>
                  </a:txBody>
                  <a:tcPr marL="91423" marR="91423" marT="45711" marB="45711"/>
                </a:tc>
              </a:tr>
              <a:tr h="381000">
                <a:tc>
                  <a:txBody>
                    <a:bodyPr/>
                    <a:lstStyle/>
                    <a:p>
                      <a:pPr>
                        <a:buNone/>
                      </a:pPr>
                      <a:r>
                        <a:rPr lang="en-US" altLang="zh-CN" sz="1800"/>
                        <a:t>X3</a:t>
                      </a:r>
                    </a:p>
                  </a:txBody>
                  <a:tcPr marL="91423" marR="91423" marT="45711" marB="45711"/>
                </a:tc>
                <a:tc>
                  <a:txBody>
                    <a:bodyPr/>
                    <a:lstStyle/>
                    <a:p>
                      <a:pPr>
                        <a:buNone/>
                      </a:pPr>
                      <a:r>
                        <a:rPr lang="en-US" altLang="zh-CN" sz="1800"/>
                        <a:t>7</a:t>
                      </a:r>
                    </a:p>
                  </a:txBody>
                  <a:tcPr marL="91423" marR="91423" marT="45711" marB="45711"/>
                </a:tc>
                <a:tc>
                  <a:txBody>
                    <a:bodyPr/>
                    <a:lstStyle/>
                    <a:p>
                      <a:pPr>
                        <a:buNone/>
                      </a:pPr>
                      <a:r>
                        <a:rPr lang="en-US" altLang="zh-CN" sz="1800"/>
                        <a:t>8.0</a:t>
                      </a:r>
                    </a:p>
                  </a:txBody>
                  <a:tcPr marL="91423" marR="91423" marT="45711" marB="45711"/>
                </a:tc>
                <a:tc>
                  <a:txBody>
                    <a:bodyPr/>
                    <a:lstStyle/>
                    <a:p>
                      <a:pPr>
                        <a:buNone/>
                      </a:pPr>
                      <a:r>
                        <a:rPr lang="en-US" altLang="zh-CN" sz="1800"/>
                        <a:t>8.5</a:t>
                      </a:r>
                    </a:p>
                  </a:txBody>
                  <a:tcPr marL="91423" marR="91423" marT="45711" marB="45711"/>
                </a:tc>
                <a:tc>
                  <a:txBody>
                    <a:bodyPr/>
                    <a:lstStyle/>
                    <a:p>
                      <a:pPr>
                        <a:buNone/>
                      </a:pPr>
                      <a:r>
                        <a:rPr lang="en-US" altLang="zh-CN" sz="1800"/>
                        <a:t>5.6</a:t>
                      </a:r>
                    </a:p>
                  </a:txBody>
                  <a:tcPr marL="91423" marR="91423" marT="45711" marB="45711"/>
                </a:tc>
                <a:tc>
                  <a:txBody>
                    <a:bodyPr/>
                    <a:lstStyle/>
                    <a:p>
                      <a:pPr>
                        <a:buNone/>
                      </a:pPr>
                      <a:r>
                        <a:rPr lang="en-US" altLang="zh-CN" sz="1800"/>
                        <a:t>3.0</a:t>
                      </a:r>
                    </a:p>
                  </a:txBody>
                  <a:tcPr marL="91423" marR="91423" marT="45711" marB="45711"/>
                </a:tc>
                <a:tc>
                  <a:txBody>
                    <a:bodyPr/>
                    <a:lstStyle/>
                    <a:p>
                      <a:pPr>
                        <a:buNone/>
                      </a:pPr>
                      <a:r>
                        <a:rPr lang="en-US" altLang="zh-CN" sz="1800"/>
                        <a:t>2.5</a:t>
                      </a:r>
                    </a:p>
                  </a:txBody>
                  <a:tcPr marL="91423" marR="91423" marT="45711" marB="45711"/>
                </a:tc>
                <a:tc>
                  <a:txBody>
                    <a:bodyPr/>
                    <a:lstStyle/>
                    <a:p>
                      <a:pPr>
                        <a:buNone/>
                      </a:pPr>
                      <a:r>
                        <a:rPr lang="en-US" altLang="zh-CN" sz="1800"/>
                        <a:t>3.1</a:t>
                      </a:r>
                    </a:p>
                  </a:txBody>
                  <a:tcPr marL="91423" marR="91423" marT="45711" marB="45711"/>
                </a:tc>
              </a:tr>
            </a:tbl>
          </a:graphicData>
        </a:graphic>
      </p:graphicFrame>
      <p:pic>
        <p:nvPicPr>
          <p:cNvPr id="7" name="图片 6"/>
          <p:cNvPicPr>
            <a:picLocks noChangeAspect="1"/>
          </p:cNvPicPr>
          <p:nvPr/>
        </p:nvPicPr>
        <p:blipFill>
          <a:blip r:embed="rId3"/>
          <a:stretch>
            <a:fillRect/>
          </a:stretch>
        </p:blipFill>
        <p:spPr>
          <a:xfrm>
            <a:off x="784256" y="2455090"/>
            <a:ext cx="10293349" cy="38372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27735"/>
            <a:ext cx="10515600" cy="5875020"/>
          </a:xfrm>
        </p:spPr>
        <p:txBody>
          <a:bodyPr>
            <a:normAutofit fontScale="77500" lnSpcReduction="10000"/>
          </a:bodyPr>
          <a:lstStyle/>
          <a:p>
            <a:r>
              <a:rPr lang="en-US" altLang="zh-CN"/>
              <a:t> </a:t>
            </a:r>
            <a:r>
              <a:rPr lang="zh-CN" altLang="en-US"/>
              <a:t>常见函数</a:t>
            </a:r>
          </a:p>
          <a:p>
            <a:r>
              <a:rPr lang="zh-CN" altLang="en-US" b="1">
                <a:solidFill>
                  <a:srgbClr val="FF0000"/>
                </a:solidFill>
              </a:rPr>
              <a:t> 导数、梯度《求导的方式、导数</a:t>
            </a:r>
            <a:r>
              <a:rPr lang="en-US" altLang="zh-CN" b="1">
                <a:solidFill>
                  <a:srgbClr val="FF0000"/>
                </a:solidFill>
              </a:rPr>
              <a:t>/</a:t>
            </a:r>
            <a:r>
              <a:rPr lang="zh-CN" altLang="en-US" b="1">
                <a:solidFill>
                  <a:srgbClr val="FF0000"/>
                </a:solidFill>
              </a:rPr>
              <a:t>梯度的含义</a:t>
            </a:r>
            <a:r>
              <a:rPr lang="en-US" altLang="zh-CN" b="1">
                <a:solidFill>
                  <a:srgbClr val="FF0000"/>
                </a:solidFill>
              </a:rPr>
              <a:t>/</a:t>
            </a:r>
            <a:r>
              <a:rPr lang="zh-CN" altLang="en-US" b="1">
                <a:solidFill>
                  <a:srgbClr val="FF0000"/>
                </a:solidFill>
              </a:rPr>
              <a:t>作用》</a:t>
            </a:r>
          </a:p>
          <a:p>
            <a:r>
              <a:rPr lang="zh-CN" altLang="en-US"/>
              <a:t> </a:t>
            </a:r>
            <a:r>
              <a:rPr lang="en-US" altLang="zh-CN"/>
              <a:t>Taylor</a:t>
            </a:r>
            <a:r>
              <a:rPr lang="zh-CN" altLang="en-US"/>
              <a:t>公式</a:t>
            </a:r>
          </a:p>
          <a:p>
            <a:r>
              <a:rPr lang="zh-CN" altLang="en-US" b="1">
                <a:solidFill>
                  <a:srgbClr val="FF0000"/>
                </a:solidFill>
              </a:rPr>
              <a:t> 联合概率、条件概率、全概率公式、贝叶斯公式</a:t>
            </a:r>
          </a:p>
          <a:p>
            <a:r>
              <a:rPr lang="zh-CN" altLang="en-US"/>
              <a:t> </a:t>
            </a:r>
            <a:r>
              <a:rPr lang="zh-CN" altLang="en-US" b="1">
                <a:solidFill>
                  <a:srgbClr val="FF0000"/>
                </a:solidFill>
              </a:rPr>
              <a:t>期望、方差、协方差《了解这三个东西表示数据具有什么样的特性》</a:t>
            </a:r>
            <a:endParaRPr lang="zh-CN" altLang="en-US"/>
          </a:p>
          <a:p>
            <a:r>
              <a:rPr lang="zh-CN" altLang="en-US"/>
              <a:t> 大数定理、中心极限定理</a:t>
            </a:r>
          </a:p>
          <a:p>
            <a:r>
              <a:rPr lang="zh-CN" altLang="en-US"/>
              <a:t> </a:t>
            </a:r>
            <a:r>
              <a:rPr lang="zh-CN" altLang="en-US" b="1">
                <a:solidFill>
                  <a:srgbClr val="FF0000"/>
                </a:solidFill>
              </a:rPr>
              <a:t>最大似然估计</a:t>
            </a:r>
            <a:r>
              <a:rPr lang="en-US" altLang="zh-CN" b="1">
                <a:solidFill>
                  <a:srgbClr val="FF0000"/>
                </a:solidFill>
              </a:rPr>
              <a:t>(MLE)</a:t>
            </a:r>
            <a:r>
              <a:rPr lang="zh-CN" altLang="en-US" b="1">
                <a:solidFill>
                  <a:srgbClr val="FF0000"/>
                </a:solidFill>
              </a:rPr>
              <a:t>《最大似然估计必须掌握》</a:t>
            </a:r>
            <a:endParaRPr lang="en-US" altLang="zh-CN"/>
          </a:p>
          <a:p>
            <a:r>
              <a:rPr lang="en-US" altLang="zh-CN"/>
              <a:t> </a:t>
            </a:r>
            <a:r>
              <a:rPr lang="zh-CN" altLang="en-US" b="1">
                <a:solidFill>
                  <a:srgbClr val="FF0000"/>
                </a:solidFill>
              </a:rPr>
              <a:t>向量、矩阵的运算</a:t>
            </a:r>
            <a:endParaRPr lang="zh-CN" altLang="en-US"/>
          </a:p>
          <a:p>
            <a:r>
              <a:rPr lang="zh-CN" altLang="en-US"/>
              <a:t> </a:t>
            </a:r>
            <a:r>
              <a:rPr lang="zh-CN" altLang="en-US" b="1">
                <a:solidFill>
                  <a:srgbClr val="FF0000"/>
                </a:solidFill>
              </a:rPr>
              <a:t>向量、矩阵的求导</a:t>
            </a:r>
            <a:endParaRPr lang="zh-CN" altLang="en-US"/>
          </a:p>
          <a:p>
            <a:r>
              <a:rPr lang="zh-CN" altLang="en-US"/>
              <a:t> </a:t>
            </a:r>
            <a:r>
              <a:rPr lang="en-US" altLang="zh-CN" b="1">
                <a:solidFill>
                  <a:srgbClr val="FF0000"/>
                </a:solidFill>
              </a:rPr>
              <a:t>SVD</a:t>
            </a:r>
            <a:r>
              <a:rPr lang="zh-CN" altLang="en-US"/>
              <a:t>、</a:t>
            </a:r>
            <a:r>
              <a:rPr lang="en-US" altLang="zh-CN"/>
              <a:t>QR</a:t>
            </a:r>
            <a:r>
              <a:rPr lang="zh-CN" altLang="en-US"/>
              <a:t>分解</a:t>
            </a:r>
          </a:p>
        </p:txBody>
      </p:sp>
      <p:sp>
        <p:nvSpPr>
          <p:cNvPr id="4" name="标题 3"/>
          <p:cNvSpPr>
            <a:spLocks noGrp="1"/>
          </p:cNvSpPr>
          <p:nvPr>
            <p:ph type="title"/>
          </p:nvPr>
        </p:nvSpPr>
        <p:spPr/>
        <p:txBody>
          <a:bodyPr/>
          <a:lstStyle/>
          <a:p>
            <a:r>
              <a:rPr lang="zh-CN" altLang="en-US"/>
              <a:t>数学知识回顾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232535"/>
            <a:ext cx="10515600" cy="4944745"/>
          </a:xfrm>
        </p:spPr>
        <p:txBody>
          <a:bodyPr/>
          <a:lstStyle/>
          <a:p>
            <a:r>
              <a:rPr lang="en-US" altLang="zh-CN">
                <a:latin typeface="Arial" panose="020B0604020202020204" pitchFamily="34" charset="0"/>
                <a:sym typeface="+mn-ea"/>
              </a:rPr>
              <a:t> </a:t>
            </a:r>
            <a:r>
              <a:rPr lang="zh-CN" altLang="en-US">
                <a:latin typeface="Arial" panose="020B0604020202020204" pitchFamily="34" charset="0"/>
                <a:sym typeface="+mn-ea"/>
              </a:rPr>
              <a:t>对于</a:t>
            </a:r>
            <a:r>
              <a:rPr lang="en-US" altLang="zh-CN">
                <a:latin typeface="Arial" panose="020B0604020202020204" pitchFamily="34" charset="0"/>
                <a:sym typeface="+mn-ea"/>
              </a:rPr>
              <a:t>n</a:t>
            </a:r>
            <a:r>
              <a:rPr lang="zh-CN" altLang="en-US">
                <a:latin typeface="Arial" panose="020B0604020202020204" pitchFamily="34" charset="0"/>
                <a:sym typeface="+mn-ea"/>
              </a:rPr>
              <a:t>个随机向量</a:t>
            </a:r>
            <a:r>
              <a:rPr lang="en-US" altLang="zh-CN">
                <a:latin typeface="Arial" panose="020B0604020202020204" pitchFamily="34" charset="0"/>
                <a:sym typeface="+mn-ea"/>
              </a:rPr>
              <a:t>(X</a:t>
            </a:r>
            <a:r>
              <a:rPr lang="en-US" altLang="zh-CN" baseline="-25000">
                <a:latin typeface="Arial" panose="020B0604020202020204" pitchFamily="34" charset="0"/>
                <a:sym typeface="+mn-ea"/>
              </a:rPr>
              <a:t>1</a:t>
            </a:r>
            <a:r>
              <a:rPr lang="en-US" altLang="zh-CN">
                <a:latin typeface="Arial" panose="020B0604020202020204" pitchFamily="34" charset="0"/>
                <a:sym typeface="+mn-ea"/>
              </a:rPr>
              <a:t>,X</a:t>
            </a:r>
            <a:r>
              <a:rPr lang="en-US" altLang="zh-CN" baseline="-25000">
                <a:latin typeface="Arial" panose="020B0604020202020204" pitchFamily="34" charset="0"/>
                <a:sym typeface="+mn-ea"/>
              </a:rPr>
              <a:t>2</a:t>
            </a:r>
            <a:r>
              <a:rPr lang="en-US" altLang="zh-CN">
                <a:latin typeface="Arial" panose="020B0604020202020204" pitchFamily="34" charset="0"/>
                <a:sym typeface="+mn-ea"/>
              </a:rPr>
              <a:t>,X</a:t>
            </a:r>
            <a:r>
              <a:rPr lang="en-US" altLang="zh-CN" baseline="-25000">
                <a:latin typeface="Arial" panose="020B0604020202020204" pitchFamily="34" charset="0"/>
                <a:sym typeface="+mn-ea"/>
              </a:rPr>
              <a:t>3</a:t>
            </a:r>
            <a:r>
              <a:rPr lang="en-US" altLang="zh-CN">
                <a:latin typeface="Arial" panose="020B0604020202020204" pitchFamily="34" charset="0"/>
                <a:sym typeface="+mn-ea"/>
              </a:rPr>
              <a:t>....X</a:t>
            </a:r>
            <a:r>
              <a:rPr lang="en-US" altLang="zh-CN" baseline="-25000">
                <a:latin typeface="Arial" panose="020B0604020202020204" pitchFamily="34" charset="0"/>
                <a:sym typeface="+mn-ea"/>
              </a:rPr>
              <a:t>n</a:t>
            </a:r>
            <a:r>
              <a:rPr lang="en-US" altLang="zh-CN">
                <a:latin typeface="Arial" panose="020B0604020202020204" pitchFamily="34" charset="0"/>
                <a:sym typeface="+mn-ea"/>
              </a:rPr>
              <a:t>), </a:t>
            </a:r>
            <a:r>
              <a:rPr lang="zh-CN" altLang="en-US">
                <a:latin typeface="Arial" panose="020B0604020202020204" pitchFamily="34" charset="0"/>
                <a:sym typeface="+mn-ea"/>
              </a:rPr>
              <a:t>任意两个元素</a:t>
            </a:r>
            <a:r>
              <a:rPr lang="en-US" altLang="zh-CN">
                <a:latin typeface="Arial" panose="020B0604020202020204" pitchFamily="34" charset="0"/>
                <a:sym typeface="+mn-ea"/>
              </a:rPr>
              <a:t>X</a:t>
            </a:r>
            <a:r>
              <a:rPr lang="en-US" altLang="zh-CN" baseline="-25000">
                <a:latin typeface="Arial" panose="020B0604020202020204" pitchFamily="34" charset="0"/>
                <a:sym typeface="+mn-ea"/>
              </a:rPr>
              <a:t>i</a:t>
            </a:r>
            <a:r>
              <a:rPr lang="zh-CN" altLang="en-US">
                <a:latin typeface="Arial" panose="020B0604020202020204" pitchFamily="34" charset="0"/>
                <a:sym typeface="+mn-ea"/>
              </a:rPr>
              <a:t>和</a:t>
            </a:r>
            <a:r>
              <a:rPr lang="en-US" altLang="zh-CN">
                <a:latin typeface="Arial" panose="020B0604020202020204" pitchFamily="34" charset="0"/>
                <a:sym typeface="+mn-ea"/>
              </a:rPr>
              <a:t>X</a:t>
            </a:r>
            <a:r>
              <a:rPr lang="en-US" altLang="zh-CN" baseline="-25000">
                <a:latin typeface="Arial" panose="020B0604020202020204" pitchFamily="34" charset="0"/>
                <a:sym typeface="+mn-ea"/>
              </a:rPr>
              <a:t>j</a:t>
            </a:r>
            <a:r>
              <a:rPr lang="zh-CN" altLang="en-US">
                <a:latin typeface="Arial" panose="020B0604020202020204" pitchFamily="34" charset="0"/>
                <a:sym typeface="+mn-ea"/>
              </a:rPr>
              <a:t>都可以得到一个协方差，从而形成一个</a:t>
            </a:r>
            <a:r>
              <a:rPr lang="en-US" altLang="zh-CN">
                <a:latin typeface="Arial" panose="020B0604020202020204" pitchFamily="34" charset="0"/>
                <a:sym typeface="+mn-ea"/>
              </a:rPr>
              <a:t>n*n</a:t>
            </a:r>
            <a:r>
              <a:rPr lang="zh-CN" altLang="en-US">
                <a:latin typeface="Arial" panose="020B0604020202020204" pitchFamily="34" charset="0"/>
                <a:sym typeface="+mn-ea"/>
              </a:rPr>
              <a:t>的矩阵，该矩阵就叫做协方差矩阵，协方差矩阵为对称矩阵。</a:t>
            </a:r>
            <a:endParaRPr lang="zh-CN" altLang="en-US"/>
          </a:p>
        </p:txBody>
      </p:sp>
      <p:sp>
        <p:nvSpPr>
          <p:cNvPr id="3" name="标题 2"/>
          <p:cNvSpPr>
            <a:spLocks noGrp="1"/>
          </p:cNvSpPr>
          <p:nvPr>
            <p:ph type="title"/>
          </p:nvPr>
        </p:nvSpPr>
        <p:spPr/>
        <p:txBody>
          <a:bodyPr>
            <a:normAutofit/>
          </a:bodyPr>
          <a:lstStyle/>
          <a:p>
            <a:r>
              <a:rPr lang="zh-CN" altLang="en-US"/>
              <a:t>协方差矩阵</a:t>
            </a:r>
          </a:p>
        </p:txBody>
      </p:sp>
      <p:graphicFrame>
        <p:nvGraphicFramePr>
          <p:cNvPr id="4" name="对象 3">
            <a:hlinkClick r:id="" action="ppaction://ole?verb=0"/>
          </p:cNvPr>
          <p:cNvGraphicFramePr>
            <a:graphicFrameLocks noChangeAspect="1"/>
          </p:cNvGraphicFramePr>
          <p:nvPr/>
        </p:nvGraphicFramePr>
        <p:xfrm>
          <a:off x="1141695" y="3293853"/>
          <a:ext cx="9908610" cy="822173"/>
        </p:xfrm>
        <a:graphic>
          <a:graphicData uri="http://schemas.openxmlformats.org/presentationml/2006/ole">
            <mc:AlternateContent xmlns:mc="http://schemas.openxmlformats.org/markup-compatibility/2006">
              <mc:Choice xmlns:v="urn:schemas-microsoft-com:vml" Requires="v">
                <p:oleObj spid="_x0000_s30723" r:id="rId4" imgW="2908300" imgH="241300" progId="Equation.KSEE3">
                  <p:embed/>
                </p:oleObj>
              </mc:Choice>
              <mc:Fallback>
                <p:oleObj r:id="rId4" imgW="2908300" imgH="241300" progId="Equation.KSEE3">
                  <p:embed/>
                  <p:pic>
                    <p:nvPicPr>
                      <p:cNvPr id="0" name="图片 15360"/>
                      <p:cNvPicPr/>
                      <p:nvPr/>
                    </p:nvPicPr>
                    <p:blipFill>
                      <a:blip r:embed="rId5"/>
                      <a:stretch>
                        <a:fillRect/>
                      </a:stretch>
                    </p:blipFill>
                    <p:spPr>
                      <a:xfrm>
                        <a:off x="1141695" y="3293853"/>
                        <a:ext cx="9908610" cy="822173"/>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363780" y="4115990"/>
          <a:ext cx="4130545" cy="2612541"/>
        </p:xfrm>
        <a:graphic>
          <a:graphicData uri="http://schemas.openxmlformats.org/presentationml/2006/ole">
            <mc:AlternateContent xmlns:mc="http://schemas.openxmlformats.org/markup-compatibility/2006">
              <mc:Choice xmlns:v="urn:schemas-microsoft-com:vml" Requires="v">
                <p:oleObj spid="_x0000_s30724" r:id="rId6" imgW="1485900" imgH="939800" progId="Equation.KSEE3">
                  <p:embed/>
                </p:oleObj>
              </mc:Choice>
              <mc:Fallback>
                <p:oleObj r:id="rId6" imgW="1485900" imgH="939800" progId="Equation.KSEE3">
                  <p:embed/>
                  <p:pic>
                    <p:nvPicPr>
                      <p:cNvPr id="0" name="图片 15361"/>
                      <p:cNvPicPr/>
                      <p:nvPr/>
                    </p:nvPicPr>
                    <p:blipFill>
                      <a:blip r:embed="rId7"/>
                      <a:stretch>
                        <a:fillRect/>
                      </a:stretch>
                    </p:blipFill>
                    <p:spPr>
                      <a:xfrm>
                        <a:off x="3363780" y="4115990"/>
                        <a:ext cx="4130545" cy="2612541"/>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0000"/>
          </a:bodyPr>
          <a:lstStyle/>
          <a:p>
            <a:r>
              <a:rPr lang="en-US" altLang="zh-CN"/>
              <a:t> </a:t>
            </a:r>
            <a:r>
              <a:rPr lang="zh-CN" altLang="en-US">
                <a:sym typeface="+mn-ea"/>
              </a:rPr>
              <a:t>大数定律的意义：</a:t>
            </a:r>
            <a:r>
              <a:rPr lang="zh-CN" altLang="en-US" b="1">
                <a:sym typeface="+mn-ea"/>
              </a:rPr>
              <a:t>随着样本容量</a:t>
            </a:r>
            <a:r>
              <a:rPr lang="en-US" altLang="zh-CN" b="1">
                <a:sym typeface="+mn-ea"/>
              </a:rPr>
              <a:t>n</a:t>
            </a:r>
            <a:r>
              <a:rPr lang="zh-CN" altLang="en-US" b="1">
                <a:sym typeface="+mn-ea"/>
              </a:rPr>
              <a:t>的增加，样本平均数将接近于总体平均数</a:t>
            </a:r>
            <a:r>
              <a:rPr lang="en-US" altLang="zh-CN" b="1">
                <a:sym typeface="+mn-ea"/>
              </a:rPr>
              <a:t>(</a:t>
            </a:r>
            <a:r>
              <a:rPr lang="zh-CN" altLang="en-US" b="1">
                <a:sym typeface="+mn-ea"/>
              </a:rPr>
              <a:t>期望μ</a:t>
            </a:r>
            <a:r>
              <a:rPr lang="en-US" altLang="zh-CN" b="1">
                <a:sym typeface="+mn-ea"/>
              </a:rPr>
              <a:t>)</a:t>
            </a:r>
            <a:r>
              <a:rPr lang="zh-CN" altLang="en-US" b="1">
                <a:sym typeface="+mn-ea"/>
              </a:rPr>
              <a:t>，所以在统计推断中，一般都会使用样本平均数估计总体平均数的值</a:t>
            </a:r>
            <a:r>
              <a:rPr lang="zh-CN" altLang="en-US">
                <a:sym typeface="+mn-ea"/>
              </a:rPr>
              <a:t>。</a:t>
            </a:r>
          </a:p>
          <a:p>
            <a:r>
              <a:rPr lang="en-US" altLang="zh-CN"/>
              <a:t> </a:t>
            </a:r>
            <a:r>
              <a:rPr lang="zh-CN" altLang="en-US">
                <a:sym typeface="+mn-ea"/>
              </a:rPr>
              <a:t>也就是我们会使用一部分样本的平均值来代替整体样本的期望</a:t>
            </a:r>
            <a:r>
              <a:rPr lang="en-US" altLang="zh-CN">
                <a:sym typeface="+mn-ea"/>
              </a:rPr>
              <a:t>/</a:t>
            </a:r>
            <a:r>
              <a:rPr lang="zh-CN" altLang="en-US">
                <a:sym typeface="+mn-ea"/>
              </a:rPr>
              <a:t>均值，出现偏差的可能是存在的，但是当</a:t>
            </a:r>
            <a:r>
              <a:rPr lang="en-US" altLang="zh-CN">
                <a:sym typeface="+mn-ea"/>
              </a:rPr>
              <a:t>n</a:t>
            </a:r>
            <a:r>
              <a:rPr lang="zh-CN" altLang="en-US">
                <a:sym typeface="+mn-ea"/>
              </a:rPr>
              <a:t>足够大的时候，偏差的可能性是非常小的，当</a:t>
            </a:r>
            <a:r>
              <a:rPr lang="en-US" altLang="zh-CN">
                <a:sym typeface="+mn-ea"/>
              </a:rPr>
              <a:t>n</a:t>
            </a:r>
            <a:r>
              <a:rPr lang="zh-CN" altLang="en-US">
                <a:sym typeface="+mn-ea"/>
              </a:rPr>
              <a:t>无限大的时候，这种可能性的概率基本为</a:t>
            </a:r>
            <a:r>
              <a:rPr lang="en-US" altLang="zh-CN">
                <a:sym typeface="+mn-ea"/>
              </a:rPr>
              <a:t>0</a:t>
            </a:r>
            <a:r>
              <a:rPr lang="zh-CN" altLang="en-US">
                <a:sym typeface="+mn-ea"/>
              </a:rPr>
              <a:t>。</a:t>
            </a:r>
          </a:p>
          <a:p>
            <a:r>
              <a:rPr lang="zh-CN" altLang="en-US">
                <a:sym typeface="+mn-ea"/>
              </a:rPr>
              <a:t> 大数定律的主要作用就是为使用</a:t>
            </a:r>
            <a:r>
              <a:rPr lang="zh-CN" altLang="en-US" b="1">
                <a:sym typeface="+mn-ea"/>
              </a:rPr>
              <a:t>频率</a:t>
            </a:r>
            <a:r>
              <a:rPr lang="zh-CN" altLang="en-US">
                <a:sym typeface="+mn-ea"/>
              </a:rPr>
              <a:t>来估计</a:t>
            </a:r>
            <a:r>
              <a:rPr lang="zh-CN" altLang="en-US" b="1">
                <a:sym typeface="+mn-ea"/>
              </a:rPr>
              <a:t>概率</a:t>
            </a:r>
            <a:r>
              <a:rPr lang="zh-CN" altLang="en-US">
                <a:sym typeface="+mn-ea"/>
              </a:rPr>
              <a:t>提供了理论支持；为使用部分数据来近似的模拟构建全部数据的特征提供了理论支持。</a:t>
            </a:r>
          </a:p>
        </p:txBody>
      </p:sp>
      <p:sp>
        <p:nvSpPr>
          <p:cNvPr id="4" name="标题 3"/>
          <p:cNvSpPr>
            <a:spLocks noGrp="1"/>
          </p:cNvSpPr>
          <p:nvPr>
            <p:ph type="title"/>
          </p:nvPr>
        </p:nvSpPr>
        <p:spPr/>
        <p:txBody>
          <a:bodyPr/>
          <a:lstStyle/>
          <a:p>
            <a:r>
              <a:rPr lang="zh-CN" altLang="en-US"/>
              <a:t>大数定理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大数定理</a:t>
            </a:r>
          </a:p>
        </p:txBody>
      </p:sp>
      <p:pic>
        <p:nvPicPr>
          <p:cNvPr id="5" name="图片 4" descr="大数定理"/>
          <p:cNvPicPr>
            <a:picLocks noChangeAspect="1"/>
          </p:cNvPicPr>
          <p:nvPr/>
        </p:nvPicPr>
        <p:blipFill>
          <a:blip r:embed="rId3"/>
          <a:srcRect l="7121" t="8095" r="7544"/>
          <a:stretch>
            <a:fillRect/>
          </a:stretch>
        </p:blipFill>
        <p:spPr>
          <a:xfrm>
            <a:off x="156991" y="1718621"/>
            <a:ext cx="8581706" cy="4296249"/>
          </a:xfrm>
          <a:prstGeom prst="rect">
            <a:avLst/>
          </a:prstGeom>
        </p:spPr>
      </p:pic>
      <p:pic>
        <p:nvPicPr>
          <p:cNvPr id="6" name="图片 5"/>
          <p:cNvPicPr>
            <a:picLocks noChangeAspect="1"/>
          </p:cNvPicPr>
          <p:nvPr/>
        </p:nvPicPr>
        <p:blipFill>
          <a:blip r:embed="rId4"/>
          <a:stretch>
            <a:fillRect/>
          </a:stretch>
        </p:blipFill>
        <p:spPr>
          <a:xfrm>
            <a:off x="6661366" y="1034256"/>
            <a:ext cx="5432689" cy="2298274"/>
          </a:xfrm>
          <a:prstGeom prst="rect">
            <a:avLst/>
          </a:prstGeom>
        </p:spPr>
      </p:pic>
      <p:pic>
        <p:nvPicPr>
          <p:cNvPr id="7" name="图片 6"/>
          <p:cNvPicPr>
            <a:picLocks noChangeAspect="1"/>
          </p:cNvPicPr>
          <p:nvPr/>
        </p:nvPicPr>
        <p:blipFill>
          <a:blip r:embed="rId5"/>
          <a:stretch>
            <a:fillRect/>
          </a:stretch>
        </p:blipFill>
        <p:spPr>
          <a:xfrm>
            <a:off x="4335155" y="3725511"/>
            <a:ext cx="7095446" cy="28499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0000" lnSpcReduction="10000"/>
          </a:bodyPr>
          <a:lstStyle/>
          <a:p>
            <a:r>
              <a:rPr lang="en-US" altLang="zh-CN"/>
              <a:t> </a:t>
            </a:r>
            <a:r>
              <a:rPr lang="zh-CN" altLang="en-US">
                <a:sym typeface="+mn-ea"/>
              </a:rPr>
              <a:t>中心极限定理</a:t>
            </a:r>
            <a:r>
              <a:rPr lang="en-US" altLang="zh-CN">
                <a:sym typeface="+mn-ea"/>
              </a:rPr>
              <a:t>(</a:t>
            </a:r>
            <a:r>
              <a:rPr lang="en-US" altLang="zh-CN" b="1">
                <a:sym typeface="+mn-ea"/>
              </a:rPr>
              <a:t>Central Limit Theorem</a:t>
            </a:r>
            <a:r>
              <a:rPr lang="en-US" altLang="zh-CN">
                <a:sym typeface="+mn-ea"/>
              </a:rPr>
              <a:t>)</a:t>
            </a:r>
            <a:r>
              <a:rPr lang="zh-CN" altLang="en-US">
                <a:sym typeface="+mn-ea"/>
              </a:rPr>
              <a:t>；假设</a:t>
            </a:r>
            <a:r>
              <a:rPr lang="en-US" altLang="zh-CN">
                <a:sym typeface="+mn-ea"/>
              </a:rPr>
              <a:t>{X</a:t>
            </a:r>
            <a:r>
              <a:rPr lang="en-US" altLang="zh-CN" baseline="-25000">
                <a:sym typeface="+mn-ea"/>
              </a:rPr>
              <a:t>n</a:t>
            </a:r>
            <a:r>
              <a:rPr lang="en-US" altLang="zh-CN">
                <a:sym typeface="+mn-ea"/>
              </a:rPr>
              <a:t>}</a:t>
            </a:r>
            <a:r>
              <a:rPr lang="zh-CN" altLang="en-US">
                <a:sym typeface="+mn-ea"/>
              </a:rPr>
              <a:t>为独立同分布的随机变量序列，并具有相同的期望μ和方差为σ</a:t>
            </a:r>
            <a:r>
              <a:rPr lang="en-US" altLang="zh-CN" baseline="30000">
                <a:sym typeface="+mn-ea"/>
              </a:rPr>
              <a:t>2</a:t>
            </a:r>
            <a:r>
              <a:rPr lang="zh-CN" altLang="en-US" baseline="30000">
                <a:sym typeface="+mn-ea"/>
              </a:rPr>
              <a:t>，</a:t>
            </a:r>
            <a:r>
              <a:rPr lang="zh-CN" altLang="en-US">
                <a:sym typeface="+mn-ea"/>
              </a:rPr>
              <a:t>则</a:t>
            </a:r>
            <a:r>
              <a:rPr lang="en-US" altLang="zh-CN">
                <a:sym typeface="+mn-ea"/>
              </a:rPr>
              <a:t>{Y</a:t>
            </a:r>
            <a:r>
              <a:rPr lang="en-US" altLang="zh-CN" baseline="-25000">
                <a:sym typeface="+mn-ea"/>
              </a:rPr>
              <a:t>n</a:t>
            </a:r>
            <a:r>
              <a:rPr lang="en-US" altLang="zh-CN">
                <a:sym typeface="+mn-ea"/>
              </a:rPr>
              <a:t>}</a:t>
            </a:r>
            <a:r>
              <a:rPr lang="zh-CN" altLang="en-US">
                <a:sym typeface="+mn-ea"/>
              </a:rPr>
              <a:t>服从中心极限定理，且</a:t>
            </a:r>
            <a:r>
              <a:rPr lang="en-US" altLang="zh-CN">
                <a:sym typeface="+mn-ea"/>
              </a:rPr>
              <a:t>Y</a:t>
            </a:r>
            <a:r>
              <a:rPr lang="en-US" altLang="zh-CN" baseline="-25000">
                <a:sym typeface="+mn-ea"/>
              </a:rPr>
              <a:t>n</a:t>
            </a:r>
            <a:r>
              <a:rPr lang="zh-CN" altLang="en-US">
                <a:sym typeface="+mn-ea"/>
              </a:rPr>
              <a:t>为随机序列</a:t>
            </a:r>
            <a:r>
              <a:rPr lang="en-US" altLang="zh-CN">
                <a:sym typeface="+mn-ea"/>
              </a:rPr>
              <a:t>{X</a:t>
            </a:r>
            <a:r>
              <a:rPr lang="en-US" altLang="zh-CN" baseline="-25000">
                <a:sym typeface="+mn-ea"/>
              </a:rPr>
              <a:t>n</a:t>
            </a:r>
            <a:r>
              <a:rPr lang="en-US" altLang="zh-CN">
                <a:sym typeface="+mn-ea"/>
              </a:rPr>
              <a:t>}</a:t>
            </a:r>
            <a:r>
              <a:rPr lang="zh-CN" altLang="en-US">
                <a:sym typeface="+mn-ea"/>
              </a:rPr>
              <a:t>的规范和：</a:t>
            </a:r>
          </a:p>
          <a:p>
            <a:endParaRPr lang="zh-CN" altLang="en-US">
              <a:sym typeface="+mn-ea"/>
            </a:endParaRPr>
          </a:p>
          <a:p>
            <a:endParaRPr lang="zh-CN" altLang="en-US">
              <a:sym typeface="+mn-ea"/>
            </a:endParaRPr>
          </a:p>
          <a:p>
            <a:endParaRPr lang="zh-CN" altLang="en-US">
              <a:sym typeface="+mn-ea"/>
            </a:endParaRPr>
          </a:p>
          <a:p>
            <a:r>
              <a:rPr lang="zh-CN" altLang="en-US">
                <a:sym typeface="+mn-ea"/>
              </a:rPr>
              <a:t> 中心极限定理就是一般在同分布的情况下，抽样样本值的规范和在总体数量趋于无穷时的极限分布近似于正态分布。</a:t>
            </a:r>
          </a:p>
          <a:p>
            <a:endParaRPr lang="en-US" altLang="zh-CN"/>
          </a:p>
        </p:txBody>
      </p:sp>
      <p:sp>
        <p:nvSpPr>
          <p:cNvPr id="4" name="标题 3"/>
          <p:cNvSpPr>
            <a:spLocks noGrp="1"/>
          </p:cNvSpPr>
          <p:nvPr>
            <p:ph type="title"/>
          </p:nvPr>
        </p:nvSpPr>
        <p:spPr/>
        <p:txBody>
          <a:bodyPr/>
          <a:lstStyle/>
          <a:p>
            <a:r>
              <a:rPr lang="zh-CN" altLang="en-US"/>
              <a:t>中心极限定理</a:t>
            </a:r>
          </a:p>
        </p:txBody>
      </p:sp>
      <p:graphicFrame>
        <p:nvGraphicFramePr>
          <p:cNvPr id="5" name="对象 4">
            <a:hlinkClick r:id="" action="ppaction://ole?verb=0"/>
          </p:cNvPr>
          <p:cNvGraphicFramePr>
            <a:graphicFrameLocks noChangeAspect="1"/>
          </p:cNvGraphicFramePr>
          <p:nvPr/>
        </p:nvGraphicFramePr>
        <p:xfrm>
          <a:off x="1074080" y="2420172"/>
          <a:ext cx="10259065" cy="1585936"/>
        </p:xfrm>
        <a:graphic>
          <a:graphicData uri="http://schemas.openxmlformats.org/presentationml/2006/ole">
            <mc:AlternateContent xmlns:mc="http://schemas.openxmlformats.org/markup-compatibility/2006">
              <mc:Choice xmlns:v="urn:schemas-microsoft-com:vml" Requires="v">
                <p:oleObj spid="_x0000_s31747" r:id="rId3" imgW="2794000" imgH="431800" progId="Equation.KSEE3">
                  <p:embed/>
                </p:oleObj>
              </mc:Choice>
              <mc:Fallback>
                <p:oleObj r:id="rId3" imgW="2794000" imgH="431800" progId="Equation.KSEE3">
                  <p:embed/>
                  <p:pic>
                    <p:nvPicPr>
                      <p:cNvPr id="0" name="图片 15360"/>
                      <p:cNvPicPr/>
                      <p:nvPr/>
                    </p:nvPicPr>
                    <p:blipFill>
                      <a:blip r:embed="rId4"/>
                      <a:stretch>
                        <a:fillRect/>
                      </a:stretch>
                    </p:blipFill>
                    <p:spPr>
                      <a:xfrm>
                        <a:off x="1074080" y="2420172"/>
                        <a:ext cx="10259065" cy="1585936"/>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074080" y="3717237"/>
          <a:ext cx="6385647" cy="1328809"/>
        </p:xfrm>
        <a:graphic>
          <a:graphicData uri="http://schemas.openxmlformats.org/presentationml/2006/ole">
            <mc:AlternateContent xmlns:mc="http://schemas.openxmlformats.org/markup-compatibility/2006">
              <mc:Choice xmlns:v="urn:schemas-microsoft-com:vml" Requires="v">
                <p:oleObj spid="_x0000_s31748" r:id="rId5" imgW="2197100" imgH="457200" progId="Equation.KSEE3">
                  <p:embed/>
                </p:oleObj>
              </mc:Choice>
              <mc:Fallback>
                <p:oleObj r:id="rId5" imgW="2197100" imgH="457200" progId="Equation.KSEE3">
                  <p:embed/>
                  <p:pic>
                    <p:nvPicPr>
                      <p:cNvPr id="0" name="图片 15361"/>
                      <p:cNvPicPr/>
                      <p:nvPr/>
                    </p:nvPicPr>
                    <p:blipFill>
                      <a:blip r:embed="rId6"/>
                      <a:stretch>
                        <a:fillRect/>
                      </a:stretch>
                    </p:blipFill>
                    <p:spPr>
                      <a:xfrm>
                        <a:off x="1074080" y="3717237"/>
                        <a:ext cx="6385647" cy="1328809"/>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838200" y="1232535"/>
            <a:ext cx="4132580" cy="4944745"/>
          </a:xfrm>
        </p:spPr>
        <p:txBody>
          <a:bodyPr/>
          <a:lstStyle/>
          <a:p>
            <a:r>
              <a:rPr lang="en-US" altLang="zh-CN"/>
              <a:t> 随机的抛六面的骰子，计算三次的点数的和, 三次点数的和其实就是一个事件A</a:t>
            </a:r>
            <a:r>
              <a:rPr lang="zh-CN" altLang="en-US"/>
              <a:t>，现在问事件</a:t>
            </a:r>
            <a:r>
              <a:rPr lang="en-US" altLang="zh-CN"/>
              <a:t>A</a:t>
            </a:r>
            <a:r>
              <a:rPr lang="zh-CN" altLang="en-US"/>
              <a:t>发生的概率以及事件</a:t>
            </a:r>
            <a:r>
              <a:rPr lang="en-US" altLang="zh-CN"/>
              <a:t>A</a:t>
            </a:r>
            <a:r>
              <a:rPr lang="zh-CN" altLang="en-US"/>
              <a:t>所属的分布是什么</a:t>
            </a:r>
            <a:r>
              <a:rPr lang="en-US" altLang="zh-CN"/>
              <a:t>?</a:t>
            </a:r>
          </a:p>
        </p:txBody>
      </p:sp>
      <p:sp>
        <p:nvSpPr>
          <p:cNvPr id="4" name="标题 3"/>
          <p:cNvSpPr>
            <a:spLocks noGrp="1"/>
          </p:cNvSpPr>
          <p:nvPr>
            <p:ph type="title"/>
          </p:nvPr>
        </p:nvSpPr>
        <p:spPr/>
        <p:txBody>
          <a:bodyPr/>
          <a:lstStyle/>
          <a:p>
            <a:r>
              <a:rPr lang="zh-CN" altLang="en-US"/>
              <a:t>中心极限定理</a:t>
            </a:r>
          </a:p>
        </p:txBody>
      </p:sp>
      <p:pic>
        <p:nvPicPr>
          <p:cNvPr id="6" name="图片 5" descr="中心极限定理"/>
          <p:cNvPicPr>
            <a:picLocks noChangeAspect="1"/>
          </p:cNvPicPr>
          <p:nvPr/>
        </p:nvPicPr>
        <p:blipFill>
          <a:blip r:embed="rId3"/>
          <a:srcRect l="5523" t="9279" r="7270"/>
          <a:stretch>
            <a:fillRect/>
          </a:stretch>
        </p:blipFill>
        <p:spPr>
          <a:xfrm>
            <a:off x="4970758" y="1232333"/>
            <a:ext cx="6882126" cy="53241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中心极限定理</a:t>
            </a:r>
          </a:p>
        </p:txBody>
      </p:sp>
      <p:pic>
        <p:nvPicPr>
          <p:cNvPr id="8" name="图片 7"/>
          <p:cNvPicPr>
            <a:picLocks noChangeAspect="1"/>
          </p:cNvPicPr>
          <p:nvPr/>
        </p:nvPicPr>
        <p:blipFill>
          <a:blip r:embed="rId3">
            <a:clrChange>
              <a:clrFrom>
                <a:srgbClr val="FFFFFF">
                  <a:alpha val="100000"/>
                </a:srgbClr>
              </a:clrFrom>
              <a:clrTo>
                <a:srgbClr val="FFFFFF">
                  <a:alpha val="100000"/>
                  <a:alpha val="0"/>
                </a:srgbClr>
              </a:clrTo>
            </a:clrChange>
          </a:blip>
          <a:srcRect t="32764"/>
          <a:stretch>
            <a:fillRect/>
          </a:stretch>
        </p:blipFill>
        <p:spPr>
          <a:xfrm>
            <a:off x="129692" y="702180"/>
            <a:ext cx="7165283" cy="2721106"/>
          </a:xfrm>
          <a:prstGeom prst="rect">
            <a:avLst/>
          </a:prstGeom>
        </p:spPr>
      </p:pic>
      <p:pic>
        <p:nvPicPr>
          <p:cNvPr id="9" name="图片 8"/>
          <p:cNvPicPr>
            <a:picLocks noChangeAspect="1"/>
          </p:cNvPicPr>
          <p:nvPr/>
        </p:nvPicPr>
        <p:blipFill>
          <a:blip r:embed="rId4"/>
          <a:stretch>
            <a:fillRect/>
          </a:stretch>
        </p:blipFill>
        <p:spPr>
          <a:xfrm>
            <a:off x="5794113" y="1875443"/>
            <a:ext cx="5689816" cy="48479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0000"/>
          </a:bodyPr>
          <a:lstStyle/>
          <a:p>
            <a:r>
              <a:rPr lang="en-US" altLang="zh-CN">
                <a:sym typeface="+mn-ea"/>
              </a:rPr>
              <a:t> </a:t>
            </a:r>
            <a:r>
              <a:rPr lang="zh-CN" altLang="en-US" b="1">
                <a:sym typeface="+mn-ea"/>
              </a:rPr>
              <a:t>最大似然法</a:t>
            </a:r>
            <a:r>
              <a:rPr lang="en-US" altLang="zh-CN">
                <a:sym typeface="+mn-ea"/>
              </a:rPr>
              <a:t>(</a:t>
            </a:r>
            <a:r>
              <a:rPr lang="en-US" altLang="zh-CN" b="1">
                <a:sym typeface="+mn-ea"/>
              </a:rPr>
              <a:t>Maximum Likelihood Estimation, MLE</a:t>
            </a:r>
            <a:r>
              <a:rPr lang="en-US" altLang="zh-CN">
                <a:sym typeface="+mn-ea"/>
              </a:rPr>
              <a:t>)</a:t>
            </a:r>
            <a:r>
              <a:rPr lang="zh-CN" altLang="en-US">
                <a:sym typeface="+mn-ea"/>
              </a:rPr>
              <a:t>也称为最大概似估计、极大似然估计，是一种具有理论性的参数估计方法。基本思想是：当从模型总体随机抽取</a:t>
            </a:r>
            <a:r>
              <a:rPr lang="en-US" altLang="zh-CN">
                <a:sym typeface="+mn-ea"/>
              </a:rPr>
              <a:t>n</a:t>
            </a:r>
            <a:r>
              <a:rPr lang="zh-CN" altLang="en-US">
                <a:sym typeface="+mn-ea"/>
              </a:rPr>
              <a:t>组样本观测值后，最合理的参数估计量应该使得从模型中抽取该</a:t>
            </a:r>
            <a:r>
              <a:rPr lang="en-US" altLang="zh-CN">
                <a:sym typeface="+mn-ea"/>
              </a:rPr>
              <a:t>n</a:t>
            </a:r>
            <a:r>
              <a:rPr lang="zh-CN" altLang="en-US">
                <a:sym typeface="+mn-ea"/>
              </a:rPr>
              <a:t>组样本观测值的概率最大；一般步骤如下：</a:t>
            </a:r>
          </a:p>
          <a:p>
            <a:pPr lvl="1"/>
            <a:r>
              <a:rPr lang="en-US" altLang="zh-CN"/>
              <a:t> 1. </a:t>
            </a:r>
            <a:r>
              <a:rPr lang="zh-CN" altLang="en-US">
                <a:sym typeface="+mn-ea"/>
              </a:rPr>
              <a:t>写出似然函数；</a:t>
            </a:r>
          </a:p>
          <a:p>
            <a:pPr lvl="1"/>
            <a:r>
              <a:rPr lang="en-US" altLang="zh-CN">
                <a:sym typeface="+mn-ea"/>
              </a:rPr>
              <a:t> 2. </a:t>
            </a:r>
            <a:r>
              <a:rPr lang="zh-CN" altLang="en-US">
                <a:sym typeface="+mn-ea"/>
              </a:rPr>
              <a:t>对似然函数取对数，并整理；</a:t>
            </a:r>
          </a:p>
          <a:p>
            <a:pPr lvl="1"/>
            <a:r>
              <a:rPr lang="en-US" altLang="zh-CN">
                <a:sym typeface="+mn-ea"/>
              </a:rPr>
              <a:t> 3. </a:t>
            </a:r>
            <a:r>
              <a:rPr lang="zh-CN" altLang="en-US">
                <a:sym typeface="+mn-ea"/>
              </a:rPr>
              <a:t>求导数；</a:t>
            </a:r>
          </a:p>
          <a:p>
            <a:pPr lvl="1"/>
            <a:r>
              <a:rPr lang="en-US" altLang="zh-CN">
                <a:sym typeface="+mn-ea"/>
              </a:rPr>
              <a:t> 4. </a:t>
            </a:r>
            <a:r>
              <a:rPr lang="zh-CN" altLang="en-US">
                <a:sym typeface="+mn-ea"/>
              </a:rPr>
              <a:t>解似然方程</a:t>
            </a:r>
            <a:endParaRPr lang="en-US" altLang="zh-CN">
              <a:sym typeface="+mn-ea"/>
            </a:endParaRPr>
          </a:p>
        </p:txBody>
      </p:sp>
      <p:sp>
        <p:nvSpPr>
          <p:cNvPr id="4" name="标题 3"/>
          <p:cNvSpPr>
            <a:spLocks noGrp="1"/>
          </p:cNvSpPr>
          <p:nvPr>
            <p:ph type="title"/>
          </p:nvPr>
        </p:nvSpPr>
        <p:spPr/>
        <p:txBody>
          <a:bodyPr/>
          <a:lstStyle/>
          <a:p>
            <a:r>
              <a:rPr lang="zh-CN" altLang="en-US">
                <a:sym typeface="+mn-ea"/>
              </a:rPr>
              <a:t>最大似然估计</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r>
              <a:rPr lang="en-US" altLang="zh-CN"/>
              <a:t> </a:t>
            </a:r>
            <a:r>
              <a:rPr lang="zh-CN" altLang="en-US">
                <a:sym typeface="+mn-ea"/>
              </a:rPr>
              <a:t>设总体分布为</a:t>
            </a:r>
            <a:r>
              <a:rPr lang="en-US" altLang="zh-CN">
                <a:sym typeface="+mn-ea"/>
              </a:rPr>
              <a:t>f(x,θ), {X</a:t>
            </a:r>
            <a:r>
              <a:rPr lang="en-US" altLang="zh-CN" baseline="-25000">
                <a:sym typeface="+mn-ea"/>
              </a:rPr>
              <a:t>n</a:t>
            </a:r>
            <a:r>
              <a:rPr lang="en-US" altLang="zh-CN">
                <a:sym typeface="+mn-ea"/>
              </a:rPr>
              <a:t>}</a:t>
            </a:r>
            <a:r>
              <a:rPr lang="zh-CN" altLang="en-US">
                <a:sym typeface="+mn-ea"/>
              </a:rPr>
              <a:t>为该总体采样得到的样本。因为随机序列</a:t>
            </a:r>
            <a:r>
              <a:rPr lang="en-US" altLang="zh-CN">
                <a:sym typeface="+mn-ea"/>
              </a:rPr>
              <a:t>{X</a:t>
            </a:r>
            <a:r>
              <a:rPr lang="en-US" altLang="zh-CN" baseline="-25000">
                <a:sym typeface="+mn-ea"/>
              </a:rPr>
              <a:t>n</a:t>
            </a:r>
            <a:r>
              <a:rPr lang="en-US" altLang="zh-CN">
                <a:sym typeface="+mn-ea"/>
              </a:rPr>
              <a:t>}</a:t>
            </a:r>
            <a:r>
              <a:rPr lang="zh-CN" altLang="en-US">
                <a:sym typeface="+mn-ea"/>
              </a:rPr>
              <a:t>独立同分布，则它们的联合密度函数为：</a:t>
            </a:r>
          </a:p>
          <a:p>
            <a:endParaRPr lang="zh-CN" altLang="en-US">
              <a:sym typeface="+mn-ea"/>
            </a:endParaRPr>
          </a:p>
          <a:p>
            <a:r>
              <a:rPr lang="en-US" altLang="zh-CN"/>
              <a:t> </a:t>
            </a:r>
            <a:r>
              <a:rPr lang="zh-CN" altLang="en-US">
                <a:sym typeface="+mn-ea"/>
              </a:rPr>
              <a:t>这里</a:t>
            </a:r>
            <a:r>
              <a:rPr lang="en-US" altLang="zh-CN">
                <a:sym typeface="+mn-ea"/>
              </a:rPr>
              <a:t>θ</a:t>
            </a:r>
            <a:r>
              <a:rPr lang="zh-CN" altLang="en-US">
                <a:sym typeface="+mn-ea"/>
              </a:rPr>
              <a:t>被看做固定但是未知的参数，反过来，因为样本已经存在，可以看做</a:t>
            </a:r>
            <a:r>
              <a:rPr lang="en-US" altLang="zh-CN">
                <a:sym typeface="+mn-ea"/>
              </a:rPr>
              <a:t>{X</a:t>
            </a:r>
            <a:r>
              <a:rPr lang="en-US" altLang="zh-CN" baseline="-25000">
                <a:sym typeface="+mn-ea"/>
              </a:rPr>
              <a:t>n</a:t>
            </a:r>
            <a:r>
              <a:rPr lang="en-US" altLang="zh-CN">
                <a:sym typeface="+mn-ea"/>
              </a:rPr>
              <a:t>}</a:t>
            </a:r>
            <a:r>
              <a:rPr lang="zh-CN" altLang="en-US">
                <a:sym typeface="+mn-ea"/>
              </a:rPr>
              <a:t>是固定的，</a:t>
            </a:r>
            <a:r>
              <a:rPr lang="en-US" altLang="zh-CN">
                <a:sym typeface="+mn-ea"/>
              </a:rPr>
              <a:t>L(x,θ)</a:t>
            </a:r>
            <a:r>
              <a:rPr lang="zh-CN" altLang="en-US">
                <a:sym typeface="+mn-ea"/>
              </a:rPr>
              <a:t>是关于</a:t>
            </a:r>
            <a:r>
              <a:rPr lang="en-US" altLang="zh-CN">
                <a:sym typeface="+mn-ea"/>
              </a:rPr>
              <a:t>θ</a:t>
            </a:r>
            <a:r>
              <a:rPr lang="zh-CN" altLang="en-US">
                <a:sym typeface="+mn-ea"/>
              </a:rPr>
              <a:t>的函数，即似然函数；</a:t>
            </a:r>
          </a:p>
          <a:p>
            <a:r>
              <a:rPr lang="en-US" altLang="zh-CN">
                <a:sym typeface="+mn-ea"/>
              </a:rPr>
              <a:t> </a:t>
            </a:r>
            <a:r>
              <a:rPr lang="zh-CN" altLang="en-US">
                <a:sym typeface="+mn-ea"/>
              </a:rPr>
              <a:t>求参数</a:t>
            </a:r>
            <a:r>
              <a:rPr lang="en-US" altLang="zh-CN">
                <a:sym typeface="+mn-ea"/>
              </a:rPr>
              <a:t>θ</a:t>
            </a:r>
            <a:r>
              <a:rPr lang="zh-CN" altLang="en-US">
                <a:sym typeface="+mn-ea"/>
              </a:rPr>
              <a:t>的值，使得似然函数取最大值，这种方法叫做</a:t>
            </a:r>
            <a:r>
              <a:rPr lang="zh-CN" altLang="en-US" b="1">
                <a:sym typeface="+mn-ea"/>
              </a:rPr>
              <a:t>最大似然估计法。</a:t>
            </a:r>
          </a:p>
        </p:txBody>
      </p:sp>
      <p:sp>
        <p:nvSpPr>
          <p:cNvPr id="3" name="标题 2"/>
          <p:cNvSpPr>
            <a:spLocks noGrp="1"/>
          </p:cNvSpPr>
          <p:nvPr>
            <p:ph type="title"/>
          </p:nvPr>
        </p:nvSpPr>
        <p:spPr/>
        <p:txBody>
          <a:bodyPr>
            <a:normAutofit/>
          </a:bodyPr>
          <a:lstStyle/>
          <a:p>
            <a:r>
              <a:rPr lang="zh-CN" altLang="en-US">
                <a:sym typeface="+mn-ea"/>
              </a:rPr>
              <a:t>最大似然估计</a:t>
            </a:r>
            <a:endParaRPr lang="en-US" altLang="zh-CN"/>
          </a:p>
        </p:txBody>
      </p:sp>
      <p:graphicFrame>
        <p:nvGraphicFramePr>
          <p:cNvPr id="2" name="对象 1">
            <a:hlinkClick r:id="" action="ppaction://ole?verb=0"/>
          </p:cNvPr>
          <p:cNvGraphicFramePr>
            <a:graphicFrameLocks noChangeAspect="1"/>
          </p:cNvGraphicFramePr>
          <p:nvPr/>
        </p:nvGraphicFramePr>
        <p:xfrm>
          <a:off x="1942282" y="2341446"/>
          <a:ext cx="7941744" cy="1149137"/>
        </p:xfrm>
        <a:graphic>
          <a:graphicData uri="http://schemas.openxmlformats.org/presentationml/2006/ole">
            <mc:AlternateContent xmlns:mc="http://schemas.openxmlformats.org/markup-compatibility/2006">
              <mc:Choice xmlns:v="urn:schemas-microsoft-com:vml" Requires="v">
                <p:oleObj spid="_x0000_s32770" r:id="rId4" imgW="2984500" imgH="431800" progId="Equation.KSEE3">
                  <p:embed/>
                </p:oleObj>
              </mc:Choice>
              <mc:Fallback>
                <p:oleObj r:id="rId4" imgW="2984500" imgH="431800" progId="Equation.KSEE3">
                  <p:embed/>
                  <p:pic>
                    <p:nvPicPr>
                      <p:cNvPr id="0" name="图片 16384"/>
                      <p:cNvPicPr/>
                      <p:nvPr/>
                    </p:nvPicPr>
                    <p:blipFill>
                      <a:blip r:embed="rId5"/>
                      <a:stretch>
                        <a:fillRect/>
                      </a:stretch>
                    </p:blipFill>
                    <p:spPr>
                      <a:xfrm>
                        <a:off x="1942282" y="2341446"/>
                        <a:ext cx="7941744" cy="1149137"/>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108710"/>
            <a:ext cx="10515600" cy="5068570"/>
          </a:xfrm>
        </p:spPr>
        <p:txBody>
          <a:bodyPr/>
          <a:lstStyle/>
          <a:p>
            <a:r>
              <a:rPr lang="en-US" altLang="zh-CN"/>
              <a:t> </a:t>
            </a:r>
            <a:r>
              <a:rPr lang="zh-CN" altLang="en-US">
                <a:sym typeface="+mn-ea"/>
              </a:rPr>
              <a:t>若给定一组样本</a:t>
            </a:r>
            <a:r>
              <a:rPr lang="en-US" altLang="zh-CN">
                <a:sym typeface="+mn-ea"/>
              </a:rPr>
              <a:t>{X</a:t>
            </a:r>
            <a:r>
              <a:rPr lang="en-US" altLang="zh-CN" baseline="-25000">
                <a:sym typeface="+mn-ea"/>
              </a:rPr>
              <a:t>n</a:t>
            </a:r>
            <a:r>
              <a:rPr lang="en-US" altLang="zh-CN">
                <a:sym typeface="+mn-ea"/>
              </a:rPr>
              <a:t>}</a:t>
            </a:r>
            <a:r>
              <a:rPr lang="zh-CN" altLang="en-US">
                <a:sym typeface="+mn-ea"/>
              </a:rPr>
              <a:t>，已知随机样本符合高斯分布</a:t>
            </a:r>
            <a:r>
              <a:rPr lang="en-US" altLang="zh-CN">
                <a:sym typeface="+mn-ea"/>
              </a:rPr>
              <a:t>N(</a:t>
            </a:r>
            <a:r>
              <a:rPr lang="zh-CN" altLang="en-US">
                <a:sym typeface="+mn-ea"/>
              </a:rPr>
              <a:t>μ</a:t>
            </a:r>
            <a:r>
              <a:rPr lang="en-US" altLang="zh-CN">
                <a:sym typeface="+mn-ea"/>
              </a:rPr>
              <a:t>,</a:t>
            </a:r>
            <a:r>
              <a:rPr lang="en-US" altLang="zh-CN">
                <a:latin typeface="Arial" panose="020B0604020202020204" pitchFamily="34" charset="0"/>
                <a:sym typeface="+mn-ea"/>
              </a:rPr>
              <a:t>σ^2</a:t>
            </a:r>
            <a:r>
              <a:rPr lang="en-US" altLang="zh-CN">
                <a:sym typeface="+mn-ea"/>
              </a:rPr>
              <a:t>)</a:t>
            </a:r>
            <a:r>
              <a:rPr lang="zh-CN" altLang="en-US">
                <a:sym typeface="+mn-ea"/>
              </a:rPr>
              <a:t>，试估计</a:t>
            </a:r>
            <a:r>
              <a:rPr lang="en-US" altLang="zh-CN">
                <a:latin typeface="Arial" panose="020B0604020202020204" pitchFamily="34" charset="0"/>
                <a:sym typeface="+mn-ea"/>
              </a:rPr>
              <a:t>σ</a:t>
            </a:r>
            <a:r>
              <a:rPr lang="zh-CN" altLang="en-US">
                <a:latin typeface="Arial" panose="020B0604020202020204" pitchFamily="34" charset="0"/>
                <a:sym typeface="+mn-ea"/>
              </a:rPr>
              <a:t>和</a:t>
            </a:r>
            <a:r>
              <a:rPr lang="zh-CN" altLang="en-US">
                <a:sym typeface="+mn-ea"/>
              </a:rPr>
              <a:t>μ的值</a:t>
            </a:r>
            <a:endParaRPr lang="en-US" altLang="zh-CN"/>
          </a:p>
        </p:txBody>
      </p:sp>
      <p:sp>
        <p:nvSpPr>
          <p:cNvPr id="3" name="标题 2"/>
          <p:cNvSpPr>
            <a:spLocks noGrp="1"/>
          </p:cNvSpPr>
          <p:nvPr>
            <p:ph type="title"/>
          </p:nvPr>
        </p:nvSpPr>
        <p:spPr/>
        <p:txBody>
          <a:bodyPr>
            <a:normAutofit/>
          </a:bodyPr>
          <a:lstStyle/>
          <a:p>
            <a:r>
              <a:rPr lang="zh-CN" altLang="en-US">
                <a:sym typeface="+mn-ea"/>
              </a:rPr>
              <a:t>最大似然估计</a:t>
            </a:r>
            <a:endParaRPr lang="en-US" altLang="zh-CN"/>
          </a:p>
        </p:txBody>
      </p:sp>
      <p:grpSp>
        <p:nvGrpSpPr>
          <p:cNvPr id="8" name="组合 7"/>
          <p:cNvGrpSpPr/>
          <p:nvPr/>
        </p:nvGrpSpPr>
        <p:grpSpPr>
          <a:xfrm>
            <a:off x="1147409" y="2218935"/>
            <a:ext cx="8831849" cy="1292621"/>
            <a:chOff x="1956" y="4081"/>
            <a:chExt cx="13911" cy="2036"/>
          </a:xfrm>
        </p:grpSpPr>
        <p:graphicFrame>
          <p:nvGraphicFramePr>
            <p:cNvPr id="4" name="对象 3">
              <a:hlinkClick r:id="" action="ppaction://ole?verb=0"/>
            </p:cNvPr>
            <p:cNvGraphicFramePr>
              <a:graphicFrameLocks noChangeAspect="1"/>
            </p:cNvGraphicFramePr>
            <p:nvPr/>
          </p:nvGraphicFramePr>
          <p:xfrm>
            <a:off x="1956" y="4081"/>
            <a:ext cx="5842" cy="2037"/>
          </p:xfrm>
          <a:graphic>
            <a:graphicData uri="http://schemas.openxmlformats.org/presentationml/2006/ole">
              <mc:AlternateContent xmlns:mc="http://schemas.openxmlformats.org/markup-compatibility/2006">
                <mc:Choice xmlns:v="urn:schemas-microsoft-com:vml" Requires="v">
                  <p:oleObj spid="_x0000_s33797" r:id="rId4" imgW="1384300" imgH="482600" progId="Equation.KSEE3">
                    <p:embed/>
                  </p:oleObj>
                </mc:Choice>
                <mc:Fallback>
                  <p:oleObj r:id="rId4" imgW="1384300" imgH="482600" progId="Equation.KSEE3">
                    <p:embed/>
                    <p:pic>
                      <p:nvPicPr>
                        <p:cNvPr id="0" name="图片 17408"/>
                        <p:cNvPicPr/>
                        <p:nvPr/>
                      </p:nvPicPr>
                      <p:blipFill>
                        <a:blip r:embed="rId5"/>
                        <a:stretch>
                          <a:fillRect/>
                        </a:stretch>
                      </p:blipFill>
                      <p:spPr>
                        <a:xfrm>
                          <a:off x="1956" y="4081"/>
                          <a:ext cx="5842" cy="2037"/>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9167" y="4081"/>
            <a:ext cx="6700" cy="2037"/>
          </p:xfrm>
          <a:graphic>
            <a:graphicData uri="http://schemas.openxmlformats.org/presentationml/2006/ole">
              <mc:AlternateContent xmlns:mc="http://schemas.openxmlformats.org/markup-compatibility/2006">
                <mc:Choice xmlns:v="urn:schemas-microsoft-com:vml" Requires="v">
                  <p:oleObj spid="_x0000_s33798" r:id="rId6" imgW="1587500" imgH="482600" progId="Equation.KSEE3">
                    <p:embed/>
                  </p:oleObj>
                </mc:Choice>
                <mc:Fallback>
                  <p:oleObj r:id="rId6" imgW="1587500" imgH="482600" progId="Equation.KSEE3">
                    <p:embed/>
                    <p:pic>
                      <p:nvPicPr>
                        <p:cNvPr id="0" name="图片 17409"/>
                        <p:cNvPicPr/>
                        <p:nvPr/>
                      </p:nvPicPr>
                      <p:blipFill>
                        <a:blip r:embed="rId7"/>
                        <a:stretch>
                          <a:fillRect/>
                        </a:stretch>
                      </p:blipFill>
                      <p:spPr>
                        <a:xfrm>
                          <a:off x="9167" y="4081"/>
                          <a:ext cx="6700" cy="2037"/>
                        </a:xfrm>
                        <a:prstGeom prst="rect">
                          <a:avLst/>
                        </a:prstGeom>
                      </p:spPr>
                    </p:pic>
                  </p:oleObj>
                </mc:Fallback>
              </mc:AlternateContent>
            </a:graphicData>
          </a:graphic>
        </p:graphicFrame>
      </p:grpSp>
      <p:graphicFrame>
        <p:nvGraphicFramePr>
          <p:cNvPr id="7" name="对象 6">
            <a:hlinkClick r:id="" action="ppaction://ole?verb=0"/>
          </p:cNvPr>
          <p:cNvGraphicFramePr>
            <a:graphicFrameLocks noChangeAspect="1"/>
          </p:cNvGraphicFramePr>
          <p:nvPr/>
        </p:nvGraphicFramePr>
        <p:xfrm>
          <a:off x="1147409" y="3512170"/>
          <a:ext cx="6947518" cy="1368172"/>
        </p:xfrm>
        <a:graphic>
          <a:graphicData uri="http://schemas.openxmlformats.org/presentationml/2006/ole">
            <mc:AlternateContent xmlns:mc="http://schemas.openxmlformats.org/markup-compatibility/2006">
              <mc:Choice xmlns:v="urn:schemas-microsoft-com:vml" Requires="v">
                <p:oleObj spid="_x0000_s33799" r:id="rId8" imgW="2451100" imgH="482600" progId="Equation.KSEE3">
                  <p:embed/>
                </p:oleObj>
              </mc:Choice>
              <mc:Fallback>
                <p:oleObj r:id="rId8" imgW="2451100" imgH="482600" progId="Equation.KSEE3">
                  <p:embed/>
                  <p:pic>
                    <p:nvPicPr>
                      <p:cNvPr id="0" name="图片 17410"/>
                      <p:cNvPicPr/>
                      <p:nvPr/>
                    </p:nvPicPr>
                    <p:blipFill>
                      <a:blip r:embed="rId9"/>
                      <a:stretch>
                        <a:fillRect/>
                      </a:stretch>
                    </p:blipFill>
                    <p:spPr>
                      <a:xfrm>
                        <a:off x="1147409" y="3512170"/>
                        <a:ext cx="6947518" cy="1368172"/>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41120" y="4991446"/>
          <a:ext cx="11964359" cy="1175167"/>
        </p:xfrm>
        <a:graphic>
          <a:graphicData uri="http://schemas.openxmlformats.org/presentationml/2006/ole">
            <mc:AlternateContent xmlns:mc="http://schemas.openxmlformats.org/markup-compatibility/2006">
              <mc:Choice xmlns:v="urn:schemas-microsoft-com:vml" Requires="v">
                <p:oleObj spid="_x0000_s33800" r:id="rId10" imgW="5689600" imgH="558800" progId="Equation.KSEE3">
                  <p:embed/>
                </p:oleObj>
              </mc:Choice>
              <mc:Fallback>
                <p:oleObj r:id="rId10" imgW="5689600" imgH="558800" progId="Equation.KSEE3">
                  <p:embed/>
                  <p:pic>
                    <p:nvPicPr>
                      <p:cNvPr id="0" name="图片 17411"/>
                      <p:cNvPicPr/>
                      <p:nvPr/>
                    </p:nvPicPr>
                    <p:blipFill>
                      <a:blip r:embed="rId11"/>
                      <a:stretch>
                        <a:fillRect/>
                      </a:stretch>
                    </p:blipFill>
                    <p:spPr>
                      <a:xfrm>
                        <a:off x="141120" y="4991446"/>
                        <a:ext cx="11964359" cy="1175167"/>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95350"/>
            <a:ext cx="10515600" cy="5281930"/>
          </a:xfrm>
        </p:spPr>
        <p:txBody>
          <a:bodyPr>
            <a:normAutofit/>
          </a:bodyPr>
          <a:lstStyle/>
          <a:p>
            <a:r>
              <a:rPr lang="en-US" altLang="zh-CN"/>
              <a:t> </a:t>
            </a:r>
            <a:r>
              <a:rPr lang="zh-CN" altLang="en-US">
                <a:latin typeface="Arial" panose="020B0604020202020204" pitchFamily="34" charset="0"/>
                <a:sym typeface="+mn-ea"/>
              </a:rPr>
              <a:t>要求似然函数</a:t>
            </a:r>
            <a:r>
              <a:rPr lang="en-US" altLang="zh-CN">
                <a:latin typeface="Arial" panose="020B0604020202020204" pitchFamily="34" charset="0"/>
                <a:sym typeface="+mn-ea"/>
              </a:rPr>
              <a:t>l(x)</a:t>
            </a:r>
            <a:r>
              <a:rPr lang="zh-CN" altLang="en-US">
                <a:latin typeface="Arial" panose="020B0604020202020204" pitchFamily="34" charset="0"/>
                <a:sym typeface="+mn-ea"/>
              </a:rPr>
              <a:t>最大，即</a:t>
            </a:r>
            <a:r>
              <a:rPr lang="en-US" altLang="zh-CN">
                <a:latin typeface="Arial" panose="020B0604020202020204" pitchFamily="34" charset="0"/>
                <a:sym typeface="+mn-ea"/>
              </a:rPr>
              <a:t>l(x)</a:t>
            </a:r>
            <a:r>
              <a:rPr lang="zh-CN" altLang="en-US">
                <a:latin typeface="Arial" panose="020B0604020202020204" pitchFamily="34" charset="0"/>
                <a:sym typeface="+mn-ea"/>
              </a:rPr>
              <a:t>求极值即可，将似然函数对参数</a:t>
            </a:r>
            <a:r>
              <a:rPr lang="zh-CN" altLang="en-US">
                <a:sym typeface="+mn-ea"/>
              </a:rPr>
              <a:t>μ和</a:t>
            </a:r>
            <a:r>
              <a:rPr lang="en-US" altLang="zh-CN">
                <a:latin typeface="Arial" panose="020B0604020202020204" pitchFamily="34" charset="0"/>
                <a:sym typeface="+mn-ea"/>
              </a:rPr>
              <a:t>σ</a:t>
            </a:r>
            <a:r>
              <a:rPr lang="zh-CN" altLang="en-US">
                <a:latin typeface="Arial" panose="020B0604020202020204" pitchFamily="34" charset="0"/>
                <a:sym typeface="+mn-ea"/>
              </a:rPr>
              <a:t>分别求偏导数</a:t>
            </a:r>
            <a:endParaRPr lang="en-US" altLang="zh-CN"/>
          </a:p>
        </p:txBody>
      </p:sp>
      <p:sp>
        <p:nvSpPr>
          <p:cNvPr id="3" name="标题 2"/>
          <p:cNvSpPr>
            <a:spLocks noGrp="1"/>
          </p:cNvSpPr>
          <p:nvPr>
            <p:ph type="title"/>
          </p:nvPr>
        </p:nvSpPr>
        <p:spPr/>
        <p:txBody>
          <a:bodyPr>
            <a:normAutofit/>
          </a:bodyPr>
          <a:lstStyle/>
          <a:p>
            <a:r>
              <a:rPr lang="zh-CN" altLang="en-US">
                <a:sym typeface="+mn-ea"/>
              </a:rPr>
              <a:t>最大似然估计</a:t>
            </a:r>
            <a:endParaRPr lang="en-US" altLang="zh-CN"/>
          </a:p>
        </p:txBody>
      </p:sp>
      <p:sp>
        <p:nvSpPr>
          <p:cNvPr id="2" name="内容占位符 4"/>
          <p:cNvSpPr/>
          <p:nvPr/>
        </p:nvSpPr>
        <p:spPr>
          <a:xfrm>
            <a:off x="508082" y="2546513"/>
            <a:ext cx="10906645" cy="3747076"/>
          </a:xfrm>
          <a:prstGeom prst="rect">
            <a:avLst/>
          </a:prstGeom>
        </p:spPr>
        <p:txBody>
          <a:bodyPr vert="horz" lIns="91423" tIns="45711" rIns="91423" bIns="45711" rtlCol="0">
            <a:normAutofit/>
          </a:bodyPr>
          <a:lstStyle>
            <a:lvl1pPr marL="228600" indent="-228600" algn="l" defTabSz="914400" rtl="0" eaLnBrk="1" latinLnBrk="0" hangingPunct="1">
              <a:lnSpc>
                <a:spcPts val="3200"/>
              </a:lnSpc>
              <a:spcBef>
                <a:spcPts val="1000"/>
              </a:spcBef>
              <a:buSzPct val="80000"/>
              <a:buFontTx/>
              <a:buBlip>
                <a:blip r:embed="rId4"/>
              </a:buBlip>
              <a:defRPr sz="28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ts val="3200"/>
              </a:lnSpc>
              <a:spcBef>
                <a:spcPts val="500"/>
              </a:spcBef>
              <a:buSzPct val="100000"/>
              <a:buFontTx/>
              <a:buBlip>
                <a:blip r:embed="rId5"/>
              </a:buBlip>
              <a:defRPr sz="24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6"/>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a:latin typeface="Arial" panose="020B0604020202020204" pitchFamily="34" charset="0"/>
              <a:sym typeface="+mn-ea"/>
            </a:endParaRPr>
          </a:p>
        </p:txBody>
      </p:sp>
      <p:graphicFrame>
        <p:nvGraphicFramePr>
          <p:cNvPr id="10" name="对象 9">
            <a:hlinkClick r:id="" action="ppaction://ole?verb=0"/>
          </p:cNvPr>
          <p:cNvGraphicFramePr>
            <a:graphicFrameLocks noChangeAspect="1"/>
          </p:cNvGraphicFramePr>
          <p:nvPr/>
        </p:nvGraphicFramePr>
        <p:xfrm>
          <a:off x="2061004" y="4098850"/>
          <a:ext cx="6976723" cy="1168819"/>
        </p:xfrm>
        <a:graphic>
          <a:graphicData uri="http://schemas.openxmlformats.org/presentationml/2006/ole">
            <mc:AlternateContent xmlns:mc="http://schemas.openxmlformats.org/markup-compatibility/2006">
              <mc:Choice xmlns:v="urn:schemas-microsoft-com:vml" Requires="v">
                <p:oleObj spid="_x0000_s34820" r:id="rId7" imgW="2501900" imgH="419100" progId="Equation.KSEE3">
                  <p:embed/>
                </p:oleObj>
              </mc:Choice>
              <mc:Fallback>
                <p:oleObj r:id="rId7" imgW="2501900" imgH="419100" progId="Equation.KSEE3">
                  <p:embed/>
                  <p:pic>
                    <p:nvPicPr>
                      <p:cNvPr id="0" name="图片 18432"/>
                      <p:cNvPicPr/>
                      <p:nvPr/>
                    </p:nvPicPr>
                    <p:blipFill>
                      <a:blip r:embed="rId8"/>
                      <a:stretch>
                        <a:fillRect/>
                      </a:stretch>
                    </p:blipFill>
                    <p:spPr>
                      <a:xfrm>
                        <a:off x="2061004" y="4098850"/>
                        <a:ext cx="6976723" cy="1168819"/>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281687" y="5177498"/>
          <a:ext cx="8536629" cy="1558636"/>
        </p:xfrm>
        <a:graphic>
          <a:graphicData uri="http://schemas.openxmlformats.org/presentationml/2006/ole">
            <mc:AlternateContent xmlns:mc="http://schemas.openxmlformats.org/markup-compatibility/2006">
              <mc:Choice xmlns:v="urn:schemas-microsoft-com:vml" Requires="v">
                <p:oleObj spid="_x0000_s34821" r:id="rId9" imgW="3060065" imgH="558800" progId="Equation.KSEE3">
                  <p:embed/>
                </p:oleObj>
              </mc:Choice>
              <mc:Fallback>
                <p:oleObj r:id="rId9" imgW="3060065" imgH="558800" progId="Equation.KSEE3">
                  <p:embed/>
                  <p:pic>
                    <p:nvPicPr>
                      <p:cNvPr id="0" name="图片 18432"/>
                      <p:cNvPicPr/>
                      <p:nvPr/>
                    </p:nvPicPr>
                    <p:blipFill>
                      <a:blip r:embed="rId10"/>
                      <a:stretch>
                        <a:fillRect/>
                      </a:stretch>
                    </p:blipFill>
                    <p:spPr>
                      <a:xfrm>
                        <a:off x="1281687" y="5177498"/>
                        <a:ext cx="8536629" cy="1558636"/>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080244" y="2122013"/>
          <a:ext cx="8772171" cy="1977024"/>
        </p:xfrm>
        <a:graphic>
          <a:graphicData uri="http://schemas.openxmlformats.org/presentationml/2006/ole">
            <mc:AlternateContent xmlns:mc="http://schemas.openxmlformats.org/markup-compatibility/2006">
              <mc:Choice xmlns:v="urn:schemas-microsoft-com:vml" Requires="v">
                <p:oleObj spid="_x0000_s34822" r:id="rId11" imgW="3949700" imgH="889000" progId="Equation.KSEE3">
                  <p:embed/>
                </p:oleObj>
              </mc:Choice>
              <mc:Fallback>
                <p:oleObj r:id="rId11" imgW="3949700" imgH="889000" progId="Equation.KSEE3">
                  <p:embed/>
                  <p:pic>
                    <p:nvPicPr>
                      <p:cNvPr id="0" name="图片 17411"/>
                      <p:cNvPicPr/>
                      <p:nvPr/>
                    </p:nvPicPr>
                    <p:blipFill>
                      <a:blip r:embed="rId12"/>
                      <a:stretch>
                        <a:fillRect/>
                      </a:stretch>
                    </p:blipFill>
                    <p:spPr>
                      <a:xfrm>
                        <a:off x="1080244" y="2122013"/>
                        <a:ext cx="8772171" cy="1977024"/>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常见函数</a:t>
            </a:r>
          </a:p>
        </p:txBody>
      </p:sp>
      <p:sp>
        <p:nvSpPr>
          <p:cNvPr id="7" name="内容占位符 6"/>
          <p:cNvSpPr>
            <a:spLocks noGrp="1"/>
          </p:cNvSpPr>
          <p:nvPr>
            <p:ph idx="1"/>
          </p:nvPr>
        </p:nvSpPr>
        <p:spPr>
          <a:xfrm>
            <a:off x="838200" y="1026795"/>
            <a:ext cx="10515600" cy="5544820"/>
          </a:xfrm>
        </p:spPr>
        <p:txBody>
          <a:bodyPr>
            <a:normAutofit/>
          </a:bodyPr>
          <a:lstStyle/>
          <a:p>
            <a:r>
              <a:rPr lang="zh-CN" altLang="en-US"/>
              <a:t>常函数</a:t>
            </a:r>
            <a:r>
              <a:rPr lang="en-US" altLang="zh-CN"/>
              <a:t>:                                        </a:t>
            </a:r>
            <a:r>
              <a:rPr lang="zh-CN" altLang="en-US"/>
              <a:t>一次函数</a:t>
            </a:r>
            <a:r>
              <a:rPr lang="en-US" altLang="zh-CN"/>
              <a:t>:                            </a:t>
            </a:r>
          </a:p>
          <a:p>
            <a:endParaRPr lang="en-US" altLang="zh-CN"/>
          </a:p>
          <a:p>
            <a:r>
              <a:rPr lang="zh-CN" altLang="en-US"/>
              <a:t>二次函数</a:t>
            </a:r>
            <a:r>
              <a:rPr lang="en-US" altLang="zh-CN"/>
              <a:t>:                                                       </a:t>
            </a:r>
            <a:r>
              <a:rPr lang="zh-CN" altLang="en-US"/>
              <a:t>幂函数</a:t>
            </a:r>
            <a:r>
              <a:rPr lang="en-US" altLang="zh-CN"/>
              <a:t>:                     </a:t>
            </a:r>
          </a:p>
          <a:p>
            <a:endParaRPr lang="en-US" altLang="zh-CN"/>
          </a:p>
          <a:p>
            <a:r>
              <a:rPr lang="zh-CN" altLang="en-US"/>
              <a:t>指数函数</a:t>
            </a:r>
            <a:r>
              <a:rPr lang="en-US" altLang="zh-CN"/>
              <a:t>:                       </a:t>
            </a:r>
            <a:r>
              <a:rPr lang="zh-CN" altLang="en-US"/>
              <a:t>，</a:t>
            </a:r>
            <a:r>
              <a:rPr lang="en-US" altLang="zh-CN">
                <a:sym typeface="+mn-ea"/>
              </a:rPr>
              <a:t>a</a:t>
            </a:r>
            <a:r>
              <a:rPr lang="zh-CN" altLang="en-US">
                <a:sym typeface="+mn-ea"/>
              </a:rPr>
              <a:t>的取值范围为</a:t>
            </a:r>
            <a:r>
              <a:rPr lang="en-US" altLang="zh-CN">
                <a:sym typeface="+mn-ea"/>
              </a:rPr>
              <a:t>: a&gt;0&amp;a</a:t>
            </a:r>
            <a:r>
              <a:rPr lang="en-US" altLang="zh-CN">
                <a:latin typeface="Arial" panose="020B0604020202020204" pitchFamily="34" charset="0"/>
                <a:sym typeface="+mn-ea"/>
              </a:rPr>
              <a:t>≠</a:t>
            </a:r>
            <a:r>
              <a:rPr lang="en-US" altLang="zh-CN">
                <a:sym typeface="+mn-ea"/>
              </a:rPr>
              <a:t>1</a:t>
            </a:r>
          </a:p>
          <a:p>
            <a:endParaRPr lang="en-US" altLang="zh-CN">
              <a:sym typeface="+mn-ea"/>
            </a:endParaRPr>
          </a:p>
          <a:p>
            <a:r>
              <a:rPr lang="zh-CN" altLang="en-US"/>
              <a:t>对数函数</a:t>
            </a:r>
            <a:r>
              <a:rPr lang="en-US" altLang="zh-CN"/>
              <a:t>:                                    </a:t>
            </a:r>
            <a:r>
              <a:rPr lang="en-US" altLang="zh-CN">
                <a:sym typeface="+mn-ea"/>
              </a:rPr>
              <a:t>, a</a:t>
            </a:r>
            <a:r>
              <a:rPr lang="zh-CN" altLang="en-US">
                <a:sym typeface="+mn-ea"/>
              </a:rPr>
              <a:t>的取值范围为</a:t>
            </a:r>
            <a:r>
              <a:rPr lang="en-US" altLang="zh-CN">
                <a:sym typeface="+mn-ea"/>
              </a:rPr>
              <a:t>: a&gt;0&amp;a</a:t>
            </a:r>
            <a:r>
              <a:rPr lang="en-US" altLang="zh-CN">
                <a:latin typeface="Arial" panose="020B0604020202020204" pitchFamily="34" charset="0"/>
                <a:sym typeface="+mn-ea"/>
              </a:rPr>
              <a:t>≠</a:t>
            </a:r>
            <a:r>
              <a:rPr lang="en-US" altLang="zh-CN">
                <a:sym typeface="+mn-ea"/>
              </a:rPr>
              <a:t>1</a:t>
            </a:r>
            <a:endParaRPr lang="en-US" altLang="zh-CN"/>
          </a:p>
        </p:txBody>
      </p:sp>
      <p:graphicFrame>
        <p:nvGraphicFramePr>
          <p:cNvPr id="8" name="对象 7">
            <a:hlinkClick r:id="" action="ppaction://ole?verb=0"/>
          </p:cNvPr>
          <p:cNvGraphicFramePr>
            <a:graphicFrameLocks noChangeAspect="1"/>
          </p:cNvGraphicFramePr>
          <p:nvPr/>
        </p:nvGraphicFramePr>
        <p:xfrm>
          <a:off x="2367042" y="1111662"/>
          <a:ext cx="1490069" cy="768843"/>
        </p:xfrm>
        <a:graphic>
          <a:graphicData uri="http://schemas.openxmlformats.org/presentationml/2006/ole">
            <mc:AlternateContent xmlns:mc="http://schemas.openxmlformats.org/markup-compatibility/2006">
              <mc:Choice xmlns:v="urn:schemas-microsoft-com:vml" Requires="v">
                <p:oleObj spid="_x0000_s4105" r:id="rId3" imgW="393700" imgH="203200" progId="Equation.KSEE3">
                  <p:embed/>
                </p:oleObj>
              </mc:Choice>
              <mc:Fallback>
                <p:oleObj r:id="rId3" imgW="393700" imgH="203200" progId="Equation.KSEE3">
                  <p:embed/>
                  <p:pic>
                    <p:nvPicPr>
                      <p:cNvPr id="0" name="图片 4096"/>
                      <p:cNvPicPr/>
                      <p:nvPr/>
                    </p:nvPicPr>
                    <p:blipFill>
                      <a:blip r:embed="rId4"/>
                      <a:stretch>
                        <a:fillRect/>
                      </a:stretch>
                    </p:blipFill>
                    <p:spPr>
                      <a:xfrm>
                        <a:off x="2367042" y="1111662"/>
                        <a:ext cx="1490069" cy="768843"/>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7094995" y="1026572"/>
          <a:ext cx="2589685" cy="812650"/>
        </p:xfrm>
        <a:graphic>
          <a:graphicData uri="http://schemas.openxmlformats.org/presentationml/2006/ole">
            <mc:AlternateContent xmlns:mc="http://schemas.openxmlformats.org/markup-compatibility/2006">
              <mc:Choice xmlns:v="urn:schemas-microsoft-com:vml" Requires="v">
                <p:oleObj spid="_x0000_s4106" r:id="rId5" imgW="647700" imgH="203200" progId="Equation.KSEE3">
                  <p:embed/>
                </p:oleObj>
              </mc:Choice>
              <mc:Fallback>
                <p:oleObj r:id="rId5" imgW="647700" imgH="203200" progId="Equation.KSEE3">
                  <p:embed/>
                  <p:pic>
                    <p:nvPicPr>
                      <p:cNvPr id="0" name="图片 4097"/>
                      <p:cNvPicPr/>
                      <p:nvPr/>
                    </p:nvPicPr>
                    <p:blipFill>
                      <a:blip r:embed="rId6"/>
                      <a:stretch>
                        <a:fillRect/>
                      </a:stretch>
                    </p:blipFill>
                    <p:spPr>
                      <a:xfrm>
                        <a:off x="7094995" y="1026572"/>
                        <a:ext cx="2589685" cy="812650"/>
                      </a:xfrm>
                      <a:prstGeom prst="rect">
                        <a:avLst/>
                      </a:prstGeom>
                      <a:noFill/>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2635586" y="2416415"/>
          <a:ext cx="4183875" cy="966291"/>
        </p:xfrm>
        <a:graphic>
          <a:graphicData uri="http://schemas.openxmlformats.org/presentationml/2006/ole">
            <mc:AlternateContent xmlns:mc="http://schemas.openxmlformats.org/markup-compatibility/2006">
              <mc:Choice xmlns:v="urn:schemas-microsoft-com:vml" Requires="v">
                <p:oleObj spid="_x0000_s4107" r:id="rId7" imgW="990600" imgH="228600" progId="Equation.KSEE3">
                  <p:embed/>
                </p:oleObj>
              </mc:Choice>
              <mc:Fallback>
                <p:oleObj r:id="rId7" imgW="990600" imgH="228600" progId="Equation.KSEE3">
                  <p:embed/>
                  <p:pic>
                    <p:nvPicPr>
                      <p:cNvPr id="0" name="图片 4098"/>
                      <p:cNvPicPr/>
                      <p:nvPr/>
                    </p:nvPicPr>
                    <p:blipFill>
                      <a:blip r:embed="rId8"/>
                      <a:stretch>
                        <a:fillRect/>
                      </a:stretch>
                    </p:blipFill>
                    <p:spPr>
                      <a:xfrm>
                        <a:off x="2635586" y="2416415"/>
                        <a:ext cx="4183875" cy="966291"/>
                      </a:xfrm>
                      <a:prstGeom prst="rect">
                        <a:avLst/>
                      </a:prstGeom>
                      <a:noFill/>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8374938" y="2416421"/>
          <a:ext cx="1879887" cy="1025335"/>
        </p:xfrm>
        <a:graphic>
          <a:graphicData uri="http://schemas.openxmlformats.org/presentationml/2006/ole">
            <mc:AlternateContent xmlns:mc="http://schemas.openxmlformats.org/markup-compatibility/2006">
              <mc:Choice xmlns:v="urn:schemas-microsoft-com:vml" Requires="v">
                <p:oleObj spid="_x0000_s4108" r:id="rId9" imgW="419100" imgH="228600" progId="Equation.KSEE3">
                  <p:embed/>
                </p:oleObj>
              </mc:Choice>
              <mc:Fallback>
                <p:oleObj r:id="rId9" imgW="419100" imgH="228600" progId="Equation.KSEE3">
                  <p:embed/>
                  <p:pic>
                    <p:nvPicPr>
                      <p:cNvPr id="0" name="图片 4099"/>
                      <p:cNvPicPr/>
                      <p:nvPr/>
                    </p:nvPicPr>
                    <p:blipFill>
                      <a:blip r:embed="rId10"/>
                      <a:stretch>
                        <a:fillRect/>
                      </a:stretch>
                    </p:blipFill>
                    <p:spPr>
                      <a:xfrm>
                        <a:off x="8374938" y="2416421"/>
                        <a:ext cx="1879887" cy="102533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718136" y="3920869"/>
          <a:ext cx="1896394" cy="1034858"/>
        </p:xfrm>
        <a:graphic>
          <a:graphicData uri="http://schemas.openxmlformats.org/presentationml/2006/ole">
            <mc:AlternateContent xmlns:mc="http://schemas.openxmlformats.org/markup-compatibility/2006">
              <mc:Choice xmlns:v="urn:schemas-microsoft-com:vml" Requires="v">
                <p:oleObj spid="_x0000_s4109" r:id="rId11" imgW="419100" imgH="228600" progId="Equation.KSEE3">
                  <p:embed/>
                </p:oleObj>
              </mc:Choice>
              <mc:Fallback>
                <p:oleObj r:id="rId11" imgW="419100" imgH="228600" progId="Equation.KSEE3">
                  <p:embed/>
                  <p:pic>
                    <p:nvPicPr>
                      <p:cNvPr id="0" name="图片 4100"/>
                      <p:cNvPicPr/>
                      <p:nvPr/>
                    </p:nvPicPr>
                    <p:blipFill>
                      <a:blip r:embed="rId12"/>
                      <a:stretch>
                        <a:fillRect/>
                      </a:stretch>
                    </p:blipFill>
                    <p:spPr>
                      <a:xfrm>
                        <a:off x="2718136" y="3920869"/>
                        <a:ext cx="1896394" cy="1034858"/>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2635586" y="5570071"/>
          <a:ext cx="2895699" cy="914866"/>
        </p:xfrm>
        <a:graphic>
          <a:graphicData uri="http://schemas.openxmlformats.org/presentationml/2006/ole">
            <mc:AlternateContent xmlns:mc="http://schemas.openxmlformats.org/markup-compatibility/2006">
              <mc:Choice xmlns:v="urn:schemas-microsoft-com:vml" Requires="v">
                <p:oleObj spid="_x0000_s4110" r:id="rId13" imgW="723900" imgH="228600" progId="Equation.KSEE3">
                  <p:embed/>
                </p:oleObj>
              </mc:Choice>
              <mc:Fallback>
                <p:oleObj r:id="rId13" imgW="723900" imgH="228600" progId="Equation.KSEE3">
                  <p:embed/>
                  <p:pic>
                    <p:nvPicPr>
                      <p:cNvPr id="0" name="图片 4101"/>
                      <p:cNvPicPr/>
                      <p:nvPr/>
                    </p:nvPicPr>
                    <p:blipFill>
                      <a:blip r:embed="rId14"/>
                      <a:stretch>
                        <a:fillRect/>
                      </a:stretch>
                    </p:blipFill>
                    <p:spPr>
                      <a:xfrm>
                        <a:off x="2635586" y="5570071"/>
                        <a:ext cx="2895699" cy="914866"/>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向量的运算</a:t>
            </a:r>
          </a:p>
        </p:txBody>
      </p:sp>
      <p:sp>
        <p:nvSpPr>
          <p:cNvPr id="6" name="内容占位符 4"/>
          <p:cNvSpPr/>
          <p:nvPr/>
        </p:nvSpPr>
        <p:spPr>
          <a:xfrm>
            <a:off x="496020" y="1112949"/>
            <a:ext cx="10906645" cy="897724"/>
          </a:xfrm>
          <a:prstGeom prst="rect">
            <a:avLst/>
          </a:prstGeom>
        </p:spPr>
        <p:txBody>
          <a:bodyPr vert="horz" lIns="91423" tIns="45711" rIns="91423" bIns="45711" rtlCol="0">
            <a:normAutofit/>
          </a:bodyPr>
          <a:lstStyle>
            <a:lvl1pPr marL="228600" indent="-228600" algn="l" defTabSz="914400" rtl="0" eaLnBrk="1" latinLnBrk="0" hangingPunct="1">
              <a:lnSpc>
                <a:spcPts val="3200"/>
              </a:lnSpc>
              <a:spcBef>
                <a:spcPts val="1000"/>
              </a:spcBef>
              <a:buSzPct val="80000"/>
              <a:buFontTx/>
              <a:buBlip>
                <a:blip r:embed="rId4"/>
              </a:buBlip>
              <a:defRPr sz="28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ts val="3200"/>
              </a:lnSpc>
              <a:spcBef>
                <a:spcPts val="500"/>
              </a:spcBef>
              <a:buSzPct val="100000"/>
              <a:buFontTx/>
              <a:buBlip>
                <a:blip r:embed="rId5"/>
              </a:buBlip>
              <a:defRPr sz="24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6"/>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a:sym typeface="+mn-ea"/>
              </a:rPr>
              <a:t> </a:t>
            </a:r>
            <a:r>
              <a:rPr lang="zh-CN" altLang="en-US">
                <a:sym typeface="+mn-ea"/>
              </a:rPr>
              <a:t>设两向量为：              ，</a:t>
            </a:r>
          </a:p>
        </p:txBody>
      </p:sp>
      <p:graphicFrame>
        <p:nvGraphicFramePr>
          <p:cNvPr id="4" name="对象 3">
            <a:hlinkClick r:id="" action="ppaction://ole?verb=0"/>
          </p:cNvPr>
          <p:cNvGraphicFramePr>
            <a:graphicFrameLocks noChangeAspect="1"/>
          </p:cNvGraphicFramePr>
          <p:nvPr/>
        </p:nvGraphicFramePr>
        <p:xfrm>
          <a:off x="3015868" y="1112949"/>
          <a:ext cx="1493878" cy="664087"/>
        </p:xfrm>
        <a:graphic>
          <a:graphicData uri="http://schemas.openxmlformats.org/presentationml/2006/ole">
            <mc:AlternateContent xmlns:mc="http://schemas.openxmlformats.org/markup-compatibility/2006">
              <mc:Choice xmlns:v="urn:schemas-microsoft-com:vml" Requires="v">
                <p:oleObj spid="_x0000_s35846" r:id="rId7" imgW="685800" imgH="304800" progId="Equation.KSEE3">
                  <p:embed/>
                </p:oleObj>
              </mc:Choice>
              <mc:Fallback>
                <p:oleObj r:id="rId7" imgW="685800" imgH="304800" progId="Equation.KSEE3">
                  <p:embed/>
                  <p:pic>
                    <p:nvPicPr>
                      <p:cNvPr id="0" name="图片 1024"/>
                      <p:cNvPicPr/>
                      <p:nvPr/>
                    </p:nvPicPr>
                    <p:blipFill>
                      <a:blip r:embed="rId8"/>
                      <a:stretch>
                        <a:fillRect/>
                      </a:stretch>
                    </p:blipFill>
                    <p:spPr>
                      <a:xfrm>
                        <a:off x="3015868" y="1112949"/>
                        <a:ext cx="1493878" cy="664087"/>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4797666" y="1112949"/>
          <a:ext cx="1577048" cy="664087"/>
        </p:xfrm>
        <a:graphic>
          <a:graphicData uri="http://schemas.openxmlformats.org/presentationml/2006/ole">
            <mc:AlternateContent xmlns:mc="http://schemas.openxmlformats.org/markup-compatibility/2006">
              <mc:Choice xmlns:v="urn:schemas-microsoft-com:vml" Requires="v">
                <p:oleObj spid="_x0000_s35847" r:id="rId9" imgW="723900" imgH="304800" progId="Equation.KSEE3">
                  <p:embed/>
                </p:oleObj>
              </mc:Choice>
              <mc:Fallback>
                <p:oleObj r:id="rId9" imgW="723900" imgH="304800" progId="Equation.KSEE3">
                  <p:embed/>
                  <p:pic>
                    <p:nvPicPr>
                      <p:cNvPr id="0" name="图片 1024"/>
                      <p:cNvPicPr/>
                      <p:nvPr/>
                    </p:nvPicPr>
                    <p:blipFill>
                      <a:blip r:embed="rId10"/>
                      <a:stretch>
                        <a:fillRect/>
                      </a:stretch>
                    </p:blipFill>
                    <p:spPr>
                      <a:xfrm>
                        <a:off x="4797666" y="1112949"/>
                        <a:ext cx="1577048" cy="664087"/>
                      </a:xfrm>
                      <a:prstGeom prst="rect">
                        <a:avLst/>
                      </a:prstGeom>
                    </p:spPr>
                  </p:pic>
                </p:oleObj>
              </mc:Fallback>
            </mc:AlternateContent>
          </a:graphicData>
        </a:graphic>
      </p:graphicFrame>
      <p:sp>
        <p:nvSpPr>
          <p:cNvPr id="8" name="内容占位符 4"/>
          <p:cNvSpPr/>
          <p:nvPr/>
        </p:nvSpPr>
        <p:spPr>
          <a:xfrm>
            <a:off x="496020" y="2010673"/>
            <a:ext cx="10906645" cy="897724"/>
          </a:xfrm>
          <a:prstGeom prst="rect">
            <a:avLst/>
          </a:prstGeom>
        </p:spPr>
        <p:txBody>
          <a:bodyPr vert="horz" lIns="91423" tIns="45711" rIns="91423" bIns="45711" rtlCol="0">
            <a:normAutofit/>
          </a:bodyPr>
          <a:lstStyle>
            <a:lvl1pPr marL="228600" indent="-228600" algn="l" defTabSz="914400" rtl="0" eaLnBrk="1" latinLnBrk="0" hangingPunct="1">
              <a:lnSpc>
                <a:spcPts val="3200"/>
              </a:lnSpc>
              <a:spcBef>
                <a:spcPts val="1000"/>
              </a:spcBef>
              <a:buSzPct val="80000"/>
              <a:buFontTx/>
              <a:buBlip>
                <a:blip r:embed="rId4"/>
              </a:buBlip>
              <a:defRPr sz="28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ts val="3200"/>
              </a:lnSpc>
              <a:spcBef>
                <a:spcPts val="500"/>
              </a:spcBef>
              <a:buSzPct val="100000"/>
              <a:buFontTx/>
              <a:buBlip>
                <a:blip r:embed="rId5"/>
              </a:buBlip>
              <a:defRPr sz="24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6"/>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a:sym typeface="+mn-ea"/>
              </a:rPr>
              <a:t> </a:t>
            </a:r>
            <a:r>
              <a:rPr lang="zh-CN" altLang="en-US">
                <a:sym typeface="+mn-ea"/>
              </a:rPr>
              <a:t>向量的加法</a:t>
            </a:r>
            <a:r>
              <a:rPr lang="en-US" altLang="zh-CN">
                <a:sym typeface="+mn-ea"/>
              </a:rPr>
              <a:t>/</a:t>
            </a:r>
            <a:r>
              <a:rPr lang="zh-CN" altLang="en-US">
                <a:sym typeface="+mn-ea"/>
              </a:rPr>
              <a:t>减法满足平行四边形法则和三角形法则</a:t>
            </a:r>
            <a:endParaRPr lang="en-US" altLang="zh-CN">
              <a:sym typeface="+mn-ea"/>
            </a:endParaRPr>
          </a:p>
        </p:txBody>
      </p:sp>
      <p:pic>
        <p:nvPicPr>
          <p:cNvPr id="10" name="图片 9"/>
          <p:cNvPicPr>
            <a:picLocks noChangeAspect="1"/>
          </p:cNvPicPr>
          <p:nvPr/>
        </p:nvPicPr>
        <p:blipFill>
          <a:blip r:embed="rId11"/>
          <a:stretch>
            <a:fillRect/>
          </a:stretch>
        </p:blipFill>
        <p:spPr>
          <a:xfrm>
            <a:off x="5583332" y="2818878"/>
            <a:ext cx="1961787" cy="2095112"/>
          </a:xfrm>
          <a:prstGeom prst="rect">
            <a:avLst/>
          </a:prstGeom>
        </p:spPr>
      </p:pic>
      <p:sp>
        <p:nvSpPr>
          <p:cNvPr id="11" name="内容占位符 4"/>
          <p:cNvSpPr/>
          <p:nvPr/>
        </p:nvSpPr>
        <p:spPr>
          <a:xfrm>
            <a:off x="496020" y="4668925"/>
            <a:ext cx="10906645" cy="1240560"/>
          </a:xfrm>
          <a:prstGeom prst="rect">
            <a:avLst/>
          </a:prstGeom>
        </p:spPr>
        <p:txBody>
          <a:bodyPr vert="horz" lIns="91423" tIns="45711" rIns="91423" bIns="45711" rtlCol="0">
            <a:normAutofit fontScale="90000"/>
          </a:bodyPr>
          <a:lstStyle>
            <a:lvl1pPr marL="228600" indent="-228600" algn="l" defTabSz="914400" rtl="0" eaLnBrk="1" latinLnBrk="0" hangingPunct="1">
              <a:lnSpc>
                <a:spcPts val="3200"/>
              </a:lnSpc>
              <a:spcBef>
                <a:spcPts val="1000"/>
              </a:spcBef>
              <a:buSzPct val="80000"/>
              <a:buFontTx/>
              <a:buBlip>
                <a:blip r:embed="rId4"/>
              </a:buBlip>
              <a:defRPr sz="28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ts val="3200"/>
              </a:lnSpc>
              <a:spcBef>
                <a:spcPts val="500"/>
              </a:spcBef>
              <a:buSzPct val="100000"/>
              <a:buFontTx/>
              <a:buBlip>
                <a:blip r:embed="rId5"/>
              </a:buBlip>
              <a:defRPr sz="24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6"/>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a:sym typeface="+mn-ea"/>
              </a:rPr>
              <a:t> </a:t>
            </a:r>
            <a:r>
              <a:rPr lang="zh-CN" altLang="en-US">
                <a:sym typeface="+mn-ea"/>
              </a:rPr>
              <a:t>数乘：实数λ和向量</a:t>
            </a:r>
            <a:r>
              <a:rPr lang="en-US" altLang="zh-CN">
                <a:sym typeface="+mn-ea"/>
              </a:rPr>
              <a:t>a</a:t>
            </a:r>
            <a:r>
              <a:rPr lang="zh-CN" altLang="en-US">
                <a:sym typeface="+mn-ea"/>
              </a:rPr>
              <a:t>的叉乘乘积还是一个向量，记作λ</a:t>
            </a:r>
            <a:r>
              <a:rPr lang="en-US" altLang="zh-CN">
                <a:sym typeface="+mn-ea"/>
              </a:rPr>
              <a:t>a</a:t>
            </a:r>
            <a:r>
              <a:rPr lang="zh-CN" altLang="en-US">
                <a:sym typeface="+mn-ea"/>
              </a:rPr>
              <a:t>，且</a:t>
            </a:r>
            <a:r>
              <a:rPr lang="en-US" altLang="zh-CN">
                <a:sym typeface="+mn-ea"/>
              </a:rPr>
              <a:t>|λa|=λ|a|</a:t>
            </a:r>
            <a:r>
              <a:rPr lang="zh-CN" altLang="en-US">
                <a:sym typeface="+mn-ea"/>
              </a:rPr>
              <a:t>；数乘的几何意义是将向量</a:t>
            </a:r>
            <a:r>
              <a:rPr lang="en-US" altLang="zh-CN">
                <a:sym typeface="+mn-ea"/>
              </a:rPr>
              <a:t>a</a:t>
            </a:r>
            <a:r>
              <a:rPr lang="zh-CN" altLang="en-US">
                <a:sym typeface="+mn-ea"/>
              </a:rPr>
              <a:t>进行伸长或者压缩操作</a:t>
            </a:r>
          </a:p>
        </p:txBody>
      </p:sp>
      <p:pic>
        <p:nvPicPr>
          <p:cNvPr id="5" name="图片 4"/>
          <p:cNvPicPr>
            <a:picLocks noChangeAspect="1"/>
          </p:cNvPicPr>
          <p:nvPr/>
        </p:nvPicPr>
        <p:blipFill>
          <a:blip r:embed="rId12"/>
          <a:stretch>
            <a:fillRect/>
          </a:stretch>
        </p:blipFill>
        <p:spPr>
          <a:xfrm>
            <a:off x="7891765" y="3160445"/>
            <a:ext cx="2870938" cy="1412613"/>
          </a:xfrm>
          <a:prstGeom prst="rect">
            <a:avLst/>
          </a:prstGeom>
        </p:spPr>
      </p:pic>
      <p:grpSp>
        <p:nvGrpSpPr>
          <p:cNvPr id="14" name="组合 13"/>
          <p:cNvGrpSpPr/>
          <p:nvPr/>
        </p:nvGrpSpPr>
        <p:grpSpPr>
          <a:xfrm>
            <a:off x="1560082" y="2908396"/>
            <a:ext cx="3560421" cy="1650694"/>
            <a:chOff x="3409" y="4461"/>
            <a:chExt cx="5608" cy="2600"/>
          </a:xfrm>
        </p:grpSpPr>
        <p:graphicFrame>
          <p:nvGraphicFramePr>
            <p:cNvPr id="9" name="对象 8">
              <a:hlinkClick r:id="" action="ppaction://ole?verb=0"/>
            </p:cNvPr>
            <p:cNvGraphicFramePr>
              <a:graphicFrameLocks noChangeAspect="1"/>
            </p:cNvGraphicFramePr>
            <p:nvPr/>
          </p:nvGraphicFramePr>
          <p:xfrm>
            <a:off x="3409" y="4461"/>
            <a:ext cx="5609" cy="1181"/>
          </p:xfrm>
          <a:graphic>
            <a:graphicData uri="http://schemas.openxmlformats.org/presentationml/2006/ole">
              <mc:AlternateContent xmlns:mc="http://schemas.openxmlformats.org/markup-compatibility/2006">
                <mc:Choice xmlns:v="urn:schemas-microsoft-com:vml" Requires="v">
                  <p:oleObj spid="_x0000_s35848" r:id="rId13" imgW="1447800" imgH="304800" progId="Equation.KSEE3">
                    <p:embed/>
                  </p:oleObj>
                </mc:Choice>
                <mc:Fallback>
                  <p:oleObj r:id="rId13" imgW="1447800" imgH="304800" progId="Equation.KSEE3">
                    <p:embed/>
                    <p:pic>
                      <p:nvPicPr>
                        <p:cNvPr id="0" name="图片 2048"/>
                        <p:cNvPicPr/>
                        <p:nvPr/>
                      </p:nvPicPr>
                      <p:blipFill>
                        <a:blip r:embed="rId14"/>
                        <a:stretch>
                          <a:fillRect/>
                        </a:stretch>
                      </p:blipFill>
                      <p:spPr>
                        <a:xfrm>
                          <a:off x="3409" y="4461"/>
                          <a:ext cx="5609" cy="1181"/>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3434" y="5881"/>
            <a:ext cx="5560" cy="1181"/>
          </p:xfrm>
          <a:graphic>
            <a:graphicData uri="http://schemas.openxmlformats.org/presentationml/2006/ole">
              <mc:AlternateContent xmlns:mc="http://schemas.openxmlformats.org/markup-compatibility/2006">
                <mc:Choice xmlns:v="urn:schemas-microsoft-com:vml" Requires="v">
                  <p:oleObj spid="_x0000_s35849" r:id="rId15" imgW="1435100" imgH="304800" progId="Equation.KSEE3">
                    <p:embed/>
                  </p:oleObj>
                </mc:Choice>
                <mc:Fallback>
                  <p:oleObj r:id="rId15" imgW="1435100" imgH="304800" progId="Equation.KSEE3">
                    <p:embed/>
                    <p:pic>
                      <p:nvPicPr>
                        <p:cNvPr id="0" name="图片 2048"/>
                        <p:cNvPicPr/>
                        <p:nvPr/>
                      </p:nvPicPr>
                      <p:blipFill>
                        <a:blip r:embed="rId16"/>
                        <a:stretch>
                          <a:fillRect/>
                        </a:stretch>
                      </p:blipFill>
                      <p:spPr>
                        <a:xfrm>
                          <a:off x="3434" y="5881"/>
                          <a:ext cx="5560" cy="1181"/>
                        </a:xfrm>
                        <a:prstGeom prst="rect">
                          <a:avLst/>
                        </a:prstGeom>
                      </p:spPr>
                    </p:pic>
                  </p:oleObj>
                </mc:Fallback>
              </mc:AlternateContent>
            </a:graphicData>
          </a:graphic>
        </p:graphicFrame>
      </p:grpSp>
      <p:graphicFrame>
        <p:nvGraphicFramePr>
          <p:cNvPr id="15" name="对象 14">
            <a:hlinkClick r:id="" action="ppaction://ole?verb=0"/>
          </p:cNvPr>
          <p:cNvGraphicFramePr>
            <a:graphicFrameLocks noChangeAspect="1"/>
          </p:cNvGraphicFramePr>
          <p:nvPr/>
        </p:nvGraphicFramePr>
        <p:xfrm>
          <a:off x="2185442" y="5769177"/>
          <a:ext cx="2507151" cy="813284"/>
        </p:xfrm>
        <a:graphic>
          <a:graphicData uri="http://schemas.openxmlformats.org/presentationml/2006/ole">
            <mc:AlternateContent xmlns:mc="http://schemas.openxmlformats.org/markup-compatibility/2006">
              <mc:Choice xmlns:v="urn:schemas-microsoft-com:vml" Requires="v">
                <p:oleObj spid="_x0000_s35850" r:id="rId17" imgW="939800" imgH="304800" progId="Equation.KSEE3">
                  <p:embed/>
                </p:oleObj>
              </mc:Choice>
              <mc:Fallback>
                <p:oleObj r:id="rId17" imgW="939800" imgH="304800" progId="Equation.KSEE3">
                  <p:embed/>
                  <p:pic>
                    <p:nvPicPr>
                      <p:cNvPr id="0" name="图片 1025"/>
                      <p:cNvPicPr/>
                      <p:nvPr/>
                    </p:nvPicPr>
                    <p:blipFill>
                      <a:blip r:embed="rId18"/>
                      <a:stretch>
                        <a:fillRect/>
                      </a:stretch>
                    </p:blipFill>
                    <p:spPr>
                      <a:xfrm>
                        <a:off x="2185442" y="5769177"/>
                        <a:ext cx="2507151" cy="813284"/>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向量的运算</a:t>
            </a:r>
          </a:p>
        </p:txBody>
      </p:sp>
      <p:sp>
        <p:nvSpPr>
          <p:cNvPr id="6" name="内容占位符 4"/>
          <p:cNvSpPr/>
          <p:nvPr/>
        </p:nvSpPr>
        <p:spPr>
          <a:xfrm>
            <a:off x="496020" y="1112949"/>
            <a:ext cx="10906645" cy="897724"/>
          </a:xfrm>
          <a:prstGeom prst="rect">
            <a:avLst/>
          </a:prstGeom>
        </p:spPr>
        <p:txBody>
          <a:bodyPr vert="horz" lIns="91423" tIns="45711" rIns="91423" bIns="45711" rtlCol="0">
            <a:normAutofit/>
          </a:bodyPr>
          <a:lstStyle>
            <a:lvl1pPr marL="228600" indent="-228600" algn="l" defTabSz="914400" rtl="0" eaLnBrk="1" latinLnBrk="0" hangingPunct="1">
              <a:lnSpc>
                <a:spcPts val="3200"/>
              </a:lnSpc>
              <a:spcBef>
                <a:spcPts val="1000"/>
              </a:spcBef>
              <a:buSzPct val="80000"/>
              <a:buFontTx/>
              <a:buBlip>
                <a:blip r:embed="rId4"/>
              </a:buBlip>
              <a:defRPr sz="28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ts val="3200"/>
              </a:lnSpc>
              <a:spcBef>
                <a:spcPts val="500"/>
              </a:spcBef>
              <a:buSzPct val="100000"/>
              <a:buFontTx/>
              <a:buBlip>
                <a:blip r:embed="rId5"/>
              </a:buBlip>
              <a:defRPr sz="24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6"/>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a:sym typeface="+mn-ea"/>
              </a:rPr>
              <a:t> </a:t>
            </a:r>
            <a:r>
              <a:rPr lang="zh-CN" altLang="en-US">
                <a:sym typeface="+mn-ea"/>
              </a:rPr>
              <a:t>设两向量为：              ，              ，并且</a:t>
            </a:r>
            <a:r>
              <a:rPr lang="en-US" altLang="zh-CN">
                <a:sym typeface="+mn-ea"/>
              </a:rPr>
              <a:t>a</a:t>
            </a:r>
            <a:r>
              <a:rPr lang="zh-CN" altLang="en-US">
                <a:sym typeface="+mn-ea"/>
              </a:rPr>
              <a:t>和</a:t>
            </a:r>
            <a:r>
              <a:rPr lang="en-US" altLang="zh-CN">
                <a:sym typeface="+mn-ea"/>
              </a:rPr>
              <a:t>b</a:t>
            </a:r>
            <a:r>
              <a:rPr lang="zh-CN" altLang="en-US">
                <a:sym typeface="+mn-ea"/>
              </a:rPr>
              <a:t>之间的夹角为</a:t>
            </a:r>
            <a:r>
              <a:rPr lang="en-US" altLang="zh-CN">
                <a:sym typeface="+mn-ea"/>
              </a:rPr>
              <a:t>:</a:t>
            </a:r>
            <a:r>
              <a:rPr lang="en-US" altLang="zh-CN">
                <a:latin typeface="Arial" panose="020B0604020202020204" pitchFamily="34" charset="0"/>
                <a:sym typeface="+mn-ea"/>
              </a:rPr>
              <a:t>θ</a:t>
            </a:r>
          </a:p>
        </p:txBody>
      </p:sp>
      <p:graphicFrame>
        <p:nvGraphicFramePr>
          <p:cNvPr id="4" name="对象 3">
            <a:hlinkClick r:id="" action="ppaction://ole?verb=0"/>
          </p:cNvPr>
          <p:cNvGraphicFramePr>
            <a:graphicFrameLocks noChangeAspect="1"/>
          </p:cNvGraphicFramePr>
          <p:nvPr/>
        </p:nvGraphicFramePr>
        <p:xfrm>
          <a:off x="3015868" y="1112949"/>
          <a:ext cx="1493878" cy="664087"/>
        </p:xfrm>
        <a:graphic>
          <a:graphicData uri="http://schemas.openxmlformats.org/presentationml/2006/ole">
            <mc:AlternateContent xmlns:mc="http://schemas.openxmlformats.org/markup-compatibility/2006">
              <mc:Choice xmlns:v="urn:schemas-microsoft-com:vml" Requires="v">
                <p:oleObj spid="_x0000_s36871" r:id="rId7" imgW="685800" imgH="304800" progId="Equation.KSEE3">
                  <p:embed/>
                </p:oleObj>
              </mc:Choice>
              <mc:Fallback>
                <p:oleObj r:id="rId7" imgW="685800" imgH="304800" progId="Equation.KSEE3">
                  <p:embed/>
                  <p:pic>
                    <p:nvPicPr>
                      <p:cNvPr id="0" name="图片 1024"/>
                      <p:cNvPicPr/>
                      <p:nvPr/>
                    </p:nvPicPr>
                    <p:blipFill>
                      <a:blip r:embed="rId8"/>
                      <a:stretch>
                        <a:fillRect/>
                      </a:stretch>
                    </p:blipFill>
                    <p:spPr>
                      <a:xfrm>
                        <a:off x="3015868" y="1112949"/>
                        <a:ext cx="1493878" cy="664087"/>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4797666" y="1112949"/>
          <a:ext cx="1577048" cy="664087"/>
        </p:xfrm>
        <a:graphic>
          <a:graphicData uri="http://schemas.openxmlformats.org/presentationml/2006/ole">
            <mc:AlternateContent xmlns:mc="http://schemas.openxmlformats.org/markup-compatibility/2006">
              <mc:Choice xmlns:v="urn:schemas-microsoft-com:vml" Requires="v">
                <p:oleObj spid="_x0000_s36872" r:id="rId9" imgW="723900" imgH="304800" progId="Equation.KSEE3">
                  <p:embed/>
                </p:oleObj>
              </mc:Choice>
              <mc:Fallback>
                <p:oleObj r:id="rId9" imgW="723900" imgH="304800" progId="Equation.KSEE3">
                  <p:embed/>
                  <p:pic>
                    <p:nvPicPr>
                      <p:cNvPr id="0" name="图片 1024"/>
                      <p:cNvPicPr/>
                      <p:nvPr/>
                    </p:nvPicPr>
                    <p:blipFill>
                      <a:blip r:embed="rId10"/>
                      <a:stretch>
                        <a:fillRect/>
                      </a:stretch>
                    </p:blipFill>
                    <p:spPr>
                      <a:xfrm>
                        <a:off x="4797666" y="1112949"/>
                        <a:ext cx="1577048" cy="664087"/>
                      </a:xfrm>
                      <a:prstGeom prst="rect">
                        <a:avLst/>
                      </a:prstGeom>
                    </p:spPr>
                  </p:pic>
                </p:oleObj>
              </mc:Fallback>
            </mc:AlternateContent>
          </a:graphicData>
        </a:graphic>
      </p:graphicFrame>
      <p:sp>
        <p:nvSpPr>
          <p:cNvPr id="8" name="内容占位符 4"/>
          <p:cNvSpPr/>
          <p:nvPr/>
        </p:nvSpPr>
        <p:spPr>
          <a:xfrm>
            <a:off x="496020" y="2010673"/>
            <a:ext cx="10906645" cy="873598"/>
          </a:xfrm>
          <a:prstGeom prst="rect">
            <a:avLst/>
          </a:prstGeom>
        </p:spPr>
        <p:txBody>
          <a:bodyPr vert="horz" lIns="91423" tIns="45711" rIns="91423" bIns="45711" rtlCol="0">
            <a:normAutofit/>
          </a:bodyPr>
          <a:lstStyle>
            <a:lvl1pPr marL="228600" indent="-228600" algn="l" defTabSz="914400" rtl="0" eaLnBrk="1" latinLnBrk="0" hangingPunct="1">
              <a:lnSpc>
                <a:spcPts val="3200"/>
              </a:lnSpc>
              <a:spcBef>
                <a:spcPts val="1000"/>
              </a:spcBef>
              <a:buSzPct val="80000"/>
              <a:buFontTx/>
              <a:buBlip>
                <a:blip r:embed="rId4"/>
              </a:buBlip>
              <a:defRPr sz="28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ts val="3200"/>
              </a:lnSpc>
              <a:spcBef>
                <a:spcPts val="500"/>
              </a:spcBef>
              <a:buSzPct val="100000"/>
              <a:buFontTx/>
              <a:buBlip>
                <a:blip r:embed="rId5"/>
              </a:buBlip>
              <a:defRPr sz="24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6"/>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a:sym typeface="+mn-ea"/>
              </a:rPr>
              <a:t> </a:t>
            </a:r>
            <a:r>
              <a:rPr lang="zh-CN" altLang="en-US">
                <a:sym typeface="+mn-ea"/>
              </a:rPr>
              <a:t>数量积：两个向量的数量积</a:t>
            </a:r>
            <a:r>
              <a:rPr lang="en-US" altLang="zh-CN">
                <a:sym typeface="+mn-ea"/>
              </a:rPr>
              <a:t>(</a:t>
            </a:r>
            <a:r>
              <a:rPr lang="zh-CN" altLang="en-US">
                <a:sym typeface="+mn-ea"/>
              </a:rPr>
              <a:t>内积、点积</a:t>
            </a:r>
            <a:r>
              <a:rPr lang="en-US" altLang="zh-CN">
                <a:sym typeface="+mn-ea"/>
              </a:rPr>
              <a:t>)</a:t>
            </a:r>
            <a:r>
              <a:rPr lang="zh-CN" altLang="en-US">
                <a:sym typeface="+mn-ea"/>
              </a:rPr>
              <a:t>是一个数量</a:t>
            </a:r>
            <a:r>
              <a:rPr lang="en-US" altLang="zh-CN">
                <a:sym typeface="+mn-ea"/>
              </a:rPr>
              <a:t>/</a:t>
            </a:r>
            <a:r>
              <a:rPr lang="zh-CN" altLang="en-US">
                <a:sym typeface="+mn-ea"/>
              </a:rPr>
              <a:t>实数，记作</a:t>
            </a:r>
            <a:endParaRPr lang="en-US" altLang="zh-CN">
              <a:sym typeface="+mn-ea"/>
            </a:endParaRPr>
          </a:p>
        </p:txBody>
      </p:sp>
      <p:graphicFrame>
        <p:nvGraphicFramePr>
          <p:cNvPr id="16" name="对象 15">
            <a:hlinkClick r:id="" action="ppaction://ole?verb=0"/>
          </p:cNvPr>
          <p:cNvGraphicFramePr>
            <a:graphicFrameLocks noChangeAspect="1"/>
          </p:cNvGraphicFramePr>
          <p:nvPr/>
        </p:nvGraphicFramePr>
        <p:xfrm>
          <a:off x="11009673" y="1909091"/>
          <a:ext cx="731385" cy="731385"/>
        </p:xfrm>
        <a:graphic>
          <a:graphicData uri="http://schemas.openxmlformats.org/presentationml/2006/ole">
            <mc:AlternateContent xmlns:mc="http://schemas.openxmlformats.org/markup-compatibility/2006">
              <mc:Choice xmlns:v="urn:schemas-microsoft-com:vml" Requires="v">
                <p:oleObj spid="_x0000_s36873" r:id="rId11" imgW="279400" imgH="279400" progId="Equation.KSEE3">
                  <p:embed/>
                </p:oleObj>
              </mc:Choice>
              <mc:Fallback>
                <p:oleObj r:id="rId11" imgW="279400" imgH="279400" progId="Equation.KSEE3">
                  <p:embed/>
                  <p:pic>
                    <p:nvPicPr>
                      <p:cNvPr id="0" name="图片 2049"/>
                      <p:cNvPicPr/>
                      <p:nvPr/>
                    </p:nvPicPr>
                    <p:blipFill>
                      <a:blip r:embed="rId12"/>
                      <a:stretch>
                        <a:fillRect/>
                      </a:stretch>
                    </p:blipFill>
                    <p:spPr>
                      <a:xfrm>
                        <a:off x="11009673" y="1909091"/>
                        <a:ext cx="731385" cy="7313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3371402" y="2780785"/>
          <a:ext cx="2855701" cy="1001210"/>
        </p:xfrm>
        <a:graphic>
          <a:graphicData uri="http://schemas.openxmlformats.org/presentationml/2006/ole">
            <mc:AlternateContent xmlns:mc="http://schemas.openxmlformats.org/markup-compatibility/2006">
              <mc:Choice xmlns:v="urn:schemas-microsoft-com:vml" Requires="v">
                <p:oleObj spid="_x0000_s36874" r:id="rId13" imgW="1231265" imgH="431800" progId="Equation.KSEE3">
                  <p:embed/>
                </p:oleObj>
              </mc:Choice>
              <mc:Fallback>
                <p:oleObj r:id="rId13" imgW="1231265" imgH="431800" progId="Equation.KSEE3">
                  <p:embed/>
                  <p:pic>
                    <p:nvPicPr>
                      <p:cNvPr id="0" name="图片 2050"/>
                      <p:cNvPicPr/>
                      <p:nvPr/>
                    </p:nvPicPr>
                    <p:blipFill>
                      <a:blip r:embed="rId14"/>
                      <a:stretch>
                        <a:fillRect/>
                      </a:stretch>
                    </p:blipFill>
                    <p:spPr>
                      <a:xfrm>
                        <a:off x="3371402" y="2780785"/>
                        <a:ext cx="2855701" cy="1001210"/>
                      </a:xfrm>
                      <a:prstGeom prst="rect">
                        <a:avLst/>
                      </a:prstGeom>
                    </p:spPr>
                  </p:pic>
                </p:oleObj>
              </mc:Fallback>
            </mc:AlternateContent>
          </a:graphicData>
        </a:graphic>
      </p:graphicFrame>
      <p:sp>
        <p:nvSpPr>
          <p:cNvPr id="18" name="内容占位符 4"/>
          <p:cNvSpPr/>
          <p:nvPr/>
        </p:nvSpPr>
        <p:spPr>
          <a:xfrm>
            <a:off x="496020" y="3781995"/>
            <a:ext cx="10906645" cy="2091938"/>
          </a:xfrm>
          <a:prstGeom prst="rect">
            <a:avLst/>
          </a:prstGeom>
        </p:spPr>
        <p:txBody>
          <a:bodyPr vert="horz" lIns="91423" tIns="45711" rIns="91423" bIns="45711" rtlCol="0">
            <a:normAutofit/>
          </a:bodyPr>
          <a:lstStyle>
            <a:lvl1pPr marL="228600" indent="-228600" algn="l" defTabSz="914400" rtl="0" eaLnBrk="1" latinLnBrk="0" hangingPunct="1">
              <a:lnSpc>
                <a:spcPts val="3200"/>
              </a:lnSpc>
              <a:spcBef>
                <a:spcPts val="1000"/>
              </a:spcBef>
              <a:buSzPct val="80000"/>
              <a:buFontTx/>
              <a:buBlip>
                <a:blip r:embed="rId4"/>
              </a:buBlip>
              <a:defRPr sz="28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ts val="3200"/>
              </a:lnSpc>
              <a:spcBef>
                <a:spcPts val="500"/>
              </a:spcBef>
              <a:buSzPct val="100000"/>
              <a:buFontTx/>
              <a:buBlip>
                <a:blip r:embed="rId5"/>
              </a:buBlip>
              <a:defRPr sz="24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6"/>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a:sym typeface="+mn-ea"/>
              </a:rPr>
              <a:t> </a:t>
            </a:r>
            <a:r>
              <a:rPr lang="zh-CN" altLang="en-US">
                <a:sym typeface="+mn-ea"/>
              </a:rPr>
              <a:t>向量积：两个向量的向量积</a:t>
            </a:r>
            <a:r>
              <a:rPr lang="en-US" altLang="zh-CN">
                <a:sym typeface="+mn-ea"/>
              </a:rPr>
              <a:t>(</a:t>
            </a:r>
            <a:r>
              <a:rPr lang="zh-CN" altLang="en-US">
                <a:sym typeface="+mn-ea"/>
              </a:rPr>
              <a:t>外积、叉积</a:t>
            </a:r>
            <a:r>
              <a:rPr lang="en-US" altLang="zh-CN">
                <a:sym typeface="+mn-ea"/>
              </a:rPr>
              <a:t>)</a:t>
            </a:r>
            <a:r>
              <a:rPr lang="zh-CN" altLang="en-US">
                <a:sym typeface="+mn-ea"/>
              </a:rPr>
              <a:t>是一个向量，记作       ；向量积即两个不共线非零向量所在平面的一组法向量。</a:t>
            </a:r>
          </a:p>
        </p:txBody>
      </p:sp>
      <p:graphicFrame>
        <p:nvGraphicFramePr>
          <p:cNvPr id="19" name="对象 18">
            <a:hlinkClick r:id="" action="ppaction://ole?verb=0"/>
          </p:cNvPr>
          <p:cNvGraphicFramePr>
            <a:graphicFrameLocks noChangeAspect="1"/>
          </p:cNvGraphicFramePr>
          <p:nvPr/>
        </p:nvGraphicFramePr>
        <p:xfrm>
          <a:off x="10070047" y="3781995"/>
          <a:ext cx="761224" cy="644406"/>
        </p:xfrm>
        <a:graphic>
          <a:graphicData uri="http://schemas.openxmlformats.org/presentationml/2006/ole">
            <mc:AlternateContent xmlns:mc="http://schemas.openxmlformats.org/markup-compatibility/2006">
              <mc:Choice xmlns:v="urn:schemas-microsoft-com:vml" Requires="v">
                <p:oleObj spid="_x0000_s36875" r:id="rId15" imgW="330200" imgH="279400" progId="Equation.KSEE3">
                  <p:embed/>
                </p:oleObj>
              </mc:Choice>
              <mc:Fallback>
                <p:oleObj r:id="rId15" imgW="330200" imgH="279400" progId="Equation.KSEE3">
                  <p:embed/>
                  <p:pic>
                    <p:nvPicPr>
                      <p:cNvPr id="0" name="图片 2051"/>
                      <p:cNvPicPr/>
                      <p:nvPr/>
                    </p:nvPicPr>
                    <p:blipFill>
                      <a:blip r:embed="rId16"/>
                      <a:stretch>
                        <a:fillRect/>
                      </a:stretch>
                    </p:blipFill>
                    <p:spPr>
                      <a:xfrm>
                        <a:off x="10070047" y="3781995"/>
                        <a:ext cx="761224" cy="644406"/>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3371402" y="5269524"/>
          <a:ext cx="3194728" cy="1065333"/>
        </p:xfrm>
        <a:graphic>
          <a:graphicData uri="http://schemas.openxmlformats.org/presentationml/2006/ole">
            <mc:AlternateContent xmlns:mc="http://schemas.openxmlformats.org/markup-compatibility/2006">
              <mc:Choice xmlns:v="urn:schemas-microsoft-com:vml" Requires="v">
                <p:oleObj spid="_x0000_s36876" r:id="rId17" imgW="1295400" imgH="431800" progId="Equation.KSEE3">
                  <p:embed/>
                </p:oleObj>
              </mc:Choice>
              <mc:Fallback>
                <p:oleObj r:id="rId17" imgW="1295400" imgH="431800" progId="Equation.KSEE3">
                  <p:embed/>
                  <p:pic>
                    <p:nvPicPr>
                      <p:cNvPr id="0" name="图片 2052"/>
                      <p:cNvPicPr/>
                      <p:nvPr/>
                    </p:nvPicPr>
                    <p:blipFill>
                      <a:blip r:embed="rId18"/>
                      <a:stretch>
                        <a:fillRect/>
                      </a:stretch>
                    </p:blipFill>
                    <p:spPr>
                      <a:xfrm>
                        <a:off x="3371402" y="5269524"/>
                        <a:ext cx="3194728" cy="1065333"/>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矩阵的直观表示</a:t>
            </a:r>
          </a:p>
        </p:txBody>
      </p:sp>
      <p:sp>
        <p:nvSpPr>
          <p:cNvPr id="4" name="内容占位符 3"/>
          <p:cNvSpPr>
            <a:spLocks noGrp="1"/>
          </p:cNvSpPr>
          <p:nvPr>
            <p:ph idx="1"/>
          </p:nvPr>
        </p:nvSpPr>
        <p:spPr/>
        <p:txBody>
          <a:bodyPr/>
          <a:lstStyle/>
          <a:p>
            <a:r>
              <a:rPr>
                <a:sym typeface="+mn-ea"/>
              </a:rPr>
              <a:t>数域</a:t>
            </a:r>
            <a:r>
              <a:rPr lang="en-US">
                <a:sym typeface="+mn-ea"/>
              </a:rPr>
              <a:t>F</a:t>
            </a:r>
            <a:r>
              <a:rPr>
                <a:sym typeface="+mn-ea"/>
              </a:rPr>
              <a:t>中m</a:t>
            </a:r>
            <a:r>
              <a:rPr lang="en-US">
                <a:sym typeface="+mn-ea"/>
              </a:rPr>
              <a:t>*</a:t>
            </a:r>
            <a:r>
              <a:rPr>
                <a:sym typeface="+mn-ea"/>
              </a:rPr>
              <a:t>n个数排成m行n列，并括以圆括弧</a:t>
            </a:r>
            <a:r>
              <a:rPr lang="en-US">
                <a:sym typeface="+mn-ea"/>
              </a:rPr>
              <a:t>(</a:t>
            </a:r>
            <a:r>
              <a:rPr>
                <a:sym typeface="+mn-ea"/>
              </a:rPr>
              <a:t>或方括弧</a:t>
            </a:r>
            <a:r>
              <a:rPr lang="en-US">
                <a:sym typeface="+mn-ea"/>
              </a:rPr>
              <a:t>)</a:t>
            </a:r>
            <a:r>
              <a:rPr>
                <a:sym typeface="+mn-ea"/>
              </a:rPr>
              <a:t>的数</a:t>
            </a:r>
            <a:r>
              <a:rPr lang="zh-CN">
                <a:sym typeface="+mn-ea"/>
              </a:rPr>
              <a:t>表示</a:t>
            </a:r>
            <a:r>
              <a:rPr>
                <a:sym typeface="+mn-ea"/>
              </a:rPr>
              <a:t>成为数域</a:t>
            </a:r>
            <a:r>
              <a:rPr lang="en-US">
                <a:sym typeface="+mn-ea"/>
              </a:rPr>
              <a:t>F</a:t>
            </a:r>
            <a:r>
              <a:rPr>
                <a:sym typeface="+mn-ea"/>
              </a:rPr>
              <a:t>上的矩阵，通常用大写字母记作A或者</a:t>
            </a:r>
            <a:r>
              <a:rPr lang="en-US">
                <a:sym typeface="+mn-ea"/>
              </a:rPr>
              <a:t>A</a:t>
            </a:r>
            <a:r>
              <a:rPr lang="en-US" baseline="-25000">
                <a:sym typeface="+mn-ea"/>
              </a:rPr>
              <a:t>m*n</a:t>
            </a:r>
            <a:r>
              <a:rPr>
                <a:sym typeface="+mn-ea"/>
              </a:rPr>
              <a:t>，有时也记作A=</a:t>
            </a:r>
            <a:r>
              <a:rPr lang="en-US">
                <a:sym typeface="+mn-ea"/>
              </a:rPr>
              <a:t>(a</a:t>
            </a:r>
            <a:r>
              <a:rPr lang="en-US" baseline="-25000">
                <a:sym typeface="+mn-ea"/>
              </a:rPr>
              <a:t>ij</a:t>
            </a:r>
            <a:r>
              <a:rPr lang="en-US">
                <a:sym typeface="+mn-ea"/>
              </a:rPr>
              <a:t>)</a:t>
            </a:r>
            <a:r>
              <a:rPr lang="en-US" baseline="-25000">
                <a:sym typeface="+mn-ea"/>
              </a:rPr>
              <a:t>m*n</a:t>
            </a:r>
            <a:r>
              <a:rPr>
                <a:sym typeface="+mn-ea"/>
              </a:rPr>
              <a:t>(i=1,2…,m;j=1,2,…n)，其中</a:t>
            </a:r>
            <a:r>
              <a:rPr lang="en-US">
                <a:sym typeface="+mn-ea"/>
              </a:rPr>
              <a:t>a</a:t>
            </a:r>
            <a:r>
              <a:rPr lang="en-US" baseline="-25000">
                <a:sym typeface="+mn-ea"/>
              </a:rPr>
              <a:t>ij</a:t>
            </a:r>
            <a:r>
              <a:rPr lang="zh-CN">
                <a:sym typeface="+mn-ea"/>
              </a:rPr>
              <a:t>表示</a:t>
            </a:r>
            <a:r>
              <a:rPr>
                <a:sym typeface="+mn-ea"/>
              </a:rPr>
              <a:t>矩阵A的第i行的第j列元素，当</a:t>
            </a:r>
            <a:r>
              <a:rPr lang="en-US">
                <a:sym typeface="+mn-ea"/>
              </a:rPr>
              <a:t>F</a:t>
            </a:r>
            <a:r>
              <a:rPr lang="zh-CN" altLang="en-US">
                <a:sym typeface="+mn-ea"/>
              </a:rPr>
              <a:t>为</a:t>
            </a:r>
            <a:r>
              <a:rPr>
                <a:sym typeface="+mn-ea"/>
              </a:rPr>
              <a:t>实数域</a:t>
            </a:r>
            <a:r>
              <a:rPr lang="en-US">
                <a:sym typeface="+mn-ea"/>
              </a:rPr>
              <a:t>R</a:t>
            </a:r>
            <a:r>
              <a:rPr>
                <a:sym typeface="+mn-ea"/>
              </a:rPr>
              <a:t>时，A</a:t>
            </a:r>
            <a:r>
              <a:rPr lang="zh-CN">
                <a:sym typeface="+mn-ea"/>
              </a:rPr>
              <a:t>叫做</a:t>
            </a:r>
            <a:r>
              <a:rPr>
                <a:sym typeface="+mn-ea"/>
              </a:rPr>
              <a:t>实矩阵，当</a:t>
            </a:r>
            <a:r>
              <a:rPr lang="en-US">
                <a:sym typeface="+mn-ea"/>
              </a:rPr>
              <a:t>F</a:t>
            </a:r>
            <a:r>
              <a:rPr lang="zh-CN" altLang="en-US">
                <a:sym typeface="+mn-ea"/>
              </a:rPr>
              <a:t>为</a:t>
            </a:r>
            <a:r>
              <a:rPr>
                <a:sym typeface="+mn-ea"/>
              </a:rPr>
              <a:t>复数域</a:t>
            </a:r>
            <a:r>
              <a:rPr lang="en-US">
                <a:sym typeface="+mn-ea"/>
              </a:rPr>
              <a:t>C</a:t>
            </a:r>
            <a:r>
              <a:rPr>
                <a:sym typeface="+mn-ea"/>
              </a:rPr>
              <a:t>时，A</a:t>
            </a:r>
            <a:r>
              <a:rPr lang="zh-CN">
                <a:sym typeface="+mn-ea"/>
              </a:rPr>
              <a:t>叫做</a:t>
            </a:r>
            <a:r>
              <a:rPr>
                <a:sym typeface="+mn-ea"/>
              </a:rPr>
              <a:t>复矩阵。</a:t>
            </a:r>
            <a:endParaRPr lang="zh-CN" altLang="en-US"/>
          </a:p>
        </p:txBody>
      </p:sp>
      <p:graphicFrame>
        <p:nvGraphicFramePr>
          <p:cNvPr id="2" name="对象 1">
            <a:hlinkClick r:id="" action="ppaction://ole?verb=0"/>
          </p:cNvPr>
          <p:cNvGraphicFramePr>
            <a:graphicFrameLocks noChangeAspect="1"/>
          </p:cNvGraphicFramePr>
          <p:nvPr/>
        </p:nvGraphicFramePr>
        <p:xfrm>
          <a:off x="2600020" y="4019441"/>
          <a:ext cx="3663906" cy="2536355"/>
        </p:xfrm>
        <a:graphic>
          <a:graphicData uri="http://schemas.openxmlformats.org/presentationml/2006/ole">
            <mc:AlternateContent xmlns:mc="http://schemas.openxmlformats.org/markup-compatibility/2006">
              <mc:Choice xmlns:v="urn:schemas-microsoft-com:vml" Requires="v">
                <p:oleObj spid="_x0000_s37890" r:id="rId4" imgW="2272665" imgH="2556510" progId="Equation.KSEE3">
                  <p:embed/>
                </p:oleObj>
              </mc:Choice>
              <mc:Fallback>
                <p:oleObj r:id="rId4" imgW="2272665" imgH="2556510" progId="Equation.KSEE3">
                  <p:embed/>
                  <p:pic>
                    <p:nvPicPr>
                      <p:cNvPr id="0" name="图片 3072"/>
                      <p:cNvPicPr/>
                      <p:nvPr/>
                    </p:nvPicPr>
                    <p:blipFill>
                      <a:blip r:embed="rId5"/>
                      <a:stretch>
                        <a:fillRect/>
                      </a:stretch>
                    </p:blipFill>
                    <p:spPr>
                      <a:xfrm>
                        <a:off x="2600020" y="4019441"/>
                        <a:ext cx="3663906" cy="253635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矩阵的加减法</a:t>
            </a:r>
          </a:p>
        </p:txBody>
      </p:sp>
      <p:sp>
        <p:nvSpPr>
          <p:cNvPr id="4" name="内容占位符 3"/>
          <p:cNvSpPr>
            <a:spLocks noGrp="1"/>
          </p:cNvSpPr>
          <p:nvPr>
            <p:ph idx="1"/>
          </p:nvPr>
        </p:nvSpPr>
        <p:spPr/>
        <p:txBody>
          <a:bodyPr/>
          <a:lstStyle/>
          <a:p>
            <a:r>
              <a:rPr lang="en-US" altLang="zh-CN">
                <a:latin typeface="Arial" panose="020B0604020202020204" pitchFamily="34" charset="0"/>
                <a:sym typeface="+mn-ea"/>
              </a:rPr>
              <a:t> </a:t>
            </a:r>
            <a:r>
              <a:rPr lang="zh-CN" altLang="en-US">
                <a:latin typeface="Arial" panose="020B0604020202020204" pitchFamily="34" charset="0"/>
                <a:sym typeface="+mn-ea"/>
              </a:rPr>
              <a:t>矩阵的加法与减法要求进行操作的两个矩阵</a:t>
            </a:r>
            <a:r>
              <a:rPr lang="en-US" altLang="zh-CN">
                <a:latin typeface="Arial" panose="020B0604020202020204" pitchFamily="34" charset="0"/>
                <a:sym typeface="+mn-ea"/>
              </a:rPr>
              <a:t>A</a:t>
            </a:r>
            <a:r>
              <a:rPr lang="zh-CN" altLang="en-US">
                <a:latin typeface="Arial" panose="020B0604020202020204" pitchFamily="34" charset="0"/>
                <a:sym typeface="+mn-ea"/>
              </a:rPr>
              <a:t>和</a:t>
            </a:r>
            <a:r>
              <a:rPr lang="en-US" altLang="zh-CN">
                <a:latin typeface="Arial" panose="020B0604020202020204" pitchFamily="34" charset="0"/>
                <a:sym typeface="+mn-ea"/>
              </a:rPr>
              <a:t>B</a:t>
            </a:r>
            <a:r>
              <a:rPr lang="zh-CN" altLang="en-US">
                <a:latin typeface="Arial" panose="020B0604020202020204" pitchFamily="34" charset="0"/>
                <a:sym typeface="+mn-ea"/>
              </a:rPr>
              <a:t>具有相同的阶，假设</a:t>
            </a:r>
            <a:r>
              <a:rPr lang="en-US" altLang="zh-CN">
                <a:latin typeface="Arial" panose="020B0604020202020204" pitchFamily="34" charset="0"/>
                <a:sym typeface="+mn-ea"/>
              </a:rPr>
              <a:t>A</a:t>
            </a:r>
            <a:r>
              <a:rPr lang="zh-CN" altLang="en-US">
                <a:latin typeface="Arial" panose="020B0604020202020204" pitchFamily="34" charset="0"/>
                <a:sym typeface="+mn-ea"/>
              </a:rPr>
              <a:t>为</a:t>
            </a:r>
            <a:r>
              <a:rPr lang="en-US" altLang="zh-CN">
                <a:latin typeface="Arial" panose="020B0604020202020204" pitchFamily="34" charset="0"/>
                <a:sym typeface="+mn-ea"/>
              </a:rPr>
              <a:t>m*n</a:t>
            </a:r>
            <a:r>
              <a:rPr lang="zh-CN" altLang="en-US">
                <a:latin typeface="Arial" panose="020B0604020202020204" pitchFamily="34" charset="0"/>
                <a:sym typeface="+mn-ea"/>
              </a:rPr>
              <a:t>阶矩阵，</a:t>
            </a:r>
            <a:r>
              <a:rPr lang="en-US" altLang="zh-CN">
                <a:latin typeface="Arial" panose="020B0604020202020204" pitchFamily="34" charset="0"/>
                <a:sym typeface="+mn-ea"/>
              </a:rPr>
              <a:t>B</a:t>
            </a:r>
            <a:r>
              <a:rPr lang="zh-CN" altLang="en-US">
                <a:latin typeface="Arial" panose="020B0604020202020204" pitchFamily="34" charset="0"/>
                <a:sym typeface="+mn-ea"/>
              </a:rPr>
              <a:t>为</a:t>
            </a:r>
            <a:r>
              <a:rPr lang="en-US" altLang="zh-CN">
                <a:latin typeface="Arial" panose="020B0604020202020204" pitchFamily="34" charset="0"/>
                <a:sym typeface="+mn-ea"/>
              </a:rPr>
              <a:t>m*n</a:t>
            </a:r>
            <a:r>
              <a:rPr lang="zh-CN" altLang="en-US">
                <a:latin typeface="Arial" panose="020B0604020202020204" pitchFamily="34" charset="0"/>
                <a:sym typeface="+mn-ea"/>
              </a:rPr>
              <a:t>阶矩阵，那么</a:t>
            </a:r>
            <a:r>
              <a:rPr lang="en-US" altLang="zh-CN">
                <a:latin typeface="Arial" panose="020B0604020202020204" pitchFamily="34" charset="0"/>
                <a:sym typeface="+mn-ea"/>
              </a:rPr>
              <a:t>C=A     B</a:t>
            </a:r>
            <a:r>
              <a:rPr lang="zh-CN" altLang="en-US">
                <a:latin typeface="Arial" panose="020B0604020202020204" pitchFamily="34" charset="0"/>
                <a:sym typeface="+mn-ea"/>
              </a:rPr>
              <a:t>也是</a:t>
            </a:r>
            <a:r>
              <a:rPr lang="en-US" altLang="zh-CN">
                <a:latin typeface="Arial" panose="020B0604020202020204" pitchFamily="34" charset="0"/>
                <a:sym typeface="+mn-ea"/>
              </a:rPr>
              <a:t>m*n</a:t>
            </a:r>
            <a:r>
              <a:rPr lang="zh-CN" altLang="en-US">
                <a:latin typeface="Arial" panose="020B0604020202020204" pitchFamily="34" charset="0"/>
                <a:sym typeface="+mn-ea"/>
              </a:rPr>
              <a:t>阶的矩阵，并且矩阵</a:t>
            </a:r>
            <a:r>
              <a:rPr lang="en-US" altLang="zh-CN">
                <a:latin typeface="Arial" panose="020B0604020202020204" pitchFamily="34" charset="0"/>
                <a:sym typeface="+mn-ea"/>
              </a:rPr>
              <a:t>C</a:t>
            </a:r>
            <a:r>
              <a:rPr lang="zh-CN" altLang="en-US">
                <a:latin typeface="Arial" panose="020B0604020202020204" pitchFamily="34" charset="0"/>
                <a:sym typeface="+mn-ea"/>
              </a:rPr>
              <a:t>的元素满足：</a:t>
            </a:r>
            <a:endParaRPr lang="zh-CN" altLang="en-US"/>
          </a:p>
        </p:txBody>
      </p:sp>
      <p:graphicFrame>
        <p:nvGraphicFramePr>
          <p:cNvPr id="9" name="对象 8">
            <a:hlinkClick r:id="" action="ppaction://ole?verb=0"/>
          </p:cNvPr>
          <p:cNvGraphicFramePr>
            <a:graphicFrameLocks noChangeAspect="1"/>
          </p:cNvGraphicFramePr>
          <p:nvPr/>
        </p:nvGraphicFramePr>
        <p:xfrm>
          <a:off x="8623217" y="2058918"/>
          <a:ext cx="445053" cy="485685"/>
        </p:xfrm>
        <a:graphic>
          <a:graphicData uri="http://schemas.openxmlformats.org/presentationml/2006/ole">
            <mc:AlternateContent xmlns:mc="http://schemas.openxmlformats.org/markup-compatibility/2006">
              <mc:Choice xmlns:v="urn:schemas-microsoft-com:vml" Requires="v">
                <p:oleObj spid="_x0000_s38918" r:id="rId4" imgW="139700" imgH="152400" progId="Equation.KSEE3">
                  <p:embed/>
                </p:oleObj>
              </mc:Choice>
              <mc:Fallback>
                <p:oleObj r:id="rId4" imgW="139700" imgH="152400" progId="Equation.KSEE3">
                  <p:embed/>
                  <p:pic>
                    <p:nvPicPr>
                      <p:cNvPr id="0" name="图片 8192"/>
                      <p:cNvPicPr/>
                      <p:nvPr/>
                    </p:nvPicPr>
                    <p:blipFill>
                      <a:blip r:embed="rId5"/>
                      <a:stretch>
                        <a:fillRect/>
                      </a:stretch>
                    </p:blipFill>
                    <p:spPr>
                      <a:xfrm>
                        <a:off x="8623217" y="2058918"/>
                        <a:ext cx="445053" cy="48568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398415" y="3370103"/>
          <a:ext cx="2043687" cy="669801"/>
        </p:xfrm>
        <a:graphic>
          <a:graphicData uri="http://schemas.openxmlformats.org/presentationml/2006/ole">
            <mc:AlternateContent xmlns:mc="http://schemas.openxmlformats.org/markup-compatibility/2006">
              <mc:Choice xmlns:v="urn:schemas-microsoft-com:vml" Requires="v">
                <p:oleObj spid="_x0000_s38919" r:id="rId6" imgW="736600" imgH="241300" progId="Equation.KSEE3">
                  <p:embed/>
                </p:oleObj>
              </mc:Choice>
              <mc:Fallback>
                <p:oleObj r:id="rId6" imgW="736600" imgH="241300" progId="Equation.KSEE3">
                  <p:embed/>
                  <p:pic>
                    <p:nvPicPr>
                      <p:cNvPr id="0" name="图片 8193"/>
                      <p:cNvPicPr/>
                      <p:nvPr/>
                    </p:nvPicPr>
                    <p:blipFill>
                      <a:blip r:embed="rId7"/>
                      <a:stretch>
                        <a:fillRect/>
                      </a:stretch>
                    </p:blipFill>
                    <p:spPr>
                      <a:xfrm>
                        <a:off x="4398415" y="3370103"/>
                        <a:ext cx="2043687" cy="669801"/>
                      </a:xfrm>
                      <a:prstGeom prst="rect">
                        <a:avLst/>
                      </a:prstGeom>
                    </p:spPr>
                  </p:pic>
                </p:oleObj>
              </mc:Fallback>
            </mc:AlternateContent>
          </a:graphicData>
        </a:graphic>
      </p:graphicFrame>
      <p:grpSp>
        <p:nvGrpSpPr>
          <p:cNvPr id="18" name="组合 17"/>
          <p:cNvGrpSpPr/>
          <p:nvPr/>
        </p:nvGrpSpPr>
        <p:grpSpPr>
          <a:xfrm>
            <a:off x="459195" y="4197962"/>
            <a:ext cx="11345349" cy="1800527"/>
            <a:chOff x="337" y="5375"/>
            <a:chExt cx="17870" cy="2836"/>
          </a:xfrm>
        </p:grpSpPr>
        <p:graphicFrame>
          <p:nvGraphicFramePr>
            <p:cNvPr id="13" name="对象 12">
              <a:hlinkClick r:id="" action="ppaction://ole?verb=0"/>
            </p:cNvPr>
            <p:cNvGraphicFramePr>
              <a:graphicFrameLocks noChangeAspect="1"/>
            </p:cNvGraphicFramePr>
            <p:nvPr/>
          </p:nvGraphicFramePr>
          <p:xfrm>
            <a:off x="337" y="5595"/>
            <a:ext cx="4420" cy="2617"/>
          </p:xfrm>
          <a:graphic>
            <a:graphicData uri="http://schemas.openxmlformats.org/presentationml/2006/ole">
              <mc:AlternateContent xmlns:mc="http://schemas.openxmlformats.org/markup-compatibility/2006">
                <mc:Choice xmlns:v="urn:schemas-microsoft-com:vml" Requires="v">
                  <p:oleObj spid="_x0000_s38920" r:id="rId8" imgW="1587500" imgH="939800" progId="Equation.KSEE3">
                    <p:embed/>
                  </p:oleObj>
                </mc:Choice>
                <mc:Fallback>
                  <p:oleObj r:id="rId8" imgW="1587500" imgH="939800" progId="Equation.KSEE3">
                    <p:embed/>
                    <p:pic>
                      <p:nvPicPr>
                        <p:cNvPr id="0" name="图片 8196"/>
                        <p:cNvPicPr/>
                        <p:nvPr/>
                      </p:nvPicPr>
                      <p:blipFill>
                        <a:blip r:embed="rId9"/>
                        <a:stretch>
                          <a:fillRect/>
                        </a:stretch>
                      </p:blipFill>
                      <p:spPr>
                        <a:xfrm>
                          <a:off x="337" y="5595"/>
                          <a:ext cx="4420" cy="2617"/>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5028" y="5595"/>
            <a:ext cx="4350" cy="2617"/>
          </p:xfrm>
          <a:graphic>
            <a:graphicData uri="http://schemas.openxmlformats.org/presentationml/2006/ole">
              <mc:AlternateContent xmlns:mc="http://schemas.openxmlformats.org/markup-compatibility/2006">
                <mc:Choice xmlns:v="urn:schemas-microsoft-com:vml" Requires="v">
                  <p:oleObj spid="_x0000_s38921" r:id="rId10" imgW="1562100" imgH="939800" progId="Equation.KSEE3">
                    <p:embed/>
                  </p:oleObj>
                </mc:Choice>
                <mc:Fallback>
                  <p:oleObj r:id="rId10" imgW="1562100" imgH="939800" progId="Equation.KSEE3">
                    <p:embed/>
                    <p:pic>
                      <p:nvPicPr>
                        <p:cNvPr id="0" name="图片 8196"/>
                        <p:cNvPicPr/>
                        <p:nvPr/>
                      </p:nvPicPr>
                      <p:blipFill>
                        <a:blip r:embed="rId11"/>
                        <a:stretch>
                          <a:fillRect/>
                        </a:stretch>
                      </p:blipFill>
                      <p:spPr>
                        <a:xfrm>
                          <a:off x="5028" y="5595"/>
                          <a:ext cx="4350" cy="2617"/>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9649" y="5375"/>
            <a:ext cx="8558" cy="2617"/>
          </p:xfrm>
          <a:graphic>
            <a:graphicData uri="http://schemas.openxmlformats.org/presentationml/2006/ole">
              <mc:AlternateContent xmlns:mc="http://schemas.openxmlformats.org/markup-compatibility/2006">
                <mc:Choice xmlns:v="urn:schemas-microsoft-com:vml" Requires="v">
                  <p:oleObj spid="_x0000_s38922" r:id="rId12" imgW="3073400" imgH="939800" progId="Equation.KSEE3">
                    <p:embed/>
                  </p:oleObj>
                </mc:Choice>
                <mc:Fallback>
                  <p:oleObj r:id="rId12" imgW="3073400" imgH="939800" progId="Equation.KSEE3">
                    <p:embed/>
                    <p:pic>
                      <p:nvPicPr>
                        <p:cNvPr id="0" name="图片 8196"/>
                        <p:cNvPicPr/>
                        <p:nvPr/>
                      </p:nvPicPr>
                      <p:blipFill>
                        <a:blip r:embed="rId13"/>
                        <a:stretch>
                          <a:fillRect/>
                        </a:stretch>
                      </p:blipFill>
                      <p:spPr>
                        <a:xfrm>
                          <a:off x="9649" y="5375"/>
                          <a:ext cx="8558" cy="2617"/>
                        </a:xfrm>
                        <a:prstGeom prst="rect">
                          <a:avLst/>
                        </a:prstGeom>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sym typeface="+mn-ea"/>
              </a:rPr>
              <a:t>矩阵的加减法</a:t>
            </a:r>
            <a:r>
              <a:rPr lang="zh-CN" altLang="en-US"/>
              <a:t/>
            </a:r>
            <a:br>
              <a:rPr lang="zh-CN" altLang="en-US"/>
            </a:br>
            <a:endParaRPr lang="zh-CN" altLang="en-US"/>
          </a:p>
        </p:txBody>
      </p:sp>
      <p:pic>
        <p:nvPicPr>
          <p:cNvPr id="4" name="图片 3"/>
          <p:cNvPicPr>
            <a:picLocks noChangeAspect="1"/>
          </p:cNvPicPr>
          <p:nvPr/>
        </p:nvPicPr>
        <p:blipFill>
          <a:blip r:embed="rId2"/>
          <a:stretch>
            <a:fillRect/>
          </a:stretch>
        </p:blipFill>
        <p:spPr>
          <a:xfrm>
            <a:off x="578554" y="894549"/>
            <a:ext cx="5856156" cy="3941985"/>
          </a:xfrm>
          <a:prstGeom prst="rect">
            <a:avLst/>
          </a:prstGeom>
        </p:spPr>
      </p:pic>
      <p:pic>
        <p:nvPicPr>
          <p:cNvPr id="5" name="图片 4"/>
          <p:cNvPicPr>
            <a:picLocks noChangeAspect="1"/>
          </p:cNvPicPr>
          <p:nvPr/>
        </p:nvPicPr>
        <p:blipFill>
          <a:blip r:embed="rId3"/>
          <a:srcRect t="6732"/>
          <a:stretch>
            <a:fillRect/>
          </a:stretch>
        </p:blipFill>
        <p:spPr>
          <a:xfrm>
            <a:off x="578554" y="4752730"/>
            <a:ext cx="6294224" cy="18208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矩阵与数的乘法</a:t>
            </a:r>
          </a:p>
        </p:txBody>
      </p:sp>
      <p:sp>
        <p:nvSpPr>
          <p:cNvPr id="7" name="内容占位符 6"/>
          <p:cNvSpPr>
            <a:spLocks noGrp="1"/>
          </p:cNvSpPr>
          <p:nvPr>
            <p:ph idx="1"/>
          </p:nvPr>
        </p:nvSpPr>
        <p:spPr/>
        <p:txBody>
          <a:bodyPr/>
          <a:lstStyle/>
          <a:p>
            <a:r>
              <a:rPr lang="zh-CN" altLang="en-US">
                <a:latin typeface="Arial" panose="020B0604020202020204" pitchFamily="34" charset="0"/>
                <a:sym typeface="+mn-ea"/>
              </a:rPr>
              <a:t> 数乘：将数λ与矩阵</a:t>
            </a:r>
            <a:r>
              <a:rPr lang="en-US" altLang="zh-CN">
                <a:latin typeface="Arial" panose="020B0604020202020204" pitchFamily="34" charset="0"/>
                <a:sym typeface="+mn-ea"/>
              </a:rPr>
              <a:t>A</a:t>
            </a:r>
            <a:r>
              <a:rPr lang="zh-CN" altLang="en-US">
                <a:latin typeface="Arial" panose="020B0604020202020204" pitchFamily="34" charset="0"/>
                <a:sym typeface="+mn-ea"/>
              </a:rPr>
              <a:t>相乘，就是将数λ与矩阵</a:t>
            </a:r>
            <a:r>
              <a:rPr lang="en-US" altLang="zh-CN">
                <a:latin typeface="Arial" panose="020B0604020202020204" pitchFamily="34" charset="0"/>
                <a:sym typeface="+mn-ea"/>
              </a:rPr>
              <a:t>A</a:t>
            </a:r>
            <a:r>
              <a:rPr lang="zh-CN" altLang="en-US">
                <a:latin typeface="Arial" panose="020B0604020202020204" pitchFamily="34" charset="0"/>
                <a:sym typeface="+mn-ea"/>
              </a:rPr>
              <a:t>中的每一个元素相乘，记作λ</a:t>
            </a:r>
            <a:r>
              <a:rPr lang="en-US" altLang="zh-CN">
                <a:latin typeface="Arial" panose="020B0604020202020204" pitchFamily="34" charset="0"/>
                <a:sym typeface="+mn-ea"/>
              </a:rPr>
              <a:t>A</a:t>
            </a:r>
            <a:r>
              <a:rPr lang="zh-CN" altLang="en-US">
                <a:latin typeface="Arial" panose="020B0604020202020204" pitchFamily="34" charset="0"/>
                <a:sym typeface="+mn-ea"/>
              </a:rPr>
              <a:t>；结果</a:t>
            </a:r>
            <a:r>
              <a:rPr lang="en-US" altLang="zh-CN">
                <a:latin typeface="Arial" panose="020B0604020202020204" pitchFamily="34" charset="0"/>
                <a:sym typeface="+mn-ea"/>
              </a:rPr>
              <a:t>C=λA</a:t>
            </a:r>
            <a:r>
              <a:rPr lang="zh-CN" altLang="en-US">
                <a:latin typeface="Arial" panose="020B0604020202020204" pitchFamily="34" charset="0"/>
                <a:sym typeface="+mn-ea"/>
              </a:rPr>
              <a:t>，并且</a:t>
            </a:r>
            <a:r>
              <a:rPr lang="en-US" altLang="zh-CN">
                <a:latin typeface="Arial" panose="020B0604020202020204" pitchFamily="34" charset="0"/>
                <a:sym typeface="+mn-ea"/>
              </a:rPr>
              <a:t>C</a:t>
            </a:r>
            <a:r>
              <a:rPr lang="zh-CN" altLang="en-US">
                <a:latin typeface="Arial" panose="020B0604020202020204" pitchFamily="34" charset="0"/>
                <a:sym typeface="+mn-ea"/>
              </a:rPr>
              <a:t>中的元素满足：</a:t>
            </a:r>
            <a:endParaRPr lang="zh-CN" altLang="en-US"/>
          </a:p>
        </p:txBody>
      </p:sp>
      <p:graphicFrame>
        <p:nvGraphicFramePr>
          <p:cNvPr id="11" name="对象 10">
            <a:hlinkClick r:id="" action="ppaction://ole?verb=0"/>
          </p:cNvPr>
          <p:cNvGraphicFramePr>
            <a:graphicFrameLocks noChangeAspect="1"/>
          </p:cNvGraphicFramePr>
          <p:nvPr/>
        </p:nvGraphicFramePr>
        <p:xfrm>
          <a:off x="5156702" y="2681249"/>
          <a:ext cx="1662757" cy="735194"/>
        </p:xfrm>
        <a:graphic>
          <a:graphicData uri="http://schemas.openxmlformats.org/presentationml/2006/ole">
            <mc:AlternateContent xmlns:mc="http://schemas.openxmlformats.org/markup-compatibility/2006">
              <mc:Choice xmlns:v="urn:schemas-microsoft-com:vml" Requires="v">
                <p:oleObj spid="_x0000_s39940" r:id="rId4" imgW="545465" imgH="241300" progId="Equation.KSEE3">
                  <p:embed/>
                </p:oleObj>
              </mc:Choice>
              <mc:Fallback>
                <p:oleObj r:id="rId4" imgW="545465" imgH="241300" progId="Equation.KSEE3">
                  <p:embed/>
                  <p:pic>
                    <p:nvPicPr>
                      <p:cNvPr id="0" name="图片 8194"/>
                      <p:cNvPicPr/>
                      <p:nvPr/>
                    </p:nvPicPr>
                    <p:blipFill>
                      <a:blip r:embed="rId5"/>
                      <a:stretch>
                        <a:fillRect/>
                      </a:stretch>
                    </p:blipFill>
                    <p:spPr>
                      <a:xfrm>
                        <a:off x="5156702" y="2681249"/>
                        <a:ext cx="1662757" cy="735194"/>
                      </a:xfrm>
                      <a:prstGeom prst="rect">
                        <a:avLst/>
                      </a:prstGeom>
                    </p:spPr>
                  </p:pic>
                </p:oleObj>
              </mc:Fallback>
            </mc:AlternateContent>
          </a:graphicData>
        </a:graphic>
      </p:graphicFrame>
      <p:grpSp>
        <p:nvGrpSpPr>
          <p:cNvPr id="5" name="组合 4"/>
          <p:cNvGrpSpPr/>
          <p:nvPr/>
        </p:nvGrpSpPr>
        <p:grpSpPr>
          <a:xfrm>
            <a:off x="1131535" y="3514814"/>
            <a:ext cx="9402609" cy="2255102"/>
            <a:chOff x="1754" y="4339"/>
            <a:chExt cx="14810" cy="3552"/>
          </a:xfrm>
        </p:grpSpPr>
        <p:graphicFrame>
          <p:nvGraphicFramePr>
            <p:cNvPr id="13" name="对象 12">
              <a:hlinkClick r:id="" action="ppaction://ole?verb=0"/>
            </p:cNvPr>
            <p:cNvGraphicFramePr>
              <a:graphicFrameLocks noChangeAspect="1"/>
            </p:cNvGraphicFramePr>
            <p:nvPr/>
          </p:nvGraphicFramePr>
          <p:xfrm>
            <a:off x="1754" y="4339"/>
            <a:ext cx="5999" cy="3553"/>
          </p:xfrm>
          <a:graphic>
            <a:graphicData uri="http://schemas.openxmlformats.org/presentationml/2006/ole">
              <mc:AlternateContent xmlns:mc="http://schemas.openxmlformats.org/markup-compatibility/2006">
                <mc:Choice xmlns:v="urn:schemas-microsoft-com:vml" Requires="v">
                  <p:oleObj spid="_x0000_s39941" r:id="rId6" imgW="1587500" imgH="939800" progId="Equation.KSEE3">
                    <p:embed/>
                  </p:oleObj>
                </mc:Choice>
                <mc:Fallback>
                  <p:oleObj r:id="rId6" imgW="1587500" imgH="939800" progId="Equation.KSEE3">
                    <p:embed/>
                    <p:pic>
                      <p:nvPicPr>
                        <p:cNvPr id="0" name="图片 8196"/>
                        <p:cNvPicPr/>
                        <p:nvPr/>
                      </p:nvPicPr>
                      <p:blipFill>
                        <a:blip r:embed="rId7"/>
                        <a:stretch>
                          <a:fillRect/>
                        </a:stretch>
                      </p:blipFill>
                      <p:spPr>
                        <a:xfrm>
                          <a:off x="1754" y="4339"/>
                          <a:ext cx="5999" cy="3553"/>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9318" y="4339"/>
            <a:ext cx="7247" cy="3553"/>
          </p:xfrm>
          <a:graphic>
            <a:graphicData uri="http://schemas.openxmlformats.org/presentationml/2006/ole">
              <mc:AlternateContent xmlns:mc="http://schemas.openxmlformats.org/markup-compatibility/2006">
                <mc:Choice xmlns:v="urn:schemas-microsoft-com:vml" Requires="v">
                  <p:oleObj spid="_x0000_s39942" r:id="rId8" imgW="1917065" imgH="939800" progId="Equation.KSEE3">
                    <p:embed/>
                  </p:oleObj>
                </mc:Choice>
                <mc:Fallback>
                  <p:oleObj r:id="rId8" imgW="1917065" imgH="939800" progId="Equation.KSEE3">
                    <p:embed/>
                    <p:pic>
                      <p:nvPicPr>
                        <p:cNvPr id="0" name="图片 8196"/>
                        <p:cNvPicPr/>
                        <p:nvPr/>
                      </p:nvPicPr>
                      <p:blipFill>
                        <a:blip r:embed="rId9"/>
                        <a:stretch>
                          <a:fillRect/>
                        </a:stretch>
                      </p:blipFill>
                      <p:spPr>
                        <a:xfrm>
                          <a:off x="9318" y="4339"/>
                          <a:ext cx="7247" cy="3553"/>
                        </a:xfrm>
                        <a:prstGeom prst="rect">
                          <a:avLst/>
                        </a:prstGeom>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sym typeface="+mn-ea"/>
              </a:rPr>
              <a:t>矩阵与数的乘法</a:t>
            </a:r>
            <a:endParaRPr lang="zh-CN" altLang="en-US"/>
          </a:p>
        </p:txBody>
      </p:sp>
      <p:sp>
        <p:nvSpPr>
          <p:cNvPr id="2" name="内容占位符 1"/>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88712" y="1098347"/>
            <a:ext cx="6437073" cy="50562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矩阵与向量的乘法</a:t>
            </a:r>
          </a:p>
        </p:txBody>
      </p:sp>
      <p:sp>
        <p:nvSpPr>
          <p:cNvPr id="2" name="内容占位符 1"/>
          <p:cNvSpPr>
            <a:spLocks noGrp="1"/>
          </p:cNvSpPr>
          <p:nvPr>
            <p:ph idx="1"/>
          </p:nvPr>
        </p:nvSpPr>
        <p:spPr/>
        <p:txBody>
          <a:bodyPr/>
          <a:lstStyle/>
          <a:p>
            <a:r>
              <a:rPr lang="zh-CN" altLang="en-US">
                <a:latin typeface="Arial" panose="020B0604020202020204" pitchFamily="34" charset="0"/>
                <a:sym typeface="+mn-ea"/>
              </a:rPr>
              <a:t> 假设</a:t>
            </a:r>
            <a:r>
              <a:rPr lang="en-US" altLang="zh-CN">
                <a:latin typeface="Arial" panose="020B0604020202020204" pitchFamily="34" charset="0"/>
                <a:sym typeface="+mn-ea"/>
              </a:rPr>
              <a:t>A</a:t>
            </a:r>
            <a:r>
              <a:rPr lang="zh-CN" altLang="en-US">
                <a:latin typeface="Arial" panose="020B0604020202020204" pitchFamily="34" charset="0"/>
                <a:sym typeface="+mn-ea"/>
              </a:rPr>
              <a:t>为</a:t>
            </a:r>
            <a:r>
              <a:rPr lang="en-US" altLang="zh-CN">
                <a:latin typeface="Arial" panose="020B0604020202020204" pitchFamily="34" charset="0"/>
                <a:sym typeface="+mn-ea"/>
              </a:rPr>
              <a:t>m*n</a:t>
            </a:r>
            <a:r>
              <a:rPr lang="zh-CN" altLang="en-US">
                <a:latin typeface="Arial" panose="020B0604020202020204" pitchFamily="34" charset="0"/>
                <a:sym typeface="+mn-ea"/>
              </a:rPr>
              <a:t>阶矩阵，</a:t>
            </a:r>
            <a:r>
              <a:rPr lang="en-US" altLang="zh-CN">
                <a:latin typeface="Arial" panose="020B0604020202020204" pitchFamily="34" charset="0"/>
                <a:sym typeface="+mn-ea"/>
              </a:rPr>
              <a:t>x</a:t>
            </a:r>
            <a:r>
              <a:rPr lang="zh-CN" altLang="en-US">
                <a:latin typeface="Arial" panose="020B0604020202020204" pitchFamily="34" charset="0"/>
                <a:sym typeface="+mn-ea"/>
              </a:rPr>
              <a:t>为</a:t>
            </a:r>
            <a:r>
              <a:rPr lang="en-US" altLang="zh-CN">
                <a:latin typeface="Arial" panose="020B0604020202020204" pitchFamily="34" charset="0"/>
                <a:sym typeface="+mn-ea"/>
              </a:rPr>
              <a:t>n*1</a:t>
            </a:r>
            <a:r>
              <a:rPr lang="zh-CN" altLang="en-US">
                <a:latin typeface="Arial" panose="020B0604020202020204" pitchFamily="34" charset="0"/>
                <a:sym typeface="+mn-ea"/>
              </a:rPr>
              <a:t>的列向量，则</a:t>
            </a:r>
            <a:r>
              <a:rPr lang="en-US" altLang="zh-CN">
                <a:latin typeface="Arial" panose="020B0604020202020204" pitchFamily="34" charset="0"/>
                <a:sym typeface="+mn-ea"/>
              </a:rPr>
              <a:t>Ax</a:t>
            </a:r>
            <a:r>
              <a:rPr lang="zh-CN" altLang="en-US">
                <a:latin typeface="Arial" panose="020B0604020202020204" pitchFamily="34" charset="0"/>
                <a:sym typeface="+mn-ea"/>
              </a:rPr>
              <a:t>为</a:t>
            </a:r>
            <a:r>
              <a:rPr lang="en-US" altLang="zh-CN">
                <a:latin typeface="Arial" panose="020B0604020202020204" pitchFamily="34" charset="0"/>
                <a:sym typeface="+mn-ea"/>
              </a:rPr>
              <a:t>m*1</a:t>
            </a:r>
            <a:r>
              <a:rPr lang="zh-CN" altLang="en-US">
                <a:latin typeface="Arial" panose="020B0604020202020204" pitchFamily="34" charset="0"/>
                <a:sym typeface="+mn-ea"/>
              </a:rPr>
              <a:t>的列向量，记作：</a:t>
            </a:r>
          </a:p>
          <a:p>
            <a:endParaRPr lang="zh-CN" altLang="en-US"/>
          </a:p>
        </p:txBody>
      </p:sp>
      <p:graphicFrame>
        <p:nvGraphicFramePr>
          <p:cNvPr id="9" name="对象 8">
            <a:hlinkClick r:id="" action="ppaction://ole?verb=0"/>
          </p:cNvPr>
          <p:cNvGraphicFramePr>
            <a:graphicFrameLocks noChangeAspect="1"/>
          </p:cNvGraphicFramePr>
          <p:nvPr/>
        </p:nvGraphicFramePr>
        <p:xfrm>
          <a:off x="2179207" y="1905932"/>
          <a:ext cx="1110409" cy="682499"/>
        </p:xfrm>
        <a:graphic>
          <a:graphicData uri="http://schemas.openxmlformats.org/presentationml/2006/ole">
            <mc:AlternateContent xmlns:mc="http://schemas.openxmlformats.org/markup-compatibility/2006">
              <mc:Choice xmlns:v="urn:schemas-microsoft-com:vml" Requires="v">
                <p:oleObj spid="_x0000_s40966" r:id="rId4" imgW="495300" imgH="304800" progId="Equation.KSEE3">
                  <p:embed/>
                </p:oleObj>
              </mc:Choice>
              <mc:Fallback>
                <p:oleObj r:id="rId4" imgW="495300" imgH="304800" progId="Equation.KSEE3">
                  <p:embed/>
                  <p:pic>
                    <p:nvPicPr>
                      <p:cNvPr id="0" name="图片 12288"/>
                      <p:cNvPicPr/>
                      <p:nvPr/>
                    </p:nvPicPr>
                    <p:blipFill>
                      <a:blip r:embed="rId5"/>
                      <a:stretch>
                        <a:fillRect/>
                      </a:stretch>
                    </p:blipFill>
                    <p:spPr>
                      <a:xfrm>
                        <a:off x="2179207" y="1905932"/>
                        <a:ext cx="1110409" cy="682499"/>
                      </a:xfrm>
                      <a:prstGeom prst="rect">
                        <a:avLst/>
                      </a:prstGeom>
                    </p:spPr>
                  </p:pic>
                </p:oleObj>
              </mc:Fallback>
            </mc:AlternateContent>
          </a:graphicData>
        </a:graphic>
      </p:graphicFrame>
      <p:grpSp>
        <p:nvGrpSpPr>
          <p:cNvPr id="20" name="组合 19"/>
          <p:cNvGrpSpPr/>
          <p:nvPr/>
        </p:nvGrpSpPr>
        <p:grpSpPr>
          <a:xfrm>
            <a:off x="937293" y="2966231"/>
            <a:ext cx="8814073" cy="2255737"/>
            <a:chOff x="1214" y="4159"/>
            <a:chExt cx="13883" cy="3553"/>
          </a:xfrm>
        </p:grpSpPr>
        <p:graphicFrame>
          <p:nvGraphicFramePr>
            <p:cNvPr id="13" name="对象 12">
              <a:hlinkClick r:id="" action="ppaction://ole?verb=0"/>
            </p:cNvPr>
            <p:cNvGraphicFramePr>
              <a:graphicFrameLocks noChangeAspect="1"/>
            </p:cNvGraphicFramePr>
            <p:nvPr/>
          </p:nvGraphicFramePr>
          <p:xfrm>
            <a:off x="1214" y="4159"/>
            <a:ext cx="5999" cy="3553"/>
          </p:xfrm>
          <a:graphic>
            <a:graphicData uri="http://schemas.openxmlformats.org/presentationml/2006/ole">
              <mc:AlternateContent xmlns:mc="http://schemas.openxmlformats.org/markup-compatibility/2006">
                <mc:Choice xmlns:v="urn:schemas-microsoft-com:vml" Requires="v">
                  <p:oleObj spid="_x0000_s40967" r:id="rId6" imgW="1587500" imgH="939800" progId="Equation.KSEE3">
                    <p:embed/>
                  </p:oleObj>
                </mc:Choice>
                <mc:Fallback>
                  <p:oleObj r:id="rId6" imgW="1587500" imgH="939800" progId="Equation.KSEE3">
                    <p:embed/>
                    <p:pic>
                      <p:nvPicPr>
                        <p:cNvPr id="0" name="图片 8196"/>
                        <p:cNvPicPr/>
                        <p:nvPr/>
                      </p:nvPicPr>
                      <p:blipFill>
                        <a:blip r:embed="rId7"/>
                        <a:stretch>
                          <a:fillRect/>
                        </a:stretch>
                      </p:blipFill>
                      <p:spPr>
                        <a:xfrm>
                          <a:off x="1214" y="4159"/>
                          <a:ext cx="5999" cy="3553"/>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8285" y="4160"/>
            <a:ext cx="2042" cy="3553"/>
          </p:xfrm>
          <a:graphic>
            <a:graphicData uri="http://schemas.openxmlformats.org/presentationml/2006/ole">
              <mc:AlternateContent xmlns:mc="http://schemas.openxmlformats.org/markup-compatibility/2006">
                <mc:Choice xmlns:v="urn:schemas-microsoft-com:vml" Requires="v">
                  <p:oleObj spid="_x0000_s40968" r:id="rId8" imgW="571500" imgH="939800" progId="Equation.KSEE3">
                    <p:embed/>
                  </p:oleObj>
                </mc:Choice>
                <mc:Fallback>
                  <p:oleObj r:id="rId8" imgW="571500" imgH="939800" progId="Equation.KSEE3">
                    <p:embed/>
                    <p:pic>
                      <p:nvPicPr>
                        <p:cNvPr id="0" name="图片 12289"/>
                        <p:cNvPicPr/>
                        <p:nvPr/>
                      </p:nvPicPr>
                      <p:blipFill>
                        <a:blip r:embed="rId9"/>
                        <a:stretch>
                          <a:fillRect/>
                        </a:stretch>
                      </p:blipFill>
                      <p:spPr>
                        <a:xfrm>
                          <a:off x="8285" y="4160"/>
                          <a:ext cx="2042" cy="3553"/>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1399" y="4160"/>
            <a:ext cx="3698" cy="3551"/>
          </p:xfrm>
          <a:graphic>
            <a:graphicData uri="http://schemas.openxmlformats.org/presentationml/2006/ole">
              <mc:AlternateContent xmlns:mc="http://schemas.openxmlformats.org/markup-compatibility/2006">
                <mc:Choice xmlns:v="urn:schemas-microsoft-com:vml" Requires="v">
                  <p:oleObj spid="_x0000_s40969" r:id="rId10" imgW="965200" imgH="939800" progId="Equation.KSEE3">
                    <p:embed/>
                  </p:oleObj>
                </mc:Choice>
                <mc:Fallback>
                  <p:oleObj r:id="rId10" imgW="965200" imgH="939800" progId="Equation.KSEE3">
                    <p:embed/>
                    <p:pic>
                      <p:nvPicPr>
                        <p:cNvPr id="0" name="图片 12290"/>
                        <p:cNvPicPr/>
                        <p:nvPr/>
                      </p:nvPicPr>
                      <p:blipFill>
                        <a:blip r:embed="rId11"/>
                        <a:stretch>
                          <a:fillRect/>
                        </a:stretch>
                      </p:blipFill>
                      <p:spPr>
                        <a:xfrm>
                          <a:off x="11399" y="4160"/>
                          <a:ext cx="3698" cy="3551"/>
                        </a:xfrm>
                        <a:prstGeom prst="rect">
                          <a:avLst/>
                        </a:prstGeom>
                      </p:spPr>
                    </p:pic>
                  </p:oleObj>
                </mc:Fallback>
              </mc:AlternateContent>
            </a:graphicData>
          </a:graphic>
        </p:graphicFrame>
      </p:grpSp>
      <p:graphicFrame>
        <p:nvGraphicFramePr>
          <p:cNvPr id="21" name="对象 20">
            <a:hlinkClick r:id="" action="ppaction://ole?verb=0"/>
          </p:cNvPr>
          <p:cNvGraphicFramePr>
            <a:graphicFrameLocks noChangeAspect="1"/>
          </p:cNvGraphicFramePr>
          <p:nvPr/>
        </p:nvGraphicFramePr>
        <p:xfrm>
          <a:off x="4216431" y="5371145"/>
          <a:ext cx="2014482" cy="1137074"/>
        </p:xfrm>
        <a:graphic>
          <a:graphicData uri="http://schemas.openxmlformats.org/presentationml/2006/ole">
            <mc:AlternateContent xmlns:mc="http://schemas.openxmlformats.org/markup-compatibility/2006">
              <mc:Choice xmlns:v="urn:schemas-microsoft-com:vml" Requires="v">
                <p:oleObj spid="_x0000_s40970" r:id="rId12" imgW="787400" imgH="444500" progId="Equation.KSEE3">
                  <p:embed/>
                </p:oleObj>
              </mc:Choice>
              <mc:Fallback>
                <p:oleObj r:id="rId12" imgW="787400" imgH="444500" progId="Equation.KSEE3">
                  <p:embed/>
                  <p:pic>
                    <p:nvPicPr>
                      <p:cNvPr id="0" name="图片 12291"/>
                      <p:cNvPicPr/>
                      <p:nvPr/>
                    </p:nvPicPr>
                    <p:blipFill>
                      <a:blip r:embed="rId13"/>
                      <a:stretch>
                        <a:fillRect/>
                      </a:stretch>
                    </p:blipFill>
                    <p:spPr>
                      <a:xfrm>
                        <a:off x="4216431" y="5371145"/>
                        <a:ext cx="2014482" cy="1137074"/>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矩阵与矩阵的乘法</a:t>
            </a:r>
            <a:endParaRPr lang="en-US" altLang="zh-CN"/>
          </a:p>
        </p:txBody>
      </p:sp>
      <p:sp>
        <p:nvSpPr>
          <p:cNvPr id="8" name="内容占位符 7"/>
          <p:cNvSpPr>
            <a:spLocks noGrp="1"/>
          </p:cNvSpPr>
          <p:nvPr>
            <p:ph idx="1"/>
          </p:nvPr>
        </p:nvSpPr>
        <p:spPr/>
        <p:txBody>
          <a:bodyPr/>
          <a:lstStyle/>
          <a:p>
            <a:r>
              <a:rPr lang="zh-CN" altLang="en-US">
                <a:latin typeface="Arial" panose="020B0604020202020204" pitchFamily="34" charset="0"/>
                <a:sym typeface="+mn-ea"/>
              </a:rPr>
              <a:t> 矩阵的乘法仅当第一个矩阵</a:t>
            </a:r>
            <a:r>
              <a:rPr lang="en-US" altLang="zh-CN">
                <a:latin typeface="Arial" panose="020B0604020202020204" pitchFamily="34" charset="0"/>
                <a:sym typeface="+mn-ea"/>
              </a:rPr>
              <a:t>A</a:t>
            </a:r>
            <a:r>
              <a:rPr lang="zh-CN" altLang="en-US">
                <a:latin typeface="Arial" panose="020B0604020202020204" pitchFamily="34" charset="0"/>
                <a:sym typeface="+mn-ea"/>
              </a:rPr>
              <a:t>的列数和第二个矩阵</a:t>
            </a:r>
            <a:r>
              <a:rPr lang="en-US" altLang="zh-CN">
                <a:latin typeface="Arial" panose="020B0604020202020204" pitchFamily="34" charset="0"/>
                <a:sym typeface="+mn-ea"/>
              </a:rPr>
              <a:t>B</a:t>
            </a:r>
            <a:r>
              <a:rPr lang="zh-CN" altLang="en-US">
                <a:latin typeface="Arial" panose="020B0604020202020204" pitchFamily="34" charset="0"/>
                <a:sym typeface="+mn-ea"/>
              </a:rPr>
              <a:t>的行数相等时才能够定义，假设</a:t>
            </a:r>
            <a:r>
              <a:rPr lang="en-US" altLang="zh-CN">
                <a:latin typeface="Arial" panose="020B0604020202020204" pitchFamily="34" charset="0"/>
                <a:sym typeface="+mn-ea"/>
              </a:rPr>
              <a:t>A</a:t>
            </a:r>
            <a:r>
              <a:rPr lang="zh-CN" altLang="en-US">
                <a:latin typeface="Arial" panose="020B0604020202020204" pitchFamily="34" charset="0"/>
                <a:sym typeface="+mn-ea"/>
              </a:rPr>
              <a:t>为</a:t>
            </a:r>
            <a:r>
              <a:rPr lang="en-US" altLang="zh-CN">
                <a:latin typeface="Arial" panose="020B0604020202020204" pitchFamily="34" charset="0"/>
                <a:sym typeface="+mn-ea"/>
              </a:rPr>
              <a:t>m*s</a:t>
            </a:r>
            <a:r>
              <a:rPr lang="zh-CN" altLang="en-US">
                <a:latin typeface="Arial" panose="020B0604020202020204" pitchFamily="34" charset="0"/>
                <a:sym typeface="+mn-ea"/>
              </a:rPr>
              <a:t>阶矩阵，</a:t>
            </a:r>
            <a:r>
              <a:rPr lang="en-US" altLang="zh-CN">
                <a:latin typeface="Arial" panose="020B0604020202020204" pitchFamily="34" charset="0"/>
                <a:sym typeface="+mn-ea"/>
              </a:rPr>
              <a:t>B</a:t>
            </a:r>
            <a:r>
              <a:rPr lang="zh-CN" altLang="en-US">
                <a:latin typeface="Arial" panose="020B0604020202020204" pitchFamily="34" charset="0"/>
                <a:sym typeface="+mn-ea"/>
              </a:rPr>
              <a:t>为</a:t>
            </a:r>
            <a:r>
              <a:rPr lang="en-US" altLang="zh-CN">
                <a:latin typeface="Arial" panose="020B0604020202020204" pitchFamily="34" charset="0"/>
                <a:sym typeface="+mn-ea"/>
              </a:rPr>
              <a:t>s*n</a:t>
            </a:r>
            <a:r>
              <a:rPr lang="zh-CN" altLang="en-US">
                <a:latin typeface="Arial" panose="020B0604020202020204" pitchFamily="34" charset="0"/>
                <a:sym typeface="+mn-ea"/>
              </a:rPr>
              <a:t>阶矩阵，那么</a:t>
            </a:r>
            <a:r>
              <a:rPr lang="en-US" altLang="zh-CN">
                <a:latin typeface="Arial" panose="020B0604020202020204" pitchFamily="34" charset="0"/>
                <a:sym typeface="+mn-ea"/>
              </a:rPr>
              <a:t>C=A*B</a:t>
            </a:r>
            <a:r>
              <a:rPr lang="zh-CN" altLang="en-US">
                <a:latin typeface="Arial" panose="020B0604020202020204" pitchFamily="34" charset="0"/>
                <a:sym typeface="+mn-ea"/>
              </a:rPr>
              <a:t>是</a:t>
            </a:r>
            <a:r>
              <a:rPr lang="en-US" altLang="zh-CN">
                <a:latin typeface="Arial" panose="020B0604020202020204" pitchFamily="34" charset="0"/>
                <a:sym typeface="+mn-ea"/>
              </a:rPr>
              <a:t>m*n</a:t>
            </a:r>
            <a:r>
              <a:rPr lang="zh-CN" altLang="en-US">
                <a:latin typeface="Arial" panose="020B0604020202020204" pitchFamily="34" charset="0"/>
                <a:sym typeface="+mn-ea"/>
              </a:rPr>
              <a:t>阶矩阵，并且矩阵</a:t>
            </a:r>
            <a:r>
              <a:rPr lang="en-US" altLang="zh-CN">
                <a:latin typeface="Arial" panose="020B0604020202020204" pitchFamily="34" charset="0"/>
                <a:sym typeface="+mn-ea"/>
              </a:rPr>
              <a:t>C</a:t>
            </a:r>
            <a:r>
              <a:rPr lang="zh-CN" altLang="en-US">
                <a:latin typeface="Arial" panose="020B0604020202020204" pitchFamily="34" charset="0"/>
                <a:sym typeface="+mn-ea"/>
              </a:rPr>
              <a:t>中的元素满足</a:t>
            </a:r>
            <a:r>
              <a:rPr lang="en-US" altLang="zh-CN">
                <a:latin typeface="Arial" panose="020B0604020202020204" pitchFamily="34" charset="0"/>
                <a:sym typeface="+mn-ea"/>
              </a:rPr>
              <a:t>:</a:t>
            </a:r>
            <a:endParaRPr lang="zh-CN" altLang="en-US"/>
          </a:p>
        </p:txBody>
      </p:sp>
      <p:graphicFrame>
        <p:nvGraphicFramePr>
          <p:cNvPr id="12" name="对象 11">
            <a:hlinkClick r:id="" action="ppaction://ole?verb=0"/>
          </p:cNvPr>
          <p:cNvGraphicFramePr>
            <a:graphicFrameLocks noChangeAspect="1"/>
          </p:cNvGraphicFramePr>
          <p:nvPr/>
        </p:nvGraphicFramePr>
        <p:xfrm>
          <a:off x="4842048" y="3153577"/>
          <a:ext cx="2107810" cy="1102791"/>
        </p:xfrm>
        <a:graphic>
          <a:graphicData uri="http://schemas.openxmlformats.org/presentationml/2006/ole">
            <mc:AlternateContent xmlns:mc="http://schemas.openxmlformats.org/markup-compatibility/2006">
              <mc:Choice xmlns:v="urn:schemas-microsoft-com:vml" Requires="v">
                <p:oleObj spid="_x0000_s41989" r:id="rId4" imgW="825500" imgH="431800" progId="Equation.KSEE3">
                  <p:embed/>
                </p:oleObj>
              </mc:Choice>
              <mc:Fallback>
                <p:oleObj r:id="rId4" imgW="825500" imgH="431800" progId="Equation.KSEE3">
                  <p:embed/>
                  <p:pic>
                    <p:nvPicPr>
                      <p:cNvPr id="0" name="图片 8195"/>
                      <p:cNvPicPr/>
                      <p:nvPr/>
                    </p:nvPicPr>
                    <p:blipFill>
                      <a:blip r:embed="rId5"/>
                      <a:stretch>
                        <a:fillRect/>
                      </a:stretch>
                    </p:blipFill>
                    <p:spPr>
                      <a:xfrm>
                        <a:off x="4842048" y="3153577"/>
                        <a:ext cx="2107810" cy="1102791"/>
                      </a:xfrm>
                      <a:prstGeom prst="rect">
                        <a:avLst/>
                      </a:prstGeom>
                    </p:spPr>
                  </p:pic>
                </p:oleObj>
              </mc:Fallback>
            </mc:AlternateContent>
          </a:graphicData>
        </a:graphic>
      </p:graphicFrame>
      <p:grpSp>
        <p:nvGrpSpPr>
          <p:cNvPr id="7" name="组合 6"/>
          <p:cNvGrpSpPr/>
          <p:nvPr/>
        </p:nvGrpSpPr>
        <p:grpSpPr>
          <a:xfrm>
            <a:off x="315748" y="4410687"/>
            <a:ext cx="11290749" cy="2194154"/>
            <a:chOff x="277" y="5937"/>
            <a:chExt cx="17784" cy="3456"/>
          </a:xfrm>
        </p:grpSpPr>
        <p:graphicFrame>
          <p:nvGraphicFramePr>
            <p:cNvPr id="13" name="对象 12">
              <a:hlinkClick r:id="" action="ppaction://ole?verb=0"/>
            </p:cNvPr>
            <p:cNvGraphicFramePr>
              <a:graphicFrameLocks noChangeAspect="1"/>
            </p:cNvGraphicFramePr>
            <p:nvPr/>
          </p:nvGraphicFramePr>
          <p:xfrm>
            <a:off x="277" y="5937"/>
            <a:ext cx="4499" cy="3457"/>
          </p:xfrm>
          <a:graphic>
            <a:graphicData uri="http://schemas.openxmlformats.org/presentationml/2006/ole">
              <mc:AlternateContent xmlns:mc="http://schemas.openxmlformats.org/markup-compatibility/2006">
                <mc:Choice xmlns:v="urn:schemas-microsoft-com:vml" Requires="v">
                  <p:oleObj spid="_x0000_s41990" r:id="rId6" imgW="1587500" imgH="939800" progId="Equation.KSEE3">
                    <p:embed/>
                  </p:oleObj>
                </mc:Choice>
                <mc:Fallback>
                  <p:oleObj r:id="rId6" imgW="1587500" imgH="939800" progId="Equation.KSEE3">
                    <p:embed/>
                    <p:pic>
                      <p:nvPicPr>
                        <p:cNvPr id="0" name="图片 8196"/>
                        <p:cNvPicPr/>
                        <p:nvPr/>
                      </p:nvPicPr>
                      <p:blipFill>
                        <a:blip r:embed="rId7"/>
                        <a:stretch>
                          <a:fillRect/>
                        </a:stretch>
                      </p:blipFill>
                      <p:spPr>
                        <a:xfrm>
                          <a:off x="277" y="5937"/>
                          <a:ext cx="4499" cy="3457"/>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6014" y="5937"/>
            <a:ext cx="4973" cy="3457"/>
          </p:xfrm>
          <a:graphic>
            <a:graphicData uri="http://schemas.openxmlformats.org/presentationml/2006/ole">
              <mc:AlternateContent xmlns:mc="http://schemas.openxmlformats.org/markup-compatibility/2006">
                <mc:Choice xmlns:v="urn:schemas-microsoft-com:vml" Requires="v">
                  <p:oleObj spid="_x0000_s41991" r:id="rId8" imgW="1498600" imgH="939800" progId="Equation.KSEE3">
                    <p:embed/>
                  </p:oleObj>
                </mc:Choice>
                <mc:Fallback>
                  <p:oleObj r:id="rId8" imgW="1498600" imgH="939800" progId="Equation.KSEE3">
                    <p:embed/>
                    <p:pic>
                      <p:nvPicPr>
                        <p:cNvPr id="0" name="图片 8196"/>
                        <p:cNvPicPr/>
                        <p:nvPr/>
                      </p:nvPicPr>
                      <p:blipFill>
                        <a:blip r:embed="rId9"/>
                        <a:stretch>
                          <a:fillRect/>
                        </a:stretch>
                      </p:blipFill>
                      <p:spPr>
                        <a:xfrm>
                          <a:off x="6014" y="5937"/>
                          <a:ext cx="4973" cy="3457"/>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12225" y="5937"/>
            <a:ext cx="5836" cy="3457"/>
          </p:xfrm>
          <a:graphic>
            <a:graphicData uri="http://schemas.openxmlformats.org/presentationml/2006/ole">
              <mc:AlternateContent xmlns:mc="http://schemas.openxmlformats.org/markup-compatibility/2006">
                <mc:Choice xmlns:v="urn:schemas-microsoft-com:vml" Requires="v">
                  <p:oleObj spid="_x0000_s41992" r:id="rId10" imgW="2032000" imgH="939800" progId="Equation.KSEE3">
                    <p:embed/>
                  </p:oleObj>
                </mc:Choice>
                <mc:Fallback>
                  <p:oleObj r:id="rId10" imgW="2032000" imgH="939800" progId="Equation.KSEE3">
                    <p:embed/>
                    <p:pic>
                      <p:nvPicPr>
                        <p:cNvPr id="0" name="图片 8196"/>
                        <p:cNvPicPr/>
                        <p:nvPr/>
                      </p:nvPicPr>
                      <p:blipFill>
                        <a:blip r:embed="rId11"/>
                        <a:stretch>
                          <a:fillRect/>
                        </a:stretch>
                      </p:blipFill>
                      <p:spPr>
                        <a:xfrm>
                          <a:off x="12225" y="5937"/>
                          <a:ext cx="5836" cy="3457"/>
                        </a:xfrm>
                        <a:prstGeom prst="rect">
                          <a:avLst/>
                        </a:prstGeom>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sym typeface="+mn-ea"/>
              </a:rPr>
              <a:t>矩阵与矩阵的乘法</a:t>
            </a:r>
            <a:endParaRPr lang="zh-CN" altLang="en-US"/>
          </a:p>
        </p:txBody>
      </p:sp>
      <p:pic>
        <p:nvPicPr>
          <p:cNvPr id="4" name="图片 3"/>
          <p:cNvPicPr>
            <a:picLocks noChangeAspect="1"/>
          </p:cNvPicPr>
          <p:nvPr/>
        </p:nvPicPr>
        <p:blipFill>
          <a:blip r:embed="rId3"/>
          <a:stretch>
            <a:fillRect/>
          </a:stretch>
        </p:blipFill>
        <p:spPr>
          <a:xfrm>
            <a:off x="942342" y="1238021"/>
            <a:ext cx="9655292" cy="4189589"/>
          </a:xfrm>
          <a:prstGeom prst="rect">
            <a:avLst/>
          </a:prstGeom>
        </p:spPr>
      </p:pic>
      <p:grpSp>
        <p:nvGrpSpPr>
          <p:cNvPr id="15" name="组合 14"/>
          <p:cNvGrpSpPr/>
          <p:nvPr/>
        </p:nvGrpSpPr>
        <p:grpSpPr>
          <a:xfrm>
            <a:off x="1104237" y="5826951"/>
            <a:ext cx="9593074" cy="545999"/>
            <a:chOff x="1396" y="9310"/>
            <a:chExt cx="15110" cy="860"/>
          </a:xfrm>
        </p:grpSpPr>
        <p:graphicFrame>
          <p:nvGraphicFramePr>
            <p:cNvPr id="8" name="对象 7">
              <a:hlinkClick r:id="" action="ppaction://ole?verb=0"/>
            </p:cNvPr>
            <p:cNvGraphicFramePr>
              <a:graphicFrameLocks noChangeAspect="1"/>
            </p:cNvGraphicFramePr>
            <p:nvPr/>
          </p:nvGraphicFramePr>
          <p:xfrm>
            <a:off x="1396" y="9310"/>
            <a:ext cx="3993" cy="860"/>
          </p:xfrm>
          <a:graphic>
            <a:graphicData uri="http://schemas.openxmlformats.org/presentationml/2006/ole">
              <mc:AlternateContent xmlns:mc="http://schemas.openxmlformats.org/markup-compatibility/2006">
                <mc:Choice xmlns:v="urn:schemas-microsoft-com:vml" Requires="v">
                  <p:oleObj spid="_x0000_s43012" r:id="rId4" imgW="1002665" imgH="215900" progId="Equation.KSEE3">
                    <p:embed/>
                  </p:oleObj>
                </mc:Choice>
                <mc:Fallback>
                  <p:oleObj r:id="rId4" imgW="1002665" imgH="215900" progId="Equation.KSEE3">
                    <p:embed/>
                    <p:pic>
                      <p:nvPicPr>
                        <p:cNvPr id="0" name="图片 11264"/>
                        <p:cNvPicPr/>
                        <p:nvPr/>
                      </p:nvPicPr>
                      <p:blipFill>
                        <a:blip r:embed="rId5"/>
                        <a:stretch>
                          <a:fillRect/>
                        </a:stretch>
                      </p:blipFill>
                      <p:spPr>
                        <a:xfrm>
                          <a:off x="1396" y="9310"/>
                          <a:ext cx="3993" cy="86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5864" y="9310"/>
            <a:ext cx="5159" cy="860"/>
          </p:xfrm>
          <a:graphic>
            <a:graphicData uri="http://schemas.openxmlformats.org/presentationml/2006/ole">
              <mc:AlternateContent xmlns:mc="http://schemas.openxmlformats.org/markup-compatibility/2006">
                <mc:Choice xmlns:v="urn:schemas-microsoft-com:vml" Requires="v">
                  <p:oleObj spid="_x0000_s43013" r:id="rId6" imgW="1295400" imgH="215900" progId="Equation.KSEE3">
                    <p:embed/>
                  </p:oleObj>
                </mc:Choice>
                <mc:Fallback>
                  <p:oleObj r:id="rId6" imgW="1295400" imgH="215900" progId="Equation.KSEE3">
                    <p:embed/>
                    <p:pic>
                      <p:nvPicPr>
                        <p:cNvPr id="0" name="图片 11265"/>
                        <p:cNvPicPr/>
                        <p:nvPr/>
                      </p:nvPicPr>
                      <p:blipFill>
                        <a:blip r:embed="rId7"/>
                        <a:stretch>
                          <a:fillRect/>
                        </a:stretch>
                      </p:blipFill>
                      <p:spPr>
                        <a:xfrm>
                          <a:off x="5864" y="9310"/>
                          <a:ext cx="5159" cy="86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11498" y="9310"/>
            <a:ext cx="5008" cy="860"/>
          </p:xfrm>
          <a:graphic>
            <a:graphicData uri="http://schemas.openxmlformats.org/presentationml/2006/ole">
              <mc:AlternateContent xmlns:mc="http://schemas.openxmlformats.org/markup-compatibility/2006">
                <mc:Choice xmlns:v="urn:schemas-microsoft-com:vml" Requires="v">
                  <p:oleObj spid="_x0000_s43014" r:id="rId8" imgW="1257300" imgH="215900" progId="Equation.KSEE3">
                    <p:embed/>
                  </p:oleObj>
                </mc:Choice>
                <mc:Fallback>
                  <p:oleObj r:id="rId8" imgW="1257300" imgH="215900" progId="Equation.KSEE3">
                    <p:embed/>
                    <p:pic>
                      <p:nvPicPr>
                        <p:cNvPr id="0" name="图片 11266"/>
                        <p:cNvPicPr/>
                        <p:nvPr/>
                      </p:nvPicPr>
                      <p:blipFill>
                        <a:blip r:embed="rId9"/>
                        <a:stretch>
                          <a:fillRect/>
                        </a:stretch>
                      </p:blipFill>
                      <p:spPr>
                        <a:xfrm>
                          <a:off x="11498" y="9310"/>
                          <a:ext cx="5008" cy="860"/>
                        </a:xfrm>
                        <a:prstGeom prst="rect">
                          <a:avLst/>
                        </a:prstGeom>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a:sym typeface="+mn-ea"/>
              </a:rPr>
              <a:t>常见函数</a:t>
            </a:r>
            <a:endParaRPr lang="en-US" altLang="zh-CN"/>
          </a:p>
        </p:txBody>
      </p:sp>
      <p:sp>
        <p:nvSpPr>
          <p:cNvPr id="2" name="内容占位符 1"/>
          <p:cNvSpPr>
            <a:spLocks noGrp="1"/>
          </p:cNvSpPr>
          <p:nvPr>
            <p:ph idx="1"/>
          </p:nvPr>
        </p:nvSpPr>
        <p:spPr/>
        <p:txBody>
          <a:bodyPr/>
          <a:lstStyle/>
          <a:p>
            <a:endParaRPr lang="zh-CN" altLang="en-US"/>
          </a:p>
        </p:txBody>
      </p:sp>
      <p:pic>
        <p:nvPicPr>
          <p:cNvPr id="3" name="图片 2"/>
          <p:cNvPicPr>
            <a:picLocks noChangeAspect="1"/>
          </p:cNvPicPr>
          <p:nvPr/>
        </p:nvPicPr>
        <p:blipFill>
          <a:blip r:embed="rId2"/>
          <a:stretch>
            <a:fillRect/>
          </a:stretch>
        </p:blipFill>
        <p:spPr>
          <a:xfrm>
            <a:off x="143510" y="1124585"/>
            <a:ext cx="6779260" cy="5289550"/>
          </a:xfrm>
          <a:prstGeom prst="rect">
            <a:avLst/>
          </a:prstGeom>
        </p:spPr>
      </p:pic>
      <p:pic>
        <p:nvPicPr>
          <p:cNvPr id="6" name="图片 5"/>
          <p:cNvPicPr>
            <a:picLocks noChangeAspect="1"/>
          </p:cNvPicPr>
          <p:nvPr/>
        </p:nvPicPr>
        <p:blipFill>
          <a:blip r:embed="rId3"/>
          <a:srcRect t="723"/>
          <a:stretch>
            <a:fillRect/>
          </a:stretch>
        </p:blipFill>
        <p:spPr>
          <a:xfrm>
            <a:off x="6922947" y="1124422"/>
            <a:ext cx="4941925" cy="44473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矩阵的转置</a:t>
            </a:r>
            <a:endParaRPr lang="en-US" altLang="zh-CN"/>
          </a:p>
        </p:txBody>
      </p:sp>
      <p:sp>
        <p:nvSpPr>
          <p:cNvPr id="7" name="内容占位符 6"/>
          <p:cNvSpPr>
            <a:spLocks noGrp="1"/>
          </p:cNvSpPr>
          <p:nvPr>
            <p:ph idx="1"/>
          </p:nvPr>
        </p:nvSpPr>
        <p:spPr/>
        <p:txBody>
          <a:bodyPr/>
          <a:lstStyle/>
          <a:p>
            <a:r>
              <a:rPr lang="en-US">
                <a:latin typeface="Arial" panose="020B0604020202020204" pitchFamily="34" charset="0"/>
                <a:sym typeface="+mn-ea"/>
              </a:rPr>
              <a:t> </a:t>
            </a:r>
            <a:r>
              <a:rPr lang="zh-CN" altLang="en-US">
                <a:latin typeface="Arial" panose="020B0604020202020204" pitchFamily="34" charset="0"/>
                <a:sym typeface="+mn-ea"/>
              </a:rPr>
              <a:t>矩阵的转置：把矩阵</a:t>
            </a:r>
            <a:r>
              <a:rPr lang="en-US" altLang="zh-CN">
                <a:latin typeface="Arial" panose="020B0604020202020204" pitchFamily="34" charset="0"/>
                <a:sym typeface="+mn-ea"/>
              </a:rPr>
              <a:t>A</a:t>
            </a:r>
            <a:r>
              <a:rPr lang="zh-CN" altLang="en-US">
                <a:latin typeface="Arial" panose="020B0604020202020204" pitchFamily="34" charset="0"/>
                <a:sym typeface="+mn-ea"/>
              </a:rPr>
              <a:t>的行和列互相交换所产生的矩阵称为</a:t>
            </a:r>
            <a:r>
              <a:rPr lang="en-US" altLang="zh-CN">
                <a:latin typeface="Arial" panose="020B0604020202020204" pitchFamily="34" charset="0"/>
                <a:sym typeface="+mn-ea"/>
              </a:rPr>
              <a:t>A</a:t>
            </a:r>
            <a:r>
              <a:rPr lang="zh-CN" altLang="en-US">
                <a:latin typeface="Arial" panose="020B0604020202020204" pitchFamily="34" charset="0"/>
                <a:sym typeface="+mn-ea"/>
              </a:rPr>
              <a:t>的转置矩阵，这一过程叫做矩阵的转置。</a:t>
            </a:r>
            <a:r>
              <a:rPr lang="en-US">
                <a:latin typeface="Arial" panose="020B0604020202020204" pitchFamily="34" charset="0"/>
                <a:sym typeface="+mn-ea"/>
              </a:rPr>
              <a:t> </a:t>
            </a:r>
            <a:r>
              <a:rPr lang="zh-CN" altLang="en-US">
                <a:latin typeface="Arial" panose="020B0604020202020204" pitchFamily="34" charset="0"/>
                <a:sym typeface="+mn-ea"/>
              </a:rPr>
              <a:t>使用</a:t>
            </a:r>
            <a:r>
              <a:rPr lang="en-US" altLang="zh-CN">
                <a:latin typeface="Arial" panose="020B0604020202020204" pitchFamily="34" charset="0"/>
                <a:sym typeface="+mn-ea"/>
              </a:rPr>
              <a:t>A</a:t>
            </a:r>
            <a:r>
              <a:rPr lang="en-US" altLang="zh-CN" baseline="30000">
                <a:latin typeface="Arial" panose="020B0604020202020204" pitchFamily="34" charset="0"/>
                <a:sym typeface="+mn-ea"/>
              </a:rPr>
              <a:t>T</a:t>
            </a:r>
            <a:r>
              <a:rPr lang="zh-CN" altLang="en-US">
                <a:latin typeface="Arial" panose="020B0604020202020204" pitchFamily="34" charset="0"/>
                <a:sym typeface="+mn-ea"/>
              </a:rPr>
              <a:t>表示</a:t>
            </a:r>
            <a:r>
              <a:rPr lang="en-US" altLang="zh-CN">
                <a:latin typeface="Arial" panose="020B0604020202020204" pitchFamily="34" charset="0"/>
                <a:sym typeface="+mn-ea"/>
              </a:rPr>
              <a:t>A</a:t>
            </a:r>
            <a:r>
              <a:rPr lang="zh-CN" altLang="en-US">
                <a:latin typeface="Arial" panose="020B0604020202020204" pitchFamily="34" charset="0"/>
                <a:sym typeface="+mn-ea"/>
              </a:rPr>
              <a:t>的转置</a:t>
            </a:r>
            <a:endParaRPr lang="zh-CN" altLang="en-US"/>
          </a:p>
        </p:txBody>
      </p:sp>
      <p:graphicFrame>
        <p:nvGraphicFramePr>
          <p:cNvPr id="2" name="对象 1">
            <a:hlinkClick r:id="" action="ppaction://ole?verb=0"/>
          </p:cNvPr>
          <p:cNvGraphicFramePr>
            <a:graphicFrameLocks noChangeAspect="1"/>
          </p:cNvGraphicFramePr>
          <p:nvPr/>
        </p:nvGraphicFramePr>
        <p:xfrm>
          <a:off x="1535317" y="3310413"/>
          <a:ext cx="3663906" cy="2536355"/>
        </p:xfrm>
        <a:graphic>
          <a:graphicData uri="http://schemas.openxmlformats.org/presentationml/2006/ole">
            <mc:AlternateContent xmlns:mc="http://schemas.openxmlformats.org/markup-compatibility/2006">
              <mc:Choice xmlns:v="urn:schemas-microsoft-com:vml" Requires="v">
                <p:oleObj spid="_x0000_s44035" r:id="rId4" imgW="2272665" imgH="2556510" progId="Equation.KSEE3">
                  <p:embed/>
                </p:oleObj>
              </mc:Choice>
              <mc:Fallback>
                <p:oleObj r:id="rId4" imgW="2272665" imgH="2556510" progId="Equation.KSEE3">
                  <p:embed/>
                  <p:pic>
                    <p:nvPicPr>
                      <p:cNvPr id="0" name="图片 3072"/>
                      <p:cNvPicPr/>
                      <p:nvPr/>
                    </p:nvPicPr>
                    <p:blipFill>
                      <a:blip r:embed="rId5"/>
                      <a:stretch>
                        <a:fillRect/>
                      </a:stretch>
                    </p:blipFill>
                    <p:spPr>
                      <a:xfrm>
                        <a:off x="1535317" y="3310413"/>
                        <a:ext cx="3663906" cy="253635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5978225" y="3309778"/>
          <a:ext cx="4018806" cy="2536990"/>
        </p:xfrm>
        <a:graphic>
          <a:graphicData uri="http://schemas.openxmlformats.org/presentationml/2006/ole">
            <mc:AlternateContent xmlns:mc="http://schemas.openxmlformats.org/markup-compatibility/2006">
              <mc:Choice xmlns:v="urn:schemas-microsoft-com:vml" Requires="v">
                <p:oleObj spid="_x0000_s44036" r:id="rId6" imgW="1638300" imgH="939800" progId="Equation.KSEE3">
                  <p:embed/>
                </p:oleObj>
              </mc:Choice>
              <mc:Fallback>
                <p:oleObj r:id="rId6" imgW="1638300" imgH="939800" progId="Equation.KSEE3">
                  <p:embed/>
                  <p:pic>
                    <p:nvPicPr>
                      <p:cNvPr id="0" name="图片 3072"/>
                      <p:cNvPicPr/>
                      <p:nvPr/>
                    </p:nvPicPr>
                    <p:blipFill>
                      <a:blip r:embed="rId7"/>
                      <a:stretch>
                        <a:fillRect/>
                      </a:stretch>
                    </p:blipFill>
                    <p:spPr>
                      <a:xfrm>
                        <a:off x="5978225" y="3309778"/>
                        <a:ext cx="4018806" cy="253699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sym typeface="+mn-ea"/>
              </a:rPr>
              <a:t>矩阵的转置</a:t>
            </a:r>
            <a:endParaRPr lang="zh-CN" altLang="en-US"/>
          </a:p>
        </p:txBody>
      </p:sp>
      <p:sp>
        <p:nvSpPr>
          <p:cNvPr id="2" name="内容占位符 1"/>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56333" y="1020256"/>
            <a:ext cx="8179190" cy="48181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QR</a:t>
            </a:r>
            <a:r>
              <a:rPr lang="zh-CN" altLang="en-US"/>
              <a:t>分解</a:t>
            </a:r>
          </a:p>
        </p:txBody>
      </p:sp>
      <p:sp>
        <p:nvSpPr>
          <p:cNvPr id="2" name="内容占位符 1"/>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52835" y="1014542"/>
            <a:ext cx="9725129" cy="55012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a:t>SVD</a:t>
            </a:r>
            <a:r>
              <a:rPr lang="zh-CN" altLang="en-US"/>
              <a:t>分解</a:t>
            </a:r>
          </a:p>
        </p:txBody>
      </p:sp>
      <p:sp>
        <p:nvSpPr>
          <p:cNvPr id="4" name="内容占位符 3"/>
          <p:cNvSpPr>
            <a:spLocks noGrp="1"/>
          </p:cNvSpPr>
          <p:nvPr>
            <p:ph idx="1"/>
          </p:nvPr>
        </p:nvSpPr>
        <p:spPr/>
        <p:txBody>
          <a:bodyPr/>
          <a:lstStyle/>
          <a:p>
            <a:pPr>
              <a:lnSpc>
                <a:spcPct val="150000"/>
              </a:lnSpc>
            </a:pPr>
            <a:r>
              <a:rPr lang="en-US" altLang="zh-CN" sz="2800">
                <a:sym typeface="+mn-ea"/>
              </a:rPr>
              <a:t> </a:t>
            </a:r>
            <a:r>
              <a:rPr lang="zh-CN" altLang="en-US" sz="2800" b="1">
                <a:sym typeface="+mn-ea"/>
              </a:rPr>
              <a:t>奇异值分解</a:t>
            </a:r>
            <a:r>
              <a:rPr lang="en-US" altLang="zh-CN" sz="2800">
                <a:sym typeface="+mn-ea"/>
              </a:rPr>
              <a:t>(</a:t>
            </a:r>
            <a:r>
              <a:rPr lang="en-US" altLang="zh-CN" sz="2800" b="1">
                <a:sym typeface="+mn-ea"/>
              </a:rPr>
              <a:t>Singular Value Decomposition</a:t>
            </a:r>
            <a:r>
              <a:rPr lang="en-US" altLang="zh-CN" sz="2800">
                <a:sym typeface="+mn-ea"/>
              </a:rPr>
              <a:t>)</a:t>
            </a:r>
            <a:r>
              <a:rPr lang="zh-CN" altLang="en-US" sz="2800">
                <a:sym typeface="+mn-ea"/>
              </a:rPr>
              <a:t>是一种重要的矩阵分解方法，可以看做是对称方阵在任意矩阵上的推广。</a:t>
            </a:r>
          </a:p>
          <a:p>
            <a:pPr>
              <a:lnSpc>
                <a:spcPct val="150000"/>
              </a:lnSpc>
            </a:pPr>
            <a:r>
              <a:rPr lang="zh-CN" altLang="en-US" sz="2800">
                <a:sym typeface="+mn-ea"/>
              </a:rPr>
              <a:t> 假设</a:t>
            </a:r>
            <a:r>
              <a:rPr lang="en-US" altLang="zh-CN" sz="2800">
                <a:sym typeface="+mn-ea"/>
              </a:rPr>
              <a:t>A</a:t>
            </a:r>
            <a:r>
              <a:rPr lang="zh-CN" altLang="en-US" sz="2800">
                <a:sym typeface="+mn-ea"/>
              </a:rPr>
              <a:t>为一个</a:t>
            </a:r>
            <a:r>
              <a:rPr lang="en-US" altLang="zh-CN" sz="2800">
                <a:sym typeface="+mn-ea"/>
              </a:rPr>
              <a:t>m*n</a:t>
            </a:r>
            <a:r>
              <a:rPr lang="zh-CN" altLang="en-US" sz="2800">
                <a:sym typeface="+mn-ea"/>
              </a:rPr>
              <a:t>阶实矩阵，则存在一个分解使得：</a:t>
            </a:r>
          </a:p>
          <a:p>
            <a:pPr>
              <a:lnSpc>
                <a:spcPct val="150000"/>
              </a:lnSpc>
            </a:pPr>
            <a:endParaRPr lang="zh-CN" altLang="en-US" sz="2800">
              <a:sym typeface="+mn-ea"/>
            </a:endParaRPr>
          </a:p>
          <a:p>
            <a:pPr lvl="1">
              <a:lnSpc>
                <a:spcPct val="150000"/>
              </a:lnSpc>
            </a:pPr>
            <a:r>
              <a:rPr lang="zh-CN" altLang="en-US" sz="2800">
                <a:sym typeface="+mn-ea"/>
              </a:rPr>
              <a:t> 通常将奇异值由大到小排列，这样Σ便能由</a:t>
            </a:r>
            <a:r>
              <a:rPr lang="en-US" altLang="zh-CN" sz="2800">
                <a:sym typeface="+mn-ea"/>
              </a:rPr>
              <a:t>A</a:t>
            </a:r>
            <a:r>
              <a:rPr lang="zh-CN" altLang="en-US" sz="2800">
                <a:sym typeface="+mn-ea"/>
              </a:rPr>
              <a:t>唯一确定了。</a:t>
            </a:r>
            <a:endParaRPr lang="zh-CN" altLang="en-US"/>
          </a:p>
        </p:txBody>
      </p:sp>
      <p:graphicFrame>
        <p:nvGraphicFramePr>
          <p:cNvPr id="5" name="对象 4">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5059" r:id="rId4" imgW="914400" imgH="215900" progId="Equation.KSEE3">
                  <p:embed/>
                </p:oleObj>
              </mc:Choice>
              <mc:Fallback>
                <p:oleObj r:id="rId4" imgW="914400" imgH="215900" progId="Equation.KSEE3">
                  <p:embed/>
                  <p:pic>
                    <p:nvPicPr>
                      <p:cNvPr id="0" name="图片 26626"/>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3478712" y="3397923"/>
          <a:ext cx="4089278" cy="801857"/>
        </p:xfrm>
        <a:graphic>
          <a:graphicData uri="http://schemas.openxmlformats.org/presentationml/2006/ole">
            <mc:AlternateContent xmlns:mc="http://schemas.openxmlformats.org/markup-compatibility/2006">
              <mc:Choice xmlns:v="urn:schemas-microsoft-com:vml" Requires="v">
                <p:oleObj spid="_x0000_s45060" r:id="rId6" imgW="1295400" imgH="254000" progId="Equation.KSEE3">
                  <p:embed/>
                </p:oleObj>
              </mc:Choice>
              <mc:Fallback>
                <p:oleObj r:id="rId6" imgW="1295400" imgH="254000" progId="Equation.KSEE3">
                  <p:embed/>
                  <p:pic>
                    <p:nvPicPr>
                      <p:cNvPr id="0" name="图片 28672"/>
                      <p:cNvPicPr/>
                      <p:nvPr/>
                    </p:nvPicPr>
                    <p:blipFill>
                      <a:blip r:embed="rId7"/>
                      <a:stretch>
                        <a:fillRect/>
                      </a:stretch>
                    </p:blipFill>
                    <p:spPr>
                      <a:xfrm>
                        <a:off x="3478712" y="3397923"/>
                        <a:ext cx="4089278" cy="801857"/>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向量的导数</a:t>
            </a:r>
          </a:p>
        </p:txBody>
      </p:sp>
      <p:sp>
        <p:nvSpPr>
          <p:cNvPr id="2" name="内容占位符 1"/>
          <p:cNvSpPr>
            <a:spLocks noGrp="1"/>
          </p:cNvSpPr>
          <p:nvPr>
            <p:ph idx="1"/>
          </p:nvPr>
        </p:nvSpPr>
        <p:spPr>
          <a:xfrm>
            <a:off x="574675" y="1232535"/>
            <a:ext cx="10779125" cy="4944745"/>
          </a:xfrm>
        </p:spPr>
        <p:txBody>
          <a:bodyPr/>
          <a:lstStyle/>
          <a:p>
            <a:r>
              <a:rPr lang="en-US" altLang="zh-CN">
                <a:sym typeface="+mn-ea"/>
              </a:rPr>
              <a:t> A</a:t>
            </a:r>
            <a:r>
              <a:rPr lang="zh-CN" altLang="en-US">
                <a:sym typeface="+mn-ea"/>
              </a:rPr>
              <a:t>为</a:t>
            </a:r>
            <a:r>
              <a:rPr lang="en-US" altLang="zh-CN">
                <a:sym typeface="+mn-ea"/>
              </a:rPr>
              <a:t>m*n</a:t>
            </a:r>
            <a:r>
              <a:rPr lang="zh-CN" altLang="en-US">
                <a:sym typeface="+mn-ea"/>
              </a:rPr>
              <a:t>的矩阵，</a:t>
            </a:r>
            <a:r>
              <a:rPr lang="en-US" altLang="zh-CN">
                <a:sym typeface="+mn-ea"/>
              </a:rPr>
              <a:t>x</a:t>
            </a:r>
            <a:r>
              <a:rPr lang="zh-CN" altLang="en-US">
                <a:sym typeface="+mn-ea"/>
              </a:rPr>
              <a:t>为</a:t>
            </a:r>
            <a:r>
              <a:rPr lang="en-US" altLang="zh-CN">
                <a:sym typeface="+mn-ea"/>
              </a:rPr>
              <a:t>n*1</a:t>
            </a:r>
            <a:r>
              <a:rPr lang="zh-CN" altLang="en-US">
                <a:sym typeface="+mn-ea"/>
              </a:rPr>
              <a:t>的列向量，则</a:t>
            </a:r>
            <a:r>
              <a:rPr lang="en-US" altLang="zh-CN">
                <a:sym typeface="+mn-ea"/>
              </a:rPr>
              <a:t>Ax</a:t>
            </a:r>
            <a:r>
              <a:rPr lang="zh-CN" altLang="en-US">
                <a:sym typeface="+mn-ea"/>
              </a:rPr>
              <a:t>为</a:t>
            </a:r>
            <a:r>
              <a:rPr lang="en-US" altLang="zh-CN">
                <a:sym typeface="+mn-ea"/>
              </a:rPr>
              <a:t>m*1</a:t>
            </a:r>
            <a:r>
              <a:rPr lang="zh-CN" altLang="en-US">
                <a:sym typeface="+mn-ea"/>
              </a:rPr>
              <a:t>的列向量，记作</a:t>
            </a:r>
          </a:p>
          <a:p>
            <a:endParaRPr lang="zh-CN" altLang="en-US"/>
          </a:p>
        </p:txBody>
      </p:sp>
      <p:graphicFrame>
        <p:nvGraphicFramePr>
          <p:cNvPr id="5" name="对象 4">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6087" r:id="rId4" imgW="914400" imgH="215900" progId="Equation.KSEE3">
                  <p:embed/>
                </p:oleObj>
              </mc:Choice>
              <mc:Fallback>
                <p:oleObj r:id="rId4" imgW="914400" imgH="215900" progId="Equation.KSEE3">
                  <p:embed/>
                  <p:pic>
                    <p:nvPicPr>
                      <p:cNvPr id="0" name="图片 26626"/>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10635035" y="1323728"/>
          <a:ext cx="1121837" cy="612027"/>
        </p:xfrm>
        <a:graphic>
          <a:graphicData uri="http://schemas.openxmlformats.org/presentationml/2006/ole">
            <mc:AlternateContent xmlns:mc="http://schemas.openxmlformats.org/markup-compatibility/2006">
              <mc:Choice xmlns:v="urn:schemas-microsoft-com:vml" Requires="v">
                <p:oleObj spid="_x0000_s46088" r:id="rId6" imgW="558800" imgH="304800" progId="Equation.KSEE3">
                  <p:embed/>
                </p:oleObj>
              </mc:Choice>
              <mc:Fallback>
                <p:oleObj r:id="rId6" imgW="558800" imgH="304800" progId="Equation.KSEE3">
                  <p:embed/>
                  <p:pic>
                    <p:nvPicPr>
                      <p:cNvPr id="0" name="图片 29696"/>
                      <p:cNvPicPr/>
                      <p:nvPr/>
                    </p:nvPicPr>
                    <p:blipFill>
                      <a:blip r:embed="rId7"/>
                      <a:stretch>
                        <a:fillRect/>
                      </a:stretch>
                    </p:blipFill>
                    <p:spPr>
                      <a:xfrm>
                        <a:off x="10635035" y="1323728"/>
                        <a:ext cx="1121837" cy="612027"/>
                      </a:xfrm>
                      <a:prstGeom prst="rect">
                        <a:avLst/>
                      </a:prstGeom>
                    </p:spPr>
                  </p:pic>
                </p:oleObj>
              </mc:Fallback>
            </mc:AlternateContent>
          </a:graphicData>
        </a:graphic>
      </p:graphicFrame>
      <p:grpSp>
        <p:nvGrpSpPr>
          <p:cNvPr id="10" name="组合 9"/>
          <p:cNvGrpSpPr/>
          <p:nvPr/>
        </p:nvGrpSpPr>
        <p:grpSpPr>
          <a:xfrm>
            <a:off x="492215" y="2236085"/>
            <a:ext cx="10732687" cy="2065273"/>
            <a:chOff x="778" y="4413"/>
            <a:chExt cx="16905" cy="3253"/>
          </a:xfrm>
        </p:grpSpPr>
        <p:graphicFrame>
          <p:nvGraphicFramePr>
            <p:cNvPr id="9" name="对象 8">
              <a:hlinkClick r:id="" action="ppaction://ole?verb=0"/>
            </p:cNvPr>
            <p:cNvGraphicFramePr>
              <a:graphicFrameLocks noChangeAspect="1"/>
            </p:cNvGraphicFramePr>
            <p:nvPr/>
          </p:nvGraphicFramePr>
          <p:xfrm>
            <a:off x="778" y="4413"/>
            <a:ext cx="4365" cy="3253"/>
          </p:xfrm>
          <a:graphic>
            <a:graphicData uri="http://schemas.openxmlformats.org/presentationml/2006/ole">
              <mc:AlternateContent xmlns:mc="http://schemas.openxmlformats.org/markup-compatibility/2006">
                <mc:Choice xmlns:v="urn:schemas-microsoft-com:vml" Requires="v">
                  <p:oleObj spid="_x0000_s46089" r:id="rId8" imgW="2272665" imgH="2556510" progId="Equation.KSEE3">
                    <p:embed/>
                  </p:oleObj>
                </mc:Choice>
                <mc:Fallback>
                  <p:oleObj r:id="rId8" imgW="2272665" imgH="2556510" progId="Equation.KSEE3">
                    <p:embed/>
                    <p:pic>
                      <p:nvPicPr>
                        <p:cNvPr id="0" name="图片 3072"/>
                        <p:cNvPicPr/>
                        <p:nvPr/>
                      </p:nvPicPr>
                      <p:blipFill>
                        <a:blip r:embed="rId9"/>
                        <a:stretch>
                          <a:fillRect/>
                        </a:stretch>
                      </p:blipFill>
                      <p:spPr>
                        <a:xfrm>
                          <a:off x="778" y="4413"/>
                          <a:ext cx="4365" cy="325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7337" y="4414"/>
            <a:ext cx="1624" cy="3252"/>
          </p:xfrm>
          <a:graphic>
            <a:graphicData uri="http://schemas.openxmlformats.org/presentationml/2006/ole">
              <mc:AlternateContent xmlns:mc="http://schemas.openxmlformats.org/markup-compatibility/2006">
                <mc:Choice xmlns:v="urn:schemas-microsoft-com:vml" Requires="v">
                  <p:oleObj spid="_x0000_s46090" r:id="rId10" imgW="571500" imgH="939800" progId="Equation.KSEE3">
                    <p:embed/>
                  </p:oleObj>
                </mc:Choice>
                <mc:Fallback>
                  <p:oleObj r:id="rId10" imgW="571500" imgH="939800" progId="Equation.KSEE3">
                    <p:embed/>
                    <p:pic>
                      <p:nvPicPr>
                        <p:cNvPr id="0" name="图片 29697"/>
                        <p:cNvPicPr/>
                        <p:nvPr/>
                      </p:nvPicPr>
                      <p:blipFill>
                        <a:blip r:embed="rId11"/>
                        <a:stretch>
                          <a:fillRect/>
                        </a:stretch>
                      </p:blipFill>
                      <p:spPr>
                        <a:xfrm>
                          <a:off x="7337" y="4414"/>
                          <a:ext cx="1624" cy="3252"/>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1046" y="4413"/>
            <a:ext cx="6637" cy="3253"/>
          </p:xfrm>
          <a:graphic>
            <a:graphicData uri="http://schemas.openxmlformats.org/presentationml/2006/ole">
              <mc:AlternateContent xmlns:mc="http://schemas.openxmlformats.org/markup-compatibility/2006">
                <mc:Choice xmlns:v="urn:schemas-microsoft-com:vml" Requires="v">
                  <p:oleObj spid="_x0000_s46091" r:id="rId12" imgW="1917065" imgH="939800" progId="Equation.KSEE3">
                    <p:embed/>
                  </p:oleObj>
                </mc:Choice>
                <mc:Fallback>
                  <p:oleObj r:id="rId12" imgW="1917065" imgH="939800" progId="Equation.KSEE3">
                    <p:embed/>
                    <p:pic>
                      <p:nvPicPr>
                        <p:cNvPr id="0" name="图片 29698"/>
                        <p:cNvPicPr/>
                        <p:nvPr/>
                      </p:nvPicPr>
                      <p:blipFill>
                        <a:blip r:embed="rId13"/>
                        <a:stretch>
                          <a:fillRect/>
                        </a:stretch>
                      </p:blipFill>
                      <p:spPr>
                        <a:xfrm>
                          <a:off x="11046" y="4413"/>
                          <a:ext cx="6637" cy="3253"/>
                        </a:xfrm>
                        <a:prstGeom prst="rect">
                          <a:avLst/>
                        </a:prstGeom>
                      </p:spPr>
                    </p:pic>
                  </p:oleObj>
                </mc:Fallback>
              </mc:AlternateContent>
            </a:graphicData>
          </a:graphic>
        </p:graphicFrame>
      </p:grpSp>
      <p:graphicFrame>
        <p:nvGraphicFramePr>
          <p:cNvPr id="11" name="对象 10">
            <a:hlinkClick r:id="" action="ppaction://ole?verb=0"/>
          </p:cNvPr>
          <p:cNvGraphicFramePr>
            <a:graphicFrameLocks noChangeAspect="1"/>
          </p:cNvGraphicFramePr>
          <p:nvPr/>
        </p:nvGraphicFramePr>
        <p:xfrm>
          <a:off x="2440680" y="4366734"/>
          <a:ext cx="5858695" cy="2269705"/>
        </p:xfrm>
        <a:graphic>
          <a:graphicData uri="http://schemas.openxmlformats.org/presentationml/2006/ole">
            <mc:AlternateContent xmlns:mc="http://schemas.openxmlformats.org/markup-compatibility/2006">
              <mc:Choice xmlns:v="urn:schemas-microsoft-com:vml" Requires="v">
                <p:oleObj spid="_x0000_s46092" r:id="rId14" imgW="2425700" imgH="939800" progId="Equation.KSEE3">
                  <p:embed/>
                </p:oleObj>
              </mc:Choice>
              <mc:Fallback>
                <p:oleObj r:id="rId14" imgW="2425700" imgH="939800" progId="Equation.KSEE3">
                  <p:embed/>
                  <p:pic>
                    <p:nvPicPr>
                      <p:cNvPr id="0" name="图片 29699"/>
                      <p:cNvPicPr/>
                      <p:nvPr/>
                    </p:nvPicPr>
                    <p:blipFill>
                      <a:blip r:embed="rId15"/>
                      <a:stretch>
                        <a:fillRect/>
                      </a:stretch>
                    </p:blipFill>
                    <p:spPr>
                      <a:xfrm>
                        <a:off x="2440680" y="4366734"/>
                        <a:ext cx="5858695" cy="226970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向量的导数</a:t>
            </a:r>
          </a:p>
        </p:txBody>
      </p:sp>
      <p:sp>
        <p:nvSpPr>
          <p:cNvPr id="4" name="内容占位符 3"/>
          <p:cNvSpPr>
            <a:spLocks noGrp="1"/>
          </p:cNvSpPr>
          <p:nvPr>
            <p:ph idx="1"/>
          </p:nvPr>
        </p:nvSpPr>
        <p:spPr/>
        <p:txBody>
          <a:bodyPr/>
          <a:lstStyle/>
          <a:p>
            <a:r>
              <a:rPr lang="en-US" altLang="zh-CN">
                <a:sym typeface="+mn-ea"/>
              </a:rPr>
              <a:t> </a:t>
            </a:r>
            <a:r>
              <a:rPr lang="zh-CN" altLang="en-US" b="1">
                <a:sym typeface="+mn-ea"/>
              </a:rPr>
              <a:t>向量偏导公式</a:t>
            </a:r>
          </a:p>
        </p:txBody>
      </p:sp>
      <p:graphicFrame>
        <p:nvGraphicFramePr>
          <p:cNvPr id="5" name="对象 4">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7106" r:id="rId4" imgW="914400" imgH="215900" progId="Equation.KSEE3">
                  <p:embed/>
                </p:oleObj>
              </mc:Choice>
              <mc:Fallback>
                <p:oleObj r:id="rId4" imgW="914400" imgH="215900" progId="Equation.KSEE3">
                  <p:embed/>
                  <p:pic>
                    <p:nvPicPr>
                      <p:cNvPr id="0" name="图片 26626"/>
                      <p:cNvPicPr/>
                      <p:nvPr/>
                    </p:nvPicPr>
                    <p:blipFill>
                      <a:blip r:embed="rId5"/>
                      <a:stretch>
                        <a:fillRect/>
                      </a:stretch>
                    </p:blipFill>
                    <p:spPr>
                      <a:xfrm>
                        <a:off x="5638567" y="3320435"/>
                        <a:ext cx="914231" cy="215860"/>
                      </a:xfrm>
                      <a:prstGeom prst="rect">
                        <a:avLst/>
                      </a:prstGeom>
                    </p:spPr>
                  </p:pic>
                </p:oleObj>
              </mc:Fallback>
            </mc:AlternateContent>
          </a:graphicData>
        </a:graphic>
      </p:graphicFrame>
      <p:pic>
        <p:nvPicPr>
          <p:cNvPr id="2" name="图片 1"/>
          <p:cNvPicPr>
            <a:picLocks noChangeAspect="1"/>
          </p:cNvPicPr>
          <p:nvPr/>
        </p:nvPicPr>
        <p:blipFill>
          <a:blip r:embed="rId6"/>
          <a:stretch>
            <a:fillRect/>
          </a:stretch>
        </p:blipFill>
        <p:spPr>
          <a:xfrm>
            <a:off x="2626647" y="1997995"/>
            <a:ext cx="2610002" cy="4333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标量对向量的导数</a:t>
            </a:r>
          </a:p>
        </p:txBody>
      </p:sp>
      <p:sp>
        <p:nvSpPr>
          <p:cNvPr id="7" name="内容占位符 6"/>
          <p:cNvSpPr>
            <a:spLocks noGrp="1"/>
          </p:cNvSpPr>
          <p:nvPr>
            <p:ph idx="1"/>
          </p:nvPr>
        </p:nvSpPr>
        <p:spPr>
          <a:xfrm>
            <a:off x="508635" y="1232535"/>
            <a:ext cx="10845165" cy="4944745"/>
          </a:xfrm>
        </p:spPr>
        <p:txBody>
          <a:bodyPr/>
          <a:lstStyle/>
          <a:p>
            <a:pPr>
              <a:lnSpc>
                <a:spcPct val="150000"/>
              </a:lnSpc>
            </a:pPr>
            <a:r>
              <a:rPr lang="en-US" altLang="zh-CN">
                <a:sym typeface="+mn-ea"/>
              </a:rPr>
              <a:t> A</a:t>
            </a:r>
            <a:r>
              <a:rPr lang="zh-CN" altLang="en-US">
                <a:sym typeface="+mn-ea"/>
              </a:rPr>
              <a:t>为</a:t>
            </a:r>
            <a:r>
              <a:rPr lang="en-US" altLang="zh-CN">
                <a:sym typeface="+mn-ea"/>
              </a:rPr>
              <a:t>n*n</a:t>
            </a:r>
            <a:r>
              <a:rPr lang="zh-CN" altLang="en-US">
                <a:sym typeface="+mn-ea"/>
              </a:rPr>
              <a:t>的矩阵，</a:t>
            </a:r>
            <a:r>
              <a:rPr lang="en-US" altLang="zh-CN">
                <a:sym typeface="+mn-ea"/>
              </a:rPr>
              <a:t>x</a:t>
            </a:r>
            <a:r>
              <a:rPr lang="zh-CN" altLang="en-US">
                <a:sym typeface="+mn-ea"/>
              </a:rPr>
              <a:t>为</a:t>
            </a:r>
            <a:r>
              <a:rPr lang="en-US" altLang="zh-CN">
                <a:sym typeface="+mn-ea"/>
              </a:rPr>
              <a:t>n*1</a:t>
            </a:r>
            <a:r>
              <a:rPr lang="zh-CN" altLang="en-US">
                <a:sym typeface="+mn-ea"/>
              </a:rPr>
              <a:t>的列向量，记</a:t>
            </a:r>
          </a:p>
          <a:p>
            <a:pPr>
              <a:lnSpc>
                <a:spcPct val="150000"/>
              </a:lnSpc>
            </a:pPr>
            <a:endParaRPr lang="zh-CN" altLang="en-US">
              <a:sym typeface="+mn-ea"/>
            </a:endParaRPr>
          </a:p>
          <a:p>
            <a:pPr>
              <a:lnSpc>
                <a:spcPct val="150000"/>
              </a:lnSpc>
            </a:pPr>
            <a:r>
              <a:rPr lang="en-US" altLang="zh-CN">
                <a:sym typeface="+mn-ea"/>
              </a:rPr>
              <a:t> </a:t>
            </a:r>
            <a:r>
              <a:rPr lang="zh-CN" altLang="en-US">
                <a:sym typeface="+mn-ea"/>
              </a:rPr>
              <a:t>同理可得：</a:t>
            </a:r>
          </a:p>
          <a:p>
            <a:pPr>
              <a:lnSpc>
                <a:spcPct val="150000"/>
              </a:lnSpc>
            </a:pPr>
            <a:endParaRPr lang="zh-CN" altLang="en-US">
              <a:sym typeface="+mn-ea"/>
            </a:endParaRPr>
          </a:p>
          <a:p>
            <a:pPr>
              <a:lnSpc>
                <a:spcPct val="150000"/>
              </a:lnSpc>
            </a:pPr>
            <a:r>
              <a:rPr lang="zh-CN" altLang="en-US">
                <a:sym typeface="+mn-ea"/>
              </a:rPr>
              <a:t> 若</a:t>
            </a:r>
            <a:r>
              <a:rPr lang="en-US" altLang="zh-CN">
                <a:sym typeface="+mn-ea"/>
              </a:rPr>
              <a:t>A</a:t>
            </a:r>
            <a:r>
              <a:rPr lang="zh-CN" altLang="en-US">
                <a:sym typeface="+mn-ea"/>
              </a:rPr>
              <a:t>为对称矩阵，则有</a:t>
            </a:r>
            <a:endParaRPr lang="zh-CN" altLang="en-US"/>
          </a:p>
        </p:txBody>
      </p:sp>
      <p:graphicFrame>
        <p:nvGraphicFramePr>
          <p:cNvPr id="5" name="对象 4">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8132" r:id="rId4" imgW="914400" imgH="215900" progId="Equation.KSEE3">
                  <p:embed/>
                </p:oleObj>
              </mc:Choice>
              <mc:Fallback>
                <p:oleObj r:id="rId4" imgW="914400" imgH="215900" progId="Equation.KSEE3">
                  <p:embed/>
                  <p:pic>
                    <p:nvPicPr>
                      <p:cNvPr id="0" name="图片 26626"/>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6986423" y="1118028"/>
          <a:ext cx="1986547" cy="848203"/>
        </p:xfrm>
        <a:graphic>
          <a:graphicData uri="http://schemas.openxmlformats.org/presentationml/2006/ole">
            <mc:AlternateContent xmlns:mc="http://schemas.openxmlformats.org/markup-compatibility/2006">
              <mc:Choice xmlns:v="urn:schemas-microsoft-com:vml" Requires="v">
                <p:oleObj spid="_x0000_s48133" r:id="rId6" imgW="774065" imgH="330200" progId="Equation.KSEE3">
                  <p:embed/>
                </p:oleObj>
              </mc:Choice>
              <mc:Fallback>
                <p:oleObj r:id="rId6" imgW="774065" imgH="330200" progId="Equation.KSEE3">
                  <p:embed/>
                  <p:pic>
                    <p:nvPicPr>
                      <p:cNvPr id="0" name="图片 29696"/>
                      <p:cNvPicPr/>
                      <p:nvPr/>
                    </p:nvPicPr>
                    <p:blipFill>
                      <a:blip r:embed="rId7"/>
                      <a:stretch>
                        <a:fillRect/>
                      </a:stretch>
                    </p:blipFill>
                    <p:spPr>
                      <a:xfrm>
                        <a:off x="6986423" y="1118028"/>
                        <a:ext cx="1986547" cy="848203"/>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6025845" y="3212505"/>
          <a:ext cx="139674" cy="431720"/>
        </p:xfrm>
        <a:graphic>
          <a:graphicData uri="http://schemas.openxmlformats.org/presentationml/2006/ole">
            <mc:AlternateContent xmlns:mc="http://schemas.openxmlformats.org/markup-compatibility/2006">
              <mc:Choice xmlns:v="urn:schemas-microsoft-com:vml" Requires="v">
                <p:oleObj spid="_x0000_s48134" r:id="rId8" imgW="139700" imgH="431800" progId="Equation.KSEE3">
                  <p:embed/>
                </p:oleObj>
              </mc:Choice>
              <mc:Fallback>
                <p:oleObj r:id="rId8" imgW="139700" imgH="431800" progId="Equation.KSEE3">
                  <p:embed/>
                  <p:pic>
                    <p:nvPicPr>
                      <p:cNvPr id="0" name="图片 30720"/>
                      <p:cNvPicPr/>
                      <p:nvPr/>
                    </p:nvPicPr>
                    <p:blipFill>
                      <a:blip r:embed="rId9"/>
                      <a:stretch>
                        <a:fillRect/>
                      </a:stretch>
                    </p:blipFill>
                    <p:spPr>
                      <a:xfrm>
                        <a:off x="6025845" y="3212505"/>
                        <a:ext cx="139674" cy="431720"/>
                      </a:xfrm>
                      <a:prstGeom prst="rect">
                        <a:avLst/>
                      </a:prstGeom>
                    </p:spPr>
                  </p:pic>
                </p:oleObj>
              </mc:Fallback>
            </mc:AlternateContent>
          </a:graphicData>
        </a:graphic>
      </p:graphicFrame>
      <p:pic>
        <p:nvPicPr>
          <p:cNvPr id="12" name="图片 11"/>
          <p:cNvPicPr>
            <a:picLocks noChangeAspect="1"/>
          </p:cNvPicPr>
          <p:nvPr/>
        </p:nvPicPr>
        <p:blipFill>
          <a:blip r:embed="rId10"/>
          <a:stretch>
            <a:fillRect/>
          </a:stretch>
        </p:blipFill>
        <p:spPr>
          <a:xfrm>
            <a:off x="2595576" y="2510960"/>
            <a:ext cx="4980018" cy="1314207"/>
          </a:xfrm>
          <a:prstGeom prst="rect">
            <a:avLst/>
          </a:prstGeom>
        </p:spPr>
      </p:pic>
      <p:pic>
        <p:nvPicPr>
          <p:cNvPr id="13" name="图片 12"/>
          <p:cNvPicPr>
            <a:picLocks noChangeAspect="1"/>
          </p:cNvPicPr>
          <p:nvPr/>
        </p:nvPicPr>
        <p:blipFill>
          <a:blip r:embed="rId11"/>
          <a:stretch>
            <a:fillRect/>
          </a:stretch>
        </p:blipFill>
        <p:spPr>
          <a:xfrm>
            <a:off x="4421498" y="3982617"/>
            <a:ext cx="3349005" cy="13738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标量对向量的导数</a:t>
            </a:r>
          </a:p>
        </p:txBody>
      </p:sp>
      <p:graphicFrame>
        <p:nvGraphicFramePr>
          <p:cNvPr id="5" name="对象 4">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9159" r:id="rId4" imgW="914400" imgH="215900" progId="Equation.KSEE3">
                  <p:embed/>
                </p:oleObj>
              </mc:Choice>
              <mc:Fallback>
                <p:oleObj r:id="rId4" imgW="914400" imgH="215900" progId="Equation.KSEE3">
                  <p:embed/>
                  <p:pic>
                    <p:nvPicPr>
                      <p:cNvPr id="0" name="图片 26626"/>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6025845" y="3212505"/>
          <a:ext cx="139674" cy="431720"/>
        </p:xfrm>
        <a:graphic>
          <a:graphicData uri="http://schemas.openxmlformats.org/presentationml/2006/ole">
            <mc:AlternateContent xmlns:mc="http://schemas.openxmlformats.org/markup-compatibility/2006">
              <mc:Choice xmlns:v="urn:schemas-microsoft-com:vml" Requires="v">
                <p:oleObj spid="_x0000_s49160" r:id="rId6" imgW="139700" imgH="431800" progId="Equation.KSEE3">
                  <p:embed/>
                </p:oleObj>
              </mc:Choice>
              <mc:Fallback>
                <p:oleObj r:id="rId6" imgW="139700" imgH="431800" progId="Equation.KSEE3">
                  <p:embed/>
                  <p:pic>
                    <p:nvPicPr>
                      <p:cNvPr id="0" name="图片 30720"/>
                      <p:cNvPicPr/>
                      <p:nvPr/>
                    </p:nvPicPr>
                    <p:blipFill>
                      <a:blip r:embed="rId7"/>
                      <a:stretch>
                        <a:fillRect/>
                      </a:stretch>
                    </p:blipFill>
                    <p:spPr>
                      <a:xfrm>
                        <a:off x="6025845" y="3212505"/>
                        <a:ext cx="139674" cy="431720"/>
                      </a:xfrm>
                      <a:prstGeom prst="rect">
                        <a:avLst/>
                      </a:prstGeom>
                    </p:spPr>
                  </p:pic>
                </p:oleObj>
              </mc:Fallback>
            </mc:AlternateContent>
          </a:graphicData>
        </a:graphic>
      </p:graphicFrame>
      <p:grpSp>
        <p:nvGrpSpPr>
          <p:cNvPr id="10" name="组合 9"/>
          <p:cNvGrpSpPr/>
          <p:nvPr/>
        </p:nvGrpSpPr>
        <p:grpSpPr>
          <a:xfrm>
            <a:off x="3006980" y="1147233"/>
            <a:ext cx="5195243" cy="2065273"/>
            <a:chOff x="778" y="4413"/>
            <a:chExt cx="8183" cy="3253"/>
          </a:xfrm>
        </p:grpSpPr>
        <p:graphicFrame>
          <p:nvGraphicFramePr>
            <p:cNvPr id="9" name="对象 8">
              <a:hlinkClick r:id="" action="ppaction://ole?verb=0"/>
            </p:cNvPr>
            <p:cNvGraphicFramePr>
              <a:graphicFrameLocks noChangeAspect="1"/>
            </p:cNvGraphicFramePr>
            <p:nvPr/>
          </p:nvGraphicFramePr>
          <p:xfrm>
            <a:off x="778" y="4413"/>
            <a:ext cx="4365" cy="3253"/>
          </p:xfrm>
          <a:graphic>
            <a:graphicData uri="http://schemas.openxmlformats.org/presentationml/2006/ole">
              <mc:AlternateContent xmlns:mc="http://schemas.openxmlformats.org/markup-compatibility/2006">
                <mc:Choice xmlns:v="urn:schemas-microsoft-com:vml" Requires="v">
                  <p:oleObj spid="_x0000_s49161" r:id="rId8" imgW="2272665" imgH="2556510" progId="Equation.KSEE3">
                    <p:embed/>
                  </p:oleObj>
                </mc:Choice>
                <mc:Fallback>
                  <p:oleObj r:id="rId8" imgW="2272665" imgH="2556510" progId="Equation.KSEE3">
                    <p:embed/>
                    <p:pic>
                      <p:nvPicPr>
                        <p:cNvPr id="0" name="图片 3072"/>
                        <p:cNvPicPr/>
                        <p:nvPr/>
                      </p:nvPicPr>
                      <p:blipFill>
                        <a:blip r:embed="rId9"/>
                        <a:stretch>
                          <a:fillRect/>
                        </a:stretch>
                      </p:blipFill>
                      <p:spPr>
                        <a:xfrm>
                          <a:off x="778" y="4413"/>
                          <a:ext cx="4365" cy="325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7337" y="4414"/>
            <a:ext cx="1624" cy="3252"/>
          </p:xfrm>
          <a:graphic>
            <a:graphicData uri="http://schemas.openxmlformats.org/presentationml/2006/ole">
              <mc:AlternateContent xmlns:mc="http://schemas.openxmlformats.org/markup-compatibility/2006">
                <mc:Choice xmlns:v="urn:schemas-microsoft-com:vml" Requires="v">
                  <p:oleObj spid="_x0000_s49162" r:id="rId10" imgW="571500" imgH="939800" progId="Equation.KSEE3">
                    <p:embed/>
                  </p:oleObj>
                </mc:Choice>
                <mc:Fallback>
                  <p:oleObj r:id="rId10" imgW="571500" imgH="939800" progId="Equation.KSEE3">
                    <p:embed/>
                    <p:pic>
                      <p:nvPicPr>
                        <p:cNvPr id="0" name="图片 29697"/>
                        <p:cNvPicPr/>
                        <p:nvPr/>
                      </p:nvPicPr>
                      <p:blipFill>
                        <a:blip r:embed="rId11"/>
                        <a:stretch>
                          <a:fillRect/>
                        </a:stretch>
                      </p:blipFill>
                      <p:spPr>
                        <a:xfrm>
                          <a:off x="7337" y="4414"/>
                          <a:ext cx="1624" cy="3252"/>
                        </a:xfrm>
                        <a:prstGeom prst="rect">
                          <a:avLst/>
                        </a:prstGeom>
                      </p:spPr>
                    </p:pic>
                  </p:oleObj>
                </mc:Fallback>
              </mc:AlternateContent>
            </a:graphicData>
          </a:graphic>
        </p:graphicFrame>
      </p:grpSp>
      <p:graphicFrame>
        <p:nvGraphicFramePr>
          <p:cNvPr id="11" name="对象 10">
            <a:hlinkClick r:id="" action="ppaction://ole?verb=0"/>
          </p:cNvPr>
          <p:cNvGraphicFramePr>
            <a:graphicFrameLocks noChangeAspect="1"/>
          </p:cNvGraphicFramePr>
          <p:nvPr/>
        </p:nvGraphicFramePr>
        <p:xfrm>
          <a:off x="855363" y="3320435"/>
          <a:ext cx="10913629" cy="1385313"/>
        </p:xfrm>
        <a:graphic>
          <a:graphicData uri="http://schemas.openxmlformats.org/presentationml/2006/ole">
            <mc:AlternateContent xmlns:mc="http://schemas.openxmlformats.org/markup-compatibility/2006">
              <mc:Choice xmlns:v="urn:schemas-microsoft-com:vml" Requires="v">
                <p:oleObj spid="_x0000_s49163" r:id="rId12" imgW="4102100" imgH="520700" progId="Equation.KSEE3">
                  <p:embed/>
                </p:oleObj>
              </mc:Choice>
              <mc:Fallback>
                <p:oleObj r:id="rId12" imgW="4102100" imgH="520700" progId="Equation.KSEE3">
                  <p:embed/>
                  <p:pic>
                    <p:nvPicPr>
                      <p:cNvPr id="0" name="图片 31744"/>
                      <p:cNvPicPr/>
                      <p:nvPr/>
                    </p:nvPicPr>
                    <p:blipFill>
                      <a:blip r:embed="rId13"/>
                      <a:stretch>
                        <a:fillRect/>
                      </a:stretch>
                    </p:blipFill>
                    <p:spPr>
                      <a:xfrm>
                        <a:off x="855363" y="3320435"/>
                        <a:ext cx="10913629" cy="1385313"/>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1929584" y="4705749"/>
          <a:ext cx="8331562" cy="1834175"/>
        </p:xfrm>
        <a:graphic>
          <a:graphicData uri="http://schemas.openxmlformats.org/presentationml/2006/ole">
            <mc:AlternateContent xmlns:mc="http://schemas.openxmlformats.org/markup-compatibility/2006">
              <mc:Choice xmlns:v="urn:schemas-microsoft-com:vml" Requires="v">
                <p:oleObj spid="_x0000_s49164" r:id="rId14" imgW="3288665" imgH="723900" progId="Equation.KSEE3">
                  <p:embed/>
                </p:oleObj>
              </mc:Choice>
              <mc:Fallback>
                <p:oleObj r:id="rId14" imgW="3288665" imgH="723900" progId="Equation.KSEE3">
                  <p:embed/>
                  <p:pic>
                    <p:nvPicPr>
                      <p:cNvPr id="0" name="图片 31745"/>
                      <p:cNvPicPr/>
                      <p:nvPr/>
                    </p:nvPicPr>
                    <p:blipFill>
                      <a:blip r:embed="rId15"/>
                      <a:stretch>
                        <a:fillRect/>
                      </a:stretch>
                    </p:blipFill>
                    <p:spPr>
                      <a:xfrm>
                        <a:off x="1929584" y="4705749"/>
                        <a:ext cx="8331562" cy="183417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标量对方阵的导数</a:t>
            </a:r>
          </a:p>
        </p:txBody>
      </p:sp>
      <p:sp>
        <p:nvSpPr>
          <p:cNvPr id="4" name="内容占位符 3"/>
          <p:cNvSpPr>
            <a:spLocks noGrp="1"/>
          </p:cNvSpPr>
          <p:nvPr>
            <p:ph idx="1"/>
          </p:nvPr>
        </p:nvSpPr>
        <p:spPr/>
        <p:txBody>
          <a:bodyPr/>
          <a:lstStyle/>
          <a:p>
            <a:r>
              <a:rPr lang="en-US" altLang="zh-CN">
                <a:sym typeface="+mn-ea"/>
              </a:rPr>
              <a:t> A</a:t>
            </a:r>
            <a:r>
              <a:rPr lang="zh-CN" altLang="en-US">
                <a:sym typeface="+mn-ea"/>
              </a:rPr>
              <a:t>为</a:t>
            </a:r>
            <a:r>
              <a:rPr lang="en-US" altLang="zh-CN">
                <a:sym typeface="+mn-ea"/>
              </a:rPr>
              <a:t>n*n</a:t>
            </a:r>
            <a:r>
              <a:rPr lang="zh-CN" altLang="en-US">
                <a:sym typeface="+mn-ea"/>
              </a:rPr>
              <a:t>的矩阵，</a:t>
            </a:r>
            <a:r>
              <a:rPr lang="en-US" altLang="zh-CN">
                <a:sym typeface="+mn-ea"/>
              </a:rPr>
              <a:t>|A|</a:t>
            </a:r>
            <a:r>
              <a:rPr lang="zh-CN" altLang="en-US">
                <a:sym typeface="+mn-ea"/>
              </a:rPr>
              <a:t>为</a:t>
            </a:r>
            <a:r>
              <a:rPr lang="en-US" altLang="zh-CN">
                <a:sym typeface="+mn-ea"/>
              </a:rPr>
              <a:t>A</a:t>
            </a:r>
            <a:r>
              <a:rPr lang="zh-CN" altLang="en-US">
                <a:sym typeface="+mn-ea"/>
              </a:rPr>
              <a:t>的行列式，计算</a:t>
            </a:r>
            <a:endParaRPr lang="zh-CN" altLang="en-US"/>
          </a:p>
        </p:txBody>
      </p:sp>
      <p:graphicFrame>
        <p:nvGraphicFramePr>
          <p:cNvPr id="5" name="对象 4">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50183" r:id="rId4" imgW="914400" imgH="215900" progId="Equation.KSEE3">
                  <p:embed/>
                </p:oleObj>
              </mc:Choice>
              <mc:Fallback>
                <p:oleObj r:id="rId4" imgW="914400" imgH="215900" progId="Equation.KSEE3">
                  <p:embed/>
                  <p:pic>
                    <p:nvPicPr>
                      <p:cNvPr id="0" name="图片 26626"/>
                      <p:cNvPicPr/>
                      <p:nvPr/>
                    </p:nvPicPr>
                    <p:blipFill>
                      <a:blip r:embed="rId5"/>
                      <a:stretch>
                        <a:fillRect/>
                      </a:stretch>
                    </p:blipFill>
                    <p:spPr>
                      <a:xfrm>
                        <a:off x="5638567" y="3320435"/>
                        <a:ext cx="914231" cy="21586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6025845" y="3212505"/>
          <a:ext cx="139674" cy="431720"/>
        </p:xfrm>
        <a:graphic>
          <a:graphicData uri="http://schemas.openxmlformats.org/presentationml/2006/ole">
            <mc:AlternateContent xmlns:mc="http://schemas.openxmlformats.org/markup-compatibility/2006">
              <mc:Choice xmlns:v="urn:schemas-microsoft-com:vml" Requires="v">
                <p:oleObj spid="_x0000_s50184" r:id="rId6" imgW="139700" imgH="431800" progId="Equation.KSEE3">
                  <p:embed/>
                </p:oleObj>
              </mc:Choice>
              <mc:Fallback>
                <p:oleObj r:id="rId6" imgW="139700" imgH="431800" progId="Equation.KSEE3">
                  <p:embed/>
                  <p:pic>
                    <p:nvPicPr>
                      <p:cNvPr id="0" name="图片 30720"/>
                      <p:cNvPicPr/>
                      <p:nvPr/>
                    </p:nvPicPr>
                    <p:blipFill>
                      <a:blip r:embed="rId7"/>
                      <a:stretch>
                        <a:fillRect/>
                      </a:stretch>
                    </p:blipFill>
                    <p:spPr>
                      <a:xfrm>
                        <a:off x="6025845" y="3212505"/>
                        <a:ext cx="139674" cy="43172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7371796" y="1053277"/>
          <a:ext cx="752971" cy="1036128"/>
        </p:xfrm>
        <a:graphic>
          <a:graphicData uri="http://schemas.openxmlformats.org/presentationml/2006/ole">
            <mc:AlternateContent xmlns:mc="http://schemas.openxmlformats.org/markup-compatibility/2006">
              <mc:Choice xmlns:v="urn:schemas-microsoft-com:vml" Requires="v">
                <p:oleObj spid="_x0000_s50185" r:id="rId8" imgW="304800" imgH="419100" progId="Equation.KSEE3">
                  <p:embed/>
                </p:oleObj>
              </mc:Choice>
              <mc:Fallback>
                <p:oleObj r:id="rId8" imgW="304800" imgH="419100" progId="Equation.KSEE3">
                  <p:embed/>
                  <p:pic>
                    <p:nvPicPr>
                      <p:cNvPr id="0" name="图片 32768"/>
                      <p:cNvPicPr/>
                      <p:nvPr/>
                    </p:nvPicPr>
                    <p:blipFill>
                      <a:blip r:embed="rId9"/>
                      <a:stretch>
                        <a:fillRect/>
                      </a:stretch>
                    </p:blipFill>
                    <p:spPr>
                      <a:xfrm>
                        <a:off x="7371796" y="1053277"/>
                        <a:ext cx="752971" cy="1036128"/>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643192" y="2254498"/>
          <a:ext cx="5481575" cy="1230402"/>
        </p:xfrm>
        <a:graphic>
          <a:graphicData uri="http://schemas.openxmlformats.org/presentationml/2006/ole">
            <mc:AlternateContent xmlns:mc="http://schemas.openxmlformats.org/markup-compatibility/2006">
              <mc:Choice xmlns:v="urn:schemas-microsoft-com:vml" Requires="v">
                <p:oleObj spid="_x0000_s50186" r:id="rId10" imgW="1981200" imgH="444500" progId="Equation.KSEE3">
                  <p:embed/>
                </p:oleObj>
              </mc:Choice>
              <mc:Fallback>
                <p:oleObj r:id="rId10" imgW="1981200" imgH="444500" progId="Equation.KSEE3">
                  <p:embed/>
                  <p:pic>
                    <p:nvPicPr>
                      <p:cNvPr id="0" name="图片 7168"/>
                      <p:cNvPicPr/>
                      <p:nvPr/>
                    </p:nvPicPr>
                    <p:blipFill>
                      <a:blip r:embed="rId11"/>
                      <a:stretch>
                        <a:fillRect/>
                      </a:stretch>
                    </p:blipFill>
                    <p:spPr>
                      <a:xfrm>
                        <a:off x="2643192" y="2254498"/>
                        <a:ext cx="5481575" cy="1230402"/>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266072" y="3536295"/>
          <a:ext cx="6816098" cy="1719262"/>
        </p:xfrm>
        <a:graphic>
          <a:graphicData uri="http://schemas.openxmlformats.org/presentationml/2006/ole">
            <mc:AlternateContent xmlns:mc="http://schemas.openxmlformats.org/markup-compatibility/2006">
              <mc:Choice xmlns:v="urn:schemas-microsoft-com:vml" Requires="v">
                <p:oleObj spid="_x0000_s50187" r:id="rId12" imgW="2870200" imgH="723900" progId="Equation.KSEE3">
                  <p:embed/>
                </p:oleObj>
              </mc:Choice>
              <mc:Fallback>
                <p:oleObj r:id="rId12" imgW="2870200" imgH="723900" progId="Equation.KSEE3">
                  <p:embed/>
                  <p:pic>
                    <p:nvPicPr>
                      <p:cNvPr id="0" name="图片 32769"/>
                      <p:cNvPicPr/>
                      <p:nvPr/>
                    </p:nvPicPr>
                    <p:blipFill>
                      <a:blip r:embed="rId13"/>
                      <a:stretch>
                        <a:fillRect/>
                      </a:stretch>
                    </p:blipFill>
                    <p:spPr>
                      <a:xfrm>
                        <a:off x="2266072" y="3536295"/>
                        <a:ext cx="6816098" cy="1719262"/>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3182842" y="5342536"/>
          <a:ext cx="4402275" cy="1241830"/>
        </p:xfrm>
        <a:graphic>
          <a:graphicData uri="http://schemas.openxmlformats.org/presentationml/2006/ole">
            <mc:AlternateContent xmlns:mc="http://schemas.openxmlformats.org/markup-compatibility/2006">
              <mc:Choice xmlns:v="urn:schemas-microsoft-com:vml" Requires="v">
                <p:oleObj spid="_x0000_s50188" r:id="rId14" imgW="1485900" imgH="419100" progId="Equation.KSEE3">
                  <p:embed/>
                </p:oleObj>
              </mc:Choice>
              <mc:Fallback>
                <p:oleObj r:id="rId14" imgW="1485900" imgH="419100" progId="Equation.KSEE3">
                  <p:embed/>
                  <p:pic>
                    <p:nvPicPr>
                      <p:cNvPr id="0" name="图片 32770"/>
                      <p:cNvPicPr/>
                      <p:nvPr/>
                    </p:nvPicPr>
                    <p:blipFill>
                      <a:blip r:embed="rId15"/>
                      <a:stretch>
                        <a:fillRect/>
                      </a:stretch>
                    </p:blipFill>
                    <p:spPr>
                      <a:xfrm>
                        <a:off x="3182842" y="5342536"/>
                        <a:ext cx="4402275" cy="124183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86155"/>
            <a:ext cx="10515600" cy="5865495"/>
          </a:xfrm>
        </p:spPr>
        <p:txBody>
          <a:bodyPr>
            <a:normAutofit fontScale="77500" lnSpcReduction="10000"/>
          </a:bodyPr>
          <a:lstStyle/>
          <a:p>
            <a:r>
              <a:rPr lang="en-US" altLang="zh-CN"/>
              <a:t> </a:t>
            </a:r>
            <a:r>
              <a:rPr lang="zh-CN" altLang="en-US"/>
              <a:t>常见函数</a:t>
            </a:r>
          </a:p>
          <a:p>
            <a:r>
              <a:rPr lang="zh-CN" altLang="en-US"/>
              <a:t> 导数、</a:t>
            </a:r>
            <a:r>
              <a:rPr lang="zh-CN" altLang="en-US" b="1">
                <a:solidFill>
                  <a:srgbClr val="FF0000"/>
                </a:solidFill>
              </a:rPr>
              <a:t>梯度</a:t>
            </a:r>
          </a:p>
          <a:p>
            <a:r>
              <a:rPr lang="zh-CN" altLang="en-US"/>
              <a:t> </a:t>
            </a:r>
            <a:r>
              <a:rPr lang="en-US" altLang="zh-CN" b="1">
                <a:solidFill>
                  <a:srgbClr val="FF0000"/>
                </a:solidFill>
              </a:rPr>
              <a:t>Taylor</a:t>
            </a:r>
            <a:r>
              <a:rPr lang="zh-CN" altLang="en-US" b="1">
                <a:solidFill>
                  <a:srgbClr val="FF0000"/>
                </a:solidFill>
              </a:rPr>
              <a:t>公式</a:t>
            </a:r>
          </a:p>
          <a:p>
            <a:r>
              <a:rPr lang="zh-CN" altLang="en-US"/>
              <a:t> </a:t>
            </a:r>
            <a:r>
              <a:rPr lang="zh-CN" altLang="en-US" b="1">
                <a:solidFill>
                  <a:srgbClr val="FF0000"/>
                </a:solidFill>
              </a:rPr>
              <a:t>联合概率</a:t>
            </a:r>
            <a:r>
              <a:rPr lang="zh-CN" altLang="en-US"/>
              <a:t>、</a:t>
            </a:r>
            <a:r>
              <a:rPr lang="zh-CN" altLang="en-US" b="1">
                <a:solidFill>
                  <a:srgbClr val="FF0000"/>
                </a:solidFill>
              </a:rPr>
              <a:t>条件概率</a:t>
            </a:r>
            <a:r>
              <a:rPr lang="zh-CN" altLang="en-US"/>
              <a:t>、</a:t>
            </a:r>
            <a:r>
              <a:rPr lang="zh-CN" altLang="en-US" b="1">
                <a:solidFill>
                  <a:srgbClr val="FF0000"/>
                </a:solidFill>
              </a:rPr>
              <a:t>全概率公式</a:t>
            </a:r>
            <a:r>
              <a:rPr lang="zh-CN" altLang="en-US"/>
              <a:t>、</a:t>
            </a:r>
            <a:r>
              <a:rPr lang="zh-CN" altLang="en-US" b="1">
                <a:solidFill>
                  <a:srgbClr val="FF0000"/>
                </a:solidFill>
              </a:rPr>
              <a:t>贝叶斯公式</a:t>
            </a:r>
          </a:p>
          <a:p>
            <a:r>
              <a:rPr lang="zh-CN" altLang="en-US"/>
              <a:t> 期望、</a:t>
            </a:r>
            <a:r>
              <a:rPr lang="zh-CN" altLang="en-US" b="1">
                <a:solidFill>
                  <a:srgbClr val="FF0000"/>
                </a:solidFill>
              </a:rPr>
              <a:t>方差</a:t>
            </a:r>
            <a:r>
              <a:rPr lang="zh-CN" altLang="en-US" b="1"/>
              <a:t>、</a:t>
            </a:r>
            <a:r>
              <a:rPr lang="zh-CN" altLang="en-US" b="1">
                <a:solidFill>
                  <a:srgbClr val="FF0000"/>
                </a:solidFill>
              </a:rPr>
              <a:t>协方差</a:t>
            </a:r>
          </a:p>
          <a:p>
            <a:r>
              <a:rPr lang="zh-CN" altLang="en-US"/>
              <a:t> 大数定理、</a:t>
            </a:r>
            <a:r>
              <a:rPr lang="zh-CN" altLang="en-US" b="1">
                <a:solidFill>
                  <a:srgbClr val="FF0000"/>
                </a:solidFill>
              </a:rPr>
              <a:t>中心极限定理</a:t>
            </a:r>
          </a:p>
          <a:p>
            <a:r>
              <a:rPr lang="zh-CN" altLang="en-US"/>
              <a:t> </a:t>
            </a:r>
            <a:r>
              <a:rPr lang="zh-CN" altLang="en-US" b="1">
                <a:solidFill>
                  <a:srgbClr val="FF0000"/>
                </a:solidFill>
              </a:rPr>
              <a:t>最大似然估计</a:t>
            </a:r>
            <a:r>
              <a:rPr lang="en-US" altLang="zh-CN" b="1">
                <a:solidFill>
                  <a:srgbClr val="FF0000"/>
                </a:solidFill>
              </a:rPr>
              <a:t>(MLE)</a:t>
            </a:r>
          </a:p>
          <a:p>
            <a:r>
              <a:rPr lang="en-US" altLang="zh-CN"/>
              <a:t> </a:t>
            </a:r>
            <a:r>
              <a:rPr lang="zh-CN" altLang="en-US" b="1">
                <a:solidFill>
                  <a:srgbClr val="FF0000"/>
                </a:solidFill>
              </a:rPr>
              <a:t>向量、矩阵的运算</a:t>
            </a:r>
          </a:p>
          <a:p>
            <a:r>
              <a:rPr lang="zh-CN" altLang="en-US"/>
              <a:t> 向量、矩阵的</a:t>
            </a:r>
            <a:r>
              <a:rPr lang="zh-CN" altLang="en-US" b="1">
                <a:solidFill>
                  <a:srgbClr val="FF0000"/>
                </a:solidFill>
              </a:rPr>
              <a:t>求导</a:t>
            </a:r>
            <a:endParaRPr lang="zh-CN" altLang="en-US"/>
          </a:p>
          <a:p>
            <a:r>
              <a:rPr lang="zh-CN" altLang="en-US"/>
              <a:t> </a:t>
            </a:r>
            <a:r>
              <a:rPr lang="en-US" altLang="zh-CN" b="1">
                <a:solidFill>
                  <a:srgbClr val="FF0000"/>
                </a:solidFill>
              </a:rPr>
              <a:t>SVD</a:t>
            </a:r>
            <a:r>
              <a:rPr lang="zh-CN" altLang="en-US" b="1">
                <a:solidFill>
                  <a:srgbClr val="FF0000"/>
                </a:solidFill>
              </a:rPr>
              <a:t>分解</a:t>
            </a:r>
            <a:r>
              <a:rPr lang="zh-CN" altLang="en-US"/>
              <a:t>、</a:t>
            </a:r>
            <a:r>
              <a:rPr lang="en-US" altLang="zh-CN"/>
              <a:t>QR</a:t>
            </a:r>
            <a:r>
              <a:rPr lang="zh-CN" altLang="en-US"/>
              <a:t>分解</a:t>
            </a:r>
          </a:p>
        </p:txBody>
      </p:sp>
      <p:sp>
        <p:nvSpPr>
          <p:cNvPr id="4" name="标题 3"/>
          <p:cNvSpPr>
            <a:spLocks noGrp="1"/>
          </p:cNvSpPr>
          <p:nvPr>
            <p:ph type="title"/>
          </p:nvPr>
        </p:nvSpPr>
        <p:spPr/>
        <p:txBody>
          <a:bodyPr/>
          <a:lstStyle/>
          <a:p>
            <a:r>
              <a:rPr lang="zh-CN" altLang="en-US"/>
              <a:t>数学知识回顾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b="1"/>
              <a:t>对数函数、指数函数</a:t>
            </a:r>
          </a:p>
        </p:txBody>
      </p:sp>
      <p:sp>
        <p:nvSpPr>
          <p:cNvPr id="2" name="内容占位符 1"/>
          <p:cNvSpPr>
            <a:spLocks noGrp="1"/>
          </p:cNvSpPr>
          <p:nvPr>
            <p:ph idx="1"/>
          </p:nvPr>
        </p:nvSpPr>
        <p:spPr/>
        <p:txBody>
          <a:bodyPr/>
          <a:lstStyle/>
          <a:p>
            <a:pPr>
              <a:lnSpc>
                <a:spcPct val="150000"/>
              </a:lnSpc>
            </a:pPr>
            <a:r>
              <a:rPr lang="en-US" altLang="zh-CN"/>
              <a:t> </a:t>
            </a:r>
            <a:r>
              <a:rPr lang="zh-CN" altLang="en-US"/>
              <a:t>对数函数：</a:t>
            </a:r>
          </a:p>
          <a:p>
            <a:pPr>
              <a:lnSpc>
                <a:spcPct val="150000"/>
              </a:lnSpc>
            </a:pPr>
            <a:r>
              <a:rPr lang="zh-CN" altLang="en-US"/>
              <a:t> 指数函数：</a:t>
            </a:r>
          </a:p>
        </p:txBody>
      </p:sp>
      <p:graphicFrame>
        <p:nvGraphicFramePr>
          <p:cNvPr id="5" name="对象 4">
            <a:hlinkClick r:id="" action="ppaction://ole?verb=0"/>
          </p:cNvPr>
          <p:cNvGraphicFramePr>
            <a:graphicFrameLocks noChangeAspect="1"/>
          </p:cNvGraphicFramePr>
          <p:nvPr/>
        </p:nvGraphicFramePr>
        <p:xfrm>
          <a:off x="2803698" y="1307884"/>
          <a:ext cx="4437582" cy="665765"/>
        </p:xfrm>
        <a:graphic>
          <a:graphicData uri="http://schemas.openxmlformats.org/presentationml/2006/ole">
            <mc:AlternateContent xmlns:mc="http://schemas.openxmlformats.org/markup-compatibility/2006">
              <mc:Choice xmlns:v="urn:schemas-microsoft-com:vml" Requires="v">
                <p:oleObj spid="_x0000_s7173" r:id="rId4" imgW="1524000" imgH="228600" progId="Equation.KSEE3">
                  <p:embed/>
                </p:oleObj>
              </mc:Choice>
              <mc:Fallback>
                <p:oleObj r:id="rId4" imgW="1524000" imgH="228600" progId="Equation.KSEE3">
                  <p:embed/>
                  <p:pic>
                    <p:nvPicPr>
                      <p:cNvPr id="0" name="图片 6144"/>
                      <p:cNvPicPr/>
                      <p:nvPr/>
                    </p:nvPicPr>
                    <p:blipFill>
                      <a:blip r:embed="rId5"/>
                      <a:stretch>
                        <a:fillRect/>
                      </a:stretch>
                    </p:blipFill>
                    <p:spPr>
                      <a:xfrm>
                        <a:off x="2803698" y="1307884"/>
                        <a:ext cx="4437582" cy="66576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803698" y="2106951"/>
          <a:ext cx="3691215" cy="685439"/>
        </p:xfrm>
        <a:graphic>
          <a:graphicData uri="http://schemas.openxmlformats.org/presentationml/2006/ole">
            <mc:AlternateContent xmlns:mc="http://schemas.openxmlformats.org/markup-compatibility/2006">
              <mc:Choice xmlns:v="urn:schemas-microsoft-com:vml" Requires="v">
                <p:oleObj spid="_x0000_s7174" r:id="rId6" imgW="1231265" imgH="228600" progId="Equation.KSEE3">
                  <p:embed/>
                </p:oleObj>
              </mc:Choice>
              <mc:Fallback>
                <p:oleObj r:id="rId6" imgW="1231265" imgH="228600" progId="Equation.KSEE3">
                  <p:embed/>
                  <p:pic>
                    <p:nvPicPr>
                      <p:cNvPr id="0" name="图片 6145"/>
                      <p:cNvPicPr/>
                      <p:nvPr/>
                    </p:nvPicPr>
                    <p:blipFill>
                      <a:blip r:embed="rId7"/>
                      <a:stretch>
                        <a:fillRect/>
                      </a:stretch>
                    </p:blipFill>
                    <p:spPr>
                      <a:xfrm>
                        <a:off x="2803698" y="2106951"/>
                        <a:ext cx="3691215" cy="685439"/>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201141" y="3241139"/>
          <a:ext cx="5819884" cy="781908"/>
        </p:xfrm>
        <a:graphic>
          <a:graphicData uri="http://schemas.openxmlformats.org/presentationml/2006/ole">
            <mc:AlternateContent xmlns:mc="http://schemas.openxmlformats.org/markup-compatibility/2006">
              <mc:Choice xmlns:v="urn:schemas-microsoft-com:vml" Requires="v">
                <p:oleObj spid="_x0000_s7175" r:id="rId8" imgW="1701800" imgH="228600" progId="Equation.KSEE3">
                  <p:embed/>
                </p:oleObj>
              </mc:Choice>
              <mc:Fallback>
                <p:oleObj r:id="rId8" imgW="1701800" imgH="228600" progId="Equation.KSEE3">
                  <p:embed/>
                  <p:pic>
                    <p:nvPicPr>
                      <p:cNvPr id="0" name="图片 7168"/>
                      <p:cNvPicPr/>
                      <p:nvPr/>
                    </p:nvPicPr>
                    <p:blipFill>
                      <a:blip r:embed="rId9"/>
                      <a:stretch>
                        <a:fillRect/>
                      </a:stretch>
                    </p:blipFill>
                    <p:spPr>
                      <a:xfrm>
                        <a:off x="1201141" y="3241139"/>
                        <a:ext cx="5819884" cy="781908"/>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1985437" y="3951513"/>
          <a:ext cx="5058587" cy="1439054"/>
        </p:xfrm>
        <a:graphic>
          <a:graphicData uri="http://schemas.openxmlformats.org/presentationml/2006/ole">
            <mc:AlternateContent xmlns:mc="http://schemas.openxmlformats.org/markup-compatibility/2006">
              <mc:Choice xmlns:v="urn:schemas-microsoft-com:vml" Requires="v">
                <p:oleObj spid="_x0000_s7176" r:id="rId10" imgW="1473200" imgH="419100" progId="Equation.KSEE3">
                  <p:embed/>
                </p:oleObj>
              </mc:Choice>
              <mc:Fallback>
                <p:oleObj r:id="rId10" imgW="1473200" imgH="419100" progId="Equation.KSEE3">
                  <p:embed/>
                  <p:pic>
                    <p:nvPicPr>
                      <p:cNvPr id="0" name="图片 7169"/>
                      <p:cNvPicPr/>
                      <p:nvPr/>
                    </p:nvPicPr>
                    <p:blipFill>
                      <a:blip r:embed="rId11"/>
                      <a:stretch>
                        <a:fillRect/>
                      </a:stretch>
                    </p:blipFill>
                    <p:spPr>
                      <a:xfrm>
                        <a:off x="1985437" y="3951513"/>
                        <a:ext cx="5058587" cy="1439054"/>
                      </a:xfrm>
                      <a:prstGeom prst="rect">
                        <a:avLst/>
                      </a:prstGeom>
                    </p:spPr>
                  </p:pic>
                </p:oleObj>
              </mc:Fallback>
            </mc:AlternateContent>
          </a:graphicData>
        </a:graphic>
      </p:graphicFrame>
      <p:pic>
        <p:nvPicPr>
          <p:cNvPr id="14" name="图片 13"/>
          <p:cNvPicPr>
            <a:picLocks noChangeAspect="1"/>
          </p:cNvPicPr>
          <p:nvPr/>
        </p:nvPicPr>
        <p:blipFill>
          <a:blip r:embed="rId12"/>
          <a:stretch>
            <a:fillRect/>
          </a:stretch>
        </p:blipFill>
        <p:spPr>
          <a:xfrm>
            <a:off x="7669654" y="1373953"/>
            <a:ext cx="4160234" cy="3218390"/>
          </a:xfrm>
          <a:prstGeom prst="rect">
            <a:avLst/>
          </a:prstGeom>
        </p:spPr>
      </p:pic>
      <p:graphicFrame>
        <p:nvGraphicFramePr>
          <p:cNvPr id="15" name="对象 14">
            <a:hlinkClick r:id="" action="ppaction://ole?verb=0"/>
          </p:cNvPr>
          <p:cNvGraphicFramePr>
            <a:graphicFrameLocks noChangeAspect="1"/>
          </p:cNvGraphicFramePr>
          <p:nvPr/>
        </p:nvGraphicFramePr>
        <p:xfrm>
          <a:off x="4204379" y="5459931"/>
          <a:ext cx="2724619" cy="670842"/>
        </p:xfrm>
        <a:graphic>
          <a:graphicData uri="http://schemas.openxmlformats.org/presentationml/2006/ole">
            <mc:AlternateContent xmlns:mc="http://schemas.openxmlformats.org/markup-compatibility/2006">
              <mc:Choice xmlns:v="urn:schemas-microsoft-com:vml" Requires="v">
                <p:oleObj spid="_x0000_s7177" r:id="rId13" imgW="825500" imgH="203200" progId="Equation.KSEE3">
                  <p:embed/>
                </p:oleObj>
              </mc:Choice>
              <mc:Fallback>
                <p:oleObj r:id="rId13" imgW="825500" imgH="203200" progId="Equation.KSEE3">
                  <p:embed/>
                  <p:pic>
                    <p:nvPicPr>
                      <p:cNvPr id="0" name="图片 6147"/>
                      <p:cNvPicPr/>
                      <p:nvPr/>
                    </p:nvPicPr>
                    <p:blipFill>
                      <a:blip r:embed="rId14"/>
                      <a:stretch>
                        <a:fillRect/>
                      </a:stretch>
                    </p:blipFill>
                    <p:spPr>
                      <a:xfrm>
                        <a:off x="4204379" y="5459931"/>
                        <a:ext cx="2724619" cy="670842"/>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1466431" y="5046762"/>
          <a:ext cx="2221331" cy="1496542"/>
        </p:xfrm>
        <a:graphic>
          <a:graphicData uri="http://schemas.openxmlformats.org/presentationml/2006/ole">
            <mc:AlternateContent xmlns:mc="http://schemas.openxmlformats.org/markup-compatibility/2006">
              <mc:Choice xmlns:v="urn:schemas-microsoft-com:vml" Requires="v">
                <p:oleObj spid="_x0000_s7178" r:id="rId15" imgW="622300" imgH="419100" progId="Equation.KSEE3">
                  <p:embed/>
                </p:oleObj>
              </mc:Choice>
              <mc:Fallback>
                <p:oleObj r:id="rId15" imgW="622300" imgH="419100" progId="Equation.KSEE3">
                  <p:embed/>
                  <p:pic>
                    <p:nvPicPr>
                      <p:cNvPr id="0" name="图片 6148"/>
                      <p:cNvPicPr/>
                      <p:nvPr/>
                    </p:nvPicPr>
                    <p:blipFill>
                      <a:blip r:embed="rId16"/>
                      <a:stretch>
                        <a:fillRect/>
                      </a:stretch>
                    </p:blipFill>
                    <p:spPr>
                      <a:xfrm>
                        <a:off x="1466431" y="5046762"/>
                        <a:ext cx="2221331" cy="1496542"/>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7960330" y="4716737"/>
          <a:ext cx="2188328" cy="743193"/>
        </p:xfrm>
        <a:graphic>
          <a:graphicData uri="http://schemas.openxmlformats.org/presentationml/2006/ole">
            <mc:AlternateContent xmlns:mc="http://schemas.openxmlformats.org/markup-compatibility/2006">
              <mc:Choice xmlns:v="urn:schemas-microsoft-com:vml" Requires="v">
                <p:oleObj spid="_x0000_s7179" r:id="rId17" imgW="673100" imgH="228600" progId="Equation.KSEE3">
                  <p:embed/>
                </p:oleObj>
              </mc:Choice>
              <mc:Fallback>
                <p:oleObj r:id="rId17" imgW="673100" imgH="228600" progId="Equation.KSEE3">
                  <p:embed/>
                  <p:pic>
                    <p:nvPicPr>
                      <p:cNvPr id="0" name="图片 6149"/>
                      <p:cNvPicPr/>
                      <p:nvPr/>
                    </p:nvPicPr>
                    <p:blipFill>
                      <a:blip r:embed="rId18"/>
                      <a:stretch>
                        <a:fillRect/>
                      </a:stretch>
                    </p:blipFill>
                    <p:spPr>
                      <a:xfrm>
                        <a:off x="7960330" y="4716737"/>
                        <a:ext cx="2188328" cy="743193"/>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7960330" y="5599557"/>
          <a:ext cx="1487023" cy="767311"/>
        </p:xfrm>
        <a:graphic>
          <a:graphicData uri="http://schemas.openxmlformats.org/presentationml/2006/ole">
            <mc:AlternateContent xmlns:mc="http://schemas.openxmlformats.org/markup-compatibility/2006">
              <mc:Choice xmlns:v="urn:schemas-microsoft-com:vml" Requires="v">
                <p:oleObj spid="_x0000_s7180" r:id="rId19" imgW="393700" imgH="203200" progId="Equation.KSEE3">
                  <p:embed/>
                </p:oleObj>
              </mc:Choice>
              <mc:Fallback>
                <p:oleObj r:id="rId19" imgW="393700" imgH="203200" progId="Equation.KSEE3">
                  <p:embed/>
                  <p:pic>
                    <p:nvPicPr>
                      <p:cNvPr id="0" name="图片 6150"/>
                      <p:cNvPicPr/>
                      <p:nvPr/>
                    </p:nvPicPr>
                    <p:blipFill>
                      <a:blip r:embed="rId20"/>
                      <a:stretch>
                        <a:fillRect/>
                      </a:stretch>
                    </p:blipFill>
                    <p:spPr>
                      <a:xfrm>
                        <a:off x="7960330" y="5599557"/>
                        <a:ext cx="1487023" cy="767311"/>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en-US" altLang="zh-CN"/>
              <a:t> Python</a:t>
            </a:r>
            <a:r>
              <a:rPr lang="zh-CN" altLang="en-US"/>
              <a:t>科学计算库主要是为机器学习提供了一些便捷、封装好的</a:t>
            </a:r>
            <a:r>
              <a:rPr lang="en-US" altLang="zh-CN"/>
              <a:t>API</a:t>
            </a:r>
            <a:r>
              <a:rPr lang="zh-CN" altLang="en-US"/>
              <a:t>，那么在实际工作中，主要是将其应用在机器学习的特征工程阶段，主要涉及到的库有以下几个：</a:t>
            </a:r>
          </a:p>
          <a:p>
            <a:pPr lvl="1"/>
            <a:r>
              <a:rPr lang="zh-CN" altLang="en-US"/>
              <a:t> </a:t>
            </a:r>
            <a:r>
              <a:rPr lang="zh-CN" altLang="en-US" b="1"/>
              <a:t>NumPy</a:t>
            </a:r>
            <a:r>
              <a:rPr lang="zh-CN" altLang="en-US"/>
              <a:t>-数学计算基础库：N维数组、线性代数计算、傅立叶变换、随机数等；</a:t>
            </a:r>
          </a:p>
          <a:p>
            <a:pPr lvl="1"/>
            <a:r>
              <a:rPr lang="zh-CN" altLang="en-US"/>
              <a:t> </a:t>
            </a:r>
            <a:r>
              <a:rPr lang="zh-CN" altLang="en-US" b="1"/>
              <a:t>SciPy</a:t>
            </a:r>
            <a:r>
              <a:rPr lang="zh-CN" altLang="en-US"/>
              <a:t>-数值计算库：线性代数、拟合与优化、插值、数值积分、稀疏矩阵、图像处理、统计等；</a:t>
            </a:r>
          </a:p>
          <a:p>
            <a:pPr lvl="1"/>
            <a:r>
              <a:rPr lang="zh-CN" altLang="en-US"/>
              <a:t> </a:t>
            </a:r>
            <a:r>
              <a:rPr lang="zh-CN" altLang="en-US" b="1"/>
              <a:t>Pandas</a:t>
            </a:r>
            <a:r>
              <a:rPr lang="zh-CN" altLang="en-US"/>
              <a:t>-数据分析库：数据导入、整理、处理、分析等；</a:t>
            </a:r>
          </a:p>
          <a:p>
            <a:pPr lvl="1"/>
            <a:r>
              <a:rPr lang="zh-CN" altLang="en-US"/>
              <a:t> </a:t>
            </a:r>
            <a:r>
              <a:rPr lang="en-US" altLang="zh-CN" b="1"/>
              <a:t>M</a:t>
            </a:r>
            <a:r>
              <a:rPr lang="zh-CN" altLang="en-US" b="1"/>
              <a:t>atplotlib</a:t>
            </a:r>
            <a:r>
              <a:rPr lang="zh-CN" altLang="en-US"/>
              <a:t>-会图库：绘制二维图形和图表。</a:t>
            </a:r>
          </a:p>
        </p:txBody>
      </p:sp>
      <p:sp>
        <p:nvSpPr>
          <p:cNvPr id="4" name="标题 3"/>
          <p:cNvSpPr>
            <a:spLocks noGrp="1"/>
          </p:cNvSpPr>
          <p:nvPr>
            <p:ph type="title"/>
          </p:nvPr>
        </p:nvSpPr>
        <p:spPr/>
        <p:txBody>
          <a:bodyPr/>
          <a:lstStyle/>
          <a:p>
            <a:pPr algn="ctr"/>
            <a:r>
              <a:rPr lang="zh-CN" altLang="en-US">
                <a:sym typeface="+mn-ea"/>
              </a:rPr>
              <a:t>Python科学计算库回顾</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0000" lnSpcReduction="10000"/>
          </a:bodyPr>
          <a:lstStyle/>
          <a:p>
            <a:r>
              <a:rPr lang="en-US" altLang="zh-CN"/>
              <a:t> </a:t>
            </a:r>
            <a:r>
              <a:rPr lang="zh-CN" altLang="en-US"/>
              <a:t>官网：https://scipy.org/</a:t>
            </a:r>
          </a:p>
          <a:p>
            <a:endParaRPr lang="zh-CN" altLang="en-US"/>
          </a:p>
          <a:p>
            <a:endParaRPr lang="zh-CN" altLang="en-US"/>
          </a:p>
          <a:p>
            <a:endParaRPr lang="zh-CN" altLang="en-US"/>
          </a:p>
          <a:p>
            <a:r>
              <a:rPr lang="zh-CN" altLang="en-US"/>
              <a:t> 参考文档：</a:t>
            </a:r>
          </a:p>
          <a:p>
            <a:pPr lvl="1"/>
            <a:r>
              <a:rPr lang="zh-CN" altLang="en-US" sz="2200"/>
              <a:t> </a:t>
            </a:r>
            <a:r>
              <a:rPr lang="zh-CN" altLang="en-US"/>
              <a:t>http://python.usyiyi.cn/</a:t>
            </a:r>
          </a:p>
          <a:p>
            <a:pPr lvl="1"/>
            <a:r>
              <a:rPr lang="zh-CN" altLang="en-US"/>
              <a:t> https://docs.scipy.org/doc/</a:t>
            </a:r>
          </a:p>
          <a:p>
            <a:pPr lvl="1"/>
            <a:r>
              <a:rPr lang="zh-CN" altLang="en-US"/>
              <a:t> http://pandas.pydata.org/pandas-docs/stable/index.html</a:t>
            </a:r>
          </a:p>
        </p:txBody>
      </p:sp>
      <p:sp>
        <p:nvSpPr>
          <p:cNvPr id="4" name="标题 3"/>
          <p:cNvSpPr>
            <a:spLocks noGrp="1"/>
          </p:cNvSpPr>
          <p:nvPr>
            <p:ph type="title"/>
          </p:nvPr>
        </p:nvSpPr>
        <p:spPr/>
        <p:txBody>
          <a:bodyPr>
            <a:normAutofit/>
          </a:bodyPr>
          <a:lstStyle/>
          <a:p>
            <a:r>
              <a:rPr lang="zh-CN" altLang="en-US">
                <a:sym typeface="+mn-ea"/>
              </a:rPr>
              <a:t>Python科学计算库回顾</a:t>
            </a:r>
            <a:endParaRPr lang="zh-CN" altLang="en-US"/>
          </a:p>
        </p:txBody>
      </p:sp>
      <p:pic>
        <p:nvPicPr>
          <p:cNvPr id="5" name="图片 4"/>
          <p:cNvPicPr>
            <a:picLocks noChangeAspect="1"/>
          </p:cNvPicPr>
          <p:nvPr/>
        </p:nvPicPr>
        <p:blipFill>
          <a:blip r:embed="rId2"/>
          <a:stretch>
            <a:fillRect/>
          </a:stretch>
        </p:blipFill>
        <p:spPr>
          <a:xfrm>
            <a:off x="2208932" y="1808145"/>
            <a:ext cx="6665631" cy="19332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altLang="en-US"/>
              <a:t>对数指数、指数函数</a:t>
            </a:r>
          </a:p>
        </p:txBody>
      </p:sp>
      <p:sp>
        <p:nvSpPr>
          <p:cNvPr id="10" name="内容占位符 9"/>
          <p:cNvSpPr>
            <a:spLocks noGrp="1"/>
          </p:cNvSpPr>
          <p:nvPr>
            <p:ph idx="1"/>
          </p:nvPr>
        </p:nvSpPr>
        <p:spPr/>
        <p:txBody>
          <a:bodyPr/>
          <a:lstStyle/>
          <a:p>
            <a:endParaRPr lang="zh-CN" altLang="en-US"/>
          </a:p>
        </p:txBody>
      </p:sp>
      <p:pic>
        <p:nvPicPr>
          <p:cNvPr id="7" name="图片 6"/>
          <p:cNvPicPr>
            <a:picLocks noChangeAspect="1"/>
          </p:cNvPicPr>
          <p:nvPr/>
        </p:nvPicPr>
        <p:blipFill>
          <a:blip r:embed="rId3"/>
          <a:stretch>
            <a:fillRect/>
          </a:stretch>
        </p:blipFill>
        <p:spPr>
          <a:xfrm>
            <a:off x="319495" y="1020615"/>
            <a:ext cx="7214311" cy="5556892"/>
          </a:xfrm>
          <a:prstGeom prst="rect">
            <a:avLst/>
          </a:prstGeom>
        </p:spPr>
      </p:pic>
      <p:pic>
        <p:nvPicPr>
          <p:cNvPr id="8" name="图片 7"/>
          <p:cNvPicPr>
            <a:picLocks noChangeAspect="1"/>
          </p:cNvPicPr>
          <p:nvPr/>
        </p:nvPicPr>
        <p:blipFill>
          <a:blip r:embed="rId4"/>
          <a:stretch>
            <a:fillRect/>
          </a:stretch>
        </p:blipFill>
        <p:spPr>
          <a:xfrm>
            <a:off x="6634944" y="930578"/>
            <a:ext cx="5386770" cy="31180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756456" y="1718006"/>
            <a:ext cx="6210204" cy="4840595"/>
          </a:xfrm>
          <a:prstGeom prst="rect">
            <a:avLst/>
          </a:prstGeom>
        </p:spPr>
      </p:pic>
      <p:pic>
        <p:nvPicPr>
          <p:cNvPr id="6" name="图片 5"/>
          <p:cNvPicPr>
            <a:picLocks noChangeAspect="1"/>
          </p:cNvPicPr>
          <p:nvPr/>
        </p:nvPicPr>
        <p:blipFill>
          <a:blip r:embed="rId4"/>
          <a:stretch>
            <a:fillRect/>
          </a:stretch>
        </p:blipFill>
        <p:spPr>
          <a:xfrm>
            <a:off x="6375666" y="1154216"/>
            <a:ext cx="5159690" cy="2662062"/>
          </a:xfrm>
          <a:prstGeom prst="rect">
            <a:avLst/>
          </a:prstGeom>
        </p:spPr>
      </p:pic>
      <p:sp>
        <p:nvSpPr>
          <p:cNvPr id="7" name="标题 6"/>
          <p:cNvSpPr>
            <a:spLocks noGrp="1"/>
          </p:cNvSpPr>
          <p:nvPr>
            <p:ph type="title"/>
          </p:nvPr>
        </p:nvSpPr>
        <p:spPr/>
        <p:txBody>
          <a:bodyPr/>
          <a:lstStyle/>
          <a:p>
            <a:r>
              <a:rPr altLang="en-US">
                <a:sym typeface="+mn-ea"/>
              </a:rPr>
              <a:t>对数指数、指数函数</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4582</Words>
  <Application>Microsoft Office PowerPoint</Application>
  <PresentationFormat>宽屏</PresentationFormat>
  <Paragraphs>559</Paragraphs>
  <Slides>72</Slides>
  <Notes>48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81" baseType="lpstr">
      <vt:lpstr>黑体</vt:lpstr>
      <vt:lpstr>宋体</vt:lpstr>
      <vt:lpstr>微软雅黑</vt:lpstr>
      <vt:lpstr>Arial</vt:lpstr>
      <vt:lpstr>Calibri</vt:lpstr>
      <vt:lpstr>Calibri Light</vt:lpstr>
      <vt:lpstr>自定义设计方案</vt:lpstr>
      <vt:lpstr>Equation.KSEE3</vt:lpstr>
      <vt:lpstr>Equation</vt:lpstr>
      <vt:lpstr>PowerPoint 演示文稿</vt:lpstr>
      <vt:lpstr>课程要求</vt:lpstr>
      <vt:lpstr>课程内容</vt:lpstr>
      <vt:lpstr>数学知识回顾</vt:lpstr>
      <vt:lpstr>常见函数</vt:lpstr>
      <vt:lpstr>常见函数</vt:lpstr>
      <vt:lpstr>对数函数、指数函数</vt:lpstr>
      <vt:lpstr>对数指数、指数函数</vt:lpstr>
      <vt:lpstr>对数指数、指数函数</vt:lpstr>
      <vt:lpstr>导数</vt:lpstr>
      <vt:lpstr>导数</vt:lpstr>
      <vt:lpstr>常见导函数</vt:lpstr>
      <vt:lpstr>偏导数</vt:lpstr>
      <vt:lpstr>梯度</vt:lpstr>
      <vt:lpstr>Taylor公式</vt:lpstr>
      <vt:lpstr>Taylor公式应用</vt:lpstr>
      <vt:lpstr>Taylor公式应用2</vt:lpstr>
      <vt:lpstr>Taylor公式应用</vt:lpstr>
      <vt:lpstr>古典概率</vt:lpstr>
      <vt:lpstr>联合概率</vt:lpstr>
      <vt:lpstr>条件概率</vt:lpstr>
      <vt:lpstr>条件概率</vt:lpstr>
      <vt:lpstr>全概率公式</vt:lpstr>
      <vt:lpstr>贝叶斯公式</vt:lpstr>
      <vt:lpstr>概率公式</vt:lpstr>
      <vt:lpstr>期望</vt:lpstr>
      <vt:lpstr>期望</vt:lpstr>
      <vt:lpstr>期望</vt:lpstr>
      <vt:lpstr>方差</vt:lpstr>
      <vt:lpstr>方差</vt:lpstr>
      <vt:lpstr>方差</vt:lpstr>
      <vt:lpstr>方差</vt:lpstr>
      <vt:lpstr>方差</vt:lpstr>
      <vt:lpstr>标准差</vt:lpstr>
      <vt:lpstr>标准差</vt:lpstr>
      <vt:lpstr>协方差</vt:lpstr>
      <vt:lpstr>协方差</vt:lpstr>
      <vt:lpstr>协方差</vt:lpstr>
      <vt:lpstr>协方差</vt:lpstr>
      <vt:lpstr>协方差矩阵</vt:lpstr>
      <vt:lpstr>大数定理</vt:lpstr>
      <vt:lpstr>大数定理</vt:lpstr>
      <vt:lpstr>中心极限定理</vt:lpstr>
      <vt:lpstr>中心极限定理</vt:lpstr>
      <vt:lpstr>中心极限定理</vt:lpstr>
      <vt:lpstr>最大似然估计</vt:lpstr>
      <vt:lpstr>最大似然估计</vt:lpstr>
      <vt:lpstr>最大似然估计</vt:lpstr>
      <vt:lpstr>最大似然估计</vt:lpstr>
      <vt:lpstr>向量的运算</vt:lpstr>
      <vt:lpstr>向量的运算</vt:lpstr>
      <vt:lpstr>矩阵的直观表示</vt:lpstr>
      <vt:lpstr>矩阵的加减法</vt:lpstr>
      <vt:lpstr>矩阵的加减法 </vt:lpstr>
      <vt:lpstr>矩阵与数的乘法</vt:lpstr>
      <vt:lpstr>矩阵与数的乘法</vt:lpstr>
      <vt:lpstr>矩阵与向量的乘法</vt:lpstr>
      <vt:lpstr>矩阵与矩阵的乘法</vt:lpstr>
      <vt:lpstr>矩阵与矩阵的乘法</vt:lpstr>
      <vt:lpstr>矩阵的转置</vt:lpstr>
      <vt:lpstr>矩阵的转置</vt:lpstr>
      <vt:lpstr>QR分解</vt:lpstr>
      <vt:lpstr>SVD分解</vt:lpstr>
      <vt:lpstr>向量的导数</vt:lpstr>
      <vt:lpstr>向量的导数</vt:lpstr>
      <vt:lpstr>标量对向量的导数</vt:lpstr>
      <vt:lpstr>标量对向量的导数</vt:lpstr>
      <vt:lpstr>标量对方阵的导数</vt:lpstr>
      <vt:lpstr>数学知识回顾</vt:lpstr>
      <vt:lpstr>Python科学计算库回顾</vt:lpstr>
      <vt:lpstr>Python科学计算库回顾</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yunli</cp:lastModifiedBy>
  <cp:revision>95</cp:revision>
  <dcterms:created xsi:type="dcterms:W3CDTF">2014-03-19T02:43:00Z</dcterms:created>
  <dcterms:modified xsi:type="dcterms:W3CDTF">2019-03-12T11:46:46Z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