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0" r:id="rId3"/>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285"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551"/>
    <a:srgbClr val="F2F9F9"/>
    <a:srgbClr val="FFF7C7"/>
    <a:srgbClr val="F8F7E0"/>
    <a:srgbClr val="EEFDFD"/>
    <a:srgbClr val="F3F3F3"/>
    <a:srgbClr val="E9F2DF"/>
    <a:srgbClr val="11A7FC"/>
    <a:srgbClr val="95D127"/>
    <a:srgbClr val="FF8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snapToGrid="0" showGuides="1">
      <p:cViewPr varScale="1">
        <p:scale>
          <a:sx n="84" d="100"/>
          <a:sy n="84" d="100"/>
        </p:scale>
        <p:origin x="372" y="84"/>
      </p:cViewPr>
      <p:guideLst>
        <p:guide orient="horz" pos="223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其实，机器学习跟模式识别，统计学习，数据挖掘，计算机视觉，语音识别，自然语言处理等领域有着很深的联系。</a:t>
            </a:r>
            <a:endParaRPr lang="zh-CN" altLang="en-US" dirty="0"/>
          </a:p>
          <a:p>
            <a:r>
              <a:rPr lang="zh-CN" altLang="en-US" dirty="0"/>
              <a:t>从范围上来说，机器学习跟模式识别，统计学习，数据挖掘是类似的，同时，机器学习与其他领域的处理技术的结合，形成了计算机视觉、语音识别、自然语言处理等 交叉学科。因此，一般说数据挖掘时，可以等同于说机器学习。同时，我们平常所说的机器学习应用，应该是通用的，不仅仅局限在结构化数据，还有图像，音频等 应用。</a:t>
            </a:r>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聚类：将无标签的数据集进行数据区分得到多个类群</a:t>
            </a:r>
            <a:endParaRPr lang="zh-CN" altLang="en-US" dirty="0"/>
          </a:p>
          <a:p>
            <a:r>
              <a:rPr lang="zh-CN" altLang="en-US" dirty="0"/>
              <a:t>降维：输入数据的维度比较大，很难进行机器学习算法的操作；从非常大的特征中提取出关键的、起重要作用的特征来训练模型，去除其中的噪音特征就成为降维</a:t>
            </a:r>
            <a:endParaRPr lang="zh-CN" altLang="en-US" dirty="0"/>
          </a:p>
          <a:p>
            <a:r>
              <a:rPr lang="en-US" altLang="zh-CN" dirty="0" err="1"/>
              <a:t>图像</a:t>
            </a:r>
            <a:r>
              <a:rPr lang="en-US" altLang="zh-CN" dirty="0"/>
              <a:t>  ---&gt; </a:t>
            </a:r>
            <a:r>
              <a:rPr lang="en-US" altLang="zh-CN" dirty="0" err="1"/>
              <a:t>像素</a:t>
            </a:r>
            <a:endParaRPr lang="en-US" altLang="zh-CN" dirty="0"/>
          </a:p>
          <a:p>
            <a:r>
              <a:rPr lang="en-US" altLang="zh-CN" dirty="0" err="1"/>
              <a:t>音频</a:t>
            </a:r>
            <a:r>
              <a:rPr lang="en-US" altLang="zh-CN" dirty="0"/>
              <a:t>  ---&gt; </a:t>
            </a:r>
            <a:r>
              <a:rPr lang="en-US" altLang="zh-CN" dirty="0" err="1"/>
              <a:t>傅里叶变换</a:t>
            </a:r>
            <a:r>
              <a:rPr lang="en-US" altLang="zh-CN" dirty="0"/>
              <a:t>  </a:t>
            </a:r>
            <a:r>
              <a:rPr lang="en-US" altLang="zh-CN" dirty="0" err="1"/>
              <a:t>波值</a:t>
            </a:r>
            <a:r>
              <a:rPr lang="en-US" altLang="zh-CN" dirty="0"/>
              <a:t> </a:t>
            </a:r>
            <a:r>
              <a:rPr lang="en-US" altLang="zh-CN" dirty="0" err="1"/>
              <a:t>幅度值</a:t>
            </a:r>
            <a:r>
              <a:rPr lang="en-US" altLang="zh-CN" dirty="0"/>
              <a:t> </a:t>
            </a:r>
            <a:r>
              <a:rPr lang="en-US" altLang="zh-CN" dirty="0" err="1"/>
              <a:t>频率</a:t>
            </a:r>
            <a:endParaRPr lang="en-US" altLang="zh-CN" dirty="0"/>
          </a:p>
          <a:p>
            <a:r>
              <a:rPr lang="en-US" altLang="zh-CN" dirty="0" err="1"/>
              <a:t>文本特征</a:t>
            </a:r>
            <a:r>
              <a:rPr lang="en-US" altLang="zh-CN" dirty="0"/>
              <a:t>  ---&gt; </a:t>
            </a:r>
            <a:r>
              <a:rPr lang="en-US" altLang="zh-CN" dirty="0" err="1"/>
              <a:t>一系列的的单词</a:t>
            </a:r>
            <a:endParaRPr lang="en-US" altLang="zh-CN" dirty="0"/>
          </a:p>
          <a:p>
            <a:r>
              <a:rPr lang="zh-CN" altLang="en-US" dirty="0"/>
              <a:t>一个特征就是一个维度</a:t>
            </a:r>
            <a:endParaRPr lang="zh-CN" altLang="en-US" dirty="0"/>
          </a:p>
          <a:p>
            <a:r>
              <a:rPr lang="zh-CN" altLang="en-US" dirty="0"/>
              <a:t>过拟合问题：训练得到的模型非常迎合训练数据，但是对于其他数据不太适应；降维可以解决这个问题</a:t>
            </a:r>
            <a:endParaRPr lang="zh-CN" altLang="en-US" dirty="0"/>
          </a:p>
          <a:p>
            <a:r>
              <a:rPr lang="zh-CN" altLang="en-US" dirty="0"/>
              <a:t>欠拟合问题：算法没有很好的将数据集中的数据特征抽取出来，算法的学习能力太低，解决方案：换算法或者多次迭代</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Semi-Supervised Learning，SSL</a:t>
            </a:r>
            <a:endParaRPr lang="zh-CN" altLang="en-US" dirty="0"/>
          </a:p>
          <a:p>
            <a:r>
              <a:rPr lang="zh-CN" altLang="en-US" dirty="0"/>
              <a:t>平滑假设(Smoothness Assumption)：位于稠密数据区域的两个距离很近的样例的类标签相似，也就是说，当两个样例被稠密数据区域中的边连接时，它们在很大的概率下有相同的类标签；相反地，当两个样例被稀疏数据区域分开时，它们的类标签趋于不同。</a:t>
            </a:r>
            <a:endParaRPr lang="zh-CN" altLang="en-US" dirty="0"/>
          </a:p>
          <a:p>
            <a:r>
              <a:rPr lang="zh-CN" altLang="en-US" dirty="0"/>
              <a:t>聚类假设(Cluster Assumption)：当两个样例位于同一聚类簇时，它们在很大的概率下有相同的类标签。这个假设的等价定义为低密度分离假设(Low Sensity Separation Assumption)，即分类决策边界应该穿过稀疏数据区域，而避免将稠密数据区域的样例分到决策边界两侧。聚类假设是指样本数据间的距离相互比较近时，则他们拥有相同的类别。</a:t>
            </a:r>
            <a:endParaRPr lang="zh-CN" altLang="en-US" dirty="0"/>
          </a:p>
          <a:p>
            <a:r>
              <a:rPr lang="zh-CN" altLang="en-US" dirty="0"/>
              <a:t>流形假设(Manifold Assumption)：将高维数据嵌入到低维流形中，当两个样例位于低维流形中的一个小局部邻域内时，它们具有相似的类标签。</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分类：涉及到应用分类、趋势预测中，如淘宝商铺将用户在一段时间内的购买情况划分成不同的类，根据情况向用户推荐关联类的商品，从而增加商铺的销售量。</a:t>
            </a:r>
            <a:endParaRPr lang="zh-CN" altLang="en-US" dirty="0"/>
          </a:p>
          <a:p>
            <a:r>
              <a:rPr lang="zh-CN" altLang="en-US" dirty="0"/>
              <a:t>聚类：类似分类</a:t>
            </a:r>
            <a:endParaRPr lang="zh-CN" altLang="en-US" dirty="0"/>
          </a:p>
          <a:p>
            <a:r>
              <a:rPr lang="zh-CN" altLang="en-US" dirty="0"/>
              <a:t>回归：应用到对数据序列的预测及相关关系的研究中去。在市场营销中，回归分析可以被应用到各个方面。如通过对本季度销售的回归分析，对下一季度的销售趋势作出预测并做出针对性的营销改变。</a:t>
            </a:r>
            <a:endParaRPr lang="zh-CN" altLang="en-US" dirty="0"/>
          </a:p>
          <a:p>
            <a:r>
              <a:rPr lang="zh-CN" altLang="en-US" dirty="0"/>
              <a:t>关联规则：关联规则挖掘技术已经被广泛应用于金融行业企业中用以预测客户的需求，各银行在自己的ATM 机上通过捆绑客户可能感兴趣的信息供用户了解并获取相应信息来改善自身的营销。</a:t>
            </a:r>
            <a:endParaRPr lang="zh-CN" altLang="en-US" dirty="0"/>
          </a:p>
          <a:p>
            <a:r>
              <a:rPr lang="zh-CN" altLang="en-US" dirty="0"/>
              <a:t>除了这些之外还有神经网络、深度学习等等</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0" i="0" kern="1200" dirty="0">
                <a:solidFill>
                  <a:schemeClr val="tx1"/>
                </a:solidFill>
                <a:effectLst/>
                <a:latin typeface="+mn-lt"/>
                <a:ea typeface="+mn-ea"/>
                <a:cs typeface="+mn-cs"/>
              </a:rPr>
              <a:t>机器学习这个词是让人疑惑的，首先它是英文名称</a:t>
            </a:r>
            <a:r>
              <a:rPr lang="en-US" altLang="zh-CN" sz="1400" b="0" i="0" kern="1200" dirty="0">
                <a:solidFill>
                  <a:schemeClr val="tx1"/>
                </a:solidFill>
                <a:effectLst/>
                <a:latin typeface="+mn-lt"/>
                <a:ea typeface="+mn-ea"/>
                <a:cs typeface="+mn-cs"/>
              </a:rPr>
              <a:t>Machine Learning(</a:t>
            </a:r>
            <a:r>
              <a:rPr lang="zh-CN" altLang="en-US" sz="1400" b="0" i="0" kern="1200" dirty="0">
                <a:solidFill>
                  <a:schemeClr val="tx1"/>
                </a:solidFill>
                <a:effectLst/>
                <a:latin typeface="+mn-lt"/>
                <a:ea typeface="+mn-ea"/>
                <a:cs typeface="+mn-cs"/>
              </a:rPr>
              <a:t>简称</a:t>
            </a:r>
            <a:r>
              <a:rPr lang="en-US" altLang="zh-CN" sz="1400" b="0" i="0" kern="1200" dirty="0">
                <a:solidFill>
                  <a:schemeClr val="tx1"/>
                </a:solidFill>
                <a:effectLst/>
                <a:latin typeface="+mn-lt"/>
                <a:ea typeface="+mn-ea"/>
                <a:cs typeface="+mn-cs"/>
              </a:rPr>
              <a:t>ML)</a:t>
            </a:r>
            <a:r>
              <a:rPr lang="zh-CN" altLang="en-US" sz="1400" b="0" i="0" kern="1200" dirty="0">
                <a:solidFill>
                  <a:schemeClr val="tx1"/>
                </a:solidFill>
                <a:effectLst/>
                <a:latin typeface="+mn-lt"/>
                <a:ea typeface="+mn-ea"/>
                <a:cs typeface="+mn-cs"/>
              </a:rPr>
              <a:t>的直译，在计算界</a:t>
            </a:r>
            <a:r>
              <a:rPr lang="en-US" altLang="zh-CN" sz="1400" b="0" i="0" kern="1200" dirty="0">
                <a:solidFill>
                  <a:schemeClr val="tx1"/>
                </a:solidFill>
                <a:effectLst/>
                <a:latin typeface="+mn-lt"/>
                <a:ea typeface="+mn-ea"/>
                <a:cs typeface="+mn-cs"/>
              </a:rPr>
              <a:t>Machine</a:t>
            </a:r>
            <a:r>
              <a:rPr lang="zh-CN" altLang="en-US" sz="1400" b="0" i="0" kern="1200" dirty="0">
                <a:solidFill>
                  <a:schemeClr val="tx1"/>
                </a:solidFill>
                <a:effectLst/>
                <a:latin typeface="+mn-lt"/>
                <a:ea typeface="+mn-ea"/>
                <a:cs typeface="+mn-cs"/>
              </a:rPr>
              <a:t>一般指计算机。这个名字使用了拟人的手法，说明了这门技术是让机器“学习”的技术。但是计算机是死的，怎么可能像人类一样“学习”呢？</a:t>
            </a:r>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0" i="0" kern="1200" dirty="0">
                <a:solidFill>
                  <a:schemeClr val="tx1"/>
                </a:solidFill>
                <a:effectLst/>
                <a:latin typeface="+mn-lt"/>
                <a:ea typeface="+mn-ea"/>
                <a:cs typeface="+mn-cs"/>
              </a:rPr>
              <a:t>人类在成长、生活过程中积累了很多的历史与经验。人类定期地对这些经验进行“归纳”，获得了生活的“规律”。当人类遇到未知的问题或者需要对未来进行“推测”的时候，人类使用这些“规律”，对未知问题与未来进行“推测”，从而指导自己的生活和工作。</a:t>
            </a:r>
            <a:endParaRPr lang="zh-CN" altLang="en-US" sz="1400" b="0" i="0" kern="1200" dirty="0">
              <a:solidFill>
                <a:schemeClr val="tx1"/>
              </a:solidFill>
              <a:effectLst/>
              <a:latin typeface="+mn-lt"/>
              <a:ea typeface="+mn-ea"/>
              <a:cs typeface="+mn-cs"/>
            </a:endParaRPr>
          </a:p>
          <a:p>
            <a:r>
              <a:rPr lang="zh-CN" altLang="en-US" sz="1400" b="0" i="0" kern="1200" dirty="0">
                <a:solidFill>
                  <a:schemeClr val="tx1"/>
                </a:solidFill>
                <a:effectLst/>
                <a:latin typeface="+mn-lt"/>
                <a:ea typeface="+mn-ea"/>
                <a:cs typeface="+mn-cs"/>
              </a:rPr>
              <a:t>机器学习中的“训练”与“预测”过程可以对应到人类的“归纳”和“推测”过程。通过这样的对应，我们可以发现，机器学习的思想并不复杂，仅仅是对人类在生活 中学习成长的一个模拟。由于机器学习不是基于编程形成的结果，因此它的处理过程不是因果的逻辑，而是通过归纳思想得出的相关性结论。</a:t>
            </a:r>
            <a:endParaRPr lang="zh-CN" altLang="en-US" sz="1400" b="0" i="0" kern="1200" dirty="0">
              <a:solidFill>
                <a:schemeClr val="tx1"/>
              </a:solidFill>
              <a:effectLst/>
              <a:latin typeface="+mn-lt"/>
              <a:ea typeface="+mn-ea"/>
              <a:cs typeface="+mn-cs"/>
            </a:endParaRPr>
          </a:p>
          <a:p>
            <a:r>
              <a:rPr lang="zh-CN" altLang="en-US" sz="1400" b="0" i="0" kern="1200" dirty="0">
                <a:solidFill>
                  <a:schemeClr val="tx1"/>
                </a:solidFill>
                <a:effectLst/>
                <a:latin typeface="+mn-lt"/>
                <a:ea typeface="+mn-ea"/>
                <a:cs typeface="+mn-cs"/>
              </a:rPr>
              <a:t>这也可以联想到人类为什么要学习历史，历史实际上是人类过往经验的总结。有句话说得很好，“历史往往不一样，但历史总是惊人的相似”。通过学习历史，我们从 历史中归纳出人生与国家的规律，从而指导我们的下一步工作，这是具有莫大价值的。</a:t>
            </a:r>
            <a:endParaRPr lang="zh-CN" altLang="en-US" sz="14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机器学习是数据通过算法构建出对应模型，并对模型进行评估的一个过程；如果模型的评估效果达到预期，那么该模型就是一个成熟的模型，可以应用于实际生产环境中；如果效果没有达到预期，那么需要根据评估的效果进行算法的修改</a:t>
            </a:r>
            <a:r>
              <a:rPr lang="en-US" altLang="zh-CN" dirty="0"/>
              <a:t>(</a:t>
            </a:r>
            <a:r>
              <a:rPr lang="zh-CN" altLang="en-US" dirty="0"/>
              <a:t>代码、参数</a:t>
            </a:r>
            <a:r>
              <a:rPr lang="en-US" altLang="zh-CN" dirty="0"/>
              <a:t>)</a:t>
            </a:r>
            <a:r>
              <a:rPr lang="zh-CN" altLang="en-US" dirty="0"/>
              <a:t>，再次构建模型，并进行模型评估，如此循环往复的进行构建操作，直到最终获得满意的模型</a:t>
            </a:r>
            <a:endParaRPr lang="zh-CN" altLang="en-US" dirty="0"/>
          </a:p>
          <a:p>
            <a:r>
              <a:rPr lang="zh-CN" altLang="en-US" dirty="0"/>
              <a:t>机器学习过程需要解决的问题</a:t>
            </a:r>
            <a:endParaRPr lang="zh-CN" altLang="en-US" dirty="0"/>
          </a:p>
          <a:p>
            <a:r>
              <a:rPr lang="zh-CN" altLang="en-US" dirty="0"/>
              <a:t>    </a:t>
            </a:r>
            <a:r>
              <a:rPr lang="zh-CN" altLang="en-US" dirty="0">
                <a:sym typeface="+mn-ea"/>
              </a:rPr>
              <a:t>目标函数怎么得到(算法)</a:t>
            </a:r>
            <a:endParaRPr lang="zh-CN" altLang="en-US" dirty="0"/>
          </a:p>
          <a:p>
            <a:r>
              <a:rPr lang="zh-CN" altLang="en-US" dirty="0"/>
              <a:t>    模型怎么建立(模型)</a:t>
            </a:r>
            <a:endParaRPr lang="zh-CN" altLang="en-US" dirty="0"/>
          </a:p>
          <a:p>
            <a:r>
              <a:rPr lang="zh-CN" altLang="en-US" dirty="0"/>
              <a:t>    如何让模型越来越好的学下去(调参)</a:t>
            </a:r>
            <a:endParaRPr lang="zh-CN" altLang="en-US" dirty="0"/>
          </a:p>
          <a:p>
            <a:r>
              <a:rPr lang="zh-CN" altLang="en-US" dirty="0"/>
              <a:t>    调参该怎么做(超参)</a:t>
            </a:r>
            <a:endParaRPr lang="zh-CN" altLang="en-US" dirty="0"/>
          </a:p>
          <a:p>
            <a:r>
              <a:rPr lang="en-US" altLang="zh-CN" dirty="0"/>
              <a:t>T ==&gt; Task </a:t>
            </a:r>
            <a:r>
              <a:rPr lang="zh-CN" altLang="en-US" dirty="0"/>
              <a:t>任务</a:t>
            </a:r>
            <a:endParaRPr lang="zh-CN" altLang="en-US" dirty="0"/>
          </a:p>
          <a:p>
            <a:r>
              <a:rPr lang="en-US" altLang="zh-CN" dirty="0"/>
              <a:t>E ==&gt; </a:t>
            </a:r>
            <a:r>
              <a:rPr lang="zh-CN" altLang="en-US" dirty="0"/>
              <a:t>经验</a:t>
            </a:r>
            <a:endParaRPr lang="zh-CN" altLang="en-US" dirty="0"/>
          </a:p>
          <a:p>
            <a:r>
              <a:rPr lang="en-US" altLang="zh-CN" dirty="0"/>
              <a:t>P ==&gt; </a:t>
            </a:r>
            <a:r>
              <a:rPr lang="zh-CN" altLang="en-US" dirty="0"/>
              <a:t>性能</a:t>
            </a:r>
            <a:endParaRPr lang="zh-CN" altLang="en-US" dirty="0"/>
          </a:p>
          <a:p>
            <a:r>
              <a:rPr lang="zh-CN" altLang="en-US" dirty="0"/>
              <a:t>如果一个程序在使用既有的经验</a:t>
            </a:r>
            <a:r>
              <a:rPr lang="en-US" altLang="zh-CN" dirty="0"/>
              <a:t>(E)</a:t>
            </a:r>
            <a:r>
              <a:rPr lang="zh-CN" altLang="en-US" dirty="0"/>
              <a:t>执行某类任务</a:t>
            </a:r>
            <a:r>
              <a:rPr lang="en-US" altLang="zh-CN" dirty="0"/>
              <a:t>(T)</a:t>
            </a:r>
            <a:r>
              <a:rPr lang="zh-CN" altLang="en-US" dirty="0"/>
              <a:t>的过程中被认为具有学习能力，即利用已有的经验</a:t>
            </a:r>
            <a:r>
              <a:rPr lang="en-US" altLang="zh-CN" dirty="0"/>
              <a:t>(E)</a:t>
            </a:r>
            <a:r>
              <a:rPr lang="zh-CN" altLang="en-US" dirty="0"/>
              <a:t>，不断改善其完成既定任务</a:t>
            </a:r>
            <a:r>
              <a:rPr lang="en-US" altLang="zh-CN" dirty="0"/>
              <a:t>T</a:t>
            </a:r>
            <a:r>
              <a:rPr lang="zh-CN" altLang="en-US" dirty="0"/>
              <a:t>的性能</a:t>
            </a:r>
            <a:r>
              <a:rPr lang="en-US" altLang="zh-CN" dirty="0"/>
              <a:t>P</a:t>
            </a:r>
            <a:r>
              <a:rPr lang="zh-CN" altLang="en-US" dirty="0"/>
              <a:t>的特质</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Machine</a:t>
            </a:r>
            <a:r>
              <a:rPr lang="zh-CN" altLang="en-US" dirty="0"/>
              <a:t>不是机器的意思，不是硬件，是软件。分类器，回归，我们做的是一个算法用代码实现。要求是数据足够多，学的越好。学习的是参数并输出。</a:t>
            </a:r>
            <a:endParaRPr lang="en-US" altLang="zh-CN" dirty="0"/>
          </a:p>
          <a:p>
            <a:r>
              <a:rPr lang="zh-CN" altLang="en-US" dirty="0"/>
              <a:t>如</a:t>
            </a:r>
            <a:r>
              <a:rPr lang="en-US" altLang="zh-CN" dirty="0"/>
              <a:t>SVM</a:t>
            </a:r>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向量</a:t>
            </a:r>
            <a:r>
              <a:rPr lang="en-US" altLang="zh-CN" dirty="0"/>
              <a:t>+</a:t>
            </a:r>
            <a:r>
              <a:rPr lang="zh-CN" altLang="en-US" dirty="0"/>
              <a:t>目标值</a:t>
            </a:r>
            <a:r>
              <a:rPr lang="en-US" altLang="zh-CN" dirty="0"/>
              <a:t>=</a:t>
            </a:r>
            <a:r>
              <a:rPr lang="zh-CN" altLang="en-US" dirty="0"/>
              <a:t>标量</a:t>
            </a:r>
            <a:r>
              <a:rPr lang="en-US" altLang="zh-CN" dirty="0"/>
              <a:t>(</a:t>
            </a:r>
            <a:r>
              <a:rPr lang="zh-CN" altLang="en-US" dirty="0"/>
              <a:t>是一种特殊的矩阵</a:t>
            </a:r>
            <a:r>
              <a:rPr lang="en-US" altLang="zh-CN" dirty="0"/>
              <a:t>)</a:t>
            </a:r>
            <a:endParaRPr lang="en-US" altLang="zh-CN" dirty="0"/>
          </a:p>
          <a:p>
            <a:r>
              <a:rPr lang="zh-CN" altLang="en-US" dirty="0"/>
              <a:t>这里只是简单提一下部分概念，其它概念在讲具体算法的时候在进行说明讲解；比如：损失函数、决策函数等等</a:t>
            </a:r>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804410" y="2927350"/>
            <a:ext cx="2481580" cy="83883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14.bin"/><Relationship Id="rId7" Type="http://schemas.openxmlformats.org/officeDocument/2006/relationships/image" Target="../media/image22.wmf"/><Relationship Id="rId6" Type="http://schemas.openxmlformats.org/officeDocument/2006/relationships/oleObject" Target="../embeddings/oleObject13.bin"/><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wmf"/><Relationship Id="rId12" Type="http://schemas.openxmlformats.org/officeDocument/2006/relationships/notesSlide" Target="../notesSlides/notesSlide9.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5.wmf"/><Relationship Id="rId3" Type="http://schemas.openxmlformats.org/officeDocument/2006/relationships/oleObject" Target="../embeddings/oleObject16.bin"/><Relationship Id="rId2" Type="http://schemas.openxmlformats.org/officeDocument/2006/relationships/image" Target="../media/image24.wmf"/><Relationship Id="rId1"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park.apache.org/" TargetMode="External"/><Relationship Id="rId4" Type="http://schemas.openxmlformats.org/officeDocument/2006/relationships/image" Target="../media/image27.png"/><Relationship Id="rId3" Type="http://schemas.openxmlformats.org/officeDocument/2006/relationships/hyperlink" Target="http://mahout.apache.org/" TargetMode="External"/><Relationship Id="rId2" Type="http://schemas.openxmlformats.org/officeDocument/2006/relationships/image" Target="../media/image26.png"/><Relationship Id="rId1" Type="http://schemas.openxmlformats.org/officeDocument/2006/relationships/hyperlink" Target="http://scikit-learn.org/stable/" TargetMode="Externa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17.bin"/><Relationship Id="rId2" Type="http://schemas.openxmlformats.org/officeDocument/2006/relationships/image" Target="../media/image29.png"/><Relationship Id="rId1" Type="http://schemas.openxmlformats.org/officeDocument/2006/relationships/hyperlink" Target="http://scikit-learn.org/stable/tutorial/machine_learning_map/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33.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www.pkbigdata.com/common/cmptIndex.html" TargetMode="External"/><Relationship Id="rId6" Type="http://schemas.openxmlformats.org/officeDocument/2006/relationships/hyperlink" Target="https://tianchi.aliyun.com/datalab/index.htm" TargetMode="External"/><Relationship Id="rId5" Type="http://schemas.openxmlformats.org/officeDocument/2006/relationships/hyperlink" Target="http://www.kdnuggets.com/datasets/index.html" TargetMode="External"/><Relationship Id="rId4" Type="http://schemas.openxmlformats.org/officeDocument/2006/relationships/hyperlink" Target="https://www.kaggle.com/competitions" TargetMode="External"/><Relationship Id="rId3" Type="http://schemas.openxmlformats.org/officeDocument/2006/relationships/hyperlink" Target="http://www.sogou.com/labs/resource/list_pingce.php" TargetMode="External"/><Relationship Id="rId2" Type="http://schemas.openxmlformats.org/officeDocument/2006/relationships/hyperlink" Target="https://aws.amazon.com/cn/public-datasets/" TargetMode="External"/><Relationship Id="rId1" Type="http://schemas.openxmlformats.org/officeDocument/2006/relationships/hyperlink" Target="http://archive.ics.uci.edu/ml/datasets.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oleObject" Target="../embeddings/oleObject20.bin"/><Relationship Id="rId4" Type="http://schemas.openxmlformats.org/officeDocument/2006/relationships/image" Target="../media/image40.wmf"/><Relationship Id="rId3" Type="http://schemas.openxmlformats.org/officeDocument/2006/relationships/oleObject" Target="../embeddings/oleObject19.bin"/><Relationship Id="rId2" Type="http://schemas.openxmlformats.org/officeDocument/2006/relationships/image" Target="../media/image39.wmf"/><Relationship Id="rId1"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23.bin"/><Relationship Id="rId4" Type="http://schemas.openxmlformats.org/officeDocument/2006/relationships/image" Target="../media/image43.wmf"/><Relationship Id="rId3" Type="http://schemas.openxmlformats.org/officeDocument/2006/relationships/oleObject" Target="../embeddings/oleObject22.bin"/><Relationship Id="rId2" Type="http://schemas.openxmlformats.org/officeDocument/2006/relationships/image" Target="../media/image42.wmf"/><Relationship Id="rId1"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8.wmf"/><Relationship Id="rId7" Type="http://schemas.openxmlformats.org/officeDocument/2006/relationships/oleObject" Target="../embeddings/oleObject27.bin"/><Relationship Id="rId6" Type="http://schemas.openxmlformats.org/officeDocument/2006/relationships/image" Target="../media/image47.wmf"/><Relationship Id="rId5" Type="http://schemas.openxmlformats.org/officeDocument/2006/relationships/oleObject" Target="../embeddings/oleObject26.bin"/><Relationship Id="rId4" Type="http://schemas.openxmlformats.org/officeDocument/2006/relationships/image" Target="../media/image46.wmf"/><Relationship Id="rId3" Type="http://schemas.openxmlformats.org/officeDocument/2006/relationships/oleObject" Target="../embeddings/oleObject25.bin"/><Relationship Id="rId2" Type="http://schemas.openxmlformats.org/officeDocument/2006/relationships/image" Target="../media/image45.wmf"/><Relationship Id="rId10" Type="http://schemas.openxmlformats.org/officeDocument/2006/relationships/vmlDrawing" Target="../drawings/vmlDrawing9.vml"/><Relationship Id="rId1"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en.wikipedia.org/wiki/Precision_and_recall" TargetMode="External"/><Relationship Id="rId2" Type="http://schemas.openxmlformats.org/officeDocument/2006/relationships/hyperlink" Target="http://www2.cs.uregina.ca/~dbd/cs831/notes/confusion_matrix/confusion_matrix.html%0d" TargetMode="External"/><Relationship Id="rId1" Type="http://schemas.openxmlformats.org/officeDocument/2006/relationships/image" Target="../media/image4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2.wmf"/><Relationship Id="rId7" Type="http://schemas.openxmlformats.org/officeDocument/2006/relationships/oleObject" Target="../embeddings/oleObject4.bin"/><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3" Type="http://schemas.openxmlformats.org/officeDocument/2006/relationships/notesSlide" Target="../notesSlides/notesSlide5.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1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 Id="rId3" Type="http://schemas.openxmlformats.org/officeDocument/2006/relationships/oleObject" Target="../embeddings/oleObject10.bin"/><Relationship Id="rId2" Type="http://schemas.openxmlformats.org/officeDocument/2006/relationships/image" Target="../media/image17.w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8"/>
          <p:cNvSpPr txBox="1"/>
          <p:nvPr/>
        </p:nvSpPr>
        <p:spPr>
          <a:xfrm>
            <a:off x="3438208" y="2125345"/>
            <a:ext cx="5212080" cy="7683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r" eaLnBrk="1" hangingPunct="1">
              <a:lnSpc>
                <a:spcPct val="100000"/>
              </a:lnSpc>
              <a:spcBef>
                <a:spcPct val="0"/>
              </a:spcBef>
              <a:buNone/>
            </a:pPr>
            <a:r>
              <a:rPr lang="zh-CN" altLang="en-US" sz="4400" b="1" dirty="0">
                <a:solidFill>
                  <a:schemeClr val="accent1">
                    <a:lumMod val="75000"/>
                  </a:schemeClr>
                </a:solidFill>
                <a:latin typeface="微软雅黑" panose="020B0503020204020204" charset="-122"/>
                <a:ea typeface="微软雅黑" panose="020B0503020204020204" charset="-122"/>
              </a:rPr>
              <a:t>人工智能之机器学习</a:t>
            </a:r>
            <a:endParaRPr lang="zh-CN" altLang="en-US" sz="4400" b="1" dirty="0">
              <a:solidFill>
                <a:schemeClr val="accent1">
                  <a:lumMod val="75000"/>
                </a:schemeClr>
              </a:solidFill>
              <a:latin typeface="微软雅黑" panose="020B0503020204020204" charset="-122"/>
              <a:ea typeface="微软雅黑" panose="020B0503020204020204" charset="-122"/>
            </a:endParaRPr>
          </a:p>
        </p:txBody>
      </p:sp>
      <p:sp>
        <p:nvSpPr>
          <p:cNvPr id="12" name="文本框 11"/>
          <p:cNvSpPr txBox="1"/>
          <p:nvPr/>
        </p:nvSpPr>
        <p:spPr>
          <a:xfrm flipH="1">
            <a:off x="4743450" y="5116830"/>
            <a:ext cx="2757170" cy="306705"/>
          </a:xfrm>
          <a:prstGeom prst="rect">
            <a:avLst/>
          </a:prstGeom>
          <a:noFill/>
        </p:spPr>
        <p:txBody>
          <a:bodyPr wrap="square" rtlCol="0">
            <a:spAutoFit/>
          </a:bodyPr>
          <a:p>
            <a:pPr>
              <a:spcBef>
                <a:spcPts val="1200"/>
              </a:spcBef>
            </a:pP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上海育创网络科技股份有限公司</a:t>
            </a:r>
            <a:endPar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8"/>
          <p:cNvSpPr txBox="1"/>
          <p:nvPr/>
        </p:nvSpPr>
        <p:spPr>
          <a:xfrm>
            <a:off x="4632643" y="3527425"/>
            <a:ext cx="2926080" cy="64516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r" eaLnBrk="1" hangingPunct="1">
              <a:lnSpc>
                <a:spcPct val="100000"/>
              </a:lnSpc>
              <a:spcBef>
                <a:spcPct val="0"/>
              </a:spcBef>
              <a:buNone/>
            </a:pPr>
            <a:r>
              <a:rPr lang="zh-CN" altLang="en-US" sz="3600" b="1" dirty="0">
                <a:solidFill>
                  <a:schemeClr val="bg1">
                    <a:lumMod val="50000"/>
                  </a:schemeClr>
                </a:solidFill>
                <a:latin typeface="微软雅黑" panose="020B0503020204020204" charset="-122"/>
                <a:ea typeface="微软雅黑" panose="020B0503020204020204" charset="-122"/>
              </a:rPr>
              <a:t>机器学习概述</a:t>
            </a:r>
            <a:endParaRPr lang="zh-CN" altLang="en-US" sz="3600" b="1" dirty="0">
              <a:solidFill>
                <a:schemeClr val="bg1">
                  <a:lumMod val="50000"/>
                </a:schemeClr>
              </a:solidFill>
              <a:latin typeface="微软雅黑" panose="020B0503020204020204" charset="-122"/>
              <a:ea typeface="微软雅黑" panose="020B0503020204020204" charset="-122"/>
            </a:endParaRPr>
          </a:p>
        </p:txBody>
      </p:sp>
      <p:pic>
        <p:nvPicPr>
          <p:cNvPr id="44" name="图片 4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4" name="文本框 3"/>
          <p:cNvSpPr txBox="1"/>
          <p:nvPr/>
        </p:nvSpPr>
        <p:spPr>
          <a:xfrm flipH="1">
            <a:off x="5175885" y="5631180"/>
            <a:ext cx="1950085" cy="275590"/>
          </a:xfrm>
          <a:prstGeom prst="rect">
            <a:avLst/>
          </a:prstGeom>
          <a:noFill/>
        </p:spPr>
        <p:txBody>
          <a:bodyPr wrap="square" rtlCol="0">
            <a:spAutoFit/>
          </a:bodyPr>
          <a:p>
            <a:pPr>
              <a:spcBef>
                <a:spcPts val="1200"/>
              </a:spcBef>
            </a:pPr>
            <a:r>
              <a:rPr lang="zh-CN"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主讲人：刘老师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(GerryLiu)</a:t>
            </a:r>
            <a:endPar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altLang="en-US">
                <a:sym typeface="+mn-ea"/>
              </a:rPr>
              <a:t>机器学习概念</a:t>
            </a:r>
            <a:endParaRPr lang="zh-CN" altLang="en-US"/>
          </a:p>
        </p:txBody>
      </p:sp>
      <p:sp>
        <p:nvSpPr>
          <p:cNvPr id="4" name="内容占位符 3"/>
          <p:cNvSpPr txBox="1"/>
          <p:nvPr/>
        </p:nvSpPr>
        <p:spPr>
          <a:xfrm>
            <a:off x="508000" y="1088390"/>
            <a:ext cx="11176635" cy="5382895"/>
          </a:xfrm>
          <a:prstGeom prst="rect">
            <a:avLst/>
          </a:prstGeom>
        </p:spPr>
        <p:txBody>
          <a:bodyPr>
            <a:normAutofit fontScale="8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400" dirty="0">
                <a:latin typeface="微软雅黑" panose="020B0503020204020204" charset="-122"/>
                <a:ea typeface="微软雅黑" panose="020B0503020204020204" charset="-122"/>
              </a:rPr>
              <a:t>A program can be said to learn from experience E with respect to some class of tasks T and performance measure P , If its performance at tasks in T, as measured by P, improves with experience E.</a:t>
            </a:r>
            <a:endParaRPr lang="zh-CN" altLang="en-US"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对于某给定的</a:t>
            </a:r>
            <a:r>
              <a:rPr lang="zh-CN" altLang="en-US" sz="2400" dirty="0">
                <a:solidFill>
                  <a:srgbClr val="FF0000"/>
                </a:solidFill>
                <a:latin typeface="微软雅黑" panose="020B0503020204020204" charset="-122"/>
                <a:ea typeface="微软雅黑" panose="020B0503020204020204" charset="-122"/>
              </a:rPr>
              <a:t>任务</a:t>
            </a:r>
            <a:r>
              <a:rPr lang="en-US" altLang="zh-CN" sz="2400" dirty="0">
                <a:solidFill>
                  <a:srgbClr val="FF0000"/>
                </a:solidFill>
                <a:latin typeface="微软雅黑" panose="020B0503020204020204" charset="-122"/>
                <a:ea typeface="微软雅黑" panose="020B0503020204020204" charset="-122"/>
              </a:rPr>
              <a:t>T</a:t>
            </a:r>
            <a:r>
              <a:rPr lang="zh-CN" altLang="en-US" sz="2400" dirty="0">
                <a:latin typeface="微软雅黑" panose="020B0503020204020204" charset="-122"/>
                <a:ea typeface="微软雅黑" panose="020B0503020204020204" charset="-122"/>
              </a:rPr>
              <a:t>，在合理的</a:t>
            </a:r>
            <a:r>
              <a:rPr lang="zh-CN" altLang="en-US" sz="2400" dirty="0">
                <a:solidFill>
                  <a:srgbClr val="FF0000"/>
                </a:solidFill>
                <a:latin typeface="微软雅黑" panose="020B0503020204020204" charset="-122"/>
                <a:ea typeface="微软雅黑" panose="020B0503020204020204" charset="-122"/>
              </a:rPr>
              <a:t>性能度量方案</a:t>
            </a:r>
            <a:r>
              <a:rPr lang="en-US" altLang="zh-CN" sz="2400" dirty="0">
                <a:solidFill>
                  <a:srgbClr val="FF0000"/>
                </a:solidFill>
                <a:latin typeface="微软雅黑" panose="020B0503020204020204" charset="-122"/>
                <a:ea typeface="微软雅黑" panose="020B0503020204020204" charset="-122"/>
              </a:rPr>
              <a:t>P</a:t>
            </a:r>
            <a:r>
              <a:rPr lang="zh-CN" altLang="en-US" sz="2400" dirty="0">
                <a:latin typeface="微软雅黑" panose="020B0503020204020204" charset="-122"/>
                <a:ea typeface="微软雅黑" panose="020B0503020204020204" charset="-122"/>
              </a:rPr>
              <a:t>的前提下，某计算机程序可以自主学习任务</a:t>
            </a:r>
            <a:r>
              <a:rPr lang="en-US" altLang="zh-CN" sz="2400" dirty="0">
                <a:latin typeface="微软雅黑" panose="020B0503020204020204" charset="-122"/>
                <a:ea typeface="微软雅黑" panose="020B0503020204020204" charset="-122"/>
              </a:rPr>
              <a:t>T</a:t>
            </a:r>
            <a:r>
              <a:rPr lang="zh-CN" altLang="en-US" sz="2400" dirty="0">
                <a:latin typeface="微软雅黑" panose="020B0503020204020204" charset="-122"/>
                <a:ea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rPr>
              <a:t>经验</a:t>
            </a:r>
            <a:r>
              <a:rPr lang="en-US" altLang="zh-CN" sz="2400" dirty="0">
                <a:solidFill>
                  <a:srgbClr val="FF0000"/>
                </a:solidFill>
                <a:latin typeface="微软雅黑" panose="020B0503020204020204" charset="-122"/>
                <a:ea typeface="微软雅黑" panose="020B0503020204020204" charset="-122"/>
              </a:rPr>
              <a:t>E</a:t>
            </a:r>
            <a:r>
              <a:rPr lang="zh-CN" altLang="en-US" sz="2400" dirty="0">
                <a:latin typeface="微软雅黑" panose="020B0503020204020204" charset="-122"/>
                <a:ea typeface="微软雅黑" panose="020B0503020204020204" charset="-122"/>
              </a:rPr>
              <a:t>；随着提供合适、优质、大量的经验</a:t>
            </a:r>
            <a:r>
              <a:rPr lang="en-US" altLang="zh-CN" sz="2400" dirty="0">
                <a:latin typeface="微软雅黑" panose="020B0503020204020204" charset="-122"/>
                <a:ea typeface="微软雅黑" panose="020B0503020204020204" charset="-122"/>
              </a:rPr>
              <a:t>E</a:t>
            </a:r>
            <a:r>
              <a:rPr lang="zh-CN" altLang="en-US" sz="2400" dirty="0">
                <a:latin typeface="微软雅黑" panose="020B0503020204020204" charset="-122"/>
                <a:ea typeface="微软雅黑" panose="020B0503020204020204" charset="-122"/>
              </a:rPr>
              <a:t>，该程序对于任务</a:t>
            </a:r>
            <a:r>
              <a:rPr lang="en-US" altLang="zh-CN" sz="2400" dirty="0">
                <a:latin typeface="微软雅黑" panose="020B0503020204020204" charset="-122"/>
                <a:ea typeface="微软雅黑" panose="020B0503020204020204" charset="-122"/>
              </a:rPr>
              <a:t>T</a:t>
            </a:r>
            <a:r>
              <a:rPr lang="zh-CN" altLang="en-US" sz="2400" dirty="0">
                <a:latin typeface="微软雅黑" panose="020B0503020204020204" charset="-122"/>
                <a:ea typeface="微软雅黑" panose="020B0503020204020204" charset="-122"/>
              </a:rPr>
              <a:t>的性能逐步提高。</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其中重要的机器学习对象：</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任务</a:t>
            </a:r>
            <a:r>
              <a:rPr lang="en-US" altLang="zh-CN" sz="2400" dirty="0">
                <a:latin typeface="微软雅黑" panose="020B0503020204020204" charset="-122"/>
                <a:ea typeface="微软雅黑" panose="020B0503020204020204" charset="-122"/>
              </a:rPr>
              <a:t>Task T</a:t>
            </a:r>
            <a:r>
              <a:rPr lang="zh-CN" altLang="en-US" sz="2400" dirty="0">
                <a:latin typeface="微软雅黑" panose="020B0503020204020204" charset="-122"/>
                <a:ea typeface="微软雅黑" panose="020B0503020204020204" charset="-122"/>
              </a:rPr>
              <a:t>，一个或多个、经验</a:t>
            </a:r>
            <a:r>
              <a:rPr lang="en-US" altLang="zh-CN" sz="2400" dirty="0">
                <a:latin typeface="微软雅黑" panose="020B0503020204020204" charset="-122"/>
                <a:ea typeface="微软雅黑" panose="020B0503020204020204" charset="-122"/>
              </a:rPr>
              <a:t>Experience E</a:t>
            </a:r>
            <a:r>
              <a:rPr lang="zh-CN" altLang="en-US" sz="2400" dirty="0">
                <a:latin typeface="微软雅黑" panose="020B0503020204020204" charset="-122"/>
                <a:ea typeface="微软雅黑" panose="020B0503020204020204" charset="-122"/>
              </a:rPr>
              <a:t>、度量性能</a:t>
            </a:r>
            <a:r>
              <a:rPr lang="en-US" altLang="zh-CN" sz="2400" dirty="0">
                <a:latin typeface="微软雅黑" panose="020B0503020204020204" charset="-122"/>
                <a:ea typeface="微软雅黑" panose="020B0503020204020204" charset="-122"/>
              </a:rPr>
              <a:t>Performance P</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即：随着任务的不断执行，经验的累积会带来计算机性能的提升。</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t>美国卡内基梅隆大学（</a:t>
            </a:r>
            <a:r>
              <a:rPr lang="en-US" altLang="zh-CN" sz="2400" dirty="0"/>
              <a:t>Carnegie</a:t>
            </a:r>
            <a:r>
              <a:rPr lang="zh-CN" altLang="en-US" sz="2400" dirty="0"/>
              <a:t> </a:t>
            </a:r>
            <a:r>
              <a:rPr lang="en-US" altLang="zh-CN" sz="2400" dirty="0"/>
              <a:t>Mellon</a:t>
            </a:r>
            <a:r>
              <a:rPr lang="zh-CN" altLang="en-US" sz="2400" dirty="0"/>
              <a:t> </a:t>
            </a:r>
            <a:r>
              <a:rPr lang="en-US" altLang="zh-CN" sz="2400" dirty="0"/>
              <a:t>University</a:t>
            </a:r>
            <a:r>
              <a:rPr lang="zh-CN" altLang="en-US" sz="2400" dirty="0"/>
              <a:t>）机器学习研究领域的著名教授</a:t>
            </a:r>
            <a:r>
              <a:rPr lang="en-US" altLang="zh-CN" sz="2400" dirty="0"/>
              <a:t>Tom Mitchell</a:t>
            </a:r>
            <a:r>
              <a:rPr lang="zh-CN" altLang="en-US" sz="2400" dirty="0"/>
              <a:t>对机器学习的经典定义</a:t>
            </a:r>
            <a:endParaRPr lang="en-US" altLang="zh-CN" sz="2400" dirty="0"/>
          </a:p>
          <a:p>
            <a:pPr marL="0" indent="0">
              <a:lnSpc>
                <a:spcPct val="150000"/>
              </a:lnSpc>
              <a:buNone/>
            </a:pP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3076575"/>
            <a:ext cx="10515600" cy="3100705"/>
          </a:xfrm>
        </p:spPr>
        <p:txBody>
          <a:bodyPr>
            <a:normAutofit/>
          </a:bodyPr>
          <a:lstStyle/>
          <a:p>
            <a:pPr>
              <a:lnSpc>
                <a:spcPct val="150000"/>
              </a:lnSpc>
            </a:pPr>
            <a:r>
              <a:rPr lang="zh-CN" altLang="en-US" sz="2400" dirty="0">
                <a:solidFill>
                  <a:schemeClr val="tx1"/>
                </a:solidFill>
              </a:rPr>
              <a:t>算法</a:t>
            </a:r>
            <a:r>
              <a:rPr lang="en-US" altLang="zh-CN" sz="2400" dirty="0">
                <a:solidFill>
                  <a:schemeClr val="tx1"/>
                </a:solidFill>
              </a:rPr>
              <a:t>(T)</a:t>
            </a:r>
            <a:r>
              <a:rPr lang="zh-CN" altLang="en-US" sz="2400" dirty="0">
                <a:solidFill>
                  <a:schemeClr val="tx1"/>
                </a:solidFill>
              </a:rPr>
              <a:t>：根据业务需要和数据特征选择的相关算法， 也就是一个数学公式</a:t>
            </a:r>
            <a:endParaRPr lang="zh-CN" altLang="en-US" sz="2400" dirty="0">
              <a:solidFill>
                <a:schemeClr val="tx1"/>
              </a:solidFill>
            </a:endParaRPr>
          </a:p>
          <a:p>
            <a:pPr>
              <a:lnSpc>
                <a:spcPct val="150000"/>
              </a:lnSpc>
            </a:pPr>
            <a:r>
              <a:rPr lang="zh-CN" altLang="en-US" sz="2400" dirty="0">
                <a:solidFill>
                  <a:schemeClr val="tx1"/>
                </a:solidFill>
              </a:rPr>
              <a:t>模型</a:t>
            </a:r>
            <a:r>
              <a:rPr lang="en-US" altLang="zh-CN" sz="2400" dirty="0">
                <a:solidFill>
                  <a:schemeClr val="tx1"/>
                </a:solidFill>
              </a:rPr>
              <a:t>(E)</a:t>
            </a:r>
            <a:r>
              <a:rPr lang="zh-CN" altLang="en-US" sz="2400" dirty="0">
                <a:solidFill>
                  <a:schemeClr val="tx1"/>
                </a:solidFill>
              </a:rPr>
              <a:t>：基于数据和算法构建出来的模型</a:t>
            </a:r>
            <a:endParaRPr lang="zh-CN" altLang="en-US" sz="2400" dirty="0">
              <a:solidFill>
                <a:schemeClr val="tx1"/>
              </a:solidFill>
            </a:endParaRPr>
          </a:p>
          <a:p>
            <a:pPr>
              <a:lnSpc>
                <a:spcPct val="150000"/>
              </a:lnSpc>
            </a:pPr>
            <a:r>
              <a:rPr lang="zh-CN" altLang="en-US" sz="2400" dirty="0">
                <a:solidFill>
                  <a:schemeClr val="tx1"/>
                </a:solidFill>
              </a:rPr>
              <a:t>评估</a:t>
            </a:r>
            <a:r>
              <a:rPr lang="en-US" altLang="zh-CN" sz="2400" dirty="0">
                <a:solidFill>
                  <a:schemeClr val="tx1"/>
                </a:solidFill>
              </a:rPr>
              <a:t>/</a:t>
            </a:r>
            <a:r>
              <a:rPr lang="zh-CN" altLang="en-US" sz="2400" dirty="0">
                <a:solidFill>
                  <a:schemeClr val="tx1"/>
                </a:solidFill>
              </a:rPr>
              <a:t>测试</a:t>
            </a:r>
            <a:r>
              <a:rPr lang="en-US" altLang="zh-CN" sz="2400" dirty="0">
                <a:solidFill>
                  <a:schemeClr val="tx1"/>
                </a:solidFill>
              </a:rPr>
              <a:t>(P)</a:t>
            </a:r>
            <a:r>
              <a:rPr lang="zh-CN" altLang="en-US" sz="2400" dirty="0">
                <a:solidFill>
                  <a:schemeClr val="tx1"/>
                </a:solidFill>
              </a:rPr>
              <a:t>：对模型进行评估的策略</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机器学习概念</a:t>
            </a:r>
            <a:endParaRPr lang="zh-CN" altLang="en-US" dirty="0"/>
          </a:p>
        </p:txBody>
      </p:sp>
      <p:sp>
        <p:nvSpPr>
          <p:cNvPr id="2" name="圆角矩形 1"/>
          <p:cNvSpPr/>
          <p:nvPr/>
        </p:nvSpPr>
        <p:spPr>
          <a:xfrm>
            <a:off x="480147" y="1485625"/>
            <a:ext cx="1763703" cy="57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算法</a:t>
            </a:r>
            <a:endParaRPr lang="zh-CN" altLang="en-US" b="1"/>
          </a:p>
        </p:txBody>
      </p:sp>
      <p:sp>
        <p:nvSpPr>
          <p:cNvPr id="5" name="圆角矩形 4"/>
          <p:cNvSpPr/>
          <p:nvPr/>
        </p:nvSpPr>
        <p:spPr>
          <a:xfrm>
            <a:off x="5063999" y="1485625"/>
            <a:ext cx="1763703" cy="57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模型</a:t>
            </a:r>
            <a:endParaRPr lang="zh-CN" altLang="en-US" b="1"/>
          </a:p>
        </p:txBody>
      </p:sp>
      <p:sp>
        <p:nvSpPr>
          <p:cNvPr id="6" name="圆角矩形 5"/>
          <p:cNvSpPr/>
          <p:nvPr/>
        </p:nvSpPr>
        <p:spPr>
          <a:xfrm>
            <a:off x="9647850" y="1485625"/>
            <a:ext cx="1763703" cy="57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评估</a:t>
            </a:r>
            <a:endParaRPr lang="zh-CN" altLang="en-US" b="1" dirty="0"/>
          </a:p>
        </p:txBody>
      </p:sp>
      <p:sp>
        <p:nvSpPr>
          <p:cNvPr id="7" name="虚尾箭头 6"/>
          <p:cNvSpPr/>
          <p:nvPr/>
        </p:nvSpPr>
        <p:spPr>
          <a:xfrm>
            <a:off x="2535262" y="1557367"/>
            <a:ext cx="2237326" cy="432355"/>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虚尾箭头 7"/>
          <p:cNvSpPr/>
          <p:nvPr/>
        </p:nvSpPr>
        <p:spPr>
          <a:xfrm>
            <a:off x="7119113" y="1557367"/>
            <a:ext cx="2237326" cy="432355"/>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下箭头 8"/>
          <p:cNvSpPr/>
          <p:nvPr/>
        </p:nvSpPr>
        <p:spPr>
          <a:xfrm>
            <a:off x="10487799" y="2133205"/>
            <a:ext cx="359978" cy="648215"/>
          </a:xfrm>
          <a:prstGeom prst="downArrow">
            <a:avLst/>
          </a:prstGeom>
          <a:solidFill>
            <a:srgbClr val="A1C0E4"/>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0" name="下箭头 9"/>
          <p:cNvSpPr/>
          <p:nvPr/>
        </p:nvSpPr>
        <p:spPr>
          <a:xfrm rot="10800000">
            <a:off x="1077572" y="2133205"/>
            <a:ext cx="359978" cy="648215"/>
          </a:xfrm>
          <a:prstGeom prst="downArrow">
            <a:avLst/>
          </a:prstGeom>
          <a:solidFill>
            <a:srgbClr val="A1C0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虚尾箭头 10"/>
          <p:cNvSpPr/>
          <p:nvPr/>
        </p:nvSpPr>
        <p:spPr>
          <a:xfrm rot="10800000">
            <a:off x="1699122" y="2437314"/>
            <a:ext cx="2237326" cy="432355"/>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虚尾箭头 11"/>
          <p:cNvSpPr/>
          <p:nvPr/>
        </p:nvSpPr>
        <p:spPr>
          <a:xfrm rot="10800000">
            <a:off x="4853218" y="2437314"/>
            <a:ext cx="2237326" cy="432355"/>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虚尾箭头 12"/>
          <p:cNvSpPr/>
          <p:nvPr/>
        </p:nvSpPr>
        <p:spPr>
          <a:xfrm rot="10800000">
            <a:off x="8007314" y="2437314"/>
            <a:ext cx="2237326" cy="432355"/>
          </a:xfrm>
          <a:prstGeom prst="strip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25" name="组合 24"/>
          <p:cNvGrpSpPr/>
          <p:nvPr/>
        </p:nvGrpSpPr>
        <p:grpSpPr>
          <a:xfrm>
            <a:off x="2054656" y="5522842"/>
            <a:ext cx="8599483" cy="791698"/>
            <a:chOff x="2972" y="8914"/>
            <a:chExt cx="13545" cy="1247"/>
          </a:xfrm>
        </p:grpSpPr>
        <p:cxnSp>
          <p:nvCxnSpPr>
            <p:cNvPr id="16" name="直接箭头连接符 15"/>
            <p:cNvCxnSpPr>
              <a:stCxn id="15" idx="3"/>
              <a:endCxn id="14" idx="1"/>
            </p:cNvCxnSpPr>
            <p:nvPr/>
          </p:nvCxnSpPr>
          <p:spPr>
            <a:xfrm>
              <a:off x="5380" y="9538"/>
              <a:ext cx="2332" cy="0"/>
            </a:xfrm>
            <a:prstGeom prst="straightConnector1">
              <a:avLst/>
            </a:prstGeom>
            <a:ln w="38100">
              <a:tailEnd type="arrow" w="med" len="med"/>
            </a:ln>
          </p:spPr>
          <p:style>
            <a:lnRef idx="3">
              <a:schemeClr val="dk1"/>
            </a:lnRef>
            <a:fillRef idx="0">
              <a:schemeClr val="dk1"/>
            </a:fillRef>
            <a:effectRef idx="2">
              <a:schemeClr val="dk1"/>
            </a:effectRef>
            <a:fontRef idx="minor">
              <a:schemeClr val="tx1"/>
            </a:fontRef>
          </p:style>
        </p:cxnSp>
        <p:sp>
          <p:nvSpPr>
            <p:cNvPr id="14" name="圆角矩形 13"/>
            <p:cNvSpPr/>
            <p:nvPr/>
          </p:nvSpPr>
          <p:spPr>
            <a:xfrm>
              <a:off x="7712" y="8914"/>
              <a:ext cx="1813" cy="124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4000" b="1">
                  <a:solidFill>
                    <a:srgbClr val="ED7D31"/>
                  </a:solidFill>
                </a:rPr>
                <a:t>ML</a:t>
              </a:r>
              <a:endParaRPr lang="en-US" altLang="zh-CN" sz="4000" b="1">
                <a:solidFill>
                  <a:srgbClr val="ED7D31"/>
                </a:solidFill>
              </a:endParaRPr>
            </a:p>
          </p:txBody>
        </p:sp>
        <p:sp>
          <p:nvSpPr>
            <p:cNvPr id="15" name="文本框 14"/>
            <p:cNvSpPr txBox="1"/>
            <p:nvPr/>
          </p:nvSpPr>
          <p:spPr>
            <a:xfrm>
              <a:off x="2972" y="9175"/>
              <a:ext cx="2407" cy="725"/>
            </a:xfrm>
            <a:prstGeom prst="rect">
              <a:avLst/>
            </a:prstGeom>
            <a:noFill/>
          </p:spPr>
          <p:txBody>
            <a:bodyPr wrap="none" rtlCol="0">
              <a:spAutoFit/>
            </a:bodyPr>
            <a:lstStyle/>
            <a:p>
              <a:r>
                <a:rPr lang="en-US" altLang="zh-CN" sz="2400" b="1">
                  <a:solidFill>
                    <a:schemeClr val="accent1">
                      <a:lumMod val="75000"/>
                    </a:schemeClr>
                  </a:solidFill>
                </a:rPr>
                <a:t>Stock Data</a:t>
              </a:r>
              <a:endParaRPr lang="en-US" altLang="zh-CN" sz="2400" b="1">
                <a:solidFill>
                  <a:schemeClr val="accent1">
                    <a:lumMod val="75000"/>
                  </a:schemeClr>
                </a:solidFill>
              </a:endParaRPr>
            </a:p>
          </p:txBody>
        </p:sp>
        <p:sp>
          <p:nvSpPr>
            <p:cNvPr id="23" name="文本框 22"/>
            <p:cNvSpPr txBox="1"/>
            <p:nvPr/>
          </p:nvSpPr>
          <p:spPr>
            <a:xfrm>
              <a:off x="11858" y="9175"/>
              <a:ext cx="4659" cy="725"/>
            </a:xfrm>
            <a:prstGeom prst="rect">
              <a:avLst/>
            </a:prstGeom>
            <a:noFill/>
          </p:spPr>
          <p:txBody>
            <a:bodyPr wrap="none" rtlCol="0">
              <a:spAutoFit/>
            </a:bodyPr>
            <a:lstStyle/>
            <a:p>
              <a:r>
                <a:rPr lang="en-US" altLang="zh-CN" sz="2400" b="1">
                  <a:solidFill>
                    <a:srgbClr val="FFC000"/>
                  </a:solidFill>
                </a:rPr>
                <a:t>More investment gain</a:t>
              </a:r>
              <a:endParaRPr lang="en-US" altLang="zh-CN" sz="2400" b="1">
                <a:solidFill>
                  <a:srgbClr val="FFC000"/>
                </a:solidFill>
              </a:endParaRPr>
            </a:p>
          </p:txBody>
        </p:sp>
        <p:cxnSp>
          <p:nvCxnSpPr>
            <p:cNvPr id="24" name="直接箭头连接符 23"/>
            <p:cNvCxnSpPr/>
            <p:nvPr/>
          </p:nvCxnSpPr>
          <p:spPr>
            <a:xfrm>
              <a:off x="9525" y="9538"/>
              <a:ext cx="2333" cy="0"/>
            </a:xfrm>
            <a:prstGeom prst="straightConnector1">
              <a:avLst/>
            </a:prstGeom>
            <a:ln w="38100">
              <a:tailEnd type="arrow"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altLang="en-US">
                <a:sym typeface="+mn-ea"/>
              </a:rPr>
              <a:t>机器学习概念性含义</a:t>
            </a:r>
            <a:endParaRPr lang="zh-CN" altLang="en-US"/>
          </a:p>
        </p:txBody>
      </p:sp>
      <p:sp>
        <p:nvSpPr>
          <p:cNvPr id="5" name="内容占位符 4"/>
          <p:cNvSpPr>
            <a:spLocks noGrp="1"/>
          </p:cNvSpPr>
          <p:nvPr>
            <p:ph idx="1"/>
          </p:nvPr>
        </p:nvSpPr>
        <p:spPr/>
        <p:txBody>
          <a:bodyPr/>
          <a:p>
            <a:pPr fontAlgn="auto">
              <a:lnSpc>
                <a:spcPct val="150000"/>
              </a:lnSpc>
            </a:pPr>
            <a:r>
              <a:rPr lang="zh-CN" altLang="en-US" dirty="0">
                <a:sym typeface="+mn-ea"/>
              </a:rPr>
              <a:t>机器学习是人工智能的一个分支。我们使用计算机设计一个</a:t>
            </a:r>
            <a:r>
              <a:rPr lang="zh-CN" altLang="en-US" b="1" dirty="0">
                <a:solidFill>
                  <a:srgbClr val="FF0000"/>
                </a:solidFill>
                <a:sym typeface="+mn-ea"/>
              </a:rPr>
              <a:t>系统</a:t>
            </a:r>
            <a:r>
              <a:rPr lang="zh-CN" altLang="en-US" dirty="0">
                <a:sym typeface="+mn-ea"/>
              </a:rPr>
              <a:t>，使它能够根据提供的</a:t>
            </a:r>
            <a:r>
              <a:rPr lang="zh-CN" altLang="en-US" b="1" dirty="0">
                <a:solidFill>
                  <a:srgbClr val="FF0000"/>
                </a:solidFill>
                <a:sym typeface="+mn-ea"/>
              </a:rPr>
              <a:t>训练数据</a:t>
            </a:r>
            <a:r>
              <a:rPr lang="zh-CN" altLang="en-US" dirty="0">
                <a:sym typeface="+mn-ea"/>
              </a:rPr>
              <a:t>按照一定的方式来</a:t>
            </a:r>
            <a:r>
              <a:rPr lang="zh-CN" altLang="en-US" b="1" dirty="0">
                <a:solidFill>
                  <a:srgbClr val="FF0000"/>
                </a:solidFill>
                <a:sym typeface="+mn-ea"/>
              </a:rPr>
              <a:t>学习</a:t>
            </a:r>
            <a:r>
              <a:rPr lang="zh-CN" altLang="en-US" dirty="0">
                <a:sym typeface="+mn-ea"/>
              </a:rPr>
              <a:t>；随着训练次数的增加，该系统可以在性能上不断学习和改进；通过参数优化的学习模型，能够用于预测相关问题的输出。</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097133" y="4893039"/>
            <a:ext cx="6521512" cy="808205"/>
            <a:chOff x="3362" y="7757"/>
            <a:chExt cx="10272" cy="1273"/>
          </a:xfrm>
        </p:grpSpPr>
        <p:grpSp>
          <p:nvGrpSpPr>
            <p:cNvPr id="15" name="组合 14"/>
            <p:cNvGrpSpPr/>
            <p:nvPr/>
          </p:nvGrpSpPr>
          <p:grpSpPr>
            <a:xfrm>
              <a:off x="11493" y="7757"/>
              <a:ext cx="2141" cy="1216"/>
              <a:chOff x="11493" y="7757"/>
              <a:chExt cx="2141" cy="1216"/>
            </a:xfrm>
          </p:grpSpPr>
          <p:sp>
            <p:nvSpPr>
              <p:cNvPr id="11" name="圆角矩形 10"/>
              <p:cNvSpPr/>
              <p:nvPr/>
            </p:nvSpPr>
            <p:spPr>
              <a:xfrm>
                <a:off x="11493" y="8179"/>
                <a:ext cx="673" cy="79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文本框 11"/>
              <p:cNvSpPr txBox="1"/>
              <p:nvPr/>
            </p:nvSpPr>
            <p:spPr>
              <a:xfrm>
                <a:off x="12622" y="7757"/>
                <a:ext cx="1012" cy="580"/>
              </a:xfrm>
              <a:prstGeom prst="rect">
                <a:avLst/>
              </a:prstGeom>
              <a:noFill/>
            </p:spPr>
            <p:txBody>
              <a:bodyPr wrap="none" rtlCol="0">
                <a:spAutoFit/>
              </a:bodyPr>
              <a:lstStyle/>
              <a:p>
                <a:r>
                  <a:rPr lang="zh-CN" altLang="en-US" b="1">
                    <a:solidFill>
                      <a:srgbClr val="ED7D31"/>
                    </a:solidFill>
                  </a:rPr>
                  <a:t>标量</a:t>
                </a:r>
                <a:endParaRPr lang="zh-CN" altLang="en-US" b="1">
                  <a:solidFill>
                    <a:srgbClr val="ED7D31"/>
                  </a:solidFill>
                </a:endParaRPr>
              </a:p>
            </p:txBody>
          </p:sp>
          <p:cxnSp>
            <p:nvCxnSpPr>
              <p:cNvPr id="14" name="直接箭头连接符 13"/>
              <p:cNvCxnSpPr/>
              <p:nvPr/>
            </p:nvCxnSpPr>
            <p:spPr>
              <a:xfrm flipH="1">
                <a:off x="11980" y="8123"/>
                <a:ext cx="794" cy="340"/>
              </a:xfrm>
              <a:prstGeom prst="straightConnector1">
                <a:avLst/>
              </a:prstGeom>
              <a:ln w="38100">
                <a:solidFill>
                  <a:srgbClr val="F79431"/>
                </a:solidFill>
                <a:tailEnd type="arrow"/>
              </a:ln>
            </p:spPr>
            <p:style>
              <a:lnRef idx="1">
                <a:schemeClr val="accent1"/>
              </a:lnRef>
              <a:fillRef idx="0">
                <a:schemeClr val="accent1"/>
              </a:fillRef>
              <a:effectRef idx="0">
                <a:schemeClr val="accent1"/>
              </a:effectRef>
              <a:fontRef idx="minor">
                <a:schemeClr val="tx1"/>
              </a:fontRef>
            </p:style>
          </p:cxnSp>
        </p:grpSp>
        <p:sp>
          <p:nvSpPr>
            <p:cNvPr id="10" name="圆角矩形 9"/>
            <p:cNvSpPr/>
            <p:nvPr/>
          </p:nvSpPr>
          <p:spPr>
            <a:xfrm>
              <a:off x="3362" y="8123"/>
              <a:ext cx="8010" cy="907"/>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b="1">
                  <a:solidFill>
                    <a:srgbClr val="FFC207"/>
                  </a:solidFill>
                </a:rPr>
                <a:t>向                     量</a:t>
              </a:r>
              <a:endParaRPr lang="zh-CN" altLang="en-US" b="1">
                <a:solidFill>
                  <a:srgbClr val="FFC207"/>
                </a:solidFill>
              </a:endParaRPr>
            </a:p>
          </p:txBody>
        </p:sp>
      </p:grpSp>
      <p:sp>
        <p:nvSpPr>
          <p:cNvPr id="3" name="标题 2"/>
          <p:cNvSpPr>
            <a:spLocks noGrp="1"/>
          </p:cNvSpPr>
          <p:nvPr>
            <p:ph type="title"/>
          </p:nvPr>
        </p:nvSpPr>
        <p:spPr/>
        <p:txBody>
          <a:bodyPr/>
          <a:lstStyle/>
          <a:p>
            <a:r>
              <a:rPr lang="zh-CN" altLang="en-US" dirty="0"/>
              <a:t>机器学习概念</a:t>
            </a:r>
            <a:endParaRPr lang="zh-CN" altLang="en-US" dirty="0"/>
          </a:p>
        </p:txBody>
      </p:sp>
      <p:grpSp>
        <p:nvGrpSpPr>
          <p:cNvPr id="16" name="组合 15"/>
          <p:cNvGrpSpPr/>
          <p:nvPr/>
        </p:nvGrpSpPr>
        <p:grpSpPr>
          <a:xfrm>
            <a:off x="435071" y="2248119"/>
            <a:ext cx="7338606" cy="1846238"/>
            <a:chOff x="-662" y="3591"/>
            <a:chExt cx="11559" cy="2908"/>
          </a:xfrm>
        </p:grpSpPr>
        <p:graphicFrame>
          <p:nvGraphicFramePr>
            <p:cNvPr id="5" name="对象 4">
              <a:hlinkClick r:id="" action="ppaction://ole?verb=0"/>
            </p:cNvPr>
            <p:cNvGraphicFramePr>
              <a:graphicFrameLocks noChangeAspect="1"/>
            </p:cNvGraphicFramePr>
            <p:nvPr/>
          </p:nvGraphicFramePr>
          <p:xfrm>
            <a:off x="3292" y="3591"/>
            <a:ext cx="7605" cy="2908"/>
          </p:xfrm>
          <a:graphic>
            <a:graphicData uri="http://schemas.openxmlformats.org/presentationml/2006/ole">
              <mc:AlternateContent xmlns:mc="http://schemas.openxmlformats.org/markup-compatibility/2006">
                <mc:Choice xmlns:v="urn:schemas-microsoft-com:vml" Requires="v">
                  <p:oleObj spid="_x0000_s5424" name="" r:id="rId1" imgW="1625600" imgH="673100" progId="Equation.DSMT4">
                    <p:embed/>
                  </p:oleObj>
                </mc:Choice>
                <mc:Fallback>
                  <p:oleObj name="" r:id="rId1" imgW="1625600" imgH="673100" progId="Equation.DSMT4">
                    <p:embed/>
                    <p:pic>
                      <p:nvPicPr>
                        <p:cNvPr id="0" name="图片 2049"/>
                        <p:cNvPicPr/>
                        <p:nvPr/>
                      </p:nvPicPr>
                      <p:blipFill>
                        <a:blip r:embed="rId2"/>
                        <a:stretch>
                          <a:fillRect/>
                        </a:stretch>
                      </p:blipFill>
                      <p:spPr>
                        <a:xfrm>
                          <a:off x="3292" y="3591"/>
                          <a:ext cx="7605" cy="2908"/>
                        </a:xfrm>
                        <a:prstGeom prst="rect">
                          <a:avLst/>
                        </a:prstGeom>
                      </p:spPr>
                    </p:pic>
                  </p:oleObj>
                </mc:Fallback>
              </mc:AlternateContent>
            </a:graphicData>
          </a:graphic>
        </p:graphicFrame>
        <p:sp>
          <p:nvSpPr>
            <p:cNvPr id="6" name="内容占位符 3"/>
            <p:cNvSpPr>
              <a:spLocks noGrp="1"/>
            </p:cNvSpPr>
            <p:nvPr/>
          </p:nvSpPr>
          <p:spPr>
            <a:xfrm>
              <a:off x="-662" y="4497"/>
              <a:ext cx="3784" cy="1148"/>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3"/>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4"/>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5"/>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chemeClr val="tx1"/>
                  </a:solidFill>
                </a:rPr>
                <a:t>矩阵</a:t>
              </a:r>
              <a:r>
                <a:rPr lang="en-US" altLang="zh-CN" sz="2400" dirty="0">
                  <a:solidFill>
                    <a:schemeClr val="tx1"/>
                  </a:solidFill>
                </a:rPr>
                <a:t>/</a:t>
              </a:r>
              <a:r>
                <a:rPr lang="zh-CN" altLang="en-US" sz="2400" dirty="0">
                  <a:solidFill>
                    <a:schemeClr val="tx1"/>
                  </a:solidFill>
                </a:rPr>
                <a:t>特征矩阵：</a:t>
              </a:r>
              <a:endParaRPr lang="zh-CN" altLang="en-US" sz="2400" dirty="0">
                <a:solidFill>
                  <a:schemeClr val="tx1"/>
                </a:solidFill>
              </a:endParaRPr>
            </a:p>
          </p:txBody>
        </p:sp>
      </p:grpSp>
      <p:grpSp>
        <p:nvGrpSpPr>
          <p:cNvPr id="17" name="组合 16"/>
          <p:cNvGrpSpPr/>
          <p:nvPr/>
        </p:nvGrpSpPr>
        <p:grpSpPr>
          <a:xfrm>
            <a:off x="435071" y="4498777"/>
            <a:ext cx="8143637" cy="1828461"/>
            <a:chOff x="-662" y="7137"/>
            <a:chExt cx="12827" cy="2880"/>
          </a:xfrm>
        </p:grpSpPr>
        <p:sp>
          <p:nvSpPr>
            <p:cNvPr id="8" name="内容占位符 3"/>
            <p:cNvSpPr>
              <a:spLocks noGrp="1"/>
            </p:cNvSpPr>
            <p:nvPr/>
          </p:nvSpPr>
          <p:spPr>
            <a:xfrm>
              <a:off x="-662" y="7757"/>
              <a:ext cx="3784" cy="1148"/>
            </a:xfrm>
            <a:prstGeom prst="rect">
              <a:avLst/>
            </a:prstGeom>
          </p:spPr>
          <p:txBody>
            <a:bodyPr vert="horz" lIns="91423" tIns="45711" rIns="91423" bIns="45711" rtlCol="0">
              <a:normAutofit/>
            </a:bodyPr>
            <a:lstStyle>
              <a:lvl1pPr marL="228600" indent="-228600" algn="l" defTabSz="914400" rtl="0" eaLnBrk="1" latinLnBrk="0" hangingPunct="1">
                <a:lnSpc>
                  <a:spcPts val="3200"/>
                </a:lnSpc>
                <a:spcBef>
                  <a:spcPts val="1000"/>
                </a:spcBef>
                <a:buSzPct val="80000"/>
                <a:buFontTx/>
                <a:buBlip>
                  <a:blip r:embed="rId3"/>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4"/>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5"/>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chemeClr val="tx1"/>
                  </a:solidFill>
                </a:rPr>
                <a:t>标量</a:t>
              </a:r>
              <a:r>
                <a:rPr lang="en-US" altLang="zh-CN" sz="2400" dirty="0">
                  <a:solidFill>
                    <a:schemeClr val="tx1"/>
                  </a:solidFill>
                </a:rPr>
                <a:t>/</a:t>
              </a:r>
              <a:r>
                <a:rPr lang="zh-CN" altLang="en-US" sz="2400" dirty="0">
                  <a:solidFill>
                    <a:schemeClr val="tx1"/>
                  </a:solidFill>
                </a:rPr>
                <a:t>目标属性：</a:t>
              </a:r>
              <a:endParaRPr lang="zh-CN" altLang="en-US" sz="2400" dirty="0">
                <a:solidFill>
                  <a:schemeClr val="tx1"/>
                </a:solidFill>
              </a:endParaRPr>
            </a:p>
          </p:txBody>
        </p:sp>
        <p:graphicFrame>
          <p:nvGraphicFramePr>
            <p:cNvPr id="9" name="对象 8">
              <a:hlinkClick r:id="" action="ppaction://ole?verb=0"/>
            </p:cNvPr>
            <p:cNvGraphicFramePr>
              <a:graphicFrameLocks noChangeAspect="1"/>
            </p:cNvGraphicFramePr>
            <p:nvPr/>
          </p:nvGraphicFramePr>
          <p:xfrm>
            <a:off x="3291" y="7137"/>
            <a:ext cx="8874" cy="2880"/>
          </p:xfrm>
          <a:graphic>
            <a:graphicData uri="http://schemas.openxmlformats.org/presentationml/2006/ole">
              <mc:AlternateContent xmlns:mc="http://schemas.openxmlformats.org/markup-compatibility/2006">
                <mc:Choice xmlns:v="urn:schemas-microsoft-com:vml" Requires="v">
                  <p:oleObj spid="_x0000_s5425" name="" r:id="rId6" imgW="1854200" imgH="711200" progId="Equation.DSMT4">
                    <p:embed/>
                  </p:oleObj>
                </mc:Choice>
                <mc:Fallback>
                  <p:oleObj name="" r:id="rId6" imgW="1854200" imgH="711200" progId="Equation.DSMT4">
                    <p:embed/>
                    <p:pic>
                      <p:nvPicPr>
                        <p:cNvPr id="0" name="图片 2050"/>
                        <p:cNvPicPr/>
                        <p:nvPr/>
                      </p:nvPicPr>
                      <p:blipFill>
                        <a:blip r:embed="rId7"/>
                        <a:stretch>
                          <a:fillRect/>
                        </a:stretch>
                      </p:blipFill>
                      <p:spPr>
                        <a:xfrm>
                          <a:off x="3291" y="7137"/>
                          <a:ext cx="8874" cy="2880"/>
                        </a:xfrm>
                        <a:prstGeom prst="rect">
                          <a:avLst/>
                        </a:prstGeom>
                      </p:spPr>
                    </p:pic>
                  </p:oleObj>
                </mc:Fallback>
              </mc:AlternateContent>
            </a:graphicData>
          </a:graphic>
        </p:graphicFrame>
      </p:grpSp>
      <p:grpSp>
        <p:nvGrpSpPr>
          <p:cNvPr id="21" name="组合 20"/>
          <p:cNvGrpSpPr/>
          <p:nvPr/>
        </p:nvGrpSpPr>
        <p:grpSpPr>
          <a:xfrm>
            <a:off x="435070" y="1014542"/>
            <a:ext cx="8103639" cy="728845"/>
            <a:chOff x="-599" y="1922"/>
            <a:chExt cx="12764" cy="1148"/>
          </a:xfrm>
        </p:grpSpPr>
        <p:graphicFrame>
          <p:nvGraphicFramePr>
            <p:cNvPr id="2" name="对象 1">
              <a:hlinkClick r:id="" action="ppaction://ole?verb=0"/>
            </p:cNvPr>
            <p:cNvGraphicFramePr>
              <a:graphicFrameLocks noChangeAspect="1"/>
            </p:cNvGraphicFramePr>
            <p:nvPr/>
          </p:nvGraphicFramePr>
          <p:xfrm>
            <a:off x="3292" y="2002"/>
            <a:ext cx="8873" cy="988"/>
          </p:xfrm>
          <a:graphic>
            <a:graphicData uri="http://schemas.openxmlformats.org/presentationml/2006/ole">
              <mc:AlternateContent xmlns:mc="http://schemas.openxmlformats.org/markup-compatibility/2006">
                <mc:Choice xmlns:v="urn:schemas-microsoft-com:vml" Requires="v">
                  <p:oleObj spid="_x0000_s5426" name="" r:id="rId8" imgW="7618095" imgH="729615" progId="Equation.DSMT4">
                    <p:embed/>
                  </p:oleObj>
                </mc:Choice>
                <mc:Fallback>
                  <p:oleObj name="" r:id="rId8" imgW="7618095" imgH="729615" progId="Equation.DSMT4">
                    <p:embed/>
                    <p:pic>
                      <p:nvPicPr>
                        <p:cNvPr id="0" name="图片 2048"/>
                        <p:cNvPicPr/>
                        <p:nvPr/>
                      </p:nvPicPr>
                      <p:blipFill>
                        <a:blip r:embed="rId9"/>
                        <a:stretch>
                          <a:fillRect/>
                        </a:stretch>
                      </p:blipFill>
                      <p:spPr>
                        <a:xfrm>
                          <a:off x="3292" y="2002"/>
                          <a:ext cx="8873" cy="988"/>
                        </a:xfrm>
                        <a:prstGeom prst="rect">
                          <a:avLst/>
                        </a:prstGeom>
                      </p:spPr>
                    </p:pic>
                  </p:oleObj>
                </mc:Fallback>
              </mc:AlternateContent>
            </a:graphicData>
          </a:graphic>
        </p:graphicFrame>
        <p:sp>
          <p:nvSpPr>
            <p:cNvPr id="19" name="内容占位符 3"/>
            <p:cNvSpPr>
              <a:spLocks noGrp="1"/>
            </p:cNvSpPr>
            <p:nvPr/>
          </p:nvSpPr>
          <p:spPr>
            <a:xfrm>
              <a:off x="-599" y="1922"/>
              <a:ext cx="3722" cy="1148"/>
            </a:xfrm>
            <a:prstGeom prst="rect">
              <a:avLst/>
            </a:prstGeom>
          </p:spPr>
          <p:txBody>
            <a:bodyPr vert="horz" lIns="91423" tIns="45711" rIns="91423" bIns="45711" rtlCol="0">
              <a:normAutofit fontScale="90000"/>
            </a:bodyPr>
            <a:lstStyle>
              <a:lvl1pPr marL="228600" indent="-228600" algn="l" defTabSz="914400" rtl="0" eaLnBrk="1" latinLnBrk="0" hangingPunct="1">
                <a:lnSpc>
                  <a:spcPts val="3200"/>
                </a:lnSpc>
                <a:spcBef>
                  <a:spcPts val="1000"/>
                </a:spcBef>
                <a:buSzPct val="80000"/>
                <a:buFontTx/>
                <a:buBlip>
                  <a:blip r:embed="rId3"/>
                </a:buBlip>
                <a:defRPr sz="28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ts val="3200"/>
                </a:lnSpc>
                <a:spcBef>
                  <a:spcPts val="500"/>
                </a:spcBef>
                <a:buSzPct val="100000"/>
                <a:buFontTx/>
                <a:buBlip>
                  <a:blip r:embed="rId4"/>
                </a:buBlip>
                <a:defRPr sz="24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5"/>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solidFill>
                    <a:schemeClr val="tx1"/>
                  </a:solidFill>
                </a:rPr>
                <a:t>向量</a:t>
              </a:r>
              <a:r>
                <a:rPr lang="en-US" altLang="zh-CN" sz="2400" dirty="0">
                  <a:solidFill>
                    <a:schemeClr val="tx1"/>
                  </a:solidFill>
                </a:rPr>
                <a:t>/</a:t>
              </a:r>
              <a:r>
                <a:rPr lang="zh-CN" altLang="en-US" sz="2400" dirty="0">
                  <a:solidFill>
                    <a:schemeClr val="tx1"/>
                  </a:solidFill>
                </a:rPr>
                <a:t>特征向量：</a:t>
              </a:r>
              <a:endParaRPr lang="zh-CN" altLang="en-US" sz="2400" dirty="0">
                <a:solidFill>
                  <a:schemeClr val="tx1"/>
                </a:solidFill>
              </a:endParaRPr>
            </a:p>
          </p:txBody>
        </p:sp>
      </p:grpSp>
      <p:sp>
        <p:nvSpPr>
          <p:cNvPr id="22" name="文本框 21"/>
          <p:cNvSpPr txBox="1"/>
          <p:nvPr/>
        </p:nvSpPr>
        <p:spPr>
          <a:xfrm>
            <a:off x="9788159" y="1505941"/>
            <a:ext cx="642620" cy="368300"/>
          </a:xfrm>
          <a:prstGeom prst="rect">
            <a:avLst/>
          </a:prstGeom>
          <a:noFill/>
          <a:extLst>
            <a:ext uri="{909E8E84-426E-40DD-AFC4-6F175D3DCCD1}">
              <a14:hiddenFill xmlns:a14="http://schemas.microsoft.com/office/drawing/2010/main">
                <a:solidFill>
                  <a:schemeClr val="accent2"/>
                </a:solidFill>
              </a14:hiddenFill>
            </a:ext>
          </a:extLst>
        </p:spPr>
        <p:txBody>
          <a:bodyPr wrap="none" rtlCol="0">
            <a:spAutoFit/>
          </a:bodyPr>
          <a:lstStyle/>
          <a:p>
            <a:r>
              <a:rPr lang="zh-CN" altLang="en-US" b="1">
                <a:solidFill>
                  <a:schemeClr val="accent4">
                    <a:lumMod val="60000"/>
                    <a:lumOff val="40000"/>
                  </a:schemeClr>
                </a:solidFill>
              </a:rPr>
              <a:t>维度</a:t>
            </a:r>
            <a:endParaRPr lang="zh-CN" altLang="en-US" b="1">
              <a:solidFill>
                <a:schemeClr val="accent4">
                  <a:lumMod val="60000"/>
                  <a:lumOff val="40000"/>
                </a:schemeClr>
              </a:solidFill>
            </a:endParaRPr>
          </a:p>
        </p:txBody>
      </p:sp>
      <p:cxnSp>
        <p:nvCxnSpPr>
          <p:cNvPr id="23" name="直接箭头连接符 22"/>
          <p:cNvCxnSpPr>
            <a:stCxn id="22" idx="1"/>
          </p:cNvCxnSpPr>
          <p:nvPr/>
        </p:nvCxnSpPr>
        <p:spPr>
          <a:xfrm flipH="1" flipV="1">
            <a:off x="8255553" y="1463404"/>
            <a:ext cx="1532606" cy="226653"/>
          </a:xfrm>
          <a:prstGeom prst="straightConnector1">
            <a:avLst/>
          </a:prstGeom>
          <a:ln w="28575">
            <a:solidFill>
              <a:srgbClr val="FFD966"/>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2" idx="1"/>
          </p:cNvCxnSpPr>
          <p:nvPr/>
        </p:nvCxnSpPr>
        <p:spPr>
          <a:xfrm flipH="1">
            <a:off x="7247359" y="1690057"/>
            <a:ext cx="2540799" cy="781540"/>
          </a:xfrm>
          <a:prstGeom prst="straightConnector1">
            <a:avLst/>
          </a:prstGeom>
          <a:ln w="28575">
            <a:solidFill>
              <a:srgbClr val="FFD966"/>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6528037" y="1711643"/>
            <a:ext cx="3260121" cy="3013152"/>
          </a:xfrm>
          <a:prstGeom prst="straightConnector1">
            <a:avLst/>
          </a:prstGeom>
          <a:ln w="28575">
            <a:solidFill>
              <a:srgbClr val="FFD96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372235"/>
            <a:ext cx="10515600" cy="4805045"/>
          </a:xfrm>
        </p:spPr>
        <p:txBody>
          <a:bodyPr>
            <a:normAutofit lnSpcReduction="10000"/>
          </a:bodyPr>
          <a:lstStyle/>
          <a:p>
            <a:pPr>
              <a:lnSpc>
                <a:spcPct val="150000"/>
              </a:lnSpc>
            </a:pPr>
            <a:r>
              <a:rPr lang="en-US" altLang="zh-CN" sz="2400" dirty="0">
                <a:solidFill>
                  <a:schemeClr val="tx1"/>
                </a:solidFill>
              </a:rPr>
              <a:t> </a:t>
            </a:r>
            <a:r>
              <a:rPr lang="zh-CN" altLang="en-US" sz="2400" dirty="0">
                <a:solidFill>
                  <a:schemeClr val="tx1"/>
                </a:solidFill>
              </a:rPr>
              <a:t>拟合：构建的算法模型符合给定数据的特征</a:t>
            </a:r>
            <a:endParaRPr lang="zh-CN" altLang="en-US" sz="2400" dirty="0">
              <a:solidFill>
                <a:schemeClr val="tx1"/>
              </a:solidFill>
            </a:endParaRPr>
          </a:p>
          <a:p>
            <a:pPr>
              <a:lnSpc>
                <a:spcPct val="150000"/>
              </a:lnSpc>
            </a:pPr>
            <a:r>
              <a:rPr lang="en-US" altLang="zh-CN" sz="2400" dirty="0">
                <a:solidFill>
                  <a:schemeClr val="tx1"/>
                </a:solidFill>
              </a:rPr>
              <a:t> </a:t>
            </a:r>
            <a:endParaRPr lang="en-US" altLang="zh-CN" sz="2400" dirty="0">
              <a:solidFill>
                <a:schemeClr val="tx1"/>
              </a:solidFill>
            </a:endParaRPr>
          </a:p>
          <a:p>
            <a:pPr>
              <a:lnSpc>
                <a:spcPct val="150000"/>
              </a:lnSpc>
            </a:pPr>
            <a:r>
              <a:rPr lang="en-US" altLang="zh-CN" sz="2400" dirty="0">
                <a:solidFill>
                  <a:schemeClr val="tx1"/>
                </a:solidFill>
              </a:rPr>
              <a:t> </a:t>
            </a:r>
            <a:endParaRPr lang="en-US" altLang="zh-CN" sz="2400" dirty="0">
              <a:solidFill>
                <a:schemeClr val="tx1"/>
              </a:solidFill>
            </a:endParaRPr>
          </a:p>
          <a:p>
            <a:pPr>
              <a:lnSpc>
                <a:spcPct val="150000"/>
              </a:lnSpc>
            </a:pPr>
            <a:r>
              <a:rPr lang="en-US" altLang="zh-CN" sz="2400" dirty="0">
                <a:solidFill>
                  <a:schemeClr val="tx1"/>
                </a:solidFill>
              </a:rPr>
              <a:t> </a:t>
            </a:r>
            <a:r>
              <a:rPr lang="zh-CN" altLang="en-US" sz="2400" dirty="0">
                <a:sym typeface="+mn-ea"/>
              </a:rPr>
              <a:t>鲁棒性：也就是健壮性、稳健性、强健性,是系统的健壮性；当存在异常数据的时候，算法也会拟合数据</a:t>
            </a:r>
            <a:endParaRPr lang="zh-CN" altLang="en-US" sz="2400" dirty="0">
              <a:sym typeface="+mn-ea"/>
            </a:endParaRPr>
          </a:p>
          <a:p>
            <a:pPr>
              <a:lnSpc>
                <a:spcPct val="150000"/>
              </a:lnSpc>
            </a:pPr>
            <a:r>
              <a:rPr lang="zh-CN" altLang="en-US" sz="2400" dirty="0">
                <a:sym typeface="+mn-ea"/>
              </a:rPr>
              <a:t>过拟合：算法太符合样本数据的特征，对于实际生产中的数据特征无法拟合</a:t>
            </a:r>
            <a:endParaRPr lang="zh-CN" altLang="en-US" sz="2400" dirty="0">
              <a:sym typeface="+mn-ea"/>
            </a:endParaRPr>
          </a:p>
          <a:p>
            <a:pPr>
              <a:lnSpc>
                <a:spcPct val="150000"/>
              </a:lnSpc>
            </a:pPr>
            <a:r>
              <a:rPr lang="zh-CN" altLang="en-US" sz="2400" dirty="0">
                <a:sym typeface="+mn-ea"/>
              </a:rPr>
              <a:t>欠拟合：算法不太符合样本的数据特征</a:t>
            </a:r>
            <a:endParaRPr lang="zh-CN" altLang="en-US" sz="2400" dirty="0">
              <a:sym typeface="+mn-ea"/>
            </a:endParaRPr>
          </a:p>
        </p:txBody>
      </p:sp>
      <p:sp>
        <p:nvSpPr>
          <p:cNvPr id="3" name="标题 2"/>
          <p:cNvSpPr>
            <a:spLocks noGrp="1"/>
          </p:cNvSpPr>
          <p:nvPr>
            <p:ph type="title"/>
          </p:nvPr>
        </p:nvSpPr>
        <p:spPr/>
        <p:txBody>
          <a:bodyPr/>
          <a:lstStyle/>
          <a:p>
            <a:r>
              <a:rPr lang="zh-CN" altLang="en-US" dirty="0">
                <a:sym typeface="+mn-ea"/>
              </a:rPr>
              <a:t>机器学习概念</a:t>
            </a:r>
            <a:endParaRPr lang="zh-CN" altLang="en-US" dirty="0"/>
          </a:p>
        </p:txBody>
      </p:sp>
      <p:graphicFrame>
        <p:nvGraphicFramePr>
          <p:cNvPr id="2" name="对象 1">
            <a:hlinkClick r:id="" action="ppaction://ole?verb=0"/>
          </p:cNvPr>
          <p:cNvGraphicFramePr>
            <a:graphicFrameLocks noChangeAspect="1"/>
          </p:cNvGraphicFramePr>
          <p:nvPr/>
        </p:nvGraphicFramePr>
        <p:xfrm>
          <a:off x="1255669" y="2833660"/>
          <a:ext cx="4155305" cy="481876"/>
        </p:xfrm>
        <a:graphic>
          <a:graphicData uri="http://schemas.openxmlformats.org/presentationml/2006/ole">
            <mc:AlternateContent xmlns:mc="http://schemas.openxmlformats.org/markup-compatibility/2006">
              <mc:Choice xmlns:v="urn:schemas-microsoft-com:vml" Requires="v">
                <p:oleObj spid="_x0000_s1233" name="" r:id="rId1" imgW="1816100" imgH="215900" progId="Equation.KSEE3">
                  <p:embed/>
                </p:oleObj>
              </mc:Choice>
              <mc:Fallback>
                <p:oleObj name="" r:id="rId1" imgW="1816100" imgH="215900" progId="Equation.KSEE3">
                  <p:embed/>
                  <p:pic>
                    <p:nvPicPr>
                      <p:cNvPr id="0" name="图片 1024"/>
                      <p:cNvPicPr/>
                      <p:nvPr/>
                    </p:nvPicPr>
                    <p:blipFill>
                      <a:blip r:embed="rId2"/>
                      <a:stretch>
                        <a:fillRect/>
                      </a:stretch>
                    </p:blipFill>
                    <p:spPr>
                      <a:xfrm>
                        <a:off x="1255669" y="2833660"/>
                        <a:ext cx="4155305" cy="481876"/>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255351" y="2146476"/>
          <a:ext cx="3432174" cy="492034"/>
        </p:xfrm>
        <a:graphic>
          <a:graphicData uri="http://schemas.openxmlformats.org/presentationml/2006/ole">
            <mc:AlternateContent xmlns:mc="http://schemas.openxmlformats.org/markup-compatibility/2006">
              <mc:Choice xmlns:v="urn:schemas-microsoft-com:vml" Requires="v">
                <p:oleObj spid="_x0000_s1234" name="" r:id="rId3" imgW="1600200" imgH="228600" progId="Equation.KSEE3">
                  <p:embed/>
                </p:oleObj>
              </mc:Choice>
              <mc:Fallback>
                <p:oleObj name="" r:id="rId3" imgW="1600200" imgH="228600" progId="Equation.KSEE3">
                  <p:embed/>
                  <p:pic>
                    <p:nvPicPr>
                      <p:cNvPr id="0" name="图片 1025"/>
                      <p:cNvPicPr/>
                      <p:nvPr/>
                    </p:nvPicPr>
                    <p:blipFill>
                      <a:blip r:embed="rId4"/>
                      <a:stretch>
                        <a:fillRect/>
                      </a:stretch>
                    </p:blipFill>
                    <p:spPr>
                      <a:xfrm>
                        <a:off x="1255351" y="2146476"/>
                        <a:ext cx="3432174" cy="492034"/>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115695"/>
            <a:ext cx="10515600" cy="5061585"/>
          </a:xfrm>
        </p:spPr>
        <p:txBody>
          <a:bodyPr>
            <a:normAutofit/>
          </a:bodyPr>
          <a:lstStyle/>
          <a:p>
            <a:pPr>
              <a:lnSpc>
                <a:spcPct val="150000"/>
              </a:lnSpc>
            </a:pPr>
            <a:r>
              <a:rPr lang="en-US" altLang="zh-CN" sz="2400">
                <a:sym typeface="+mn-ea"/>
              </a:rPr>
              <a:t>scikit-learn</a:t>
            </a:r>
            <a:r>
              <a:rPr lang="en-US" altLang="zh-CN" sz="2400" dirty="0">
                <a:sym typeface="+mn-ea"/>
              </a:rPr>
              <a:t>(Python)(</a:t>
            </a:r>
            <a:r>
              <a:rPr lang="zh-CN" altLang="en-US" sz="2400" dirty="0">
                <a:sym typeface="+mn-ea"/>
              </a:rPr>
              <a:t>授课环境</a:t>
            </a:r>
            <a:r>
              <a:rPr lang="en-US" altLang="zh-CN" sz="2400" dirty="0">
                <a:sym typeface="+mn-ea"/>
              </a:rPr>
              <a:t>)</a:t>
            </a:r>
            <a:endParaRPr lang="en-US" altLang="zh-CN" sz="2400" dirty="0">
              <a:sym typeface="+mn-ea"/>
            </a:endParaRPr>
          </a:p>
          <a:p>
            <a:pPr lvl="1">
              <a:lnSpc>
                <a:spcPct val="150000"/>
              </a:lnSpc>
            </a:pPr>
            <a:r>
              <a:rPr lang="en-US" altLang="zh-CN" sz="2055" dirty="0">
                <a:sym typeface="+mn-ea"/>
              </a:rPr>
              <a:t> http://scikit-learn.org/stable/</a:t>
            </a:r>
            <a:endParaRPr lang="en-US" altLang="zh-CN" sz="2055" dirty="0">
              <a:sym typeface="+mn-ea"/>
            </a:endParaRPr>
          </a:p>
          <a:p>
            <a:pPr lvl="1">
              <a:lnSpc>
                <a:spcPct val="150000"/>
              </a:lnSpc>
            </a:pPr>
            <a:r>
              <a:rPr lang="en-US" altLang="zh-CN" sz="2055" dirty="0">
                <a:sym typeface="+mn-ea"/>
              </a:rPr>
              <a:t> </a:t>
            </a:r>
            <a:r>
              <a:rPr lang="zh-CN" altLang="en-US" sz="2055" dirty="0">
                <a:sym typeface="+mn-ea"/>
              </a:rPr>
              <a:t>建议Anaconda安装方式；</a:t>
            </a:r>
            <a:r>
              <a:rPr lang="en-US" altLang="zh-CN" sz="2055" dirty="0">
                <a:sym typeface="+mn-ea"/>
              </a:rPr>
              <a:t>pip</a:t>
            </a:r>
            <a:r>
              <a:rPr lang="zh-CN" altLang="en-US" sz="2055" dirty="0">
                <a:sym typeface="+mn-ea"/>
              </a:rPr>
              <a:t>不建议，</a:t>
            </a:r>
            <a:r>
              <a:rPr lang="en-US" altLang="zh-CN" sz="2055" dirty="0">
                <a:sym typeface="+mn-ea"/>
              </a:rPr>
              <a:t>pip</a:t>
            </a:r>
            <a:r>
              <a:rPr lang="zh-CN" altLang="en-US" sz="2055" dirty="0">
                <a:sym typeface="+mn-ea"/>
              </a:rPr>
              <a:t>案例命令：</a:t>
            </a:r>
            <a:r>
              <a:rPr lang="en-US" altLang="zh-CN" sz="2055" dirty="0">
                <a:sym typeface="+mn-ea"/>
              </a:rPr>
              <a:t>pip install scikit-learn==0.18.1</a:t>
            </a:r>
            <a:endParaRPr lang="en-US" altLang="zh-CN" sz="2055" dirty="0">
              <a:sym typeface="+mn-ea"/>
            </a:endParaRPr>
          </a:p>
          <a:p>
            <a:pPr>
              <a:lnSpc>
                <a:spcPct val="150000"/>
              </a:lnSpc>
            </a:pPr>
            <a:r>
              <a:rPr lang="en-US" altLang="zh-CN" sz="2400" dirty="0">
                <a:solidFill>
                  <a:schemeClr val="tx1"/>
                </a:solidFill>
              </a:rPr>
              <a:t>Mahout(Hadoop</a:t>
            </a:r>
            <a:r>
              <a:rPr lang="zh-CN" altLang="en-US" sz="2400" dirty="0">
                <a:solidFill>
                  <a:schemeClr val="tx1"/>
                </a:solidFill>
              </a:rPr>
              <a:t>生态圈基于</a:t>
            </a:r>
            <a:r>
              <a:rPr lang="en-US" altLang="zh-CN" sz="2400" dirty="0">
                <a:solidFill>
                  <a:schemeClr val="tx1"/>
                </a:solidFill>
              </a:rPr>
              <a:t>MapReduce)</a:t>
            </a:r>
            <a:endParaRPr lang="en-US" altLang="zh-CN" sz="2400" dirty="0">
              <a:solidFill>
                <a:schemeClr val="tx1"/>
              </a:solidFill>
            </a:endParaRPr>
          </a:p>
          <a:p>
            <a:pPr lvl="1">
              <a:lnSpc>
                <a:spcPct val="150000"/>
              </a:lnSpc>
            </a:pPr>
            <a:r>
              <a:rPr lang="en-US" altLang="zh-CN" sz="2055" dirty="0">
                <a:solidFill>
                  <a:schemeClr val="tx1"/>
                </a:solidFill>
              </a:rPr>
              <a:t>http://mahout.apache.org/</a:t>
            </a:r>
            <a:endParaRPr lang="en-US" altLang="zh-CN" sz="2055" dirty="0">
              <a:solidFill>
                <a:schemeClr val="tx1"/>
              </a:solidFill>
            </a:endParaRPr>
          </a:p>
          <a:p>
            <a:pPr>
              <a:lnSpc>
                <a:spcPct val="150000"/>
              </a:lnSpc>
            </a:pPr>
            <a:r>
              <a:rPr lang="en-US" altLang="zh-CN" sz="2400" dirty="0">
                <a:solidFill>
                  <a:schemeClr val="tx1"/>
                </a:solidFill>
              </a:rPr>
              <a:t>Spark MLlib</a:t>
            </a:r>
            <a:endParaRPr lang="en-US" altLang="zh-CN" sz="2400" dirty="0">
              <a:solidFill>
                <a:schemeClr val="tx1"/>
              </a:solidFill>
            </a:endParaRPr>
          </a:p>
          <a:p>
            <a:pPr lvl="1">
              <a:lnSpc>
                <a:spcPct val="150000"/>
              </a:lnSpc>
            </a:pPr>
            <a:r>
              <a:rPr lang="en-US" altLang="zh-CN" sz="2055" dirty="0">
                <a:solidFill>
                  <a:schemeClr val="tx1"/>
                </a:solidFill>
              </a:rPr>
              <a:t>http://spark.apache.org/</a:t>
            </a:r>
            <a:endParaRPr lang="en-US" altLang="zh-CN" sz="2055" dirty="0">
              <a:solidFill>
                <a:schemeClr val="tx1"/>
              </a:solidFill>
            </a:endParaRPr>
          </a:p>
        </p:txBody>
      </p:sp>
      <p:sp>
        <p:nvSpPr>
          <p:cNvPr id="3" name="标题 2"/>
          <p:cNvSpPr>
            <a:spLocks noGrp="1"/>
          </p:cNvSpPr>
          <p:nvPr>
            <p:ph type="title"/>
          </p:nvPr>
        </p:nvSpPr>
        <p:spPr/>
        <p:txBody>
          <a:bodyPr/>
          <a:lstStyle/>
          <a:p>
            <a:r>
              <a:rPr lang="zh-CN" altLang="en-US" dirty="0"/>
              <a:t>机器学习之常见应用框架</a:t>
            </a:r>
            <a:endParaRPr lang="zh-CN" altLang="en-US" dirty="0"/>
          </a:p>
        </p:txBody>
      </p:sp>
      <p:pic>
        <p:nvPicPr>
          <p:cNvPr id="5" name="图片 4" descr="scikit-learn-logo-small">
            <a:hlinkClick r:id="rId1"/>
          </p:cNvPr>
          <p:cNvPicPr>
            <a:picLocks noChangeAspect="1"/>
          </p:cNvPicPr>
          <p:nvPr/>
        </p:nvPicPr>
        <p:blipFill>
          <a:blip r:embed="rId2"/>
          <a:stretch>
            <a:fillRect/>
          </a:stretch>
        </p:blipFill>
        <p:spPr>
          <a:xfrm>
            <a:off x="7218790" y="1237386"/>
            <a:ext cx="2792848" cy="1012637"/>
          </a:xfrm>
          <a:prstGeom prst="rect">
            <a:avLst/>
          </a:prstGeom>
        </p:spPr>
      </p:pic>
      <p:pic>
        <p:nvPicPr>
          <p:cNvPr id="7" name="图片 6" descr="mahout-logo-brudman">
            <a:hlinkClick r:id="rId3"/>
          </p:cNvPr>
          <p:cNvPicPr>
            <a:picLocks noChangeAspect="1"/>
          </p:cNvPicPr>
          <p:nvPr/>
        </p:nvPicPr>
        <p:blipFill>
          <a:blip r:embed="rId4"/>
          <a:stretch>
            <a:fillRect/>
          </a:stretch>
        </p:blipFill>
        <p:spPr>
          <a:xfrm>
            <a:off x="7218790" y="3079207"/>
            <a:ext cx="4741937" cy="990417"/>
          </a:xfrm>
          <a:prstGeom prst="rect">
            <a:avLst/>
          </a:prstGeom>
        </p:spPr>
      </p:pic>
      <p:pic>
        <p:nvPicPr>
          <p:cNvPr id="8" name="图片 7" descr="spark-logo-trademark">
            <a:hlinkClick r:id="rId5"/>
          </p:cNvPr>
          <p:cNvPicPr>
            <a:picLocks noChangeAspect="1"/>
          </p:cNvPicPr>
          <p:nvPr/>
        </p:nvPicPr>
        <p:blipFill>
          <a:blip r:embed="rId6"/>
          <a:stretch>
            <a:fillRect/>
          </a:stretch>
        </p:blipFill>
        <p:spPr>
          <a:xfrm>
            <a:off x="7170530" y="4453687"/>
            <a:ext cx="2368111" cy="99041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12">
            <a:hlinkClick r:id="rId1"/>
          </p:cNvPr>
          <p:cNvPicPr>
            <a:picLocks noChangeAspect="1"/>
          </p:cNvPicPr>
          <p:nvPr/>
        </p:nvPicPr>
        <p:blipFill>
          <a:blip r:embed="rId2"/>
          <a:stretch>
            <a:fillRect/>
          </a:stretch>
        </p:blipFill>
        <p:spPr>
          <a:xfrm>
            <a:off x="55411" y="62218"/>
            <a:ext cx="11989755" cy="5906946"/>
          </a:xfrm>
          <a:prstGeom prst="rect">
            <a:avLst/>
          </a:prstGeom>
        </p:spPr>
      </p:pic>
      <p:graphicFrame>
        <p:nvGraphicFramePr>
          <p:cNvPr id="9" name="对象 8">
            <a:hlinkClick r:id="" action="ppaction://ole?verb=0"/>
          </p:cNvPr>
          <p:cNvGraphicFramePr>
            <a:graphicFrameLocks noChangeAspect="1"/>
          </p:cNvGraphicFramePr>
          <p:nvPr/>
        </p:nvGraphicFramePr>
        <p:xfrm>
          <a:off x="5638567" y="3329323"/>
          <a:ext cx="914231" cy="198718"/>
        </p:xfrm>
        <a:graphic>
          <a:graphicData uri="http://schemas.openxmlformats.org/presentationml/2006/ole">
            <mc:AlternateContent xmlns:mc="http://schemas.openxmlformats.org/markup-compatibility/2006">
              <mc:Choice xmlns:v="urn:schemas-microsoft-com:vml" Requires="v">
                <p:oleObj spid="_x0000_s6246" name="" r:id="rId3" imgW="914400" imgH="198755" progId="Equation.DSMT4">
                  <p:embed/>
                </p:oleObj>
              </mc:Choice>
              <mc:Fallback>
                <p:oleObj name="" r:id="rId3" imgW="914400" imgH="198755" progId="Equation.DSMT4">
                  <p:embed/>
                  <p:pic>
                    <p:nvPicPr>
                      <p:cNvPr id="0" name="图片 1024"/>
                      <p:cNvPicPr/>
                      <p:nvPr/>
                    </p:nvPicPr>
                    <p:blipFill>
                      <a:blip r:embed="rId4"/>
                      <a:stretch>
                        <a:fillRect/>
                      </a:stretch>
                    </p:blipFill>
                    <p:spPr>
                      <a:xfrm>
                        <a:off x="5638567" y="3329323"/>
                        <a:ext cx="914231" cy="198718"/>
                      </a:xfrm>
                      <a:prstGeom prst="rect">
                        <a:avLst/>
                      </a:prstGeom>
                    </p:spPr>
                  </p:pic>
                </p:oleObj>
              </mc:Fallback>
            </mc:AlternateContent>
          </a:graphicData>
        </a:graphic>
      </p:graphicFrame>
      <p:sp>
        <p:nvSpPr>
          <p:cNvPr id="2" name="文本框 1"/>
          <p:cNvSpPr txBox="1"/>
          <p:nvPr/>
        </p:nvSpPr>
        <p:spPr>
          <a:xfrm>
            <a:off x="473799" y="6149471"/>
            <a:ext cx="6961505" cy="368300"/>
          </a:xfrm>
          <a:prstGeom prst="rect">
            <a:avLst/>
          </a:prstGeom>
          <a:noFill/>
        </p:spPr>
        <p:txBody>
          <a:bodyPr wrap="none" rtlCol="0">
            <a:spAutoFit/>
          </a:bodyPr>
          <a:p>
            <a:pPr algn="l"/>
            <a:r>
              <a:rPr lang="zh-CN" altLang="en-US"/>
              <a:t>http://scikit-learn.org/stable/tutorial/machine_learning_map/index.html</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24305"/>
            <a:ext cx="10515600" cy="4752975"/>
          </a:xfrm>
        </p:spPr>
        <p:txBody>
          <a:bodyPr>
            <a:normAutofit/>
          </a:bodyPr>
          <a:lstStyle/>
          <a:p>
            <a:pPr fontAlgn="auto">
              <a:lnSpc>
                <a:spcPct val="150000"/>
              </a:lnSpc>
            </a:pPr>
            <a:r>
              <a:rPr lang="zh-CN" sz="2400" b="1" dirty="0">
                <a:solidFill>
                  <a:schemeClr val="tx1"/>
                </a:solidFill>
              </a:rPr>
              <a:t>个性化推荐</a:t>
            </a:r>
            <a:r>
              <a:rPr lang="zh-CN" sz="2400" dirty="0">
                <a:solidFill>
                  <a:schemeClr val="tx1"/>
                </a:solidFill>
              </a:rPr>
              <a:t>：个性化指的是根据各种因素来改变用户体验和呈现给用户内容，这些因素可能包含用户的行为数据和外部因素；推荐常指系统向用户呈现一个用户可能感兴趣的物品列表。</a:t>
            </a:r>
            <a:endParaRPr lang="zh-CN" sz="2400" dirty="0">
              <a:solidFill>
                <a:schemeClr val="tx1"/>
              </a:solidFill>
            </a:endParaRPr>
          </a:p>
          <a:p>
            <a:pPr fontAlgn="auto">
              <a:lnSpc>
                <a:spcPct val="150000"/>
              </a:lnSpc>
            </a:pPr>
            <a:r>
              <a:rPr lang="zh-CN" sz="2400" b="1" dirty="0">
                <a:solidFill>
                  <a:schemeClr val="tx1"/>
                </a:solidFill>
              </a:rPr>
              <a:t>精准营销</a:t>
            </a:r>
            <a:r>
              <a:rPr lang="zh-CN" sz="2400" dirty="0">
                <a:solidFill>
                  <a:schemeClr val="tx1"/>
                </a:solidFill>
              </a:rPr>
              <a:t>：从用户群众中找出特定的要求的营销对象。</a:t>
            </a:r>
            <a:endParaRPr lang="zh-CN" sz="2400" dirty="0">
              <a:solidFill>
                <a:schemeClr val="tx1"/>
              </a:solidFill>
            </a:endParaRPr>
          </a:p>
          <a:p>
            <a:pPr fontAlgn="auto">
              <a:lnSpc>
                <a:spcPct val="150000"/>
              </a:lnSpc>
            </a:pPr>
            <a:r>
              <a:rPr lang="zh-CN" sz="2400" b="1" dirty="0">
                <a:solidFill>
                  <a:schemeClr val="tx1"/>
                </a:solidFill>
              </a:rPr>
              <a:t>客户细分</a:t>
            </a:r>
            <a:r>
              <a:rPr lang="en-US" altLang="zh-CN" sz="2400" b="1" dirty="0">
                <a:solidFill>
                  <a:schemeClr val="tx1"/>
                </a:solidFill>
              </a:rPr>
              <a:t>/</a:t>
            </a:r>
            <a:r>
              <a:rPr lang="zh-CN" altLang="en-US" sz="2400" b="1" dirty="0">
                <a:solidFill>
                  <a:schemeClr val="tx1"/>
                </a:solidFill>
              </a:rPr>
              <a:t>用户画像系统</a:t>
            </a:r>
            <a:r>
              <a:rPr lang="zh-CN" sz="2400" dirty="0">
                <a:solidFill>
                  <a:schemeClr val="tx1"/>
                </a:solidFill>
              </a:rPr>
              <a:t>：试图将用户群体分为不同的组，根据给定的用户特征进行客户分组。</a:t>
            </a:r>
            <a:endParaRPr lang="zh-CN" sz="2400" dirty="0">
              <a:solidFill>
                <a:schemeClr val="tx1"/>
              </a:solidFill>
            </a:endParaRPr>
          </a:p>
          <a:p>
            <a:pPr fontAlgn="auto">
              <a:lnSpc>
                <a:spcPct val="150000"/>
              </a:lnSpc>
            </a:pPr>
            <a:r>
              <a:rPr lang="zh-CN" sz="2400" b="1" dirty="0">
                <a:solidFill>
                  <a:schemeClr val="tx1"/>
                </a:solidFill>
              </a:rPr>
              <a:t>预测建模及分析</a:t>
            </a:r>
            <a:r>
              <a:rPr lang="zh-CN" sz="2400" dirty="0">
                <a:solidFill>
                  <a:schemeClr val="tx1"/>
                </a:solidFill>
              </a:rPr>
              <a:t>：根据已有的数据进行建模，并使用得到的模型预测未来。</a:t>
            </a:r>
            <a:endParaRPr lang="zh-CN" sz="2400" dirty="0">
              <a:solidFill>
                <a:schemeClr val="tx1"/>
              </a:solidFill>
            </a:endParaRPr>
          </a:p>
        </p:txBody>
      </p:sp>
      <p:sp>
        <p:nvSpPr>
          <p:cNvPr id="3" name="标题 2"/>
          <p:cNvSpPr>
            <a:spLocks noGrp="1"/>
          </p:cNvSpPr>
          <p:nvPr>
            <p:ph type="title"/>
          </p:nvPr>
        </p:nvSpPr>
        <p:spPr/>
        <p:txBody>
          <a:bodyPr/>
          <a:lstStyle/>
          <a:p>
            <a:r>
              <a:rPr lang="zh-CN" altLang="en-US" dirty="0"/>
              <a:t>机器学习之商业场景</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机器学习之商业场景</a:t>
            </a:r>
            <a:endParaRPr lang="en-US" altLang="zh-CN" dirty="0"/>
          </a:p>
        </p:txBody>
      </p:sp>
      <p:grpSp>
        <p:nvGrpSpPr>
          <p:cNvPr id="10" name="组合 9"/>
          <p:cNvGrpSpPr/>
          <p:nvPr/>
        </p:nvGrpSpPr>
        <p:grpSpPr>
          <a:xfrm>
            <a:off x="980435" y="984101"/>
            <a:ext cx="10056538" cy="5561570"/>
            <a:chOff x="1541" y="1265"/>
            <a:chExt cx="15840" cy="8760"/>
          </a:xfrm>
        </p:grpSpPr>
        <p:pic>
          <p:nvPicPr>
            <p:cNvPr id="6" name="图片 5" descr="1501071150219716"/>
            <p:cNvPicPr>
              <a:picLocks noChangeAspect="1"/>
            </p:cNvPicPr>
            <p:nvPr/>
          </p:nvPicPr>
          <p:blipFill>
            <a:blip r:embed="rId1"/>
            <a:srcRect b="23463"/>
            <a:stretch>
              <a:fillRect/>
            </a:stretch>
          </p:blipFill>
          <p:spPr>
            <a:xfrm>
              <a:off x="1541" y="1265"/>
              <a:ext cx="15840" cy="6961"/>
            </a:xfrm>
            <a:prstGeom prst="rect">
              <a:avLst/>
            </a:prstGeom>
          </p:spPr>
        </p:pic>
        <p:pic>
          <p:nvPicPr>
            <p:cNvPr id="7" name="图片 6" descr="1501071150219716"/>
            <p:cNvPicPr>
              <a:picLocks noChangeAspect="1"/>
            </p:cNvPicPr>
            <p:nvPr/>
          </p:nvPicPr>
          <p:blipFill>
            <a:blip r:embed="rId1"/>
            <a:srcRect t="77691" r="50436"/>
            <a:stretch>
              <a:fillRect/>
            </a:stretch>
          </p:blipFill>
          <p:spPr>
            <a:xfrm>
              <a:off x="1541" y="7997"/>
              <a:ext cx="7851" cy="2029"/>
            </a:xfrm>
            <a:prstGeom prst="rect">
              <a:avLst/>
            </a:prstGeom>
          </p:spPr>
        </p:pic>
        <p:pic>
          <p:nvPicPr>
            <p:cNvPr id="9" name="图片 8" descr="图片1"/>
            <p:cNvPicPr>
              <a:picLocks noChangeAspect="1"/>
            </p:cNvPicPr>
            <p:nvPr/>
          </p:nvPicPr>
          <p:blipFill>
            <a:blip r:embed="rId2"/>
            <a:stretch>
              <a:fillRect/>
            </a:stretch>
          </p:blipFill>
          <p:spPr>
            <a:xfrm>
              <a:off x="9730" y="7997"/>
              <a:ext cx="5684" cy="1905"/>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399540"/>
            <a:ext cx="10515600" cy="4777740"/>
          </a:xfrm>
        </p:spPr>
        <p:txBody>
          <a:bodyPr>
            <a:normAutofit/>
          </a:bodyPr>
          <a:lstStyle/>
          <a:p>
            <a:pPr>
              <a:lnSpc>
                <a:spcPct val="150000"/>
              </a:lnSpc>
            </a:pPr>
            <a:r>
              <a:rPr lang="zh-CN" sz="2400" b="1" dirty="0">
                <a:solidFill>
                  <a:schemeClr val="tx1"/>
                </a:solidFill>
              </a:rPr>
              <a:t>数据分析</a:t>
            </a:r>
            <a:r>
              <a:rPr lang="zh-CN" sz="2400" dirty="0">
                <a:solidFill>
                  <a:schemeClr val="tx1"/>
                </a:solidFill>
              </a:rPr>
              <a:t>：数据分析是指用适当的统计分析方法对收集的大量数据进行分析，并提取有用的信息，以及形成结论，从而对数据进行详细的研究和概括过程。在实际工作中，数据分析可帮助人们做出判断；数据分析一般而言可以分为统计分析、探索性数据分析和验证性数据分析三大类。</a:t>
            </a:r>
            <a:endParaRPr lang="zh-CN" sz="2400" dirty="0">
              <a:solidFill>
                <a:schemeClr val="tx1"/>
              </a:solidFill>
            </a:endParaRPr>
          </a:p>
          <a:p>
            <a:pPr>
              <a:lnSpc>
                <a:spcPct val="150000"/>
              </a:lnSpc>
            </a:pPr>
            <a:r>
              <a:rPr lang="zh-CN" sz="2400" b="1" dirty="0">
                <a:solidFill>
                  <a:schemeClr val="tx1"/>
                </a:solidFill>
              </a:rPr>
              <a:t>数据挖掘</a:t>
            </a:r>
            <a:r>
              <a:rPr lang="zh-CN" sz="2400" dirty="0">
                <a:solidFill>
                  <a:schemeClr val="tx1"/>
                </a:solidFill>
              </a:rPr>
              <a:t>：一般指从大量的数据中通过算法搜索隐藏于其中的信息的过程。通常通过统计、检索、机器学习、模式匹配等诸多方法来实现这个过程。</a:t>
            </a:r>
            <a:endParaRPr lang="zh-CN" sz="2400" dirty="0">
              <a:solidFill>
                <a:schemeClr val="tx1"/>
              </a:solidFill>
            </a:endParaRPr>
          </a:p>
          <a:p>
            <a:pPr>
              <a:lnSpc>
                <a:spcPct val="150000"/>
              </a:lnSpc>
            </a:pPr>
            <a:r>
              <a:rPr lang="zh-CN" sz="2400" b="1" dirty="0">
                <a:solidFill>
                  <a:schemeClr val="tx1"/>
                </a:solidFill>
              </a:rPr>
              <a:t>机器学习</a:t>
            </a:r>
            <a:r>
              <a:rPr lang="zh-CN" sz="2400" dirty="0">
                <a:solidFill>
                  <a:schemeClr val="tx1"/>
                </a:solidFill>
              </a:rPr>
              <a:t>：是数据分析和数据挖掘的一种比较常用、比较好的手段。</a:t>
            </a:r>
            <a:endParaRPr lang="zh-CN" sz="2400" dirty="0">
              <a:solidFill>
                <a:schemeClr val="tx1"/>
              </a:solidFill>
            </a:endParaRPr>
          </a:p>
        </p:txBody>
      </p:sp>
      <p:sp>
        <p:nvSpPr>
          <p:cNvPr id="3" name="标题 2"/>
          <p:cNvSpPr>
            <a:spLocks noGrp="1"/>
          </p:cNvSpPr>
          <p:nvPr>
            <p:ph type="title"/>
          </p:nvPr>
        </p:nvSpPr>
        <p:spPr/>
        <p:txBody>
          <a:bodyPr/>
          <a:lstStyle/>
          <a:p>
            <a:r>
              <a:rPr lang="zh-CN" altLang="en-US" dirty="0"/>
              <a:t>机器学习、数据分析、数据挖掘区别与联系</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p>
            <a:r>
              <a:rPr lang="zh-CN" altLang="en-US"/>
              <a:t>课程介绍</a:t>
            </a:r>
            <a:r>
              <a:rPr lang="en-US" altLang="zh-CN"/>
              <a:t>-</a:t>
            </a:r>
            <a:r>
              <a:rPr altLang="en-US" sz="1800"/>
              <a:t>课程体系</a:t>
            </a:r>
            <a:endParaRPr lang="zh-CN" altLang="en-US" sz="1800"/>
          </a:p>
        </p:txBody>
      </p:sp>
      <p:grpSp>
        <p:nvGrpSpPr>
          <p:cNvPr id="38" name="Group 47"/>
          <p:cNvGrpSpPr/>
          <p:nvPr/>
        </p:nvGrpSpPr>
        <p:grpSpPr>
          <a:xfrm>
            <a:off x="714251" y="1478735"/>
            <a:ext cx="2094854" cy="3025676"/>
            <a:chOff x="540204" y="1000114"/>
            <a:chExt cx="1571636" cy="2269973"/>
          </a:xfrm>
        </p:grpSpPr>
        <p:sp>
          <p:nvSpPr>
            <p:cNvPr id="39" name="Rectangle 32"/>
            <p:cNvSpPr/>
            <p:nvPr/>
          </p:nvSpPr>
          <p:spPr>
            <a:xfrm>
              <a:off x="571504" y="2786064"/>
              <a:ext cx="1540336" cy="484023"/>
            </a:xfrm>
            <a:prstGeom prst="rect">
              <a:avLst/>
            </a:prstGeom>
          </p:spPr>
          <p:txBody>
            <a:bodyPr wrap="square">
              <a:spAutoFit/>
            </a:bodyPr>
            <a:lstStyle/>
            <a:p>
              <a:pPr algn="just">
                <a:lnSpc>
                  <a:spcPct val="150000"/>
                </a:lnSpc>
              </a:pPr>
              <a:r>
                <a:rPr lang="zh-CN" altLang="en-US" sz="1200" dirty="0">
                  <a:solidFill>
                    <a:schemeClr val="tx1">
                      <a:lumMod val="65000"/>
                      <a:lumOff val="35000"/>
                    </a:schemeClr>
                  </a:solidFill>
                  <a:latin typeface="+mj-ea"/>
                </a:rPr>
                <a:t>介绍什么是机器学习，机器学习的内容以及应用场景</a:t>
              </a:r>
              <a:endParaRPr lang="en-US" altLang="zh-CN" sz="1200" dirty="0">
                <a:solidFill>
                  <a:schemeClr val="tx1">
                    <a:lumMod val="65000"/>
                    <a:lumOff val="35000"/>
                  </a:schemeClr>
                </a:solidFill>
                <a:latin typeface="+mj-ea"/>
              </a:endParaRPr>
            </a:p>
          </p:txBody>
        </p:sp>
        <p:sp>
          <p:nvSpPr>
            <p:cNvPr id="40" name="Rectangle 33"/>
            <p:cNvSpPr/>
            <p:nvPr/>
          </p:nvSpPr>
          <p:spPr>
            <a:xfrm>
              <a:off x="540204" y="2451569"/>
              <a:ext cx="1357322" cy="230101"/>
            </a:xfrm>
            <a:prstGeom prst="rect">
              <a:avLst/>
            </a:prstGeom>
          </p:spPr>
          <p:txBody>
            <a:bodyPr wrap="square">
              <a:spAutoFit/>
            </a:bodyPr>
            <a:lstStyle/>
            <a:p>
              <a:pPr algn="ctr">
                <a:spcBef>
                  <a:spcPts val="300"/>
                </a:spcBef>
                <a:defRPr/>
              </a:pPr>
              <a:r>
                <a:rPr lang="zh-CN" altLang="en-US" sz="1400" b="1" dirty="0">
                  <a:solidFill>
                    <a:schemeClr val="accent1"/>
                  </a:solidFill>
                  <a:latin typeface="+mj-ea"/>
                </a:rPr>
                <a:t>机器学习入门</a:t>
              </a:r>
              <a:endParaRPr lang="zh-CN" altLang="en-US" sz="1400" dirty="0">
                <a:solidFill>
                  <a:schemeClr val="accent1"/>
                </a:solidFill>
                <a:latin typeface="+mj-ea"/>
              </a:endParaRPr>
            </a:p>
          </p:txBody>
        </p:sp>
        <p:sp>
          <p:nvSpPr>
            <p:cNvPr id="41" name="Rectangle 34"/>
            <p:cNvSpPr/>
            <p:nvPr/>
          </p:nvSpPr>
          <p:spPr>
            <a:xfrm>
              <a:off x="887316" y="1000114"/>
              <a:ext cx="570374" cy="1546395"/>
            </a:xfrm>
            <a:prstGeom prst="rect">
              <a:avLst/>
            </a:prstGeom>
            <a:noFill/>
          </p:spPr>
          <p:txBody>
            <a:bodyPr wrap="square">
              <a:spAutoFit/>
            </a:bodyPr>
            <a:lstStyle/>
            <a:p>
              <a:pPr algn="ctr"/>
              <a:r>
                <a:rPr lang="en-US" sz="12800" dirty="0">
                  <a:solidFill>
                    <a:schemeClr val="accent1"/>
                  </a:solidFill>
                  <a:latin typeface="Open Sans Light" pitchFamily="34" charset="0"/>
                  <a:ea typeface="Open Sans Light" pitchFamily="34" charset="0"/>
                  <a:cs typeface="Open Sans Light" pitchFamily="34" charset="0"/>
                </a:rPr>
                <a:t>1</a:t>
              </a:r>
              <a:endParaRPr lang="en-US" sz="12800" dirty="0">
                <a:solidFill>
                  <a:schemeClr val="accent1"/>
                </a:solidFill>
                <a:latin typeface="Open Sans Light" pitchFamily="34" charset="0"/>
                <a:ea typeface="Open Sans Light" pitchFamily="34" charset="0"/>
                <a:cs typeface="Open Sans Light" pitchFamily="34" charset="0"/>
              </a:endParaRPr>
            </a:p>
          </p:txBody>
        </p:sp>
      </p:grpSp>
      <p:grpSp>
        <p:nvGrpSpPr>
          <p:cNvPr id="46" name="Group 49"/>
          <p:cNvGrpSpPr/>
          <p:nvPr/>
        </p:nvGrpSpPr>
        <p:grpSpPr>
          <a:xfrm>
            <a:off x="4421474" y="1478735"/>
            <a:ext cx="2094854" cy="3302536"/>
            <a:chOff x="4929190" y="1000114"/>
            <a:chExt cx="1571636" cy="2477683"/>
          </a:xfrm>
        </p:grpSpPr>
        <p:sp>
          <p:nvSpPr>
            <p:cNvPr id="47" name="Rectangle 41"/>
            <p:cNvSpPr/>
            <p:nvPr/>
          </p:nvSpPr>
          <p:spPr>
            <a:xfrm>
              <a:off x="4960490" y="2786064"/>
              <a:ext cx="1540336" cy="691733"/>
            </a:xfrm>
            <a:prstGeom prst="rect">
              <a:avLst/>
            </a:prstGeom>
          </p:spPr>
          <p:txBody>
            <a:bodyPr wrap="square">
              <a:spAutoFit/>
            </a:bodyPr>
            <a:lstStyle/>
            <a:p>
              <a:pPr algn="just">
                <a:lnSpc>
                  <a:spcPct val="150000"/>
                </a:lnSpc>
              </a:pPr>
              <a:r>
                <a:rPr lang="zh-CN" altLang="en-US" sz="1200" dirty="0">
                  <a:solidFill>
                    <a:schemeClr val="tx1">
                      <a:lumMod val="65000"/>
                      <a:lumOff val="35000"/>
                    </a:schemeClr>
                  </a:solidFill>
                  <a:latin typeface="+mj-ea"/>
                </a:rPr>
                <a:t>针对具体的算法，进行算法原理的讲解，包括：回归、决策树、</a:t>
              </a:r>
              <a:r>
                <a:rPr lang="en-US" altLang="zh-CN" sz="1200" dirty="0">
                  <a:solidFill>
                    <a:schemeClr val="tx1">
                      <a:lumMod val="65000"/>
                      <a:lumOff val="35000"/>
                    </a:schemeClr>
                  </a:solidFill>
                  <a:latin typeface="+mj-ea"/>
                </a:rPr>
                <a:t>SVM</a:t>
              </a:r>
              <a:r>
                <a:rPr lang="zh-CN" altLang="en-US" sz="1200">
                  <a:solidFill>
                    <a:schemeClr val="tx1">
                      <a:lumMod val="65000"/>
                      <a:lumOff val="35000"/>
                    </a:schemeClr>
                  </a:solidFill>
                  <a:latin typeface="+mj-ea"/>
                </a:rPr>
                <a:t>、聚类等</a:t>
              </a:r>
              <a:r>
                <a:rPr lang="zh-CN" altLang="en-US" sz="1200" dirty="0">
                  <a:solidFill>
                    <a:schemeClr val="tx1">
                      <a:lumMod val="65000"/>
                      <a:lumOff val="35000"/>
                    </a:schemeClr>
                  </a:solidFill>
                  <a:latin typeface="+mj-ea"/>
                </a:rPr>
                <a:t>算法</a:t>
              </a:r>
              <a:endParaRPr lang="en-US" altLang="zh-CN" sz="1200" dirty="0">
                <a:solidFill>
                  <a:schemeClr val="tx1">
                    <a:lumMod val="65000"/>
                    <a:lumOff val="35000"/>
                  </a:schemeClr>
                </a:solidFill>
                <a:latin typeface="+mj-ea"/>
              </a:endParaRPr>
            </a:p>
          </p:txBody>
        </p:sp>
        <p:sp>
          <p:nvSpPr>
            <p:cNvPr id="48" name="Rectangle 42"/>
            <p:cNvSpPr/>
            <p:nvPr/>
          </p:nvSpPr>
          <p:spPr>
            <a:xfrm>
              <a:off x="4929190" y="2431398"/>
              <a:ext cx="1357322" cy="230101"/>
            </a:xfrm>
            <a:prstGeom prst="rect">
              <a:avLst/>
            </a:prstGeom>
          </p:spPr>
          <p:txBody>
            <a:bodyPr wrap="square">
              <a:spAutoFit/>
            </a:bodyPr>
            <a:lstStyle/>
            <a:p>
              <a:pPr algn="ctr">
                <a:spcBef>
                  <a:spcPts val="300"/>
                </a:spcBef>
                <a:defRPr/>
              </a:pPr>
              <a:r>
                <a:rPr lang="zh-CN" altLang="en-US" sz="1400" b="1" dirty="0">
                  <a:solidFill>
                    <a:schemeClr val="accent3"/>
                  </a:solidFill>
                  <a:latin typeface="+mj-ea"/>
                </a:rPr>
                <a:t>模型原理讲解</a:t>
              </a:r>
              <a:endParaRPr lang="zh-CN" altLang="en-US" sz="1400" dirty="0">
                <a:solidFill>
                  <a:schemeClr val="accent3"/>
                </a:solidFill>
                <a:latin typeface="+mj-ea"/>
              </a:endParaRPr>
            </a:p>
          </p:txBody>
        </p:sp>
        <p:sp>
          <p:nvSpPr>
            <p:cNvPr id="49" name="Rectangle 43"/>
            <p:cNvSpPr/>
            <p:nvPr/>
          </p:nvSpPr>
          <p:spPr>
            <a:xfrm>
              <a:off x="5262854" y="1000114"/>
              <a:ext cx="570374" cy="1546395"/>
            </a:xfrm>
            <a:prstGeom prst="rect">
              <a:avLst/>
            </a:prstGeom>
          </p:spPr>
          <p:txBody>
            <a:bodyPr wrap="square">
              <a:spAutoFit/>
            </a:bodyPr>
            <a:lstStyle/>
            <a:p>
              <a:pPr algn="ctr"/>
              <a:r>
                <a:rPr lang="en-US" sz="12800" dirty="0">
                  <a:solidFill>
                    <a:schemeClr val="accent3"/>
                  </a:solidFill>
                  <a:latin typeface="Open Sans Light" pitchFamily="34" charset="0"/>
                  <a:ea typeface="Open Sans Light" pitchFamily="34" charset="0"/>
                  <a:cs typeface="Open Sans Light" pitchFamily="34" charset="0"/>
                </a:rPr>
                <a:t>2</a:t>
              </a:r>
              <a:endParaRPr lang="en-US" sz="12800" dirty="0">
                <a:solidFill>
                  <a:schemeClr val="accent3"/>
                </a:solidFill>
                <a:latin typeface="Open Sans Light" pitchFamily="34" charset="0"/>
                <a:ea typeface="Open Sans Light" pitchFamily="34" charset="0"/>
                <a:cs typeface="Open Sans Light" pitchFamily="34" charset="0"/>
              </a:endParaRPr>
            </a:p>
          </p:txBody>
        </p:sp>
      </p:grpSp>
      <p:grpSp>
        <p:nvGrpSpPr>
          <p:cNvPr id="50" name="Group 50"/>
          <p:cNvGrpSpPr/>
          <p:nvPr/>
        </p:nvGrpSpPr>
        <p:grpSpPr>
          <a:xfrm>
            <a:off x="8327993" y="1478735"/>
            <a:ext cx="2094854" cy="3025676"/>
            <a:chOff x="7143768" y="1000114"/>
            <a:chExt cx="1571636" cy="2269973"/>
          </a:xfrm>
        </p:grpSpPr>
        <p:sp>
          <p:nvSpPr>
            <p:cNvPr id="51" name="Rectangle 44"/>
            <p:cNvSpPr/>
            <p:nvPr/>
          </p:nvSpPr>
          <p:spPr>
            <a:xfrm>
              <a:off x="7175068" y="2786064"/>
              <a:ext cx="1540336" cy="484023"/>
            </a:xfrm>
            <a:prstGeom prst="rect">
              <a:avLst/>
            </a:prstGeom>
          </p:spPr>
          <p:txBody>
            <a:bodyPr wrap="square">
              <a:spAutoFit/>
            </a:bodyPr>
            <a:lstStyle/>
            <a:p>
              <a:pPr algn="just">
                <a:lnSpc>
                  <a:spcPct val="150000"/>
                </a:lnSpc>
              </a:pPr>
              <a:r>
                <a:rPr lang="zh-CN" altLang="en-US" sz="1200" dirty="0">
                  <a:solidFill>
                    <a:schemeClr val="tx1">
                      <a:lumMod val="65000"/>
                      <a:lumOff val="35000"/>
                    </a:schemeClr>
                  </a:solidFill>
                  <a:latin typeface="+mj-ea"/>
                </a:rPr>
                <a:t>大量的实例来应用具体的算法，掌握具体的算法的应用</a:t>
              </a:r>
              <a:endParaRPr lang="en-US" altLang="zh-CN" sz="1200" dirty="0">
                <a:solidFill>
                  <a:schemeClr val="tx1">
                    <a:lumMod val="65000"/>
                    <a:lumOff val="35000"/>
                  </a:schemeClr>
                </a:solidFill>
                <a:latin typeface="+mj-ea"/>
              </a:endParaRPr>
            </a:p>
          </p:txBody>
        </p:sp>
        <p:sp>
          <p:nvSpPr>
            <p:cNvPr id="52" name="Rectangle 45"/>
            <p:cNvSpPr/>
            <p:nvPr/>
          </p:nvSpPr>
          <p:spPr>
            <a:xfrm>
              <a:off x="7143768" y="2424674"/>
              <a:ext cx="1357322" cy="230101"/>
            </a:xfrm>
            <a:prstGeom prst="rect">
              <a:avLst/>
            </a:prstGeom>
          </p:spPr>
          <p:txBody>
            <a:bodyPr wrap="square">
              <a:spAutoFit/>
            </a:bodyPr>
            <a:lstStyle/>
            <a:p>
              <a:pPr algn="ctr">
                <a:spcBef>
                  <a:spcPts val="300"/>
                </a:spcBef>
                <a:defRPr/>
              </a:pPr>
              <a:r>
                <a:rPr lang="zh-CN" altLang="en-US" sz="1400" b="1" dirty="0">
                  <a:solidFill>
                    <a:schemeClr val="accent4"/>
                  </a:solidFill>
                  <a:latin typeface="+mj-ea"/>
                </a:rPr>
                <a:t>实战演练</a:t>
              </a:r>
              <a:endParaRPr lang="zh-CN" altLang="en-US" sz="1400" dirty="0">
                <a:solidFill>
                  <a:schemeClr val="accent4"/>
                </a:solidFill>
                <a:latin typeface="+mj-ea"/>
              </a:endParaRPr>
            </a:p>
          </p:txBody>
        </p:sp>
        <p:sp>
          <p:nvSpPr>
            <p:cNvPr id="53" name="Rectangle 46"/>
            <p:cNvSpPr/>
            <p:nvPr/>
          </p:nvSpPr>
          <p:spPr>
            <a:xfrm>
              <a:off x="7437090" y="1000114"/>
              <a:ext cx="570374" cy="1546395"/>
            </a:xfrm>
            <a:prstGeom prst="rect">
              <a:avLst/>
            </a:prstGeom>
          </p:spPr>
          <p:txBody>
            <a:bodyPr wrap="square">
              <a:spAutoFit/>
            </a:bodyPr>
            <a:lstStyle/>
            <a:p>
              <a:pPr algn="ctr"/>
              <a:r>
                <a:rPr lang="en-US" sz="12800" dirty="0">
                  <a:solidFill>
                    <a:schemeClr val="accent4"/>
                  </a:solidFill>
                  <a:latin typeface="Open Sans Light" pitchFamily="34" charset="0"/>
                  <a:ea typeface="Open Sans Light" pitchFamily="34" charset="0"/>
                  <a:cs typeface="Open Sans Light" pitchFamily="34" charset="0"/>
                </a:rPr>
                <a:t>3</a:t>
              </a:r>
              <a:endParaRPr lang="en-US" sz="12800" dirty="0">
                <a:solidFill>
                  <a:schemeClr val="accent4"/>
                </a:solidFill>
                <a:latin typeface="Open Sans Light" pitchFamily="34" charset="0"/>
                <a:ea typeface="Open Sans Light" pitchFamily="34" charset="0"/>
                <a:cs typeface="Open Sans Light"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slide(fromTop)">
                                      <p:cBhvr>
                                        <p:cTn id="7" dur="500"/>
                                        <p:tgtEl>
                                          <p:spTgt spid="38"/>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slide(fromTop)">
                                      <p:cBhvr>
                                        <p:cTn id="11" dur="500"/>
                                        <p:tgtEl>
                                          <p:spTgt spid="46"/>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slide(fromTop)">
                                      <p:cBhvr>
                                        <p:cTn id="1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368425"/>
            <a:ext cx="10515600" cy="4808855"/>
          </a:xfrm>
        </p:spPr>
        <p:txBody>
          <a:bodyPr>
            <a:normAutofit fontScale="90000" lnSpcReduction="10000"/>
          </a:bodyPr>
          <a:lstStyle/>
          <a:p>
            <a:pPr>
              <a:lnSpc>
                <a:spcPct val="150000"/>
              </a:lnSpc>
            </a:pPr>
            <a:r>
              <a:rPr lang="zh-CN" altLang="en-US" sz="2400" b="1" dirty="0">
                <a:solidFill>
                  <a:schemeClr val="tx1"/>
                </a:solidFill>
              </a:rPr>
              <a:t>有监督学习</a:t>
            </a:r>
            <a:endParaRPr lang="zh-CN" altLang="en-US" sz="2400" dirty="0">
              <a:solidFill>
                <a:schemeClr val="tx1"/>
              </a:solidFill>
            </a:endParaRPr>
          </a:p>
          <a:p>
            <a:pPr lvl="1">
              <a:lnSpc>
                <a:spcPct val="150000"/>
              </a:lnSpc>
            </a:pPr>
            <a:r>
              <a:rPr lang="zh-CN" altLang="en-US" sz="2055" dirty="0">
                <a:solidFill>
                  <a:schemeClr val="tx1"/>
                </a:solidFill>
              </a:rPr>
              <a:t>用已知某种或某些特性的样本作为训练集，以建立一个数学模型，再用已建立的模型来预测未知样本，此种方法被称为有监督学习，是最常用的一种机器学习方法。是从</a:t>
            </a:r>
            <a:r>
              <a:rPr lang="zh-CN" altLang="en-US" sz="2055" b="1" dirty="0">
                <a:solidFill>
                  <a:schemeClr val="tx1"/>
                </a:solidFill>
              </a:rPr>
              <a:t>标签</a:t>
            </a:r>
            <a:r>
              <a:rPr lang="zh-CN" altLang="en-US" sz="2055" dirty="0">
                <a:solidFill>
                  <a:schemeClr val="tx1"/>
                </a:solidFill>
              </a:rPr>
              <a:t>化训练数据集中推断出模型的机器学习任务。</a:t>
            </a:r>
            <a:endParaRPr lang="zh-CN" altLang="en-US" sz="2055" dirty="0">
              <a:solidFill>
                <a:schemeClr val="tx1"/>
              </a:solidFill>
            </a:endParaRPr>
          </a:p>
          <a:p>
            <a:pPr>
              <a:lnSpc>
                <a:spcPct val="150000"/>
              </a:lnSpc>
            </a:pPr>
            <a:r>
              <a:rPr lang="zh-CN" altLang="en-US" sz="2400" b="1" dirty="0">
                <a:solidFill>
                  <a:schemeClr val="tx1"/>
                </a:solidFill>
              </a:rPr>
              <a:t>无监督学习</a:t>
            </a:r>
            <a:endParaRPr lang="zh-CN" altLang="en-US" sz="2400" b="1" dirty="0">
              <a:solidFill>
                <a:schemeClr val="tx1"/>
              </a:solidFill>
            </a:endParaRPr>
          </a:p>
          <a:p>
            <a:pPr lvl="1">
              <a:lnSpc>
                <a:spcPct val="150000"/>
              </a:lnSpc>
            </a:pPr>
            <a:r>
              <a:rPr lang="zh-CN" altLang="en-US" sz="2050" dirty="0">
                <a:sym typeface="+mn-ea"/>
              </a:rPr>
              <a:t>与监督学习相比，无监督学习的训练集中没有人为的标注的结果，在非监督的学习过程中，数据并不被特别标识，学习模型是为了推断出数据的一些内在结构。</a:t>
            </a:r>
            <a:endParaRPr lang="zh-CN" altLang="en-US" sz="2055" dirty="0">
              <a:solidFill>
                <a:schemeClr val="tx1"/>
              </a:solidFill>
            </a:endParaRPr>
          </a:p>
          <a:p>
            <a:pPr>
              <a:lnSpc>
                <a:spcPct val="150000"/>
              </a:lnSpc>
            </a:pPr>
            <a:r>
              <a:rPr lang="zh-CN" altLang="en-US" sz="2400" b="1" dirty="0">
                <a:solidFill>
                  <a:schemeClr val="tx1"/>
                </a:solidFill>
              </a:rPr>
              <a:t>半监督学习</a:t>
            </a:r>
            <a:endParaRPr lang="zh-CN" altLang="en-US" sz="2400" dirty="0">
              <a:solidFill>
                <a:schemeClr val="tx1"/>
              </a:solidFill>
            </a:endParaRPr>
          </a:p>
          <a:p>
            <a:pPr lvl="1">
              <a:lnSpc>
                <a:spcPct val="150000"/>
              </a:lnSpc>
            </a:pPr>
            <a:r>
              <a:rPr lang="zh-CN" altLang="en-US" sz="2055" dirty="0">
                <a:solidFill>
                  <a:schemeClr val="tx1"/>
                </a:solidFill>
              </a:rPr>
              <a:t>考虑如何利用少量的标注样本和大量的未标注样本进行训练和分类的问题，是有监督学习和无监督学习的结合</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机器学习分类</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14780"/>
            <a:ext cx="10515600" cy="4762500"/>
          </a:xfrm>
        </p:spPr>
        <p:txBody>
          <a:bodyPr>
            <a:normAutofit fontScale="90000"/>
          </a:bodyPr>
          <a:lstStyle/>
          <a:p>
            <a:pPr>
              <a:lnSpc>
                <a:spcPct val="150000"/>
              </a:lnSpc>
            </a:pPr>
            <a:r>
              <a:rPr lang="zh-CN" altLang="en-US" sz="2400" b="1" dirty="0">
                <a:solidFill>
                  <a:schemeClr val="tx1"/>
                </a:solidFill>
              </a:rPr>
              <a:t>判别式模型</a:t>
            </a:r>
            <a:r>
              <a:rPr lang="en-US" altLang="zh-CN" sz="2400" dirty="0">
                <a:solidFill>
                  <a:schemeClr val="tx1"/>
                </a:solidFill>
              </a:rPr>
              <a:t>(Discriminative Model)</a:t>
            </a:r>
            <a:r>
              <a:rPr lang="zh-CN" altLang="en-US" sz="2400" dirty="0">
                <a:solidFill>
                  <a:schemeClr val="tx1"/>
                </a:solidFill>
              </a:rPr>
              <a:t>：直接对条件概率</a:t>
            </a:r>
            <a:r>
              <a:rPr lang="en-US" altLang="zh-CN" sz="2400" dirty="0">
                <a:solidFill>
                  <a:schemeClr val="tx1"/>
                </a:solidFill>
              </a:rPr>
              <a:t>p(y|x)</a:t>
            </a:r>
            <a:r>
              <a:rPr lang="zh-CN" altLang="en-US" sz="2400" dirty="0">
                <a:solidFill>
                  <a:schemeClr val="tx1"/>
                </a:solidFill>
              </a:rPr>
              <a:t>进行建模，常见判别模型有：</a:t>
            </a:r>
            <a:r>
              <a:rPr lang="en-US" altLang="zh-CN" sz="2400" dirty="0">
                <a:solidFill>
                  <a:schemeClr val="tx1"/>
                </a:solidFill>
              </a:rPr>
              <a:t>Logistic</a:t>
            </a:r>
            <a:r>
              <a:rPr lang="zh-CN" altLang="en-US" sz="2400" dirty="0">
                <a:solidFill>
                  <a:schemeClr val="tx1"/>
                </a:solidFill>
              </a:rPr>
              <a:t>回归、决策树、支持向量机</a:t>
            </a:r>
            <a:r>
              <a:rPr lang="en-US" altLang="zh-CN" sz="2400" dirty="0">
                <a:solidFill>
                  <a:schemeClr val="tx1"/>
                </a:solidFill>
              </a:rPr>
              <a:t>SVM</a:t>
            </a:r>
            <a:r>
              <a:rPr lang="zh-CN" altLang="en-US" sz="2400" dirty="0">
                <a:solidFill>
                  <a:schemeClr val="tx1"/>
                </a:solidFill>
              </a:rPr>
              <a:t>、</a:t>
            </a:r>
            <a:r>
              <a:rPr lang="en-US" altLang="zh-CN" sz="2400" dirty="0">
                <a:solidFill>
                  <a:schemeClr val="tx1"/>
                </a:solidFill>
              </a:rPr>
              <a:t>k</a:t>
            </a:r>
            <a:r>
              <a:rPr lang="zh-CN" altLang="en-US" sz="2400" dirty="0">
                <a:solidFill>
                  <a:schemeClr val="tx1"/>
                </a:solidFill>
              </a:rPr>
              <a:t>近邻、神经网络等；</a:t>
            </a:r>
            <a:endParaRPr lang="zh-CN" altLang="en-US" sz="2400" dirty="0">
              <a:solidFill>
                <a:schemeClr val="tx1"/>
              </a:solidFill>
            </a:endParaRPr>
          </a:p>
          <a:p>
            <a:pPr>
              <a:lnSpc>
                <a:spcPct val="150000"/>
              </a:lnSpc>
            </a:pPr>
            <a:r>
              <a:rPr lang="zh-CN" altLang="en-US" sz="2400" b="1" dirty="0">
                <a:solidFill>
                  <a:schemeClr val="tx1"/>
                </a:solidFill>
              </a:rPr>
              <a:t>生成式模型</a:t>
            </a:r>
            <a:r>
              <a:rPr lang="en-US" altLang="zh-CN" sz="2400" dirty="0">
                <a:solidFill>
                  <a:schemeClr val="tx1"/>
                </a:solidFill>
              </a:rPr>
              <a:t>(</a:t>
            </a:r>
            <a:r>
              <a:rPr lang="zh-CN" altLang="en-US" sz="2400" dirty="0">
                <a:solidFill>
                  <a:schemeClr val="tx1"/>
                </a:solidFill>
              </a:rPr>
              <a:t>Generative Model</a:t>
            </a:r>
            <a:r>
              <a:rPr lang="en-US" altLang="zh-CN" sz="2400" dirty="0">
                <a:solidFill>
                  <a:schemeClr val="tx1"/>
                </a:solidFill>
              </a:rPr>
              <a:t>)</a:t>
            </a:r>
            <a:r>
              <a:rPr lang="zh-CN" altLang="en-US" sz="2400" dirty="0">
                <a:solidFill>
                  <a:schemeClr val="tx1"/>
                </a:solidFill>
              </a:rPr>
              <a:t>：对联合分布概率</a:t>
            </a:r>
            <a:r>
              <a:rPr lang="en-US" altLang="zh-CN" sz="2400" dirty="0">
                <a:solidFill>
                  <a:schemeClr val="tx1"/>
                </a:solidFill>
              </a:rPr>
              <a:t>p(x,y)</a:t>
            </a:r>
            <a:r>
              <a:rPr lang="zh-CN" altLang="en-US" sz="2400" dirty="0">
                <a:solidFill>
                  <a:schemeClr val="tx1"/>
                </a:solidFill>
              </a:rPr>
              <a:t>进行建模，常见生成式模型有：隐马尔可夫模型</a:t>
            </a:r>
            <a:r>
              <a:rPr lang="en-US" altLang="zh-CN" sz="2400" dirty="0">
                <a:solidFill>
                  <a:schemeClr val="tx1"/>
                </a:solidFill>
              </a:rPr>
              <a:t>HMM</a:t>
            </a:r>
            <a:r>
              <a:rPr lang="zh-CN" altLang="en-US" sz="2400" dirty="0">
                <a:solidFill>
                  <a:schemeClr val="tx1"/>
                </a:solidFill>
              </a:rPr>
              <a:t>、朴素贝叶斯模型、高斯混合模型</a:t>
            </a:r>
            <a:r>
              <a:rPr lang="en-US" altLang="zh-CN" sz="2400" dirty="0">
                <a:solidFill>
                  <a:schemeClr val="tx1"/>
                </a:solidFill>
              </a:rPr>
              <a:t>GMM</a:t>
            </a:r>
            <a:r>
              <a:rPr lang="zh-CN" altLang="en-US" sz="2400" dirty="0">
                <a:solidFill>
                  <a:schemeClr val="tx1"/>
                </a:solidFill>
              </a:rPr>
              <a:t>、</a:t>
            </a:r>
            <a:r>
              <a:rPr lang="en-US" altLang="zh-CN" sz="2400" dirty="0">
                <a:solidFill>
                  <a:schemeClr val="tx1"/>
                </a:solidFill>
              </a:rPr>
              <a:t>LDA</a:t>
            </a:r>
            <a:r>
              <a:rPr lang="zh-CN" altLang="en-US" sz="2400" dirty="0">
                <a:solidFill>
                  <a:schemeClr val="tx1"/>
                </a:solidFill>
              </a:rPr>
              <a:t>等；</a:t>
            </a:r>
            <a:endParaRPr lang="zh-CN" altLang="en-US" sz="2400" dirty="0">
              <a:solidFill>
                <a:schemeClr val="tx1"/>
              </a:solidFill>
            </a:endParaRPr>
          </a:p>
          <a:p>
            <a:pPr>
              <a:lnSpc>
                <a:spcPct val="150000"/>
              </a:lnSpc>
            </a:pPr>
            <a:r>
              <a:rPr lang="zh-CN" altLang="en-US" sz="2400" dirty="0">
                <a:solidFill>
                  <a:schemeClr val="tx1"/>
                </a:solidFill>
              </a:rPr>
              <a:t>生成式模型更普适；判别式模型更直接，目标性更强</a:t>
            </a:r>
            <a:endParaRPr lang="zh-CN" altLang="en-US" sz="2400" dirty="0">
              <a:solidFill>
                <a:schemeClr val="tx1"/>
              </a:solidFill>
            </a:endParaRPr>
          </a:p>
          <a:p>
            <a:pPr>
              <a:lnSpc>
                <a:spcPct val="150000"/>
              </a:lnSpc>
            </a:pPr>
            <a:r>
              <a:rPr lang="zh-CN" altLang="en-US" sz="2400" dirty="0">
                <a:solidFill>
                  <a:schemeClr val="tx1"/>
                </a:solidFill>
              </a:rPr>
              <a:t>生成式模型关注数据是如何产生的，寻找的是数据分布模型；判别式模型关注的数据的差异性，寻找的是分类面</a:t>
            </a:r>
            <a:endParaRPr lang="zh-CN" altLang="en-US" sz="2400" dirty="0">
              <a:solidFill>
                <a:schemeClr val="tx1"/>
              </a:solidFill>
            </a:endParaRPr>
          </a:p>
          <a:p>
            <a:pPr>
              <a:lnSpc>
                <a:spcPct val="150000"/>
              </a:lnSpc>
            </a:pPr>
            <a:r>
              <a:rPr lang="zh-CN" altLang="en-US" sz="2400" dirty="0">
                <a:solidFill>
                  <a:schemeClr val="tx1"/>
                </a:solidFill>
              </a:rPr>
              <a:t>由生成式模型可以产生判别</a:t>
            </a:r>
            <a:r>
              <a:rPr lang="zh-CN" altLang="en-US" sz="2400" dirty="0">
                <a:sym typeface="+mn-ea"/>
              </a:rPr>
              <a:t>式</a:t>
            </a:r>
            <a:r>
              <a:rPr lang="zh-CN" altLang="en-US" sz="2400" dirty="0">
                <a:solidFill>
                  <a:schemeClr val="tx1"/>
                </a:solidFill>
              </a:rPr>
              <a:t>模型，但是由判别式模式没法形成生成式模型</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有监督学习</a:t>
            </a:r>
            <a:r>
              <a:rPr lang="en-US" altLang="zh-CN" dirty="0"/>
              <a:t>(</a:t>
            </a:r>
            <a:r>
              <a:rPr lang="zh-CN" altLang="en-US" dirty="0"/>
              <a:t>分类类型的算法</a:t>
            </a:r>
            <a:r>
              <a:rPr lang="en-US" altLang="zh-CN" dirty="0"/>
              <a:t>)</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16050"/>
            <a:ext cx="10515600" cy="4761230"/>
          </a:xfrm>
        </p:spPr>
        <p:txBody>
          <a:bodyPr>
            <a:normAutofit/>
          </a:bodyPr>
          <a:lstStyle/>
          <a:p>
            <a:pPr>
              <a:lnSpc>
                <a:spcPct val="150000"/>
              </a:lnSpc>
            </a:pPr>
            <a:r>
              <a:rPr lang="zh-CN" altLang="en-US" sz="2400" dirty="0">
                <a:solidFill>
                  <a:schemeClr val="tx1"/>
                </a:solidFill>
              </a:rPr>
              <a:t>无监督学习试图学习或者</a:t>
            </a:r>
            <a:r>
              <a:rPr lang="zh-CN" altLang="en-US" sz="2400" b="1" dirty="0">
                <a:solidFill>
                  <a:schemeClr val="tx1"/>
                </a:solidFill>
              </a:rPr>
              <a:t>提取</a:t>
            </a:r>
            <a:r>
              <a:rPr lang="zh-CN" altLang="en-US" sz="2400" dirty="0">
                <a:solidFill>
                  <a:schemeClr val="tx1"/>
                </a:solidFill>
              </a:rPr>
              <a:t>数据背后的</a:t>
            </a:r>
            <a:r>
              <a:rPr lang="zh-CN" altLang="en-US" sz="2400" b="1" dirty="0">
                <a:solidFill>
                  <a:schemeClr val="tx1"/>
                </a:solidFill>
              </a:rPr>
              <a:t>数据特征</a:t>
            </a:r>
            <a:r>
              <a:rPr lang="zh-CN" altLang="en-US" sz="2400" dirty="0">
                <a:solidFill>
                  <a:schemeClr val="tx1"/>
                </a:solidFill>
              </a:rPr>
              <a:t>，或者从数据中抽取出重要的特征信息，常见的算法有聚类、降维、文本处理</a:t>
            </a:r>
            <a:r>
              <a:rPr lang="en-US" altLang="zh-CN" sz="2400" dirty="0">
                <a:solidFill>
                  <a:schemeClr val="tx1"/>
                </a:solidFill>
              </a:rPr>
              <a:t>(</a:t>
            </a:r>
            <a:r>
              <a:rPr lang="zh-CN" altLang="en-US" sz="2400" dirty="0">
                <a:solidFill>
                  <a:schemeClr val="tx1"/>
                </a:solidFill>
              </a:rPr>
              <a:t>特征抽取</a:t>
            </a:r>
            <a:r>
              <a:rPr lang="en-US" altLang="zh-CN" sz="2400" dirty="0">
                <a:solidFill>
                  <a:schemeClr val="tx1"/>
                </a:solidFill>
              </a:rPr>
              <a:t>)</a:t>
            </a:r>
            <a:r>
              <a:rPr lang="zh-CN" altLang="en-US" sz="2400" dirty="0">
                <a:solidFill>
                  <a:schemeClr val="tx1"/>
                </a:solidFill>
              </a:rPr>
              <a:t>等。</a:t>
            </a:r>
            <a:endParaRPr lang="zh-CN" altLang="en-US" sz="2400" dirty="0">
              <a:solidFill>
                <a:schemeClr val="tx1"/>
              </a:solidFill>
            </a:endParaRPr>
          </a:p>
          <a:p>
            <a:pPr>
              <a:lnSpc>
                <a:spcPct val="150000"/>
              </a:lnSpc>
            </a:pPr>
            <a:r>
              <a:rPr lang="zh-CN" altLang="en-US" sz="2400" dirty="0">
                <a:solidFill>
                  <a:schemeClr val="tx1"/>
                </a:solidFill>
              </a:rPr>
              <a:t>无监督学习一般是作为有监督学习的前期数据处理，功能是从原始数据中抽取出必要的标签信息。</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无监督学习</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71930"/>
            <a:ext cx="10515600" cy="4705350"/>
          </a:xfrm>
        </p:spPr>
        <p:txBody>
          <a:bodyPr>
            <a:normAutofit fontScale="90000"/>
          </a:bodyPr>
          <a:lstStyle/>
          <a:p>
            <a:pPr>
              <a:lnSpc>
                <a:spcPct val="150000"/>
              </a:lnSpc>
            </a:pPr>
            <a:r>
              <a:rPr sz="2400" dirty="0">
                <a:solidFill>
                  <a:schemeClr val="tx1"/>
                </a:solidFill>
              </a:rPr>
              <a:t>主要考虑如何利用少量的标注样本和大量的未标注样本进行训练和分类的问题。半监督学习对于减少标注代价，提高学习机器性能具有非常重大的实际意义</a:t>
            </a:r>
            <a:r>
              <a:rPr lang="zh-CN" sz="2400" dirty="0">
                <a:solidFill>
                  <a:schemeClr val="tx1"/>
                </a:solidFill>
              </a:rPr>
              <a:t>。</a:t>
            </a:r>
            <a:endParaRPr lang="zh-CN" sz="2400" dirty="0">
              <a:solidFill>
                <a:schemeClr val="tx1"/>
              </a:solidFill>
            </a:endParaRPr>
          </a:p>
          <a:p>
            <a:pPr>
              <a:lnSpc>
                <a:spcPct val="150000"/>
              </a:lnSpc>
            </a:pPr>
            <a:r>
              <a:rPr lang="en-US" altLang="zh-CN" sz="2400" dirty="0">
                <a:solidFill>
                  <a:schemeClr val="tx1"/>
                </a:solidFill>
              </a:rPr>
              <a:t>SSL</a:t>
            </a:r>
            <a:r>
              <a:rPr lang="zh-CN" altLang="en-US" sz="2400" dirty="0">
                <a:solidFill>
                  <a:schemeClr val="tx1"/>
                </a:solidFill>
              </a:rPr>
              <a:t>的成立依赖于模型假设，主要分为三大类：平滑假设、聚类假设、流行假设；其中流行假设更具有普片性。</a:t>
            </a:r>
            <a:endParaRPr lang="zh-CN" altLang="en-US" sz="2400" dirty="0">
              <a:solidFill>
                <a:schemeClr val="tx1"/>
              </a:solidFill>
            </a:endParaRPr>
          </a:p>
          <a:p>
            <a:pPr>
              <a:lnSpc>
                <a:spcPct val="150000"/>
              </a:lnSpc>
            </a:pPr>
            <a:r>
              <a:rPr lang="en-US" altLang="zh-CN" sz="2400" dirty="0">
                <a:solidFill>
                  <a:schemeClr val="tx1"/>
                </a:solidFill>
              </a:rPr>
              <a:t>SSL</a:t>
            </a:r>
            <a:r>
              <a:rPr lang="zh-CN" altLang="en-US" sz="2400" dirty="0">
                <a:solidFill>
                  <a:schemeClr val="tx1"/>
                </a:solidFill>
              </a:rPr>
              <a:t>类型的算法主要分为四大类：半监督分类、半监督回归、半监督聚类、半监督降维。</a:t>
            </a:r>
            <a:endParaRPr lang="zh-CN" altLang="en-US" sz="2400" dirty="0">
              <a:solidFill>
                <a:schemeClr val="tx1"/>
              </a:solidFill>
            </a:endParaRPr>
          </a:p>
          <a:p>
            <a:pPr>
              <a:lnSpc>
                <a:spcPct val="150000"/>
              </a:lnSpc>
            </a:pPr>
            <a:r>
              <a:rPr lang="zh-CN" altLang="en-US" sz="2400" dirty="0">
                <a:solidFill>
                  <a:schemeClr val="tx1"/>
                </a:solidFill>
              </a:rPr>
              <a:t>缺点：抗干扰能力弱，仅适合于实验室环境，其现实意义还没有体现出来；未来的发展主要是聚焦于新模型假设的产生。</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半监督学习</a:t>
            </a:r>
            <a:r>
              <a:rPr lang="en-US" altLang="zh-CN" dirty="0"/>
              <a:t>(SSL)</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1485" y="1315720"/>
            <a:ext cx="11083290" cy="5372735"/>
          </a:xfrm>
        </p:spPr>
        <p:txBody>
          <a:bodyPr>
            <a:normAutofit fontScale="82500"/>
          </a:bodyPr>
          <a:lstStyle/>
          <a:p>
            <a:pPr>
              <a:lnSpc>
                <a:spcPct val="150000"/>
              </a:lnSpc>
            </a:pPr>
            <a:r>
              <a:rPr lang="zh-CN" altLang="en-US" sz="2400" dirty="0">
                <a:solidFill>
                  <a:schemeClr val="tx1"/>
                </a:solidFill>
              </a:rPr>
              <a:t>分类 </a:t>
            </a:r>
            <a:r>
              <a:rPr lang="zh-CN" altLang="en-US" sz="2400" dirty="0">
                <a:solidFill>
                  <a:srgbClr val="FF0000"/>
                </a:solidFill>
              </a:rPr>
              <a:t>有</a:t>
            </a:r>
            <a:r>
              <a:rPr lang="en-US" altLang="zh-CN" sz="2400" dirty="0">
                <a:solidFill>
                  <a:srgbClr val="FF0000"/>
                </a:solidFill>
              </a:rPr>
              <a:t>x,y</a:t>
            </a:r>
            <a:r>
              <a:rPr lang="zh-CN" altLang="en-US" sz="2400" dirty="0">
                <a:solidFill>
                  <a:srgbClr val="FF0000"/>
                </a:solidFill>
              </a:rPr>
              <a:t>离散</a:t>
            </a:r>
            <a:endParaRPr lang="zh-CN" altLang="en-US" sz="2400" dirty="0">
              <a:solidFill>
                <a:srgbClr val="FF0000"/>
              </a:solidFill>
            </a:endParaRPr>
          </a:p>
          <a:p>
            <a:pPr lvl="1">
              <a:lnSpc>
                <a:spcPct val="150000"/>
              </a:lnSpc>
            </a:pPr>
            <a:r>
              <a:rPr lang="zh-CN" altLang="en-US" sz="2055" dirty="0">
                <a:solidFill>
                  <a:schemeClr val="tx1"/>
                </a:solidFill>
              </a:rPr>
              <a:t>通过分类模型，将样本数据集中的样本映射到某个给定的类别中</a:t>
            </a:r>
            <a:r>
              <a:rPr lang="en-US" altLang="zh-CN" sz="2055" dirty="0">
                <a:solidFill>
                  <a:schemeClr val="tx1"/>
                </a:solidFill>
              </a:rPr>
              <a:t>(</a:t>
            </a:r>
            <a:r>
              <a:rPr lang="zh-CN" altLang="en-US" sz="2055" dirty="0">
                <a:solidFill>
                  <a:schemeClr val="tx1"/>
                </a:solidFill>
              </a:rPr>
              <a:t>在模型构建之前，类别信息已经确定了。</a:t>
            </a:r>
            <a:r>
              <a:rPr lang="en-US" altLang="zh-CN" sz="2055" dirty="0">
                <a:solidFill>
                  <a:schemeClr val="tx1"/>
                </a:solidFill>
              </a:rPr>
              <a:t>)</a:t>
            </a:r>
            <a:endParaRPr lang="zh-CN" altLang="en-US" sz="2055" dirty="0">
              <a:solidFill>
                <a:schemeClr val="tx1"/>
              </a:solidFill>
            </a:endParaRPr>
          </a:p>
          <a:p>
            <a:pPr>
              <a:lnSpc>
                <a:spcPct val="150000"/>
              </a:lnSpc>
            </a:pPr>
            <a:r>
              <a:rPr lang="zh-CN" altLang="en-US" sz="2400" dirty="0">
                <a:solidFill>
                  <a:schemeClr val="tx1"/>
                </a:solidFill>
              </a:rPr>
              <a:t>聚类 </a:t>
            </a:r>
            <a:r>
              <a:rPr lang="zh-CN" altLang="en-US" sz="2400" dirty="0">
                <a:solidFill>
                  <a:srgbClr val="FF0000"/>
                </a:solidFill>
              </a:rPr>
              <a:t>无</a:t>
            </a:r>
            <a:r>
              <a:rPr lang="en-US" altLang="zh-CN" sz="2400" dirty="0">
                <a:solidFill>
                  <a:srgbClr val="FF0000"/>
                </a:solidFill>
              </a:rPr>
              <a:t>x</a:t>
            </a:r>
            <a:endParaRPr lang="zh-CN" altLang="en-US" sz="2400" dirty="0">
              <a:solidFill>
                <a:schemeClr val="tx1"/>
              </a:solidFill>
            </a:endParaRPr>
          </a:p>
          <a:p>
            <a:pPr lvl="1">
              <a:lnSpc>
                <a:spcPct val="150000"/>
              </a:lnSpc>
            </a:pPr>
            <a:r>
              <a:rPr lang="zh-CN" altLang="en-US" sz="2055" dirty="0">
                <a:solidFill>
                  <a:schemeClr val="tx1"/>
                </a:solidFill>
              </a:rPr>
              <a:t>通过聚类模型，将样本数据集中的样本分为几个类别，属于同一类别的样本相似性比较大</a:t>
            </a:r>
            <a:endParaRPr lang="zh-CN" altLang="en-US" sz="2055" dirty="0">
              <a:solidFill>
                <a:schemeClr val="tx1"/>
              </a:solidFill>
            </a:endParaRPr>
          </a:p>
          <a:p>
            <a:pPr>
              <a:lnSpc>
                <a:spcPct val="150000"/>
              </a:lnSpc>
            </a:pPr>
            <a:r>
              <a:rPr lang="zh-CN" altLang="en-US" sz="2400" dirty="0">
                <a:solidFill>
                  <a:schemeClr val="tx1"/>
                </a:solidFill>
              </a:rPr>
              <a:t>回归 </a:t>
            </a:r>
            <a:r>
              <a:rPr lang="zh-CN" altLang="en-US" sz="2400" dirty="0">
                <a:solidFill>
                  <a:srgbClr val="FF0000"/>
                </a:solidFill>
              </a:rPr>
              <a:t>有</a:t>
            </a:r>
            <a:r>
              <a:rPr lang="en-US" altLang="zh-CN" sz="2400" dirty="0">
                <a:solidFill>
                  <a:srgbClr val="FF0000"/>
                </a:solidFill>
              </a:rPr>
              <a:t>x</a:t>
            </a:r>
            <a:r>
              <a:rPr lang="zh-CN" altLang="en-US" sz="2400" dirty="0">
                <a:solidFill>
                  <a:srgbClr val="FF0000"/>
                </a:solidFill>
              </a:rPr>
              <a:t>，</a:t>
            </a:r>
            <a:r>
              <a:rPr lang="en-US" altLang="zh-CN" sz="2400" dirty="0">
                <a:solidFill>
                  <a:srgbClr val="FF0000"/>
                </a:solidFill>
              </a:rPr>
              <a:t>y</a:t>
            </a:r>
            <a:r>
              <a:rPr lang="zh-CN" altLang="en-US" sz="2400" dirty="0">
                <a:solidFill>
                  <a:srgbClr val="FF0000"/>
                </a:solidFill>
              </a:rPr>
              <a:t>连续</a:t>
            </a:r>
            <a:endParaRPr lang="zh-CN" altLang="en-US" sz="2400" dirty="0">
              <a:solidFill>
                <a:srgbClr val="FF0000"/>
              </a:solidFill>
            </a:endParaRPr>
          </a:p>
          <a:p>
            <a:pPr lvl="1">
              <a:lnSpc>
                <a:spcPct val="150000"/>
              </a:lnSpc>
            </a:pPr>
            <a:r>
              <a:rPr lang="zh-CN" altLang="en-US" sz="2055" dirty="0">
                <a:solidFill>
                  <a:schemeClr val="tx1"/>
                </a:solidFill>
              </a:rPr>
              <a:t>反映了样本数据集中样本的属性值的特性，通过函数表达样本映射的关系来发现属性值之间的依赖关系</a:t>
            </a:r>
            <a:endParaRPr lang="zh-CN" altLang="en-US" sz="2055" dirty="0">
              <a:solidFill>
                <a:schemeClr val="tx1"/>
              </a:solidFill>
            </a:endParaRPr>
          </a:p>
          <a:p>
            <a:pPr>
              <a:lnSpc>
                <a:spcPct val="150000"/>
              </a:lnSpc>
            </a:pPr>
            <a:r>
              <a:rPr lang="zh-CN" altLang="en-US" sz="2400" dirty="0">
                <a:solidFill>
                  <a:schemeClr val="tx1"/>
                </a:solidFill>
              </a:rPr>
              <a:t>关联规则</a:t>
            </a:r>
            <a:endParaRPr lang="zh-CN" altLang="en-US" sz="2400" dirty="0">
              <a:solidFill>
                <a:schemeClr val="tx1"/>
              </a:solidFill>
            </a:endParaRPr>
          </a:p>
          <a:p>
            <a:pPr lvl="1">
              <a:lnSpc>
                <a:spcPct val="150000"/>
              </a:lnSpc>
            </a:pPr>
            <a:r>
              <a:rPr lang="zh-CN" altLang="en-US" sz="2055" dirty="0">
                <a:solidFill>
                  <a:schemeClr val="tx1"/>
                </a:solidFill>
              </a:rPr>
              <a:t>获取隐藏在数据项之间的关联或相互关系，即可以根据一个数据项的出现推导出其他数据项的出现频率。</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机器学习分类</a:t>
            </a:r>
            <a:r>
              <a:rPr lang="en-US" altLang="zh-CN" dirty="0"/>
              <a:t>2</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机器学习算法</a:t>
            </a:r>
            <a:r>
              <a:rPr lang="en-US" altLang="zh-CN"/>
              <a:t>TOP10</a:t>
            </a:r>
            <a:endParaRPr lang="en-US" altLang="zh-CN"/>
          </a:p>
        </p:txBody>
      </p:sp>
      <p:graphicFrame>
        <p:nvGraphicFramePr>
          <p:cNvPr id="7" name="表格 6"/>
          <p:cNvGraphicFramePr>
            <a:graphicFrameLocks noGrp="1"/>
          </p:cNvGraphicFramePr>
          <p:nvPr/>
        </p:nvGraphicFramePr>
        <p:xfrm>
          <a:off x="1558177" y="1323787"/>
          <a:ext cx="9575165" cy="4832985"/>
        </p:xfrm>
        <a:graphic>
          <a:graphicData uri="http://schemas.openxmlformats.org/drawingml/2006/table">
            <a:tbl>
              <a:tblPr firstRow="1" bandRow="1">
                <a:tableStyleId>{5C22544A-7EE6-4342-B048-85BDC9FD1C3A}</a:tableStyleId>
              </a:tblPr>
              <a:tblGrid>
                <a:gridCol w="1656080"/>
                <a:gridCol w="7919085"/>
              </a:tblGrid>
              <a:tr h="365760">
                <a:tc>
                  <a:txBody>
                    <a:bodyPr/>
                    <a:lstStyle/>
                    <a:p>
                      <a:pPr>
                        <a:buNone/>
                      </a:pPr>
                      <a:r>
                        <a:rPr lang="zh-CN" altLang="en-US" sz="1800" dirty="0">
                          <a:latin typeface="微软雅黑" panose="020B0503020204020204" charset="-122"/>
                          <a:ea typeface="微软雅黑" panose="020B0503020204020204" charset="-122"/>
                        </a:rPr>
                        <a:t>算法名称</a:t>
                      </a:r>
                      <a:endParaRPr lang="zh-CN" altLang="en-US" sz="1800" dirty="0">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800" dirty="0">
                          <a:latin typeface="微软雅黑" panose="020B0503020204020204" charset="-122"/>
                          <a:ea typeface="微软雅黑" panose="020B0503020204020204" charset="-122"/>
                        </a:rPr>
                        <a:t>算法描述</a:t>
                      </a:r>
                      <a:endParaRPr lang="zh-CN" altLang="en-US" sz="1800" dirty="0">
                        <a:latin typeface="微软雅黑" panose="020B0503020204020204" charset="-122"/>
                        <a:ea typeface="微软雅黑" panose="020B0503020204020204" charset="-122"/>
                      </a:endParaRPr>
                    </a:p>
                  </a:txBody>
                  <a:tcPr marL="91423" marR="91423" marT="45711" marB="45711"/>
                </a:tc>
              </a:tr>
              <a:tr h="355600">
                <a:tc>
                  <a:txBody>
                    <a:bodyPr/>
                    <a:lstStyle/>
                    <a:p>
                      <a:pPr>
                        <a:buNone/>
                      </a:pPr>
                      <a:r>
                        <a:rPr lang="en-US" altLang="zh-CN" sz="1600" dirty="0">
                          <a:latin typeface="微软雅黑" panose="020B0503020204020204" charset="-122"/>
                          <a:ea typeface="微软雅黑" panose="020B0503020204020204" charset="-122"/>
                        </a:rPr>
                        <a:t>C4.5</a:t>
                      </a:r>
                      <a:endParaRPr lang="en-US" altLang="zh-CN" sz="1600" dirty="0">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600" dirty="0">
                          <a:latin typeface="微软雅黑" panose="020B0503020204020204" charset="-122"/>
                          <a:ea typeface="微软雅黑" panose="020B0503020204020204" charset="-122"/>
                        </a:rPr>
                        <a:t>分类决策树算法，决策树的核心算法，</a:t>
                      </a:r>
                      <a:r>
                        <a:rPr lang="en-US" altLang="zh-CN" sz="1600" dirty="0">
                          <a:latin typeface="微软雅黑" panose="020B0503020204020204" charset="-122"/>
                          <a:ea typeface="微软雅黑" panose="020B0503020204020204" charset="-122"/>
                        </a:rPr>
                        <a:t>ID3</a:t>
                      </a:r>
                      <a:r>
                        <a:rPr lang="zh-CN" altLang="en-US" sz="1600" dirty="0">
                          <a:latin typeface="微软雅黑" panose="020B0503020204020204" charset="-122"/>
                          <a:ea typeface="微软雅黑" panose="020B0503020204020204" charset="-122"/>
                        </a:rPr>
                        <a:t>算法的改进算法。</a:t>
                      </a:r>
                      <a:endParaRPr lang="zh-CN" altLang="en-US" sz="1600" dirty="0">
                        <a:latin typeface="微软雅黑" panose="020B0503020204020204" charset="-122"/>
                        <a:ea typeface="微软雅黑" panose="020B0503020204020204" charset="-122"/>
                      </a:endParaRPr>
                    </a:p>
                  </a:txBody>
                  <a:tcPr marL="91423" marR="91423" marT="45711" marB="45711"/>
                </a:tc>
              </a:tr>
              <a:tr h="354965">
                <a:tc>
                  <a:txBody>
                    <a:bodyPr/>
                    <a:lstStyle/>
                    <a:p>
                      <a:pPr>
                        <a:buNone/>
                      </a:pPr>
                      <a:r>
                        <a:rPr lang="en-US" altLang="zh-CN" sz="1600" dirty="0">
                          <a:latin typeface="微软雅黑" panose="020B0503020204020204" charset="-122"/>
                          <a:ea typeface="微软雅黑" panose="020B0503020204020204" charset="-122"/>
                        </a:rPr>
                        <a:t>CART</a:t>
                      </a:r>
                      <a:endParaRPr lang="en-US" altLang="zh-CN" sz="1600" dirty="0">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600" dirty="0">
                          <a:latin typeface="微软雅黑" panose="020B0503020204020204" charset="-122"/>
                          <a:ea typeface="微软雅黑" panose="020B0503020204020204" charset="-122"/>
                        </a:rPr>
                        <a:t>分类与回归树</a:t>
                      </a:r>
                      <a:r>
                        <a:rPr lang="en-US" altLang="zh-CN" sz="1600" dirty="0">
                          <a:latin typeface="微软雅黑" panose="020B0503020204020204" charset="-122"/>
                          <a:ea typeface="微软雅黑" panose="020B0503020204020204" charset="-122"/>
                        </a:rPr>
                        <a:t>(Classification and Regression Trees)</a:t>
                      </a:r>
                      <a:endParaRPr lang="en-US" altLang="zh-CN" sz="1600" dirty="0">
                        <a:latin typeface="微软雅黑" panose="020B0503020204020204" charset="-122"/>
                        <a:ea typeface="微软雅黑" panose="020B0503020204020204" charset="-122"/>
                      </a:endParaRPr>
                    </a:p>
                  </a:txBody>
                  <a:tcPr marL="91423" marR="91423" marT="45711" marB="45711"/>
                </a:tc>
              </a:tr>
              <a:tr h="579120">
                <a:tc>
                  <a:txBody>
                    <a:bodyPr/>
                    <a:lstStyle/>
                    <a:p>
                      <a:pPr>
                        <a:buNone/>
                      </a:pPr>
                      <a:r>
                        <a:rPr lang="en-US" altLang="zh-CN" sz="1600" dirty="0" err="1">
                          <a:solidFill>
                            <a:srgbClr val="FF0000"/>
                          </a:solidFill>
                          <a:latin typeface="微软雅黑" panose="020B0503020204020204" charset="-122"/>
                          <a:ea typeface="微软雅黑" panose="020B0503020204020204" charset="-122"/>
                        </a:rPr>
                        <a:t>kNN</a:t>
                      </a:r>
                      <a:endParaRPr lang="en-US" altLang="zh-CN" sz="1600" dirty="0" err="1">
                        <a:solidFill>
                          <a:srgbClr val="FF0000"/>
                        </a:solidFill>
                        <a:latin typeface="微软雅黑" panose="020B0503020204020204" charset="-122"/>
                        <a:ea typeface="微软雅黑" panose="020B0503020204020204" charset="-122"/>
                      </a:endParaRPr>
                    </a:p>
                  </a:txBody>
                  <a:tcPr marL="91423" marR="91423" marT="45711" marB="45711"/>
                </a:tc>
                <a:tc>
                  <a:txBody>
                    <a:bodyPr/>
                    <a:lstStyle/>
                    <a:p>
                      <a:pPr>
                        <a:buNone/>
                      </a:pPr>
                      <a:r>
                        <a:rPr lang="en-US" altLang="zh-CN" sz="1600" dirty="0">
                          <a:latin typeface="微软雅黑" panose="020B0503020204020204" charset="-122"/>
                          <a:ea typeface="微软雅黑" panose="020B0503020204020204" charset="-122"/>
                        </a:rPr>
                        <a:t>K</a:t>
                      </a:r>
                      <a:r>
                        <a:rPr lang="zh-CN" altLang="en-US" sz="1600" dirty="0">
                          <a:latin typeface="微软雅黑" panose="020B0503020204020204" charset="-122"/>
                          <a:ea typeface="微软雅黑" panose="020B0503020204020204" charset="-122"/>
                        </a:rPr>
                        <a:t>近邻分类算法；如果一个样本在特征空间中的</a:t>
                      </a:r>
                      <a:r>
                        <a:rPr lang="en-US" altLang="zh-CN" sz="1600" dirty="0">
                          <a:latin typeface="微软雅黑" panose="020B0503020204020204" charset="-122"/>
                          <a:ea typeface="微软雅黑" panose="020B0503020204020204" charset="-122"/>
                        </a:rPr>
                        <a:t>k</a:t>
                      </a:r>
                      <a:r>
                        <a:rPr lang="zh-CN" altLang="en-US" sz="1600" dirty="0">
                          <a:latin typeface="微软雅黑" panose="020B0503020204020204" charset="-122"/>
                          <a:ea typeface="微软雅黑" panose="020B0503020204020204" charset="-122"/>
                        </a:rPr>
                        <a:t>个最相似的样本中大多数属于某一个类别，那么该样本也属于该类别</a:t>
                      </a:r>
                      <a:endParaRPr lang="zh-CN" altLang="en-US" sz="1600" dirty="0">
                        <a:latin typeface="微软雅黑" panose="020B0503020204020204" charset="-122"/>
                        <a:ea typeface="微软雅黑" panose="020B0503020204020204" charset="-122"/>
                      </a:endParaRPr>
                    </a:p>
                  </a:txBody>
                  <a:tcPr marL="91423" marR="91423" marT="45711" marB="45711"/>
                </a:tc>
              </a:tr>
              <a:tr h="822960">
                <a:tc>
                  <a:txBody>
                    <a:bodyPr/>
                    <a:lstStyle/>
                    <a:p>
                      <a:pPr>
                        <a:buNone/>
                      </a:pPr>
                      <a:r>
                        <a:rPr lang="en-US" altLang="zh-CN" sz="1600" dirty="0" err="1">
                          <a:solidFill>
                            <a:srgbClr val="FF0000"/>
                          </a:solidFill>
                          <a:latin typeface="微软雅黑" panose="020B0503020204020204" charset="-122"/>
                          <a:ea typeface="微软雅黑" panose="020B0503020204020204" charset="-122"/>
                        </a:rPr>
                        <a:t>NaiveBayes</a:t>
                      </a:r>
                      <a:endParaRPr lang="en-US" altLang="zh-CN" sz="1600" dirty="0" err="1">
                        <a:solidFill>
                          <a:srgbClr val="FF0000"/>
                        </a:solidFill>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600" dirty="0">
                          <a:latin typeface="微软雅黑" panose="020B0503020204020204" charset="-122"/>
                          <a:ea typeface="微软雅黑" panose="020B0503020204020204" charset="-122"/>
                        </a:rPr>
                        <a:t>贝叶斯分类模型；该模型比较适合属性相关性比较小的时候，如果属性相关性比较大的时候，决策树模型比贝叶斯分类模型效果好</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原因：贝叶斯模型假设属性之间是互不影响的</a:t>
                      </a:r>
                      <a:r>
                        <a:rPr lang="en-US" altLang="zh-CN" sz="1600" dirty="0">
                          <a:latin typeface="微软雅黑" panose="020B0503020204020204" charset="-122"/>
                          <a:ea typeface="微软雅黑" panose="020B0503020204020204" charset="-122"/>
                        </a:rPr>
                        <a:t>)</a:t>
                      </a:r>
                      <a:endParaRPr lang="en-US" altLang="zh-CN" sz="1600" dirty="0">
                        <a:latin typeface="微软雅黑" panose="020B0503020204020204" charset="-122"/>
                        <a:ea typeface="微软雅黑" panose="020B0503020204020204" charset="-122"/>
                      </a:endParaRPr>
                    </a:p>
                  </a:txBody>
                  <a:tcPr marL="91423" marR="91423" marT="45711" marB="45711"/>
                </a:tc>
              </a:tr>
              <a:tr h="579120">
                <a:tc>
                  <a:txBody>
                    <a:bodyPr/>
                    <a:lstStyle/>
                    <a:p>
                      <a:pPr>
                        <a:buNone/>
                      </a:pPr>
                      <a:r>
                        <a:rPr lang="en-US" altLang="zh-CN" sz="1600" dirty="0">
                          <a:solidFill>
                            <a:srgbClr val="FF0000"/>
                          </a:solidFill>
                          <a:latin typeface="微软雅黑" panose="020B0503020204020204" charset="-122"/>
                          <a:ea typeface="微软雅黑" panose="020B0503020204020204" charset="-122"/>
                        </a:rPr>
                        <a:t>SVM</a:t>
                      </a:r>
                      <a:endParaRPr lang="en-US" altLang="zh-CN" sz="1600" dirty="0">
                        <a:solidFill>
                          <a:srgbClr val="FF0000"/>
                        </a:solidFill>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600" dirty="0">
                          <a:latin typeface="微软雅黑" panose="020B0503020204020204" charset="-122"/>
                          <a:ea typeface="微软雅黑" panose="020B0503020204020204" charset="-122"/>
                        </a:rPr>
                        <a:t>支持向量机，一种有监督学习的统计学习方法，广泛应用于统计分类和回归分析中。是机器学习领域，单模型效果最优的一种算法，一般应用比较多。</a:t>
                      </a:r>
                      <a:endParaRPr lang="en-US" altLang="zh-CN" sz="1600" dirty="0">
                        <a:latin typeface="微软雅黑" panose="020B0503020204020204" charset="-122"/>
                        <a:ea typeface="微软雅黑" panose="020B0503020204020204" charset="-122"/>
                      </a:endParaRPr>
                    </a:p>
                  </a:txBody>
                  <a:tcPr marL="91423" marR="91423" marT="45711" marB="45711"/>
                </a:tc>
              </a:tr>
              <a:tr h="354965">
                <a:tc>
                  <a:txBody>
                    <a:bodyPr/>
                    <a:lstStyle/>
                    <a:p>
                      <a:pPr>
                        <a:buNone/>
                      </a:pPr>
                      <a:r>
                        <a:rPr lang="en-US" altLang="zh-CN" sz="1600" dirty="0">
                          <a:latin typeface="微软雅黑" panose="020B0503020204020204" charset="-122"/>
                          <a:ea typeface="微软雅黑" panose="020B0503020204020204" charset="-122"/>
                        </a:rPr>
                        <a:t>EM</a:t>
                      </a:r>
                      <a:endParaRPr lang="en-US" altLang="zh-CN" sz="1600" dirty="0">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600" dirty="0">
                          <a:latin typeface="微软雅黑" panose="020B0503020204020204" charset="-122"/>
                          <a:ea typeface="微软雅黑" panose="020B0503020204020204" charset="-122"/>
                        </a:rPr>
                        <a:t>最大期望算法，常用于机器学习和计算机视觉中的数据集聚领域</a:t>
                      </a:r>
                      <a:endParaRPr lang="zh-CN" altLang="en-US" sz="1600" dirty="0">
                        <a:latin typeface="微软雅黑" panose="020B0503020204020204" charset="-122"/>
                        <a:ea typeface="微软雅黑" panose="020B0503020204020204" charset="-122"/>
                      </a:endParaRPr>
                    </a:p>
                  </a:txBody>
                  <a:tcPr marL="91423" marR="91423" marT="45711" marB="45711"/>
                </a:tc>
              </a:tr>
              <a:tr h="354965">
                <a:tc>
                  <a:txBody>
                    <a:bodyPr/>
                    <a:lstStyle/>
                    <a:p>
                      <a:pPr>
                        <a:buNone/>
                      </a:pPr>
                      <a:r>
                        <a:rPr lang="en-US" altLang="zh-CN" sz="1600" dirty="0" err="1">
                          <a:latin typeface="微软雅黑" panose="020B0503020204020204" charset="-122"/>
                          <a:ea typeface="微软雅黑" panose="020B0503020204020204" charset="-122"/>
                        </a:rPr>
                        <a:t>Apriori</a:t>
                      </a:r>
                      <a:endParaRPr lang="en-US" altLang="zh-CN" sz="1600" dirty="0">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600" dirty="0">
                          <a:latin typeface="微软雅黑" panose="020B0503020204020204" charset="-122"/>
                          <a:ea typeface="微软雅黑" panose="020B0503020204020204" charset="-122"/>
                        </a:rPr>
                        <a:t>关联规则挖掘算法</a:t>
                      </a:r>
                      <a:endParaRPr lang="zh-CN" altLang="en-US" sz="1600" dirty="0">
                        <a:latin typeface="微软雅黑" panose="020B0503020204020204" charset="-122"/>
                        <a:ea typeface="微软雅黑" panose="020B0503020204020204" charset="-122"/>
                      </a:endParaRPr>
                    </a:p>
                  </a:txBody>
                  <a:tcPr marL="91423" marR="91423" marT="45711" marB="45711"/>
                </a:tc>
              </a:tr>
              <a:tr h="354965">
                <a:tc>
                  <a:txBody>
                    <a:bodyPr/>
                    <a:lstStyle/>
                    <a:p>
                      <a:pPr>
                        <a:buNone/>
                      </a:pPr>
                      <a:r>
                        <a:rPr lang="en-US" altLang="zh-CN" sz="1600" dirty="0">
                          <a:solidFill>
                            <a:srgbClr val="FF0000"/>
                          </a:solidFill>
                          <a:latin typeface="微软雅黑" panose="020B0503020204020204" charset="-122"/>
                          <a:ea typeface="微软雅黑" panose="020B0503020204020204" charset="-122"/>
                        </a:rPr>
                        <a:t>K-Means</a:t>
                      </a:r>
                      <a:endParaRPr lang="en-US" altLang="zh-CN" sz="1600" dirty="0">
                        <a:solidFill>
                          <a:srgbClr val="FF0000"/>
                        </a:solidFill>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600" dirty="0">
                          <a:latin typeface="微软雅黑" panose="020B0503020204020204" charset="-122"/>
                          <a:ea typeface="微软雅黑" panose="020B0503020204020204" charset="-122"/>
                        </a:rPr>
                        <a:t>聚类算法，功能是将</a:t>
                      </a:r>
                      <a:r>
                        <a:rPr lang="en-US" altLang="zh-CN" sz="1600" dirty="0">
                          <a:latin typeface="微软雅黑" panose="020B0503020204020204" charset="-122"/>
                          <a:ea typeface="微软雅黑" panose="020B0503020204020204" charset="-122"/>
                        </a:rPr>
                        <a:t>n</a:t>
                      </a:r>
                      <a:r>
                        <a:rPr lang="zh-CN" altLang="en-US" sz="1600" dirty="0">
                          <a:latin typeface="微软雅黑" panose="020B0503020204020204" charset="-122"/>
                          <a:ea typeface="微软雅黑" panose="020B0503020204020204" charset="-122"/>
                        </a:rPr>
                        <a:t>个对象根据属性特征分为</a:t>
                      </a:r>
                      <a:r>
                        <a:rPr lang="en-US" altLang="zh-CN" sz="1600" dirty="0">
                          <a:latin typeface="微软雅黑" panose="020B0503020204020204" charset="-122"/>
                          <a:ea typeface="微软雅黑" panose="020B0503020204020204" charset="-122"/>
                        </a:rPr>
                        <a:t>k</a:t>
                      </a:r>
                      <a:r>
                        <a:rPr lang="zh-CN" altLang="en-US" sz="1600" dirty="0">
                          <a:latin typeface="微软雅黑" panose="020B0503020204020204" charset="-122"/>
                          <a:ea typeface="微软雅黑" panose="020B0503020204020204" charset="-122"/>
                        </a:rPr>
                        <a:t>个分割</a:t>
                      </a:r>
                      <a:r>
                        <a:rPr lang="en-US" altLang="zh-CN" sz="1600" dirty="0">
                          <a:latin typeface="微软雅黑" panose="020B0503020204020204" charset="-122"/>
                          <a:ea typeface="微软雅黑" panose="020B0503020204020204" charset="-122"/>
                        </a:rPr>
                        <a:t>(k&lt;n); </a:t>
                      </a:r>
                      <a:r>
                        <a:rPr lang="zh-CN" altLang="en-US" sz="1600" dirty="0">
                          <a:latin typeface="微软雅黑" panose="020B0503020204020204" charset="-122"/>
                          <a:ea typeface="微软雅黑" panose="020B0503020204020204" charset="-122"/>
                        </a:rPr>
                        <a:t>属于无监督学习</a:t>
                      </a:r>
                      <a:endParaRPr lang="zh-CN" altLang="en-US" sz="1600" dirty="0">
                        <a:latin typeface="微软雅黑" panose="020B0503020204020204" charset="-122"/>
                        <a:ea typeface="微软雅黑" panose="020B0503020204020204" charset="-122"/>
                      </a:endParaRPr>
                    </a:p>
                  </a:txBody>
                  <a:tcPr marL="91423" marR="91423" marT="45711" marB="45711"/>
                </a:tc>
              </a:tr>
              <a:tr h="355600">
                <a:tc>
                  <a:txBody>
                    <a:bodyPr/>
                    <a:lstStyle/>
                    <a:p>
                      <a:pPr>
                        <a:buNone/>
                      </a:pPr>
                      <a:r>
                        <a:rPr lang="en-US" altLang="zh-CN" sz="1600" dirty="0">
                          <a:latin typeface="微软雅黑" panose="020B0503020204020204" charset="-122"/>
                          <a:ea typeface="微软雅黑" panose="020B0503020204020204" charset="-122"/>
                        </a:rPr>
                        <a:t>PageRank</a:t>
                      </a:r>
                      <a:endParaRPr lang="en-US" altLang="zh-CN" sz="1600" dirty="0">
                        <a:latin typeface="微软雅黑" panose="020B0503020204020204" charset="-122"/>
                        <a:ea typeface="微软雅黑" panose="020B0503020204020204" charset="-122"/>
                      </a:endParaRPr>
                    </a:p>
                  </a:txBody>
                  <a:tcPr marL="91423" marR="91423" marT="45711" marB="45711"/>
                </a:tc>
                <a:tc>
                  <a:txBody>
                    <a:bodyPr/>
                    <a:lstStyle/>
                    <a:p>
                      <a:pPr>
                        <a:buNone/>
                      </a:pPr>
                      <a:r>
                        <a:rPr lang="en-US" altLang="zh-CN" sz="1600" dirty="0">
                          <a:latin typeface="微软雅黑" panose="020B0503020204020204" charset="-122"/>
                          <a:ea typeface="微软雅黑" panose="020B0503020204020204" charset="-122"/>
                        </a:rPr>
                        <a:t>Google</a:t>
                      </a:r>
                      <a:r>
                        <a:rPr lang="zh-CN" altLang="en-US" sz="1600" dirty="0">
                          <a:latin typeface="微软雅黑" panose="020B0503020204020204" charset="-122"/>
                          <a:ea typeface="微软雅黑" panose="020B0503020204020204" charset="-122"/>
                        </a:rPr>
                        <a:t>搜索重要算法之一</a:t>
                      </a:r>
                      <a:endParaRPr lang="zh-CN" altLang="en-US" sz="1600" dirty="0">
                        <a:latin typeface="微软雅黑" panose="020B0503020204020204" charset="-122"/>
                        <a:ea typeface="微软雅黑" panose="020B0503020204020204" charset="-122"/>
                      </a:endParaRPr>
                    </a:p>
                  </a:txBody>
                  <a:tcPr marL="91423" marR="91423" marT="45711" marB="45711"/>
                </a:tc>
              </a:tr>
              <a:tr h="354965">
                <a:tc>
                  <a:txBody>
                    <a:bodyPr/>
                    <a:lstStyle/>
                    <a:p>
                      <a:pPr>
                        <a:buNone/>
                      </a:pPr>
                      <a:r>
                        <a:rPr lang="en-US" altLang="zh-CN" sz="1600" dirty="0" err="1">
                          <a:solidFill>
                            <a:srgbClr val="FF0000"/>
                          </a:solidFill>
                          <a:latin typeface="微软雅黑" panose="020B0503020204020204" charset="-122"/>
                          <a:ea typeface="微软雅黑" panose="020B0503020204020204" charset="-122"/>
                        </a:rPr>
                        <a:t>AdaBoost</a:t>
                      </a:r>
                      <a:endParaRPr lang="en-US" altLang="zh-CN" sz="1600" dirty="0" err="1">
                        <a:solidFill>
                          <a:srgbClr val="FF0000"/>
                        </a:solidFill>
                        <a:latin typeface="微软雅黑" panose="020B0503020204020204" charset="-122"/>
                        <a:ea typeface="微软雅黑" panose="020B0503020204020204" charset="-122"/>
                      </a:endParaRPr>
                    </a:p>
                  </a:txBody>
                  <a:tcPr marL="91423" marR="91423" marT="45711" marB="45711"/>
                </a:tc>
                <a:tc>
                  <a:txBody>
                    <a:bodyPr/>
                    <a:lstStyle/>
                    <a:p>
                      <a:pPr>
                        <a:buNone/>
                      </a:pPr>
                      <a:r>
                        <a:rPr lang="zh-CN" altLang="en-US" sz="1600" dirty="0">
                          <a:latin typeface="微软雅黑" panose="020B0503020204020204" charset="-122"/>
                          <a:ea typeface="微软雅黑" panose="020B0503020204020204" charset="-122"/>
                        </a:rPr>
                        <a:t>迭代算法；利用多个分类器进行数据分类</a:t>
                      </a:r>
                      <a:endParaRPr lang="zh-CN" altLang="en-US" sz="1600" dirty="0">
                        <a:latin typeface="微软雅黑" panose="020B0503020204020204" charset="-122"/>
                        <a:ea typeface="微软雅黑" panose="020B0503020204020204" charset="-122"/>
                      </a:endParaRPr>
                    </a:p>
                  </a:txBody>
                  <a:tcPr marL="91423" marR="91423" marT="45711" marB="45711"/>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995680"/>
            <a:ext cx="10515600" cy="5181600"/>
          </a:xfrm>
        </p:spPr>
        <p:txBody>
          <a:bodyPr>
            <a:normAutofit/>
          </a:bodyPr>
          <a:lstStyle/>
          <a:p>
            <a:pPr>
              <a:lnSpc>
                <a:spcPct val="150000"/>
              </a:lnSpc>
            </a:pPr>
            <a:r>
              <a:rPr lang="zh-CN" altLang="en-US" sz="2400" dirty="0">
                <a:solidFill>
                  <a:schemeClr val="tx1"/>
                </a:solidFill>
              </a:rPr>
              <a:t>深度学习是机器学习的子类；深度学习是基于传统的神经网络算法发展到多隐层的一种算法体现。</a:t>
            </a:r>
            <a:endParaRPr lang="zh-CN" altLang="en-US" sz="2400" dirty="0">
              <a:solidFill>
                <a:schemeClr val="tx1"/>
              </a:solidFill>
            </a:endParaRPr>
          </a:p>
          <a:p>
            <a:pPr>
              <a:lnSpc>
                <a:spcPct val="150000"/>
              </a:lnSpc>
            </a:pPr>
            <a:r>
              <a:rPr lang="zh-CN" altLang="en-US" sz="2400" dirty="0">
                <a:solidFill>
                  <a:schemeClr val="tx1"/>
                </a:solidFill>
              </a:rPr>
              <a:t>机器学习是人工智能的一个子类；</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机器学习、人工智能和深度学习的关系</a:t>
            </a:r>
            <a:endParaRPr lang="zh-CN" altLang="en-US" dirty="0"/>
          </a:p>
        </p:txBody>
      </p:sp>
      <p:grpSp>
        <p:nvGrpSpPr>
          <p:cNvPr id="5" name="组合 4"/>
          <p:cNvGrpSpPr/>
          <p:nvPr/>
        </p:nvGrpSpPr>
        <p:grpSpPr>
          <a:xfrm>
            <a:off x="6869903" y="1859041"/>
            <a:ext cx="3901637" cy="4543219"/>
            <a:chOff x="10819" y="2928"/>
            <a:chExt cx="6144" cy="7155"/>
          </a:xfrm>
        </p:grpSpPr>
        <p:grpSp>
          <p:nvGrpSpPr>
            <p:cNvPr id="2" name="组合 1"/>
            <p:cNvGrpSpPr/>
            <p:nvPr/>
          </p:nvGrpSpPr>
          <p:grpSpPr>
            <a:xfrm>
              <a:off x="10819" y="2928"/>
              <a:ext cx="6144" cy="7155"/>
              <a:chOff x="10661" y="2004"/>
              <a:chExt cx="6144" cy="7155"/>
            </a:xfrm>
          </p:grpSpPr>
          <p:grpSp>
            <p:nvGrpSpPr>
              <p:cNvPr id="8" name="组合 7"/>
              <p:cNvGrpSpPr/>
              <p:nvPr/>
            </p:nvGrpSpPr>
            <p:grpSpPr>
              <a:xfrm>
                <a:off x="10661" y="2004"/>
                <a:ext cx="6144" cy="7155"/>
                <a:chOff x="10868" y="883"/>
                <a:chExt cx="5724" cy="7003"/>
              </a:xfrm>
            </p:grpSpPr>
            <p:sp>
              <p:nvSpPr>
                <p:cNvPr id="6" name="椭圆 5"/>
                <p:cNvSpPr/>
                <p:nvPr/>
              </p:nvSpPr>
              <p:spPr>
                <a:xfrm>
                  <a:off x="10868" y="883"/>
                  <a:ext cx="5724" cy="70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文本框 6"/>
                <p:cNvSpPr txBox="1"/>
                <p:nvPr/>
              </p:nvSpPr>
              <p:spPr>
                <a:xfrm>
                  <a:off x="12119" y="1704"/>
                  <a:ext cx="2136" cy="686"/>
                </a:xfrm>
                <a:prstGeom prst="rect">
                  <a:avLst/>
                </a:prstGeom>
                <a:noFill/>
              </p:spPr>
              <p:txBody>
                <a:bodyPr wrap="square" rtlCol="0">
                  <a:spAutoFit/>
                </a:bodyPr>
                <a:lstStyle/>
                <a:p>
                  <a:r>
                    <a:rPr lang="zh-CN" altLang="en-US" sz="2300" b="1"/>
                    <a:t>人工智能</a:t>
                  </a:r>
                  <a:endParaRPr lang="zh-CN" altLang="en-US" sz="2300" b="1"/>
                </a:p>
              </p:txBody>
            </p:sp>
          </p:grpSp>
          <p:grpSp>
            <p:nvGrpSpPr>
              <p:cNvPr id="11" name="组合 10"/>
              <p:cNvGrpSpPr/>
              <p:nvPr/>
            </p:nvGrpSpPr>
            <p:grpSpPr>
              <a:xfrm>
                <a:off x="11183" y="4081"/>
                <a:ext cx="4173" cy="4932"/>
                <a:chOff x="11239" y="4064"/>
                <a:chExt cx="4174" cy="4933"/>
              </a:xfrm>
            </p:grpSpPr>
            <p:sp>
              <p:nvSpPr>
                <p:cNvPr id="9" name="椭圆 8"/>
                <p:cNvSpPr/>
                <p:nvPr/>
              </p:nvSpPr>
              <p:spPr>
                <a:xfrm>
                  <a:off x="11239" y="4064"/>
                  <a:ext cx="4174" cy="493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文本框 9"/>
                <p:cNvSpPr txBox="1"/>
                <p:nvPr/>
              </p:nvSpPr>
              <p:spPr>
                <a:xfrm>
                  <a:off x="12338" y="4788"/>
                  <a:ext cx="1736" cy="580"/>
                </a:xfrm>
                <a:prstGeom prst="rect">
                  <a:avLst/>
                </a:prstGeom>
                <a:noFill/>
              </p:spPr>
              <p:txBody>
                <a:bodyPr wrap="none" rtlCol="0">
                  <a:spAutoFit/>
                </a:bodyPr>
                <a:lstStyle/>
                <a:p>
                  <a:r>
                    <a:rPr lang="zh-CN" altLang="en-US" b="1"/>
                    <a:t>机器学习</a:t>
                  </a:r>
                  <a:endParaRPr lang="zh-CN" altLang="en-US" b="1"/>
                </a:p>
              </p:txBody>
            </p:sp>
          </p:grpSp>
        </p:grpSp>
        <p:grpSp>
          <p:nvGrpSpPr>
            <p:cNvPr id="14" name="组合 13"/>
            <p:cNvGrpSpPr/>
            <p:nvPr/>
          </p:nvGrpSpPr>
          <p:grpSpPr>
            <a:xfrm>
              <a:off x="13904" y="5861"/>
              <a:ext cx="2841" cy="3161"/>
              <a:chOff x="14221" y="5844"/>
              <a:chExt cx="2842" cy="3162"/>
            </a:xfrm>
          </p:grpSpPr>
          <p:sp>
            <p:nvSpPr>
              <p:cNvPr id="12" name="椭圆 11"/>
              <p:cNvSpPr/>
              <p:nvPr/>
            </p:nvSpPr>
            <p:spPr>
              <a:xfrm>
                <a:off x="14221" y="5844"/>
                <a:ext cx="2842" cy="316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3" name="文本框 12"/>
              <p:cNvSpPr txBox="1"/>
              <p:nvPr/>
            </p:nvSpPr>
            <p:spPr>
              <a:xfrm>
                <a:off x="14852" y="7134"/>
                <a:ext cx="1736" cy="580"/>
              </a:xfrm>
              <a:prstGeom prst="rect">
                <a:avLst/>
              </a:prstGeom>
              <a:noFill/>
            </p:spPr>
            <p:txBody>
              <a:bodyPr wrap="none" rtlCol="0">
                <a:spAutoFit/>
              </a:bodyPr>
              <a:lstStyle/>
              <a:p>
                <a:r>
                  <a:rPr lang="zh-CN" altLang="en-US" b="1"/>
                  <a:t>深度学习</a:t>
                </a:r>
                <a:endParaRPr lang="zh-CN" altLang="en-US" b="1"/>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机器学习与智慧</a:t>
            </a:r>
            <a:endParaRPr lang="zh-CN" altLang="en-US" dirty="0"/>
          </a:p>
        </p:txBody>
      </p:sp>
      <p:sp>
        <p:nvSpPr>
          <p:cNvPr id="16" name="矩形 15"/>
          <p:cNvSpPr/>
          <p:nvPr/>
        </p:nvSpPr>
        <p:spPr>
          <a:xfrm>
            <a:off x="3795553" y="3032955"/>
            <a:ext cx="4448810" cy="828675"/>
          </a:xfrm>
          <a:prstGeom prst="rect">
            <a:avLst/>
          </a:prstGeom>
          <a:noFill/>
        </p:spPr>
        <p:txBody>
          <a:bodyPr wrap="none" lIns="91423" tIns="45711" rIns="91423" bIns="45711">
            <a:spAutoFit/>
          </a:bodyPr>
          <a:lstStyle/>
          <a:p>
            <a:pPr algn="ctr"/>
            <a:r>
              <a:rPr lang="zh-CN" altLang="en-US" sz="4800" dirty="0">
                <a:ln w="0"/>
                <a:solidFill>
                  <a:schemeClr val="accent1"/>
                </a:solidFill>
                <a:effectLst>
                  <a:outerShdw blurRad="38100" dist="25400" dir="5400000" algn="ctr" rotWithShape="0">
                    <a:srgbClr val="6E747A">
                      <a:alpha val="43000"/>
                    </a:srgbClr>
                  </a:outerShdw>
                </a:effectLst>
              </a:rPr>
              <a:t>智慧：机器学习</a:t>
            </a:r>
            <a:endParaRPr lang="zh-CN" altLang="en-US" sz="4800" dirty="0">
              <a:ln w="0"/>
              <a:solidFill>
                <a:schemeClr val="accent1"/>
              </a:solidFill>
              <a:effectLst>
                <a:outerShdw blurRad="38100" dist="25400" dir="5400000" algn="ctr" rotWithShape="0">
                  <a:srgbClr val="6E747A">
                    <a:alpha val="43000"/>
                  </a:srgbClr>
                </a:outerShdw>
              </a:effectLst>
            </a:endParaRPr>
          </a:p>
        </p:txBody>
      </p:sp>
      <p:sp>
        <p:nvSpPr>
          <p:cNvPr id="17" name="矩形 16"/>
          <p:cNvSpPr/>
          <p:nvPr/>
        </p:nvSpPr>
        <p:spPr>
          <a:xfrm>
            <a:off x="336585" y="2021489"/>
            <a:ext cx="4391675" cy="582295"/>
          </a:xfrm>
          <a:prstGeom prst="rect">
            <a:avLst/>
          </a:prstGeom>
          <a:noFill/>
        </p:spPr>
        <p:txBody>
          <a:bodyPr wrap="square" lIns="91423" tIns="45711" rIns="91423" bIns="45711">
            <a:spAutoFit/>
          </a:bodyPr>
          <a:lstStyle/>
          <a:p>
            <a:pPr algn="ctr"/>
            <a:r>
              <a:rPr lang="zh-CN" altLang="en-US" sz="3200" dirty="0">
                <a:ln w="0"/>
                <a:solidFill>
                  <a:schemeClr val="accent1"/>
                </a:solidFill>
                <a:effectLst>
                  <a:outerShdw blurRad="38100" dist="25400" dir="5400000" algn="ctr" rotWithShape="0">
                    <a:srgbClr val="6E747A">
                      <a:alpha val="43000"/>
                    </a:srgbClr>
                  </a:outerShdw>
                </a:effectLst>
              </a:rPr>
              <a:t>计算：云计算</a:t>
            </a:r>
            <a:endParaRPr lang="zh-CN" altLang="en-US" sz="3200" dirty="0">
              <a:ln w="0"/>
              <a:solidFill>
                <a:schemeClr val="accent1"/>
              </a:solidFill>
              <a:effectLst>
                <a:outerShdw blurRad="38100" dist="25400" dir="5400000" algn="ctr" rotWithShape="0">
                  <a:srgbClr val="6E747A">
                    <a:alpha val="43000"/>
                  </a:srgbClr>
                </a:outerShdw>
              </a:effectLst>
            </a:endParaRPr>
          </a:p>
        </p:txBody>
      </p:sp>
      <p:sp>
        <p:nvSpPr>
          <p:cNvPr id="18" name="矩形 17"/>
          <p:cNvSpPr/>
          <p:nvPr/>
        </p:nvSpPr>
        <p:spPr>
          <a:xfrm>
            <a:off x="7095241" y="2173472"/>
            <a:ext cx="4391675" cy="582295"/>
          </a:xfrm>
          <a:prstGeom prst="rect">
            <a:avLst/>
          </a:prstGeom>
          <a:noFill/>
        </p:spPr>
        <p:txBody>
          <a:bodyPr wrap="square" lIns="91423" tIns="45711" rIns="91423" bIns="45711">
            <a:spAutoFit/>
          </a:bodyPr>
          <a:lstStyle/>
          <a:p>
            <a:pPr algn="ctr"/>
            <a:r>
              <a:rPr lang="zh-CN" altLang="en-US" sz="3200" dirty="0">
                <a:ln w="0"/>
                <a:solidFill>
                  <a:schemeClr val="accent1"/>
                </a:solidFill>
                <a:effectLst>
                  <a:outerShdw blurRad="38100" dist="25400" dir="5400000" algn="ctr" rotWithShape="0">
                    <a:srgbClr val="6E747A">
                      <a:alpha val="43000"/>
                    </a:srgbClr>
                  </a:outerShdw>
                </a:effectLst>
              </a:rPr>
              <a:t>推理：专家系统</a:t>
            </a:r>
            <a:endParaRPr lang="zh-CN" altLang="en-US" sz="3200" dirty="0">
              <a:ln w="0"/>
              <a:solidFill>
                <a:schemeClr val="accent1"/>
              </a:solidFill>
              <a:effectLst>
                <a:outerShdw blurRad="38100" dist="25400" dir="5400000" algn="ctr" rotWithShape="0">
                  <a:srgbClr val="6E747A">
                    <a:alpha val="43000"/>
                  </a:srgbClr>
                </a:outerShdw>
              </a:effectLst>
            </a:endParaRPr>
          </a:p>
        </p:txBody>
      </p:sp>
      <p:sp>
        <p:nvSpPr>
          <p:cNvPr id="19" name="矩形 18"/>
          <p:cNvSpPr/>
          <p:nvPr/>
        </p:nvSpPr>
        <p:spPr>
          <a:xfrm>
            <a:off x="7248073" y="4257577"/>
            <a:ext cx="4391675" cy="582295"/>
          </a:xfrm>
          <a:prstGeom prst="rect">
            <a:avLst/>
          </a:prstGeom>
          <a:noFill/>
        </p:spPr>
        <p:txBody>
          <a:bodyPr wrap="square" lIns="91423" tIns="45711" rIns="91423" bIns="45711">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ctr"/>
            <a:r>
              <a:rPr lang="zh-CN" altLang="en-US" sz="3200" dirty="0">
                <a:ln w="0"/>
                <a:solidFill>
                  <a:schemeClr val="accent1"/>
                </a:solidFill>
                <a:effectLst>
                  <a:outerShdw blurRad="38100" dist="25400" dir="5400000" algn="ctr" rotWithShape="0">
                    <a:srgbClr val="6E747A">
                      <a:alpha val="43000"/>
                    </a:srgbClr>
                  </a:outerShdw>
                </a:effectLst>
              </a:rPr>
              <a:t>知识：数据仓库</a:t>
            </a:r>
            <a:endParaRPr lang="zh-CN" altLang="en-US" sz="3200" dirty="0">
              <a:ln w="0"/>
              <a:solidFill>
                <a:schemeClr val="accent1"/>
              </a:solidFill>
              <a:effectLst>
                <a:outerShdw blurRad="38100" dist="25400" dir="5400000" algn="ctr" rotWithShape="0">
                  <a:srgbClr val="6E747A">
                    <a:alpha val="43000"/>
                  </a:srgbClr>
                </a:outerShdw>
              </a:effectLst>
            </a:endParaRPr>
          </a:p>
        </p:txBody>
      </p:sp>
      <p:sp>
        <p:nvSpPr>
          <p:cNvPr id="20" name="矩形 19"/>
          <p:cNvSpPr/>
          <p:nvPr/>
        </p:nvSpPr>
        <p:spPr>
          <a:xfrm>
            <a:off x="4008313" y="5216354"/>
            <a:ext cx="4391675" cy="582295"/>
          </a:xfrm>
          <a:prstGeom prst="rect">
            <a:avLst/>
          </a:prstGeom>
          <a:noFill/>
        </p:spPr>
        <p:txBody>
          <a:bodyPr wrap="square" lIns="91423" tIns="45711" rIns="91423" bIns="45711">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ctr"/>
            <a:r>
              <a:rPr lang="zh-CN" altLang="en-US" sz="3200" dirty="0">
                <a:ln w="0"/>
                <a:solidFill>
                  <a:schemeClr val="accent1"/>
                </a:solidFill>
                <a:effectLst>
                  <a:outerShdw blurRad="38100" dist="25400" dir="5400000" algn="ctr" rotWithShape="0">
                    <a:srgbClr val="6E747A">
                      <a:alpha val="43000"/>
                    </a:srgbClr>
                  </a:outerShdw>
                </a:effectLst>
              </a:rPr>
              <a:t>检索：搜索引擎</a:t>
            </a:r>
            <a:endParaRPr lang="zh-CN" altLang="en-US" sz="3200" dirty="0">
              <a:ln w="0"/>
              <a:solidFill>
                <a:schemeClr val="accent1"/>
              </a:solidFill>
              <a:effectLst>
                <a:outerShdw blurRad="38100" dist="25400" dir="5400000" algn="ctr" rotWithShape="0">
                  <a:srgbClr val="6E747A">
                    <a:alpha val="43000"/>
                  </a:srgbClr>
                </a:outerShdw>
              </a:effectLst>
            </a:endParaRPr>
          </a:p>
        </p:txBody>
      </p:sp>
      <p:sp>
        <p:nvSpPr>
          <p:cNvPr id="21" name="矩形 20"/>
          <p:cNvSpPr/>
          <p:nvPr/>
        </p:nvSpPr>
        <p:spPr>
          <a:xfrm>
            <a:off x="332743" y="4118692"/>
            <a:ext cx="4391675" cy="582295"/>
          </a:xfrm>
          <a:prstGeom prst="rect">
            <a:avLst/>
          </a:prstGeom>
          <a:noFill/>
        </p:spPr>
        <p:txBody>
          <a:bodyPr wrap="square" lIns="91423" tIns="45711" rIns="91423" bIns="45711">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ctr"/>
            <a:r>
              <a:rPr lang="zh-CN" altLang="en-US" sz="3200" dirty="0">
                <a:ln w="0"/>
                <a:solidFill>
                  <a:schemeClr val="accent1"/>
                </a:solidFill>
                <a:effectLst>
                  <a:outerShdw blurRad="38100" dist="25400" dir="5400000" algn="ctr" rotWithShape="0">
                    <a:srgbClr val="6E747A">
                      <a:alpha val="43000"/>
                    </a:srgbClr>
                  </a:outerShdw>
                </a:effectLst>
              </a:rPr>
              <a:t>灵敏：事件驱动</a:t>
            </a:r>
            <a:endParaRPr lang="zh-CN" altLang="en-US" sz="320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261745"/>
            <a:ext cx="10515600" cy="4915535"/>
          </a:xfrm>
        </p:spPr>
        <p:txBody>
          <a:bodyPr>
            <a:normAutofit lnSpcReduction="20000"/>
          </a:bodyPr>
          <a:lstStyle/>
          <a:p>
            <a:pPr>
              <a:lnSpc>
                <a:spcPct val="150000"/>
              </a:lnSpc>
            </a:pPr>
            <a:r>
              <a:rPr lang="zh-CN" sz="2400" dirty="0">
                <a:solidFill>
                  <a:schemeClr val="tx1"/>
                </a:solidFill>
              </a:rPr>
              <a:t>数据收集</a:t>
            </a:r>
            <a:endParaRPr lang="zh-CN" sz="2400" dirty="0">
              <a:solidFill>
                <a:schemeClr val="tx1"/>
              </a:solidFill>
            </a:endParaRPr>
          </a:p>
          <a:p>
            <a:pPr>
              <a:lnSpc>
                <a:spcPct val="150000"/>
              </a:lnSpc>
            </a:pPr>
            <a:r>
              <a:rPr lang="zh-CN" sz="2400" dirty="0">
                <a:solidFill>
                  <a:schemeClr val="tx1"/>
                </a:solidFill>
              </a:rPr>
              <a:t>数据预处理</a:t>
            </a:r>
            <a:endParaRPr lang="zh-CN" sz="2400" dirty="0">
              <a:solidFill>
                <a:schemeClr val="tx1"/>
              </a:solidFill>
            </a:endParaRPr>
          </a:p>
          <a:p>
            <a:pPr>
              <a:lnSpc>
                <a:spcPct val="150000"/>
              </a:lnSpc>
            </a:pPr>
            <a:r>
              <a:rPr lang="zh-CN" sz="2400" dirty="0">
                <a:solidFill>
                  <a:schemeClr val="tx1"/>
                </a:solidFill>
              </a:rPr>
              <a:t>特征提取</a:t>
            </a:r>
            <a:endParaRPr lang="zh-CN" sz="2400" dirty="0">
              <a:solidFill>
                <a:schemeClr val="tx1"/>
              </a:solidFill>
            </a:endParaRPr>
          </a:p>
          <a:p>
            <a:pPr>
              <a:lnSpc>
                <a:spcPct val="150000"/>
              </a:lnSpc>
            </a:pPr>
            <a:r>
              <a:rPr lang="zh-CN" sz="2400" dirty="0">
                <a:solidFill>
                  <a:schemeClr val="tx1"/>
                </a:solidFill>
              </a:rPr>
              <a:t>模型构建</a:t>
            </a:r>
            <a:endParaRPr lang="zh-CN" sz="2400" dirty="0">
              <a:solidFill>
                <a:schemeClr val="tx1"/>
              </a:solidFill>
            </a:endParaRPr>
          </a:p>
          <a:p>
            <a:pPr>
              <a:lnSpc>
                <a:spcPct val="150000"/>
              </a:lnSpc>
            </a:pPr>
            <a:r>
              <a:rPr lang="zh-CN" sz="2400" dirty="0">
                <a:solidFill>
                  <a:schemeClr val="tx1"/>
                </a:solidFill>
              </a:rPr>
              <a:t>模型测试评估</a:t>
            </a:r>
            <a:endParaRPr lang="zh-CN" sz="2400" dirty="0">
              <a:solidFill>
                <a:schemeClr val="tx1"/>
              </a:solidFill>
            </a:endParaRPr>
          </a:p>
          <a:p>
            <a:pPr>
              <a:lnSpc>
                <a:spcPct val="150000"/>
              </a:lnSpc>
            </a:pPr>
            <a:r>
              <a:rPr lang="zh-CN" sz="2400" dirty="0">
                <a:solidFill>
                  <a:schemeClr val="tx1"/>
                </a:solidFill>
              </a:rPr>
              <a:t>投入使用</a:t>
            </a:r>
            <a:r>
              <a:rPr lang="en-US" altLang="zh-CN" sz="2400" dirty="0">
                <a:solidFill>
                  <a:schemeClr val="tx1"/>
                </a:solidFill>
              </a:rPr>
              <a:t>(</a:t>
            </a:r>
            <a:r>
              <a:rPr lang="zh-CN" altLang="en-US" sz="2400" dirty="0">
                <a:solidFill>
                  <a:schemeClr val="tx1"/>
                </a:solidFill>
              </a:rPr>
              <a:t>模型部署与整合</a:t>
            </a:r>
            <a:r>
              <a:rPr lang="en-US" altLang="zh-CN" sz="2400" dirty="0">
                <a:solidFill>
                  <a:schemeClr val="tx1"/>
                </a:solidFill>
              </a:rPr>
              <a:t>)</a:t>
            </a:r>
            <a:endParaRPr lang="en-US" altLang="zh-CN" sz="2400" dirty="0">
              <a:solidFill>
                <a:schemeClr val="tx1"/>
              </a:solidFill>
            </a:endParaRPr>
          </a:p>
          <a:p>
            <a:pPr>
              <a:lnSpc>
                <a:spcPct val="150000"/>
              </a:lnSpc>
            </a:pPr>
            <a:r>
              <a:rPr lang="zh-CN" altLang="en-US" sz="2400" dirty="0">
                <a:solidFill>
                  <a:schemeClr val="tx1"/>
                </a:solidFill>
              </a:rPr>
              <a:t>迭代优化</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机器学习开发流程</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机器学习开发流程</a:t>
            </a:r>
            <a:endParaRPr lang="zh-CN" altLang="en-US" dirty="0"/>
          </a:p>
        </p:txBody>
      </p:sp>
      <p:sp>
        <p:nvSpPr>
          <p:cNvPr id="5" name="流程图: 多文档 4"/>
          <p:cNvSpPr/>
          <p:nvPr/>
        </p:nvSpPr>
        <p:spPr>
          <a:xfrm>
            <a:off x="508717" y="2022735"/>
            <a:ext cx="1051365" cy="1465944"/>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a:t>数据</a:t>
            </a:r>
            <a:endParaRPr lang="zh-CN" altLang="en-US" b="1"/>
          </a:p>
        </p:txBody>
      </p:sp>
      <p:sp>
        <p:nvSpPr>
          <p:cNvPr id="7" name="右箭头 6"/>
          <p:cNvSpPr/>
          <p:nvPr/>
        </p:nvSpPr>
        <p:spPr>
          <a:xfrm>
            <a:off x="1856573" y="2287481"/>
            <a:ext cx="1511655" cy="935817"/>
          </a:xfrm>
          <a:prstGeom prst="rightArrow">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数据收集</a:t>
            </a:r>
            <a:endParaRPr lang="zh-CN" altLang="en-US" dirty="0"/>
          </a:p>
        </p:txBody>
      </p:sp>
      <p:sp>
        <p:nvSpPr>
          <p:cNvPr id="8" name="右箭头 7"/>
          <p:cNvSpPr/>
          <p:nvPr/>
        </p:nvSpPr>
        <p:spPr>
          <a:xfrm>
            <a:off x="3803757" y="2288116"/>
            <a:ext cx="2346525" cy="935817"/>
          </a:xfrm>
          <a:prstGeom prst="rightArrow">
            <a:avLst/>
          </a:prstGeom>
          <a:ln w="19050"/>
        </p:spPr>
        <p:style>
          <a:lnRef idx="2">
            <a:schemeClr val="accent2"/>
          </a:lnRef>
          <a:fillRef idx="1">
            <a:schemeClr val="lt1"/>
          </a:fillRef>
          <a:effectRef idx="0">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zh-CN" altLang="en-US" dirty="0">
                <a:sym typeface="+mn-ea"/>
              </a:rPr>
              <a:t>数据清洗与转换</a:t>
            </a:r>
            <a:endParaRPr lang="zh-CN" altLang="en-US" dirty="0">
              <a:sym typeface="+mn-ea"/>
            </a:endParaRPr>
          </a:p>
        </p:txBody>
      </p:sp>
      <p:sp>
        <p:nvSpPr>
          <p:cNvPr id="9" name="右箭头 8"/>
          <p:cNvSpPr/>
          <p:nvPr/>
        </p:nvSpPr>
        <p:spPr>
          <a:xfrm>
            <a:off x="6422647" y="2287481"/>
            <a:ext cx="1511655" cy="935817"/>
          </a:xfrm>
          <a:prstGeom prst="rightArrow">
            <a:avLst/>
          </a:prstGeom>
          <a:ln w="19050"/>
        </p:spPr>
        <p:style>
          <a:lnRef idx="2">
            <a:schemeClr val="accent2"/>
          </a:lnRef>
          <a:fillRef idx="1">
            <a:schemeClr val="lt1"/>
          </a:fillRef>
          <a:effectRef idx="0">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zh-CN" altLang="en-US" dirty="0">
                <a:sym typeface="+mn-ea"/>
              </a:rPr>
              <a:t>模型训练</a:t>
            </a:r>
            <a:endParaRPr lang="zh-CN" altLang="en-US" dirty="0">
              <a:sym typeface="+mn-ea"/>
            </a:endParaRPr>
          </a:p>
        </p:txBody>
      </p:sp>
      <p:sp>
        <p:nvSpPr>
          <p:cNvPr id="10" name="右箭头 9"/>
          <p:cNvSpPr/>
          <p:nvPr/>
        </p:nvSpPr>
        <p:spPr>
          <a:xfrm>
            <a:off x="8276504" y="2288116"/>
            <a:ext cx="1511655" cy="935817"/>
          </a:xfrm>
          <a:prstGeom prst="rightArrow">
            <a:avLst/>
          </a:prstGeom>
          <a:ln w="19050"/>
        </p:spPr>
        <p:style>
          <a:lnRef idx="2">
            <a:schemeClr val="accent2"/>
          </a:lnRef>
          <a:fillRef idx="1">
            <a:schemeClr val="lt1"/>
          </a:fillRef>
          <a:effectRef idx="0">
            <a:schemeClr val="accent2"/>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zh-CN" altLang="en-US" dirty="0">
                <a:sym typeface="+mn-ea"/>
              </a:rPr>
              <a:t>模型测试</a:t>
            </a:r>
            <a:endParaRPr lang="zh-CN" altLang="en-US" dirty="0">
              <a:sym typeface="+mn-ea"/>
            </a:endParaRPr>
          </a:p>
        </p:txBody>
      </p:sp>
      <p:sp>
        <p:nvSpPr>
          <p:cNvPr id="11" name="右箭头 10"/>
          <p:cNvSpPr/>
          <p:nvPr/>
        </p:nvSpPr>
        <p:spPr>
          <a:xfrm>
            <a:off x="10213530" y="2288116"/>
            <a:ext cx="1511655" cy="935817"/>
          </a:xfrm>
          <a:prstGeom prst="rightArrow">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模型部署与整合</a:t>
            </a:r>
            <a:endParaRPr lang="zh-CN" altLang="en-US" dirty="0"/>
          </a:p>
        </p:txBody>
      </p:sp>
      <p:cxnSp>
        <p:nvCxnSpPr>
          <p:cNvPr id="12" name="曲线连接符 11"/>
          <p:cNvCxnSpPr>
            <a:stCxn id="10" idx="2"/>
            <a:endCxn id="9" idx="1"/>
          </p:cNvCxnSpPr>
          <p:nvPr/>
        </p:nvCxnSpPr>
        <p:spPr>
          <a:xfrm rot="5400000" flipH="1">
            <a:off x="7637177" y="1540860"/>
            <a:ext cx="468543" cy="2897603"/>
          </a:xfrm>
          <a:prstGeom prst="curvedConnector4">
            <a:avLst>
              <a:gd name="adj1" fmla="val -122764"/>
              <a:gd name="adj2" fmla="val 108216"/>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971185" y="3552167"/>
            <a:ext cx="1097280" cy="368300"/>
          </a:xfrm>
          <a:prstGeom prst="rect">
            <a:avLst/>
          </a:prstGeom>
          <a:noFill/>
        </p:spPr>
        <p:txBody>
          <a:bodyPr wrap="none" rtlCol="0">
            <a:spAutoFit/>
          </a:bodyPr>
          <a:lstStyle/>
          <a:p>
            <a:r>
              <a:rPr lang="zh-CN" altLang="en-US"/>
              <a:t>修改模型</a:t>
            </a:r>
            <a:endParaRPr lang="zh-CN" altLang="en-US"/>
          </a:p>
        </p:txBody>
      </p:sp>
      <p:sp>
        <p:nvSpPr>
          <p:cNvPr id="14" name="上弧形箭头 13"/>
          <p:cNvSpPr/>
          <p:nvPr/>
        </p:nvSpPr>
        <p:spPr>
          <a:xfrm rot="10800000">
            <a:off x="834412" y="3489314"/>
            <a:ext cx="10236844" cy="2159870"/>
          </a:xfrm>
          <a:prstGeom prst="curvedDownArrow">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
        <p:nvSpPr>
          <p:cNvPr id="15" name="文本框 14"/>
          <p:cNvSpPr txBox="1"/>
          <p:nvPr/>
        </p:nvSpPr>
        <p:spPr>
          <a:xfrm>
            <a:off x="5061459" y="4980653"/>
            <a:ext cx="1554480" cy="368300"/>
          </a:xfrm>
          <a:prstGeom prst="rect">
            <a:avLst/>
          </a:prstGeom>
          <a:noFill/>
        </p:spPr>
        <p:txBody>
          <a:bodyPr wrap="none" rtlCol="0">
            <a:spAutoFit/>
          </a:bodyPr>
          <a:lstStyle/>
          <a:p>
            <a:r>
              <a:rPr lang="zh-CN" altLang="en-US"/>
              <a:t>模型反馈数据</a:t>
            </a:r>
            <a:endParaRPr lang="zh-CN" altLang="en-US"/>
          </a:p>
        </p:txBody>
      </p:sp>
      <p:cxnSp>
        <p:nvCxnSpPr>
          <p:cNvPr id="2" name="曲线连接符 1"/>
          <p:cNvCxnSpPr>
            <a:stCxn id="10" idx="2"/>
            <a:endCxn id="8" idx="1"/>
          </p:cNvCxnSpPr>
          <p:nvPr/>
        </p:nvCxnSpPr>
        <p:spPr>
          <a:xfrm rot="5400000" flipH="1">
            <a:off x="6328410" y="231140"/>
            <a:ext cx="467995" cy="5516880"/>
          </a:xfrm>
          <a:prstGeom prst="curvedConnector4">
            <a:avLst>
              <a:gd name="adj1" fmla="val -206037"/>
              <a:gd name="adj2" fmla="val 104322"/>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61740" y="4003652"/>
            <a:ext cx="2926080" cy="368300"/>
          </a:xfrm>
          <a:prstGeom prst="rect">
            <a:avLst/>
          </a:prstGeom>
          <a:noFill/>
        </p:spPr>
        <p:txBody>
          <a:bodyPr wrap="none" rtlCol="0">
            <a:spAutoFit/>
          </a:bodyPr>
          <a:p>
            <a:r>
              <a:rPr lang="zh-CN" altLang="en-US"/>
              <a:t>修改数据清洗以及转换方式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p>
            <a:r>
              <a:rPr altLang="en-US"/>
              <a:t>机器学习概述</a:t>
            </a:r>
            <a:endParaRPr altLang="en-US"/>
          </a:p>
        </p:txBody>
      </p:sp>
      <p:grpSp>
        <p:nvGrpSpPr>
          <p:cNvPr id="2" name="组合 1"/>
          <p:cNvGrpSpPr/>
          <p:nvPr/>
        </p:nvGrpSpPr>
        <p:grpSpPr>
          <a:xfrm>
            <a:off x="4944244" y="1269319"/>
            <a:ext cx="5222542" cy="706755"/>
            <a:chOff x="4849178" y="1625999"/>
            <a:chExt cx="5224189" cy="706978"/>
          </a:xfrm>
        </p:grpSpPr>
        <p:sp>
          <p:nvSpPr>
            <p:cNvPr id="3" name="等腰三角形 2"/>
            <p:cNvSpPr/>
            <p:nvPr/>
          </p:nvSpPr>
          <p:spPr>
            <a:xfrm rot="5400000">
              <a:off x="5666858" y="1872452"/>
              <a:ext cx="249378" cy="2149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54"/>
            <p:cNvSpPr txBox="1"/>
            <p:nvPr/>
          </p:nvSpPr>
          <p:spPr>
            <a:xfrm>
              <a:off x="4849178" y="1625999"/>
              <a:ext cx="826021" cy="706978"/>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01</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55"/>
            <p:cNvSpPr txBox="1"/>
            <p:nvPr/>
          </p:nvSpPr>
          <p:spPr>
            <a:xfrm flipH="1">
              <a:off x="5947344" y="1702943"/>
              <a:ext cx="4126023" cy="506890"/>
            </a:xfrm>
            <a:prstGeom prst="rect">
              <a:avLst/>
            </a:prstGeom>
            <a:noFill/>
          </p:spPr>
          <p:txBody>
            <a:bodyPr wrap="square" rtlCol="0">
              <a:spAutoFit/>
            </a:bodyPr>
            <a:lstStyle/>
            <a:p>
              <a:pPr>
                <a:lnSpc>
                  <a:spcPct val="150000"/>
                </a:lnSpc>
                <a:spcBef>
                  <a:spcPts val="600"/>
                </a:spcBef>
              </a:pPr>
              <a:r>
                <a:rPr lang="zh-CN" altLang="en-US" dirty="0">
                  <a:solidFill>
                    <a:schemeClr val="tx1">
                      <a:lumMod val="65000"/>
                      <a:lumOff val="35000"/>
                    </a:schemeClr>
                  </a:solidFill>
                  <a:latin typeface="+mj-ea"/>
                </a:rPr>
                <a:t>机器学习的定义</a:t>
              </a:r>
              <a:endParaRPr lang="zh-CN" altLang="en-US" dirty="0">
                <a:solidFill>
                  <a:schemeClr val="tx1">
                    <a:lumMod val="65000"/>
                    <a:lumOff val="35000"/>
                  </a:schemeClr>
                </a:solidFill>
                <a:latin typeface="+mj-ea"/>
              </a:endParaRPr>
            </a:p>
          </p:txBody>
        </p:sp>
      </p:grpSp>
      <p:grpSp>
        <p:nvGrpSpPr>
          <p:cNvPr id="8" name="组合 7"/>
          <p:cNvGrpSpPr/>
          <p:nvPr/>
        </p:nvGrpSpPr>
        <p:grpSpPr>
          <a:xfrm>
            <a:off x="4944244" y="2165271"/>
            <a:ext cx="5861286" cy="706755"/>
            <a:chOff x="4849178" y="1625999"/>
            <a:chExt cx="5863134" cy="706978"/>
          </a:xfrm>
        </p:grpSpPr>
        <p:sp>
          <p:nvSpPr>
            <p:cNvPr id="9" name="等腰三角形 8"/>
            <p:cNvSpPr/>
            <p:nvPr/>
          </p:nvSpPr>
          <p:spPr>
            <a:xfrm rot="5400000">
              <a:off x="5666858" y="1872452"/>
              <a:ext cx="249378" cy="2149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 name="文本框 83"/>
            <p:cNvSpPr txBox="1"/>
            <p:nvPr/>
          </p:nvSpPr>
          <p:spPr>
            <a:xfrm>
              <a:off x="4849178" y="1625999"/>
              <a:ext cx="826021" cy="706978"/>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02</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1" name="文本框 84"/>
            <p:cNvSpPr txBox="1"/>
            <p:nvPr/>
          </p:nvSpPr>
          <p:spPr>
            <a:xfrm flipH="1">
              <a:off x="5947343" y="1702943"/>
              <a:ext cx="4764969" cy="506890"/>
            </a:xfrm>
            <a:prstGeom prst="rect">
              <a:avLst/>
            </a:prstGeom>
            <a:noFill/>
          </p:spPr>
          <p:txBody>
            <a:bodyPr wrap="square" rtlCol="0">
              <a:spAutoFit/>
            </a:bodyPr>
            <a:lstStyle/>
            <a:p>
              <a:pPr>
                <a:lnSpc>
                  <a:spcPct val="150000"/>
                </a:lnSpc>
                <a:spcBef>
                  <a:spcPts val="600"/>
                </a:spcBef>
              </a:pPr>
              <a:r>
                <a:rPr lang="zh-CN" altLang="en-US" dirty="0">
                  <a:solidFill>
                    <a:schemeClr val="tx1">
                      <a:lumMod val="65000"/>
                      <a:lumOff val="35000"/>
                    </a:schemeClr>
                  </a:solidFill>
                  <a:latin typeface="+mj-ea"/>
                </a:rPr>
                <a:t>机器学习、人工智能和深度学习的关系</a:t>
              </a:r>
              <a:endParaRPr lang="zh-CN" altLang="en-US" dirty="0">
                <a:solidFill>
                  <a:schemeClr val="tx1">
                    <a:lumMod val="65000"/>
                    <a:lumOff val="35000"/>
                  </a:schemeClr>
                </a:solidFill>
                <a:latin typeface="+mj-ea"/>
              </a:endParaRPr>
            </a:p>
          </p:txBody>
        </p:sp>
      </p:grpSp>
      <p:grpSp>
        <p:nvGrpSpPr>
          <p:cNvPr id="12" name="组合 11"/>
          <p:cNvGrpSpPr/>
          <p:nvPr/>
        </p:nvGrpSpPr>
        <p:grpSpPr>
          <a:xfrm>
            <a:off x="4944244" y="3016412"/>
            <a:ext cx="5861286" cy="706755"/>
            <a:chOff x="4849178" y="1625999"/>
            <a:chExt cx="5224189" cy="706978"/>
          </a:xfrm>
        </p:grpSpPr>
        <p:sp>
          <p:nvSpPr>
            <p:cNvPr id="13" name="等腰三角形 12"/>
            <p:cNvSpPr/>
            <p:nvPr/>
          </p:nvSpPr>
          <p:spPr>
            <a:xfrm rot="5400000">
              <a:off x="5587394" y="1872452"/>
              <a:ext cx="249378" cy="21498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4" name="文本框 87"/>
            <p:cNvSpPr txBox="1"/>
            <p:nvPr/>
          </p:nvSpPr>
          <p:spPr>
            <a:xfrm>
              <a:off x="4849178" y="1625999"/>
              <a:ext cx="826021" cy="706978"/>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03</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5" name="文本框 88"/>
            <p:cNvSpPr txBox="1"/>
            <p:nvPr/>
          </p:nvSpPr>
          <p:spPr>
            <a:xfrm flipH="1">
              <a:off x="5947344" y="1702943"/>
              <a:ext cx="4126023" cy="506890"/>
            </a:xfrm>
            <a:prstGeom prst="rect">
              <a:avLst/>
            </a:prstGeom>
            <a:noFill/>
          </p:spPr>
          <p:txBody>
            <a:bodyPr wrap="square" rtlCol="0">
              <a:spAutoFit/>
            </a:bodyPr>
            <a:lstStyle/>
            <a:p>
              <a:pPr>
                <a:lnSpc>
                  <a:spcPct val="150000"/>
                </a:lnSpc>
                <a:spcBef>
                  <a:spcPts val="600"/>
                </a:spcBef>
              </a:pPr>
              <a:r>
                <a:rPr lang="zh-CN" altLang="en-US" dirty="0">
                  <a:solidFill>
                    <a:schemeClr val="tx1">
                      <a:lumMod val="65000"/>
                      <a:lumOff val="35000"/>
                    </a:schemeClr>
                  </a:solidFill>
                  <a:latin typeface="+mj-ea"/>
                </a:rPr>
                <a:t>机器学习基本概念和常用的应用场景</a:t>
              </a:r>
              <a:endParaRPr lang="zh-CN" altLang="en-US" dirty="0">
                <a:solidFill>
                  <a:schemeClr val="tx1">
                    <a:lumMod val="65000"/>
                    <a:lumOff val="35000"/>
                  </a:schemeClr>
                </a:solidFill>
                <a:latin typeface="+mj-ea"/>
              </a:endParaRPr>
            </a:p>
          </p:txBody>
        </p:sp>
      </p:grpSp>
      <p:grpSp>
        <p:nvGrpSpPr>
          <p:cNvPr id="16" name="组合 15"/>
          <p:cNvGrpSpPr/>
          <p:nvPr/>
        </p:nvGrpSpPr>
        <p:grpSpPr>
          <a:xfrm>
            <a:off x="4886959" y="3886180"/>
            <a:ext cx="6770501" cy="706755"/>
            <a:chOff x="4951231" y="1655857"/>
            <a:chExt cx="4987175" cy="706977"/>
          </a:xfrm>
        </p:grpSpPr>
        <p:sp>
          <p:nvSpPr>
            <p:cNvPr id="17" name="等腰三角形 16"/>
            <p:cNvSpPr/>
            <p:nvPr/>
          </p:nvSpPr>
          <p:spPr>
            <a:xfrm rot="5400000">
              <a:off x="5585538" y="1899316"/>
              <a:ext cx="262975" cy="1907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8" name="文本框 91"/>
            <p:cNvSpPr txBox="1"/>
            <p:nvPr/>
          </p:nvSpPr>
          <p:spPr>
            <a:xfrm>
              <a:off x="4951231" y="1655857"/>
              <a:ext cx="731551" cy="706977"/>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04</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9" name="文本框 92"/>
            <p:cNvSpPr txBox="1"/>
            <p:nvPr/>
          </p:nvSpPr>
          <p:spPr>
            <a:xfrm flipH="1">
              <a:off x="5812383" y="1714168"/>
              <a:ext cx="4126023" cy="553259"/>
            </a:xfrm>
            <a:prstGeom prst="rect">
              <a:avLst/>
            </a:prstGeom>
            <a:noFill/>
          </p:spPr>
          <p:txBody>
            <a:bodyPr wrap="square" rtlCol="0">
              <a:spAutoFit/>
            </a:bodyPr>
            <a:lstStyle/>
            <a:p>
              <a:pPr>
                <a:lnSpc>
                  <a:spcPct val="150000"/>
                </a:lnSpc>
              </a:pPr>
              <a:r>
                <a:rPr lang="zh-CN" altLang="en-US" sz="2000" dirty="0">
                  <a:solidFill>
                    <a:schemeClr val="tx1">
                      <a:lumMod val="65000"/>
                      <a:lumOff val="35000"/>
                    </a:schemeClr>
                  </a:solidFill>
                  <a:latin typeface="+mj-ea"/>
                </a:rPr>
                <a:t>机器学习、数据分析、数据挖掘的区别与联系</a:t>
              </a:r>
              <a:endParaRPr lang="zh-CN" altLang="en-US" sz="2000" dirty="0">
                <a:solidFill>
                  <a:schemeClr val="tx1">
                    <a:lumMod val="65000"/>
                    <a:lumOff val="35000"/>
                  </a:schemeClr>
                </a:solidFill>
                <a:latin typeface="+mj-ea"/>
              </a:endParaRPr>
            </a:p>
          </p:txBody>
        </p:sp>
      </p:grpSp>
      <p:grpSp>
        <p:nvGrpSpPr>
          <p:cNvPr id="20" name="组合 19"/>
          <p:cNvGrpSpPr/>
          <p:nvPr/>
        </p:nvGrpSpPr>
        <p:grpSpPr>
          <a:xfrm>
            <a:off x="4944244" y="4763505"/>
            <a:ext cx="5222542" cy="706755"/>
            <a:chOff x="4849178" y="1625999"/>
            <a:chExt cx="5224189" cy="706978"/>
          </a:xfrm>
        </p:grpSpPr>
        <p:sp>
          <p:nvSpPr>
            <p:cNvPr id="21" name="等腰三角形 20"/>
            <p:cNvSpPr/>
            <p:nvPr/>
          </p:nvSpPr>
          <p:spPr>
            <a:xfrm rot="5400000">
              <a:off x="5666858" y="1872452"/>
              <a:ext cx="249378" cy="2149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2" name="文本框 95"/>
            <p:cNvSpPr txBox="1"/>
            <p:nvPr/>
          </p:nvSpPr>
          <p:spPr>
            <a:xfrm>
              <a:off x="4849178" y="1625999"/>
              <a:ext cx="826021" cy="706978"/>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05</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3" name="文本框 96"/>
            <p:cNvSpPr txBox="1"/>
            <p:nvPr/>
          </p:nvSpPr>
          <p:spPr>
            <a:xfrm flipH="1">
              <a:off x="5947344" y="1702943"/>
              <a:ext cx="4126023" cy="553259"/>
            </a:xfrm>
            <a:prstGeom prst="rect">
              <a:avLst/>
            </a:prstGeom>
            <a:noFill/>
          </p:spPr>
          <p:txBody>
            <a:bodyPr wrap="square" rtlCol="0">
              <a:spAutoFit/>
            </a:bodyPr>
            <a:lstStyle/>
            <a:p>
              <a:pPr>
                <a:lnSpc>
                  <a:spcPct val="150000"/>
                </a:lnSpc>
              </a:pPr>
              <a:r>
                <a:rPr lang="zh-CN" altLang="en-US" sz="2000" dirty="0">
                  <a:solidFill>
                    <a:schemeClr val="tx1">
                      <a:lumMod val="65000"/>
                      <a:lumOff val="35000"/>
                    </a:schemeClr>
                  </a:solidFill>
                  <a:latin typeface="+mj-ea"/>
                </a:rPr>
                <a:t>机器学习分类</a:t>
              </a:r>
              <a:endParaRPr lang="zh-CN" altLang="en-US" sz="2000" dirty="0">
                <a:solidFill>
                  <a:schemeClr val="tx1">
                    <a:lumMod val="65000"/>
                    <a:lumOff val="35000"/>
                  </a:schemeClr>
                </a:solidFill>
                <a:latin typeface="+mj-ea"/>
              </a:endParaRPr>
            </a:p>
          </p:txBody>
        </p:sp>
      </p:grpSp>
      <p:grpSp>
        <p:nvGrpSpPr>
          <p:cNvPr id="38" name="组合 37"/>
          <p:cNvGrpSpPr/>
          <p:nvPr/>
        </p:nvGrpSpPr>
        <p:grpSpPr>
          <a:xfrm>
            <a:off x="2081" y="2035583"/>
            <a:ext cx="4821918" cy="3500184"/>
            <a:chOff x="0" y="-2"/>
            <a:chExt cx="4823439" cy="3501288"/>
          </a:xfrm>
        </p:grpSpPr>
        <p:sp>
          <p:nvSpPr>
            <p:cNvPr id="39" name="等腰三角形 38"/>
            <p:cNvSpPr/>
            <p:nvPr/>
          </p:nvSpPr>
          <p:spPr>
            <a:xfrm rot="5400000">
              <a:off x="-95087" y="95085"/>
              <a:ext cx="1378763" cy="11885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0" name="等腰三角形 39"/>
            <p:cNvSpPr/>
            <p:nvPr/>
          </p:nvSpPr>
          <p:spPr>
            <a:xfrm rot="16200000">
              <a:off x="-95085" y="802592"/>
              <a:ext cx="1378763" cy="11885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1" name="等腰三角形 40"/>
            <p:cNvSpPr/>
            <p:nvPr/>
          </p:nvSpPr>
          <p:spPr>
            <a:xfrm rot="5400000">
              <a:off x="-95087" y="1510099"/>
              <a:ext cx="1378763" cy="11885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2" name="等腰三角形 41"/>
            <p:cNvSpPr/>
            <p:nvPr/>
          </p:nvSpPr>
          <p:spPr>
            <a:xfrm rot="16200000">
              <a:off x="1117298" y="95087"/>
              <a:ext cx="1378763" cy="118858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3" name="等腰三角形 42"/>
            <p:cNvSpPr/>
            <p:nvPr/>
          </p:nvSpPr>
          <p:spPr>
            <a:xfrm rot="5400000">
              <a:off x="1110008" y="802592"/>
              <a:ext cx="1378763" cy="118858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4" name="等腰三角形 43"/>
            <p:cNvSpPr/>
            <p:nvPr/>
          </p:nvSpPr>
          <p:spPr>
            <a:xfrm rot="16200000">
              <a:off x="1111740" y="1510101"/>
              <a:ext cx="1378763" cy="118858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5" name="等腰三角形 44"/>
            <p:cNvSpPr/>
            <p:nvPr/>
          </p:nvSpPr>
          <p:spPr>
            <a:xfrm rot="5400000">
              <a:off x="2334668" y="95085"/>
              <a:ext cx="1378763" cy="11885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6" name="等腰三角形 45"/>
            <p:cNvSpPr/>
            <p:nvPr/>
          </p:nvSpPr>
          <p:spPr>
            <a:xfrm rot="5400000">
              <a:off x="1110245" y="2217610"/>
              <a:ext cx="1378763" cy="11885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7" name="等腰三角形 46"/>
            <p:cNvSpPr/>
            <p:nvPr/>
          </p:nvSpPr>
          <p:spPr>
            <a:xfrm rot="16200000">
              <a:off x="2334668" y="802591"/>
              <a:ext cx="1378763" cy="11885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8" name="等腰三角形 47"/>
            <p:cNvSpPr/>
            <p:nvPr/>
          </p:nvSpPr>
          <p:spPr>
            <a:xfrm rot="5400000">
              <a:off x="3539763" y="802591"/>
              <a:ext cx="1378763" cy="118858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grpSp>
        <p:nvGrpSpPr>
          <p:cNvPr id="36" name="组合 35"/>
          <p:cNvGrpSpPr/>
          <p:nvPr/>
        </p:nvGrpSpPr>
        <p:grpSpPr>
          <a:xfrm>
            <a:off x="4927036" y="5614645"/>
            <a:ext cx="5222542" cy="706755"/>
            <a:chOff x="4849178" y="1625999"/>
            <a:chExt cx="5224189" cy="706978"/>
          </a:xfrm>
        </p:grpSpPr>
        <p:sp>
          <p:nvSpPr>
            <p:cNvPr id="37" name="等腰三角形 36"/>
            <p:cNvSpPr/>
            <p:nvPr/>
          </p:nvSpPr>
          <p:spPr>
            <a:xfrm rot="5400000">
              <a:off x="5666858" y="1872452"/>
              <a:ext cx="249378" cy="21498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9" name="文本框 95"/>
            <p:cNvSpPr txBox="1"/>
            <p:nvPr/>
          </p:nvSpPr>
          <p:spPr>
            <a:xfrm>
              <a:off x="4849178" y="1625999"/>
              <a:ext cx="826021" cy="706978"/>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06</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50" name="文本框 96"/>
            <p:cNvSpPr txBox="1"/>
            <p:nvPr/>
          </p:nvSpPr>
          <p:spPr>
            <a:xfrm flipH="1">
              <a:off x="5947344" y="1702942"/>
              <a:ext cx="4126023" cy="553259"/>
            </a:xfrm>
            <a:prstGeom prst="rect">
              <a:avLst/>
            </a:prstGeom>
            <a:noFill/>
          </p:spPr>
          <p:txBody>
            <a:bodyPr wrap="square" rtlCol="0">
              <a:spAutoFit/>
            </a:bodyPr>
            <a:lstStyle/>
            <a:p>
              <a:pPr>
                <a:lnSpc>
                  <a:spcPct val="150000"/>
                </a:lnSpc>
              </a:pPr>
              <a:r>
                <a:rPr lang="zh-CN" altLang="en-US" sz="2000" dirty="0">
                  <a:solidFill>
                    <a:schemeClr val="tx1">
                      <a:lumMod val="65000"/>
                      <a:lumOff val="35000"/>
                    </a:schemeClr>
                  </a:solidFill>
                  <a:latin typeface="+mj-ea"/>
                </a:rPr>
                <a:t>机器学习数据处理流程</a:t>
              </a:r>
              <a:endParaRPr lang="zh-CN" altLang="en-US" sz="2000" dirty="0">
                <a:solidFill>
                  <a:schemeClr val="tx1">
                    <a:lumMod val="65000"/>
                    <a:lumOff val="35000"/>
                  </a:schemeClr>
                </a:solidFill>
                <a:latin typeface="+mj-ea"/>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b="1" dirty="0"/>
              <a:t>机器学习一般流程</a:t>
            </a:r>
            <a:br>
              <a:rPr lang="en-US" altLang="zh-CN" b="1" dirty="0"/>
            </a:br>
            <a:r>
              <a:rPr lang="en-US" altLang="zh-CN" b="1" dirty="0"/>
              <a:t>                            ——</a:t>
            </a:r>
            <a:r>
              <a:rPr lang="zh-CN" altLang="en-US" b="1" dirty="0"/>
              <a:t>生活案例</a:t>
            </a:r>
            <a:endParaRPr lang="zh-CN" altLang="en-US" b="1" dirty="0"/>
          </a:p>
        </p:txBody>
      </p:sp>
      <p:sp>
        <p:nvSpPr>
          <p:cNvPr id="2" name="圆角矩形 1"/>
          <p:cNvSpPr/>
          <p:nvPr/>
        </p:nvSpPr>
        <p:spPr>
          <a:xfrm>
            <a:off x="1344510" y="1629292"/>
            <a:ext cx="1655877" cy="8639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数据收集</a:t>
            </a:r>
            <a:endParaRPr lang="zh-CN" altLang="en-US" dirty="0"/>
          </a:p>
        </p:txBody>
      </p:sp>
      <p:sp>
        <p:nvSpPr>
          <p:cNvPr id="4" name="右箭头 3"/>
          <p:cNvSpPr/>
          <p:nvPr/>
        </p:nvSpPr>
        <p:spPr>
          <a:xfrm>
            <a:off x="3216372" y="1917271"/>
            <a:ext cx="719947" cy="359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011662" y="1629292"/>
            <a:ext cx="1655877" cy="8639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数据清洗</a:t>
            </a:r>
            <a:endParaRPr lang="zh-CN" altLang="en-US" dirty="0"/>
          </a:p>
        </p:txBody>
      </p:sp>
      <p:sp>
        <p:nvSpPr>
          <p:cNvPr id="6" name="右箭头 5"/>
          <p:cNvSpPr/>
          <p:nvPr/>
        </p:nvSpPr>
        <p:spPr>
          <a:xfrm>
            <a:off x="5883524" y="1917271"/>
            <a:ext cx="719947" cy="359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678815" y="1629292"/>
            <a:ext cx="1655877" cy="863936"/>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23" tIns="45711" rIns="91423" bIns="45711" numCol="1" spcCol="0" rtlCol="0" fromWordArt="0" anchor="ctr" anchorCtr="0" forceAA="0" compatLnSpc="1">
            <a:noAutofit/>
          </a:bodyP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dirty="0"/>
              <a:t>特征工程</a:t>
            </a:r>
            <a:endParaRPr lang="zh-CN" altLang="en-US" dirty="0"/>
          </a:p>
        </p:txBody>
      </p:sp>
      <p:sp>
        <p:nvSpPr>
          <p:cNvPr id="8" name="右箭头 7"/>
          <p:cNvSpPr/>
          <p:nvPr/>
        </p:nvSpPr>
        <p:spPr>
          <a:xfrm>
            <a:off x="8550676" y="1917271"/>
            <a:ext cx="719947" cy="359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3" tIns="45711" rIns="91423" bIns="45711" numCol="1" spcCol="0" rtlCol="0" fromWordArt="0" anchor="ctr" anchorCtr="0" forceAA="0" compatLnSpc="1">
            <a:noAutofit/>
          </a:bodyPr>
          <a:lstStyle>
            <a:defPPr>
              <a:defRPr lang="zh-CN"/>
            </a:defPPr>
            <a:lvl1pPr marL="0" algn="l" defTabSz="1088390" rtl="0" eaLnBrk="1" latinLnBrk="0" hangingPunct="1">
              <a:defRPr sz="2100" kern="1200">
                <a:solidFill>
                  <a:schemeClr val="lt1"/>
                </a:solidFill>
                <a:latin typeface="+mn-lt"/>
                <a:ea typeface="+mn-ea"/>
                <a:cs typeface="+mn-cs"/>
              </a:defRPr>
            </a:lvl1pPr>
            <a:lvl2pPr marL="544195" algn="l" defTabSz="1088390" rtl="0" eaLnBrk="1" latinLnBrk="0" hangingPunct="1">
              <a:defRPr sz="2100" kern="1200">
                <a:solidFill>
                  <a:schemeClr val="lt1"/>
                </a:solidFill>
                <a:latin typeface="+mn-lt"/>
                <a:ea typeface="+mn-ea"/>
                <a:cs typeface="+mn-cs"/>
              </a:defRPr>
            </a:lvl2pPr>
            <a:lvl3pPr marL="1088390" algn="l" defTabSz="1088390" rtl="0" eaLnBrk="1" latinLnBrk="0" hangingPunct="1">
              <a:defRPr sz="2100" kern="1200">
                <a:solidFill>
                  <a:schemeClr val="lt1"/>
                </a:solidFill>
                <a:latin typeface="+mn-lt"/>
                <a:ea typeface="+mn-ea"/>
                <a:cs typeface="+mn-cs"/>
              </a:defRPr>
            </a:lvl3pPr>
            <a:lvl4pPr marL="1632585" algn="l" defTabSz="1088390" rtl="0" eaLnBrk="1" latinLnBrk="0" hangingPunct="1">
              <a:defRPr sz="2100" kern="1200">
                <a:solidFill>
                  <a:schemeClr val="lt1"/>
                </a:solidFill>
                <a:latin typeface="+mn-lt"/>
                <a:ea typeface="+mn-ea"/>
                <a:cs typeface="+mn-cs"/>
              </a:defRPr>
            </a:lvl4pPr>
            <a:lvl5pPr marL="2176780" algn="l" defTabSz="1088390" rtl="0" eaLnBrk="1" latinLnBrk="0" hangingPunct="1">
              <a:defRPr sz="2100" kern="1200">
                <a:solidFill>
                  <a:schemeClr val="lt1"/>
                </a:solidFill>
                <a:latin typeface="+mn-lt"/>
                <a:ea typeface="+mn-ea"/>
                <a:cs typeface="+mn-cs"/>
              </a:defRPr>
            </a:lvl5pPr>
            <a:lvl6pPr marL="2720975" algn="l" defTabSz="1088390" rtl="0" eaLnBrk="1" latinLnBrk="0" hangingPunct="1">
              <a:defRPr sz="2100" kern="1200">
                <a:solidFill>
                  <a:schemeClr val="lt1"/>
                </a:solidFill>
                <a:latin typeface="+mn-lt"/>
                <a:ea typeface="+mn-ea"/>
                <a:cs typeface="+mn-cs"/>
              </a:defRPr>
            </a:lvl6pPr>
            <a:lvl7pPr marL="3265805" algn="l" defTabSz="1088390" rtl="0" eaLnBrk="1" latinLnBrk="0" hangingPunct="1">
              <a:defRPr sz="2100" kern="1200">
                <a:solidFill>
                  <a:schemeClr val="lt1"/>
                </a:solidFill>
                <a:latin typeface="+mn-lt"/>
                <a:ea typeface="+mn-ea"/>
                <a:cs typeface="+mn-cs"/>
              </a:defRPr>
            </a:lvl7pPr>
            <a:lvl8pPr marL="3810000" algn="l" defTabSz="1088390" rtl="0" eaLnBrk="1" latinLnBrk="0" hangingPunct="1">
              <a:defRPr sz="2100" kern="1200">
                <a:solidFill>
                  <a:schemeClr val="lt1"/>
                </a:solidFill>
                <a:latin typeface="+mn-lt"/>
                <a:ea typeface="+mn-ea"/>
                <a:cs typeface="+mn-cs"/>
              </a:defRPr>
            </a:lvl8pPr>
            <a:lvl9pPr marL="4354195" algn="l" defTabSz="1088390" rtl="0" eaLnBrk="1" latinLnBrk="0" hangingPunct="1">
              <a:defRPr sz="2100" kern="1200">
                <a:solidFill>
                  <a:schemeClr val="lt1"/>
                </a:solidFill>
                <a:latin typeface="+mn-lt"/>
                <a:ea typeface="+mn-ea"/>
                <a:cs typeface="+mn-cs"/>
              </a:defRPr>
            </a:lvl9pPr>
          </a:lstStyle>
          <a:p>
            <a:pPr algn="ctr"/>
            <a:endParaRPr lang="zh-CN" altLang="en-US"/>
          </a:p>
        </p:txBody>
      </p:sp>
      <p:sp>
        <p:nvSpPr>
          <p:cNvPr id="9" name="圆角矩形 8"/>
          <p:cNvSpPr/>
          <p:nvPr/>
        </p:nvSpPr>
        <p:spPr>
          <a:xfrm>
            <a:off x="9317101" y="1629292"/>
            <a:ext cx="1655877" cy="863936"/>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23" tIns="45711" rIns="91423" bIns="45711" numCol="1" spcCol="0" rtlCol="0" fromWordArt="0" anchor="ctr" anchorCtr="0" forceAA="0" compatLnSpc="1">
            <a:noAutofit/>
          </a:bodyP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dirty="0"/>
              <a:t>数据建模</a:t>
            </a:r>
            <a:endParaRPr lang="zh-CN" altLang="en-US" dirty="0"/>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41969" y="3029312"/>
            <a:ext cx="2142728" cy="1478659"/>
          </a:xfrm>
          <a:prstGeom prst="rect">
            <a:avLst/>
          </a:prstGeom>
        </p:spPr>
      </p:pic>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715" y="3203907"/>
            <a:ext cx="2713439" cy="2372937"/>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863" y="4507971"/>
            <a:ext cx="2649779" cy="1778376"/>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0292" y="3029312"/>
            <a:ext cx="1958969" cy="1469227"/>
          </a:xfrm>
          <a:prstGeom prst="rect">
            <a:avLst/>
          </a:prstGeom>
        </p:spPr>
      </p:pic>
      <p:pic>
        <p:nvPicPr>
          <p:cNvPr id="20" name="图片 19"/>
          <p:cNvPicPr>
            <a:picLocks noChangeAspect="1"/>
          </p:cNvPicPr>
          <p:nvPr/>
        </p:nvPicPr>
        <p:blipFill>
          <a:blip r:embed="rId5"/>
          <a:stretch>
            <a:fillRect/>
          </a:stretch>
        </p:blipFill>
        <p:spPr>
          <a:xfrm>
            <a:off x="4011662" y="4583609"/>
            <a:ext cx="2046362" cy="1461687"/>
          </a:xfrm>
          <a:prstGeom prst="rect">
            <a:avLst/>
          </a:prstGeom>
        </p:spPr>
      </p:pic>
      <p:pic>
        <p:nvPicPr>
          <p:cNvPr id="21" name="图片 20"/>
          <p:cNvPicPr>
            <a:picLocks noChangeAspect="1"/>
          </p:cNvPicPr>
          <p:nvPr/>
        </p:nvPicPr>
        <p:blipFill>
          <a:blip r:embed="rId6"/>
          <a:stretch>
            <a:fillRect/>
          </a:stretch>
        </p:blipFill>
        <p:spPr>
          <a:xfrm>
            <a:off x="1056208" y="3181173"/>
            <a:ext cx="2232483" cy="280722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057275"/>
            <a:ext cx="10515600" cy="5120005"/>
          </a:xfrm>
        </p:spPr>
        <p:txBody>
          <a:bodyPr>
            <a:normAutofit fontScale="90000"/>
          </a:bodyPr>
          <a:lstStyle/>
          <a:p>
            <a:pPr>
              <a:lnSpc>
                <a:spcPct val="150000"/>
              </a:lnSpc>
            </a:pPr>
            <a:r>
              <a:rPr lang="zh-CN" altLang="en-US" sz="2400" dirty="0">
                <a:solidFill>
                  <a:schemeClr val="tx1"/>
                </a:solidFill>
              </a:rPr>
              <a:t>数据来源：</a:t>
            </a:r>
            <a:endParaRPr lang="zh-CN" altLang="en-US" sz="2400" dirty="0">
              <a:solidFill>
                <a:schemeClr val="tx1"/>
              </a:solidFill>
            </a:endParaRPr>
          </a:p>
          <a:p>
            <a:pPr lvl="1">
              <a:lnSpc>
                <a:spcPct val="150000"/>
              </a:lnSpc>
            </a:pPr>
            <a:r>
              <a:rPr lang="zh-CN" altLang="en-US" sz="2055" dirty="0">
                <a:solidFill>
                  <a:schemeClr val="tx1"/>
                </a:solidFill>
              </a:rPr>
              <a:t>用户访问行为数据</a:t>
            </a:r>
            <a:endParaRPr lang="zh-CN" altLang="en-US" sz="2055" dirty="0">
              <a:solidFill>
                <a:schemeClr val="tx1"/>
              </a:solidFill>
            </a:endParaRPr>
          </a:p>
          <a:p>
            <a:pPr lvl="1">
              <a:lnSpc>
                <a:spcPct val="150000"/>
              </a:lnSpc>
            </a:pPr>
            <a:r>
              <a:rPr lang="zh-CN" altLang="en-US" sz="2055" dirty="0">
                <a:solidFill>
                  <a:schemeClr val="tx1"/>
                </a:solidFill>
              </a:rPr>
              <a:t>业务数据</a:t>
            </a:r>
            <a:endParaRPr lang="zh-CN" altLang="en-US" sz="2055" dirty="0">
              <a:solidFill>
                <a:schemeClr val="tx1"/>
              </a:solidFill>
            </a:endParaRPr>
          </a:p>
          <a:p>
            <a:pPr lvl="1">
              <a:lnSpc>
                <a:spcPct val="150000"/>
              </a:lnSpc>
            </a:pPr>
            <a:r>
              <a:rPr lang="zh-CN" altLang="en-US" sz="2055" dirty="0">
                <a:solidFill>
                  <a:schemeClr val="tx1"/>
                </a:solidFill>
              </a:rPr>
              <a:t>外部第三方数据</a:t>
            </a:r>
            <a:endParaRPr lang="zh-CN" altLang="en-US" sz="2055" dirty="0">
              <a:solidFill>
                <a:schemeClr val="tx1"/>
              </a:solidFill>
            </a:endParaRPr>
          </a:p>
          <a:p>
            <a:pPr>
              <a:lnSpc>
                <a:spcPct val="150000"/>
              </a:lnSpc>
            </a:pPr>
            <a:r>
              <a:rPr lang="zh-CN" altLang="en-US" sz="2400" dirty="0">
                <a:solidFill>
                  <a:schemeClr val="tx1"/>
                </a:solidFill>
              </a:rPr>
              <a:t>数据存储：</a:t>
            </a:r>
            <a:endParaRPr lang="zh-CN" altLang="en-US" sz="2400" dirty="0">
              <a:solidFill>
                <a:schemeClr val="tx1"/>
              </a:solidFill>
            </a:endParaRPr>
          </a:p>
          <a:p>
            <a:pPr lvl="1">
              <a:lnSpc>
                <a:spcPct val="150000"/>
              </a:lnSpc>
            </a:pPr>
            <a:r>
              <a:rPr lang="zh-CN" altLang="en-US" sz="2055" dirty="0">
                <a:solidFill>
                  <a:schemeClr val="tx1"/>
                </a:solidFill>
              </a:rPr>
              <a:t>需要存储的数据：原始数据、预处理后数据、模型结果</a:t>
            </a:r>
            <a:endParaRPr lang="zh-CN" altLang="en-US" sz="2055" dirty="0">
              <a:solidFill>
                <a:schemeClr val="tx1"/>
              </a:solidFill>
            </a:endParaRPr>
          </a:p>
          <a:p>
            <a:pPr lvl="1">
              <a:lnSpc>
                <a:spcPct val="150000"/>
              </a:lnSpc>
            </a:pPr>
            <a:r>
              <a:rPr lang="zh-CN" altLang="en-US" sz="2055" dirty="0">
                <a:solidFill>
                  <a:schemeClr val="tx1"/>
                </a:solidFill>
              </a:rPr>
              <a:t>存储设施：磁盘、</a:t>
            </a:r>
            <a:r>
              <a:rPr lang="en-US" altLang="zh-CN" sz="2055" dirty="0" err="1">
                <a:solidFill>
                  <a:schemeClr val="tx1"/>
                </a:solidFill>
              </a:rPr>
              <a:t>mysql</a:t>
            </a:r>
            <a:r>
              <a:rPr lang="zh-CN" altLang="en-US" sz="2055" dirty="0"/>
              <a:t>、</a:t>
            </a:r>
            <a:r>
              <a:rPr lang="en-US" altLang="zh-CN" sz="2055" dirty="0">
                <a:solidFill>
                  <a:schemeClr val="tx1"/>
                </a:solidFill>
              </a:rPr>
              <a:t>HDFS</a:t>
            </a:r>
            <a:r>
              <a:rPr lang="zh-CN" altLang="en-US" sz="2055" dirty="0">
                <a:solidFill>
                  <a:schemeClr val="tx1"/>
                </a:solidFill>
              </a:rPr>
              <a:t>、</a:t>
            </a:r>
            <a:r>
              <a:rPr lang="en-US" altLang="zh-CN" sz="2055" dirty="0">
                <a:solidFill>
                  <a:schemeClr val="tx1"/>
                </a:solidFill>
              </a:rPr>
              <a:t>HBase</a:t>
            </a:r>
            <a:r>
              <a:rPr lang="zh-CN" altLang="en-US" sz="2055" dirty="0">
                <a:solidFill>
                  <a:schemeClr val="tx1"/>
                </a:solidFill>
              </a:rPr>
              <a:t>、</a:t>
            </a:r>
            <a:r>
              <a:rPr lang="en-US" altLang="zh-CN" sz="2055" dirty="0">
                <a:solidFill>
                  <a:schemeClr val="tx1"/>
                </a:solidFill>
              </a:rPr>
              <a:t>Solr</a:t>
            </a:r>
            <a:r>
              <a:rPr lang="zh-CN" altLang="en-US" sz="2055" dirty="0">
                <a:solidFill>
                  <a:schemeClr val="tx1"/>
                </a:solidFill>
              </a:rPr>
              <a:t>、</a:t>
            </a:r>
            <a:r>
              <a:rPr lang="en-US" altLang="zh-CN" sz="2055" dirty="0">
                <a:solidFill>
                  <a:schemeClr val="tx1"/>
                </a:solidFill>
              </a:rPr>
              <a:t>Elasticsearch</a:t>
            </a:r>
            <a:r>
              <a:rPr lang="zh-CN" altLang="en-US" sz="2055" dirty="0">
                <a:solidFill>
                  <a:schemeClr val="tx1"/>
                </a:solidFill>
              </a:rPr>
              <a:t>、</a:t>
            </a:r>
            <a:r>
              <a:rPr lang="en-US" altLang="zh-CN" sz="2055" dirty="0">
                <a:solidFill>
                  <a:schemeClr val="tx1"/>
                </a:solidFill>
              </a:rPr>
              <a:t>Kafka</a:t>
            </a:r>
            <a:r>
              <a:rPr lang="zh-CN" altLang="en-US" sz="2055" dirty="0">
                <a:solidFill>
                  <a:schemeClr val="tx1"/>
                </a:solidFill>
              </a:rPr>
              <a:t>、</a:t>
            </a:r>
            <a:r>
              <a:rPr lang="en-US" altLang="zh-CN" sz="2055" dirty="0" err="1">
                <a:solidFill>
                  <a:schemeClr val="tx1"/>
                </a:solidFill>
              </a:rPr>
              <a:t>Redis</a:t>
            </a:r>
            <a:r>
              <a:rPr lang="zh-CN" altLang="en-US" sz="2055" dirty="0">
                <a:solidFill>
                  <a:schemeClr val="tx1"/>
                </a:solidFill>
              </a:rPr>
              <a:t>等</a:t>
            </a:r>
            <a:endParaRPr lang="zh-CN" altLang="en-US" sz="2055" dirty="0">
              <a:solidFill>
                <a:schemeClr val="tx1"/>
              </a:solidFill>
            </a:endParaRPr>
          </a:p>
          <a:p>
            <a:pPr>
              <a:lnSpc>
                <a:spcPct val="150000"/>
              </a:lnSpc>
            </a:pPr>
            <a:r>
              <a:rPr lang="zh-CN" altLang="en-US" sz="2400" dirty="0">
                <a:solidFill>
                  <a:schemeClr val="tx1"/>
                </a:solidFill>
              </a:rPr>
              <a:t>数据收集方式：</a:t>
            </a:r>
            <a:endParaRPr lang="zh-CN" altLang="en-US" sz="2400" dirty="0">
              <a:solidFill>
                <a:schemeClr val="tx1"/>
              </a:solidFill>
            </a:endParaRPr>
          </a:p>
          <a:p>
            <a:pPr lvl="1">
              <a:lnSpc>
                <a:spcPct val="150000"/>
              </a:lnSpc>
            </a:pPr>
            <a:r>
              <a:rPr lang="en-US" altLang="zh-CN" sz="2055" dirty="0">
                <a:solidFill>
                  <a:schemeClr val="tx1"/>
                </a:solidFill>
              </a:rPr>
              <a:t>Flume &amp; Kafka</a:t>
            </a:r>
            <a:endParaRPr lang="en-US" altLang="zh-CN" sz="2055" dirty="0">
              <a:solidFill>
                <a:schemeClr val="tx1"/>
              </a:solidFill>
            </a:endParaRPr>
          </a:p>
        </p:txBody>
      </p:sp>
      <p:sp>
        <p:nvSpPr>
          <p:cNvPr id="3" name="标题 2"/>
          <p:cNvSpPr>
            <a:spLocks noGrp="1"/>
          </p:cNvSpPr>
          <p:nvPr>
            <p:ph type="title"/>
          </p:nvPr>
        </p:nvSpPr>
        <p:spPr/>
        <p:txBody>
          <a:bodyPr/>
          <a:lstStyle/>
          <a:p>
            <a:r>
              <a:rPr lang="zh-CN" altLang="en-US" dirty="0"/>
              <a:t>数据收集与存储</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188720"/>
            <a:ext cx="10515600" cy="4988560"/>
          </a:xfrm>
        </p:spPr>
        <p:txBody>
          <a:bodyPr>
            <a:normAutofit lnSpcReduction="20000"/>
          </a:bodyPr>
          <a:lstStyle/>
          <a:p>
            <a:pPr>
              <a:lnSpc>
                <a:spcPct val="150000"/>
              </a:lnSpc>
            </a:pPr>
            <a:r>
              <a:rPr lang="zh-CN" altLang="en-US" sz="2400" dirty="0">
                <a:solidFill>
                  <a:schemeClr val="tx1"/>
                </a:solidFill>
              </a:rPr>
              <a:t>在实际工作中，我们可以使用业务数据进行机器学习开发，但是在学习过程中，没有业务数据，此时可以使用公开的数据集进行开发，常用数据集如下：</a:t>
            </a:r>
            <a:endParaRPr lang="zh-CN" altLang="en-US" sz="2400" dirty="0">
              <a:solidFill>
                <a:schemeClr val="tx1"/>
              </a:solidFill>
            </a:endParaRPr>
          </a:p>
          <a:p>
            <a:pPr lvl="1">
              <a:lnSpc>
                <a:spcPct val="150000"/>
              </a:lnSpc>
            </a:pPr>
            <a:r>
              <a:rPr lang="zh-CN" altLang="en-US" sz="2055" dirty="0">
                <a:solidFill>
                  <a:schemeClr val="tx1"/>
                </a:solidFill>
                <a:hlinkClick r:id="rId1"/>
              </a:rPr>
              <a:t>http://archive.ics.uci.edu/ml/datasets.html</a:t>
            </a:r>
            <a:endParaRPr lang="zh-CN" altLang="en-US" sz="2055" dirty="0">
              <a:solidFill>
                <a:schemeClr val="tx1"/>
              </a:solidFill>
            </a:endParaRPr>
          </a:p>
          <a:p>
            <a:pPr lvl="1">
              <a:lnSpc>
                <a:spcPct val="150000"/>
              </a:lnSpc>
            </a:pPr>
            <a:r>
              <a:rPr lang="zh-CN" altLang="en-US" sz="2055" dirty="0">
                <a:solidFill>
                  <a:schemeClr val="tx1"/>
                </a:solidFill>
                <a:hlinkClick r:id="rId2" action="ppaction://hlinkfile"/>
              </a:rPr>
              <a:t>https://aws.amazon.com/cn/public-datasets/</a:t>
            </a:r>
            <a:endParaRPr lang="zh-CN" altLang="en-US" sz="2055" dirty="0">
              <a:solidFill>
                <a:schemeClr val="tx1"/>
              </a:solidFill>
              <a:hlinkClick r:id="rId3"/>
            </a:endParaRPr>
          </a:p>
          <a:p>
            <a:pPr lvl="1">
              <a:lnSpc>
                <a:spcPct val="150000"/>
              </a:lnSpc>
            </a:pPr>
            <a:r>
              <a:rPr lang="zh-CN" altLang="en-US" sz="2055" dirty="0">
                <a:solidFill>
                  <a:schemeClr val="tx1"/>
                </a:solidFill>
                <a:hlinkClick r:id="rId4" action="ppaction://hlinkfile"/>
              </a:rPr>
              <a:t>https://www.kaggle.com/competitions</a:t>
            </a:r>
            <a:endParaRPr lang="zh-CN" altLang="en-US" sz="2055" dirty="0">
              <a:solidFill>
                <a:schemeClr val="tx1"/>
              </a:solidFill>
            </a:endParaRPr>
          </a:p>
          <a:p>
            <a:pPr lvl="1">
              <a:lnSpc>
                <a:spcPct val="150000"/>
              </a:lnSpc>
            </a:pPr>
            <a:r>
              <a:rPr lang="zh-CN" altLang="en-US" sz="2055" dirty="0">
                <a:solidFill>
                  <a:schemeClr val="tx1"/>
                </a:solidFill>
                <a:hlinkClick r:id="rId5"/>
              </a:rPr>
              <a:t>http://www.kdnuggets.com/datasets/index.html</a:t>
            </a:r>
            <a:endParaRPr lang="zh-CN" altLang="en-US" sz="2055" dirty="0">
              <a:solidFill>
                <a:schemeClr val="tx1"/>
              </a:solidFill>
            </a:endParaRPr>
          </a:p>
          <a:p>
            <a:pPr lvl="1">
              <a:lnSpc>
                <a:spcPct val="150000"/>
              </a:lnSpc>
            </a:pPr>
            <a:r>
              <a:rPr lang="zh-CN" altLang="en-US" sz="2050" dirty="0">
                <a:sym typeface="+mn-ea"/>
                <a:hlinkClick r:id="rId3"/>
              </a:rPr>
              <a:t>http://www.sogou.com/labs/resource/list_pingce.php</a:t>
            </a:r>
            <a:endParaRPr lang="zh-CN" altLang="en-US" sz="2055" dirty="0">
              <a:solidFill>
                <a:schemeClr val="tx1"/>
              </a:solidFill>
              <a:hlinkClick r:id="rId5"/>
            </a:endParaRPr>
          </a:p>
          <a:p>
            <a:pPr lvl="1">
              <a:lnSpc>
                <a:spcPct val="150000"/>
              </a:lnSpc>
            </a:pPr>
            <a:r>
              <a:rPr lang="zh-CN" altLang="en-US" sz="2055" dirty="0">
                <a:solidFill>
                  <a:schemeClr val="tx1"/>
                </a:solidFill>
                <a:hlinkClick r:id="rId6" action="ppaction://hlinkfile"/>
              </a:rPr>
              <a:t>https://tianchi.aliyun.com/datalab/index.htm</a:t>
            </a:r>
            <a:endParaRPr lang="zh-CN" altLang="en-US" sz="2055" dirty="0">
              <a:solidFill>
                <a:schemeClr val="tx1"/>
              </a:solidFill>
            </a:endParaRPr>
          </a:p>
          <a:p>
            <a:pPr lvl="1">
              <a:lnSpc>
                <a:spcPct val="150000"/>
              </a:lnSpc>
            </a:pPr>
            <a:r>
              <a:rPr lang="zh-CN" altLang="en-US" sz="2055" dirty="0">
                <a:solidFill>
                  <a:schemeClr val="tx1"/>
                </a:solidFill>
                <a:hlinkClick r:id="rId7"/>
              </a:rPr>
              <a:t>http://www.pkbigdata.com/common/cmptIndex.html</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机器学习可用公开数据集</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130935"/>
            <a:ext cx="10515600" cy="5046345"/>
          </a:xfrm>
        </p:spPr>
        <p:txBody>
          <a:bodyPr>
            <a:normAutofit fontScale="82500"/>
          </a:bodyPr>
          <a:lstStyle/>
          <a:p>
            <a:pPr>
              <a:lnSpc>
                <a:spcPct val="150000"/>
              </a:lnSpc>
            </a:pPr>
            <a:r>
              <a:rPr lang="zh-CN" altLang="en-US" sz="2400" dirty="0">
                <a:solidFill>
                  <a:schemeClr val="tx1"/>
                </a:solidFill>
              </a:rPr>
              <a:t>实际生产环境中机器学习比较耗时的一部分</a:t>
            </a:r>
            <a:endParaRPr lang="zh-CN" altLang="en-US" sz="2400" dirty="0">
              <a:solidFill>
                <a:schemeClr val="tx1"/>
              </a:solidFill>
            </a:endParaRPr>
          </a:p>
          <a:p>
            <a:pPr>
              <a:lnSpc>
                <a:spcPct val="150000"/>
              </a:lnSpc>
            </a:pPr>
            <a:r>
              <a:rPr lang="zh-CN" altLang="en-US" sz="2400" dirty="0">
                <a:solidFill>
                  <a:schemeClr val="tx1"/>
                </a:solidFill>
              </a:rPr>
              <a:t>大部分的机器学习模型所处理的都是特征，特征通常是输入变量所对应的可用于模型的数值表示</a:t>
            </a:r>
            <a:endParaRPr lang="zh-CN" altLang="en-US" sz="2400" dirty="0">
              <a:solidFill>
                <a:schemeClr val="tx1"/>
              </a:solidFill>
            </a:endParaRPr>
          </a:p>
          <a:p>
            <a:pPr>
              <a:lnSpc>
                <a:spcPct val="150000"/>
              </a:lnSpc>
            </a:pPr>
            <a:r>
              <a:rPr lang="zh-CN" altLang="en-US" sz="2400" dirty="0">
                <a:solidFill>
                  <a:schemeClr val="tx1"/>
                </a:solidFill>
              </a:rPr>
              <a:t>大部分情况下 ，收集得到的数据需要经过预处理后才能够为算法所使用，预处理的操作主要包括以下几个部分：</a:t>
            </a:r>
            <a:endParaRPr lang="zh-CN" altLang="en-US" sz="2400" dirty="0">
              <a:solidFill>
                <a:schemeClr val="tx1"/>
              </a:solidFill>
            </a:endParaRPr>
          </a:p>
          <a:p>
            <a:pPr lvl="1">
              <a:lnSpc>
                <a:spcPct val="150000"/>
              </a:lnSpc>
            </a:pPr>
            <a:r>
              <a:rPr lang="zh-CN" altLang="en-US" sz="2055" dirty="0">
                <a:solidFill>
                  <a:schemeClr val="tx1"/>
                </a:solidFill>
              </a:rPr>
              <a:t>数据过滤</a:t>
            </a:r>
            <a:endParaRPr lang="zh-CN" altLang="en-US" sz="2055" dirty="0">
              <a:solidFill>
                <a:schemeClr val="tx1"/>
              </a:solidFill>
            </a:endParaRPr>
          </a:p>
          <a:p>
            <a:pPr lvl="1">
              <a:lnSpc>
                <a:spcPct val="150000"/>
              </a:lnSpc>
            </a:pPr>
            <a:r>
              <a:rPr lang="zh-CN" altLang="en-US" sz="2055" dirty="0">
                <a:solidFill>
                  <a:schemeClr val="tx1"/>
                </a:solidFill>
              </a:rPr>
              <a:t>处理数据缺失</a:t>
            </a:r>
            <a:endParaRPr lang="zh-CN" altLang="en-US" sz="2055" dirty="0">
              <a:solidFill>
                <a:schemeClr val="tx1"/>
              </a:solidFill>
            </a:endParaRPr>
          </a:p>
          <a:p>
            <a:pPr lvl="1">
              <a:lnSpc>
                <a:spcPct val="150000"/>
              </a:lnSpc>
            </a:pPr>
            <a:r>
              <a:rPr lang="zh-CN" altLang="en-US" sz="2055" dirty="0">
                <a:solidFill>
                  <a:schemeClr val="tx1"/>
                </a:solidFill>
              </a:rPr>
              <a:t>处理可能的异常、错误或者异常值</a:t>
            </a:r>
            <a:endParaRPr lang="zh-CN" altLang="en-US" sz="2055" dirty="0">
              <a:solidFill>
                <a:schemeClr val="tx1"/>
              </a:solidFill>
            </a:endParaRPr>
          </a:p>
          <a:p>
            <a:pPr lvl="1">
              <a:lnSpc>
                <a:spcPct val="150000"/>
              </a:lnSpc>
            </a:pPr>
            <a:r>
              <a:rPr lang="zh-CN" altLang="en-US" sz="2055" dirty="0">
                <a:solidFill>
                  <a:schemeClr val="tx1"/>
                </a:solidFill>
              </a:rPr>
              <a:t>合并多个数据源数据</a:t>
            </a:r>
            <a:endParaRPr lang="zh-CN" altLang="en-US" sz="2055" dirty="0">
              <a:solidFill>
                <a:schemeClr val="tx1"/>
              </a:solidFill>
            </a:endParaRPr>
          </a:p>
          <a:p>
            <a:pPr lvl="1">
              <a:lnSpc>
                <a:spcPct val="150000"/>
              </a:lnSpc>
            </a:pPr>
            <a:r>
              <a:rPr lang="zh-CN" altLang="en-US" sz="2055" dirty="0">
                <a:solidFill>
                  <a:schemeClr val="tx1"/>
                </a:solidFill>
              </a:rPr>
              <a:t>数据汇总</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数据清洗和转换</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160145"/>
            <a:ext cx="10515600" cy="5017135"/>
          </a:xfrm>
        </p:spPr>
        <p:txBody>
          <a:bodyPr>
            <a:normAutofit lnSpcReduction="20000"/>
          </a:bodyPr>
          <a:lstStyle/>
          <a:p>
            <a:pPr>
              <a:lnSpc>
                <a:spcPct val="150000"/>
              </a:lnSpc>
            </a:pPr>
            <a:r>
              <a:rPr lang="zh-CN" altLang="en-US" sz="2400" dirty="0">
                <a:solidFill>
                  <a:schemeClr val="tx1"/>
                </a:solidFill>
              </a:rPr>
              <a:t>对数据进行初步的预处理，需要将其转换为一种适合机器学习模型的表示形式，对许多模型类型来说，这种表示就是包含数值数据的向量或者矩阵</a:t>
            </a:r>
            <a:endParaRPr lang="zh-CN" altLang="en-US" sz="2400" dirty="0">
              <a:solidFill>
                <a:schemeClr val="tx1"/>
              </a:solidFill>
            </a:endParaRPr>
          </a:p>
          <a:p>
            <a:pPr lvl="1">
              <a:lnSpc>
                <a:spcPct val="150000"/>
              </a:lnSpc>
            </a:pPr>
            <a:r>
              <a:rPr lang="zh-CN" altLang="en-US" sz="2055" dirty="0">
                <a:solidFill>
                  <a:schemeClr val="tx1"/>
                </a:solidFill>
              </a:rPr>
              <a:t>将类别数据编码成为对应的数值表示</a:t>
            </a:r>
            <a:r>
              <a:rPr lang="en-US" altLang="zh-CN" sz="2055" dirty="0">
                <a:solidFill>
                  <a:schemeClr val="tx1"/>
                </a:solidFill>
              </a:rPr>
              <a:t>(</a:t>
            </a:r>
            <a:r>
              <a:rPr lang="zh-CN" altLang="en-US" sz="2055" dirty="0">
                <a:solidFill>
                  <a:schemeClr val="tx1"/>
                </a:solidFill>
              </a:rPr>
              <a:t>一般使用</a:t>
            </a:r>
            <a:r>
              <a:rPr lang="en-US" altLang="zh-CN" sz="2055" dirty="0">
                <a:solidFill>
                  <a:schemeClr val="tx1"/>
                </a:solidFill>
              </a:rPr>
              <a:t>1-of-k\</a:t>
            </a:r>
            <a:r>
              <a:rPr lang="zh-CN" altLang="en-US" sz="2055" dirty="0">
                <a:solidFill>
                  <a:schemeClr val="tx1"/>
                </a:solidFill>
              </a:rPr>
              <a:t>哑编码方法</a:t>
            </a:r>
            <a:r>
              <a:rPr lang="en-US" altLang="zh-CN" sz="2055" dirty="0">
                <a:solidFill>
                  <a:schemeClr val="tx1"/>
                </a:solidFill>
              </a:rPr>
              <a:t>)</a:t>
            </a:r>
            <a:endParaRPr lang="en-US" altLang="zh-CN" sz="2055" dirty="0">
              <a:solidFill>
                <a:schemeClr val="tx1"/>
              </a:solidFill>
            </a:endParaRPr>
          </a:p>
          <a:p>
            <a:pPr lvl="1">
              <a:lnSpc>
                <a:spcPct val="150000"/>
              </a:lnSpc>
            </a:pPr>
            <a:r>
              <a:rPr lang="zh-CN" altLang="en-US" sz="2055" dirty="0">
                <a:solidFill>
                  <a:schemeClr val="tx1"/>
                </a:solidFill>
              </a:rPr>
              <a:t>从文本数据中提取有用的数据</a:t>
            </a:r>
            <a:r>
              <a:rPr lang="en-US" altLang="zh-CN" sz="2055" dirty="0">
                <a:solidFill>
                  <a:schemeClr val="tx1"/>
                </a:solidFill>
              </a:rPr>
              <a:t>(</a:t>
            </a:r>
            <a:r>
              <a:rPr lang="zh-CN" altLang="en-US" sz="2055" dirty="0">
                <a:solidFill>
                  <a:schemeClr val="tx1"/>
                </a:solidFill>
              </a:rPr>
              <a:t>一般使用词袋法或者</a:t>
            </a:r>
            <a:r>
              <a:rPr lang="en-US" altLang="zh-CN" sz="2055" dirty="0">
                <a:solidFill>
                  <a:schemeClr val="tx1"/>
                </a:solidFill>
              </a:rPr>
              <a:t>TF-IDF)</a:t>
            </a:r>
            <a:endParaRPr lang="en-US" altLang="zh-CN" sz="2055" dirty="0">
              <a:solidFill>
                <a:schemeClr val="tx1"/>
              </a:solidFill>
            </a:endParaRPr>
          </a:p>
          <a:p>
            <a:pPr lvl="1">
              <a:lnSpc>
                <a:spcPct val="150000"/>
              </a:lnSpc>
            </a:pPr>
            <a:r>
              <a:rPr lang="zh-CN" altLang="en-US" sz="2055" dirty="0">
                <a:solidFill>
                  <a:schemeClr val="tx1"/>
                </a:solidFill>
              </a:rPr>
              <a:t>处理图像或者音频数据</a:t>
            </a:r>
            <a:r>
              <a:rPr lang="en-US" altLang="zh-CN" sz="2055" dirty="0">
                <a:solidFill>
                  <a:schemeClr val="tx1"/>
                </a:solidFill>
              </a:rPr>
              <a:t>(</a:t>
            </a:r>
            <a:r>
              <a:rPr lang="zh-CN" altLang="en-US" sz="2055" dirty="0">
                <a:solidFill>
                  <a:schemeClr val="tx1"/>
                </a:solidFill>
              </a:rPr>
              <a:t>像素、声波、音频、振幅等</a:t>
            </a:r>
            <a:r>
              <a:rPr lang="en-US" altLang="zh-CN" sz="2055" dirty="0">
                <a:solidFill>
                  <a:schemeClr val="tx1"/>
                </a:solidFill>
              </a:rPr>
              <a:t>&lt;</a:t>
            </a:r>
            <a:r>
              <a:rPr lang="zh-CN" altLang="en-US" sz="2055" dirty="0">
                <a:solidFill>
                  <a:schemeClr val="tx1"/>
                </a:solidFill>
              </a:rPr>
              <a:t>傅里叶变换</a:t>
            </a:r>
            <a:r>
              <a:rPr lang="en-US" altLang="zh-CN" sz="2055" dirty="0">
                <a:solidFill>
                  <a:schemeClr val="tx1"/>
                </a:solidFill>
              </a:rPr>
              <a:t>&gt;)</a:t>
            </a:r>
            <a:endParaRPr lang="zh-CN" altLang="en-US" sz="2050" dirty="0">
              <a:solidFill>
                <a:schemeClr val="tx1"/>
              </a:solidFill>
            </a:endParaRPr>
          </a:p>
          <a:p>
            <a:pPr lvl="1">
              <a:lnSpc>
                <a:spcPct val="150000"/>
              </a:lnSpc>
            </a:pPr>
            <a:r>
              <a:rPr lang="zh-CN" altLang="en-US" sz="2050" dirty="0">
                <a:sym typeface="+mn-ea"/>
              </a:rPr>
              <a:t>对特征进行正则化、标准化，以保证同一模型的不同输入变量的取值范围相同</a:t>
            </a:r>
            <a:endParaRPr lang="en-US" altLang="zh-CN" sz="2055" dirty="0">
              <a:solidFill>
                <a:schemeClr val="tx1"/>
              </a:solidFill>
            </a:endParaRPr>
          </a:p>
          <a:p>
            <a:pPr lvl="1">
              <a:lnSpc>
                <a:spcPct val="150000"/>
              </a:lnSpc>
            </a:pPr>
            <a:r>
              <a:rPr lang="zh-CN" altLang="en-US" sz="2055" dirty="0">
                <a:solidFill>
                  <a:schemeClr val="tx1"/>
                </a:solidFill>
              </a:rPr>
              <a:t>数值数据转换为类别数据以减少变量的值，比如年龄分段</a:t>
            </a:r>
            <a:endParaRPr lang="zh-CN" altLang="en-US" sz="2055" dirty="0">
              <a:solidFill>
                <a:schemeClr val="tx1"/>
              </a:solidFill>
            </a:endParaRPr>
          </a:p>
          <a:p>
            <a:pPr lvl="1">
              <a:lnSpc>
                <a:spcPct val="150000"/>
              </a:lnSpc>
            </a:pPr>
            <a:r>
              <a:rPr lang="zh-CN" altLang="en-US" sz="2055" dirty="0">
                <a:solidFill>
                  <a:schemeClr val="tx1"/>
                </a:solidFill>
              </a:rPr>
              <a:t>对数值数据进行转换，比如对数转换</a:t>
            </a:r>
            <a:endParaRPr lang="zh-CN" altLang="en-US" sz="2055" dirty="0">
              <a:solidFill>
                <a:schemeClr val="tx1"/>
              </a:solidFill>
            </a:endParaRPr>
          </a:p>
          <a:p>
            <a:pPr lvl="1">
              <a:lnSpc>
                <a:spcPct val="150000"/>
              </a:lnSpc>
            </a:pPr>
            <a:r>
              <a:rPr lang="zh-CN" altLang="en-US" sz="2055" dirty="0">
                <a:solidFill>
                  <a:schemeClr val="tx1"/>
                </a:solidFill>
              </a:rPr>
              <a:t>对现有变量进行组合或转换以生成新特征</a:t>
            </a:r>
            <a:r>
              <a:rPr lang="en-US" altLang="zh-CN" sz="2055" dirty="0">
                <a:solidFill>
                  <a:schemeClr val="tx1"/>
                </a:solidFill>
              </a:rPr>
              <a:t>(</a:t>
            </a:r>
            <a:r>
              <a:rPr lang="zh-CN" altLang="en-US" sz="2055" dirty="0">
                <a:solidFill>
                  <a:schemeClr val="tx1"/>
                </a:solidFill>
              </a:rPr>
              <a:t>基于对数据以及对业务的理解</a:t>
            </a:r>
            <a:r>
              <a:rPr lang="en-US" altLang="zh-CN" sz="2055" dirty="0">
                <a:solidFill>
                  <a:schemeClr val="tx1"/>
                </a:solidFill>
              </a:rPr>
              <a:t>)</a:t>
            </a:r>
            <a:r>
              <a:rPr lang="zh-CN" altLang="en-US" sz="2055" dirty="0">
                <a:solidFill>
                  <a:schemeClr val="tx1"/>
                </a:solidFill>
              </a:rPr>
              <a:t>，比如平均数  </a:t>
            </a:r>
            <a:r>
              <a:rPr lang="en-US" altLang="zh-CN" sz="2055" dirty="0">
                <a:solidFill>
                  <a:schemeClr val="tx1"/>
                </a:solidFill>
              </a:rPr>
              <a:t>(</a:t>
            </a:r>
            <a:r>
              <a:rPr lang="zh-CN" altLang="en-US" sz="2055" dirty="0">
                <a:solidFill>
                  <a:schemeClr val="tx1"/>
                </a:solidFill>
              </a:rPr>
              <a:t>做虚拟变量</a:t>
            </a:r>
            <a:r>
              <a:rPr lang="en-US" altLang="zh-CN" sz="2055" dirty="0">
                <a:solidFill>
                  <a:schemeClr val="tx1"/>
                </a:solidFill>
              </a:rPr>
              <a:t>)</a:t>
            </a:r>
            <a:r>
              <a:rPr lang="zh-CN" altLang="en-US" sz="2055" dirty="0">
                <a:solidFill>
                  <a:schemeClr val="tx1"/>
                </a:solidFill>
              </a:rPr>
              <a:t>，需要不断尝试才可以确定具体使用什么虚拟变量。</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数据清洗和转换</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977900"/>
            <a:ext cx="10515600" cy="5199380"/>
          </a:xfrm>
        </p:spPr>
        <p:txBody>
          <a:bodyPr>
            <a:normAutofit/>
          </a:bodyPr>
          <a:lstStyle/>
          <a:p>
            <a:pPr>
              <a:lnSpc>
                <a:spcPct val="150000"/>
              </a:lnSpc>
            </a:pPr>
            <a:r>
              <a:rPr lang="zh-CN" altLang="en-US" sz="2400" dirty="0">
                <a:solidFill>
                  <a:schemeClr val="tx1"/>
                </a:solidFill>
              </a:rPr>
              <a:t>功能：将非数值型的特征值转换为数值型的数据</a:t>
            </a:r>
            <a:endParaRPr lang="zh-CN" altLang="en-US" sz="2400" dirty="0">
              <a:solidFill>
                <a:schemeClr val="tx1"/>
              </a:solidFill>
            </a:endParaRPr>
          </a:p>
          <a:p>
            <a:pPr>
              <a:lnSpc>
                <a:spcPct val="150000"/>
              </a:lnSpc>
            </a:pPr>
            <a:r>
              <a:rPr lang="zh-CN" altLang="en-US" sz="2400" dirty="0">
                <a:solidFill>
                  <a:schemeClr val="tx1"/>
                </a:solidFill>
              </a:rPr>
              <a:t>描述：假设变量的取值有 k 个，如果对这些值用 1 到 k 编序，则可用维度为 k 的向量来表示一个变量的值。在这样的向量里，该取值所对应的序号所在的元素为1，其他元素均为0.</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类型特征转换之</a:t>
            </a:r>
            <a:r>
              <a:rPr lang="en-US" altLang="zh-CN" dirty="0">
                <a:sym typeface="+mn-ea"/>
              </a:rPr>
              <a:t>1-of-k</a:t>
            </a:r>
            <a:r>
              <a:rPr lang="zh-CN" altLang="en-US" dirty="0">
                <a:sym typeface="+mn-ea"/>
              </a:rPr>
              <a:t>（哑编码）</a:t>
            </a:r>
            <a:endParaRPr lang="zh-CN" altLang="en-US" dirty="0">
              <a:sym typeface="+mn-ea"/>
            </a:endParaRPr>
          </a:p>
        </p:txBody>
      </p:sp>
      <p:grpSp>
        <p:nvGrpSpPr>
          <p:cNvPr id="21" name="组合 20"/>
          <p:cNvGrpSpPr/>
          <p:nvPr/>
        </p:nvGrpSpPr>
        <p:grpSpPr>
          <a:xfrm>
            <a:off x="3058405" y="3815643"/>
            <a:ext cx="3911511" cy="2259547"/>
            <a:chOff x="2453" y="6190"/>
            <a:chExt cx="6161" cy="3559"/>
          </a:xfrm>
        </p:grpSpPr>
        <p:grpSp>
          <p:nvGrpSpPr>
            <p:cNvPr id="18" name="组合 17"/>
            <p:cNvGrpSpPr/>
            <p:nvPr/>
          </p:nvGrpSpPr>
          <p:grpSpPr>
            <a:xfrm>
              <a:off x="2453" y="7184"/>
              <a:ext cx="6161" cy="2428"/>
              <a:chOff x="2453" y="7184"/>
              <a:chExt cx="6161" cy="2428"/>
            </a:xfrm>
          </p:grpSpPr>
          <p:sp>
            <p:nvSpPr>
              <p:cNvPr id="7" name="圆角矩形 6"/>
              <p:cNvSpPr/>
              <p:nvPr/>
            </p:nvSpPr>
            <p:spPr>
              <a:xfrm>
                <a:off x="2454" y="8978"/>
                <a:ext cx="4506" cy="6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圆角矩形 5"/>
              <p:cNvSpPr/>
              <p:nvPr/>
            </p:nvSpPr>
            <p:spPr>
              <a:xfrm>
                <a:off x="2454" y="8032"/>
                <a:ext cx="4506" cy="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圆角矩形 4"/>
              <p:cNvSpPr/>
              <p:nvPr/>
            </p:nvSpPr>
            <p:spPr>
              <a:xfrm>
                <a:off x="2453" y="7184"/>
                <a:ext cx="4506" cy="5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文本框 9"/>
              <p:cNvSpPr txBox="1"/>
              <p:nvPr/>
            </p:nvSpPr>
            <p:spPr>
              <a:xfrm>
                <a:off x="7602" y="8018"/>
                <a:ext cx="1012" cy="580"/>
              </a:xfrm>
              <a:prstGeom prst="rect">
                <a:avLst/>
              </a:prstGeom>
              <a:noFill/>
            </p:spPr>
            <p:txBody>
              <a:bodyPr wrap="none" rtlCol="0">
                <a:spAutoFit/>
              </a:bodyPr>
              <a:lstStyle/>
              <a:p>
                <a:r>
                  <a:rPr lang="zh-CN" altLang="en-US" b="1">
                    <a:solidFill>
                      <a:srgbClr val="EF8D4B"/>
                    </a:solidFill>
                  </a:rPr>
                  <a:t>向量</a:t>
                </a:r>
                <a:endParaRPr lang="zh-CN" altLang="en-US" b="1">
                  <a:solidFill>
                    <a:srgbClr val="EF8D4B"/>
                  </a:solidFill>
                </a:endParaRPr>
              </a:p>
            </p:txBody>
          </p:sp>
          <p:cxnSp>
            <p:nvCxnSpPr>
              <p:cNvPr id="11" name="直接箭头连接符 10"/>
              <p:cNvCxnSpPr>
                <a:stCxn id="10" idx="1"/>
                <a:endCxn id="5" idx="3"/>
              </p:cNvCxnSpPr>
              <p:nvPr/>
            </p:nvCxnSpPr>
            <p:spPr>
              <a:xfrm flipH="1" flipV="1">
                <a:off x="6959" y="7483"/>
                <a:ext cx="643" cy="826"/>
              </a:xfrm>
              <a:prstGeom prst="straightConnector1">
                <a:avLst/>
              </a:prstGeom>
              <a:ln w="19050">
                <a:tailEnd type="arrow" w="med" len="med"/>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a:stCxn id="10" idx="1"/>
                <a:endCxn id="6" idx="3"/>
              </p:cNvCxnSpPr>
              <p:nvPr/>
            </p:nvCxnSpPr>
            <p:spPr>
              <a:xfrm flipH="1">
                <a:off x="6960" y="8309"/>
                <a:ext cx="642" cy="41"/>
              </a:xfrm>
              <a:prstGeom prst="straightConnector1">
                <a:avLst/>
              </a:prstGeom>
              <a:ln w="19050">
                <a:tailEnd type="arrow" w="med" len="med"/>
              </a:ln>
            </p:spPr>
            <p:style>
              <a:lnRef idx="1">
                <a:schemeClr val="accent2"/>
              </a:lnRef>
              <a:fillRef idx="0">
                <a:schemeClr val="accent2"/>
              </a:fillRef>
              <a:effectRef idx="0">
                <a:schemeClr val="accent2"/>
              </a:effectRef>
              <a:fontRef idx="minor">
                <a:schemeClr val="tx1"/>
              </a:fontRef>
            </p:style>
          </p:cxnSp>
          <p:cxnSp>
            <p:nvCxnSpPr>
              <p:cNvPr id="13" name="直接箭头连接符 12"/>
              <p:cNvCxnSpPr>
                <a:stCxn id="10" idx="1"/>
                <a:endCxn id="7" idx="3"/>
              </p:cNvCxnSpPr>
              <p:nvPr/>
            </p:nvCxnSpPr>
            <p:spPr>
              <a:xfrm flipH="1">
                <a:off x="6960" y="8309"/>
                <a:ext cx="642" cy="986"/>
              </a:xfrm>
              <a:prstGeom prst="straightConnector1">
                <a:avLst/>
              </a:prstGeom>
              <a:ln w="19050">
                <a:tailEnd type="arrow" w="med" len="med"/>
              </a:ln>
            </p:spPr>
            <p:style>
              <a:lnRef idx="1">
                <a:schemeClr val="accent2"/>
              </a:lnRef>
              <a:fillRef idx="0">
                <a:schemeClr val="accent2"/>
              </a:fillRef>
              <a:effectRef idx="0">
                <a:schemeClr val="accent2"/>
              </a:effectRef>
              <a:fontRef idx="minor">
                <a:schemeClr val="tx1"/>
              </a:fontRef>
            </p:style>
          </p:cxnSp>
        </p:grpSp>
        <p:grpSp>
          <p:nvGrpSpPr>
            <p:cNvPr id="17" name="组合 16"/>
            <p:cNvGrpSpPr/>
            <p:nvPr/>
          </p:nvGrpSpPr>
          <p:grpSpPr>
            <a:xfrm>
              <a:off x="3377" y="6190"/>
              <a:ext cx="4958" cy="673"/>
              <a:chOff x="3377" y="6190"/>
              <a:chExt cx="4958" cy="673"/>
            </a:xfrm>
          </p:grpSpPr>
          <p:sp>
            <p:nvSpPr>
              <p:cNvPr id="8" name="圆角矩形 7"/>
              <p:cNvSpPr/>
              <p:nvPr/>
            </p:nvSpPr>
            <p:spPr>
              <a:xfrm>
                <a:off x="3377" y="6190"/>
                <a:ext cx="3583" cy="6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7323" y="6190"/>
                <a:ext cx="1012" cy="580"/>
              </a:xfrm>
              <a:prstGeom prst="rect">
                <a:avLst/>
              </a:prstGeom>
              <a:noFill/>
            </p:spPr>
            <p:txBody>
              <a:bodyPr wrap="none" rtlCol="0">
                <a:spAutoFit/>
              </a:bodyPr>
              <a:lstStyle/>
              <a:p>
                <a:r>
                  <a:rPr lang="zh-CN" altLang="en-US" b="1">
                    <a:solidFill>
                      <a:srgbClr val="FFD966"/>
                    </a:solidFill>
                  </a:rPr>
                  <a:t>类型</a:t>
                </a:r>
                <a:endParaRPr lang="zh-CN" altLang="en-US" b="1">
                  <a:solidFill>
                    <a:srgbClr val="FFD966"/>
                  </a:solidFill>
                </a:endParaRPr>
              </a:p>
            </p:txBody>
          </p:sp>
          <p:cxnSp>
            <p:nvCxnSpPr>
              <p:cNvPr id="14" name="直接箭头连接符 13"/>
              <p:cNvCxnSpPr>
                <a:stCxn id="9" idx="1"/>
                <a:endCxn id="8" idx="3"/>
              </p:cNvCxnSpPr>
              <p:nvPr/>
            </p:nvCxnSpPr>
            <p:spPr>
              <a:xfrm flipH="1">
                <a:off x="6960" y="6481"/>
                <a:ext cx="363" cy="46"/>
              </a:xfrm>
              <a:prstGeom prst="straightConnector1">
                <a:avLst/>
              </a:prstGeom>
              <a:ln w="19050">
                <a:solidFill>
                  <a:srgbClr val="FFD966"/>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 name="对象 1">
              <a:hlinkClick r:id="" action="ppaction://ole?verb=0"/>
            </p:cNvPr>
            <p:cNvGraphicFramePr>
              <a:graphicFrameLocks noChangeAspect="1"/>
            </p:cNvGraphicFramePr>
            <p:nvPr/>
          </p:nvGraphicFramePr>
          <p:xfrm>
            <a:off x="2909" y="6190"/>
            <a:ext cx="3559" cy="3559"/>
          </p:xfrm>
          <a:graphic>
            <a:graphicData uri="http://schemas.openxmlformats.org/presentationml/2006/ole">
              <mc:AlternateContent xmlns:mc="http://schemas.openxmlformats.org/markup-compatibility/2006">
                <mc:Choice xmlns:v="urn:schemas-microsoft-com:vml" Requires="v">
                  <p:oleObj spid="_x0000_s7475" name="" r:id="rId1" imgW="889000" imgH="889000" progId="Equation.DSMT4">
                    <p:embed/>
                  </p:oleObj>
                </mc:Choice>
                <mc:Fallback>
                  <p:oleObj name="" r:id="rId1" imgW="889000" imgH="889000" progId="Equation.DSMT4">
                    <p:embed/>
                    <p:pic>
                      <p:nvPicPr>
                        <p:cNvPr id="0" name="图片 3072"/>
                        <p:cNvPicPr/>
                        <p:nvPr/>
                      </p:nvPicPr>
                      <p:blipFill>
                        <a:blip r:embed="rId2"/>
                        <a:stretch>
                          <a:fillRect/>
                        </a:stretch>
                      </p:blipFill>
                      <p:spPr>
                        <a:xfrm>
                          <a:off x="2909" y="6190"/>
                          <a:ext cx="3559" cy="3559"/>
                        </a:xfrm>
                        <a:prstGeom prst="rect">
                          <a:avLst/>
                        </a:prstGeom>
                      </p:spPr>
                    </p:pic>
                  </p:oleObj>
                </mc:Fallback>
              </mc:AlternateContent>
            </a:graphicData>
          </a:graphic>
        </p:graphicFrame>
      </p:grpSp>
      <p:graphicFrame>
        <p:nvGraphicFramePr>
          <p:cNvPr id="20" name="对象 19">
            <a:hlinkClick r:id="" action="ppaction://ole?verb=0"/>
          </p:cNvPr>
          <p:cNvGraphicFramePr>
            <a:graphicFrameLocks noChangeAspect="1"/>
          </p:cNvGraphicFramePr>
          <p:nvPr/>
        </p:nvGraphicFramePr>
        <p:xfrm>
          <a:off x="319205" y="3624544"/>
          <a:ext cx="2008133" cy="2450646"/>
        </p:xfrm>
        <a:graphic>
          <a:graphicData uri="http://schemas.openxmlformats.org/presentationml/2006/ole">
            <mc:AlternateContent xmlns:mc="http://schemas.openxmlformats.org/markup-compatibility/2006">
              <mc:Choice xmlns:v="urn:schemas-microsoft-com:vml" Requires="v">
                <p:oleObj spid="_x0000_s7476" name="" r:id="rId3" imgW="1143000" imgH="1346200" progId="Equation.DSMT4">
                  <p:embed/>
                </p:oleObj>
              </mc:Choice>
              <mc:Fallback>
                <p:oleObj name="" r:id="rId3" imgW="1143000" imgH="1346200" progId="Equation.DSMT4">
                  <p:embed/>
                  <p:pic>
                    <p:nvPicPr>
                      <p:cNvPr id="0" name="图片 3074"/>
                      <p:cNvPicPr/>
                      <p:nvPr/>
                    </p:nvPicPr>
                    <p:blipFill>
                      <a:blip r:embed="rId4"/>
                      <a:stretch>
                        <a:fillRect/>
                      </a:stretch>
                    </p:blipFill>
                    <p:spPr>
                      <a:xfrm>
                        <a:off x="319205" y="3624544"/>
                        <a:ext cx="2008133" cy="2450646"/>
                      </a:xfrm>
                      <a:prstGeom prst="rect">
                        <a:avLst/>
                      </a:prstGeom>
                    </p:spPr>
                  </p:pic>
                </p:oleObj>
              </mc:Fallback>
            </mc:AlternateContent>
          </a:graphicData>
        </a:graphic>
      </p:graphicFrame>
      <p:grpSp>
        <p:nvGrpSpPr>
          <p:cNvPr id="25" name="组合 24"/>
          <p:cNvGrpSpPr/>
          <p:nvPr/>
        </p:nvGrpSpPr>
        <p:grpSpPr>
          <a:xfrm>
            <a:off x="7321006" y="2980138"/>
            <a:ext cx="4640356" cy="3311547"/>
            <a:chOff x="11135" y="4721"/>
            <a:chExt cx="7309" cy="5216"/>
          </a:xfrm>
        </p:grpSpPr>
        <p:sp>
          <p:nvSpPr>
            <p:cNvPr id="23" name="圆角矩形 22"/>
            <p:cNvSpPr/>
            <p:nvPr/>
          </p:nvSpPr>
          <p:spPr>
            <a:xfrm>
              <a:off x="12093" y="4721"/>
              <a:ext cx="4536" cy="5216"/>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22" name="对象 21">
              <a:hlinkClick r:id="" action="ppaction://ole?verb=0"/>
            </p:cNvPr>
            <p:cNvGraphicFramePr>
              <a:graphicFrameLocks noChangeAspect="1"/>
            </p:cNvGraphicFramePr>
            <p:nvPr/>
          </p:nvGraphicFramePr>
          <p:xfrm>
            <a:off x="11135" y="5532"/>
            <a:ext cx="7309" cy="3900"/>
          </p:xfrm>
          <a:graphic>
            <a:graphicData uri="http://schemas.openxmlformats.org/presentationml/2006/ole">
              <mc:AlternateContent xmlns:mc="http://schemas.openxmlformats.org/markup-compatibility/2006">
                <mc:Choice xmlns:v="urn:schemas-microsoft-com:vml" Requires="v">
                  <p:oleObj spid="_x0000_s7477" name="" r:id="rId5" imgW="2234565" imgH="1346200" progId="Equation.DSMT4">
                    <p:embed/>
                  </p:oleObj>
                </mc:Choice>
                <mc:Fallback>
                  <p:oleObj name="" r:id="rId5" imgW="2234565" imgH="1346200" progId="Equation.DSMT4">
                    <p:embed/>
                    <p:pic>
                      <p:nvPicPr>
                        <p:cNvPr id="0" name="图片 3075"/>
                        <p:cNvPicPr/>
                        <p:nvPr/>
                      </p:nvPicPr>
                      <p:blipFill>
                        <a:blip r:embed="rId6"/>
                        <a:stretch>
                          <a:fillRect/>
                        </a:stretch>
                      </p:blipFill>
                      <p:spPr>
                        <a:xfrm>
                          <a:off x="11135" y="5532"/>
                          <a:ext cx="7309" cy="3900"/>
                        </a:xfrm>
                        <a:prstGeom prst="rect">
                          <a:avLst/>
                        </a:prstGeom>
                      </p:spPr>
                    </p:pic>
                  </p:oleObj>
                </mc:Fallback>
              </mc:AlternateContent>
            </a:graphicData>
          </a:graphic>
        </p:graphicFrame>
        <p:sp>
          <p:nvSpPr>
            <p:cNvPr id="24" name="文本框 23"/>
            <p:cNvSpPr txBox="1"/>
            <p:nvPr/>
          </p:nvSpPr>
          <p:spPr>
            <a:xfrm>
              <a:off x="13588" y="4879"/>
              <a:ext cx="1372" cy="580"/>
            </a:xfrm>
            <a:prstGeom prst="rect">
              <a:avLst/>
            </a:prstGeom>
            <a:noFill/>
          </p:spPr>
          <p:txBody>
            <a:bodyPr wrap="none" rtlCol="0">
              <a:spAutoFit/>
            </a:bodyPr>
            <a:lstStyle/>
            <a:p>
              <a:r>
                <a:rPr lang="en-US" altLang="zh-CN" b="1">
                  <a:solidFill>
                    <a:srgbClr val="EF8D4B"/>
                  </a:solidFill>
                </a:rPr>
                <a:t>T1</a:t>
              </a:r>
              <a:r>
                <a:rPr lang="zh-CN" altLang="en-US" b="1">
                  <a:solidFill>
                    <a:srgbClr val="EF8D4B"/>
                  </a:solidFill>
                </a:rPr>
                <a:t>特征</a:t>
              </a:r>
              <a:endParaRPr lang="zh-CN" altLang="en-US" b="1">
                <a:solidFill>
                  <a:srgbClr val="EF8D4B"/>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99440" y="1188720"/>
            <a:ext cx="10754360" cy="4988560"/>
          </a:xfrm>
        </p:spPr>
        <p:txBody>
          <a:bodyPr>
            <a:normAutofit fontScale="90000"/>
          </a:bodyPr>
          <a:lstStyle/>
          <a:p>
            <a:pPr>
              <a:lnSpc>
                <a:spcPct val="150000"/>
              </a:lnSpc>
            </a:pPr>
            <a:r>
              <a:rPr lang="zh-CN" altLang="en-US" sz="2400" b="1" dirty="0">
                <a:solidFill>
                  <a:schemeClr val="tx1"/>
                </a:solidFill>
              </a:rPr>
              <a:t>词袋法</a:t>
            </a:r>
            <a:r>
              <a:rPr lang="zh-CN" altLang="en-US" sz="2400" dirty="0">
                <a:solidFill>
                  <a:schemeClr val="tx1"/>
                </a:solidFill>
              </a:rPr>
              <a:t>：将文本当作一个无序的数据集合，文本特征可以采用文本中的词条</a:t>
            </a:r>
            <a:r>
              <a:rPr lang="en-US" altLang="zh-CN" sz="2400" dirty="0">
                <a:solidFill>
                  <a:schemeClr val="tx1"/>
                </a:solidFill>
              </a:rPr>
              <a:t>/</a:t>
            </a:r>
            <a:r>
              <a:rPr lang="zh-CN" altLang="en-US" sz="2400" dirty="0">
                <a:solidFill>
                  <a:schemeClr val="tx1"/>
                </a:solidFill>
              </a:rPr>
              <a:t>单词</a:t>
            </a:r>
            <a:r>
              <a:rPr lang="en-US" altLang="zh-CN" sz="2400" dirty="0">
                <a:solidFill>
                  <a:schemeClr val="tx1"/>
                </a:solidFill>
              </a:rPr>
              <a:t>T</a:t>
            </a:r>
            <a:r>
              <a:rPr lang="zh-CN" altLang="en-US" sz="2400" dirty="0">
                <a:solidFill>
                  <a:schemeClr val="tx1"/>
                </a:solidFill>
              </a:rPr>
              <a:t>进行体现，那么文本中出现的所有词条及其出现的次数</a:t>
            </a:r>
            <a:r>
              <a:rPr lang="en-US" altLang="zh-CN" sz="2400" dirty="0">
                <a:solidFill>
                  <a:schemeClr val="tx1"/>
                </a:solidFill>
              </a:rPr>
              <a:t>/</a:t>
            </a:r>
            <a:r>
              <a:rPr lang="zh-CN" altLang="en-US" sz="2400" dirty="0">
                <a:solidFill>
                  <a:schemeClr val="tx1"/>
                </a:solidFill>
              </a:rPr>
              <a:t>频率就可以体现文档的特征</a:t>
            </a:r>
            <a:endParaRPr lang="zh-CN" altLang="en-US" sz="2400" dirty="0">
              <a:solidFill>
                <a:schemeClr val="tx1"/>
              </a:solidFill>
            </a:endParaRPr>
          </a:p>
          <a:p>
            <a:pPr>
              <a:lnSpc>
                <a:spcPct val="150000"/>
              </a:lnSpc>
            </a:pPr>
            <a:r>
              <a:rPr lang="en-US" altLang="zh-CN" sz="2400" b="1" dirty="0">
                <a:solidFill>
                  <a:schemeClr val="tx1"/>
                </a:solidFill>
              </a:rPr>
              <a:t>TF-IDF</a:t>
            </a:r>
            <a:r>
              <a:rPr lang="en-US" altLang="zh-CN" sz="2400" dirty="0">
                <a:solidFill>
                  <a:schemeClr val="tx1"/>
                </a:solidFill>
              </a:rPr>
              <a:t>: </a:t>
            </a:r>
            <a:r>
              <a:rPr lang="zh-CN" altLang="en-US" sz="2400" dirty="0">
                <a:solidFill>
                  <a:schemeClr val="tx1"/>
                </a:solidFill>
              </a:rPr>
              <a:t>词条</a:t>
            </a:r>
            <a:r>
              <a:rPr lang="en-US" altLang="zh-CN" sz="2400" dirty="0">
                <a:solidFill>
                  <a:schemeClr val="tx1"/>
                </a:solidFill>
              </a:rPr>
              <a:t>的重要性随着它在文件中出现的次数成正比增加，但同时会随着它在语料库中出现的频率成反比下降</a:t>
            </a:r>
            <a:r>
              <a:rPr lang="zh-CN" altLang="en-US" sz="2400" dirty="0">
                <a:solidFill>
                  <a:schemeClr val="tx1"/>
                </a:solidFill>
              </a:rPr>
              <a:t>；也就是说</a:t>
            </a:r>
            <a:r>
              <a:rPr lang="zh-CN" altLang="en-US" sz="2400" b="1" dirty="0">
                <a:solidFill>
                  <a:schemeClr val="tx1"/>
                </a:solidFill>
              </a:rPr>
              <a:t>词条</a:t>
            </a:r>
            <a:r>
              <a:rPr lang="zh-CN" altLang="en-US" sz="2400" dirty="0">
                <a:solidFill>
                  <a:schemeClr val="tx1"/>
                </a:solidFill>
              </a:rPr>
              <a:t>在</a:t>
            </a:r>
            <a:r>
              <a:rPr lang="zh-CN" altLang="en-US" sz="2400" b="1" dirty="0">
                <a:solidFill>
                  <a:schemeClr val="tx1"/>
                </a:solidFill>
              </a:rPr>
              <a:t>当前文本</a:t>
            </a:r>
            <a:r>
              <a:rPr lang="zh-CN" altLang="en-US" sz="2400" dirty="0">
                <a:solidFill>
                  <a:schemeClr val="tx1"/>
                </a:solidFill>
              </a:rPr>
              <a:t>中出现的次数</a:t>
            </a:r>
            <a:r>
              <a:rPr lang="zh-CN" altLang="en-US" sz="2400" b="1" dirty="0">
                <a:solidFill>
                  <a:schemeClr val="tx1"/>
                </a:solidFill>
              </a:rPr>
              <a:t>越多</a:t>
            </a:r>
            <a:r>
              <a:rPr lang="zh-CN" altLang="en-US" sz="2400" dirty="0">
                <a:solidFill>
                  <a:schemeClr val="tx1"/>
                </a:solidFill>
              </a:rPr>
              <a:t>，表示该</a:t>
            </a:r>
            <a:r>
              <a:rPr lang="zh-CN" altLang="en-US" sz="2400" b="1" dirty="0">
                <a:solidFill>
                  <a:schemeClr val="tx1"/>
                </a:solidFill>
              </a:rPr>
              <a:t>词条</a:t>
            </a:r>
            <a:r>
              <a:rPr lang="zh-CN" altLang="en-US" sz="2400" dirty="0">
                <a:solidFill>
                  <a:schemeClr val="tx1"/>
                </a:solidFill>
              </a:rPr>
              <a:t>对</a:t>
            </a:r>
            <a:r>
              <a:rPr lang="zh-CN" altLang="en-US" sz="2400" b="1" dirty="0">
                <a:solidFill>
                  <a:schemeClr val="tx1"/>
                </a:solidFill>
              </a:rPr>
              <a:t>当前文本</a:t>
            </a:r>
            <a:r>
              <a:rPr lang="zh-CN" altLang="en-US" sz="2400" dirty="0">
                <a:solidFill>
                  <a:schemeClr val="tx1"/>
                </a:solidFill>
              </a:rPr>
              <a:t>的重要性</a:t>
            </a:r>
            <a:r>
              <a:rPr lang="zh-CN" altLang="en-US" sz="2400" b="1" dirty="0">
                <a:solidFill>
                  <a:schemeClr val="tx1"/>
                </a:solidFill>
              </a:rPr>
              <a:t>越高</a:t>
            </a:r>
            <a:r>
              <a:rPr lang="zh-CN" altLang="en-US" sz="2400" dirty="0">
                <a:solidFill>
                  <a:schemeClr val="tx1"/>
                </a:solidFill>
              </a:rPr>
              <a:t>，</a:t>
            </a:r>
            <a:r>
              <a:rPr lang="zh-CN" altLang="en-US" sz="2400" b="1" dirty="0">
                <a:solidFill>
                  <a:schemeClr val="tx1"/>
                </a:solidFill>
              </a:rPr>
              <a:t>词条</a:t>
            </a:r>
            <a:r>
              <a:rPr lang="zh-CN" altLang="en-US" sz="2400" dirty="0">
                <a:solidFill>
                  <a:schemeClr val="tx1"/>
                </a:solidFill>
              </a:rPr>
              <a:t>在</a:t>
            </a:r>
            <a:r>
              <a:rPr lang="zh-CN" altLang="en-US" sz="2400" b="1" dirty="0">
                <a:solidFill>
                  <a:schemeClr val="tx1"/>
                </a:solidFill>
              </a:rPr>
              <a:t>所有文本</a:t>
            </a:r>
            <a:r>
              <a:rPr lang="en-US" altLang="zh-CN" sz="2400" b="1" dirty="0">
                <a:solidFill>
                  <a:schemeClr val="tx1"/>
                </a:solidFill>
              </a:rPr>
              <a:t>(</a:t>
            </a:r>
            <a:r>
              <a:rPr lang="en-US" altLang="zh-CN" sz="2400" b="1" dirty="0">
                <a:sym typeface="+mn-ea"/>
              </a:rPr>
              <a:t>语料库/</a:t>
            </a:r>
            <a:r>
              <a:rPr lang="zh-CN" altLang="en-US" sz="2400" b="1" dirty="0">
                <a:sym typeface="+mn-ea"/>
              </a:rPr>
              <a:t>训练数据集</a:t>
            </a:r>
            <a:r>
              <a:rPr lang="en-US" altLang="zh-CN" sz="2400" b="1" dirty="0">
                <a:solidFill>
                  <a:schemeClr val="tx1"/>
                </a:solidFill>
              </a:rPr>
              <a:t>)</a:t>
            </a:r>
            <a:r>
              <a:rPr lang="zh-CN" altLang="en-US" sz="2400" dirty="0">
                <a:solidFill>
                  <a:schemeClr val="tx1"/>
                </a:solidFill>
              </a:rPr>
              <a:t>中出现的次数</a:t>
            </a:r>
            <a:r>
              <a:rPr lang="zh-CN" altLang="en-US" sz="2400" b="1" dirty="0">
                <a:solidFill>
                  <a:schemeClr val="tx1"/>
                </a:solidFill>
              </a:rPr>
              <a:t>越少</a:t>
            </a:r>
            <a:r>
              <a:rPr lang="zh-CN" altLang="en-US" sz="2400" dirty="0">
                <a:solidFill>
                  <a:schemeClr val="tx1"/>
                </a:solidFill>
              </a:rPr>
              <a:t>，说明这个</a:t>
            </a:r>
            <a:r>
              <a:rPr lang="zh-CN" altLang="en-US" sz="2400" b="1" dirty="0">
                <a:solidFill>
                  <a:schemeClr val="tx1"/>
                </a:solidFill>
              </a:rPr>
              <a:t>词条</a:t>
            </a:r>
            <a:r>
              <a:rPr lang="zh-CN" altLang="en-US" sz="2400" dirty="0">
                <a:solidFill>
                  <a:schemeClr val="tx1"/>
                </a:solidFill>
              </a:rPr>
              <a:t>对</a:t>
            </a:r>
            <a:r>
              <a:rPr lang="zh-CN" altLang="en-US" sz="2400" b="1" dirty="0">
                <a:solidFill>
                  <a:schemeClr val="tx1"/>
                </a:solidFill>
              </a:rPr>
              <a:t>文本</a:t>
            </a:r>
            <a:r>
              <a:rPr lang="zh-CN" altLang="en-US" sz="2400" dirty="0">
                <a:solidFill>
                  <a:schemeClr val="tx1"/>
                </a:solidFill>
              </a:rPr>
              <a:t>的重要性</a:t>
            </a:r>
            <a:r>
              <a:rPr lang="zh-CN" altLang="en-US" sz="2400" b="1" dirty="0">
                <a:solidFill>
                  <a:schemeClr val="tx1"/>
                </a:solidFill>
              </a:rPr>
              <a:t>越高</a:t>
            </a:r>
            <a:r>
              <a:rPr lang="zh-CN" altLang="en-US" sz="2400" dirty="0">
                <a:solidFill>
                  <a:schemeClr val="tx1"/>
                </a:solidFill>
              </a:rPr>
              <a:t>。</a:t>
            </a:r>
            <a:r>
              <a:rPr lang="en-US" altLang="zh-CN" sz="2400" dirty="0">
                <a:solidFill>
                  <a:schemeClr val="tx1"/>
                </a:solidFill>
              </a:rPr>
              <a:t>TF(</a:t>
            </a:r>
            <a:r>
              <a:rPr lang="zh-CN" altLang="en-US" sz="2400" dirty="0">
                <a:solidFill>
                  <a:schemeClr val="tx1"/>
                </a:solidFill>
              </a:rPr>
              <a:t>词频</a:t>
            </a:r>
            <a:r>
              <a:rPr lang="en-US" altLang="zh-CN" sz="2400" dirty="0">
                <a:solidFill>
                  <a:schemeClr val="tx1"/>
                </a:solidFill>
              </a:rPr>
              <a:t>)</a:t>
            </a:r>
            <a:r>
              <a:rPr lang="zh-CN" altLang="en-US" sz="2400" dirty="0">
                <a:solidFill>
                  <a:schemeClr val="tx1"/>
                </a:solidFill>
              </a:rPr>
              <a:t>指某个词条在文本中出现的次数，一般会将其进行归一化处理</a:t>
            </a:r>
            <a:r>
              <a:rPr lang="en-US" altLang="zh-CN" sz="2400" dirty="0">
                <a:solidFill>
                  <a:schemeClr val="tx1"/>
                </a:solidFill>
              </a:rPr>
              <a:t>(</a:t>
            </a:r>
            <a:r>
              <a:rPr lang="zh-CN" altLang="en-US" sz="2400" dirty="0">
                <a:solidFill>
                  <a:schemeClr val="tx1"/>
                </a:solidFill>
              </a:rPr>
              <a:t>该词条数量</a:t>
            </a:r>
            <a:r>
              <a:rPr lang="en-US" altLang="zh-CN" sz="2400" dirty="0">
                <a:solidFill>
                  <a:schemeClr val="tx1"/>
                </a:solidFill>
              </a:rPr>
              <a:t>/</a:t>
            </a:r>
            <a:r>
              <a:rPr lang="zh-CN" altLang="en-US" sz="2400" dirty="0">
                <a:solidFill>
                  <a:schemeClr val="tx1"/>
                </a:solidFill>
              </a:rPr>
              <a:t>该文档中所有词条数量</a:t>
            </a:r>
            <a:r>
              <a:rPr lang="en-US" altLang="zh-CN" sz="2400" dirty="0">
                <a:solidFill>
                  <a:schemeClr val="tx1"/>
                </a:solidFill>
              </a:rPr>
              <a:t>)</a:t>
            </a:r>
            <a:r>
              <a:rPr lang="zh-CN" altLang="en-US" sz="2400" dirty="0">
                <a:solidFill>
                  <a:schemeClr val="tx1"/>
                </a:solidFill>
              </a:rPr>
              <a:t>；</a:t>
            </a:r>
            <a:r>
              <a:rPr lang="en-US" altLang="zh-CN" sz="2400" dirty="0">
                <a:solidFill>
                  <a:schemeClr val="tx1"/>
                </a:solidFill>
              </a:rPr>
              <a:t>IDF(</a:t>
            </a:r>
            <a:r>
              <a:rPr lang="zh-CN" altLang="en-US" sz="2400" dirty="0">
                <a:solidFill>
                  <a:schemeClr val="tx1"/>
                </a:solidFill>
              </a:rPr>
              <a:t>逆向文件频率</a:t>
            </a:r>
            <a:r>
              <a:rPr lang="en-US" altLang="zh-CN" sz="2400" dirty="0">
                <a:solidFill>
                  <a:schemeClr val="tx1"/>
                </a:solidFill>
              </a:rPr>
              <a:t>)</a:t>
            </a:r>
            <a:r>
              <a:rPr lang="zh-CN" altLang="en-US" sz="2400" dirty="0">
                <a:solidFill>
                  <a:schemeClr val="tx1"/>
                </a:solidFill>
              </a:rPr>
              <a:t>指一个词条重要性的度量，一般计算方式为</a:t>
            </a:r>
            <a:r>
              <a:rPr lang="en-US" altLang="zh-CN" sz="2400" b="1" dirty="0">
                <a:sym typeface="+mn-ea"/>
              </a:rPr>
              <a:t>语料库</a:t>
            </a:r>
            <a:r>
              <a:rPr lang="zh-CN" altLang="en-US" sz="2400" b="1" dirty="0">
                <a:sym typeface="+mn-ea"/>
              </a:rPr>
              <a:t>中</a:t>
            </a:r>
            <a:r>
              <a:rPr lang="zh-CN" altLang="en-US" sz="2400" b="1" dirty="0">
                <a:solidFill>
                  <a:schemeClr val="tx1"/>
                </a:solidFill>
              </a:rPr>
              <a:t>总文件数目</a:t>
            </a:r>
            <a:r>
              <a:rPr lang="zh-CN" altLang="en-US" sz="2400" dirty="0">
                <a:solidFill>
                  <a:schemeClr val="tx1"/>
                </a:solidFill>
              </a:rPr>
              <a:t>除以包含</a:t>
            </a:r>
            <a:r>
              <a:rPr lang="zh-CN" altLang="en-US" sz="2400" b="1" dirty="0">
                <a:solidFill>
                  <a:schemeClr val="tx1"/>
                </a:solidFill>
              </a:rPr>
              <a:t>该词语的文件数目</a:t>
            </a:r>
            <a:r>
              <a:rPr lang="zh-CN" altLang="en-US" sz="2400" dirty="0">
                <a:solidFill>
                  <a:schemeClr val="tx1"/>
                </a:solidFill>
              </a:rPr>
              <a:t>，再将得到的商取对数得到。TF</a:t>
            </a:r>
            <a:r>
              <a:rPr lang="en-US" altLang="zh-CN" sz="2400" dirty="0">
                <a:solidFill>
                  <a:schemeClr val="tx1"/>
                </a:solidFill>
              </a:rPr>
              <a:t>-</a:t>
            </a:r>
            <a:r>
              <a:rPr lang="zh-CN" altLang="en-US" sz="2400" dirty="0">
                <a:solidFill>
                  <a:schemeClr val="tx1"/>
                </a:solidFill>
              </a:rPr>
              <a:t>IDF实际上是：</a:t>
            </a:r>
            <a:r>
              <a:rPr lang="zh-CN" altLang="en-US" sz="2400" b="1" dirty="0">
                <a:solidFill>
                  <a:schemeClr val="tx1"/>
                </a:solidFill>
              </a:rPr>
              <a:t>TF * IDF</a:t>
            </a:r>
            <a:endParaRPr lang="zh-CN" altLang="en-US" sz="2400" b="1" dirty="0">
              <a:solidFill>
                <a:schemeClr val="tx1"/>
              </a:solidFill>
            </a:endParaRPr>
          </a:p>
        </p:txBody>
      </p:sp>
      <p:sp>
        <p:nvSpPr>
          <p:cNvPr id="3" name="标题 2"/>
          <p:cNvSpPr>
            <a:spLocks noGrp="1"/>
          </p:cNvSpPr>
          <p:nvPr>
            <p:ph type="title"/>
          </p:nvPr>
        </p:nvSpPr>
        <p:spPr/>
        <p:txBody>
          <a:bodyPr/>
          <a:lstStyle/>
          <a:p>
            <a:r>
              <a:rPr lang="zh-CN" altLang="en-US" dirty="0"/>
              <a:t>文本数据抽取</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文本数据抽取</a:t>
            </a:r>
            <a:endParaRPr lang="zh-CN" altLang="en-US" dirty="0"/>
          </a:p>
        </p:txBody>
      </p:sp>
      <p:sp>
        <p:nvSpPr>
          <p:cNvPr id="2" name="内容占位符 1"/>
          <p:cNvSpPr>
            <a:spLocks noGrp="1"/>
          </p:cNvSpPr>
          <p:nvPr>
            <p:ph idx="1"/>
          </p:nvPr>
        </p:nvSpPr>
        <p:spPr/>
        <p:txBody>
          <a:bodyPr/>
          <a:lstStyle/>
          <a:p>
            <a:r>
              <a:rPr lang="zh-CN" altLang="en-US" sz="2400" dirty="0"/>
              <a:t>文档</a:t>
            </a:r>
            <a:r>
              <a:rPr lang="en-US" altLang="zh-CN" sz="2400" dirty="0"/>
              <a:t>1</a:t>
            </a:r>
            <a:r>
              <a:rPr lang="zh-CN" altLang="en-US" sz="2400" dirty="0"/>
              <a:t>内容：</a:t>
            </a:r>
            <a:r>
              <a:rPr lang="en-US" altLang="zh-CN" sz="2400" dirty="0"/>
              <a:t>A(2)</a:t>
            </a:r>
            <a:r>
              <a:rPr lang="zh-CN" altLang="en-US" sz="2400" dirty="0"/>
              <a:t>、</a:t>
            </a:r>
            <a:r>
              <a:rPr lang="en-US" altLang="zh-CN" sz="2400" dirty="0"/>
              <a:t>B(1)</a:t>
            </a:r>
            <a:r>
              <a:rPr lang="zh-CN" altLang="en-US" sz="2400" dirty="0"/>
              <a:t>、</a:t>
            </a:r>
            <a:r>
              <a:rPr lang="en-US" altLang="zh-CN" sz="2400" dirty="0"/>
              <a:t>C(3)</a:t>
            </a:r>
            <a:r>
              <a:rPr lang="zh-CN" altLang="en-US" sz="2400" dirty="0"/>
              <a:t>、</a:t>
            </a:r>
            <a:r>
              <a:rPr lang="en-US" altLang="zh-CN" sz="2400" dirty="0"/>
              <a:t>D(9)</a:t>
            </a:r>
            <a:r>
              <a:rPr lang="zh-CN" altLang="en-US" sz="2400" dirty="0"/>
              <a:t>、</a:t>
            </a:r>
            <a:r>
              <a:rPr lang="en-US" altLang="zh-CN" sz="2400" dirty="0"/>
              <a:t>E(1)</a:t>
            </a:r>
            <a:endParaRPr lang="en-US" altLang="zh-CN" sz="2400" dirty="0"/>
          </a:p>
          <a:p>
            <a:r>
              <a:rPr lang="zh-CN" altLang="en-US" sz="2400" dirty="0"/>
              <a:t>文档</a:t>
            </a:r>
            <a:r>
              <a:rPr lang="en-US" altLang="zh-CN" sz="2400" dirty="0"/>
              <a:t>2</a:t>
            </a:r>
            <a:r>
              <a:rPr lang="zh-CN" altLang="en-US" sz="2400" dirty="0"/>
              <a:t>内容：</a:t>
            </a:r>
            <a:r>
              <a:rPr lang="en-US" altLang="zh-CN" sz="2400" dirty="0"/>
              <a:t>A(1)</a:t>
            </a:r>
            <a:r>
              <a:rPr lang="zh-CN" altLang="en-US" sz="2400" dirty="0"/>
              <a:t>、</a:t>
            </a:r>
            <a:r>
              <a:rPr lang="en-US" altLang="zh-CN" sz="2400" dirty="0"/>
              <a:t>B(5)</a:t>
            </a:r>
            <a:r>
              <a:rPr lang="zh-CN" altLang="en-US" sz="2400" dirty="0"/>
              <a:t>、</a:t>
            </a:r>
            <a:r>
              <a:rPr lang="en-US" altLang="zh-CN" sz="2400" dirty="0"/>
              <a:t>C(2)</a:t>
            </a:r>
            <a:r>
              <a:rPr lang="zh-CN" altLang="en-US" sz="2400" dirty="0"/>
              <a:t>、</a:t>
            </a:r>
            <a:r>
              <a:rPr lang="en-US" altLang="zh-CN" sz="2400" dirty="0"/>
              <a:t>D(10)</a:t>
            </a:r>
            <a:endParaRPr lang="zh-CN" altLang="en-US" sz="2400" dirty="0"/>
          </a:p>
        </p:txBody>
      </p:sp>
      <p:graphicFrame>
        <p:nvGraphicFramePr>
          <p:cNvPr id="5" name="对象 4">
            <a:hlinkClick r:id="" action="ppaction://ole?verb=0"/>
          </p:cNvPr>
          <p:cNvGraphicFramePr>
            <a:graphicFrameLocks noChangeAspect="1"/>
          </p:cNvGraphicFramePr>
          <p:nvPr/>
        </p:nvGraphicFramePr>
        <p:xfrm>
          <a:off x="721156" y="3621369"/>
          <a:ext cx="4316566" cy="1384044"/>
        </p:xfrm>
        <a:graphic>
          <a:graphicData uri="http://schemas.openxmlformats.org/presentationml/2006/ole">
            <mc:AlternateContent xmlns:mc="http://schemas.openxmlformats.org/markup-compatibility/2006">
              <mc:Choice xmlns:v="urn:schemas-microsoft-com:vml" Requires="v">
                <p:oleObj spid="_x0000_s8499" name="" r:id="rId1" imgW="1688465" imgH="673100" progId="Equation.DSMT4">
                  <p:embed/>
                </p:oleObj>
              </mc:Choice>
              <mc:Fallback>
                <p:oleObj name="" r:id="rId1" imgW="1688465" imgH="673100" progId="Equation.DSMT4">
                  <p:embed/>
                  <p:pic>
                    <p:nvPicPr>
                      <p:cNvPr id="0" name="图片 4096"/>
                      <p:cNvPicPr/>
                      <p:nvPr/>
                    </p:nvPicPr>
                    <p:blipFill>
                      <a:blip r:embed="rId2"/>
                      <a:stretch>
                        <a:fillRect/>
                      </a:stretch>
                    </p:blipFill>
                    <p:spPr>
                      <a:xfrm>
                        <a:off x="721156" y="3621369"/>
                        <a:ext cx="4316566" cy="1384044"/>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564226" y="2423981"/>
          <a:ext cx="4619405" cy="2455090"/>
        </p:xfrm>
        <a:graphic>
          <a:graphicData uri="http://schemas.openxmlformats.org/presentationml/2006/ole">
            <mc:AlternateContent xmlns:mc="http://schemas.openxmlformats.org/markup-compatibility/2006">
              <mc:Choice xmlns:v="urn:schemas-microsoft-com:vml" Requires="v">
                <p:oleObj spid="_x0000_s8500" name="" r:id="rId3" imgW="2628900" imgH="1397000" progId="Equation.DSMT4">
                  <p:embed/>
                </p:oleObj>
              </mc:Choice>
              <mc:Fallback>
                <p:oleObj name="" r:id="rId3" imgW="2628900" imgH="1397000" progId="Equation.DSMT4">
                  <p:embed/>
                  <p:pic>
                    <p:nvPicPr>
                      <p:cNvPr id="0" name="图片 4097"/>
                      <p:cNvPicPr/>
                      <p:nvPr/>
                    </p:nvPicPr>
                    <p:blipFill>
                      <a:blip r:embed="rId4"/>
                      <a:stretch>
                        <a:fillRect/>
                      </a:stretch>
                    </p:blipFill>
                    <p:spPr>
                      <a:xfrm>
                        <a:off x="6564226" y="2423981"/>
                        <a:ext cx="4619405" cy="24550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489945" y="5005413"/>
          <a:ext cx="4767967" cy="1358648"/>
        </p:xfrm>
        <a:graphic>
          <a:graphicData uri="http://schemas.openxmlformats.org/presentationml/2006/ole">
            <mc:AlternateContent xmlns:mc="http://schemas.openxmlformats.org/markup-compatibility/2006">
              <mc:Choice xmlns:v="urn:schemas-microsoft-com:vml" Requires="v">
                <p:oleObj spid="_x0000_s8501" name="" r:id="rId5" imgW="2362200" imgH="673100" progId="Equation.DSMT4">
                  <p:embed/>
                </p:oleObj>
              </mc:Choice>
              <mc:Fallback>
                <p:oleObj name="" r:id="rId5" imgW="2362200" imgH="673100" progId="Equation.DSMT4">
                  <p:embed/>
                  <p:pic>
                    <p:nvPicPr>
                      <p:cNvPr id="0" name="图片 4098"/>
                      <p:cNvPicPr/>
                      <p:nvPr/>
                    </p:nvPicPr>
                    <p:blipFill>
                      <a:blip r:embed="rId6"/>
                      <a:stretch>
                        <a:fillRect/>
                      </a:stretch>
                    </p:blipFill>
                    <p:spPr>
                      <a:xfrm>
                        <a:off x="6489945" y="5005413"/>
                        <a:ext cx="4767967" cy="1358648"/>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42595" y="1044575"/>
            <a:ext cx="11161395" cy="5653405"/>
          </a:xfrm>
        </p:spPr>
        <p:txBody>
          <a:bodyPr>
            <a:normAutofit fontScale="92500" lnSpcReduction="10000"/>
          </a:bodyPr>
          <a:lstStyle/>
          <a:p>
            <a:pPr>
              <a:lnSpc>
                <a:spcPct val="150000"/>
              </a:lnSpc>
            </a:pPr>
            <a:r>
              <a:rPr lang="zh-CN" altLang="en-US" sz="2400" dirty="0">
                <a:solidFill>
                  <a:schemeClr val="tx1"/>
                </a:solidFill>
              </a:rPr>
              <a:t>模型选择：对特定任务最优建模方法的选择或者对特定模型最佳参数的选择。</a:t>
            </a:r>
            <a:endParaRPr lang="zh-CN" altLang="en-US" sz="2400" dirty="0">
              <a:solidFill>
                <a:schemeClr val="tx1"/>
              </a:solidFill>
            </a:endParaRPr>
          </a:p>
          <a:p>
            <a:pPr>
              <a:lnSpc>
                <a:spcPct val="150000"/>
              </a:lnSpc>
            </a:pPr>
            <a:r>
              <a:rPr lang="zh-CN" altLang="en-US" sz="2400" dirty="0">
                <a:solidFill>
                  <a:schemeClr val="tx1"/>
                </a:solidFill>
              </a:rPr>
              <a:t>在训练数据集上运行模型</a:t>
            </a:r>
            <a:r>
              <a:rPr lang="en-US" altLang="zh-CN" sz="2400" dirty="0">
                <a:solidFill>
                  <a:schemeClr val="tx1"/>
                </a:solidFill>
              </a:rPr>
              <a:t>(</a:t>
            </a:r>
            <a:r>
              <a:rPr lang="zh-CN" altLang="en-US" sz="2400" dirty="0">
                <a:solidFill>
                  <a:schemeClr val="tx1"/>
                </a:solidFill>
              </a:rPr>
              <a:t>算法</a:t>
            </a:r>
            <a:r>
              <a:rPr lang="en-US" altLang="zh-CN" sz="2400" dirty="0">
                <a:solidFill>
                  <a:schemeClr val="tx1"/>
                </a:solidFill>
              </a:rPr>
              <a:t>)</a:t>
            </a:r>
            <a:r>
              <a:rPr lang="zh-CN" altLang="en-US" sz="2400" dirty="0">
                <a:solidFill>
                  <a:schemeClr val="tx1"/>
                </a:solidFill>
              </a:rPr>
              <a:t>并在测试数据集中测试效果，迭代进行数据模型的修改，这种方式被称为</a:t>
            </a:r>
            <a:r>
              <a:rPr lang="zh-CN" altLang="en-US" sz="2400" b="1" dirty="0">
                <a:solidFill>
                  <a:schemeClr val="tx1"/>
                </a:solidFill>
              </a:rPr>
              <a:t>交叉验证</a:t>
            </a:r>
            <a:r>
              <a:rPr lang="en-US" altLang="zh-CN" sz="2400" dirty="0">
                <a:solidFill>
                  <a:schemeClr val="tx1"/>
                </a:solidFill>
              </a:rPr>
              <a:t>(</a:t>
            </a:r>
            <a:r>
              <a:rPr lang="zh-CN" altLang="en-US" sz="2400" dirty="0">
                <a:solidFill>
                  <a:schemeClr val="tx1"/>
                </a:solidFill>
              </a:rPr>
              <a:t>将数据分为</a:t>
            </a:r>
            <a:r>
              <a:rPr lang="zh-CN" altLang="en-US" sz="2400" b="1" dirty="0">
                <a:solidFill>
                  <a:schemeClr val="tx1"/>
                </a:solidFill>
              </a:rPr>
              <a:t>训练集</a:t>
            </a:r>
            <a:r>
              <a:rPr lang="zh-CN" altLang="en-US" sz="2400" dirty="0">
                <a:solidFill>
                  <a:schemeClr val="tx1"/>
                </a:solidFill>
              </a:rPr>
              <a:t>和</a:t>
            </a:r>
            <a:r>
              <a:rPr lang="zh-CN" altLang="en-US" sz="2400" b="1" dirty="0">
                <a:solidFill>
                  <a:schemeClr val="tx1"/>
                </a:solidFill>
              </a:rPr>
              <a:t>测试集</a:t>
            </a:r>
            <a:r>
              <a:rPr lang="zh-CN" altLang="en-US" sz="2400" dirty="0">
                <a:solidFill>
                  <a:schemeClr val="tx1"/>
                </a:solidFill>
              </a:rPr>
              <a:t>，使用训练集构建模型，并使用测试集评估模型提供修改建议</a:t>
            </a:r>
            <a:r>
              <a:rPr lang="en-US" altLang="zh-CN" sz="2400" dirty="0">
                <a:solidFill>
                  <a:schemeClr val="tx1"/>
                </a:solidFill>
              </a:rPr>
              <a:t>)</a:t>
            </a:r>
            <a:endParaRPr lang="en-US" altLang="zh-CN" sz="2400" dirty="0">
              <a:solidFill>
                <a:schemeClr val="tx1"/>
              </a:solidFill>
            </a:endParaRPr>
          </a:p>
          <a:p>
            <a:pPr>
              <a:lnSpc>
                <a:spcPct val="150000"/>
              </a:lnSpc>
            </a:pPr>
            <a:r>
              <a:rPr lang="zh-CN" altLang="en-US" sz="2400" dirty="0">
                <a:solidFill>
                  <a:schemeClr val="tx1"/>
                </a:solidFill>
              </a:rPr>
              <a:t>模型的选择会尽可能多的选择算法进行执行，并比较执行结果</a:t>
            </a:r>
            <a:endParaRPr lang="zh-CN" altLang="en-US" sz="2400" dirty="0">
              <a:solidFill>
                <a:schemeClr val="tx1"/>
              </a:solidFill>
            </a:endParaRPr>
          </a:p>
          <a:p>
            <a:pPr>
              <a:lnSpc>
                <a:spcPct val="150000"/>
              </a:lnSpc>
            </a:pPr>
            <a:r>
              <a:rPr lang="zh-CN" altLang="en-US" sz="2400" dirty="0">
                <a:solidFill>
                  <a:schemeClr val="tx1"/>
                </a:solidFill>
              </a:rPr>
              <a:t>模型的测试一般以下几个方面来进行比较，在分类算法中常见的指标分别是</a:t>
            </a:r>
            <a:r>
              <a:rPr lang="zh-CN" altLang="en-US" sz="2400" b="1" dirty="0">
                <a:solidFill>
                  <a:schemeClr val="tx1"/>
                </a:solidFill>
              </a:rPr>
              <a:t>准确率</a:t>
            </a:r>
            <a:r>
              <a:rPr lang="en-US" altLang="zh-CN" sz="2400" b="1" dirty="0">
                <a:solidFill>
                  <a:schemeClr val="tx1"/>
                </a:solidFill>
              </a:rPr>
              <a:t>/</a:t>
            </a:r>
            <a:r>
              <a:rPr lang="zh-CN" altLang="en-US" sz="2400" b="1" dirty="0">
                <a:solidFill>
                  <a:schemeClr val="tx1"/>
                </a:solidFill>
              </a:rPr>
              <a:t>召回率</a:t>
            </a:r>
            <a:r>
              <a:rPr lang="en-US" altLang="zh-CN" sz="2400" b="1" dirty="0">
                <a:solidFill>
                  <a:schemeClr val="tx1"/>
                </a:solidFill>
              </a:rPr>
              <a:t>/</a:t>
            </a:r>
            <a:r>
              <a:rPr lang="zh-CN" altLang="en-US" sz="2400" b="1" dirty="0">
                <a:solidFill>
                  <a:schemeClr val="tx1"/>
                </a:solidFill>
              </a:rPr>
              <a:t>精准率</a:t>
            </a:r>
            <a:r>
              <a:rPr lang="en-US" altLang="zh-CN" sz="2400" b="1" dirty="0">
                <a:solidFill>
                  <a:schemeClr val="tx1"/>
                </a:solidFill>
              </a:rPr>
              <a:t>/F</a:t>
            </a:r>
            <a:r>
              <a:rPr lang="zh-CN" altLang="en-US" sz="2400" b="1" dirty="0">
                <a:solidFill>
                  <a:schemeClr val="tx1"/>
                </a:solidFill>
              </a:rPr>
              <a:t>值</a:t>
            </a:r>
            <a:r>
              <a:rPr lang="en-US" altLang="zh-CN" sz="2400" b="1" dirty="0">
                <a:solidFill>
                  <a:schemeClr val="tx1"/>
                </a:solidFill>
              </a:rPr>
              <a:t>(F1</a:t>
            </a:r>
            <a:r>
              <a:rPr lang="zh-CN" altLang="en-US" sz="2400" b="1" dirty="0">
                <a:solidFill>
                  <a:schemeClr val="tx1"/>
                </a:solidFill>
              </a:rPr>
              <a:t>指标</a:t>
            </a:r>
            <a:r>
              <a:rPr lang="en-US" altLang="zh-CN" sz="2400" b="1" dirty="0">
                <a:solidFill>
                  <a:schemeClr val="tx1"/>
                </a:solidFill>
              </a:rPr>
              <a:t>)</a:t>
            </a:r>
            <a:endParaRPr lang="zh-CN" altLang="en-US" sz="2400" b="1" dirty="0">
              <a:solidFill>
                <a:schemeClr val="tx1"/>
              </a:solidFill>
            </a:endParaRPr>
          </a:p>
          <a:p>
            <a:pPr lvl="1">
              <a:lnSpc>
                <a:spcPct val="150000"/>
              </a:lnSpc>
            </a:pPr>
            <a:r>
              <a:rPr lang="zh-CN" altLang="en-US" sz="2055" dirty="0">
                <a:solidFill>
                  <a:schemeClr val="tx1"/>
                </a:solidFill>
              </a:rPr>
              <a:t>准确率</a:t>
            </a:r>
            <a:r>
              <a:rPr lang="en-US" altLang="zh-CN" sz="2055" dirty="0">
                <a:solidFill>
                  <a:schemeClr val="tx1"/>
                </a:solidFill>
              </a:rPr>
              <a:t>(Accuracy)=</a:t>
            </a:r>
            <a:r>
              <a:rPr lang="en-US" altLang="zh-CN" sz="2055" dirty="0" err="1">
                <a:solidFill>
                  <a:schemeClr val="tx1"/>
                </a:solidFill>
              </a:rPr>
              <a:t>提取出的正确</a:t>
            </a:r>
            <a:r>
              <a:rPr lang="zh-CN" altLang="en-US" sz="2055" dirty="0">
                <a:solidFill>
                  <a:schemeClr val="tx1"/>
                </a:solidFill>
              </a:rPr>
              <a:t>样本数</a:t>
            </a:r>
            <a:r>
              <a:rPr lang="en-US" altLang="zh-CN" sz="2055" dirty="0">
                <a:solidFill>
                  <a:schemeClr val="tx1"/>
                </a:solidFill>
              </a:rPr>
              <a:t>/</a:t>
            </a:r>
            <a:r>
              <a:rPr lang="zh-CN" altLang="en-US" sz="2055" dirty="0">
                <a:solidFill>
                  <a:schemeClr val="tx1"/>
                </a:solidFill>
              </a:rPr>
              <a:t>总样本数</a:t>
            </a:r>
            <a:endParaRPr lang="zh-CN" altLang="en-US" sz="2055" dirty="0">
              <a:solidFill>
                <a:schemeClr val="tx1"/>
              </a:solidFill>
            </a:endParaRPr>
          </a:p>
          <a:p>
            <a:pPr lvl="1">
              <a:lnSpc>
                <a:spcPct val="150000"/>
              </a:lnSpc>
            </a:pPr>
            <a:r>
              <a:rPr lang="zh-CN" altLang="en-US" sz="2055" dirty="0">
                <a:solidFill>
                  <a:schemeClr val="tx1"/>
                </a:solidFill>
              </a:rPr>
              <a:t>召回率</a:t>
            </a:r>
            <a:r>
              <a:rPr lang="en-US" altLang="zh-CN" sz="2055" dirty="0">
                <a:solidFill>
                  <a:schemeClr val="tx1"/>
                </a:solidFill>
              </a:rPr>
              <a:t>(</a:t>
            </a:r>
            <a:r>
              <a:rPr lang="zh-CN" altLang="en-US" sz="2055" dirty="0">
                <a:solidFill>
                  <a:schemeClr val="tx1"/>
                </a:solidFill>
              </a:rPr>
              <a:t>Recall</a:t>
            </a:r>
            <a:r>
              <a:rPr lang="en-US" altLang="zh-CN" sz="2055" dirty="0">
                <a:solidFill>
                  <a:schemeClr val="tx1"/>
                </a:solidFill>
              </a:rPr>
              <a:t>)=</a:t>
            </a:r>
            <a:r>
              <a:rPr lang="zh-CN" altLang="en-US" sz="2055" dirty="0">
                <a:solidFill>
                  <a:schemeClr val="tx1"/>
                </a:solidFill>
              </a:rPr>
              <a:t>正确的正例样本数</a:t>
            </a:r>
            <a:r>
              <a:rPr lang="en-US" altLang="zh-CN" sz="2055" dirty="0">
                <a:solidFill>
                  <a:schemeClr val="tx1"/>
                </a:solidFill>
              </a:rPr>
              <a:t>/</a:t>
            </a:r>
            <a:r>
              <a:rPr lang="en-US" altLang="zh-CN" sz="2055" dirty="0" err="1">
                <a:solidFill>
                  <a:schemeClr val="tx1"/>
                </a:solidFill>
              </a:rPr>
              <a:t>样本中的</a:t>
            </a:r>
            <a:r>
              <a:rPr lang="zh-CN" altLang="en-US" sz="2055" dirty="0">
                <a:solidFill>
                  <a:schemeClr val="tx1"/>
                </a:solidFill>
              </a:rPr>
              <a:t>正例样本</a:t>
            </a:r>
            <a:r>
              <a:rPr lang="en-US" altLang="zh-CN" sz="2055" dirty="0">
                <a:solidFill>
                  <a:schemeClr val="tx1"/>
                </a:solidFill>
              </a:rPr>
              <a:t>数——</a:t>
            </a:r>
            <a:r>
              <a:rPr lang="zh-CN" altLang="en-US" sz="2055" dirty="0">
                <a:solidFill>
                  <a:schemeClr val="tx1"/>
                </a:solidFill>
              </a:rPr>
              <a:t>覆盖率</a:t>
            </a:r>
            <a:endParaRPr lang="en-US" altLang="zh-CN" sz="2055" dirty="0">
              <a:solidFill>
                <a:schemeClr val="tx1"/>
              </a:solidFill>
            </a:endParaRPr>
          </a:p>
          <a:p>
            <a:pPr lvl="1">
              <a:lnSpc>
                <a:spcPct val="150000"/>
              </a:lnSpc>
            </a:pPr>
            <a:r>
              <a:rPr lang="zh-CN" altLang="en-US" sz="2055" dirty="0">
                <a:solidFill>
                  <a:schemeClr val="tx1"/>
                </a:solidFill>
              </a:rPr>
              <a:t>精准率</a:t>
            </a:r>
            <a:r>
              <a:rPr lang="en-US" altLang="zh-CN" sz="2055" dirty="0">
                <a:solidFill>
                  <a:schemeClr val="tx1"/>
                </a:solidFill>
              </a:rPr>
              <a:t>(</a:t>
            </a:r>
            <a:r>
              <a:rPr lang="zh-CN" altLang="en-US" sz="2050" dirty="0">
                <a:sym typeface="+mn-ea"/>
              </a:rPr>
              <a:t>Precision</a:t>
            </a:r>
            <a:r>
              <a:rPr lang="en-US" altLang="zh-CN" sz="2055" dirty="0">
                <a:solidFill>
                  <a:schemeClr val="tx1"/>
                </a:solidFill>
              </a:rPr>
              <a:t>)=</a:t>
            </a:r>
            <a:r>
              <a:rPr lang="zh-CN" altLang="en-US" sz="2055" dirty="0">
                <a:solidFill>
                  <a:schemeClr val="tx1"/>
                </a:solidFill>
              </a:rPr>
              <a:t>正确的正例样本数</a:t>
            </a:r>
            <a:r>
              <a:rPr lang="en-US" altLang="zh-CN" sz="2055" dirty="0">
                <a:solidFill>
                  <a:schemeClr val="tx1"/>
                </a:solidFill>
              </a:rPr>
              <a:t>/</a:t>
            </a:r>
            <a:r>
              <a:rPr lang="zh-CN" altLang="en-US" sz="2055" dirty="0">
                <a:solidFill>
                  <a:schemeClr val="tx1"/>
                </a:solidFill>
              </a:rPr>
              <a:t>预测为</a:t>
            </a:r>
            <a:r>
              <a:rPr lang="zh-CN" altLang="en-US" sz="2055" dirty="0">
                <a:solidFill>
                  <a:srgbClr val="FF0000"/>
                </a:solidFill>
              </a:rPr>
              <a:t>正例</a:t>
            </a:r>
            <a:r>
              <a:rPr lang="zh-CN" altLang="en-US" sz="2055" dirty="0">
                <a:solidFill>
                  <a:schemeClr val="tx1"/>
                </a:solidFill>
              </a:rPr>
              <a:t>的样本数</a:t>
            </a:r>
            <a:endParaRPr lang="zh-CN" altLang="en-US" sz="2055" dirty="0">
              <a:solidFill>
                <a:schemeClr val="tx1"/>
              </a:solidFill>
            </a:endParaRPr>
          </a:p>
          <a:p>
            <a:pPr lvl="1">
              <a:lnSpc>
                <a:spcPct val="150000"/>
              </a:lnSpc>
            </a:pPr>
            <a:r>
              <a:rPr lang="en-US" altLang="zh-CN" sz="2055" dirty="0">
                <a:solidFill>
                  <a:schemeClr val="tx1"/>
                </a:solidFill>
              </a:rPr>
              <a:t>F</a:t>
            </a:r>
            <a:r>
              <a:rPr lang="zh-CN" altLang="en-US" sz="2055" dirty="0">
                <a:solidFill>
                  <a:schemeClr val="tx1"/>
                </a:solidFill>
              </a:rPr>
              <a:t>值</a:t>
            </a:r>
            <a:r>
              <a:rPr lang="en-US" altLang="zh-CN" sz="2055" dirty="0">
                <a:solidFill>
                  <a:schemeClr val="tx1"/>
                </a:solidFill>
              </a:rPr>
              <a:t>=</a:t>
            </a:r>
            <a:r>
              <a:rPr lang="zh-CN" altLang="en-US" sz="2050" dirty="0">
                <a:sym typeface="+mn-ea"/>
              </a:rPr>
              <a:t>Precision</a:t>
            </a:r>
            <a:r>
              <a:rPr lang="en-US" altLang="zh-CN" sz="2055" dirty="0">
                <a:solidFill>
                  <a:schemeClr val="tx1"/>
                </a:solidFill>
              </a:rPr>
              <a:t>*</a:t>
            </a:r>
            <a:r>
              <a:rPr lang="zh-CN" altLang="en-US" sz="2050" dirty="0">
                <a:sym typeface="+mn-ea"/>
              </a:rPr>
              <a:t>Recall</a:t>
            </a:r>
            <a:r>
              <a:rPr lang="en-US" altLang="zh-CN" sz="2055" dirty="0">
                <a:solidFill>
                  <a:schemeClr val="tx1"/>
                </a:solidFill>
              </a:rPr>
              <a:t>*2 / (</a:t>
            </a:r>
            <a:r>
              <a:rPr lang="zh-CN" altLang="en-US" sz="2050" dirty="0">
                <a:sym typeface="+mn-ea"/>
              </a:rPr>
              <a:t>Precision</a:t>
            </a:r>
            <a:r>
              <a:rPr lang="en-US" altLang="zh-CN" sz="2055" dirty="0">
                <a:solidFill>
                  <a:schemeClr val="tx1"/>
                </a:solidFill>
              </a:rPr>
              <a:t>+</a:t>
            </a:r>
            <a:r>
              <a:rPr lang="zh-CN" altLang="en-US" sz="2050" dirty="0">
                <a:sym typeface="+mn-ea"/>
              </a:rPr>
              <a:t>Recall</a:t>
            </a:r>
            <a:r>
              <a:rPr lang="en-US" altLang="zh-CN" sz="2055" dirty="0">
                <a:solidFill>
                  <a:schemeClr val="tx1"/>
                </a:solidFill>
              </a:rPr>
              <a:t>) (</a:t>
            </a:r>
            <a:r>
              <a:rPr lang="zh-CN" altLang="en-US" sz="2055" dirty="0">
                <a:solidFill>
                  <a:schemeClr val="tx1"/>
                </a:solidFill>
              </a:rPr>
              <a:t>即</a:t>
            </a:r>
            <a:r>
              <a:rPr lang="en-US" altLang="zh-CN" sz="2055" dirty="0">
                <a:solidFill>
                  <a:schemeClr val="tx1"/>
                </a:solidFill>
              </a:rPr>
              <a:t>F值为正确率和召回率的调和平均值)</a:t>
            </a:r>
            <a:endParaRPr lang="en-US" altLang="zh-CN" sz="2055" dirty="0">
              <a:solidFill>
                <a:schemeClr val="tx1"/>
              </a:solidFill>
            </a:endParaRPr>
          </a:p>
        </p:txBody>
      </p:sp>
      <p:sp>
        <p:nvSpPr>
          <p:cNvPr id="3" name="标题 2"/>
          <p:cNvSpPr>
            <a:spLocks noGrp="1"/>
          </p:cNvSpPr>
          <p:nvPr>
            <p:ph type="title"/>
          </p:nvPr>
        </p:nvSpPr>
        <p:spPr/>
        <p:txBody>
          <a:bodyPr/>
          <a:lstStyle/>
          <a:p>
            <a:r>
              <a:rPr lang="zh-CN" altLang="en-US" dirty="0"/>
              <a:t>模型训练及测试</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模型训练及测试</a:t>
            </a:r>
            <a:endParaRPr lang="zh-CN" altLang="en-US" dirty="0"/>
          </a:p>
        </p:txBody>
      </p:sp>
      <p:graphicFrame>
        <p:nvGraphicFramePr>
          <p:cNvPr id="5" name="表格 4"/>
          <p:cNvGraphicFramePr/>
          <p:nvPr/>
        </p:nvGraphicFramePr>
        <p:xfrm>
          <a:off x="2226709" y="1631013"/>
          <a:ext cx="7737475" cy="1645920"/>
        </p:xfrm>
        <a:graphic>
          <a:graphicData uri="http://schemas.openxmlformats.org/drawingml/2006/table">
            <a:tbl>
              <a:tblPr firstRow="1" bandRow="1">
                <a:tableStyleId>{5C22544A-7EE6-4342-B048-85BDC9FD1C3A}</a:tableStyleId>
              </a:tblPr>
              <a:tblGrid>
                <a:gridCol w="1339850"/>
                <a:gridCol w="1569085"/>
                <a:gridCol w="2696210"/>
                <a:gridCol w="2132330"/>
              </a:tblGrid>
              <a:tr h="457200">
                <a:tc rowSpan="2" gridSpan="2">
                  <a:txBody>
                    <a:bodyPr/>
                    <a:lstStyle/>
                    <a:p>
                      <a:pPr algn="ctr">
                        <a:buNone/>
                      </a:pPr>
                      <a:endParaRPr lang="zh-CN" altLang="en-US" sz="1800" dirty="0">
                        <a:latin typeface="微软雅黑" panose="020B0503020204020204" charset="-122"/>
                        <a:ea typeface="微软雅黑" panose="020B0503020204020204" charset="-122"/>
                      </a:endParaRPr>
                    </a:p>
                  </a:txBody>
                  <a:tcPr marL="91423" marR="91423" marT="45711" marB="45711" anchor="ctr"/>
                </a:tc>
                <a:tc rowSpan="2" hMerge="1">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kern="1200" dirty="0">
                          <a:solidFill>
                            <a:schemeClr val="dk1"/>
                          </a:solidFill>
                          <a:latin typeface="微软雅黑" panose="020B0503020204020204" charset="-122"/>
                          <a:ea typeface="微软雅黑" panose="020B0503020204020204" charset="-122"/>
                          <a:cs typeface="+mn-cs"/>
                        </a:rPr>
                        <a:t>预测值</a:t>
                      </a:r>
                      <a:endParaRPr lang="zh-CN" altLang="en-US" sz="2400" kern="1200" dirty="0">
                        <a:solidFill>
                          <a:schemeClr val="dk1"/>
                        </a:solidFill>
                        <a:latin typeface="微软雅黑" panose="020B0503020204020204" charset="-122"/>
                        <a:ea typeface="微软雅黑" panose="020B0503020204020204" charset="-122"/>
                        <a:cs typeface="+mn-cs"/>
                      </a:endParaRPr>
                    </a:p>
                  </a:txBody>
                  <a:tcPr marL="91423" marR="91423" marT="45711" marB="45711" anchor="ctr"/>
                </a:tc>
                <a:tc hMerge="1">
                  <a:tcPr anchor="ctr"/>
                </a:tc>
              </a:tr>
              <a:tr h="396240">
                <a:tc vMerge="1" gridSpan="2">
                  <a:tcPr anchor="ctr"/>
                </a:tc>
                <a:tc vMerge="1" hMerge="1">
                  <a:tcPr anchor="ctr"/>
                </a:tc>
                <a:tc>
                  <a:txBody>
                    <a:bodyPr/>
                    <a:lstStyle/>
                    <a:p>
                      <a:pPr algn="ctr">
                        <a:buNone/>
                      </a:pPr>
                      <a:r>
                        <a:rPr lang="zh-CN" altLang="en-US" sz="2000" b="1" dirty="0">
                          <a:latin typeface="微软雅黑" panose="020B0503020204020204" charset="-122"/>
                          <a:ea typeface="微软雅黑" panose="020B0503020204020204" charset="-122"/>
                        </a:rPr>
                        <a:t>正例</a:t>
                      </a:r>
                      <a:endParaRPr lang="zh-CN" altLang="en-US" sz="2000" b="1" dirty="0">
                        <a:latin typeface="微软雅黑" panose="020B0503020204020204" charset="-122"/>
                        <a:ea typeface="微软雅黑" panose="020B0503020204020204" charset="-122"/>
                      </a:endParaRPr>
                    </a:p>
                  </a:txBody>
                  <a:tcPr marL="91423" marR="91423" marT="45711" marB="45711" anchor="ctr"/>
                </a:tc>
                <a:tc>
                  <a:txBody>
                    <a:bodyPr/>
                    <a:lstStyle/>
                    <a:p>
                      <a:pPr marL="0" algn="ctr" defTabSz="914400" rtl="0" eaLnBrk="1" latinLnBrk="0" hangingPunct="1">
                        <a:buNone/>
                      </a:pPr>
                      <a:r>
                        <a:rPr lang="zh-CN" altLang="en-US" sz="2000" b="1" kern="1200" dirty="0">
                          <a:solidFill>
                            <a:schemeClr val="dk1"/>
                          </a:solidFill>
                          <a:latin typeface="微软雅黑" panose="020B0503020204020204" charset="-122"/>
                          <a:ea typeface="微软雅黑" panose="020B0503020204020204" charset="-122"/>
                          <a:cs typeface="+mn-cs"/>
                        </a:rPr>
                        <a:t>负例</a:t>
                      </a:r>
                      <a:endParaRPr lang="zh-CN" altLang="en-US" sz="2000" b="1" kern="1200" dirty="0">
                        <a:solidFill>
                          <a:schemeClr val="dk1"/>
                        </a:solidFill>
                        <a:latin typeface="微软雅黑" panose="020B0503020204020204" charset="-122"/>
                        <a:ea typeface="微软雅黑" panose="020B0503020204020204" charset="-122"/>
                        <a:cs typeface="+mn-cs"/>
                      </a:endParaRPr>
                    </a:p>
                  </a:txBody>
                  <a:tcPr marL="91423" marR="91423" marT="45711" marB="45711" anchor="ctr"/>
                </a:tc>
              </a:tr>
              <a:tr h="396240">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a:latin typeface="微软雅黑" panose="020B0503020204020204" charset="-122"/>
                          <a:ea typeface="微软雅黑" panose="020B0503020204020204" charset="-122"/>
                        </a:rPr>
                        <a:t>真实值</a:t>
                      </a:r>
                      <a:endParaRPr lang="zh-CN" altLang="en-US" sz="2400" dirty="0">
                        <a:latin typeface="微软雅黑" panose="020B0503020204020204" charset="-122"/>
                        <a:ea typeface="微软雅黑" panose="020B0503020204020204" charset="-122"/>
                      </a:endParaRPr>
                    </a:p>
                    <a:p>
                      <a:pPr algn="ctr">
                        <a:buNone/>
                      </a:pPr>
                      <a:endParaRPr lang="zh-CN" altLang="en-US" sz="1800" b="1" dirty="0">
                        <a:latin typeface="微软雅黑" panose="020B0503020204020204" charset="-122"/>
                        <a:ea typeface="微软雅黑" panose="020B0503020204020204" charset="-122"/>
                      </a:endParaRPr>
                    </a:p>
                  </a:txBody>
                  <a:tcPr marL="91423" marR="91423" marT="45711" marB="45711" anchor="ctr"/>
                </a:tc>
                <a:tc>
                  <a:txBody>
                    <a:bodyPr/>
                    <a:lstStyle/>
                    <a:p>
                      <a:pPr marL="0" algn="ctr" defTabSz="914400" rtl="0" eaLnBrk="1" latinLnBrk="0" hangingPunct="1">
                        <a:buNone/>
                      </a:pPr>
                      <a:r>
                        <a:rPr lang="zh-CN" altLang="en-US" sz="2000" b="1" kern="1200" dirty="0">
                          <a:solidFill>
                            <a:schemeClr val="dk1"/>
                          </a:solidFill>
                          <a:latin typeface="微软雅黑" panose="020B0503020204020204" charset="-122"/>
                          <a:ea typeface="微软雅黑" panose="020B0503020204020204" charset="-122"/>
                          <a:cs typeface="+mn-cs"/>
                        </a:rPr>
                        <a:t>正例</a:t>
                      </a:r>
                      <a:endParaRPr lang="zh-CN" altLang="en-US" sz="2000" b="1" kern="1200" dirty="0">
                        <a:solidFill>
                          <a:schemeClr val="dk1"/>
                        </a:solidFill>
                        <a:latin typeface="微软雅黑" panose="020B0503020204020204" charset="-122"/>
                        <a:ea typeface="微软雅黑" panose="020B0503020204020204" charset="-122"/>
                        <a:cs typeface="+mn-cs"/>
                      </a:endParaRPr>
                    </a:p>
                  </a:txBody>
                  <a:tcPr marL="91423" marR="91423" marT="45711" marB="45711" anchor="ctr"/>
                </a:tc>
                <a:tc>
                  <a:txBody>
                    <a:bodyPr/>
                    <a:lstStyle/>
                    <a:p>
                      <a:pPr algn="ctr">
                        <a:buNone/>
                      </a:pPr>
                      <a:r>
                        <a:rPr lang="zh-CN" altLang="en-US" sz="1800" dirty="0">
                          <a:latin typeface="微软雅黑" panose="020B0503020204020204" charset="-122"/>
                          <a:ea typeface="微软雅黑" panose="020B0503020204020204" charset="-122"/>
                        </a:rPr>
                        <a:t>真正例</a:t>
                      </a:r>
                      <a:r>
                        <a:rPr lang="en-US" altLang="zh-CN" sz="1800" dirty="0">
                          <a:latin typeface="微软雅黑" panose="020B0503020204020204" charset="-122"/>
                          <a:ea typeface="微软雅黑" panose="020B0503020204020204" charset="-122"/>
                        </a:rPr>
                        <a:t>(A)</a:t>
                      </a:r>
                      <a:endParaRPr lang="en-US" altLang="zh-CN" sz="1800" dirty="0">
                        <a:latin typeface="微软雅黑" panose="020B0503020204020204" charset="-122"/>
                        <a:ea typeface="微软雅黑" panose="020B0503020204020204" charset="-122"/>
                      </a:endParaRPr>
                    </a:p>
                  </a:txBody>
                  <a:tcPr marL="91423" marR="91423" marT="45711" marB="45711" anchor="ctr"/>
                </a:tc>
                <a:tc>
                  <a:txBody>
                    <a:bodyPr/>
                    <a:lstStyle/>
                    <a:p>
                      <a:pPr algn="ctr">
                        <a:buNone/>
                      </a:pPr>
                      <a:r>
                        <a:rPr lang="zh-CN" altLang="en-US" sz="1800" dirty="0">
                          <a:latin typeface="微软雅黑" panose="020B0503020204020204" charset="-122"/>
                          <a:ea typeface="微软雅黑" panose="020B0503020204020204" charset="-122"/>
                        </a:rPr>
                        <a:t>假负例</a:t>
                      </a:r>
                      <a:r>
                        <a:rPr lang="en-US" altLang="zh-CN" sz="1800" dirty="0">
                          <a:latin typeface="微软雅黑" panose="020B0503020204020204" charset="-122"/>
                          <a:ea typeface="微软雅黑" panose="020B0503020204020204" charset="-122"/>
                        </a:rPr>
                        <a:t>(B)</a:t>
                      </a:r>
                      <a:endParaRPr lang="en-US" altLang="zh-CN" sz="1800" dirty="0">
                        <a:latin typeface="微软雅黑" panose="020B0503020204020204" charset="-122"/>
                        <a:ea typeface="微软雅黑" panose="020B0503020204020204" charset="-122"/>
                      </a:endParaRPr>
                    </a:p>
                  </a:txBody>
                  <a:tcPr marL="91423" marR="91423" marT="45711" marB="45711" anchor="ctr"/>
                </a:tc>
              </a:tr>
              <a:tr h="396240">
                <a:tc vMerge="1">
                  <a:tcPr/>
                </a:tc>
                <a:tc>
                  <a:txBody>
                    <a:bodyPr/>
                    <a:lstStyle/>
                    <a:p>
                      <a:pPr marL="0" algn="ctr" defTabSz="914400" rtl="0" eaLnBrk="1" latinLnBrk="0" hangingPunct="1">
                        <a:buNone/>
                      </a:pPr>
                      <a:r>
                        <a:rPr lang="zh-CN" altLang="en-US" sz="2000" b="1" kern="1200" dirty="0">
                          <a:solidFill>
                            <a:schemeClr val="dk1"/>
                          </a:solidFill>
                          <a:latin typeface="微软雅黑" panose="020B0503020204020204" charset="-122"/>
                          <a:ea typeface="微软雅黑" panose="020B0503020204020204" charset="-122"/>
                          <a:cs typeface="+mn-cs"/>
                        </a:rPr>
                        <a:t>负例</a:t>
                      </a:r>
                      <a:endParaRPr lang="zh-CN" altLang="en-US" sz="2000" b="1" kern="1200" dirty="0">
                        <a:solidFill>
                          <a:schemeClr val="dk1"/>
                        </a:solidFill>
                        <a:latin typeface="微软雅黑" panose="020B0503020204020204" charset="-122"/>
                        <a:ea typeface="微软雅黑" panose="020B0503020204020204" charset="-122"/>
                        <a:cs typeface="+mn-cs"/>
                      </a:endParaRPr>
                    </a:p>
                  </a:txBody>
                  <a:tcPr marL="91423" marR="91423" marT="45711" marB="45711" anchor="ctr"/>
                </a:tc>
                <a:tc>
                  <a:txBody>
                    <a:bodyPr/>
                    <a:lstStyle/>
                    <a:p>
                      <a:pPr algn="ctr">
                        <a:buNone/>
                      </a:pPr>
                      <a:r>
                        <a:rPr lang="zh-CN" altLang="en-US" sz="1800" dirty="0">
                          <a:latin typeface="微软雅黑" panose="020B0503020204020204" charset="-122"/>
                          <a:ea typeface="微软雅黑" panose="020B0503020204020204" charset="-122"/>
                        </a:rPr>
                        <a:t>假正例</a:t>
                      </a:r>
                      <a:r>
                        <a:rPr lang="en-US" altLang="zh-CN" sz="1800" dirty="0">
                          <a:latin typeface="微软雅黑" panose="020B0503020204020204" charset="-122"/>
                          <a:ea typeface="微软雅黑" panose="020B0503020204020204" charset="-122"/>
                        </a:rPr>
                        <a:t>(C)</a:t>
                      </a:r>
                      <a:endParaRPr lang="en-US" altLang="zh-CN" sz="1800" dirty="0">
                        <a:latin typeface="微软雅黑" panose="020B0503020204020204" charset="-122"/>
                        <a:ea typeface="微软雅黑" panose="020B0503020204020204" charset="-122"/>
                      </a:endParaRPr>
                    </a:p>
                  </a:txBody>
                  <a:tcPr marL="91423" marR="91423" marT="45711" marB="45711" anchor="ctr"/>
                </a:tc>
                <a:tc>
                  <a:txBody>
                    <a:bodyPr/>
                    <a:lstStyle/>
                    <a:p>
                      <a:pPr algn="ctr">
                        <a:buNone/>
                      </a:pPr>
                      <a:r>
                        <a:rPr lang="zh-CN" altLang="en-US" sz="1800" dirty="0">
                          <a:latin typeface="微软雅黑" panose="020B0503020204020204" charset="-122"/>
                          <a:ea typeface="微软雅黑" panose="020B0503020204020204" charset="-122"/>
                        </a:rPr>
                        <a:t>真负例</a:t>
                      </a:r>
                      <a:r>
                        <a:rPr lang="en-US" altLang="zh-CN" sz="1800" dirty="0">
                          <a:latin typeface="微软雅黑" panose="020B0503020204020204" charset="-122"/>
                          <a:ea typeface="微软雅黑" panose="020B0503020204020204" charset="-122"/>
                        </a:rPr>
                        <a:t>(D)</a:t>
                      </a:r>
                      <a:endParaRPr lang="en-US" altLang="zh-CN" sz="1800" dirty="0">
                        <a:latin typeface="微软雅黑" panose="020B0503020204020204" charset="-122"/>
                        <a:ea typeface="微软雅黑" panose="020B0503020204020204" charset="-122"/>
                      </a:endParaRPr>
                    </a:p>
                  </a:txBody>
                  <a:tcPr marL="91423" marR="91423" marT="45711" marB="45711" anchor="ctr"/>
                </a:tc>
              </a:tr>
            </a:tbl>
          </a:graphicData>
        </a:graphic>
      </p:graphicFrame>
      <p:sp>
        <p:nvSpPr>
          <p:cNvPr id="6" name="文本框 5"/>
          <p:cNvSpPr txBox="1"/>
          <p:nvPr/>
        </p:nvSpPr>
        <p:spPr>
          <a:xfrm>
            <a:off x="1683885" y="3546453"/>
            <a:ext cx="5106035" cy="368300"/>
          </a:xfrm>
          <a:prstGeom prst="rect">
            <a:avLst/>
          </a:prstGeom>
          <a:noFill/>
        </p:spPr>
        <p:txBody>
          <a:bodyPr wrap="none" rtlCol="0">
            <a:spAutoFit/>
          </a:bodyPr>
          <a:lstStyle/>
          <a:p>
            <a:r>
              <a:rPr lang="en-US" altLang="zh-CN" dirty="0"/>
              <a:t>A</a:t>
            </a:r>
            <a:r>
              <a:rPr lang="zh-CN" altLang="en-US" dirty="0"/>
              <a:t>和</a:t>
            </a:r>
            <a:r>
              <a:rPr lang="en-US" altLang="zh-CN" dirty="0"/>
              <a:t>D</a:t>
            </a:r>
            <a:r>
              <a:rPr lang="zh-CN" altLang="en-US" dirty="0"/>
              <a:t>预测正确，</a:t>
            </a:r>
            <a:r>
              <a:rPr lang="en-US" altLang="zh-CN" dirty="0"/>
              <a:t>B</a:t>
            </a:r>
            <a:r>
              <a:rPr lang="zh-CN" altLang="en-US" dirty="0"/>
              <a:t>和</a:t>
            </a:r>
            <a:r>
              <a:rPr lang="en-US" altLang="zh-CN" dirty="0"/>
              <a:t>C</a:t>
            </a:r>
            <a:r>
              <a:rPr lang="zh-CN" altLang="en-US" dirty="0"/>
              <a:t>预测错误，测试计算结果为</a:t>
            </a:r>
            <a:r>
              <a:rPr lang="en-US" altLang="zh-CN" dirty="0"/>
              <a:t>:</a:t>
            </a:r>
            <a:endParaRPr lang="en-US" altLang="zh-CN" dirty="0"/>
          </a:p>
        </p:txBody>
      </p:sp>
      <p:graphicFrame>
        <p:nvGraphicFramePr>
          <p:cNvPr id="7" name="对象 6">
            <a:hlinkClick r:id="" action="ppaction://ole?verb=0"/>
          </p:cNvPr>
          <p:cNvGraphicFramePr>
            <a:graphicFrameLocks noChangeAspect="1"/>
          </p:cNvGraphicFramePr>
          <p:nvPr/>
        </p:nvGraphicFramePr>
        <p:xfrm>
          <a:off x="3208872" y="4067692"/>
          <a:ext cx="5771716" cy="1013272"/>
        </p:xfrm>
        <a:graphic>
          <a:graphicData uri="http://schemas.openxmlformats.org/presentationml/2006/ole">
            <mc:AlternateContent xmlns:mc="http://schemas.openxmlformats.org/markup-compatibility/2006">
              <mc:Choice xmlns:v="urn:schemas-microsoft-com:vml" Requires="v">
                <p:oleObj spid="_x0000_s9637" name="" r:id="rId1" imgW="2387600" imgH="419100" progId="Equation.DSMT4">
                  <p:embed/>
                </p:oleObj>
              </mc:Choice>
              <mc:Fallback>
                <p:oleObj name="" r:id="rId1" imgW="2387600" imgH="419100" progId="Equation.DSMT4">
                  <p:embed/>
                  <p:pic>
                    <p:nvPicPr>
                      <p:cNvPr id="0" name="图片 2048"/>
                      <p:cNvPicPr/>
                      <p:nvPr/>
                    </p:nvPicPr>
                    <p:blipFill>
                      <a:blip r:embed="rId2"/>
                      <a:stretch>
                        <a:fillRect/>
                      </a:stretch>
                    </p:blipFill>
                    <p:spPr>
                      <a:xfrm>
                        <a:off x="3208872" y="4067692"/>
                        <a:ext cx="5771716" cy="1013272"/>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83346" y="5365391"/>
          <a:ext cx="4027059" cy="1044382"/>
        </p:xfrm>
        <a:graphic>
          <a:graphicData uri="http://schemas.openxmlformats.org/presentationml/2006/ole">
            <mc:AlternateContent xmlns:mc="http://schemas.openxmlformats.org/markup-compatibility/2006">
              <mc:Choice xmlns:v="urn:schemas-microsoft-com:vml" Requires="v">
                <p:oleObj spid="_x0000_s9638" name="" r:id="rId3" imgW="1333500" imgH="419100" progId="Equation.DSMT4">
                  <p:embed/>
                </p:oleObj>
              </mc:Choice>
              <mc:Fallback>
                <p:oleObj name="" r:id="rId3" imgW="1333500" imgH="419100" progId="Equation.DSMT4">
                  <p:embed/>
                  <p:pic>
                    <p:nvPicPr>
                      <p:cNvPr id="0" name="图片 2049"/>
                      <p:cNvPicPr/>
                      <p:nvPr/>
                    </p:nvPicPr>
                    <p:blipFill>
                      <a:blip r:embed="rId4"/>
                      <a:stretch>
                        <a:fillRect/>
                      </a:stretch>
                    </p:blipFill>
                    <p:spPr>
                      <a:xfrm>
                        <a:off x="83346" y="5365391"/>
                        <a:ext cx="4027059" cy="104438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289442" y="5364757"/>
          <a:ext cx="3611211" cy="1044382"/>
        </p:xfrm>
        <a:graphic>
          <a:graphicData uri="http://schemas.openxmlformats.org/presentationml/2006/ole">
            <mc:AlternateContent xmlns:mc="http://schemas.openxmlformats.org/markup-compatibility/2006">
              <mc:Choice xmlns:v="urn:schemas-microsoft-com:vml" Requires="v">
                <p:oleObj spid="_x0000_s9639" name="" r:id="rId5" imgW="1524000" imgH="419100" progId="Equation.DSMT4">
                  <p:embed/>
                </p:oleObj>
              </mc:Choice>
              <mc:Fallback>
                <p:oleObj name="" r:id="rId5" imgW="1524000" imgH="419100" progId="Equation.DSMT4">
                  <p:embed/>
                  <p:pic>
                    <p:nvPicPr>
                      <p:cNvPr id="0" name="图片 2050"/>
                      <p:cNvPicPr/>
                      <p:nvPr/>
                    </p:nvPicPr>
                    <p:blipFill>
                      <a:blip r:embed="rId6"/>
                      <a:stretch>
                        <a:fillRect/>
                      </a:stretch>
                    </p:blipFill>
                    <p:spPr>
                      <a:xfrm>
                        <a:off x="4289442" y="5364757"/>
                        <a:ext cx="3611211" cy="1044382"/>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8314597" y="5364122"/>
          <a:ext cx="3675334" cy="1045651"/>
        </p:xfrm>
        <a:graphic>
          <a:graphicData uri="http://schemas.openxmlformats.org/presentationml/2006/ole">
            <mc:AlternateContent xmlns:mc="http://schemas.openxmlformats.org/markup-compatibility/2006">
              <mc:Choice xmlns:v="urn:schemas-microsoft-com:vml" Requires="v">
                <p:oleObj spid="_x0000_s9640" name="" r:id="rId7" imgW="1625600" imgH="393700" progId="Equation.DSMT4">
                  <p:embed/>
                </p:oleObj>
              </mc:Choice>
              <mc:Fallback>
                <p:oleObj name="" r:id="rId7" imgW="1625600" imgH="393700" progId="Equation.DSMT4">
                  <p:embed/>
                  <p:pic>
                    <p:nvPicPr>
                      <p:cNvPr id="0" name="图片 2051"/>
                      <p:cNvPicPr/>
                      <p:nvPr/>
                    </p:nvPicPr>
                    <p:blipFill>
                      <a:blip r:embed="rId8"/>
                      <a:stretch>
                        <a:fillRect/>
                      </a:stretch>
                    </p:blipFill>
                    <p:spPr>
                      <a:xfrm>
                        <a:off x="8314597" y="5364122"/>
                        <a:ext cx="3675334" cy="1045651"/>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Machine Learning</a:t>
            </a:r>
            <a:endParaRPr lang="zh-CN" altLang="en-US" dirty="0"/>
          </a:p>
        </p:txBody>
      </p:sp>
      <p:sp>
        <p:nvSpPr>
          <p:cNvPr id="10" name="内容占位符 9"/>
          <p:cNvSpPr>
            <a:spLocks noGrp="1"/>
          </p:cNvSpPr>
          <p:nvPr>
            <p:ph idx="1"/>
          </p:nvPr>
        </p:nvSpPr>
        <p:spPr/>
        <p:txBody>
          <a:bodyPr/>
          <a:p>
            <a:endParaRPr lang="zh-CN" altLang="en-US"/>
          </a:p>
        </p:txBody>
      </p:sp>
      <p:sp>
        <p:nvSpPr>
          <p:cNvPr id="3" name="文本框 2"/>
          <p:cNvSpPr txBox="1"/>
          <p:nvPr/>
        </p:nvSpPr>
        <p:spPr>
          <a:xfrm>
            <a:off x="624564" y="2969348"/>
            <a:ext cx="2951781" cy="368300"/>
          </a:xfrm>
          <a:prstGeom prst="rect">
            <a:avLst/>
          </a:prstGeom>
          <a:noFill/>
        </p:spPr>
        <p:txBody>
          <a:bodyPr wrap="square" rtlCol="0">
            <a:spAutoFit/>
          </a:bodyPr>
          <a:lstStyle/>
          <a:p>
            <a:pPr algn="ctr"/>
            <a:r>
              <a:rPr lang="en-US" altLang="zh-CN" dirty="0"/>
              <a:t>What society thinks I do</a:t>
            </a:r>
            <a:endParaRPr lang="zh-CN" altLang="en-US" dirty="0"/>
          </a:p>
        </p:txBody>
      </p:sp>
      <p:sp>
        <p:nvSpPr>
          <p:cNvPr id="4" name="文本框 3"/>
          <p:cNvSpPr txBox="1"/>
          <p:nvPr/>
        </p:nvSpPr>
        <p:spPr>
          <a:xfrm>
            <a:off x="4080308" y="2964922"/>
            <a:ext cx="3167765" cy="368300"/>
          </a:xfrm>
          <a:prstGeom prst="rect">
            <a:avLst/>
          </a:prstGeom>
          <a:noFill/>
        </p:spPr>
        <p:txBody>
          <a:bodyPr wrap="square" rtlCol="0">
            <a:spAutoFit/>
          </a:bodyPr>
          <a:lstStyle/>
          <a:p>
            <a:pPr algn="ctr"/>
            <a:r>
              <a:rPr lang="en-US" altLang="zh-CN" dirty="0"/>
              <a:t>What my friend thinks I do</a:t>
            </a:r>
            <a:endParaRPr lang="zh-CN" altLang="en-US" dirty="0"/>
          </a:p>
        </p:txBody>
      </p:sp>
      <p:sp>
        <p:nvSpPr>
          <p:cNvPr id="5" name="文本框 2"/>
          <p:cNvSpPr txBox="1"/>
          <p:nvPr/>
        </p:nvSpPr>
        <p:spPr>
          <a:xfrm>
            <a:off x="7896025" y="2940266"/>
            <a:ext cx="3311755" cy="414020"/>
          </a:xfrm>
          <a:prstGeom prst="rect">
            <a:avLst/>
          </a:prstGeom>
          <a:noFill/>
        </p:spPr>
        <p:txBody>
          <a:bodyPr wrap="squar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ctr"/>
            <a:r>
              <a:rPr lang="en-US" altLang="zh-CN" dirty="0"/>
              <a:t>What my parents thinks I do</a:t>
            </a:r>
            <a:endParaRPr lang="zh-CN" altLang="en-US" dirty="0"/>
          </a:p>
        </p:txBody>
      </p:sp>
      <p:sp>
        <p:nvSpPr>
          <p:cNvPr id="6" name="文本框 5"/>
          <p:cNvSpPr txBox="1"/>
          <p:nvPr/>
        </p:nvSpPr>
        <p:spPr>
          <a:xfrm>
            <a:off x="462224" y="6084464"/>
            <a:ext cx="3599733" cy="368300"/>
          </a:xfrm>
          <a:prstGeom prst="rect">
            <a:avLst/>
          </a:prstGeom>
          <a:noFill/>
        </p:spPr>
        <p:txBody>
          <a:bodyPr wrap="square" rtlCol="0">
            <a:spAutoFit/>
          </a:bodyPr>
          <a:lstStyle/>
          <a:p>
            <a:pPr algn="ctr"/>
            <a:r>
              <a:rPr lang="en-US" altLang="zh-CN" dirty="0"/>
              <a:t>What other programmers thinks I do</a:t>
            </a:r>
            <a:endParaRPr lang="zh-CN" altLang="en-US" dirty="0"/>
          </a:p>
        </p:txBody>
      </p:sp>
      <p:sp>
        <p:nvSpPr>
          <p:cNvPr id="7" name="文本框 6"/>
          <p:cNvSpPr txBox="1"/>
          <p:nvPr/>
        </p:nvSpPr>
        <p:spPr>
          <a:xfrm>
            <a:off x="4296292" y="6093315"/>
            <a:ext cx="2951781" cy="368300"/>
          </a:xfrm>
          <a:prstGeom prst="rect">
            <a:avLst/>
          </a:prstGeom>
          <a:noFill/>
        </p:spPr>
        <p:txBody>
          <a:bodyPr wrap="square" rtlCol="0">
            <a:spAutoFit/>
          </a:bodyPr>
          <a:lstStyle/>
          <a:p>
            <a:pPr algn="ctr"/>
            <a:r>
              <a:rPr lang="en-US" altLang="zh-CN" dirty="0"/>
              <a:t>What I thinks I do</a:t>
            </a:r>
            <a:endParaRPr lang="zh-CN" altLang="en-US" dirty="0"/>
          </a:p>
        </p:txBody>
      </p:sp>
      <p:sp>
        <p:nvSpPr>
          <p:cNvPr id="8" name="文本框 7"/>
          <p:cNvSpPr txBox="1"/>
          <p:nvPr/>
        </p:nvSpPr>
        <p:spPr>
          <a:xfrm>
            <a:off x="8076012" y="6084464"/>
            <a:ext cx="2951781" cy="368300"/>
          </a:xfrm>
          <a:prstGeom prst="rect">
            <a:avLst/>
          </a:prstGeom>
          <a:noFill/>
        </p:spPr>
        <p:txBody>
          <a:bodyPr wrap="square" rtlCol="0">
            <a:spAutoFit/>
          </a:bodyPr>
          <a:lstStyle/>
          <a:p>
            <a:pPr algn="ctr"/>
            <a:r>
              <a:rPr lang="en-US" altLang="zh-CN" dirty="0"/>
              <a:t>What I really do</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76012" y="3743320"/>
            <a:ext cx="3131768" cy="2277647"/>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385" y="3725470"/>
            <a:ext cx="3423576" cy="216177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5" y="3499735"/>
            <a:ext cx="4097479" cy="2585382"/>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831" y="1014542"/>
            <a:ext cx="3183282" cy="1950380"/>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2011" y="1023524"/>
            <a:ext cx="3494094" cy="1936971"/>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982" y="1023524"/>
            <a:ext cx="3574524" cy="194582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clrChange>
              <a:clrFrom>
                <a:srgbClr val="F6F6F6">
                  <a:alpha val="100000"/>
                </a:srgbClr>
              </a:clrFrom>
              <a:clrTo>
                <a:srgbClr val="F6F6F6">
                  <a:alpha val="100000"/>
                  <a:alpha val="0"/>
                </a:srgbClr>
              </a:clrTo>
            </a:clrChange>
          </a:blip>
          <a:srcRect l="1425" r="231" b="1296"/>
          <a:stretch>
            <a:fillRect/>
          </a:stretch>
        </p:blipFill>
        <p:spPr>
          <a:xfrm>
            <a:off x="290318" y="500922"/>
            <a:ext cx="11612000" cy="5268889"/>
          </a:xfrm>
          <a:prstGeom prst="rect">
            <a:avLst/>
          </a:prstGeom>
        </p:spPr>
      </p:pic>
      <p:sp>
        <p:nvSpPr>
          <p:cNvPr id="3" name="标题 2"/>
          <p:cNvSpPr>
            <a:spLocks noGrp="1"/>
          </p:cNvSpPr>
          <p:nvPr>
            <p:ph type="title"/>
          </p:nvPr>
        </p:nvSpPr>
        <p:spPr/>
        <p:txBody>
          <a:bodyPr/>
          <a:lstStyle/>
          <a:p>
            <a:r>
              <a:rPr lang="zh-CN" altLang="en-US" dirty="0"/>
              <a:t>混淆矩阵</a:t>
            </a:r>
            <a:endParaRPr lang="zh-CN" altLang="en-US" dirty="0"/>
          </a:p>
        </p:txBody>
      </p:sp>
      <p:sp>
        <p:nvSpPr>
          <p:cNvPr id="6" name="文本框 5"/>
          <p:cNvSpPr txBox="1"/>
          <p:nvPr/>
        </p:nvSpPr>
        <p:spPr>
          <a:xfrm>
            <a:off x="552569" y="5769812"/>
            <a:ext cx="8353425" cy="645160"/>
          </a:xfrm>
          <a:prstGeom prst="rect">
            <a:avLst/>
          </a:prstGeom>
          <a:noFill/>
        </p:spPr>
        <p:txBody>
          <a:bodyPr wrap="none" rtlCol="0">
            <a:spAutoFit/>
          </a:bodyPr>
          <a:lstStyle/>
          <a:p>
            <a:pPr algn="l"/>
            <a:r>
              <a:rPr dirty="0">
                <a:hlinkClick r:id="rId2"/>
              </a:rPr>
              <a:t>http://www2.cs.uregina.ca/~dbd/cs831/notes/confusion_matrix/confusion_matrix.html</a:t>
            </a:r>
            <a:endParaRPr dirty="0"/>
          </a:p>
          <a:p>
            <a:pPr algn="l"/>
            <a:r>
              <a:rPr dirty="0">
                <a:hlinkClick r:id="rId3" action="ppaction://hlinkfile"/>
              </a:rPr>
              <a:t>https://en.wikipedia.org/wiki/Precision_and_recall</a:t>
            </a:r>
            <a:endParaRPr dirty="0">
              <a:hlinkClick r:id="rId3" action="ppaction://hlinkfil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lstStyle/>
          <a:p>
            <a:r>
              <a:rPr lang="zh-CN" altLang="en-US" dirty="0"/>
              <a:t>模型评估</a:t>
            </a:r>
            <a:endParaRPr lang="zh-CN" altLang="en-US" dirty="0"/>
          </a:p>
        </p:txBody>
      </p:sp>
      <mc:AlternateContent xmlns:mc="http://schemas.openxmlformats.org/markup-compatibility/2006">
        <mc:Choice xmlns:a14="http://schemas.microsoft.com/office/drawing/2010/main" Requires="a14">
          <p:sp>
            <p:nvSpPr>
              <p:cNvPr id="5" name="内容占位符 1"/>
              <p:cNvSpPr txBox="1">
                <a:spLocks/>
              </p:cNvSpPr>
              <p:nvPr/>
            </p:nvSpPr>
            <p:spPr>
              <a:xfrm>
                <a:off x="1550227" y="1269554"/>
                <a:ext cx="7704856" cy="4680520"/>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t>准确率 </a:t>
                </a:r>
                <a:r>
                  <a:rPr lang="en-US" altLang="zh-CN" dirty="0"/>
                  <a:t>Accuracy</a:t>
                </a:r>
              </a:p>
              <a:p>
                <a:pPr lvl="1">
                  <a:lnSpc>
                    <a:spcPct val="150000"/>
                  </a:lnSpc>
                </a:pPr>
                <a14:m>
                  <m:oMath xmlns:m="http://schemas.openxmlformats.org/officeDocument/2006/math">
                    <m:r>
                      <m:rPr>
                        <m:sty m:val="p"/>
                      </m:rPr>
                      <a:rPr lang="en-US" altLang="zh-CN" i="1" dirty="0">
                        <a:latin typeface="Cambria Math" panose="02040503050406030204" pitchFamily="18" charset="0"/>
                        <a:ea typeface="Cambria Math" panose="02040503050406030204" pitchFamily="18" charset="0"/>
                      </a:rPr>
                      <m:t>Accuracy</m:t>
                    </m:r>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𝑇𝑟𝑢𝑒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𝑝𝑜𝑠𝑖𝑡𝑖𝑣𝑒</m:t>
                            </m:r>
                          </m:e>
                        </m:d>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𝑇𝑟𝑢𝑒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𝑛𝑒𝑔𝑎𝑡𝑖𝑣𝑒</m:t>
                        </m:r>
                        <m:r>
                          <a:rPr lang="en-US" altLang="zh-CN" i="1" smtClean="0">
                            <a:latin typeface="Cambria Math" panose="02040503050406030204" pitchFamily="18" charset="0"/>
                            <a:ea typeface="Cambria Math" panose="02040503050406030204" pitchFamily="18" charset="0"/>
                          </a:rPr>
                          <m:t>)</m:t>
                        </m:r>
                      </m:num>
                      <m:den>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𝑇𝑟𝑢𝑒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𝑝𝑜𝑠𝑖𝑡𝑖𝑣𝑒</m:t>
                            </m:r>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𝑇𝑟𝑢𝑒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𝑛𝑒𝑔𝑎𝑡𝑖𝑣𝑒</m:t>
                            </m:r>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𝐹𝑎𝑙𝑠𝑒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𝑝𝑜𝑠𝑖𝑡𝑖𝑣𝑒</m:t>
                            </m:r>
                          </m:e>
                        </m:d>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𝐹𝑎𝑙𝑠𝑒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𝑛𝑒𝑔𝑎𝑡𝑖𝑣𝑒</m:t>
                        </m:r>
                        <m:r>
                          <a:rPr lang="en-US" altLang="zh-CN" i="1" smtClean="0">
                            <a:latin typeface="Cambria Math" panose="02040503050406030204" pitchFamily="18" charset="0"/>
                            <a:ea typeface="Cambria Math" panose="02040503050406030204" pitchFamily="18" charset="0"/>
                          </a:rPr>
                          <m:t>)</m:t>
                        </m:r>
                      </m:den>
                    </m:f>
                  </m:oMath>
                </a14:m>
                <a:endParaRPr lang="en-US" altLang="zh-CN" dirty="0"/>
              </a:p>
              <a:p>
                <a:pPr>
                  <a:lnSpc>
                    <a:spcPct val="150000"/>
                  </a:lnSpc>
                </a:pPr>
                <a:r>
                  <a:rPr lang="zh-CN" altLang="en-US" dirty="0"/>
                  <a:t>召回率 </a:t>
                </a:r>
                <a:r>
                  <a:rPr lang="en-US" altLang="zh-CN" dirty="0"/>
                  <a:t>Recall</a:t>
                </a:r>
              </a:p>
              <a:p>
                <a:pPr lvl="1">
                  <a:lnSpc>
                    <a:spcPct val="150000"/>
                  </a:lnSpc>
                </a:pPr>
                <a14:m>
                  <m:oMath xmlns:m="http://schemas.openxmlformats.org/officeDocument/2006/math">
                    <m:r>
                      <m:rPr>
                        <m:sty m:val="p"/>
                      </m:rPr>
                      <a:rPr lang="en-US" altLang="zh-CN" smtClean="0">
                        <a:latin typeface="Cambria Math" panose="02040503050406030204" pitchFamily="18" charset="0"/>
                        <a:ea typeface="Cambria Math" panose="02040503050406030204" pitchFamily="18" charset="0"/>
                      </a:rPr>
                      <m:t>Recall</m:t>
                    </m:r>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𝑇𝑟𝑢𝑒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𝑝𝑜𝑠𝑖𝑡𝑖𝑣𝑒</m:t>
                        </m:r>
                        <m:r>
                          <a:rPr lang="en-US" altLang="zh-CN" i="1" smtClean="0">
                            <a:latin typeface="Cambria Math" panose="02040503050406030204" pitchFamily="18" charset="0"/>
                            <a:ea typeface="Cambria Math" panose="02040503050406030204" pitchFamily="18" charset="0"/>
                          </a:rPr>
                          <m:t>)</m:t>
                        </m:r>
                      </m:num>
                      <m:den>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𝑇𝑟𝑢𝑒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𝑝𝑜𝑠𝑖𝑡𝑖𝑣𝑒</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𝐹𝑎𝑙𝑠𝑒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𝑛𝑒𝑔𝑎𝑡𝑖𝑣𝑒</m:t>
                        </m:r>
                        <m:r>
                          <a:rPr lang="en-US" altLang="zh-CN" i="1" smtClean="0">
                            <a:latin typeface="Cambria Math" panose="02040503050406030204" pitchFamily="18" charset="0"/>
                            <a:ea typeface="Cambria Math" panose="02040503050406030204" pitchFamily="18" charset="0"/>
                          </a:rPr>
                          <m:t>)</m:t>
                        </m:r>
                      </m:den>
                    </m:f>
                  </m:oMath>
                </a14:m>
                <a:endParaRPr lang="en-US" altLang="zh-CN" dirty="0"/>
              </a:p>
              <a:p>
                <a:pPr>
                  <a:lnSpc>
                    <a:spcPct val="150000"/>
                  </a:lnSpc>
                </a:pPr>
                <a:r>
                  <a:rPr lang="zh-CN" altLang="en-US" dirty="0"/>
                  <a:t>精确率 </a:t>
                </a:r>
                <a:r>
                  <a:rPr lang="en-US" altLang="zh-CN" dirty="0"/>
                  <a:t>Precision</a:t>
                </a:r>
              </a:p>
              <a:p>
                <a:pPr lvl="1">
                  <a:lnSpc>
                    <a:spcPct val="150000"/>
                  </a:lnSpc>
                </a:pPr>
                <a14:m>
                  <m:oMath xmlns:m="http://schemas.openxmlformats.org/officeDocument/2006/math">
                    <m:r>
                      <a:rPr lang="en-US" altLang="zh-CN" i="1" smtClean="0">
                        <a:latin typeface="Cambria Math" panose="02040503050406030204" pitchFamily="18" charset="0"/>
                        <a:ea typeface="Cambria Math" panose="02040503050406030204" pitchFamily="18" charset="0"/>
                      </a:rPr>
                      <m:t>𝑃𝑟𝑒𝑐𝑖𝑠𝑖𝑜𝑛</m:t>
                    </m:r>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𝑇𝑟𝑢𝑒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𝑝𝑜𝑠𝑖𝑡𝑖𝑣𝑒</m:t>
                        </m:r>
                        <m:r>
                          <a:rPr lang="en-US" altLang="zh-CN" i="1" smtClean="0">
                            <a:latin typeface="Cambria Math" panose="02040503050406030204" pitchFamily="18" charset="0"/>
                            <a:ea typeface="Cambria Math" panose="02040503050406030204" pitchFamily="18" charset="0"/>
                          </a:rPr>
                          <m:t>)</m:t>
                        </m:r>
                      </m:num>
                      <m:den>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𝑇𝑟𝑢𝑒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𝑝𝑜𝑠𝑖𝑡𝑖𝑣𝑒</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𝐹𝑎𝑙𝑠𝑒</m:t>
                        </m:r>
                        <m:r>
                          <a:rPr lang="en-US" altLang="zh-CN"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𝑝𝑜𝑠𝑖𝑡𝑖𝑣𝑒</m:t>
                        </m:r>
                        <m:r>
                          <a:rPr lang="en-US" altLang="zh-CN" i="1" smtClean="0">
                            <a:latin typeface="Cambria Math" panose="02040503050406030204" pitchFamily="18" charset="0"/>
                            <a:ea typeface="Cambria Math" panose="02040503050406030204" pitchFamily="18" charset="0"/>
                          </a:rPr>
                          <m:t>)</m:t>
                        </m:r>
                      </m:den>
                    </m:f>
                  </m:oMath>
                </a14:m>
                <a:endParaRPr lang="en-US" altLang="zh-CN" dirty="0"/>
              </a:p>
              <a:p>
                <a:pPr>
                  <a:lnSpc>
                    <a:spcPct val="150000"/>
                  </a:lnSpc>
                </a:pPr>
                <a:r>
                  <a:rPr lang="en-US" altLang="zh-CN" dirty="0"/>
                  <a:t>F1</a:t>
                </a:r>
                <a:r>
                  <a:rPr lang="zh-CN" altLang="en-US" dirty="0"/>
                  <a:t>指标  </a:t>
                </a:r>
                <a:r>
                  <a:rPr lang="en-US" altLang="zh-CN" dirty="0"/>
                  <a:t>F1 measure</a:t>
                </a:r>
              </a:p>
              <a:p>
                <a:pPr lvl="1">
                  <a:lnSpc>
                    <a:spcPct val="150000"/>
                  </a:lnSpc>
                </a:pPr>
                <a14:m>
                  <m:oMath xmlns:m="http://schemas.openxmlformats.org/officeDocument/2006/math">
                    <m:r>
                      <a:rPr lang="en-US" altLang="zh-CN" i="1" smtClean="0">
                        <a:latin typeface="Cambria Math" panose="02040503050406030204" pitchFamily="18" charset="0"/>
                        <a:ea typeface="Cambria Math" panose="02040503050406030204" pitchFamily="18" charset="0"/>
                      </a:rPr>
                      <m:t>𝐹</m:t>
                    </m:r>
                    <m:r>
                      <a:rPr lang="en-US" altLang="zh-CN" i="1" smtClean="0">
                        <a:latin typeface="Cambria Math" panose="02040503050406030204" pitchFamily="18" charset="0"/>
                        <a:ea typeface="Cambria Math" panose="02040503050406030204" pitchFamily="18" charset="0"/>
                      </a:rPr>
                      <m:t>1 </m:t>
                    </m:r>
                    <m:r>
                      <a:rPr lang="en-US" altLang="zh-CN" i="1" smtClean="0">
                        <a:latin typeface="Cambria Math" panose="02040503050406030204" pitchFamily="18" charset="0"/>
                        <a:ea typeface="Cambria Math" panose="02040503050406030204" pitchFamily="18" charset="0"/>
                      </a:rPr>
                      <m:t>𝑚𝑒𝑎𝑠𝑢𝑟𝑒</m:t>
                    </m:r>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2</m:t>
                        </m:r>
                      </m:num>
                      <m:den>
                        <m:f>
                          <m:fPr>
                            <m:ctrlPr>
                              <a:rPr lang="en-US" altLang="zh-CN" i="1" smtClean="0">
                                <a:latin typeface="Cambria Math" panose="02040503050406030204" pitchFamily="18" charset="0"/>
                                <a:ea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1</m:t>
                            </m:r>
                          </m:num>
                          <m:den>
                            <m:r>
                              <a:rPr lang="en-US" altLang="zh-CN" i="1" smtClean="0">
                                <a:latin typeface="Cambria Math" panose="02040503050406030204" pitchFamily="18" charset="0"/>
                                <a:ea typeface="Cambria Math" panose="02040503050406030204" pitchFamily="18" charset="0"/>
                              </a:rPr>
                              <m:t>𝑃𝑟𝑒𝑐𝑖𝑠𝑖𝑜𝑛</m:t>
                            </m:r>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1</m:t>
                            </m:r>
                          </m:num>
                          <m:den>
                            <m:r>
                              <a:rPr lang="en-US" altLang="zh-CN" i="1" smtClean="0">
                                <a:latin typeface="Cambria Math" panose="02040503050406030204" pitchFamily="18" charset="0"/>
                                <a:ea typeface="Cambria Math" panose="02040503050406030204" pitchFamily="18" charset="0"/>
                              </a:rPr>
                              <m:t>𝑅𝑒𝑐𝑎𝑙𝑙</m:t>
                            </m:r>
                          </m:den>
                        </m:f>
                      </m:den>
                    </m:f>
                  </m:oMath>
                </a14:m>
                <a:endParaRPr lang="zh-CN" altLang="en-US" dirty="0"/>
              </a:p>
            </p:txBody>
          </p:sp>
        </mc:Choice>
        <mc:Fallback>
          <p:sp>
            <p:nvSpPr>
              <p:cNvPr id="5" name="内容占位符 1"/>
              <p:cNvSpPr txBox="1">
                <a:spLocks noRot="1" noChangeAspect="1" noMove="1" noResize="1" noEditPoints="1" noAdjustHandles="1" noChangeArrowheads="1" noChangeShapeType="1" noTextEdit="1"/>
              </p:cNvSpPr>
              <p:nvPr/>
            </p:nvSpPr>
            <p:spPr>
              <a:xfrm>
                <a:off x="1453515" y="1097280"/>
                <a:ext cx="8609965" cy="5231130"/>
              </a:xfrm>
              <a:prstGeom prst="rect">
                <a:avLst/>
              </a:prstGeom>
              <a:blipFill rotWithShape="1">
                <a:blip r:embed="rId1"/>
                <a:stretch>
                  <a:fillRect l="-47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ROC</a:t>
            </a:r>
            <a:endParaRPr lang="en-US" altLang="zh-CN" dirty="0"/>
          </a:p>
        </p:txBody>
      </p:sp>
      <p:sp>
        <p:nvSpPr>
          <p:cNvPr id="2" name="内容占位符 1"/>
          <p:cNvSpPr>
            <a:spLocks noGrp="1"/>
          </p:cNvSpPr>
          <p:nvPr>
            <p:ph idx="1"/>
          </p:nvPr>
        </p:nvSpPr>
        <p:spPr>
          <a:xfrm>
            <a:off x="838200" y="1260475"/>
            <a:ext cx="10515600" cy="4916805"/>
          </a:xfrm>
        </p:spPr>
        <p:txBody>
          <a:bodyPr>
            <a:normAutofit fontScale="90000" lnSpcReduction="10000"/>
          </a:bodyPr>
          <a:p>
            <a:pPr algn="l">
              <a:lnSpc>
                <a:spcPct val="150000"/>
              </a:lnSpc>
            </a:pPr>
            <a:r>
              <a:rPr lang="zh-CN" altLang="en-US" sz="2400" dirty="0">
                <a:sym typeface="+mn-ea"/>
              </a:rPr>
              <a:t>ROC（Receiver Operating Characteristic）最初源于20世纪70年代的信号检测理论，描述的是分类混淆矩阵中FPR-TPR两个量之间的相对变化情况，ROC曲线的纵轴是“真正例率”（True Positive Rate 简称TPR），横轴是“假正例率” （False Positive Rate 简称FPR）。</a:t>
            </a:r>
            <a:endParaRPr lang="zh-CN" altLang="en-US" sz="2400" dirty="0">
              <a:sym typeface="+mn-ea"/>
            </a:endParaRPr>
          </a:p>
          <a:p>
            <a:pPr algn="l">
              <a:lnSpc>
                <a:spcPct val="150000"/>
              </a:lnSpc>
            </a:pPr>
            <a:r>
              <a:rPr lang="zh-CN" altLang="en-US" sz="2400" dirty="0">
                <a:sym typeface="+mn-ea"/>
              </a:rPr>
              <a:t>如果二元分类器输出的是对正样本的一个分类概率值，当取不同阈值时会得到不同的混淆矩阵，对应于ROC曲线上的一个点。那么ROC曲线就反映了FPR与TPR之间权衡的情况，通俗地来说，即在TPR随着FPR递增的情况下，谁增长得更快，快多少的问题。TPR增长得越快，曲线越往上屈，AUC就越大，反映了模型的分类性能就越好。当正负样本不平衡时，这种模型评价方式比起一般的精确度评价方式的好处尤其显著。</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10335"/>
            <a:ext cx="10515600" cy="4351338"/>
          </a:xfrm>
        </p:spPr>
        <p:txBody>
          <a:bodyPr>
            <a:normAutofit/>
          </a:bodyPr>
          <a:lstStyle/>
          <a:p>
            <a:pPr>
              <a:lnSpc>
                <a:spcPct val="150000"/>
              </a:lnSpc>
            </a:pPr>
            <a:r>
              <a:rPr lang="en-US" sz="2400" dirty="0">
                <a:solidFill>
                  <a:schemeClr val="tx1"/>
                </a:solidFill>
              </a:rPr>
              <a:t>ROC</a:t>
            </a:r>
            <a:r>
              <a:rPr lang="zh-CN" altLang="en-US" sz="2400" dirty="0">
                <a:solidFill>
                  <a:schemeClr val="tx1"/>
                </a:solidFill>
              </a:rPr>
              <a:t>曲线</a:t>
            </a:r>
            <a:endParaRPr lang="en-US" sz="2400" dirty="0">
              <a:solidFill>
                <a:schemeClr val="tx1"/>
              </a:solidFill>
            </a:endParaRPr>
          </a:p>
        </p:txBody>
      </p:sp>
      <p:sp>
        <p:nvSpPr>
          <p:cNvPr id="3" name="标题 2"/>
          <p:cNvSpPr>
            <a:spLocks noGrp="1"/>
          </p:cNvSpPr>
          <p:nvPr>
            <p:ph type="title"/>
          </p:nvPr>
        </p:nvSpPr>
        <p:spPr/>
        <p:txBody>
          <a:bodyPr/>
          <a:lstStyle/>
          <a:p>
            <a:r>
              <a:rPr lang="en-US" altLang="zh-CN" dirty="0"/>
              <a:t>ROC</a:t>
            </a:r>
            <a:endParaRPr lang="en-US" altLang="zh-CN"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2306" y="1499909"/>
            <a:ext cx="6387348" cy="479051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005840"/>
            <a:ext cx="10515600" cy="5527675"/>
          </a:xfrm>
        </p:spPr>
        <p:txBody>
          <a:bodyPr>
            <a:normAutofit fontScale="80000"/>
          </a:bodyPr>
          <a:lstStyle/>
          <a:p>
            <a:pPr>
              <a:lnSpc>
                <a:spcPct val="150000"/>
              </a:lnSpc>
            </a:pPr>
            <a:r>
              <a:rPr lang="zh-CN" altLang="en-US" sz="2400" dirty="0">
                <a:solidFill>
                  <a:schemeClr val="tx1"/>
                </a:solidFill>
                <a:latin typeface="微软雅黑" panose="020B0503020204020204" charset="-122"/>
                <a:ea typeface="微软雅黑" panose="020B0503020204020204" charset="-122"/>
              </a:rPr>
              <a:t>AUC的值越大表达模型越好</a:t>
            </a:r>
            <a:endParaRPr lang="zh-CN" altLang="en-US" sz="2400" dirty="0">
              <a:solidFill>
                <a:schemeClr val="tx1"/>
              </a:solidFill>
            </a:endParaRPr>
          </a:p>
          <a:p>
            <a:pPr>
              <a:lnSpc>
                <a:spcPct val="150000"/>
              </a:lnSpc>
            </a:pPr>
            <a:r>
              <a:rPr lang="en-US" altLang="zh-CN" sz="2400" dirty="0">
                <a:latin typeface="微软雅黑" panose="020B0503020204020204" charset="-122"/>
                <a:ea typeface="微软雅黑" panose="020B0503020204020204" charset="-122"/>
                <a:sym typeface="+mn-ea"/>
              </a:rPr>
              <a:t>AUC</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sym typeface="+mn-ea"/>
              </a:rPr>
              <a:t>Area Under Curve</a:t>
            </a:r>
            <a:r>
              <a:rPr lang="zh-CN" altLang="en-US" sz="2400" dirty="0">
                <a:latin typeface="微软雅黑" panose="020B0503020204020204" charset="-122"/>
                <a:ea typeface="微软雅黑" panose="020B0503020204020204" charset="-122"/>
                <a:sym typeface="+mn-ea"/>
              </a:rPr>
              <a:t>）被定义为</a:t>
            </a:r>
            <a:r>
              <a:rPr lang="en-US" altLang="zh-CN" sz="2400" dirty="0">
                <a:latin typeface="微软雅黑" panose="020B0503020204020204" charset="-122"/>
                <a:ea typeface="微软雅黑" panose="020B0503020204020204" charset="-122"/>
                <a:sym typeface="+mn-ea"/>
              </a:rPr>
              <a:t>ROC</a:t>
            </a:r>
            <a:r>
              <a:rPr lang="zh-CN" altLang="en-US" sz="2400" dirty="0">
                <a:latin typeface="微软雅黑" panose="020B0503020204020204" charset="-122"/>
                <a:ea typeface="微软雅黑" panose="020B0503020204020204" charset="-122"/>
                <a:sym typeface="+mn-ea"/>
              </a:rPr>
              <a:t>曲线下的面积，显然这个面积的数值不会大于</a:t>
            </a:r>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。又由于</a:t>
            </a:r>
            <a:r>
              <a:rPr lang="en-US" altLang="zh-CN" sz="2400" dirty="0">
                <a:latin typeface="微软雅黑" panose="020B0503020204020204" charset="-122"/>
                <a:ea typeface="微软雅黑" panose="020B0503020204020204" charset="-122"/>
                <a:sym typeface="+mn-ea"/>
              </a:rPr>
              <a:t>ROC</a:t>
            </a:r>
            <a:r>
              <a:rPr lang="zh-CN" altLang="en-US" sz="2400" dirty="0">
                <a:latin typeface="微软雅黑" panose="020B0503020204020204" charset="-122"/>
                <a:ea typeface="微软雅黑" panose="020B0503020204020204" charset="-122"/>
                <a:sym typeface="+mn-ea"/>
              </a:rPr>
              <a:t>曲线一般都处于</a:t>
            </a:r>
            <a:r>
              <a:rPr lang="en-US" altLang="zh-CN" sz="2400" dirty="0">
                <a:latin typeface="微软雅黑" panose="020B0503020204020204" charset="-122"/>
                <a:ea typeface="微软雅黑" panose="020B0503020204020204" charset="-122"/>
                <a:sym typeface="+mn-ea"/>
              </a:rPr>
              <a:t>y=x</a:t>
            </a:r>
            <a:r>
              <a:rPr lang="zh-CN" altLang="en-US" sz="2400" dirty="0">
                <a:latin typeface="微软雅黑" panose="020B0503020204020204" charset="-122"/>
                <a:ea typeface="微软雅黑" panose="020B0503020204020204" charset="-122"/>
                <a:sym typeface="+mn-ea"/>
              </a:rPr>
              <a:t>这条直线的上方，所以</a:t>
            </a:r>
            <a:r>
              <a:rPr lang="en-US" altLang="zh-CN" sz="2400" dirty="0">
                <a:latin typeface="微软雅黑" panose="020B0503020204020204" charset="-122"/>
                <a:ea typeface="微软雅黑" panose="020B0503020204020204" charset="-122"/>
                <a:sym typeface="+mn-ea"/>
              </a:rPr>
              <a:t>AUC</a:t>
            </a:r>
            <a:r>
              <a:rPr lang="zh-CN" altLang="en-US" sz="2400" dirty="0">
                <a:latin typeface="微软雅黑" panose="020B0503020204020204" charset="-122"/>
                <a:ea typeface="微软雅黑" panose="020B0503020204020204" charset="-122"/>
                <a:sym typeface="+mn-ea"/>
              </a:rPr>
              <a:t>的取值范围在</a:t>
            </a:r>
            <a:r>
              <a:rPr lang="en-US" altLang="zh-CN" sz="2400" dirty="0">
                <a:latin typeface="微软雅黑" panose="020B0503020204020204" charset="-122"/>
                <a:ea typeface="微软雅黑" panose="020B0503020204020204" charset="-122"/>
                <a:sym typeface="+mn-ea"/>
              </a:rPr>
              <a:t>0.5</a:t>
            </a:r>
            <a:r>
              <a:rPr lang="zh-CN" altLang="en-US" sz="2400" dirty="0">
                <a:latin typeface="微软雅黑" panose="020B0503020204020204" charset="-122"/>
                <a:ea typeface="微软雅黑" panose="020B0503020204020204" charset="-122"/>
                <a:sym typeface="+mn-ea"/>
              </a:rPr>
              <a:t>和</a:t>
            </a:r>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之间。使用</a:t>
            </a:r>
            <a:r>
              <a:rPr lang="en-US" altLang="zh-CN" sz="2400" dirty="0">
                <a:latin typeface="微软雅黑" panose="020B0503020204020204" charset="-122"/>
                <a:ea typeface="微软雅黑" panose="020B0503020204020204" charset="-122"/>
                <a:sym typeface="+mn-ea"/>
              </a:rPr>
              <a:t>AUC</a:t>
            </a:r>
            <a:r>
              <a:rPr lang="zh-CN" altLang="en-US" sz="2400" dirty="0">
                <a:latin typeface="微软雅黑" panose="020B0503020204020204" charset="-122"/>
                <a:ea typeface="微软雅黑" panose="020B0503020204020204" charset="-122"/>
                <a:sym typeface="+mn-ea"/>
              </a:rPr>
              <a:t>值作为评价标准是因为很多时候</a:t>
            </a:r>
            <a:r>
              <a:rPr lang="en-US" altLang="zh-CN" sz="2400" dirty="0">
                <a:latin typeface="微软雅黑" panose="020B0503020204020204" charset="-122"/>
                <a:ea typeface="微软雅黑" panose="020B0503020204020204" charset="-122"/>
                <a:sym typeface="+mn-ea"/>
              </a:rPr>
              <a:t>ROC</a:t>
            </a:r>
            <a:r>
              <a:rPr lang="zh-CN" altLang="en-US" sz="2400" dirty="0">
                <a:latin typeface="微软雅黑" panose="020B0503020204020204" charset="-122"/>
                <a:ea typeface="微软雅黑" panose="020B0503020204020204" charset="-122"/>
                <a:sym typeface="+mn-ea"/>
              </a:rPr>
              <a:t>曲线并不能清晰的说明哪个分类器的效果更好，而</a:t>
            </a:r>
            <a:r>
              <a:rPr lang="en-US" altLang="zh-CN" sz="2400" dirty="0">
                <a:latin typeface="微软雅黑" panose="020B0503020204020204" charset="-122"/>
                <a:ea typeface="微软雅黑" panose="020B0503020204020204" charset="-122"/>
                <a:sym typeface="+mn-ea"/>
              </a:rPr>
              <a:t>AUC</a:t>
            </a:r>
            <a:r>
              <a:rPr lang="zh-CN" altLang="en-US" sz="2400" dirty="0">
                <a:latin typeface="微软雅黑" panose="020B0503020204020204" charset="-122"/>
                <a:ea typeface="微软雅黑" panose="020B0503020204020204" charset="-122"/>
                <a:sym typeface="+mn-ea"/>
              </a:rPr>
              <a:t>作为数值可以直观的评价分类器的好坏，值越大越好。</a:t>
            </a:r>
            <a:endParaRPr lang="zh-CN" altLang="en-US" sz="2400" dirty="0">
              <a:latin typeface="微软雅黑" panose="020B0503020204020204" charset="-122"/>
              <a:ea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sym typeface="+mn-ea"/>
              </a:rPr>
              <a:t>AUC = 1</a:t>
            </a:r>
            <a:r>
              <a:rPr lang="zh-CN" altLang="en-US" sz="2400" dirty="0">
                <a:latin typeface="微软雅黑" panose="020B0503020204020204" charset="-122"/>
                <a:ea typeface="微软雅黑" panose="020B0503020204020204" charset="-122"/>
                <a:sym typeface="+mn-ea"/>
              </a:rPr>
              <a:t>，是完美分类器，采用这个预测模型时，不管设定什么阈值都能得出完美预测。绝大多数预测的场合，不存在完美分类器。</a:t>
            </a:r>
            <a:endParaRPr lang="zh-CN" altLang="en-US" sz="2400" dirty="0">
              <a:latin typeface="微软雅黑" panose="020B0503020204020204" charset="-122"/>
              <a:ea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sym typeface="+mn-ea"/>
              </a:rPr>
              <a:t>0.5 &lt; AUC &lt; 1</a:t>
            </a:r>
            <a:r>
              <a:rPr lang="zh-CN" altLang="en-US" sz="2400" dirty="0">
                <a:latin typeface="微软雅黑" panose="020B0503020204020204" charset="-122"/>
                <a:ea typeface="微软雅黑" panose="020B0503020204020204" charset="-122"/>
                <a:sym typeface="+mn-ea"/>
              </a:rPr>
              <a:t>，优于随机猜测。这个分类器（模型）妥善设定阈值的话，能有预测价值。</a:t>
            </a:r>
            <a:endParaRPr lang="zh-CN" altLang="en-US" sz="2400" dirty="0">
              <a:latin typeface="微软雅黑" panose="020B0503020204020204" charset="-122"/>
              <a:ea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sym typeface="+mn-ea"/>
              </a:rPr>
              <a:t>AUC = 0.5</a:t>
            </a:r>
            <a:r>
              <a:rPr lang="zh-CN" altLang="en-US" sz="2400" dirty="0">
                <a:latin typeface="微软雅黑" panose="020B0503020204020204" charset="-122"/>
                <a:ea typeface="微软雅黑" panose="020B0503020204020204" charset="-122"/>
                <a:sym typeface="+mn-ea"/>
              </a:rPr>
              <a:t>，跟随机猜测一样（例：丢铜板），模型没有预测价值。</a:t>
            </a:r>
            <a:endParaRPr lang="zh-CN" altLang="en-US" sz="2400" dirty="0">
              <a:latin typeface="微软雅黑" panose="020B0503020204020204" charset="-122"/>
              <a:ea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sym typeface="+mn-ea"/>
              </a:rPr>
              <a:t>AUC &lt; 0.5</a:t>
            </a:r>
            <a:r>
              <a:rPr lang="zh-CN" altLang="en-US" sz="2400" dirty="0">
                <a:latin typeface="微软雅黑" panose="020B0503020204020204" charset="-122"/>
                <a:ea typeface="微软雅黑" panose="020B0503020204020204" charset="-122"/>
                <a:sym typeface="+mn-ea"/>
              </a:rPr>
              <a:t>，比随机猜测还差；但只要总是反预测而行，就优于随机猜测。</a:t>
            </a:r>
            <a:endParaRPr lang="zh-CN" altLang="en-US" sz="2400" dirty="0">
              <a:solidFill>
                <a:schemeClr val="tx1"/>
              </a:solidFill>
            </a:endParaRPr>
          </a:p>
        </p:txBody>
      </p:sp>
      <p:sp>
        <p:nvSpPr>
          <p:cNvPr id="3" name="标题 2"/>
          <p:cNvSpPr>
            <a:spLocks noGrp="1"/>
          </p:cNvSpPr>
          <p:nvPr>
            <p:ph type="title"/>
          </p:nvPr>
        </p:nvSpPr>
        <p:spPr/>
        <p:txBody>
          <a:bodyPr/>
          <a:lstStyle/>
          <a:p>
            <a:r>
              <a:rPr lang="en-US" altLang="zh-CN" dirty="0"/>
              <a:t>AUC</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507490"/>
            <a:ext cx="10515600" cy="4669790"/>
          </a:xfrm>
        </p:spPr>
        <p:txBody>
          <a:bodyPr>
            <a:normAutofit/>
          </a:bodyPr>
          <a:lstStyle/>
          <a:p>
            <a:pPr>
              <a:lnSpc>
                <a:spcPct val="150000"/>
              </a:lnSpc>
            </a:pPr>
            <a:r>
              <a:rPr lang="zh-CN" altLang="en-US" sz="2400" dirty="0"/>
              <a:t>回归结果度量</a:t>
            </a:r>
            <a:endParaRPr lang="zh-CN" altLang="en-US" sz="2400" dirty="0"/>
          </a:p>
          <a:p>
            <a:pPr lvl="1">
              <a:lnSpc>
                <a:spcPct val="150000"/>
              </a:lnSpc>
            </a:pPr>
            <a:r>
              <a:rPr lang="en-US" altLang="zh-CN" sz="2000" dirty="0" err="1"/>
              <a:t>explained_varicance_score</a:t>
            </a:r>
            <a:r>
              <a:rPr lang="zh-CN" altLang="en-US" sz="2000" dirty="0"/>
              <a:t>：可解释方差的回归评分函数</a:t>
            </a:r>
            <a:endParaRPr lang="zh-CN" altLang="en-US" sz="2000" dirty="0"/>
          </a:p>
          <a:p>
            <a:pPr lvl="1">
              <a:lnSpc>
                <a:spcPct val="150000"/>
              </a:lnSpc>
            </a:pPr>
            <a:r>
              <a:rPr lang="en-US" altLang="zh-CN" sz="2000" dirty="0" err="1"/>
              <a:t>mean_absolute_error</a:t>
            </a:r>
            <a:r>
              <a:rPr lang="zh-CN" altLang="en-US" sz="2000" dirty="0"/>
              <a:t>：平均绝对误差</a:t>
            </a:r>
            <a:endParaRPr lang="zh-CN" altLang="en-US" sz="2000" dirty="0"/>
          </a:p>
          <a:p>
            <a:pPr lvl="1">
              <a:lnSpc>
                <a:spcPct val="150000"/>
              </a:lnSpc>
            </a:pPr>
            <a:r>
              <a:rPr lang="en-US" altLang="zh-CN" sz="2000" dirty="0" err="1"/>
              <a:t>mean_squared_error</a:t>
            </a:r>
            <a:r>
              <a:rPr lang="zh-CN" altLang="en-US" sz="2000" dirty="0"/>
              <a:t>：平均平方误差</a:t>
            </a:r>
            <a:endParaRPr lang="zh-CN" altLang="en-US" sz="2000" dirty="0"/>
          </a:p>
          <a:p>
            <a:pPr marL="0" indent="0">
              <a:buNone/>
            </a:pPr>
            <a:endParaRPr lang="en-US" altLang="zh-CN" sz="2400" dirty="0"/>
          </a:p>
        </p:txBody>
      </p:sp>
      <p:sp>
        <p:nvSpPr>
          <p:cNvPr id="3" name="标题 2"/>
          <p:cNvSpPr>
            <a:spLocks noGrp="1"/>
          </p:cNvSpPr>
          <p:nvPr>
            <p:ph type="title"/>
          </p:nvPr>
        </p:nvSpPr>
        <p:spPr/>
        <p:txBody>
          <a:bodyPr/>
          <a:lstStyle/>
          <a:p>
            <a:pPr>
              <a:lnSpc>
                <a:spcPct val="150000"/>
              </a:lnSpc>
            </a:pPr>
            <a:r>
              <a:rPr lang="zh-CN" altLang="en-US" dirty="0"/>
              <a:t>模型评估</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模型评估总结</a:t>
            </a:r>
            <a:r>
              <a:rPr lang="en-US" altLang="zh-CN"/>
              <a:t>_</a:t>
            </a:r>
            <a:r>
              <a:rPr lang="zh-CN" altLang="en-US"/>
              <a:t>分类算法评估方式</a:t>
            </a:r>
            <a:endParaRPr lang="zh-CN" altLang="en-US"/>
          </a:p>
        </p:txBody>
      </p:sp>
      <p:graphicFrame>
        <p:nvGraphicFramePr>
          <p:cNvPr id="3" name="表格 2"/>
          <p:cNvGraphicFramePr/>
          <p:nvPr/>
        </p:nvGraphicFramePr>
        <p:xfrm>
          <a:off x="310634" y="1182786"/>
          <a:ext cx="11718925" cy="4745355"/>
        </p:xfrm>
        <a:graphic>
          <a:graphicData uri="http://schemas.openxmlformats.org/drawingml/2006/table">
            <a:tbl>
              <a:tblPr firstRow="1" bandRow="1">
                <a:tableStyleId>{1FECB4D8-DB02-4DC6-A0A2-4F2EBAE1DC90}</a:tableStyleId>
              </a:tblPr>
              <a:tblGrid>
                <a:gridCol w="2341880"/>
                <a:gridCol w="2980690"/>
                <a:gridCol w="6396355"/>
              </a:tblGrid>
              <a:tr h="661670">
                <a:tc>
                  <a:txBody>
                    <a:bodyPr/>
                    <a:p>
                      <a:pPr algn="ctr">
                        <a:buNone/>
                      </a:pPr>
                      <a:r>
                        <a:rPr lang="zh-CN" altLang="en-US" sz="2200"/>
                        <a:t>指标</a:t>
                      </a:r>
                      <a:endParaRPr lang="zh-CN" altLang="en-US" sz="2200"/>
                    </a:p>
                  </a:txBody>
                  <a:tcPr marL="91423" marR="91423" marT="45711" marB="45711" anchor="ctr" anchorCtr="0"/>
                </a:tc>
                <a:tc>
                  <a:txBody>
                    <a:bodyPr/>
                    <a:p>
                      <a:pPr algn="ctr">
                        <a:buNone/>
                      </a:pPr>
                      <a:r>
                        <a:rPr lang="zh-CN" altLang="en-US" sz="2200"/>
                        <a:t>描述</a:t>
                      </a:r>
                      <a:endParaRPr lang="zh-CN" altLang="en-US" sz="2200"/>
                    </a:p>
                  </a:txBody>
                  <a:tcPr marL="91423" marR="91423" marT="45711" marB="45711" anchor="ctr" anchorCtr="0"/>
                </a:tc>
                <a:tc>
                  <a:txBody>
                    <a:bodyPr/>
                    <a:p>
                      <a:pPr algn="ctr">
                        <a:buNone/>
                      </a:pPr>
                      <a:r>
                        <a:rPr lang="zh-CN" altLang="en-US" sz="2200"/>
                        <a:t>scikit-learn函数</a:t>
                      </a:r>
                      <a:endParaRPr lang="zh-CN" altLang="en-US" sz="2200"/>
                    </a:p>
                  </a:txBody>
                  <a:tcPr marL="91423" marR="91423" marT="45711" marB="45711" anchor="ctr" anchorCtr="0"/>
                </a:tc>
              </a:tr>
              <a:tr h="777240">
                <a:tc>
                  <a:txBody>
                    <a:bodyPr/>
                    <a:p>
                      <a:pPr>
                        <a:buNone/>
                      </a:pPr>
                      <a:r>
                        <a:rPr lang="zh-CN" altLang="en-US" sz="2200"/>
                        <a:t>Precision</a:t>
                      </a:r>
                      <a:endParaRPr lang="zh-CN" altLang="en-US" sz="2200"/>
                    </a:p>
                  </a:txBody>
                  <a:tcPr marL="91423" marR="91423" marT="45711" marB="45711" anchor="ctr" anchorCtr="0"/>
                </a:tc>
                <a:tc>
                  <a:txBody>
                    <a:bodyPr/>
                    <a:p>
                      <a:pPr>
                        <a:buNone/>
                      </a:pPr>
                      <a:r>
                        <a:rPr lang="zh-CN" altLang="en-US" sz="2200"/>
                        <a:t>精确度</a:t>
                      </a:r>
                      <a:endParaRPr lang="en-US" altLang="zh-CN" sz="2200"/>
                    </a:p>
                  </a:txBody>
                  <a:tcPr marL="91423" marR="91423" marT="45711" marB="45711" anchor="ctr" anchorCtr="0"/>
                </a:tc>
                <a:tc>
                  <a:txBody>
                    <a:bodyPr/>
                    <a:p>
                      <a:pPr>
                        <a:buNone/>
                      </a:pPr>
                      <a:r>
                        <a:rPr lang="zh-CN" altLang="en-US" sz="2200"/>
                        <a:t>from sklearn.metrics import precision_score</a:t>
                      </a:r>
                      <a:endParaRPr lang="zh-CN" altLang="en-US" sz="2200"/>
                    </a:p>
                  </a:txBody>
                  <a:tcPr marL="91423" marR="91423" marT="45711" marB="45711" anchor="ctr" anchorCtr="0"/>
                </a:tc>
              </a:tr>
              <a:tr h="661670">
                <a:tc>
                  <a:txBody>
                    <a:bodyPr/>
                    <a:p>
                      <a:pPr>
                        <a:buNone/>
                      </a:pPr>
                      <a:r>
                        <a:rPr lang="zh-CN" altLang="en-US" sz="2200"/>
                        <a:t>Recall</a:t>
                      </a:r>
                      <a:endParaRPr lang="zh-CN" altLang="en-US" sz="2200"/>
                    </a:p>
                  </a:txBody>
                  <a:tcPr marL="91423" marR="91423" marT="45711" marB="45711" anchor="ctr" anchorCtr="0"/>
                </a:tc>
                <a:tc>
                  <a:txBody>
                    <a:bodyPr/>
                    <a:p>
                      <a:pPr>
                        <a:buNone/>
                      </a:pPr>
                      <a:r>
                        <a:rPr lang="zh-CN" altLang="en-US" sz="2200"/>
                        <a:t>召回率</a:t>
                      </a:r>
                      <a:endParaRPr lang="zh-CN" altLang="en-US" sz="2200"/>
                    </a:p>
                  </a:txBody>
                  <a:tcPr marL="91423" marR="91423" marT="45711" marB="45711" anchor="ctr" anchorCtr="0"/>
                </a:tc>
                <a:tc>
                  <a:txBody>
                    <a:bodyPr/>
                    <a:p>
                      <a:pPr>
                        <a:buNone/>
                      </a:pPr>
                      <a:r>
                        <a:rPr lang="zh-CN" altLang="en-US" sz="2200"/>
                        <a:t>from sklearn.metrics import recall_score</a:t>
                      </a:r>
                      <a:endParaRPr lang="zh-CN" altLang="en-US" sz="2200"/>
                    </a:p>
                  </a:txBody>
                  <a:tcPr marL="91423" marR="91423" marT="45711" marB="45711" anchor="ctr" anchorCtr="0"/>
                </a:tc>
              </a:tr>
              <a:tr h="661035">
                <a:tc>
                  <a:txBody>
                    <a:bodyPr/>
                    <a:p>
                      <a:pPr>
                        <a:buNone/>
                      </a:pPr>
                      <a:r>
                        <a:rPr lang="en-US" altLang="zh-CN" sz="2200"/>
                        <a:t>F1</a:t>
                      </a:r>
                      <a:endParaRPr lang="en-US" altLang="zh-CN" sz="2200"/>
                    </a:p>
                  </a:txBody>
                  <a:tcPr marL="91423" marR="91423" marT="45711" marB="45711" anchor="ctr" anchorCtr="0"/>
                </a:tc>
                <a:tc>
                  <a:txBody>
                    <a:bodyPr/>
                    <a:p>
                      <a:pPr>
                        <a:buNone/>
                      </a:pPr>
                      <a:r>
                        <a:rPr lang="en-US" altLang="zh-CN" sz="2200"/>
                        <a:t>F1</a:t>
                      </a:r>
                      <a:r>
                        <a:rPr lang="zh-CN" altLang="en-US" sz="2200"/>
                        <a:t>指标</a:t>
                      </a:r>
                      <a:endParaRPr lang="zh-CN" altLang="en-US" sz="2200"/>
                    </a:p>
                  </a:txBody>
                  <a:tcPr marL="91423" marR="91423" marT="45711" marB="45711" anchor="ctr" anchorCtr="0"/>
                </a:tc>
                <a:tc>
                  <a:txBody>
                    <a:bodyPr/>
                    <a:p>
                      <a:pPr>
                        <a:buNone/>
                      </a:pPr>
                      <a:r>
                        <a:rPr lang="zh-CN" altLang="en-US" sz="2200"/>
                        <a:t>from sklearn.metrics import f1_score</a:t>
                      </a:r>
                      <a:endParaRPr lang="zh-CN" altLang="en-US" sz="2200"/>
                    </a:p>
                  </a:txBody>
                  <a:tcPr marL="91423" marR="91423" marT="45711" marB="45711" anchor="ctr" anchorCtr="0"/>
                </a:tc>
              </a:tr>
              <a:tr h="661670">
                <a:tc>
                  <a:txBody>
                    <a:bodyPr/>
                    <a:p>
                      <a:pPr>
                        <a:buNone/>
                      </a:pPr>
                      <a:r>
                        <a:rPr lang="zh-CN" altLang="en-US" sz="2200"/>
                        <a:t>Confusion Matrix</a:t>
                      </a:r>
                      <a:endParaRPr lang="zh-CN" altLang="en-US" sz="2200"/>
                    </a:p>
                  </a:txBody>
                  <a:tcPr marL="91423" marR="91423" marT="45711" marB="45711" anchor="ctr" anchorCtr="0"/>
                </a:tc>
                <a:tc>
                  <a:txBody>
                    <a:bodyPr/>
                    <a:p>
                      <a:pPr>
                        <a:buNone/>
                      </a:pPr>
                      <a:r>
                        <a:rPr lang="zh-CN" altLang="en-US" sz="2200"/>
                        <a:t>混淆矩阵</a:t>
                      </a:r>
                      <a:endParaRPr lang="zh-CN" altLang="en-US" sz="2200"/>
                    </a:p>
                  </a:txBody>
                  <a:tcPr marL="91423" marR="91423" marT="45711" marB="45711" anchor="ctr" anchorCtr="0"/>
                </a:tc>
                <a:tc>
                  <a:txBody>
                    <a:bodyPr/>
                    <a:p>
                      <a:pPr>
                        <a:buNone/>
                      </a:pPr>
                      <a:r>
                        <a:rPr lang="zh-CN" altLang="en-US" sz="2200"/>
                        <a:t>from sklearn.metrics import confusion_matrix</a:t>
                      </a:r>
                      <a:endParaRPr lang="zh-CN" altLang="en-US" sz="2200"/>
                    </a:p>
                  </a:txBody>
                  <a:tcPr marL="91423" marR="91423" marT="45711" marB="45711" anchor="ctr" anchorCtr="0"/>
                </a:tc>
              </a:tr>
              <a:tr h="660400">
                <a:tc>
                  <a:txBody>
                    <a:bodyPr/>
                    <a:p>
                      <a:pPr>
                        <a:buNone/>
                      </a:pPr>
                      <a:r>
                        <a:rPr lang="zh-CN" altLang="en-US" sz="2200"/>
                        <a:t>ROC</a:t>
                      </a:r>
                      <a:endParaRPr lang="zh-CN" altLang="en-US" sz="2200"/>
                    </a:p>
                  </a:txBody>
                  <a:tcPr marL="91423" marR="91423" marT="45711" marB="45711" anchor="ctr" anchorCtr="0"/>
                </a:tc>
                <a:tc>
                  <a:txBody>
                    <a:bodyPr/>
                    <a:p>
                      <a:pPr>
                        <a:buNone/>
                      </a:pPr>
                      <a:r>
                        <a:rPr lang="en-US" altLang="zh-CN" sz="2200"/>
                        <a:t>ROC</a:t>
                      </a:r>
                      <a:r>
                        <a:rPr lang="zh-CN" altLang="en-US" sz="2200"/>
                        <a:t>曲线</a:t>
                      </a:r>
                      <a:endParaRPr lang="zh-CN" altLang="en-US" sz="2200"/>
                    </a:p>
                  </a:txBody>
                  <a:tcPr marL="91423" marR="91423" marT="45711" marB="45711" anchor="ctr" anchorCtr="0"/>
                </a:tc>
                <a:tc>
                  <a:txBody>
                    <a:bodyPr/>
                    <a:p>
                      <a:pPr>
                        <a:buNone/>
                      </a:pPr>
                      <a:r>
                        <a:rPr lang="zh-CN" altLang="en-US" sz="2200"/>
                        <a:t>from sklearn.metrics import roc</a:t>
                      </a:r>
                      <a:endParaRPr lang="zh-CN" altLang="en-US" sz="2200"/>
                    </a:p>
                  </a:txBody>
                  <a:tcPr marL="91423" marR="91423" marT="45711" marB="45711" anchor="ctr" anchorCtr="0"/>
                </a:tc>
              </a:tr>
              <a:tr h="661670">
                <a:tc>
                  <a:txBody>
                    <a:bodyPr/>
                    <a:p>
                      <a:pPr>
                        <a:buNone/>
                      </a:pPr>
                      <a:r>
                        <a:rPr lang="en-US" altLang="zh-CN" sz="2200"/>
                        <a:t>AUC</a:t>
                      </a:r>
                      <a:endParaRPr lang="en-US" altLang="zh-CN" sz="2200"/>
                    </a:p>
                  </a:txBody>
                  <a:tcPr marL="91423" marR="91423" marT="45711" marB="45711" anchor="ctr" anchorCtr="0"/>
                </a:tc>
                <a:tc>
                  <a:txBody>
                    <a:bodyPr/>
                    <a:p>
                      <a:pPr>
                        <a:buNone/>
                      </a:pPr>
                      <a:r>
                        <a:rPr lang="en-US" altLang="zh-CN" sz="2200"/>
                        <a:t>ROC</a:t>
                      </a:r>
                      <a:r>
                        <a:rPr lang="zh-CN" altLang="en-US" sz="2200"/>
                        <a:t>曲线下的面积</a:t>
                      </a:r>
                      <a:endParaRPr lang="zh-CN" altLang="en-US" sz="2200"/>
                    </a:p>
                  </a:txBody>
                  <a:tcPr marL="91423" marR="91423" marT="45711" marB="45711" anchor="ctr" anchorCtr="0"/>
                </a:tc>
                <a:tc>
                  <a:txBody>
                    <a:bodyPr/>
                    <a:p>
                      <a:pPr>
                        <a:buNone/>
                      </a:pPr>
                      <a:r>
                        <a:rPr lang="zh-CN" altLang="en-US" sz="2200"/>
                        <a:t>from sklearn.metrics import auc</a:t>
                      </a:r>
                      <a:endParaRPr lang="zh-CN" altLang="en-US" sz="2200"/>
                    </a:p>
                  </a:txBody>
                  <a:tcPr marL="91423" marR="91423" marT="45711" marB="45711" anchor="ctr" anchorCtr="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模型评估总结</a:t>
            </a:r>
            <a:r>
              <a:rPr lang="en-US" altLang="zh-CN"/>
              <a:t>_</a:t>
            </a:r>
            <a:r>
              <a:rPr lang="zh-CN" altLang="en-US"/>
              <a:t>回归算法评估方式</a:t>
            </a:r>
            <a:endParaRPr lang="zh-CN" altLang="en-US"/>
          </a:p>
        </p:txBody>
      </p:sp>
      <p:graphicFrame>
        <p:nvGraphicFramePr>
          <p:cNvPr id="3" name="表格 2"/>
          <p:cNvGraphicFramePr/>
          <p:nvPr/>
        </p:nvGraphicFramePr>
        <p:xfrm>
          <a:off x="308094" y="1338332"/>
          <a:ext cx="11718925" cy="2850515"/>
        </p:xfrm>
        <a:graphic>
          <a:graphicData uri="http://schemas.openxmlformats.org/drawingml/2006/table">
            <a:tbl>
              <a:tblPr firstRow="1" bandRow="1">
                <a:tableStyleId>{1FECB4D8-DB02-4DC6-A0A2-4F2EBAE1DC90}</a:tableStyleId>
              </a:tblPr>
              <a:tblGrid>
                <a:gridCol w="2341880"/>
                <a:gridCol w="2980690"/>
                <a:gridCol w="6396355"/>
              </a:tblGrid>
              <a:tr h="650240">
                <a:tc>
                  <a:txBody>
                    <a:bodyPr/>
                    <a:p>
                      <a:pPr algn="ctr">
                        <a:buNone/>
                      </a:pPr>
                      <a:r>
                        <a:rPr lang="zh-CN" altLang="en-US" sz="2200"/>
                        <a:t>指标</a:t>
                      </a:r>
                      <a:endParaRPr lang="zh-CN" altLang="en-US" sz="2200"/>
                    </a:p>
                  </a:txBody>
                  <a:tcPr marL="91423" marR="91423" marT="45711" marB="45711" anchor="ctr" anchorCtr="0"/>
                </a:tc>
                <a:tc>
                  <a:txBody>
                    <a:bodyPr/>
                    <a:p>
                      <a:pPr algn="ctr">
                        <a:buNone/>
                      </a:pPr>
                      <a:r>
                        <a:rPr lang="zh-CN" altLang="en-US" sz="2200"/>
                        <a:t>描述</a:t>
                      </a:r>
                      <a:endParaRPr lang="zh-CN" altLang="en-US" sz="2200"/>
                    </a:p>
                  </a:txBody>
                  <a:tcPr marL="91423" marR="91423" marT="45711" marB="45711" anchor="ctr" anchorCtr="0"/>
                </a:tc>
                <a:tc>
                  <a:txBody>
                    <a:bodyPr/>
                    <a:p>
                      <a:pPr algn="ctr">
                        <a:buNone/>
                      </a:pPr>
                      <a:r>
                        <a:rPr lang="zh-CN" altLang="en-US" sz="2200"/>
                        <a:t>scikit-learn函数</a:t>
                      </a:r>
                      <a:endParaRPr lang="zh-CN" altLang="en-US" sz="2200"/>
                    </a:p>
                  </a:txBody>
                  <a:tcPr marL="91423" marR="91423" marT="45711" marB="45711" anchor="ctr" anchorCtr="0"/>
                </a:tc>
              </a:tr>
              <a:tr h="777240">
                <a:tc>
                  <a:txBody>
                    <a:bodyPr/>
                    <a:p>
                      <a:pPr>
                        <a:buNone/>
                      </a:pPr>
                      <a:r>
                        <a:rPr lang="zh-CN" altLang="en-US" sz="2200"/>
                        <a:t>Mean Square Error (MSE, RMSE)</a:t>
                      </a:r>
                      <a:endParaRPr lang="zh-CN" altLang="en-US" sz="2200"/>
                    </a:p>
                  </a:txBody>
                  <a:tcPr marL="91423" marR="91423" marT="45711" marB="45711" anchor="ctr" anchorCtr="0"/>
                </a:tc>
                <a:tc>
                  <a:txBody>
                    <a:bodyPr/>
                    <a:p>
                      <a:pPr>
                        <a:buNone/>
                      </a:pPr>
                      <a:r>
                        <a:rPr lang="zh-CN" altLang="en-US" sz="2200"/>
                        <a:t>平均方差</a:t>
                      </a:r>
                      <a:endParaRPr lang="zh-CN" altLang="en-US" sz="2200"/>
                    </a:p>
                  </a:txBody>
                  <a:tcPr marL="91423" marR="91423" marT="45711" marB="45711" anchor="ctr" anchorCtr="0"/>
                </a:tc>
                <a:tc>
                  <a:txBody>
                    <a:bodyPr/>
                    <a:p>
                      <a:pPr>
                        <a:buNone/>
                      </a:pPr>
                      <a:r>
                        <a:rPr lang="zh-CN" altLang="en-US" sz="2200"/>
                        <a:t>from sklearn.metrics import mean_squared_error</a:t>
                      </a:r>
                      <a:endParaRPr lang="zh-CN" altLang="en-US" sz="2200"/>
                    </a:p>
                  </a:txBody>
                  <a:tcPr marL="91423" marR="91423" marT="45711" marB="45711" anchor="ctr" anchorCtr="0"/>
                </a:tc>
              </a:tr>
              <a:tr h="762000">
                <a:tc>
                  <a:txBody>
                    <a:bodyPr/>
                    <a:p>
                      <a:pPr>
                        <a:buNone/>
                      </a:pPr>
                      <a:r>
                        <a:rPr lang="zh-CN" altLang="en-US" sz="2200"/>
                        <a:t>Absolute Error (MAE, RAE)</a:t>
                      </a:r>
                      <a:endParaRPr lang="zh-CN" altLang="en-US" sz="2200"/>
                    </a:p>
                  </a:txBody>
                  <a:tcPr marL="91423" marR="91423" marT="45711" marB="45711" anchor="ctr" anchorCtr="0"/>
                </a:tc>
                <a:tc>
                  <a:txBody>
                    <a:bodyPr/>
                    <a:p>
                      <a:pPr>
                        <a:buNone/>
                      </a:pPr>
                      <a:r>
                        <a:rPr lang="zh-CN" altLang="en-US" sz="2200"/>
                        <a:t>绝对误差</a:t>
                      </a:r>
                      <a:endParaRPr lang="zh-CN" altLang="en-US" sz="2200"/>
                    </a:p>
                  </a:txBody>
                  <a:tcPr marL="91423" marR="91423" marT="45711" marB="45711" anchor="ctr" anchorCtr="0"/>
                </a:tc>
                <a:tc>
                  <a:txBody>
                    <a:bodyPr/>
                    <a:p>
                      <a:pPr>
                        <a:buNone/>
                      </a:pPr>
                      <a:r>
                        <a:rPr lang="zh-CN" altLang="en-US" sz="2200"/>
                        <a:t>from sklearn.metrics import mean_absolute_error, median_absolute_error</a:t>
                      </a:r>
                      <a:endParaRPr lang="zh-CN" altLang="en-US" sz="2200"/>
                    </a:p>
                  </a:txBody>
                  <a:tcPr marL="91423" marR="91423" marT="45711" marB="45711" anchor="ctr" anchorCtr="0"/>
                </a:tc>
              </a:tr>
              <a:tr h="661035">
                <a:tc>
                  <a:txBody>
                    <a:bodyPr/>
                    <a:p>
                      <a:pPr>
                        <a:buNone/>
                      </a:pPr>
                      <a:r>
                        <a:rPr lang="en-US" altLang="zh-CN" sz="2200"/>
                        <a:t>R-Squared</a:t>
                      </a:r>
                      <a:endParaRPr lang="en-US" altLang="zh-CN" sz="2200"/>
                    </a:p>
                  </a:txBody>
                  <a:tcPr marL="91423" marR="91423" marT="45711" marB="45711" anchor="ctr" anchorCtr="0"/>
                </a:tc>
                <a:tc>
                  <a:txBody>
                    <a:bodyPr/>
                    <a:p>
                      <a:pPr>
                        <a:buNone/>
                      </a:pPr>
                      <a:r>
                        <a:rPr lang="en-US" altLang="zh-CN" sz="2200"/>
                        <a:t>R</a:t>
                      </a:r>
                      <a:r>
                        <a:rPr lang="zh-CN" altLang="en-US" sz="2200"/>
                        <a:t>平方值</a:t>
                      </a:r>
                      <a:endParaRPr lang="zh-CN" altLang="en-US" sz="2200"/>
                    </a:p>
                  </a:txBody>
                  <a:tcPr marL="91423" marR="91423" marT="45711" marB="45711" anchor="ctr" anchorCtr="0"/>
                </a:tc>
                <a:tc>
                  <a:txBody>
                    <a:bodyPr/>
                    <a:p>
                      <a:pPr>
                        <a:buNone/>
                      </a:pPr>
                      <a:r>
                        <a:rPr lang="zh-CN" altLang="en-US" sz="2200"/>
                        <a:t>from sklearn.metrics import r2_score</a:t>
                      </a:r>
                      <a:endParaRPr lang="zh-CN" altLang="en-US" sz="2200"/>
                    </a:p>
                  </a:txBody>
                  <a:tcPr marL="91423" marR="91423" marT="45711" marB="45711" anchor="ctr" anchorCtr="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438910"/>
            <a:ext cx="10515600" cy="4738370"/>
          </a:xfrm>
        </p:spPr>
        <p:txBody>
          <a:bodyPr>
            <a:normAutofit/>
          </a:bodyPr>
          <a:lstStyle/>
          <a:p>
            <a:pPr>
              <a:lnSpc>
                <a:spcPct val="150000"/>
              </a:lnSpc>
            </a:pPr>
            <a:r>
              <a:rPr lang="zh-CN" altLang="en-US" sz="2400" dirty="0">
                <a:solidFill>
                  <a:schemeClr val="tx1"/>
                </a:solidFill>
              </a:rPr>
              <a:t>当模型构建好后，将训练好的模型</a:t>
            </a:r>
            <a:r>
              <a:rPr lang="zh-CN" sz="2400" dirty="0">
                <a:solidFill>
                  <a:schemeClr val="tx1"/>
                </a:solidFill>
              </a:rPr>
              <a:t>进行部署</a:t>
            </a:r>
            <a:endParaRPr lang="zh-CN" sz="2400" dirty="0">
              <a:solidFill>
                <a:schemeClr val="tx1"/>
              </a:solidFill>
            </a:endParaRPr>
          </a:p>
          <a:p>
            <a:pPr lvl="1">
              <a:lnSpc>
                <a:spcPct val="150000"/>
              </a:lnSpc>
            </a:pPr>
            <a:r>
              <a:rPr lang="zh-CN" sz="2055" dirty="0">
                <a:solidFill>
                  <a:schemeClr val="tx1"/>
                </a:solidFill>
              </a:rPr>
              <a:t>方式一：直接使用训练好的模型对数据做一个预测，然后将预测结果保存数据库中。</a:t>
            </a:r>
            <a:endParaRPr lang="zh-CN" sz="2055" dirty="0">
              <a:solidFill>
                <a:schemeClr val="tx1"/>
              </a:solidFill>
            </a:endParaRPr>
          </a:p>
          <a:p>
            <a:pPr lvl="1">
              <a:lnSpc>
                <a:spcPct val="150000"/>
              </a:lnSpc>
            </a:pPr>
            <a:r>
              <a:rPr lang="zh-CN" sz="2055" dirty="0">
                <a:solidFill>
                  <a:schemeClr val="tx1"/>
                </a:solidFill>
              </a:rPr>
              <a:t>方式二：直接将模型持久化为磁盘文件的形式，在需要的代码处从磁盘中恢复模型对象，然后使用恢复的模型对象对数据做一个预测。</a:t>
            </a:r>
            <a:endParaRPr lang="zh-CN" sz="2055" dirty="0">
              <a:solidFill>
                <a:schemeClr val="tx1"/>
              </a:solidFill>
            </a:endParaRPr>
          </a:p>
          <a:p>
            <a:pPr lvl="1">
              <a:lnSpc>
                <a:spcPct val="150000"/>
              </a:lnSpc>
            </a:pPr>
            <a:r>
              <a:rPr lang="zh-CN" sz="2055" dirty="0">
                <a:solidFill>
                  <a:schemeClr val="tx1"/>
                </a:solidFill>
              </a:rPr>
              <a:t>方式三：直接将模型参数保存到数据库中，然后在需要的代码处直接从数据库把模型参数加载到代码中，然后根据模型算法原理使用模型参数对数据做一个预测。</a:t>
            </a:r>
            <a:endParaRPr lang="zh-CN" sz="2055" dirty="0">
              <a:solidFill>
                <a:schemeClr val="tx1"/>
              </a:solidFill>
            </a:endParaRPr>
          </a:p>
          <a:p>
            <a:pPr>
              <a:lnSpc>
                <a:spcPct val="150000"/>
              </a:lnSpc>
            </a:pPr>
            <a:r>
              <a:rPr lang="zh-CN" altLang="en-US" sz="2400" dirty="0">
                <a:solidFill>
                  <a:schemeClr val="tx1"/>
                </a:solidFill>
              </a:rPr>
              <a:t>模型需要周期性的进行修改、调优：</a:t>
            </a:r>
            <a:endParaRPr lang="zh-CN" altLang="en-US" sz="2400" dirty="0">
              <a:solidFill>
                <a:schemeClr val="tx1"/>
              </a:solidFill>
            </a:endParaRPr>
          </a:p>
          <a:p>
            <a:pPr lvl="1">
              <a:lnSpc>
                <a:spcPct val="150000"/>
              </a:lnSpc>
            </a:pPr>
            <a:r>
              <a:rPr lang="zh-CN" altLang="en-US" sz="2055" dirty="0"/>
              <a:t>一个月、一周</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模型部署和整合</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当模型一旦投入到实际生产环境中，模型的效果监控是非常重要的，往往需要关注业务效果和用户体验，所以有时候会进行</a:t>
            </a:r>
            <a:r>
              <a:rPr lang="en-US" altLang="zh-CN" sz="2400" dirty="0">
                <a:solidFill>
                  <a:schemeClr val="tx1"/>
                </a:solidFill>
              </a:rPr>
              <a:t>A/B</a:t>
            </a:r>
            <a:r>
              <a:rPr lang="zh-CN" altLang="en-US" sz="2400" dirty="0">
                <a:solidFill>
                  <a:schemeClr val="tx1"/>
                </a:solidFill>
              </a:rPr>
              <a:t>测试</a:t>
            </a:r>
            <a:endParaRPr lang="zh-CN" altLang="en-US" sz="2400" dirty="0">
              <a:solidFill>
                <a:schemeClr val="tx1"/>
              </a:solidFill>
            </a:endParaRPr>
          </a:p>
          <a:p>
            <a:pPr>
              <a:lnSpc>
                <a:spcPct val="150000"/>
              </a:lnSpc>
            </a:pPr>
            <a:r>
              <a:rPr lang="zh-CN" altLang="en-US" sz="2400" dirty="0">
                <a:solidFill>
                  <a:schemeClr val="tx1"/>
                </a:solidFill>
              </a:rPr>
              <a:t>模型需要对用户的反馈进行响应操作，即进行模型修改，但是要注意异常反馈信息对模型的影响，故需要进行必要的数据预处理操作</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模型的监控与反馈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142365"/>
            <a:ext cx="10515600" cy="4993640"/>
          </a:xfrm>
        </p:spPr>
        <p:txBody>
          <a:bodyPr>
            <a:normAutofit/>
          </a:bodyPr>
          <a:lstStyle/>
          <a:p>
            <a:pPr>
              <a:lnSpc>
                <a:spcPct val="150000"/>
              </a:lnSpc>
            </a:pPr>
            <a:r>
              <a:rPr lang="en-US" altLang="zh-CN" sz="2400" b="1" dirty="0">
                <a:solidFill>
                  <a:srgbClr val="FF0000"/>
                </a:solidFill>
              </a:rPr>
              <a:t>Machine Learning</a:t>
            </a:r>
            <a:r>
              <a:rPr lang="en-US" altLang="zh-CN" sz="2400" dirty="0"/>
              <a:t>(ML) is a scientific discipline that deals with the construction and study of algorithms that can learn from data.</a:t>
            </a:r>
            <a:endParaRPr lang="en-US" altLang="zh-CN" sz="2400" dirty="0"/>
          </a:p>
          <a:p>
            <a:pPr>
              <a:lnSpc>
                <a:spcPct val="150000"/>
              </a:lnSpc>
            </a:pPr>
            <a:r>
              <a:rPr lang="zh-CN" altLang="en-US" sz="2400" dirty="0"/>
              <a:t>机器学习是一门从数据中研究算法的科学学科。</a:t>
            </a:r>
            <a:endParaRPr lang="zh-CN" altLang="en-US" sz="2400" dirty="0"/>
          </a:p>
          <a:p>
            <a:pPr>
              <a:lnSpc>
                <a:spcPct val="150000"/>
              </a:lnSpc>
            </a:pPr>
            <a:r>
              <a:rPr lang="zh-CN" altLang="en-US" sz="2400" dirty="0"/>
              <a:t>机器学习直白来讲，是根据已有的数据，进行算法选择，并基于算法和数据构建模型，最终对未来进行预测</a:t>
            </a:r>
            <a:r>
              <a:rPr lang="en-US" altLang="zh-CN" sz="2400" dirty="0"/>
              <a:t>;</a:t>
            </a:r>
            <a:endParaRPr lang="en-US" altLang="zh-CN" sz="2400" dirty="0"/>
          </a:p>
          <a:p>
            <a:pPr>
              <a:lnSpc>
                <a:spcPct val="150000"/>
              </a:lnSpc>
            </a:pPr>
            <a:r>
              <a:rPr lang="en-US" altLang="zh-CN" sz="2400" dirty="0"/>
              <a:t> </a:t>
            </a:r>
            <a:r>
              <a:rPr lang="zh-CN" altLang="en-US" sz="2400" dirty="0"/>
              <a:t>备注：机器学习就是一个模拟</a:t>
            </a:r>
            <a:r>
              <a:rPr lang="zh-CN" altLang="en-US" sz="2400" b="1" dirty="0">
                <a:solidFill>
                  <a:srgbClr val="FF0000"/>
                </a:solidFill>
              </a:rPr>
              <a:t>人决策过程</a:t>
            </a:r>
            <a:r>
              <a:rPr lang="zh-CN" altLang="en-US" sz="2400" dirty="0"/>
              <a:t>的一种程序结构。</a:t>
            </a:r>
            <a:endParaRPr lang="zh-CN" altLang="en-US" sz="2400" dirty="0"/>
          </a:p>
        </p:txBody>
      </p:sp>
      <p:sp>
        <p:nvSpPr>
          <p:cNvPr id="3" name="标题 2"/>
          <p:cNvSpPr>
            <a:spLocks noGrp="1"/>
          </p:cNvSpPr>
          <p:nvPr>
            <p:ph type="title"/>
          </p:nvPr>
        </p:nvSpPr>
        <p:spPr/>
        <p:txBody>
          <a:bodyPr/>
          <a:lstStyle/>
          <a:p>
            <a:r>
              <a:rPr lang="zh-CN" altLang="en-US" dirty="0"/>
              <a:t>机器学习定义</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altLang="en-US">
                <a:sym typeface="+mn-ea"/>
              </a:rPr>
              <a:t>本课程软件环境</a:t>
            </a:r>
            <a:endParaRPr lang="zh-CN" altLang="en-US"/>
          </a:p>
        </p:txBody>
      </p:sp>
      <p:sp>
        <p:nvSpPr>
          <p:cNvPr id="6" name="内容占位符 5"/>
          <p:cNvSpPr>
            <a:spLocks noGrp="1"/>
          </p:cNvSpPr>
          <p:nvPr>
            <p:ph idx="1"/>
          </p:nvPr>
        </p:nvSpPr>
        <p:spPr>
          <a:xfrm>
            <a:off x="838200" y="1372235"/>
            <a:ext cx="10515600" cy="4805045"/>
          </a:xfrm>
        </p:spPr>
        <p:txBody>
          <a:bodyPr/>
          <a:p>
            <a:pPr>
              <a:lnSpc>
                <a:spcPct val="150000"/>
              </a:lnSpc>
            </a:pPr>
            <a:r>
              <a:rPr lang="en-US" altLang="zh-CN" dirty="0">
                <a:sym typeface="+mn-ea"/>
              </a:rPr>
              <a:t>Anaconda3-4.3.1-Windows-x86_64</a:t>
            </a:r>
            <a:endParaRPr lang="en-US" altLang="zh-CN" dirty="0">
              <a:sym typeface="+mn-ea"/>
            </a:endParaRPr>
          </a:p>
          <a:p>
            <a:pPr>
              <a:lnSpc>
                <a:spcPct val="150000"/>
              </a:lnSpc>
            </a:pPr>
            <a:r>
              <a:rPr lang="en-US" altLang="zh-CN">
                <a:sym typeface="+mn-ea"/>
              </a:rPr>
              <a:t>Python 3.6.6</a:t>
            </a:r>
            <a:endParaRPr lang="en-US" altLang="zh-CN">
              <a:sym typeface="+mn-ea"/>
            </a:endParaRPr>
          </a:p>
          <a:p>
            <a:pPr>
              <a:lnSpc>
                <a:spcPct val="150000"/>
              </a:lnSpc>
            </a:pPr>
            <a:r>
              <a:rPr lang="en-US" altLang="zh-CN">
                <a:sym typeface="+mn-ea"/>
              </a:rPr>
              <a:t>scikit-learn 0.18.1 --&gt; </a:t>
            </a:r>
            <a:r>
              <a:rPr lang="zh-CN" altLang="en-US">
                <a:sym typeface="+mn-ea"/>
              </a:rPr>
              <a:t>只要版本不要比我的低就可以了</a:t>
            </a:r>
            <a:endParaRPr lang="zh-CN" altLang="en-US">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 code </a:t>
            </a:r>
            <a:r>
              <a:rPr lang="zh-CN" altLang="en-US" dirty="0"/>
              <a:t>示例</a:t>
            </a:r>
            <a:r>
              <a:rPr lang="en-US" altLang="zh-CN" dirty="0"/>
              <a:t>1</a:t>
            </a:r>
            <a:endParaRPr lang="zh-CN" altLang="en-US" dirty="0"/>
          </a:p>
        </p:txBody>
      </p:sp>
      <p:pic>
        <p:nvPicPr>
          <p:cNvPr id="4" name="图片 3"/>
          <p:cNvPicPr>
            <a:picLocks noChangeAspect="1"/>
          </p:cNvPicPr>
          <p:nvPr/>
        </p:nvPicPr>
        <p:blipFill>
          <a:blip r:embed="rId1"/>
          <a:stretch>
            <a:fillRect/>
          </a:stretch>
        </p:blipFill>
        <p:spPr>
          <a:xfrm>
            <a:off x="696558" y="1629292"/>
            <a:ext cx="5560875" cy="4535664"/>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137" y="1773282"/>
            <a:ext cx="4964283" cy="39911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 code </a:t>
            </a:r>
            <a:r>
              <a:rPr lang="zh-CN" altLang="en-US" dirty="0"/>
              <a:t>示例</a:t>
            </a:r>
            <a:r>
              <a:rPr lang="en-US" altLang="zh-CN" dirty="0"/>
              <a:t>2</a:t>
            </a:r>
            <a:endParaRPr lang="zh-CN" altLang="en-US" dirty="0"/>
          </a:p>
        </p:txBody>
      </p:sp>
      <p:pic>
        <p:nvPicPr>
          <p:cNvPr id="3" name="图片 2"/>
          <p:cNvPicPr>
            <a:picLocks noChangeAspect="1"/>
          </p:cNvPicPr>
          <p:nvPr/>
        </p:nvPicPr>
        <p:blipFill>
          <a:blip r:embed="rId1"/>
          <a:stretch>
            <a:fillRect/>
          </a:stretch>
        </p:blipFill>
        <p:spPr>
          <a:xfrm>
            <a:off x="634494" y="1701287"/>
            <a:ext cx="5965627" cy="4175691"/>
          </a:xfrm>
          <a:prstGeom prst="rect">
            <a:avLst/>
          </a:prstGeom>
        </p:spPr>
      </p:pic>
      <p:pic>
        <p:nvPicPr>
          <p:cNvPr id="5" name="图片 4"/>
          <p:cNvPicPr>
            <a:picLocks noChangeAspect="1"/>
          </p:cNvPicPr>
          <p:nvPr/>
        </p:nvPicPr>
        <p:blipFill>
          <a:blip r:embed="rId2"/>
          <a:stretch>
            <a:fillRect/>
          </a:stretch>
        </p:blipFill>
        <p:spPr>
          <a:xfrm>
            <a:off x="6600121" y="2048454"/>
            <a:ext cx="4999217" cy="348135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机器学习</a:t>
            </a:r>
            <a:r>
              <a:rPr lang="en-US" altLang="zh-CN" dirty="0"/>
              <a:t>/</a:t>
            </a:r>
            <a:r>
              <a:rPr lang="zh-CN" altLang="en-US" dirty="0"/>
              <a:t>人工智能理性认识</a:t>
            </a:r>
            <a:endParaRPr lang="zh-CN" altLang="en-US" dirty="0"/>
          </a:p>
        </p:txBody>
      </p:sp>
      <p:grpSp>
        <p:nvGrpSpPr>
          <p:cNvPr id="44" name="组合 43"/>
          <p:cNvGrpSpPr/>
          <p:nvPr/>
        </p:nvGrpSpPr>
        <p:grpSpPr>
          <a:xfrm>
            <a:off x="741719" y="1812589"/>
            <a:ext cx="4684797" cy="3215680"/>
            <a:chOff x="252" y="3074"/>
            <a:chExt cx="7236" cy="4778"/>
          </a:xfrm>
        </p:grpSpPr>
        <p:grpSp>
          <p:nvGrpSpPr>
            <p:cNvPr id="6" name="组合 5"/>
            <p:cNvGrpSpPr/>
            <p:nvPr/>
          </p:nvGrpSpPr>
          <p:grpSpPr>
            <a:xfrm>
              <a:off x="2835" y="3074"/>
              <a:ext cx="1929" cy="2334"/>
              <a:chOff x="3158" y="2243"/>
              <a:chExt cx="2720" cy="3078"/>
            </a:xfrm>
          </p:grpSpPr>
          <p:sp>
            <p:nvSpPr>
              <p:cNvPr id="2050" name=" 2050"/>
              <p:cNvSpPr/>
              <p:nvPr/>
            </p:nvSpPr>
            <p:spPr bwMode="auto">
              <a:xfrm>
                <a:off x="3425" y="2243"/>
                <a:ext cx="2187" cy="1838"/>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5" name="椭圆 4"/>
              <p:cNvSpPr/>
              <p:nvPr/>
            </p:nvSpPr>
            <p:spPr>
              <a:xfrm>
                <a:off x="3158" y="4301"/>
                <a:ext cx="2721" cy="10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00B050"/>
                    </a:solidFill>
                  </a:rPr>
                  <a:t>经验</a:t>
                </a:r>
                <a:endParaRPr lang="zh-CN" altLang="en-US" b="1" dirty="0">
                  <a:solidFill>
                    <a:srgbClr val="00B050"/>
                  </a:solidFill>
                </a:endParaRPr>
              </a:p>
            </p:txBody>
          </p:sp>
        </p:grpSp>
        <p:sp>
          <p:nvSpPr>
            <p:cNvPr id="8" name="圆角矩形 7"/>
            <p:cNvSpPr/>
            <p:nvPr/>
          </p:nvSpPr>
          <p:spPr>
            <a:xfrm>
              <a:off x="2599" y="6644"/>
              <a:ext cx="2402" cy="12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a:solidFill>
                    <a:schemeClr val="accent2">
                      <a:lumMod val="75000"/>
                    </a:schemeClr>
                  </a:solidFill>
                </a:rPr>
                <a:t>规律</a:t>
              </a:r>
              <a:endParaRPr lang="zh-CN" altLang="en-US" b="1">
                <a:solidFill>
                  <a:schemeClr val="accent2">
                    <a:lumMod val="75000"/>
                  </a:schemeClr>
                </a:solidFill>
              </a:endParaRPr>
            </a:p>
          </p:txBody>
        </p:sp>
        <p:grpSp>
          <p:nvGrpSpPr>
            <p:cNvPr id="11" name="组合 10"/>
            <p:cNvGrpSpPr/>
            <p:nvPr/>
          </p:nvGrpSpPr>
          <p:grpSpPr>
            <a:xfrm>
              <a:off x="3800" y="5409"/>
              <a:ext cx="1132" cy="1235"/>
              <a:chOff x="3980" y="4434"/>
              <a:chExt cx="1132" cy="1235"/>
            </a:xfrm>
          </p:grpSpPr>
          <p:cxnSp>
            <p:nvCxnSpPr>
              <p:cNvPr id="9" name="直接箭头连接符 8"/>
              <p:cNvCxnSpPr/>
              <p:nvPr/>
            </p:nvCxnSpPr>
            <p:spPr>
              <a:xfrm>
                <a:off x="3980" y="4434"/>
                <a:ext cx="0" cy="1235"/>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sp>
            <p:nvSpPr>
              <p:cNvPr id="10" name="文本框 9"/>
              <p:cNvSpPr txBox="1"/>
              <p:nvPr/>
            </p:nvSpPr>
            <p:spPr>
              <a:xfrm>
                <a:off x="3980" y="4727"/>
                <a:ext cx="1132" cy="547"/>
              </a:xfrm>
              <a:prstGeom prst="rect">
                <a:avLst/>
              </a:prstGeom>
              <a:noFill/>
            </p:spPr>
            <p:txBody>
              <a:bodyPr wrap="square" rtlCol="0">
                <a:spAutoFit/>
              </a:bodyPr>
              <a:lstStyle/>
              <a:p>
                <a:r>
                  <a:rPr lang="zh-CN" altLang="en-US" b="1">
                    <a:solidFill>
                      <a:srgbClr val="FFC000"/>
                    </a:solidFill>
                  </a:rPr>
                  <a:t>归纳</a:t>
                </a:r>
                <a:endParaRPr lang="zh-CN" altLang="en-US" b="1">
                  <a:solidFill>
                    <a:srgbClr val="FFC000"/>
                  </a:solidFill>
                </a:endParaRPr>
              </a:p>
            </p:txBody>
          </p:sp>
        </p:grpSp>
        <p:sp>
          <p:nvSpPr>
            <p:cNvPr id="12" name="文本框 11"/>
            <p:cNvSpPr txBox="1"/>
            <p:nvPr/>
          </p:nvSpPr>
          <p:spPr>
            <a:xfrm>
              <a:off x="252" y="6739"/>
              <a:ext cx="1128" cy="959"/>
            </a:xfrm>
            <a:prstGeom prst="rect">
              <a:avLst/>
            </a:prstGeom>
            <a:noFill/>
          </p:spPr>
          <p:txBody>
            <a:bodyPr wrap="square" rtlCol="0">
              <a:spAutoFit/>
            </a:bodyPr>
            <a:lstStyle/>
            <a:p>
              <a:r>
                <a:rPr lang="zh-CN" altLang="en-US"/>
                <a:t>新的</a:t>
              </a:r>
              <a:endParaRPr lang="zh-CN" altLang="en-US"/>
            </a:p>
            <a:p>
              <a:r>
                <a:rPr lang="zh-CN" altLang="en-US"/>
                <a:t>问题</a:t>
              </a:r>
              <a:endParaRPr lang="zh-CN" altLang="en-US"/>
            </a:p>
          </p:txBody>
        </p:sp>
        <p:grpSp>
          <p:nvGrpSpPr>
            <p:cNvPr id="15" name="组合 14"/>
            <p:cNvGrpSpPr/>
            <p:nvPr/>
          </p:nvGrpSpPr>
          <p:grpSpPr>
            <a:xfrm>
              <a:off x="1380" y="6672"/>
              <a:ext cx="1233" cy="575"/>
              <a:chOff x="1560" y="5697"/>
              <a:chExt cx="1233" cy="575"/>
            </a:xfrm>
          </p:grpSpPr>
          <p:cxnSp>
            <p:nvCxnSpPr>
              <p:cNvPr id="13" name="直接箭头连接符 12"/>
              <p:cNvCxnSpPr>
                <a:stCxn id="12" idx="3"/>
                <a:endCxn id="8" idx="1"/>
              </p:cNvCxnSpPr>
              <p:nvPr/>
            </p:nvCxnSpPr>
            <p:spPr>
              <a:xfrm>
                <a:off x="1560" y="6243"/>
                <a:ext cx="1219" cy="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665" y="5697"/>
                <a:ext cx="1128" cy="547"/>
              </a:xfrm>
              <a:prstGeom prst="rect">
                <a:avLst/>
              </a:prstGeom>
              <a:noFill/>
            </p:spPr>
            <p:txBody>
              <a:bodyPr wrap="square" rtlCol="0">
                <a:spAutoFit/>
              </a:bodyPr>
              <a:lstStyle/>
              <a:p>
                <a:r>
                  <a:rPr lang="zh-CN" altLang="en-US"/>
                  <a:t>输入</a:t>
                </a:r>
                <a:endParaRPr lang="zh-CN" altLang="en-US"/>
              </a:p>
            </p:txBody>
          </p:sp>
        </p:grpSp>
        <p:sp>
          <p:nvSpPr>
            <p:cNvPr id="16" name="文本框 15"/>
            <p:cNvSpPr txBox="1"/>
            <p:nvPr/>
          </p:nvSpPr>
          <p:spPr>
            <a:xfrm>
              <a:off x="6360" y="7009"/>
              <a:ext cx="1128" cy="547"/>
            </a:xfrm>
            <a:prstGeom prst="rect">
              <a:avLst/>
            </a:prstGeom>
            <a:noFill/>
          </p:spPr>
          <p:txBody>
            <a:bodyPr wrap="square" rtlCol="0">
              <a:spAutoFit/>
            </a:bodyPr>
            <a:lstStyle/>
            <a:p>
              <a:r>
                <a:rPr lang="zh-CN" altLang="en-US"/>
                <a:t>未来</a:t>
              </a:r>
              <a:endParaRPr lang="zh-CN" altLang="en-US"/>
            </a:p>
          </p:txBody>
        </p:sp>
        <p:grpSp>
          <p:nvGrpSpPr>
            <p:cNvPr id="19" name="组合 18"/>
            <p:cNvGrpSpPr/>
            <p:nvPr/>
          </p:nvGrpSpPr>
          <p:grpSpPr>
            <a:xfrm>
              <a:off x="5001" y="6672"/>
              <a:ext cx="1359" cy="611"/>
              <a:chOff x="5181" y="5697"/>
              <a:chExt cx="1359" cy="611"/>
            </a:xfrm>
          </p:grpSpPr>
          <p:cxnSp>
            <p:nvCxnSpPr>
              <p:cNvPr id="17" name="直接箭头连接符 16"/>
              <p:cNvCxnSpPr>
                <a:stCxn id="8" idx="3"/>
                <a:endCxn id="16" idx="1"/>
              </p:cNvCxnSpPr>
              <p:nvPr/>
            </p:nvCxnSpPr>
            <p:spPr>
              <a:xfrm>
                <a:off x="5181" y="6273"/>
                <a:ext cx="1359" cy="35"/>
              </a:xfrm>
              <a:prstGeom prst="straightConnector1">
                <a:avLst/>
              </a:prstGeom>
              <a:ln w="19050">
                <a:tailEnd type="arrow" w="med" len="med"/>
              </a:ln>
            </p:spPr>
            <p:style>
              <a:lnRef idx="1">
                <a:schemeClr val="accent2"/>
              </a:lnRef>
              <a:fillRef idx="0">
                <a:schemeClr val="accent2"/>
              </a:fillRef>
              <a:effectRef idx="0">
                <a:schemeClr val="accent2"/>
              </a:effectRef>
              <a:fontRef idx="minor">
                <a:schemeClr val="tx1"/>
              </a:fontRef>
            </p:style>
          </p:cxnSp>
          <p:sp>
            <p:nvSpPr>
              <p:cNvPr id="18" name="文本框 17"/>
              <p:cNvSpPr txBox="1"/>
              <p:nvPr/>
            </p:nvSpPr>
            <p:spPr>
              <a:xfrm>
                <a:off x="5296" y="5697"/>
                <a:ext cx="1129" cy="547"/>
              </a:xfrm>
              <a:prstGeom prst="rect">
                <a:avLst/>
              </a:prstGeom>
              <a:noFill/>
            </p:spPr>
            <p:txBody>
              <a:bodyPr wrap="square" rtlCol="0">
                <a:spAutoFit/>
              </a:bodyPr>
              <a:lstStyle/>
              <a:p>
                <a:r>
                  <a:rPr lang="zh-CN" altLang="en-US">
                    <a:solidFill>
                      <a:srgbClr val="EF9966"/>
                    </a:solidFill>
                  </a:rPr>
                  <a:t>预测</a:t>
                </a:r>
                <a:endParaRPr lang="zh-CN" altLang="en-US">
                  <a:solidFill>
                    <a:srgbClr val="EF9966"/>
                  </a:solidFill>
                </a:endParaRPr>
              </a:p>
            </p:txBody>
          </p:sp>
        </p:grpSp>
      </p:grpSp>
      <p:grpSp>
        <p:nvGrpSpPr>
          <p:cNvPr id="43" name="组合 42"/>
          <p:cNvGrpSpPr/>
          <p:nvPr/>
        </p:nvGrpSpPr>
        <p:grpSpPr>
          <a:xfrm>
            <a:off x="6382649" y="1829096"/>
            <a:ext cx="4858755" cy="3199173"/>
            <a:chOff x="8370" y="2881"/>
            <a:chExt cx="7653" cy="5039"/>
          </a:xfrm>
        </p:grpSpPr>
        <p:sp>
          <p:nvSpPr>
            <p:cNvPr id="22" name="椭圆 21"/>
            <p:cNvSpPr/>
            <p:nvPr/>
          </p:nvSpPr>
          <p:spPr>
            <a:xfrm>
              <a:off x="10923" y="4416"/>
              <a:ext cx="2421" cy="9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rgbClr val="00B050"/>
                  </a:solidFill>
                </a:rPr>
                <a:t>历史数据</a:t>
              </a:r>
              <a:endParaRPr lang="zh-CN" altLang="en-US" b="1">
                <a:solidFill>
                  <a:srgbClr val="00B050"/>
                </a:solidFill>
              </a:endParaRPr>
            </a:p>
          </p:txBody>
        </p:sp>
        <p:sp>
          <p:nvSpPr>
            <p:cNvPr id="24" name=" 21"/>
            <p:cNvSpPr/>
            <p:nvPr/>
          </p:nvSpPr>
          <p:spPr bwMode="auto">
            <a:xfrm>
              <a:off x="11293" y="2881"/>
              <a:ext cx="1701" cy="1389"/>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bIns="395926"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25" name="椭圆 24"/>
            <p:cNvSpPr/>
            <p:nvPr/>
          </p:nvSpPr>
          <p:spPr>
            <a:xfrm>
              <a:off x="10933" y="4416"/>
              <a:ext cx="2421" cy="9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rgbClr val="00B050"/>
                  </a:solidFill>
                </a:rPr>
                <a:t>历史</a:t>
              </a:r>
              <a:endParaRPr lang="zh-CN" altLang="en-US" b="1">
                <a:solidFill>
                  <a:srgbClr val="00B050"/>
                </a:solidFill>
              </a:endParaRPr>
            </a:p>
            <a:p>
              <a:pPr algn="ctr"/>
              <a:r>
                <a:rPr lang="zh-CN" altLang="en-US" b="1">
                  <a:solidFill>
                    <a:srgbClr val="00B050"/>
                  </a:solidFill>
                </a:rPr>
                <a:t>数据</a:t>
              </a:r>
              <a:endParaRPr lang="zh-CN" altLang="en-US" b="1">
                <a:solidFill>
                  <a:srgbClr val="00B050"/>
                </a:solidFill>
              </a:endParaRPr>
            </a:p>
          </p:txBody>
        </p:sp>
        <p:sp>
          <p:nvSpPr>
            <p:cNvPr id="26" name="圆角矩形 25"/>
            <p:cNvSpPr/>
            <p:nvPr/>
          </p:nvSpPr>
          <p:spPr>
            <a:xfrm>
              <a:off x="10943" y="6712"/>
              <a:ext cx="2402" cy="12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a:solidFill>
                    <a:schemeClr val="accent2">
                      <a:lumMod val="75000"/>
                    </a:schemeClr>
                  </a:solidFill>
                </a:rPr>
                <a:t>模型</a:t>
              </a:r>
              <a:endParaRPr lang="zh-CN" altLang="en-US" b="1">
                <a:solidFill>
                  <a:schemeClr val="accent2">
                    <a:lumMod val="75000"/>
                  </a:schemeClr>
                </a:solidFill>
              </a:endParaRPr>
            </a:p>
          </p:txBody>
        </p:sp>
        <p:grpSp>
          <p:nvGrpSpPr>
            <p:cNvPr id="42" name="组合 41"/>
            <p:cNvGrpSpPr/>
            <p:nvPr/>
          </p:nvGrpSpPr>
          <p:grpSpPr>
            <a:xfrm>
              <a:off x="12144" y="5409"/>
              <a:ext cx="1100" cy="1303"/>
              <a:chOff x="12144" y="5409"/>
              <a:chExt cx="1100" cy="1303"/>
            </a:xfrm>
          </p:grpSpPr>
          <p:cxnSp>
            <p:nvCxnSpPr>
              <p:cNvPr id="28" name="直接箭头连接符 27"/>
              <p:cNvCxnSpPr>
                <a:stCxn id="25" idx="4"/>
                <a:endCxn id="26" idx="0"/>
              </p:cNvCxnSpPr>
              <p:nvPr/>
            </p:nvCxnSpPr>
            <p:spPr>
              <a:xfrm>
                <a:off x="12144" y="5409"/>
                <a:ext cx="0" cy="1303"/>
              </a:xfrm>
              <a:prstGeom prst="straightConnector1">
                <a:avLst/>
              </a:prstGeom>
              <a:ln w="19050">
                <a:tailEnd type="arrow" w="med" len="med"/>
              </a:ln>
            </p:spPr>
            <p:style>
              <a:lnRef idx="1">
                <a:schemeClr val="accent4"/>
              </a:lnRef>
              <a:fillRef idx="0">
                <a:schemeClr val="accent4"/>
              </a:fillRef>
              <a:effectRef idx="0">
                <a:schemeClr val="accent4"/>
              </a:effectRef>
              <a:fontRef idx="minor">
                <a:schemeClr val="tx1"/>
              </a:fontRef>
            </p:style>
          </p:cxnSp>
          <p:sp>
            <p:nvSpPr>
              <p:cNvPr id="29" name="文本框 28"/>
              <p:cNvSpPr txBox="1"/>
              <p:nvPr/>
            </p:nvSpPr>
            <p:spPr>
              <a:xfrm>
                <a:off x="12232" y="5702"/>
                <a:ext cx="1012" cy="580"/>
              </a:xfrm>
              <a:prstGeom prst="rect">
                <a:avLst/>
              </a:prstGeom>
              <a:noFill/>
            </p:spPr>
            <p:txBody>
              <a:bodyPr wrap="none" rtlCol="0">
                <a:spAutoFit/>
              </a:bodyPr>
              <a:lstStyle/>
              <a:p>
                <a:r>
                  <a:rPr lang="zh-CN" altLang="en-US" b="1" dirty="0">
                    <a:solidFill>
                      <a:srgbClr val="FFC000"/>
                    </a:solidFill>
                  </a:rPr>
                  <a:t>训练</a:t>
                </a:r>
                <a:endParaRPr lang="zh-CN" altLang="en-US" b="1" dirty="0">
                  <a:solidFill>
                    <a:srgbClr val="FFC000"/>
                  </a:solidFill>
                </a:endParaRPr>
              </a:p>
            </p:txBody>
          </p:sp>
        </p:grpSp>
        <p:sp>
          <p:nvSpPr>
            <p:cNvPr id="32" name="文本框 31"/>
            <p:cNvSpPr txBox="1"/>
            <p:nvPr/>
          </p:nvSpPr>
          <p:spPr>
            <a:xfrm>
              <a:off x="8370" y="6808"/>
              <a:ext cx="1008" cy="1016"/>
            </a:xfrm>
            <a:prstGeom prst="rect">
              <a:avLst/>
            </a:prstGeom>
            <a:noFill/>
          </p:spPr>
          <p:txBody>
            <a:bodyPr wrap="none" rtlCol="0">
              <a:spAutoFit/>
            </a:bodyPr>
            <a:lstStyle/>
            <a:p>
              <a:r>
                <a:rPr lang="zh-CN" altLang="en-US"/>
                <a:t>新的</a:t>
              </a:r>
              <a:endParaRPr lang="zh-CN" altLang="en-US"/>
            </a:p>
            <a:p>
              <a:r>
                <a:rPr lang="zh-CN" altLang="en-US"/>
                <a:t>数据</a:t>
              </a:r>
              <a:endParaRPr lang="zh-CN" altLang="en-US"/>
            </a:p>
          </p:txBody>
        </p:sp>
        <p:sp>
          <p:nvSpPr>
            <p:cNvPr id="33" name="文本框 32"/>
            <p:cNvSpPr txBox="1"/>
            <p:nvPr/>
          </p:nvSpPr>
          <p:spPr>
            <a:xfrm>
              <a:off x="15015" y="6808"/>
              <a:ext cx="1008" cy="1016"/>
            </a:xfrm>
            <a:prstGeom prst="rect">
              <a:avLst/>
            </a:prstGeom>
            <a:noFill/>
          </p:spPr>
          <p:txBody>
            <a:bodyPr wrap="none" rtlCol="0">
              <a:spAutoFit/>
            </a:bodyPr>
            <a:lstStyle/>
            <a:p>
              <a:r>
                <a:rPr lang="zh-CN" altLang="en-US"/>
                <a:t>未知</a:t>
              </a:r>
              <a:endParaRPr lang="zh-CN" altLang="en-US"/>
            </a:p>
            <a:p>
              <a:r>
                <a:rPr lang="zh-CN" altLang="en-US"/>
                <a:t>属性</a:t>
              </a:r>
              <a:endParaRPr lang="zh-CN" altLang="en-US"/>
            </a:p>
          </p:txBody>
        </p:sp>
        <p:grpSp>
          <p:nvGrpSpPr>
            <p:cNvPr id="37" name="组合 36"/>
            <p:cNvGrpSpPr/>
            <p:nvPr/>
          </p:nvGrpSpPr>
          <p:grpSpPr>
            <a:xfrm>
              <a:off x="9378" y="6624"/>
              <a:ext cx="1565" cy="692"/>
              <a:chOff x="9378" y="6624"/>
              <a:chExt cx="1565" cy="692"/>
            </a:xfrm>
          </p:grpSpPr>
          <p:cxnSp>
            <p:nvCxnSpPr>
              <p:cNvPr id="35" name="直接箭头连接符 34"/>
              <p:cNvCxnSpPr>
                <a:stCxn id="32" idx="3"/>
                <a:endCxn id="26" idx="1"/>
              </p:cNvCxnSpPr>
              <p:nvPr/>
            </p:nvCxnSpPr>
            <p:spPr>
              <a:xfrm>
                <a:off x="9378" y="7316"/>
                <a:ext cx="156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677" y="6624"/>
                <a:ext cx="1008" cy="580"/>
              </a:xfrm>
              <a:prstGeom prst="rect">
                <a:avLst/>
              </a:prstGeom>
              <a:noFill/>
            </p:spPr>
            <p:txBody>
              <a:bodyPr wrap="none" rtlCol="0">
                <a:spAutoFit/>
              </a:bodyPr>
              <a:lstStyle/>
              <a:p>
                <a:r>
                  <a:rPr lang="zh-CN" altLang="en-US"/>
                  <a:t>输入</a:t>
                </a:r>
                <a:endParaRPr lang="zh-CN" altLang="en-US"/>
              </a:p>
            </p:txBody>
          </p:sp>
        </p:grpSp>
        <p:grpSp>
          <p:nvGrpSpPr>
            <p:cNvPr id="41" name="组合 40"/>
            <p:cNvGrpSpPr/>
            <p:nvPr/>
          </p:nvGrpSpPr>
          <p:grpSpPr>
            <a:xfrm>
              <a:off x="13346" y="6740"/>
              <a:ext cx="1669" cy="580"/>
              <a:chOff x="13346" y="6740"/>
              <a:chExt cx="1669" cy="580"/>
            </a:xfrm>
          </p:grpSpPr>
          <p:cxnSp>
            <p:nvCxnSpPr>
              <p:cNvPr id="39" name="直接箭头连接符 38"/>
              <p:cNvCxnSpPr>
                <a:stCxn id="26" idx="3"/>
                <a:endCxn id="33" idx="1"/>
              </p:cNvCxnSpPr>
              <p:nvPr/>
            </p:nvCxnSpPr>
            <p:spPr>
              <a:xfrm>
                <a:off x="13346" y="7316"/>
                <a:ext cx="1669" cy="0"/>
              </a:xfrm>
              <a:prstGeom prst="straightConnector1">
                <a:avLst/>
              </a:prstGeom>
              <a:ln w="19050">
                <a:tailEnd type="arrow" w="med" len="med"/>
              </a:ln>
            </p:spPr>
            <p:style>
              <a:lnRef idx="1">
                <a:schemeClr val="accent2"/>
              </a:lnRef>
              <a:fillRef idx="0">
                <a:schemeClr val="accent2"/>
              </a:fillRef>
              <a:effectRef idx="0">
                <a:schemeClr val="accent2"/>
              </a:effectRef>
              <a:fontRef idx="minor">
                <a:schemeClr val="tx1"/>
              </a:fontRef>
            </p:style>
          </p:cxnSp>
          <p:sp>
            <p:nvSpPr>
              <p:cNvPr id="40" name="文本框 39"/>
              <p:cNvSpPr txBox="1"/>
              <p:nvPr/>
            </p:nvSpPr>
            <p:spPr>
              <a:xfrm>
                <a:off x="13616" y="6740"/>
                <a:ext cx="1008" cy="580"/>
              </a:xfrm>
              <a:prstGeom prst="rect">
                <a:avLst/>
              </a:prstGeom>
              <a:noFill/>
            </p:spPr>
            <p:txBody>
              <a:bodyPr wrap="none" rtlCol="0">
                <a:spAutoFit/>
              </a:bodyPr>
              <a:lstStyle/>
              <a:p>
                <a:r>
                  <a:rPr lang="zh-CN" altLang="en-US" dirty="0">
                    <a:solidFill>
                      <a:srgbClr val="EF9966"/>
                    </a:solidFill>
                  </a:rPr>
                  <a:t>预测</a:t>
                </a:r>
                <a:endParaRPr lang="zh-CN" altLang="en-US" dirty="0">
                  <a:solidFill>
                    <a:srgbClr val="EF9966"/>
                  </a:solidFil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190625"/>
            <a:ext cx="10515600" cy="4986655"/>
          </a:xfrm>
        </p:spPr>
        <p:txBody>
          <a:bodyPr>
            <a:normAutofit/>
          </a:bodyPr>
          <a:lstStyle/>
          <a:p>
            <a:pPr>
              <a:lnSpc>
                <a:spcPct val="150000"/>
              </a:lnSpc>
            </a:pPr>
            <a:r>
              <a:rPr lang="zh-CN" altLang="en-US" sz="2400" dirty="0">
                <a:solidFill>
                  <a:schemeClr val="tx1"/>
                </a:solidFill>
              </a:rPr>
              <a:t>基本概念</a:t>
            </a:r>
            <a:endParaRPr lang="zh-CN" altLang="en-US" sz="2400" dirty="0">
              <a:solidFill>
                <a:schemeClr val="tx1"/>
              </a:solidFill>
            </a:endParaRPr>
          </a:p>
          <a:p>
            <a:pPr lvl="1">
              <a:lnSpc>
                <a:spcPct val="150000"/>
              </a:lnSpc>
            </a:pPr>
            <a:r>
              <a:rPr lang="en-US" altLang="zh-CN" sz="2055" dirty="0">
                <a:solidFill>
                  <a:schemeClr val="tx1"/>
                </a:solidFill>
              </a:rPr>
              <a:t> </a:t>
            </a:r>
            <a:endParaRPr lang="en-US" altLang="zh-CN" sz="2055" dirty="0">
              <a:solidFill>
                <a:schemeClr val="tx1"/>
              </a:solidFill>
            </a:endParaRPr>
          </a:p>
          <a:p>
            <a:pPr lvl="1">
              <a:lnSpc>
                <a:spcPct val="150000"/>
              </a:lnSpc>
            </a:pPr>
            <a:r>
              <a:rPr lang="en-US" altLang="zh-CN" sz="2055" dirty="0">
                <a:solidFill>
                  <a:schemeClr val="tx1"/>
                </a:solidFill>
              </a:rPr>
              <a:t> </a:t>
            </a:r>
            <a:endParaRPr lang="en-US" altLang="zh-CN" sz="2055" dirty="0">
              <a:solidFill>
                <a:schemeClr val="tx1"/>
              </a:solidFill>
            </a:endParaRPr>
          </a:p>
          <a:p>
            <a:pPr lvl="1">
              <a:lnSpc>
                <a:spcPct val="150000"/>
              </a:lnSpc>
            </a:pPr>
            <a:r>
              <a:rPr lang="en-US" altLang="zh-CN" sz="2055" dirty="0">
                <a:solidFill>
                  <a:schemeClr val="tx1"/>
                </a:solidFill>
              </a:rPr>
              <a:t> </a:t>
            </a:r>
            <a:r>
              <a:rPr lang="zh-CN" altLang="en-US" sz="2055" dirty="0">
                <a:solidFill>
                  <a:schemeClr val="tx1"/>
                </a:solidFill>
              </a:rPr>
              <a:t>获得一个目标函数</a:t>
            </a:r>
            <a:r>
              <a:rPr lang="en-US" altLang="zh-CN" sz="2055" dirty="0">
                <a:solidFill>
                  <a:schemeClr val="tx1"/>
                </a:solidFill>
              </a:rPr>
              <a:t>(target function):</a:t>
            </a:r>
            <a:endParaRPr lang="en-US" altLang="zh-CN" sz="2055" dirty="0">
              <a:solidFill>
                <a:schemeClr val="tx1"/>
              </a:solidFill>
            </a:endParaRPr>
          </a:p>
          <a:p>
            <a:pPr marL="457200" lvl="1" indent="0">
              <a:lnSpc>
                <a:spcPct val="150000"/>
              </a:lnSpc>
              <a:buNone/>
            </a:pPr>
            <a:r>
              <a:rPr lang="en-US" altLang="zh-CN" sz="2055" dirty="0">
                <a:solidFill>
                  <a:schemeClr val="tx1"/>
                </a:solidFill>
              </a:rPr>
              <a:t>  </a:t>
            </a:r>
            <a:endParaRPr lang="en-US" altLang="zh-CN" sz="2055" dirty="0">
              <a:solidFill>
                <a:schemeClr val="tx1"/>
              </a:solidFill>
            </a:endParaRPr>
          </a:p>
          <a:p>
            <a:pPr lvl="1">
              <a:lnSpc>
                <a:spcPct val="150000"/>
              </a:lnSpc>
            </a:pPr>
            <a:r>
              <a:rPr lang="zh-CN" altLang="en-US" sz="2055" dirty="0">
                <a:solidFill>
                  <a:schemeClr val="tx1"/>
                </a:solidFill>
              </a:rPr>
              <a:t> 输入数据</a:t>
            </a:r>
            <a:r>
              <a:rPr lang="en-US" altLang="zh-CN" sz="2055" dirty="0">
                <a:solidFill>
                  <a:schemeClr val="tx1"/>
                </a:solidFill>
              </a:rPr>
              <a:t>: </a:t>
            </a:r>
            <a:endParaRPr lang="en-US" altLang="zh-CN" sz="2055" dirty="0">
              <a:solidFill>
                <a:schemeClr val="tx1"/>
              </a:solidFill>
            </a:endParaRPr>
          </a:p>
          <a:p>
            <a:pPr lvl="1">
              <a:lnSpc>
                <a:spcPct val="150000"/>
              </a:lnSpc>
            </a:pPr>
            <a:r>
              <a:rPr lang="en-US" altLang="zh-CN" sz="2055" dirty="0">
                <a:solidFill>
                  <a:schemeClr val="tx1"/>
                </a:solidFill>
              </a:rPr>
              <a:t> </a:t>
            </a:r>
            <a:r>
              <a:rPr lang="zh-CN" altLang="en-US" sz="2055" dirty="0">
                <a:solidFill>
                  <a:schemeClr val="tx1"/>
                </a:solidFill>
              </a:rPr>
              <a:t>最终具有最优性能的假设公式：</a:t>
            </a:r>
            <a:endParaRPr lang="zh-CN" altLang="en-US" sz="2055" dirty="0">
              <a:solidFill>
                <a:schemeClr val="tx1"/>
              </a:solidFill>
            </a:endParaRPr>
          </a:p>
          <a:p>
            <a:pPr marL="457200" lvl="1" indent="0">
              <a:lnSpc>
                <a:spcPct val="150000"/>
              </a:lnSpc>
              <a:buNone/>
            </a:pPr>
            <a:endParaRPr lang="zh-CN" altLang="en-US" sz="2055" dirty="0">
              <a:solidFill>
                <a:schemeClr val="tx1"/>
              </a:solidFill>
            </a:endParaRPr>
          </a:p>
        </p:txBody>
      </p:sp>
      <p:sp>
        <p:nvSpPr>
          <p:cNvPr id="3" name="标题 2"/>
          <p:cNvSpPr>
            <a:spLocks noGrp="1"/>
          </p:cNvSpPr>
          <p:nvPr>
            <p:ph type="title"/>
          </p:nvPr>
        </p:nvSpPr>
        <p:spPr/>
        <p:txBody>
          <a:bodyPr>
            <a:normAutofit/>
          </a:bodyPr>
          <a:lstStyle/>
          <a:p>
            <a:r>
              <a:rPr lang="zh-CN" altLang="en-US" dirty="0">
                <a:sym typeface="+mn-ea"/>
              </a:rPr>
              <a:t>机器学习理性认识</a:t>
            </a:r>
            <a:endParaRPr lang="en-US" altLang="zh-CN" dirty="0"/>
          </a:p>
        </p:txBody>
      </p:sp>
      <p:graphicFrame>
        <p:nvGraphicFramePr>
          <p:cNvPr id="2" name="对象 1">
            <a:hlinkClick r:id="" action="ppaction://ole?verb=0"/>
          </p:cNvPr>
          <p:cNvGraphicFramePr>
            <a:graphicFrameLocks noChangeAspect="1"/>
          </p:cNvGraphicFramePr>
          <p:nvPr/>
        </p:nvGraphicFramePr>
        <p:xfrm>
          <a:off x="1637239" y="1928432"/>
          <a:ext cx="7170420" cy="464185"/>
        </p:xfrm>
        <a:graphic>
          <a:graphicData uri="http://schemas.openxmlformats.org/presentationml/2006/ole">
            <mc:AlternateContent xmlns:mc="http://schemas.openxmlformats.org/markup-compatibility/2006">
              <mc:Choice xmlns:v="urn:schemas-microsoft-com:vml" Requires="v">
                <p:oleObj spid="_x0000_s2561" name="" r:id="rId1" imgW="2794000" imgH="215900" progId="Equation.KSEE3">
                  <p:embed/>
                </p:oleObj>
              </mc:Choice>
              <mc:Fallback>
                <p:oleObj name="" r:id="rId1" imgW="2794000" imgH="215900" progId="Equation.KSEE3">
                  <p:embed/>
                  <p:pic>
                    <p:nvPicPr>
                      <p:cNvPr id="0" name="图片 2048"/>
                      <p:cNvPicPr/>
                      <p:nvPr/>
                    </p:nvPicPr>
                    <p:blipFill>
                      <a:blip r:embed="rId2"/>
                      <a:stretch>
                        <a:fillRect/>
                      </a:stretch>
                    </p:blipFill>
                    <p:spPr>
                      <a:xfrm>
                        <a:off x="1637239" y="1928432"/>
                        <a:ext cx="7170420" cy="46418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636874" y="2542896"/>
          <a:ext cx="3183935" cy="417435"/>
        </p:xfrm>
        <a:graphic>
          <a:graphicData uri="http://schemas.openxmlformats.org/presentationml/2006/ole">
            <mc:AlternateContent xmlns:mc="http://schemas.openxmlformats.org/markup-compatibility/2006">
              <mc:Choice xmlns:v="urn:schemas-microsoft-com:vml" Requires="v">
                <p:oleObj spid="_x0000_s2562" name="公式" r:id="rId3" imgW="34747200" imgH="4876800" progId="Equation.3">
                  <p:embed/>
                </p:oleObj>
              </mc:Choice>
              <mc:Fallback>
                <p:oleObj name="公式" r:id="rId3" imgW="34747200" imgH="4876800" progId="Equation.3">
                  <p:embed/>
                  <p:pic>
                    <p:nvPicPr>
                      <p:cNvPr id="0" name="图片 2049"/>
                      <p:cNvPicPr/>
                      <p:nvPr/>
                    </p:nvPicPr>
                    <p:blipFill>
                      <a:blip r:embed="rId4"/>
                      <a:stretch>
                        <a:fillRect/>
                      </a:stretch>
                    </p:blipFill>
                    <p:spPr>
                      <a:xfrm>
                        <a:off x="1636874" y="2542896"/>
                        <a:ext cx="3183935" cy="41743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158141" y="3387098"/>
          <a:ext cx="3937859" cy="476162"/>
        </p:xfrm>
        <a:graphic>
          <a:graphicData uri="http://schemas.openxmlformats.org/presentationml/2006/ole">
            <mc:AlternateContent xmlns:mc="http://schemas.openxmlformats.org/markup-compatibility/2006">
              <mc:Choice xmlns:v="urn:schemas-microsoft-com:vml" Requires="v">
                <p:oleObj spid="_x0000_s2563" name="公式" r:id="rId5" imgW="40538400" imgH="4876800" progId="Equation.3">
                  <p:embed/>
                </p:oleObj>
              </mc:Choice>
              <mc:Fallback>
                <p:oleObj name="公式" r:id="rId5" imgW="40538400" imgH="4876800" progId="Equation.3">
                  <p:embed/>
                  <p:pic>
                    <p:nvPicPr>
                      <p:cNvPr id="0" name="图片 2050"/>
                      <p:cNvPicPr/>
                      <p:nvPr/>
                    </p:nvPicPr>
                    <p:blipFill>
                      <a:blip r:embed="rId6"/>
                      <a:stretch>
                        <a:fillRect/>
                      </a:stretch>
                    </p:blipFill>
                    <p:spPr>
                      <a:xfrm>
                        <a:off x="2158141" y="3387098"/>
                        <a:ext cx="3937859" cy="476162"/>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895935" y="5026364"/>
          <a:ext cx="5031443" cy="493304"/>
        </p:xfrm>
        <a:graphic>
          <a:graphicData uri="http://schemas.openxmlformats.org/presentationml/2006/ole">
            <mc:AlternateContent xmlns:mc="http://schemas.openxmlformats.org/markup-compatibility/2006">
              <mc:Choice xmlns:v="urn:schemas-microsoft-com:vml" Requires="v">
                <p:oleObj spid="_x0000_s2564" name="" r:id="rId7" imgW="2145665" imgH="215900" progId="Equation.KSEE3">
                  <p:embed/>
                </p:oleObj>
              </mc:Choice>
              <mc:Fallback>
                <p:oleObj name="" r:id="rId7" imgW="2145665" imgH="215900" progId="Equation.KSEE3">
                  <p:embed/>
                  <p:pic>
                    <p:nvPicPr>
                      <p:cNvPr id="0" name="图片 2051"/>
                      <p:cNvPicPr/>
                      <p:nvPr/>
                    </p:nvPicPr>
                    <p:blipFill>
                      <a:blip r:embed="rId8"/>
                      <a:stretch>
                        <a:fillRect/>
                      </a:stretch>
                    </p:blipFill>
                    <p:spPr>
                      <a:xfrm>
                        <a:off x="1895935" y="5026364"/>
                        <a:ext cx="5031443" cy="493304"/>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897813" y="4031526"/>
          <a:ext cx="7237660" cy="533936"/>
        </p:xfrm>
        <a:graphic>
          <a:graphicData uri="http://schemas.openxmlformats.org/presentationml/2006/ole">
            <mc:AlternateContent xmlns:mc="http://schemas.openxmlformats.org/markup-compatibility/2006">
              <mc:Choice xmlns:v="urn:schemas-microsoft-com:vml" Requires="v">
                <p:oleObj spid="_x0000_s2565" name="" r:id="rId9" imgW="3098800" imgH="228600" progId="Equation.KSEE3">
                  <p:embed/>
                </p:oleObj>
              </mc:Choice>
              <mc:Fallback>
                <p:oleObj name="" r:id="rId9" imgW="3098800" imgH="228600" progId="Equation.KSEE3">
                  <p:embed/>
                  <p:pic>
                    <p:nvPicPr>
                      <p:cNvPr id="0" name="图片 2052"/>
                      <p:cNvPicPr/>
                      <p:nvPr/>
                    </p:nvPicPr>
                    <p:blipFill>
                      <a:blip r:embed="rId10"/>
                      <a:stretch>
                        <a:fillRect/>
                      </a:stretch>
                    </p:blipFill>
                    <p:spPr>
                      <a:xfrm>
                        <a:off x="2897813" y="4031526"/>
                        <a:ext cx="7237660" cy="533936"/>
                      </a:xfrm>
                      <a:prstGeom prst="rect">
                        <a:avLst/>
                      </a:prstGeom>
                    </p:spPr>
                  </p:pic>
                </p:oleObj>
              </mc:Fallback>
            </mc:AlternateContent>
          </a:graphicData>
        </a:graphic>
      </p:graphicFrame>
      <p:grpSp>
        <p:nvGrpSpPr>
          <p:cNvPr id="25" name="组合 24"/>
          <p:cNvGrpSpPr/>
          <p:nvPr/>
        </p:nvGrpSpPr>
        <p:grpSpPr>
          <a:xfrm>
            <a:off x="2511136" y="5778700"/>
            <a:ext cx="5969165" cy="791698"/>
            <a:chOff x="2972" y="8914"/>
            <a:chExt cx="9402" cy="1247"/>
          </a:xfrm>
        </p:grpSpPr>
        <p:cxnSp>
          <p:nvCxnSpPr>
            <p:cNvPr id="16" name="直接箭头连接符 15"/>
            <p:cNvCxnSpPr>
              <a:stCxn id="15" idx="3"/>
              <a:endCxn id="14" idx="1"/>
            </p:cNvCxnSpPr>
            <p:nvPr/>
          </p:nvCxnSpPr>
          <p:spPr>
            <a:xfrm>
              <a:off x="6325" y="9538"/>
              <a:ext cx="1387" cy="0"/>
            </a:xfrm>
            <a:prstGeom prst="straightConnector1">
              <a:avLst/>
            </a:prstGeom>
            <a:ln w="38100">
              <a:tailEnd type="arrow" w="med" len="med"/>
            </a:ln>
          </p:spPr>
          <p:style>
            <a:lnRef idx="3">
              <a:schemeClr val="dk1"/>
            </a:lnRef>
            <a:fillRef idx="0">
              <a:schemeClr val="dk1"/>
            </a:fillRef>
            <a:effectRef idx="2">
              <a:schemeClr val="dk1"/>
            </a:effectRef>
            <a:fontRef idx="minor">
              <a:schemeClr val="tx1"/>
            </a:fontRef>
          </p:style>
        </p:cxnSp>
        <p:sp>
          <p:nvSpPr>
            <p:cNvPr id="14" name="圆角矩形 13"/>
            <p:cNvSpPr/>
            <p:nvPr/>
          </p:nvSpPr>
          <p:spPr>
            <a:xfrm>
              <a:off x="7712" y="8914"/>
              <a:ext cx="1813" cy="124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4000" b="1">
                  <a:solidFill>
                    <a:srgbClr val="ED7D31"/>
                  </a:solidFill>
                </a:rPr>
                <a:t>ML</a:t>
              </a:r>
              <a:endParaRPr lang="en-US" altLang="zh-CN" sz="4000" b="1">
                <a:solidFill>
                  <a:srgbClr val="ED7D31"/>
                </a:solidFill>
              </a:endParaRPr>
            </a:p>
          </p:txBody>
        </p:sp>
        <p:sp>
          <p:nvSpPr>
            <p:cNvPr id="15" name="文本框 14"/>
            <p:cNvSpPr txBox="1"/>
            <p:nvPr/>
          </p:nvSpPr>
          <p:spPr>
            <a:xfrm>
              <a:off x="2972" y="9175"/>
              <a:ext cx="3353" cy="725"/>
            </a:xfrm>
            <a:prstGeom prst="rect">
              <a:avLst/>
            </a:prstGeom>
            <a:noFill/>
          </p:spPr>
          <p:txBody>
            <a:bodyPr wrap="none" rtlCol="0">
              <a:spAutoFit/>
            </a:bodyPr>
            <a:lstStyle/>
            <a:p>
              <a:r>
                <a:rPr lang="en-US" altLang="zh-CN" sz="2400" b="1">
                  <a:solidFill>
                    <a:schemeClr val="accent1">
                      <a:lumMod val="75000"/>
                    </a:schemeClr>
                  </a:solidFill>
                </a:rPr>
                <a:t>{(Xn,Yn)} from f</a:t>
              </a:r>
              <a:endParaRPr lang="en-US" altLang="zh-CN" sz="2400" b="1">
                <a:solidFill>
                  <a:schemeClr val="accent1">
                    <a:lumMod val="75000"/>
                  </a:schemeClr>
                </a:solidFill>
              </a:endParaRPr>
            </a:p>
          </p:txBody>
        </p:sp>
        <p:sp>
          <p:nvSpPr>
            <p:cNvPr id="23" name="文本框 22"/>
            <p:cNvSpPr txBox="1"/>
            <p:nvPr/>
          </p:nvSpPr>
          <p:spPr>
            <a:xfrm>
              <a:off x="11858" y="9175"/>
              <a:ext cx="516" cy="725"/>
            </a:xfrm>
            <a:prstGeom prst="rect">
              <a:avLst/>
            </a:prstGeom>
            <a:noFill/>
          </p:spPr>
          <p:txBody>
            <a:bodyPr wrap="none" rtlCol="0">
              <a:spAutoFit/>
            </a:bodyPr>
            <a:lstStyle/>
            <a:p>
              <a:r>
                <a:rPr lang="en-US" altLang="zh-CN" sz="2400" b="1">
                  <a:solidFill>
                    <a:srgbClr val="FFC000"/>
                  </a:solidFill>
                </a:rPr>
                <a:t>g</a:t>
              </a:r>
              <a:endParaRPr lang="en-US" altLang="zh-CN" sz="2400" b="1">
                <a:solidFill>
                  <a:srgbClr val="FFC000"/>
                </a:solidFill>
              </a:endParaRPr>
            </a:p>
          </p:txBody>
        </p:sp>
        <p:cxnSp>
          <p:nvCxnSpPr>
            <p:cNvPr id="24" name="直接箭头连接符 23"/>
            <p:cNvCxnSpPr/>
            <p:nvPr/>
          </p:nvCxnSpPr>
          <p:spPr>
            <a:xfrm>
              <a:off x="9525" y="9538"/>
              <a:ext cx="2333" cy="0"/>
            </a:xfrm>
            <a:prstGeom prst="straightConnector1">
              <a:avLst/>
            </a:prstGeom>
            <a:ln w="38100">
              <a:tailEnd type="arrow"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4006215"/>
            <a:ext cx="10515600" cy="2171065"/>
          </a:xfrm>
        </p:spPr>
        <p:txBody>
          <a:bodyPr>
            <a:normAutofit lnSpcReduction="10000"/>
          </a:bodyPr>
          <a:lstStyle/>
          <a:p>
            <a:pPr>
              <a:lnSpc>
                <a:spcPct val="150000"/>
              </a:lnSpc>
            </a:pPr>
            <a:r>
              <a:rPr lang="zh-CN" altLang="en-US" sz="2400" dirty="0">
                <a:solidFill>
                  <a:schemeClr val="tx1"/>
                </a:solidFill>
              </a:rPr>
              <a:t>目标函数</a:t>
            </a:r>
            <a:r>
              <a:rPr lang="en-US" altLang="zh-CN" sz="2400" dirty="0">
                <a:solidFill>
                  <a:schemeClr val="tx1"/>
                </a:solidFill>
              </a:rPr>
              <a:t>f</a:t>
            </a:r>
            <a:r>
              <a:rPr lang="zh-CN" altLang="en-US" sz="2400" dirty="0">
                <a:solidFill>
                  <a:schemeClr val="tx1"/>
                </a:solidFill>
              </a:rPr>
              <a:t>未知（无法得到）</a:t>
            </a:r>
            <a:endParaRPr lang="zh-CN" altLang="en-US" sz="2400" dirty="0">
              <a:solidFill>
                <a:schemeClr val="tx1"/>
              </a:solidFill>
            </a:endParaRPr>
          </a:p>
          <a:p>
            <a:pPr>
              <a:lnSpc>
                <a:spcPct val="150000"/>
              </a:lnSpc>
            </a:pPr>
            <a:r>
              <a:rPr lang="zh-CN" altLang="en-US" sz="2400" dirty="0">
                <a:solidFill>
                  <a:schemeClr val="tx1"/>
                </a:solidFill>
              </a:rPr>
              <a:t>假设函数</a:t>
            </a:r>
            <a:r>
              <a:rPr lang="en-US" altLang="zh-CN" sz="2400" dirty="0">
                <a:solidFill>
                  <a:schemeClr val="tx1"/>
                </a:solidFill>
              </a:rPr>
              <a:t>g</a:t>
            </a:r>
            <a:r>
              <a:rPr lang="zh-CN" altLang="en-US" sz="2400" dirty="0">
                <a:solidFill>
                  <a:schemeClr val="tx1"/>
                </a:solidFill>
              </a:rPr>
              <a:t>类似函数</a:t>
            </a:r>
            <a:r>
              <a:rPr lang="en-US" altLang="zh-CN" sz="2400" dirty="0">
                <a:solidFill>
                  <a:schemeClr val="tx1"/>
                </a:solidFill>
              </a:rPr>
              <a:t>f</a:t>
            </a:r>
            <a:r>
              <a:rPr lang="zh-CN" altLang="en-US" sz="2400" dirty="0">
                <a:solidFill>
                  <a:schemeClr val="tx1"/>
                </a:solidFill>
              </a:rPr>
              <a:t>，但是可能和函数</a:t>
            </a:r>
            <a:r>
              <a:rPr lang="en-US" altLang="zh-CN" sz="2400" dirty="0">
                <a:solidFill>
                  <a:schemeClr val="tx1"/>
                </a:solidFill>
              </a:rPr>
              <a:t>f</a:t>
            </a:r>
            <a:r>
              <a:rPr lang="zh-CN" altLang="en-US" sz="2400" dirty="0">
                <a:solidFill>
                  <a:schemeClr val="tx1"/>
                </a:solidFill>
              </a:rPr>
              <a:t>不同</a:t>
            </a:r>
            <a:endParaRPr lang="zh-CN" altLang="en-US" sz="2400" dirty="0">
              <a:solidFill>
                <a:schemeClr val="tx1"/>
              </a:solidFill>
            </a:endParaRPr>
          </a:p>
          <a:p>
            <a:pPr marL="0" indent="0">
              <a:lnSpc>
                <a:spcPct val="150000"/>
              </a:lnSpc>
              <a:buNone/>
            </a:pPr>
            <a:r>
              <a:rPr lang="zh-CN" altLang="en-US" sz="2400" b="1" dirty="0">
                <a:solidFill>
                  <a:srgbClr val="ED7D31"/>
                </a:solidFill>
              </a:rPr>
              <a:t>机器学习中是无法找到一个完美的函数</a:t>
            </a:r>
            <a:r>
              <a:rPr lang="en-US" altLang="zh-CN" sz="2400" b="1" dirty="0">
                <a:solidFill>
                  <a:srgbClr val="ED7D31"/>
                </a:solidFill>
              </a:rPr>
              <a:t>f</a:t>
            </a:r>
            <a:endParaRPr lang="en-US" altLang="zh-CN" sz="2400" b="1" dirty="0">
              <a:solidFill>
                <a:srgbClr val="ED7D31"/>
              </a:solidFill>
            </a:endParaRPr>
          </a:p>
        </p:txBody>
      </p:sp>
      <p:sp>
        <p:nvSpPr>
          <p:cNvPr id="3" name="标题 2"/>
          <p:cNvSpPr>
            <a:spLocks noGrp="1"/>
          </p:cNvSpPr>
          <p:nvPr>
            <p:ph type="title"/>
          </p:nvPr>
        </p:nvSpPr>
        <p:spPr/>
        <p:txBody>
          <a:bodyPr/>
          <a:lstStyle/>
          <a:p>
            <a:r>
              <a:rPr lang="zh-CN" altLang="en-US" dirty="0">
                <a:sym typeface="+mn-ea"/>
              </a:rPr>
              <a:t>机器学习理性认识</a:t>
            </a:r>
            <a:endParaRPr lang="en-US" altLang="zh-CN" dirty="0"/>
          </a:p>
        </p:txBody>
      </p:sp>
      <p:grpSp>
        <p:nvGrpSpPr>
          <p:cNvPr id="17" name="组合 16"/>
          <p:cNvGrpSpPr/>
          <p:nvPr/>
        </p:nvGrpSpPr>
        <p:grpSpPr>
          <a:xfrm>
            <a:off x="980133" y="1217704"/>
            <a:ext cx="2066320" cy="596282"/>
            <a:chOff x="1799" y="2398"/>
            <a:chExt cx="4649" cy="1174"/>
          </a:xfrm>
          <a:effectLst>
            <a:outerShdw blurRad="50800" dist="50800" dir="13920000" algn="ctr" rotWithShape="0">
              <a:srgbClr val="000000">
                <a:alpha val="43000"/>
              </a:srgbClr>
            </a:outerShdw>
          </a:effectLst>
        </p:grpSpPr>
        <p:sp>
          <p:nvSpPr>
            <p:cNvPr id="11" name="圆角矩形 10"/>
            <p:cNvSpPr/>
            <p:nvPr/>
          </p:nvSpPr>
          <p:spPr>
            <a:xfrm>
              <a:off x="1799" y="2398"/>
              <a:ext cx="4649" cy="117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solidFill>
                    <a:srgbClr val="70AD47"/>
                  </a:solidFill>
                </a:rPr>
                <a:t>Target Function</a:t>
              </a:r>
              <a:endParaRPr lang="en-US" altLang="zh-CN" b="1" dirty="0">
                <a:solidFill>
                  <a:srgbClr val="70AD47"/>
                </a:solidFill>
              </a:endParaRPr>
            </a:p>
            <a:p>
              <a:pPr algn="ctr"/>
              <a:endParaRPr lang="en-US" altLang="zh-CN" b="1" dirty="0">
                <a:solidFill>
                  <a:srgbClr val="70AD47"/>
                </a:solidFill>
              </a:endParaRPr>
            </a:p>
          </p:txBody>
        </p:sp>
        <p:graphicFrame>
          <p:nvGraphicFramePr>
            <p:cNvPr id="12" name="对象 11">
              <a:hlinkClick r:id="" action="ppaction://ole?verb=0"/>
            </p:cNvPr>
            <p:cNvGraphicFramePr>
              <a:graphicFrameLocks noChangeAspect="1"/>
            </p:cNvGraphicFramePr>
            <p:nvPr/>
          </p:nvGraphicFramePr>
          <p:xfrm>
            <a:off x="2866" y="2992"/>
            <a:ext cx="2517" cy="463"/>
          </p:xfrm>
          <a:graphic>
            <a:graphicData uri="http://schemas.openxmlformats.org/presentationml/2006/ole">
              <mc:AlternateContent xmlns:mc="http://schemas.openxmlformats.org/markup-compatibility/2006">
                <mc:Choice xmlns:v="urn:schemas-microsoft-com:vml" Requires="v">
                  <p:oleObj spid="_x0000_s3378" name="" r:id="rId1" imgW="685800" imgH="203200" progId="Equation.KSEE3">
                    <p:embed/>
                  </p:oleObj>
                </mc:Choice>
                <mc:Fallback>
                  <p:oleObj name="" r:id="rId1" imgW="685800" imgH="203200" progId="Equation.KSEE3">
                    <p:embed/>
                    <p:pic>
                      <p:nvPicPr>
                        <p:cNvPr id="0" name="图片 2050"/>
                        <p:cNvPicPr/>
                        <p:nvPr/>
                      </p:nvPicPr>
                      <p:blipFill>
                        <a:blip r:embed="rId2"/>
                        <a:stretch>
                          <a:fillRect/>
                        </a:stretch>
                      </p:blipFill>
                      <p:spPr>
                        <a:xfrm>
                          <a:off x="2866" y="2992"/>
                          <a:ext cx="2517" cy="463"/>
                        </a:xfrm>
                        <a:prstGeom prst="rect">
                          <a:avLst/>
                        </a:prstGeom>
                      </p:spPr>
                    </p:pic>
                  </p:oleObj>
                </mc:Fallback>
              </mc:AlternateContent>
            </a:graphicData>
          </a:graphic>
        </p:graphicFrame>
      </p:grpSp>
      <p:grpSp>
        <p:nvGrpSpPr>
          <p:cNvPr id="22" name="组合 21"/>
          <p:cNvGrpSpPr/>
          <p:nvPr/>
        </p:nvGrpSpPr>
        <p:grpSpPr>
          <a:xfrm>
            <a:off x="653470" y="2789039"/>
            <a:ext cx="2719201" cy="894549"/>
            <a:chOff x="957" y="4333"/>
            <a:chExt cx="4422" cy="1409"/>
          </a:xfrm>
        </p:grpSpPr>
        <p:sp>
          <p:nvSpPr>
            <p:cNvPr id="18" name="圆角矩形 17"/>
            <p:cNvSpPr/>
            <p:nvPr/>
          </p:nvSpPr>
          <p:spPr>
            <a:xfrm>
              <a:off x="957" y="4333"/>
              <a:ext cx="4422" cy="1409"/>
            </a:xfrm>
            <a:prstGeom prst="roundRect">
              <a:avLst/>
            </a:prstGeom>
            <a:ln w="38100"/>
          </p:spPr>
          <p:style>
            <a:lnRef idx="2">
              <a:schemeClr val="accent1"/>
            </a:lnRef>
            <a:fillRef idx="1">
              <a:schemeClr val="lt1"/>
            </a:fillRef>
            <a:effectRef idx="0">
              <a:schemeClr val="accent1"/>
            </a:effectRef>
            <a:fontRef idx="minor">
              <a:schemeClr val="dk1"/>
            </a:fontRef>
          </p:style>
          <p:txBody>
            <a:bodyPr tIns="0" rtlCol="0" anchor="ctr"/>
            <a:lstStyle/>
            <a:p>
              <a:pPr algn="ctr"/>
              <a:r>
                <a:rPr lang="en-US" altLang="zh-CN" sz="2400" b="1" dirty="0">
                  <a:solidFill>
                    <a:srgbClr val="5B9BD5"/>
                  </a:solidFill>
                </a:rPr>
                <a:t>Training </a:t>
              </a:r>
              <a:r>
                <a:rPr lang="en-US" altLang="zh-CN" sz="2400" b="1" dirty="0" err="1">
                  <a:solidFill>
                    <a:srgbClr val="5B9BD5"/>
                  </a:solidFill>
                </a:rPr>
                <a:t>Datas</a:t>
              </a:r>
              <a:endParaRPr lang="en-US" altLang="zh-CN" sz="2400" b="1" dirty="0">
                <a:solidFill>
                  <a:srgbClr val="5B9BD5"/>
                </a:solidFill>
              </a:endParaRPr>
            </a:p>
            <a:p>
              <a:pPr algn="ctr"/>
              <a:endParaRPr lang="en-US" altLang="zh-CN" sz="2400" b="1" dirty="0">
                <a:solidFill>
                  <a:srgbClr val="5B9BD5"/>
                </a:solidFill>
              </a:endParaRPr>
            </a:p>
          </p:txBody>
        </p:sp>
        <p:graphicFrame>
          <p:nvGraphicFramePr>
            <p:cNvPr id="19" name="对象 18">
              <a:hlinkClick r:id="" action="ppaction://ole?verb=0"/>
            </p:cNvPr>
            <p:cNvGraphicFramePr>
              <a:graphicFrameLocks noChangeAspect="1"/>
            </p:cNvGraphicFramePr>
            <p:nvPr/>
          </p:nvGraphicFramePr>
          <p:xfrm>
            <a:off x="1145" y="4990"/>
            <a:ext cx="4046" cy="542"/>
          </p:xfrm>
          <a:graphic>
            <a:graphicData uri="http://schemas.openxmlformats.org/presentationml/2006/ole">
              <mc:AlternateContent xmlns:mc="http://schemas.openxmlformats.org/markup-compatibility/2006">
                <mc:Choice xmlns:v="urn:schemas-microsoft-com:vml" Requires="v">
                  <p:oleObj spid="_x0000_s3379" name="" r:id="rId3" imgW="1333500" imgH="228600" progId="Equation.KSEE3">
                    <p:embed/>
                  </p:oleObj>
                </mc:Choice>
                <mc:Fallback>
                  <p:oleObj name="" r:id="rId3" imgW="1333500" imgH="228600" progId="Equation.KSEE3">
                    <p:embed/>
                    <p:pic>
                      <p:nvPicPr>
                        <p:cNvPr id="0" name="图片 2052"/>
                        <p:cNvPicPr/>
                        <p:nvPr/>
                      </p:nvPicPr>
                      <p:blipFill>
                        <a:blip r:embed="rId4"/>
                        <a:stretch>
                          <a:fillRect/>
                        </a:stretch>
                      </p:blipFill>
                      <p:spPr>
                        <a:xfrm>
                          <a:off x="1145" y="4990"/>
                          <a:ext cx="4046" cy="542"/>
                        </a:xfrm>
                        <a:prstGeom prst="rect">
                          <a:avLst/>
                        </a:prstGeom>
                      </p:spPr>
                    </p:pic>
                  </p:oleObj>
                </mc:Fallback>
              </mc:AlternateContent>
            </a:graphicData>
          </a:graphic>
        </p:graphicFrame>
      </p:grpSp>
      <p:sp>
        <p:nvSpPr>
          <p:cNvPr id="26" name="椭圆 25"/>
          <p:cNvSpPr/>
          <p:nvPr/>
        </p:nvSpPr>
        <p:spPr>
          <a:xfrm>
            <a:off x="4905278" y="2667141"/>
            <a:ext cx="2537625" cy="1138344"/>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b="1" dirty="0">
                <a:solidFill>
                  <a:srgbClr val="FFC000"/>
                </a:solidFill>
              </a:rPr>
              <a:t>Learning algorithm </a:t>
            </a:r>
            <a:endParaRPr lang="en-US" altLang="zh-CN" b="1" dirty="0">
              <a:solidFill>
                <a:srgbClr val="FFC000"/>
              </a:solidFill>
            </a:endParaRPr>
          </a:p>
          <a:p>
            <a:pPr algn="ctr"/>
            <a:r>
              <a:rPr lang="en-US" altLang="zh-CN" b="1" i="1" dirty="0">
                <a:solidFill>
                  <a:srgbClr val="FFC000"/>
                </a:solidFill>
              </a:rPr>
              <a:t>A</a:t>
            </a:r>
            <a:endParaRPr lang="en-US" altLang="zh-CN" b="1" i="1" dirty="0">
              <a:solidFill>
                <a:srgbClr val="FFC000"/>
              </a:solidFill>
            </a:endParaRPr>
          </a:p>
        </p:txBody>
      </p:sp>
      <p:grpSp>
        <p:nvGrpSpPr>
          <p:cNvPr id="29" name="组合 28"/>
          <p:cNvGrpSpPr/>
          <p:nvPr/>
        </p:nvGrpSpPr>
        <p:grpSpPr>
          <a:xfrm>
            <a:off x="8975509" y="2796342"/>
            <a:ext cx="2519213" cy="895184"/>
            <a:chOff x="14134" y="4392"/>
            <a:chExt cx="3968" cy="1410"/>
          </a:xfrm>
        </p:grpSpPr>
        <p:sp>
          <p:nvSpPr>
            <p:cNvPr id="27" name="圆角矩形 26"/>
            <p:cNvSpPr/>
            <p:nvPr/>
          </p:nvSpPr>
          <p:spPr>
            <a:xfrm>
              <a:off x="14134" y="4392"/>
              <a:ext cx="3969" cy="1410"/>
            </a:xfrm>
            <a:prstGeom prst="roundRect">
              <a:avLst/>
            </a:prstGeom>
            <a:ln w="38100"/>
          </p:spPr>
          <p:style>
            <a:lnRef idx="2">
              <a:schemeClr val="accent2"/>
            </a:lnRef>
            <a:fillRef idx="1">
              <a:schemeClr val="lt1"/>
            </a:fillRef>
            <a:effectRef idx="0">
              <a:schemeClr val="accent2"/>
            </a:effectRef>
            <a:fontRef idx="minor">
              <a:schemeClr val="dk1"/>
            </a:fontRef>
          </p:style>
          <p:txBody>
            <a:bodyPr tIns="0" rtlCol="0" anchor="ctr"/>
            <a:lstStyle/>
            <a:p>
              <a:pPr algn="ctr"/>
              <a:r>
                <a:rPr lang="en-US" altLang="zh-CN" b="1">
                  <a:solidFill>
                    <a:srgbClr val="ED7D31"/>
                  </a:solidFill>
                </a:rPr>
                <a:t>Final Hypothesis</a:t>
              </a:r>
              <a:endParaRPr lang="en-US" altLang="zh-CN" b="1">
                <a:solidFill>
                  <a:srgbClr val="ED7D31"/>
                </a:solidFill>
              </a:endParaRPr>
            </a:p>
            <a:p>
              <a:pPr algn="ctr"/>
              <a:endParaRPr lang="en-US" altLang="zh-CN"/>
            </a:p>
          </p:txBody>
        </p:sp>
        <p:graphicFrame>
          <p:nvGraphicFramePr>
            <p:cNvPr id="28" name="对象 27">
              <a:hlinkClick r:id="" action="ppaction://ole?verb=0"/>
            </p:cNvPr>
            <p:cNvGraphicFramePr>
              <a:graphicFrameLocks noChangeAspect="1"/>
            </p:cNvGraphicFramePr>
            <p:nvPr/>
          </p:nvGraphicFramePr>
          <p:xfrm>
            <a:off x="15045" y="5050"/>
            <a:ext cx="2147" cy="542"/>
          </p:xfrm>
          <a:graphic>
            <a:graphicData uri="http://schemas.openxmlformats.org/presentationml/2006/ole">
              <mc:AlternateContent xmlns:mc="http://schemas.openxmlformats.org/markup-compatibility/2006">
                <mc:Choice xmlns:v="urn:schemas-microsoft-com:vml" Requires="v">
                  <p:oleObj spid="_x0000_s3380" name="" r:id="rId5" imgW="405765" imgH="203200" progId="Equation.KSEE3">
                    <p:embed/>
                  </p:oleObj>
                </mc:Choice>
                <mc:Fallback>
                  <p:oleObj name="" r:id="rId5" imgW="405765" imgH="203200" progId="Equation.KSEE3">
                    <p:embed/>
                    <p:pic>
                      <p:nvPicPr>
                        <p:cNvPr id="0" name="图片 3072"/>
                        <p:cNvPicPr/>
                        <p:nvPr/>
                      </p:nvPicPr>
                      <p:blipFill>
                        <a:blip r:embed="rId6"/>
                        <a:stretch>
                          <a:fillRect/>
                        </a:stretch>
                      </p:blipFill>
                      <p:spPr>
                        <a:xfrm>
                          <a:off x="15045" y="5050"/>
                          <a:ext cx="2147" cy="542"/>
                        </a:xfrm>
                        <a:prstGeom prst="rect">
                          <a:avLst/>
                        </a:prstGeom>
                      </p:spPr>
                    </p:pic>
                  </p:oleObj>
                </mc:Fallback>
              </mc:AlternateContent>
            </a:graphicData>
          </a:graphic>
        </p:graphicFrame>
      </p:grpSp>
      <p:cxnSp>
        <p:nvCxnSpPr>
          <p:cNvPr id="30" name="直接箭头连接符 29"/>
          <p:cNvCxnSpPr>
            <a:stCxn id="18" idx="0"/>
            <a:endCxn id="11" idx="2"/>
          </p:cNvCxnSpPr>
          <p:nvPr/>
        </p:nvCxnSpPr>
        <p:spPr>
          <a:xfrm flipV="1">
            <a:off x="2013389" y="1813859"/>
            <a:ext cx="635" cy="975179"/>
          </a:xfrm>
          <a:prstGeom prst="straightConnector1">
            <a:avLst/>
          </a:prstGeom>
          <a:ln w="38100">
            <a:prstDash val="sysDot"/>
            <a:tailEnd type="arrow" w="med" len="med"/>
          </a:ln>
        </p:spPr>
        <p:style>
          <a:lnRef idx="3">
            <a:schemeClr val="accent6"/>
          </a:lnRef>
          <a:fillRef idx="0">
            <a:schemeClr val="accent6"/>
          </a:fillRef>
          <a:effectRef idx="2">
            <a:schemeClr val="accent6"/>
          </a:effectRef>
          <a:fontRef idx="minor">
            <a:schemeClr val="tx1"/>
          </a:fontRef>
        </p:style>
      </p:cxnSp>
      <p:cxnSp>
        <p:nvCxnSpPr>
          <p:cNvPr id="32" name="直接箭头连接符 31"/>
          <p:cNvCxnSpPr>
            <a:stCxn id="18" idx="3"/>
            <a:endCxn id="26" idx="2"/>
          </p:cNvCxnSpPr>
          <p:nvPr/>
        </p:nvCxnSpPr>
        <p:spPr>
          <a:xfrm>
            <a:off x="3372672" y="3236631"/>
            <a:ext cx="1532606" cy="0"/>
          </a:xfrm>
          <a:prstGeom prst="straightConnector1">
            <a:avLst/>
          </a:prstGeom>
          <a:ln w="38100">
            <a:prstDash val="dash"/>
            <a:tailEnd type="arrow" w="med" len="med"/>
          </a:ln>
        </p:spPr>
        <p:style>
          <a:lnRef idx="1">
            <a:schemeClr val="accent4"/>
          </a:lnRef>
          <a:fillRef idx="0">
            <a:schemeClr val="accent4"/>
          </a:fillRef>
          <a:effectRef idx="0">
            <a:schemeClr val="accent4"/>
          </a:effectRef>
          <a:fontRef idx="minor">
            <a:schemeClr val="tx1"/>
          </a:fontRef>
        </p:style>
      </p:cxnSp>
      <p:cxnSp>
        <p:nvCxnSpPr>
          <p:cNvPr id="33" name="直接箭头连接符 32"/>
          <p:cNvCxnSpPr>
            <a:stCxn id="26" idx="6"/>
            <a:endCxn id="27" idx="1"/>
          </p:cNvCxnSpPr>
          <p:nvPr/>
        </p:nvCxnSpPr>
        <p:spPr>
          <a:xfrm>
            <a:off x="7442903" y="3236631"/>
            <a:ext cx="1532890" cy="7620"/>
          </a:xfrm>
          <a:prstGeom prst="straightConnector1">
            <a:avLst/>
          </a:prstGeom>
          <a:ln w="38100">
            <a:prstDash val="dash"/>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5381625"/>
            <a:ext cx="10515600" cy="1269365"/>
          </a:xfrm>
        </p:spPr>
        <p:txBody>
          <a:bodyPr>
            <a:normAutofit fontScale="90000"/>
          </a:bodyPr>
          <a:lstStyle/>
          <a:p>
            <a:pPr>
              <a:lnSpc>
                <a:spcPct val="150000"/>
              </a:lnSpc>
            </a:pPr>
            <a:r>
              <a:rPr lang="zh-CN" altLang="en-US" sz="2400" dirty="0">
                <a:solidFill>
                  <a:schemeClr val="tx1"/>
                </a:solidFill>
              </a:rPr>
              <a:t>机器学习</a:t>
            </a:r>
            <a:endParaRPr lang="zh-CN" altLang="en-US" sz="2400" dirty="0">
              <a:solidFill>
                <a:schemeClr val="tx1"/>
              </a:solidFill>
            </a:endParaRPr>
          </a:p>
          <a:p>
            <a:pPr marL="0" indent="0">
              <a:lnSpc>
                <a:spcPct val="150000"/>
              </a:lnSpc>
              <a:buNone/>
            </a:pPr>
            <a:r>
              <a:rPr lang="zh-CN" altLang="en-US" sz="2400" b="1" dirty="0">
                <a:solidFill>
                  <a:srgbClr val="ED7D31"/>
                </a:solidFill>
              </a:rPr>
              <a:t>      从数据中获得一个假设的函数</a:t>
            </a:r>
            <a:r>
              <a:rPr lang="en-US" altLang="zh-CN" sz="2400" b="1" dirty="0">
                <a:solidFill>
                  <a:srgbClr val="ED7D31"/>
                </a:solidFill>
              </a:rPr>
              <a:t>g</a:t>
            </a:r>
            <a:r>
              <a:rPr lang="zh-CN" altLang="en-US" sz="2400" b="1" dirty="0">
                <a:solidFill>
                  <a:srgbClr val="ED7D31"/>
                </a:solidFill>
              </a:rPr>
              <a:t>，使其非常接近目标函数</a:t>
            </a:r>
            <a:r>
              <a:rPr lang="en-US" altLang="zh-CN" sz="2400" b="1" dirty="0">
                <a:solidFill>
                  <a:srgbClr val="ED7D31"/>
                </a:solidFill>
              </a:rPr>
              <a:t>f</a:t>
            </a:r>
            <a:r>
              <a:rPr lang="zh-CN" altLang="en-US" sz="2400" b="1" dirty="0">
                <a:solidFill>
                  <a:srgbClr val="ED7D31"/>
                </a:solidFill>
              </a:rPr>
              <a:t>的效果。</a:t>
            </a:r>
            <a:endParaRPr lang="en-US" altLang="zh-CN" sz="2400" b="1" dirty="0">
              <a:solidFill>
                <a:srgbClr val="ED7D31"/>
              </a:solidFill>
            </a:endParaRPr>
          </a:p>
        </p:txBody>
      </p:sp>
      <p:sp>
        <p:nvSpPr>
          <p:cNvPr id="3" name="标题 2"/>
          <p:cNvSpPr>
            <a:spLocks noGrp="1"/>
          </p:cNvSpPr>
          <p:nvPr>
            <p:ph type="title"/>
          </p:nvPr>
        </p:nvSpPr>
        <p:spPr/>
        <p:txBody>
          <a:bodyPr/>
          <a:lstStyle/>
          <a:p>
            <a:r>
              <a:rPr lang="zh-CN" altLang="en-US" dirty="0">
                <a:sym typeface="+mn-ea"/>
              </a:rPr>
              <a:t>机器学习理性认识</a:t>
            </a:r>
            <a:endParaRPr lang="en-US" altLang="zh-CN" dirty="0"/>
          </a:p>
        </p:txBody>
      </p:sp>
      <p:grpSp>
        <p:nvGrpSpPr>
          <p:cNvPr id="17" name="组合 16"/>
          <p:cNvGrpSpPr/>
          <p:nvPr/>
        </p:nvGrpSpPr>
        <p:grpSpPr>
          <a:xfrm>
            <a:off x="980133" y="1217704"/>
            <a:ext cx="2065875" cy="596282"/>
            <a:chOff x="1799" y="2398"/>
            <a:chExt cx="4648" cy="1174"/>
          </a:xfrm>
          <a:effectLst>
            <a:outerShdw blurRad="50800" dist="50800" dir="13920000" algn="ctr" rotWithShape="0">
              <a:srgbClr val="000000">
                <a:alpha val="43000"/>
              </a:srgbClr>
            </a:outerShdw>
          </a:effectLst>
        </p:grpSpPr>
        <p:sp>
          <p:nvSpPr>
            <p:cNvPr id="11" name="圆角矩形 10"/>
            <p:cNvSpPr/>
            <p:nvPr/>
          </p:nvSpPr>
          <p:spPr>
            <a:xfrm>
              <a:off x="1799" y="2398"/>
              <a:ext cx="4649" cy="117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solidFill>
                    <a:srgbClr val="70AD47"/>
                  </a:solidFill>
                </a:rPr>
                <a:t>Target Function</a:t>
              </a:r>
              <a:endParaRPr lang="en-US" altLang="zh-CN" b="1" dirty="0">
                <a:solidFill>
                  <a:srgbClr val="70AD47"/>
                </a:solidFill>
              </a:endParaRPr>
            </a:p>
            <a:p>
              <a:pPr algn="ctr"/>
              <a:endParaRPr lang="en-US" altLang="zh-CN" b="1" dirty="0">
                <a:solidFill>
                  <a:srgbClr val="70AD47"/>
                </a:solidFill>
              </a:endParaRPr>
            </a:p>
          </p:txBody>
        </p:sp>
        <p:graphicFrame>
          <p:nvGraphicFramePr>
            <p:cNvPr id="12" name="对象 11">
              <a:hlinkClick r:id="" action="ppaction://ole?verb=0"/>
            </p:cNvPr>
            <p:cNvGraphicFramePr>
              <a:graphicFrameLocks noChangeAspect="1"/>
            </p:cNvGraphicFramePr>
            <p:nvPr/>
          </p:nvGraphicFramePr>
          <p:xfrm>
            <a:off x="2865" y="2992"/>
            <a:ext cx="2519" cy="463"/>
          </p:xfrm>
          <a:graphic>
            <a:graphicData uri="http://schemas.openxmlformats.org/presentationml/2006/ole">
              <mc:AlternateContent xmlns:mc="http://schemas.openxmlformats.org/markup-compatibility/2006">
                <mc:Choice xmlns:v="urn:schemas-microsoft-com:vml" Requires="v">
                  <p:oleObj spid="_x0000_s4406" name="" r:id="rId1" imgW="685800" imgH="203200" progId="Equation.KSEE3">
                    <p:embed/>
                  </p:oleObj>
                </mc:Choice>
                <mc:Fallback>
                  <p:oleObj name="" r:id="rId1" imgW="685800" imgH="203200" progId="Equation.KSEE3">
                    <p:embed/>
                    <p:pic>
                      <p:nvPicPr>
                        <p:cNvPr id="0" name="图片 2050"/>
                        <p:cNvPicPr/>
                        <p:nvPr/>
                      </p:nvPicPr>
                      <p:blipFill>
                        <a:blip r:embed="rId2"/>
                        <a:stretch>
                          <a:fillRect/>
                        </a:stretch>
                      </p:blipFill>
                      <p:spPr>
                        <a:xfrm>
                          <a:off x="2865" y="2992"/>
                          <a:ext cx="2519" cy="463"/>
                        </a:xfrm>
                        <a:prstGeom prst="rect">
                          <a:avLst/>
                        </a:prstGeom>
                      </p:spPr>
                    </p:pic>
                  </p:oleObj>
                </mc:Fallback>
              </mc:AlternateContent>
            </a:graphicData>
          </a:graphic>
        </p:graphicFrame>
      </p:grpSp>
      <p:grpSp>
        <p:nvGrpSpPr>
          <p:cNvPr id="22" name="组合 21"/>
          <p:cNvGrpSpPr/>
          <p:nvPr/>
        </p:nvGrpSpPr>
        <p:grpSpPr>
          <a:xfrm>
            <a:off x="653470" y="2789039"/>
            <a:ext cx="2719201" cy="894549"/>
            <a:chOff x="957" y="4333"/>
            <a:chExt cx="4422" cy="1409"/>
          </a:xfrm>
        </p:grpSpPr>
        <p:sp>
          <p:nvSpPr>
            <p:cNvPr id="18" name="圆角矩形 17"/>
            <p:cNvSpPr/>
            <p:nvPr/>
          </p:nvSpPr>
          <p:spPr>
            <a:xfrm>
              <a:off x="957" y="4333"/>
              <a:ext cx="4422" cy="1409"/>
            </a:xfrm>
            <a:prstGeom prst="roundRect">
              <a:avLst/>
            </a:prstGeom>
            <a:ln w="38100"/>
          </p:spPr>
          <p:style>
            <a:lnRef idx="2">
              <a:schemeClr val="accent1"/>
            </a:lnRef>
            <a:fillRef idx="1">
              <a:schemeClr val="lt1"/>
            </a:fillRef>
            <a:effectRef idx="0">
              <a:schemeClr val="accent1"/>
            </a:effectRef>
            <a:fontRef idx="minor">
              <a:schemeClr val="dk1"/>
            </a:fontRef>
          </p:style>
          <p:txBody>
            <a:bodyPr tIns="0" rtlCol="0" anchor="ctr"/>
            <a:lstStyle/>
            <a:p>
              <a:pPr algn="ctr"/>
              <a:r>
                <a:rPr lang="en-US" altLang="zh-CN" sz="2400" b="1">
                  <a:solidFill>
                    <a:srgbClr val="5B9BD5"/>
                  </a:solidFill>
                </a:rPr>
                <a:t>Training Datas</a:t>
              </a:r>
              <a:endParaRPr lang="en-US" altLang="zh-CN" sz="2400" b="1">
                <a:solidFill>
                  <a:srgbClr val="5B9BD5"/>
                </a:solidFill>
              </a:endParaRPr>
            </a:p>
            <a:p>
              <a:pPr algn="ctr"/>
              <a:endParaRPr lang="en-US" altLang="zh-CN" sz="2400" b="1">
                <a:solidFill>
                  <a:srgbClr val="5B9BD5"/>
                </a:solidFill>
              </a:endParaRPr>
            </a:p>
          </p:txBody>
        </p:sp>
        <p:graphicFrame>
          <p:nvGraphicFramePr>
            <p:cNvPr id="19" name="对象 18">
              <a:hlinkClick r:id="" action="ppaction://ole?verb=0"/>
            </p:cNvPr>
            <p:cNvGraphicFramePr>
              <a:graphicFrameLocks noChangeAspect="1"/>
            </p:cNvGraphicFramePr>
            <p:nvPr/>
          </p:nvGraphicFramePr>
          <p:xfrm>
            <a:off x="1145" y="4990"/>
            <a:ext cx="4046" cy="542"/>
          </p:xfrm>
          <a:graphic>
            <a:graphicData uri="http://schemas.openxmlformats.org/presentationml/2006/ole">
              <mc:AlternateContent xmlns:mc="http://schemas.openxmlformats.org/markup-compatibility/2006">
                <mc:Choice xmlns:v="urn:schemas-microsoft-com:vml" Requires="v">
                  <p:oleObj spid="_x0000_s4407" name="" r:id="rId3" imgW="1333500" imgH="228600" progId="Equation.KSEE3">
                    <p:embed/>
                  </p:oleObj>
                </mc:Choice>
                <mc:Fallback>
                  <p:oleObj name="" r:id="rId3" imgW="1333500" imgH="228600" progId="Equation.KSEE3">
                    <p:embed/>
                    <p:pic>
                      <p:nvPicPr>
                        <p:cNvPr id="0" name="图片 2052"/>
                        <p:cNvPicPr/>
                        <p:nvPr/>
                      </p:nvPicPr>
                      <p:blipFill>
                        <a:blip r:embed="rId4"/>
                        <a:stretch>
                          <a:fillRect/>
                        </a:stretch>
                      </p:blipFill>
                      <p:spPr>
                        <a:xfrm>
                          <a:off x="1145" y="4990"/>
                          <a:ext cx="4046" cy="542"/>
                        </a:xfrm>
                        <a:prstGeom prst="rect">
                          <a:avLst/>
                        </a:prstGeom>
                      </p:spPr>
                    </p:pic>
                  </p:oleObj>
                </mc:Fallback>
              </mc:AlternateContent>
            </a:graphicData>
          </a:graphic>
        </p:graphicFrame>
      </p:grpSp>
      <p:sp>
        <p:nvSpPr>
          <p:cNvPr id="26" name="椭圆 25"/>
          <p:cNvSpPr/>
          <p:nvPr/>
        </p:nvSpPr>
        <p:spPr>
          <a:xfrm>
            <a:off x="4905278" y="2667141"/>
            <a:ext cx="2537625" cy="1138344"/>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b="1">
                <a:solidFill>
                  <a:srgbClr val="FFC000"/>
                </a:solidFill>
              </a:rPr>
              <a:t>Learning algorithm </a:t>
            </a:r>
            <a:endParaRPr lang="en-US" altLang="zh-CN" b="1">
              <a:solidFill>
                <a:srgbClr val="FFC000"/>
              </a:solidFill>
            </a:endParaRPr>
          </a:p>
          <a:p>
            <a:pPr algn="ctr"/>
            <a:r>
              <a:rPr lang="en-US" altLang="zh-CN" b="1" i="1">
                <a:solidFill>
                  <a:srgbClr val="FFC000"/>
                </a:solidFill>
              </a:rPr>
              <a:t>A</a:t>
            </a:r>
            <a:endParaRPr lang="en-US" altLang="zh-CN" b="1" i="1">
              <a:solidFill>
                <a:srgbClr val="FFC000"/>
              </a:solidFill>
            </a:endParaRPr>
          </a:p>
        </p:txBody>
      </p:sp>
      <p:grpSp>
        <p:nvGrpSpPr>
          <p:cNvPr id="29" name="组合 28"/>
          <p:cNvGrpSpPr/>
          <p:nvPr/>
        </p:nvGrpSpPr>
        <p:grpSpPr>
          <a:xfrm>
            <a:off x="8975509" y="2788722"/>
            <a:ext cx="2519213" cy="895184"/>
            <a:chOff x="14134" y="4392"/>
            <a:chExt cx="3968" cy="1410"/>
          </a:xfrm>
        </p:grpSpPr>
        <p:sp>
          <p:nvSpPr>
            <p:cNvPr id="27" name="圆角矩形 26"/>
            <p:cNvSpPr/>
            <p:nvPr/>
          </p:nvSpPr>
          <p:spPr>
            <a:xfrm>
              <a:off x="14134" y="4392"/>
              <a:ext cx="3969" cy="1410"/>
            </a:xfrm>
            <a:prstGeom prst="roundRect">
              <a:avLst/>
            </a:prstGeom>
            <a:ln w="38100"/>
          </p:spPr>
          <p:style>
            <a:lnRef idx="2">
              <a:schemeClr val="accent2"/>
            </a:lnRef>
            <a:fillRef idx="1">
              <a:schemeClr val="lt1"/>
            </a:fillRef>
            <a:effectRef idx="0">
              <a:schemeClr val="accent2"/>
            </a:effectRef>
            <a:fontRef idx="minor">
              <a:schemeClr val="dk1"/>
            </a:fontRef>
          </p:style>
          <p:txBody>
            <a:bodyPr tIns="0" rtlCol="0" anchor="ctr"/>
            <a:lstStyle/>
            <a:p>
              <a:pPr algn="ctr"/>
              <a:r>
                <a:rPr lang="en-US" altLang="zh-CN" b="1">
                  <a:solidFill>
                    <a:srgbClr val="ED7D31"/>
                  </a:solidFill>
                </a:rPr>
                <a:t>Final Hypothesis</a:t>
              </a:r>
              <a:endParaRPr lang="en-US" altLang="zh-CN" b="1">
                <a:solidFill>
                  <a:srgbClr val="ED7D31"/>
                </a:solidFill>
              </a:endParaRPr>
            </a:p>
            <a:p>
              <a:pPr algn="ctr"/>
              <a:endParaRPr lang="en-US" altLang="zh-CN"/>
            </a:p>
          </p:txBody>
        </p:sp>
        <p:graphicFrame>
          <p:nvGraphicFramePr>
            <p:cNvPr id="28" name="对象 27">
              <a:hlinkClick r:id="" action="ppaction://ole?verb=0"/>
            </p:cNvPr>
            <p:cNvGraphicFramePr>
              <a:graphicFrameLocks noChangeAspect="1"/>
            </p:cNvGraphicFramePr>
            <p:nvPr/>
          </p:nvGraphicFramePr>
          <p:xfrm>
            <a:off x="15045" y="5050"/>
            <a:ext cx="2147" cy="542"/>
          </p:xfrm>
          <a:graphic>
            <a:graphicData uri="http://schemas.openxmlformats.org/presentationml/2006/ole">
              <mc:AlternateContent xmlns:mc="http://schemas.openxmlformats.org/markup-compatibility/2006">
                <mc:Choice xmlns:v="urn:schemas-microsoft-com:vml" Requires="v">
                  <p:oleObj spid="_x0000_s4408" name="" r:id="rId5" imgW="405765" imgH="203200" progId="Equation.KSEE3">
                    <p:embed/>
                  </p:oleObj>
                </mc:Choice>
                <mc:Fallback>
                  <p:oleObj name="" r:id="rId5" imgW="405765" imgH="203200" progId="Equation.KSEE3">
                    <p:embed/>
                    <p:pic>
                      <p:nvPicPr>
                        <p:cNvPr id="0" name="图片 3072"/>
                        <p:cNvPicPr/>
                        <p:nvPr/>
                      </p:nvPicPr>
                      <p:blipFill>
                        <a:blip r:embed="rId6"/>
                        <a:stretch>
                          <a:fillRect/>
                        </a:stretch>
                      </p:blipFill>
                      <p:spPr>
                        <a:xfrm>
                          <a:off x="15045" y="5050"/>
                          <a:ext cx="2147" cy="542"/>
                        </a:xfrm>
                        <a:prstGeom prst="rect">
                          <a:avLst/>
                        </a:prstGeom>
                      </p:spPr>
                    </p:pic>
                  </p:oleObj>
                </mc:Fallback>
              </mc:AlternateContent>
            </a:graphicData>
          </a:graphic>
        </p:graphicFrame>
      </p:grpSp>
      <p:cxnSp>
        <p:nvCxnSpPr>
          <p:cNvPr id="30" name="直接箭头连接符 29"/>
          <p:cNvCxnSpPr>
            <a:stCxn id="18" idx="0"/>
            <a:endCxn id="11" idx="2"/>
          </p:cNvCxnSpPr>
          <p:nvPr/>
        </p:nvCxnSpPr>
        <p:spPr>
          <a:xfrm flipV="1">
            <a:off x="2013389" y="1813859"/>
            <a:ext cx="635" cy="975179"/>
          </a:xfrm>
          <a:prstGeom prst="straightConnector1">
            <a:avLst/>
          </a:prstGeom>
          <a:ln w="38100">
            <a:prstDash val="sysDot"/>
            <a:tailEnd type="arrow" w="med" len="med"/>
          </a:ln>
        </p:spPr>
        <p:style>
          <a:lnRef idx="3">
            <a:schemeClr val="accent6"/>
          </a:lnRef>
          <a:fillRef idx="0">
            <a:schemeClr val="accent6"/>
          </a:fillRef>
          <a:effectRef idx="2">
            <a:schemeClr val="accent6"/>
          </a:effectRef>
          <a:fontRef idx="minor">
            <a:schemeClr val="tx1"/>
          </a:fontRef>
        </p:style>
      </p:cxnSp>
      <p:cxnSp>
        <p:nvCxnSpPr>
          <p:cNvPr id="32" name="直接箭头连接符 31"/>
          <p:cNvCxnSpPr>
            <a:stCxn id="18" idx="3"/>
            <a:endCxn id="26" idx="2"/>
          </p:cNvCxnSpPr>
          <p:nvPr/>
        </p:nvCxnSpPr>
        <p:spPr>
          <a:xfrm>
            <a:off x="3372672" y="3236631"/>
            <a:ext cx="1532606" cy="0"/>
          </a:xfrm>
          <a:prstGeom prst="straightConnector1">
            <a:avLst/>
          </a:prstGeom>
          <a:ln w="38100">
            <a:prstDash val="dash"/>
            <a:tailEnd type="arrow" w="med" len="med"/>
          </a:ln>
        </p:spPr>
        <p:style>
          <a:lnRef idx="1">
            <a:schemeClr val="accent4"/>
          </a:lnRef>
          <a:fillRef idx="0">
            <a:schemeClr val="accent4"/>
          </a:fillRef>
          <a:effectRef idx="0">
            <a:schemeClr val="accent4"/>
          </a:effectRef>
          <a:fontRef idx="minor">
            <a:schemeClr val="tx1"/>
          </a:fontRef>
        </p:style>
      </p:cxnSp>
      <p:cxnSp>
        <p:nvCxnSpPr>
          <p:cNvPr id="33" name="直接箭头连接符 32"/>
          <p:cNvCxnSpPr>
            <a:stCxn id="26" idx="6"/>
            <a:endCxn id="27" idx="1"/>
          </p:cNvCxnSpPr>
          <p:nvPr/>
        </p:nvCxnSpPr>
        <p:spPr>
          <a:xfrm>
            <a:off x="7442903" y="3236631"/>
            <a:ext cx="1532606" cy="0"/>
          </a:xfrm>
          <a:prstGeom prst="straightConnector1">
            <a:avLst/>
          </a:prstGeom>
          <a:ln w="38100">
            <a:prstDash val="dash"/>
            <a:tailEnd type="arrow" w="med" len="med"/>
          </a:ln>
        </p:spPr>
        <p:style>
          <a:lnRef idx="1">
            <a:schemeClr val="accent2"/>
          </a:lnRef>
          <a:fillRef idx="0">
            <a:schemeClr val="accent2"/>
          </a:fillRef>
          <a:effectRef idx="0">
            <a:schemeClr val="accent2"/>
          </a:effectRef>
          <a:fontRef idx="minor">
            <a:schemeClr val="tx1"/>
          </a:fontRef>
        </p:style>
      </p:cxnSp>
      <p:sp>
        <p:nvSpPr>
          <p:cNvPr id="2" name="椭圆 1"/>
          <p:cNvSpPr/>
          <p:nvPr/>
        </p:nvSpPr>
        <p:spPr>
          <a:xfrm>
            <a:off x="1698487" y="4116578"/>
            <a:ext cx="3671525" cy="1079935"/>
          </a:xfrm>
          <a:prstGeom prst="ellipse">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3000" b="1" dirty="0">
                <a:solidFill>
                  <a:schemeClr val="tx1"/>
                </a:solidFill>
              </a:rPr>
              <a:t>Hypothesis set</a:t>
            </a:r>
            <a:endParaRPr lang="en-US" altLang="zh-CN" sz="3000" b="1" dirty="0">
              <a:solidFill>
                <a:schemeClr val="tx1"/>
              </a:solidFill>
            </a:endParaRPr>
          </a:p>
          <a:p>
            <a:pPr algn="ctr"/>
            <a:r>
              <a:rPr lang="en-US" altLang="zh-CN" sz="3000" b="1" i="1" dirty="0">
                <a:solidFill>
                  <a:schemeClr val="tx1"/>
                </a:solidFill>
              </a:rPr>
              <a:t>H</a:t>
            </a:r>
            <a:endParaRPr lang="en-US" altLang="zh-CN" sz="3000" b="1" i="1" dirty="0">
              <a:solidFill>
                <a:schemeClr val="tx1"/>
              </a:solidFill>
            </a:endParaRPr>
          </a:p>
        </p:txBody>
      </p:sp>
      <p:grpSp>
        <p:nvGrpSpPr>
          <p:cNvPr id="9" name="组合 8"/>
          <p:cNvGrpSpPr/>
          <p:nvPr/>
        </p:nvGrpSpPr>
        <p:grpSpPr>
          <a:xfrm>
            <a:off x="5370012" y="3838499"/>
            <a:ext cx="1561811" cy="851377"/>
            <a:chOff x="8312" y="5994"/>
            <a:chExt cx="2460" cy="1341"/>
          </a:xfrm>
        </p:grpSpPr>
        <p:cxnSp>
          <p:nvCxnSpPr>
            <p:cNvPr id="7" name="曲线连接符 6"/>
            <p:cNvCxnSpPr>
              <a:stCxn id="2" idx="6"/>
              <a:endCxn id="26" idx="4"/>
            </p:cNvCxnSpPr>
            <p:nvPr/>
          </p:nvCxnSpPr>
          <p:spPr>
            <a:xfrm flipV="1">
              <a:off x="8455" y="5994"/>
              <a:ext cx="1267" cy="1341"/>
            </a:xfrm>
            <a:prstGeom prst="curvedConnector2">
              <a:avLst/>
            </a:prstGeom>
            <a:ln w="38100">
              <a:tailEnd type="arrow" w="med" len="med"/>
            </a:ln>
          </p:spPr>
          <p:style>
            <a:lnRef idx="1">
              <a:schemeClr val="accent3"/>
            </a:lnRef>
            <a:fillRef idx="0">
              <a:schemeClr val="accent3"/>
            </a:fillRef>
            <a:effectRef idx="0">
              <a:schemeClr val="accent3"/>
            </a:effectRef>
            <a:fontRef idx="minor">
              <a:schemeClr val="tx1"/>
            </a:fontRef>
          </p:style>
        </p:cxnSp>
        <p:sp>
          <p:nvSpPr>
            <p:cNvPr id="8" name="文本框 7"/>
            <p:cNvSpPr txBox="1"/>
            <p:nvPr/>
          </p:nvSpPr>
          <p:spPr>
            <a:xfrm>
              <a:off x="8312" y="6484"/>
              <a:ext cx="2460" cy="580"/>
            </a:xfrm>
            <a:prstGeom prst="rect">
              <a:avLst/>
            </a:prstGeom>
            <a:noFill/>
          </p:spPr>
          <p:txBody>
            <a:bodyPr wrap="none" rtlCol="0">
              <a:spAutoFit/>
            </a:bodyPr>
            <a:lstStyle/>
            <a:p>
              <a:r>
                <a:rPr lang="zh-CN" altLang="en-US" b="1" i="1" dirty="0">
                  <a:solidFill>
                    <a:schemeClr val="tx1"/>
                  </a:solidFill>
                </a:rPr>
                <a:t>选择最优假设</a:t>
              </a:r>
              <a:endParaRPr lang="zh-CN" altLang="en-US" b="1" i="1" dirty="0">
                <a:solidFill>
                  <a:schemeClr val="tx1"/>
                </a:solidFill>
              </a:endParaRPr>
            </a:p>
          </p:txBody>
        </p:sp>
      </p:gr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8438</Words>
  <Application>WPS 演示</Application>
  <PresentationFormat>宽屏</PresentationFormat>
  <Paragraphs>637</Paragraphs>
  <Slides>53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27</vt:i4>
      </vt:variant>
      <vt:variant>
        <vt:lpstr>幻灯片标题</vt:lpstr>
      </vt:variant>
      <vt:variant>
        <vt:i4>53</vt:i4>
      </vt:variant>
    </vt:vector>
  </HeadingPairs>
  <TitlesOfParts>
    <vt:vector size="90" baseType="lpstr">
      <vt:lpstr>Arial</vt:lpstr>
      <vt:lpstr>宋体</vt:lpstr>
      <vt:lpstr>Wingdings</vt:lpstr>
      <vt:lpstr>微软雅黑</vt:lpstr>
      <vt:lpstr>Calibri</vt:lpstr>
      <vt:lpstr>Open Sans Light</vt:lpstr>
      <vt:lpstr>Open Sans</vt:lpstr>
      <vt:lpstr>Arial Unicode MS</vt:lpstr>
      <vt:lpstr>Calibri Light</vt:lpstr>
      <vt:lpstr>自定义设计方案</vt:lpstr>
      <vt:lpstr>Equation.KSEE3</vt:lpstr>
      <vt:lpstr>Equation.KSEE3</vt:lpstr>
      <vt:lpstr>Equation.KSEE3</vt:lpstr>
      <vt:lpstr>Equation.DSMT4</vt:lpstr>
      <vt:lpstr>Equation.DSMT4</vt:lpstr>
      <vt:lpstr>Equation.DSMT4</vt:lpstr>
      <vt:lpstr>Equation.KSEE3</vt:lpstr>
      <vt:lpstr>Equation.KSEE3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Equation.KSEE3</vt:lpstr>
      <vt:lpstr>Equation.KSEE3</vt:lpstr>
      <vt:lpstr>Equation.KSEE3</vt:lpstr>
      <vt:lpstr>Equation.KSEE3</vt:lpstr>
      <vt:lpstr>Equation.KSEE3</vt:lpstr>
      <vt:lpstr>Equation.KSEE3</vt:lpstr>
      <vt:lpstr>PowerPoint 演示文稿</vt:lpstr>
      <vt:lpstr>课程介绍-课程体系</vt:lpstr>
      <vt:lpstr>机器学习概述</vt:lpstr>
      <vt:lpstr>Machine Learning</vt:lpstr>
      <vt:lpstr>机器学习定义</vt:lpstr>
      <vt:lpstr>机器学习/人工智能理性认识</vt:lpstr>
      <vt:lpstr>机器学习理性认识</vt:lpstr>
      <vt:lpstr>机器学习理性认识</vt:lpstr>
      <vt:lpstr>机器学习理性认识</vt:lpstr>
      <vt:lpstr>机器学习概念</vt:lpstr>
      <vt:lpstr>机器学习概念</vt:lpstr>
      <vt:lpstr>机器学习概念性含义</vt:lpstr>
      <vt:lpstr>机器学习概念</vt:lpstr>
      <vt:lpstr>机器学习概念</vt:lpstr>
      <vt:lpstr>机器学习之常见应用框架</vt:lpstr>
      <vt:lpstr>PowerPoint 演示文稿</vt:lpstr>
      <vt:lpstr>机器学习之商业场景</vt:lpstr>
      <vt:lpstr>机器学习之商业场景</vt:lpstr>
      <vt:lpstr>机器学习、数据分析、数据挖掘区别与联系</vt:lpstr>
      <vt:lpstr>机器学习分类</vt:lpstr>
      <vt:lpstr>有监督学习(分类类型的算法)</vt:lpstr>
      <vt:lpstr>无监督学习</vt:lpstr>
      <vt:lpstr>半监督学习(SSL)</vt:lpstr>
      <vt:lpstr>机器学习分类2</vt:lpstr>
      <vt:lpstr>机器学习算法TOP10</vt:lpstr>
      <vt:lpstr>机器学习、人工智能和深度学习的关系</vt:lpstr>
      <vt:lpstr>机器学习与智慧</vt:lpstr>
      <vt:lpstr>机器学习开发流程</vt:lpstr>
      <vt:lpstr>机器学习开发流程</vt:lpstr>
      <vt:lpstr>机器学习一般流程                             ——生活案例</vt:lpstr>
      <vt:lpstr>数据收集与存储</vt:lpstr>
      <vt:lpstr>机器学习可用公开数据集</vt:lpstr>
      <vt:lpstr>数据清洗和转换</vt:lpstr>
      <vt:lpstr>数据清洗和转换</vt:lpstr>
      <vt:lpstr>类型特征转换之1-of-k（哑编码）</vt:lpstr>
      <vt:lpstr>文本数据抽取</vt:lpstr>
      <vt:lpstr>文本数据抽取</vt:lpstr>
      <vt:lpstr>模型训练及测试</vt:lpstr>
      <vt:lpstr>模型训练及测试</vt:lpstr>
      <vt:lpstr>混淆矩阵</vt:lpstr>
      <vt:lpstr>模型评估</vt:lpstr>
      <vt:lpstr>ROC</vt:lpstr>
      <vt:lpstr>ROC</vt:lpstr>
      <vt:lpstr>AUC</vt:lpstr>
      <vt:lpstr>模型评估</vt:lpstr>
      <vt:lpstr>模型评估总结_分类算法评估方式</vt:lpstr>
      <vt:lpstr>模型评估总结_回归算法评估方式</vt:lpstr>
      <vt:lpstr>模型部署和整合</vt:lpstr>
      <vt:lpstr>模型的监控与反馈</vt:lpstr>
      <vt:lpstr>本课程软件环境</vt:lpstr>
      <vt:lpstr>Python code 示例1</vt:lpstr>
      <vt:lpstr>Python code 示例2</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114</cp:revision>
  <dcterms:created xsi:type="dcterms:W3CDTF">2014-03-19T02:43:00Z</dcterms:created>
  <dcterms:modified xsi:type="dcterms:W3CDTF">2020-01-01T04:13:39Z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