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80" r:id="rId2"/>
    <p:sldId id="286" r:id="rId3"/>
    <p:sldId id="287" r:id="rId4"/>
    <p:sldId id="288" r:id="rId5"/>
    <p:sldId id="357" r:id="rId6"/>
    <p:sldId id="289" r:id="rId7"/>
    <p:sldId id="290" r:id="rId8"/>
    <p:sldId id="291" r:id="rId9"/>
    <p:sldId id="292" r:id="rId10"/>
    <p:sldId id="293" r:id="rId11"/>
    <p:sldId id="358" r:id="rId12"/>
    <p:sldId id="294" r:id="rId13"/>
    <p:sldId id="295" r:id="rId14"/>
    <p:sldId id="296" r:id="rId15"/>
    <p:sldId id="297" r:id="rId16"/>
    <p:sldId id="298" r:id="rId17"/>
    <p:sldId id="299" r:id="rId18"/>
    <p:sldId id="359" r:id="rId19"/>
    <p:sldId id="360" r:id="rId20"/>
    <p:sldId id="420" r:id="rId21"/>
    <p:sldId id="361"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3" r:id="rId52"/>
    <p:sldId id="394" r:id="rId53"/>
    <p:sldId id="392" r:id="rId54"/>
    <p:sldId id="395" r:id="rId55"/>
    <p:sldId id="396" r:id="rId56"/>
    <p:sldId id="397" r:id="rId57"/>
    <p:sldId id="398" r:id="rId58"/>
    <p:sldId id="399" r:id="rId59"/>
    <p:sldId id="400" r:id="rId60"/>
    <p:sldId id="401" r:id="rId61"/>
    <p:sldId id="402" r:id="rId62"/>
    <p:sldId id="404" r:id="rId63"/>
    <p:sldId id="403" r:id="rId64"/>
    <p:sldId id="407" r:id="rId65"/>
    <p:sldId id="408" r:id="rId66"/>
    <p:sldId id="409" r:id="rId67"/>
    <p:sldId id="410" r:id="rId68"/>
    <p:sldId id="411" r:id="rId69"/>
    <p:sldId id="480" r:id="rId70"/>
    <p:sldId id="481" r:id="rId71"/>
    <p:sldId id="412" r:id="rId72"/>
    <p:sldId id="413" r:id="rId73"/>
    <p:sldId id="414" r:id="rId74"/>
    <p:sldId id="415" r:id="rId75"/>
    <p:sldId id="419" r:id="rId76"/>
    <p:sldId id="285"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830" autoAdjust="0"/>
    <p:restoredTop sz="94660"/>
  </p:normalViewPr>
  <p:slideViewPr>
    <p:cSldViewPr snapToGrid="0" showGuides="1">
      <p:cViewPr varScale="1">
        <p:scale>
          <a:sx n="75" d="100"/>
          <a:sy n="75" d="100"/>
        </p:scale>
        <p:origin x="504" y="66"/>
      </p:cViewPr>
      <p:guideLst>
        <p:guide orient="horz" pos="22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7.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2.wmf"/><Relationship Id="rId1" Type="http://schemas.openxmlformats.org/officeDocument/2006/relationships/image" Target="../media/image7.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7.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3.wmf"/><Relationship Id="rId1" Type="http://schemas.openxmlformats.org/officeDocument/2006/relationships/image" Target="../media/image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4.wmf"/><Relationship Id="rId1" Type="http://schemas.openxmlformats.org/officeDocument/2006/relationships/image" Target="../media/image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7.wmf"/><Relationship Id="rId5" Type="http://schemas.openxmlformats.org/officeDocument/2006/relationships/image" Target="../media/image63.wmf"/><Relationship Id="rId4"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7.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wmf"/><Relationship Id="rId4"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1.wmf"/><Relationship Id="rId1" Type="http://schemas.openxmlformats.org/officeDocument/2006/relationships/image" Target="../media/image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7.wmf"/><Relationship Id="rId4"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00.wmf"/><Relationship Id="rId1" Type="http://schemas.openxmlformats.org/officeDocument/2006/relationships/image" Target="../media/image7.wmf"/><Relationship Id="rId4" Type="http://schemas.openxmlformats.org/officeDocument/2006/relationships/image" Target="../media/image3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7.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7.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7.wmf"/><Relationship Id="rId6"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7.wmf"/><Relationship Id="rId4" Type="http://schemas.openxmlformats.org/officeDocument/2006/relationships/image" Target="../media/image12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7.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4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3.wmf"/><Relationship Id="rId5" Type="http://schemas.openxmlformats.org/officeDocument/2006/relationships/image" Target="../media/image20.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5.wmf"/><Relationship Id="rId5" Type="http://schemas.openxmlformats.org/officeDocument/2006/relationships/image" Target="../media/image7.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7.wmf"/><Relationship Id="rId1" Type="http://schemas.openxmlformats.org/officeDocument/2006/relationships/image" Target="../media/image7.wmf"/><Relationship Id="rId5" Type="http://schemas.openxmlformats.org/officeDocument/2006/relationships/image" Target="../media/image32.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t>‹#›</a:t>
            </a:fld>
            <a:endParaRPr lang="zh-CN" altLang="en-US"/>
          </a:p>
        </p:txBody>
      </p:sp>
    </p:spTree>
    <p:extLst>
      <p:ext uri="{BB962C8B-B14F-4D97-AF65-F5344CB8AC3E}">
        <p14:creationId xmlns:p14="http://schemas.microsoft.com/office/powerpoint/2010/main" val="170321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4068010848"/>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t>一是特征相互关联，不独立；二是样本数少于特征数，可能使得矩阵的逆不存在。</a:t>
            </a:r>
            <a:r>
              <a:rPr lang="zh-CN"/>
              <a:t>这两种情况下，最小二乘法没法解决问题</a:t>
            </a:r>
          </a:p>
          <a:p>
            <a:r>
              <a:rPr lang="en-US" altLang="zh-CN"/>
              <a:t>I</a:t>
            </a:r>
            <a:r>
              <a:rPr lang="zh-CN" altLang="en-US"/>
              <a:t>为单位矩阵</a:t>
            </a:r>
          </a:p>
          <a:p>
            <a:r>
              <a:rPr lang="zh-CN" altLang="en-US"/>
              <a:t>最小二乘法的问题：矩阵的逆很难求，时间复杂度为</a:t>
            </a:r>
            <a:r>
              <a:rPr lang="en-US" altLang="zh-CN"/>
              <a:t>:O(n^3)</a:t>
            </a:r>
          </a:p>
          <a:p>
            <a:r>
              <a:rPr lang="en-US" altLang="zh-CN"/>
              <a:t>--------------------------------------------</a:t>
            </a:r>
          </a:p>
          <a:p>
            <a:r>
              <a:rPr lang="en-US" altLang="zh-CN">
                <a:sym typeface="+mn-ea"/>
              </a:rPr>
              <a:t>aTXTXa = (Xa)T(xa)&gt;=0 ==&gt; </a:t>
            </a:r>
            <a:r>
              <a:rPr lang="zh-CN" altLang="en-US">
                <a:sym typeface="+mn-ea"/>
              </a:rPr>
              <a:t>向量的点成一定大于等于</a:t>
            </a:r>
            <a:r>
              <a:rPr lang="en-US" altLang="zh-CN">
                <a:sym typeface="+mn-ea"/>
              </a:rPr>
              <a:t>0 =&gt; XTX</a:t>
            </a:r>
            <a:r>
              <a:rPr lang="zh-CN" altLang="en-US">
                <a:sym typeface="+mn-ea"/>
              </a:rPr>
              <a:t>一定是半正定的矩阵</a:t>
            </a:r>
          </a:p>
          <a:p>
            <a:r>
              <a:rPr lang="zh-CN" altLang="en-US">
                <a:sym typeface="+mn-ea"/>
              </a:rPr>
              <a:t>为了让</a:t>
            </a:r>
            <a:r>
              <a:rPr lang="en-US" altLang="zh-CN">
                <a:sym typeface="+mn-ea"/>
              </a:rPr>
              <a:t>XTX</a:t>
            </a:r>
            <a:r>
              <a:rPr lang="zh-CN" altLang="en-US">
                <a:sym typeface="+mn-ea"/>
              </a:rPr>
              <a:t>是可逆的，要求</a:t>
            </a:r>
            <a:r>
              <a:rPr lang="en-US" altLang="zh-CN">
                <a:sym typeface="+mn-ea"/>
              </a:rPr>
              <a:t>XTX</a:t>
            </a:r>
            <a:r>
              <a:rPr lang="zh-CN" altLang="en-US">
                <a:sym typeface="+mn-ea"/>
              </a:rPr>
              <a:t>是正定矩阵</a:t>
            </a:r>
            <a:r>
              <a:rPr lang="en-US" altLang="zh-CN">
                <a:sym typeface="+mn-ea"/>
              </a:rPr>
              <a:t>(</a:t>
            </a:r>
            <a:r>
              <a:rPr lang="zh-CN" altLang="en-US">
                <a:sym typeface="+mn-ea"/>
              </a:rPr>
              <a:t>行列式大于</a:t>
            </a:r>
            <a:r>
              <a:rPr lang="en-US" altLang="zh-CN">
                <a:sym typeface="+mn-ea"/>
              </a:rPr>
              <a:t>0)</a:t>
            </a:r>
          </a:p>
          <a:p>
            <a:r>
              <a:rPr lang="en-US" altLang="zh-CN">
                <a:sym typeface="+mn-ea"/>
              </a:rPr>
              <a:t>(Xa)T(xa) + aTIa&gt;=0 + aTIa &gt; 0 ---&gt; </a:t>
            </a:r>
            <a:r>
              <a:rPr lang="zh-CN" altLang="en-US">
                <a:sym typeface="+mn-ea"/>
              </a:rPr>
              <a:t>整理加入系数，就可以得到</a:t>
            </a:r>
            <a:r>
              <a:rPr lang="en-US" altLang="zh-CN">
                <a:sym typeface="+mn-ea"/>
              </a:rPr>
              <a:t>ppt</a:t>
            </a:r>
            <a:r>
              <a:rPr lang="zh-CN" altLang="en-US">
                <a:sym typeface="+mn-ea"/>
              </a:rPr>
              <a:t>上的公式了</a:t>
            </a:r>
            <a:r>
              <a:rPr lang="en-US" altLang="zh-CN">
                <a:sym typeface="+mn-ea"/>
              </a:rPr>
              <a:t> </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15</a:t>
            </a:fld>
            <a:endParaRPr lang="zh-CN" altLang="en-US"/>
          </a:p>
        </p:txBody>
      </p:sp>
    </p:spTree>
    <p:extLst>
      <p:ext uri="{BB962C8B-B14F-4D97-AF65-F5344CB8AC3E}">
        <p14:creationId xmlns:p14="http://schemas.microsoft.com/office/powerpoint/2010/main" val="349179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http://archive.ics.uci.edu/ml/datasets/Individual+household+electric+power+consumption</a:t>
            </a:r>
          </a:p>
          <a:p>
            <a:r>
              <a:rPr lang="zh-CN" altLang="en-US"/>
              <a:t>分别实现一阶和多阶</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16</a:t>
            </a:fld>
            <a:endParaRPr lang="zh-CN" altLang="en-US"/>
          </a:p>
        </p:txBody>
      </p:sp>
    </p:spTree>
    <p:extLst>
      <p:ext uri="{BB962C8B-B14F-4D97-AF65-F5344CB8AC3E}">
        <p14:creationId xmlns:p14="http://schemas.microsoft.com/office/powerpoint/2010/main" val="196486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http://archive.ics.uci.edu/ml/datasets/Individual+household+electric+power+consumption</a:t>
            </a:r>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17</a:t>
            </a:fld>
            <a:endParaRPr lang="zh-CN" altLang="en-US"/>
          </a:p>
        </p:txBody>
      </p:sp>
    </p:spTree>
    <p:extLst>
      <p:ext uri="{BB962C8B-B14F-4D97-AF65-F5344CB8AC3E}">
        <p14:creationId xmlns:p14="http://schemas.microsoft.com/office/powerpoint/2010/main" val="906943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http://blog.csdn.net/heyongluoyao8/article/details/52462400</a:t>
            </a:r>
          </a:p>
          <a:p>
            <a:r>
              <a:rPr lang="zh-CN" altLang="en-US" dirty="0"/>
              <a:t>除此之外，还有很多其他损失函数，具体的到时候再讲，比如：</a:t>
            </a:r>
            <a:r>
              <a:rPr lang="zh-CN" altLang="en-US" dirty="0">
                <a:sym typeface="+mn-ea"/>
              </a:rPr>
              <a:t>指数损失函数、交叉熵损失函数</a:t>
            </a:r>
            <a:r>
              <a:rPr lang="en-US" altLang="zh-CN" dirty="0">
                <a:sym typeface="+mn-ea"/>
              </a:rPr>
              <a:t>(</a:t>
            </a:r>
            <a:r>
              <a:rPr lang="zh-CN" altLang="en-US" dirty="0">
                <a:sym typeface="+mn-ea"/>
              </a:rPr>
              <a:t>对数损失函数</a:t>
            </a:r>
            <a:r>
              <a:rPr lang="en-US" altLang="zh-CN" dirty="0">
                <a:sym typeface="+mn-ea"/>
              </a:rPr>
              <a:t>)</a:t>
            </a:r>
            <a:r>
              <a:rPr lang="zh-CN" altLang="en-US" dirty="0">
                <a:sym typeface="+mn-ea"/>
              </a:rPr>
              <a:t>、Hinge损失函数等</a:t>
            </a:r>
          </a:p>
          <a:p>
            <a:endParaRPr lang="zh-CN" altLang="en-US" dirty="0">
              <a:sym typeface="+mn-ea"/>
            </a:endParaRPr>
          </a:p>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18</a:t>
            </a:fld>
            <a:endParaRPr lang="zh-CN" altLang="en-US"/>
          </a:p>
        </p:txBody>
      </p:sp>
    </p:spTree>
    <p:extLst>
      <p:ext uri="{BB962C8B-B14F-4D97-AF65-F5344CB8AC3E}">
        <p14:creationId xmlns:p14="http://schemas.microsoft.com/office/powerpoint/2010/main" val="316786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20</a:t>
            </a:fld>
            <a:endParaRPr lang="zh-CN" altLang="en-US"/>
          </a:p>
        </p:txBody>
      </p:sp>
    </p:spTree>
    <p:extLst>
      <p:ext uri="{BB962C8B-B14F-4D97-AF65-F5344CB8AC3E}">
        <p14:creationId xmlns:p14="http://schemas.microsoft.com/office/powerpoint/2010/main" val="219993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21</a:t>
            </a:fld>
            <a:endParaRPr lang="zh-CN" altLang="en-US"/>
          </a:p>
        </p:txBody>
      </p:sp>
    </p:spTree>
    <p:extLst>
      <p:ext uri="{BB962C8B-B14F-4D97-AF65-F5344CB8AC3E}">
        <p14:creationId xmlns:p14="http://schemas.microsoft.com/office/powerpoint/2010/main" val="1017782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平方和损失函数</a:t>
            </a:r>
            <a:r>
              <a:rPr lang="en-US" altLang="zh-CN"/>
              <a:t>=</a:t>
            </a:r>
            <a:r>
              <a:rPr lang="zh-CN" altLang="en-US"/>
              <a:t>原理的目标函数</a:t>
            </a:r>
            <a:r>
              <a:rPr lang="en-US" altLang="zh-CN"/>
              <a:t>+</a:t>
            </a:r>
            <a:r>
              <a:rPr lang="zh-CN" altLang="en-US"/>
              <a:t>正则项</a:t>
            </a:r>
          </a:p>
          <a:p>
            <a:r>
              <a:rPr lang="zh-CN" altLang="en-US"/>
              <a:t>平方和损失函数其实就是一个</a:t>
            </a:r>
            <a:r>
              <a:rPr lang="en-US" altLang="zh-CN"/>
              <a:t>Ridge</a:t>
            </a:r>
            <a:r>
              <a:rPr lang="zh-CN" altLang="en-US"/>
              <a:t>回归</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22</a:t>
            </a:fld>
            <a:endParaRPr lang="zh-CN" altLang="en-US"/>
          </a:p>
        </p:txBody>
      </p:sp>
    </p:spTree>
    <p:extLst>
      <p:ext uri="{BB962C8B-B14F-4D97-AF65-F5344CB8AC3E}">
        <p14:creationId xmlns:p14="http://schemas.microsoft.com/office/powerpoint/2010/main" val="154996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23</a:t>
            </a:fld>
            <a:endParaRPr lang="zh-CN" altLang="en-US"/>
          </a:p>
        </p:txBody>
      </p:sp>
    </p:spTree>
    <p:extLst>
      <p:ext uri="{BB962C8B-B14F-4D97-AF65-F5344CB8AC3E}">
        <p14:creationId xmlns:p14="http://schemas.microsoft.com/office/powerpoint/2010/main" val="411023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24</a:t>
            </a:fld>
            <a:endParaRPr lang="zh-CN" altLang="en-US"/>
          </a:p>
        </p:txBody>
      </p:sp>
    </p:spTree>
    <p:extLst>
      <p:ext uri="{BB962C8B-B14F-4D97-AF65-F5344CB8AC3E}">
        <p14:creationId xmlns:p14="http://schemas.microsoft.com/office/powerpoint/2010/main" val="627032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25</a:t>
            </a:fld>
            <a:endParaRPr lang="zh-CN" altLang="en-US"/>
          </a:p>
        </p:txBody>
      </p:sp>
    </p:spTree>
    <p:extLst>
      <p:ext uri="{BB962C8B-B14F-4D97-AF65-F5344CB8AC3E}">
        <p14:creationId xmlns:p14="http://schemas.microsoft.com/office/powerpoint/2010/main" val="344017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 encoding:utf-8 --</a:t>
            </a:r>
          </a:p>
          <a:p>
            <a:r>
              <a:rPr lang="zh-CN" altLang="en-US" dirty="0"/>
              <a:t>"""</a:t>
            </a:r>
          </a:p>
          <a:p>
            <a:r>
              <a:rPr lang="zh-CN" altLang="en-US" dirty="0"/>
              <a:t>Create by ibf on 2018/11/6</a:t>
            </a:r>
          </a:p>
          <a:p>
            <a:r>
              <a:rPr lang="zh-CN" altLang="en-US" dirty="0"/>
              <a:t>"""</a:t>
            </a:r>
          </a:p>
          <a:p>
            <a:endParaRPr lang="zh-CN" altLang="en-US" dirty="0"/>
          </a:p>
          <a:p>
            <a:r>
              <a:rPr lang="zh-CN" altLang="en-US" dirty="0"/>
              <a:t>import numpy as np</a:t>
            </a:r>
          </a:p>
          <a:p>
            <a:r>
              <a:rPr lang="zh-CN" altLang="en-US" dirty="0"/>
              <a:t>import matplotlib</a:t>
            </a:r>
          </a:p>
          <a:p>
            <a:r>
              <a:rPr lang="zh-CN" altLang="en-US" dirty="0"/>
              <a:t>import matplotlib.pyplot as plt</a:t>
            </a:r>
          </a:p>
          <a:p>
            <a:endParaRPr lang="zh-CN" altLang="en-US" dirty="0"/>
          </a:p>
          <a:p>
            <a:r>
              <a:rPr lang="zh-CN" altLang="en-US" dirty="0"/>
              <a:t>x = np.array([</a:t>
            </a:r>
          </a:p>
          <a:p>
            <a:r>
              <a:rPr lang="zh-CN" altLang="en-US" dirty="0"/>
              <a:t>    [10, 1],</a:t>
            </a:r>
          </a:p>
          <a:p>
            <a:r>
              <a:rPr lang="zh-CN" altLang="en-US" dirty="0"/>
              <a:t>    [15, 1],</a:t>
            </a:r>
          </a:p>
          <a:p>
            <a:r>
              <a:rPr lang="zh-CN" altLang="en-US" dirty="0"/>
              <a:t>    [20, 1],</a:t>
            </a:r>
          </a:p>
          <a:p>
            <a:r>
              <a:rPr lang="zh-CN" altLang="en-US" dirty="0"/>
              <a:t>    [30, 1],</a:t>
            </a:r>
          </a:p>
          <a:p>
            <a:r>
              <a:rPr lang="zh-CN" altLang="en-US" dirty="0"/>
              <a:t>    [50, 1],</a:t>
            </a:r>
          </a:p>
          <a:p>
            <a:r>
              <a:rPr lang="zh-CN" altLang="en-US" dirty="0"/>
              <a:t>    [60, 1],</a:t>
            </a:r>
          </a:p>
          <a:p>
            <a:r>
              <a:rPr lang="zh-CN" altLang="en-US" dirty="0"/>
              <a:t>    [60, 1],</a:t>
            </a:r>
          </a:p>
          <a:p>
            <a:r>
              <a:rPr lang="zh-CN" altLang="en-US" dirty="0"/>
              <a:t>    [70, 1]</a:t>
            </a:r>
          </a:p>
          <a:p>
            <a:r>
              <a:rPr lang="zh-CN" altLang="en-US" dirty="0"/>
              <a:t>]).astype(np.float32)</a:t>
            </a:r>
          </a:p>
          <a:p>
            <a:r>
              <a:rPr lang="zh-CN" altLang="en-US" dirty="0"/>
              <a:t>y = np.array([0.8, 1.0, 1.8, 2.0, 3.2, 3.0, 3.1, 3.5]).reshape((-1, 1))</a:t>
            </a:r>
          </a:p>
          <a:p>
            <a:endParaRPr lang="zh-CN" altLang="en-US" dirty="0"/>
          </a:p>
          <a:p>
            <a:r>
              <a:rPr lang="zh-CN" altLang="en-US" dirty="0"/>
              <a:t>x = np.mat(x)</a:t>
            </a:r>
          </a:p>
          <a:p>
            <a:r>
              <a:rPr lang="zh-CN" altLang="en-US" dirty="0"/>
              <a:t>y = np.mat(y).reshape(-1, 1)</a:t>
            </a:r>
          </a:p>
          <a:p>
            <a:endParaRPr lang="zh-CN" altLang="en-US" dirty="0"/>
          </a:p>
          <a:p>
            <a:r>
              <a:rPr lang="zh-CN" altLang="en-US" dirty="0"/>
              <a:t>theta = (x.T * x).I * x.T * y</a:t>
            </a:r>
          </a:p>
          <a:p>
            <a:r>
              <a:rPr lang="zh-CN" altLang="en-US" dirty="0"/>
              <a:t>print(theta)</a:t>
            </a:r>
          </a:p>
          <a:p>
            <a:endParaRPr lang="zh-CN" altLang="en-US" dirty="0"/>
          </a:p>
          <a:p>
            <a:r>
              <a:rPr lang="zh-CN" altLang="en-US" dirty="0"/>
              <a:t>a = float(theta[0][0])</a:t>
            </a:r>
          </a:p>
          <a:p>
            <a:r>
              <a:rPr lang="zh-CN" altLang="en-US" dirty="0"/>
              <a:t>b = float(theta[1][0])</a:t>
            </a:r>
          </a:p>
          <a:p>
            <a:r>
              <a:rPr lang="zh-CN" altLang="en-US" dirty="0"/>
              <a:t># 画图可视化</a:t>
            </a:r>
          </a:p>
          <a:p>
            <a:r>
              <a:rPr lang="zh-CN" altLang="en-US" dirty="0"/>
              <a:t>t = np.array(y).reshape(-1)</a:t>
            </a:r>
          </a:p>
          <a:p>
            <a:r>
              <a:rPr lang="zh-CN" altLang="en-US" dirty="0"/>
              <a:t>z = np.array(x[:, 0]).reshape(-1)</a:t>
            </a:r>
          </a:p>
          <a:p>
            <a:r>
              <a:rPr lang="zh-CN" altLang="en-US" dirty="0"/>
              <a:t>plt.plot(z, t, 'bo')</a:t>
            </a:r>
          </a:p>
          <a:p>
            <a:r>
              <a:rPr lang="zh-CN" altLang="en-US" dirty="0"/>
              <a:t>plt.plot([10, 70], [a * 10 + b, a * 70 + b], 'r--', linewidth=2)</a:t>
            </a:r>
          </a:p>
          <a:p>
            <a:r>
              <a:rPr lang="zh-CN" altLang="en-US" dirty="0"/>
              <a:t>plt.plot([55, 55], [0, 4.0], 'g--', linewidth=2)</a:t>
            </a:r>
          </a:p>
          <a:p>
            <a:r>
              <a:rPr lang="zh-CN" altLang="en-US" dirty="0"/>
              <a:t>plt.plot([10,70],[a * 55 + b, a * 55 + b], 'g--', linewidth=2)</a:t>
            </a:r>
          </a:p>
          <a:p>
            <a:r>
              <a:rPr lang="zh-CN" altLang="en-US" dirty="0"/>
              <a:t>plt.title("a:%.4f; b:%.4f" % (a, b))</a:t>
            </a:r>
          </a:p>
          <a:p>
            <a:r>
              <a:rPr lang="zh-CN" altLang="en-US" dirty="0"/>
              <a:t>plt.grid()</a:t>
            </a:r>
          </a:p>
          <a:p>
            <a:r>
              <a:rPr lang="zh-CN" altLang="en-US" dirty="0"/>
              <a:t>plt.show()</a:t>
            </a:r>
          </a:p>
        </p:txBody>
      </p:sp>
      <p:sp>
        <p:nvSpPr>
          <p:cNvPr id="4" name="灯片编号占位符 3"/>
          <p:cNvSpPr>
            <a:spLocks noGrp="1"/>
          </p:cNvSpPr>
          <p:nvPr>
            <p:ph type="sldNum" sz="quarter" idx="10"/>
          </p:nvPr>
        </p:nvSpPr>
        <p:spPr/>
        <p:txBody>
          <a:bodyPr/>
          <a:lstStyle/>
          <a:p>
            <a:fld id="{C9891312-D7D7-4555-9598-3C8B25654954}" type="slidenum">
              <a:rPr lang="zh-CN" altLang="en-US" smtClean="0"/>
              <a:t>6</a:t>
            </a:fld>
            <a:endParaRPr lang="zh-CN" altLang="en-US"/>
          </a:p>
        </p:txBody>
      </p:sp>
    </p:spTree>
    <p:extLst>
      <p:ext uri="{BB962C8B-B14F-4D97-AF65-F5344CB8AC3E}">
        <p14:creationId xmlns:p14="http://schemas.microsoft.com/office/powerpoint/2010/main" val="1251473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26</a:t>
            </a:fld>
            <a:endParaRPr lang="zh-CN" altLang="en-US"/>
          </a:p>
        </p:txBody>
      </p:sp>
    </p:spTree>
    <p:extLst>
      <p:ext uri="{BB962C8B-B14F-4D97-AF65-F5344CB8AC3E}">
        <p14:creationId xmlns:p14="http://schemas.microsoft.com/office/powerpoint/2010/main" val="214598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27</a:t>
            </a:fld>
            <a:endParaRPr lang="zh-CN" altLang="en-US"/>
          </a:p>
        </p:txBody>
      </p:sp>
    </p:spTree>
    <p:extLst>
      <p:ext uri="{BB962C8B-B14F-4D97-AF65-F5344CB8AC3E}">
        <p14:creationId xmlns:p14="http://schemas.microsoft.com/office/powerpoint/2010/main" val="3980938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结合</a:t>
            </a:r>
            <a:r>
              <a:rPr lang="en-US" altLang="zh-CN"/>
              <a:t>L1</a:t>
            </a:r>
            <a:r>
              <a:rPr lang="zh-CN" altLang="en-US"/>
              <a:t>和</a:t>
            </a:r>
            <a:r>
              <a:rPr lang="en-US" altLang="zh-CN"/>
              <a:t>L2</a:t>
            </a:r>
            <a:r>
              <a:rPr lang="zh-CN" altLang="en-US"/>
              <a:t>的有点：</a:t>
            </a:r>
            <a:r>
              <a:rPr lang="en-US" altLang="zh-CN"/>
              <a:t>L1</a:t>
            </a:r>
            <a:r>
              <a:rPr lang="zh-CN" altLang="en-US"/>
              <a:t>的减维特性，以及</a:t>
            </a:r>
            <a:r>
              <a:rPr lang="en-US" altLang="zh-CN"/>
              <a:t>L2</a:t>
            </a:r>
            <a:r>
              <a:rPr lang="zh-CN" altLang="en-US"/>
              <a:t>的稳定性</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28</a:t>
            </a:fld>
            <a:endParaRPr lang="zh-CN" altLang="en-US"/>
          </a:p>
        </p:txBody>
      </p:sp>
    </p:spTree>
    <p:extLst>
      <p:ext uri="{BB962C8B-B14F-4D97-AF65-F5344CB8AC3E}">
        <p14:creationId xmlns:p14="http://schemas.microsoft.com/office/powerpoint/2010/main" val="1827803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29</a:t>
            </a:fld>
            <a:endParaRPr lang="zh-CN" altLang="en-US"/>
          </a:p>
        </p:txBody>
      </p:sp>
    </p:spTree>
    <p:extLst>
      <p:ext uri="{BB962C8B-B14F-4D97-AF65-F5344CB8AC3E}">
        <p14:creationId xmlns:p14="http://schemas.microsoft.com/office/powerpoint/2010/main" val="191187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30</a:t>
            </a:fld>
            <a:endParaRPr lang="zh-CN" altLang="en-US"/>
          </a:p>
        </p:txBody>
      </p:sp>
    </p:spTree>
    <p:extLst>
      <p:ext uri="{BB962C8B-B14F-4D97-AF65-F5344CB8AC3E}">
        <p14:creationId xmlns:p14="http://schemas.microsoft.com/office/powerpoint/2010/main" val="1900882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31</a:t>
            </a:fld>
            <a:endParaRPr lang="zh-CN" altLang="en-US"/>
          </a:p>
        </p:txBody>
      </p:sp>
    </p:spTree>
    <p:extLst>
      <p:ext uri="{BB962C8B-B14F-4D97-AF65-F5344CB8AC3E}">
        <p14:creationId xmlns:p14="http://schemas.microsoft.com/office/powerpoint/2010/main" val="260761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32</a:t>
            </a:fld>
            <a:endParaRPr lang="zh-CN" altLang="en-US"/>
          </a:p>
        </p:txBody>
      </p:sp>
    </p:spTree>
    <p:extLst>
      <p:ext uri="{BB962C8B-B14F-4D97-AF65-F5344CB8AC3E}">
        <p14:creationId xmlns:p14="http://schemas.microsoft.com/office/powerpoint/2010/main" val="393338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33</a:t>
            </a:fld>
            <a:endParaRPr lang="zh-CN" altLang="en-US"/>
          </a:p>
        </p:txBody>
      </p:sp>
    </p:spTree>
    <p:extLst>
      <p:ext uri="{BB962C8B-B14F-4D97-AF65-F5344CB8AC3E}">
        <p14:creationId xmlns:p14="http://schemas.microsoft.com/office/powerpoint/2010/main" val="4279357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p>
          <a:p>
            <a:endParaRPr lang="zh-CN" altLang="en-US"/>
          </a:p>
          <a:p>
            <a:r>
              <a:rPr lang="zh-CN" altLang="en-US"/>
              <a:t>import random</a:t>
            </a:r>
          </a:p>
          <a:p>
            <a:r>
              <a:rPr lang="zh-CN" altLang="en-US"/>
              <a:t>import numpy as np</a:t>
            </a:r>
          </a:p>
          <a:p>
            <a:r>
              <a:rPr lang="zh-CN" altLang="en-US"/>
              <a:t>import matplotlib as mpl</a:t>
            </a:r>
          </a:p>
          <a:p>
            <a:r>
              <a:rPr lang="zh-CN" altLang="en-US"/>
              <a:t>import matplotlib.pyplot as plt</a:t>
            </a:r>
          </a:p>
          <a:p>
            <a:endParaRPr lang="zh-CN" altLang="en-US"/>
          </a:p>
          <a:p>
            <a:r>
              <a:rPr lang="zh-CN" altLang="en-US"/>
              <a:t># 设置字符集，防止中文乱码</a:t>
            </a:r>
          </a:p>
          <a:p>
            <a:r>
              <a:rPr lang="zh-CN" altLang="en-US"/>
              <a:t>mpl.rcParams['font.sans-serif'] = [u'simHei']</a:t>
            </a:r>
          </a:p>
          <a:p>
            <a:r>
              <a:rPr lang="zh-CN" altLang="en-US"/>
              <a:t>mpl.rcParams['axes.unicode_minus'] = False</a:t>
            </a:r>
          </a:p>
          <a:p>
            <a:endParaRPr lang="zh-CN" altLang="en-US"/>
          </a:p>
          <a:p>
            <a:endParaRPr lang="zh-CN" altLang="en-US"/>
          </a:p>
          <a:p>
            <a:r>
              <a:rPr lang="zh-CN" altLang="en-US"/>
              <a:t>def f(x):</a:t>
            </a:r>
          </a:p>
          <a:p>
            <a:r>
              <a:rPr lang="zh-CN" altLang="en-US"/>
              <a:t>    """原函数"""</a:t>
            </a:r>
          </a:p>
          <a:p>
            <a:r>
              <a:rPr lang="zh-CN" altLang="en-US"/>
              <a:t>    return 3 * (x ** 2) + 5 * x + 7</a:t>
            </a:r>
          </a:p>
          <a:p>
            <a:endParaRPr lang="zh-CN" altLang="en-US"/>
          </a:p>
          <a:p>
            <a:endParaRPr lang="zh-CN" altLang="en-US"/>
          </a:p>
          <a:p>
            <a:r>
              <a:rPr lang="zh-CN" altLang="en-US"/>
              <a:t>def g(x):</a:t>
            </a:r>
          </a:p>
          <a:p>
            <a:r>
              <a:rPr lang="zh-CN" altLang="en-US"/>
              <a:t>    """导数函数"""</a:t>
            </a:r>
          </a:p>
          <a:p>
            <a:r>
              <a:rPr lang="zh-CN" altLang="en-US"/>
              <a:t>    return 6 * x + 5</a:t>
            </a:r>
          </a:p>
          <a:p>
            <a:endParaRPr lang="zh-CN" altLang="en-US"/>
          </a:p>
          <a:p>
            <a:endParaRPr lang="zh-CN" altLang="en-US"/>
          </a:p>
          <a:p>
            <a:r>
              <a:rPr lang="zh-CN" altLang="en-US"/>
              <a:t>if __name__ == '__main__':</a:t>
            </a:r>
          </a:p>
          <a:p>
            <a:r>
              <a:rPr lang="zh-CN" altLang="en-US"/>
              <a:t>    # 随机一个初始值</a:t>
            </a:r>
          </a:p>
          <a:p>
            <a:r>
              <a:rPr lang="zh-CN" altLang="en-US"/>
              <a:t>    init_x = random.randint(-10, 10)</a:t>
            </a:r>
          </a:p>
          <a:p>
            <a:r>
              <a:rPr lang="zh-CN" altLang="en-US"/>
              <a:t>    x = init_x</a:t>
            </a:r>
          </a:p>
          <a:p>
            <a:r>
              <a:rPr lang="zh-CN" altLang="en-US"/>
              <a:t>    print("初始x值为:%d" % x)</a:t>
            </a:r>
          </a:p>
          <a:p>
            <a:endParaRPr lang="zh-CN" altLang="en-US"/>
          </a:p>
          <a:p>
            <a:r>
              <a:rPr lang="zh-CN" altLang="en-US"/>
              <a:t>    # 随机一个学习率</a:t>
            </a:r>
          </a:p>
          <a:p>
            <a:r>
              <a:rPr lang="zh-CN" altLang="en-US"/>
              <a:t>    alpha = (random.randint(1, 999)) / 10000</a:t>
            </a:r>
          </a:p>
          <a:p>
            <a:r>
              <a:rPr lang="zh-CN" altLang="en-US"/>
              <a:t>    print("随机的alpha值为:%.4f" % alpha)</a:t>
            </a:r>
          </a:p>
          <a:p>
            <a:endParaRPr lang="zh-CN" altLang="en-US"/>
          </a:p>
          <a:p>
            <a:r>
              <a:rPr lang="zh-CN" altLang="en-US"/>
              <a:t>    # 设置一个最大迭代次数</a:t>
            </a:r>
          </a:p>
          <a:p>
            <a:r>
              <a:rPr lang="zh-CN" altLang="en-US"/>
              <a:t>    max_iter = 10</a:t>
            </a:r>
          </a:p>
          <a:p>
            <a:endParaRPr lang="zh-CN" altLang="en-US"/>
          </a:p>
          <a:p>
            <a:r>
              <a:rPr lang="zh-CN" altLang="en-US"/>
              <a:t>    # 进行求解过程</a:t>
            </a:r>
          </a:p>
          <a:p>
            <a:r>
              <a:rPr lang="zh-CN" altLang="en-US"/>
              <a:t>    X = []</a:t>
            </a:r>
          </a:p>
          <a:p>
            <a:r>
              <a:rPr lang="zh-CN" altLang="en-US"/>
              <a:t>    Y = []</a:t>
            </a:r>
          </a:p>
          <a:p>
            <a:r>
              <a:rPr lang="zh-CN" altLang="en-US"/>
              <a:t>    i = 0</a:t>
            </a:r>
          </a:p>
          <a:p>
            <a:r>
              <a:rPr lang="zh-CN" altLang="en-US"/>
              <a:t>    y = f(x)</a:t>
            </a:r>
          </a:p>
          <a:p>
            <a:r>
              <a:rPr lang="zh-CN" altLang="en-US"/>
              <a:t>    X.append(x)</a:t>
            </a:r>
          </a:p>
          <a:p>
            <a:r>
              <a:rPr lang="zh-CN" altLang="en-US"/>
              <a:t>    Y.append(y)</a:t>
            </a:r>
          </a:p>
          <a:p>
            <a:r>
              <a:rPr lang="zh-CN" altLang="en-US"/>
              <a:t>    y_change = 1</a:t>
            </a:r>
          </a:p>
          <a:p>
            <a:r>
              <a:rPr lang="zh-CN" altLang="en-US"/>
              <a:t>    while y_change &gt; 1e-10 and i &lt; max_iter:</a:t>
            </a:r>
          </a:p>
          <a:p>
            <a:r>
              <a:rPr lang="zh-CN" altLang="en-US"/>
              <a:t>        # 进行梯度下降求解</a:t>
            </a:r>
          </a:p>
          <a:p>
            <a:r>
              <a:rPr lang="zh-CN" altLang="en-US"/>
              <a:t>        x -= alpha * g(x)</a:t>
            </a:r>
          </a:p>
          <a:p>
            <a:r>
              <a:rPr lang="zh-CN" altLang="en-US"/>
              <a:t>        pre_y, y = y, f(x)</a:t>
            </a:r>
          </a:p>
          <a:p>
            <a:r>
              <a:rPr lang="zh-CN" altLang="en-US"/>
              <a:t>        y_change = np.abs(pre_y - y)</a:t>
            </a:r>
          </a:p>
          <a:p>
            <a:r>
              <a:rPr lang="zh-CN" altLang="en-US"/>
              <a:t>        i += 1</a:t>
            </a:r>
          </a:p>
          <a:p>
            <a:r>
              <a:rPr lang="zh-CN" altLang="en-US"/>
              <a:t>        X.append(x)</a:t>
            </a:r>
          </a:p>
          <a:p>
            <a:r>
              <a:rPr lang="zh-CN" altLang="en-US"/>
              <a:t>        Y.append(y)</a:t>
            </a:r>
          </a:p>
          <a:p>
            <a:endParaRPr lang="zh-CN" altLang="en-US"/>
          </a:p>
          <a:p>
            <a:r>
              <a:rPr lang="zh-CN" altLang="en-US"/>
              <a:t>    # 结果输出</a:t>
            </a:r>
          </a:p>
          <a:p>
            <a:r>
              <a:rPr lang="zh-CN" altLang="en-US"/>
              <a:t>    print("最终结果:", end="")</a:t>
            </a:r>
          </a:p>
          <a:p>
            <a:r>
              <a:rPr lang="zh-CN" altLang="en-US"/>
              <a:t>    print((x, y))</a:t>
            </a:r>
          </a:p>
          <a:p>
            <a:endParaRPr lang="zh-CN" altLang="en-US"/>
          </a:p>
          <a:p>
            <a:r>
              <a:rPr lang="zh-CN" altLang="en-US"/>
              <a:t>    # 画图</a:t>
            </a:r>
          </a:p>
          <a:p>
            <a:r>
              <a:rPr lang="zh-CN" altLang="en-US"/>
              <a:t>    min_x, max_x = np.min(X), np.max(X)</a:t>
            </a:r>
          </a:p>
          <a:p>
            <a:r>
              <a:rPr lang="zh-CN" altLang="en-US"/>
              <a:t>    dist = np.max([np.abs(min_x - x), np.abs(max_x - x)]) + 0.1</a:t>
            </a:r>
          </a:p>
          <a:p>
            <a:r>
              <a:rPr lang="zh-CN" altLang="en-US"/>
              <a:t>    min_x = x - dist</a:t>
            </a:r>
          </a:p>
          <a:p>
            <a:r>
              <a:rPr lang="zh-CN" altLang="en-US"/>
              <a:t>    max_x = x + dist</a:t>
            </a:r>
          </a:p>
          <a:p>
            <a:r>
              <a:rPr lang="zh-CN" altLang="en-US"/>
              <a:t>    X2 = np.arange(min_x, max_x, 0.05)</a:t>
            </a:r>
          </a:p>
          <a:p>
            <a:r>
              <a:rPr lang="zh-CN" altLang="en-US"/>
              <a:t>    Y2 = list(map(lambda t: f(t), X2))</a:t>
            </a:r>
          </a:p>
          <a:p>
            <a:r>
              <a:rPr lang="zh-CN" altLang="en-US"/>
              <a:t>    plt.plot(X2, Y2, '-', color='#666666', linewidth=2)</a:t>
            </a:r>
          </a:p>
          <a:p>
            <a:r>
              <a:rPr lang="zh-CN" altLang="en-US"/>
              <a:t>    plt.plot(X, Y, 'bo--')</a:t>
            </a:r>
          </a:p>
          <a:p>
            <a:r>
              <a:rPr lang="zh-CN" altLang="en-US"/>
              <a:t>    plt.title("函数的求解最小值，初始值为:%d, alpha值为:%.4f; 最终解为:x=%.3f, y=%.3f" % (init_x, alpha, x, y))</a:t>
            </a:r>
          </a:p>
          <a:p>
            <a:r>
              <a:rPr lang="zh-CN" altLang="en-US"/>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34</a:t>
            </a:fld>
            <a:endParaRPr lang="zh-CN" altLang="en-US"/>
          </a:p>
        </p:txBody>
      </p:sp>
    </p:spTree>
    <p:extLst>
      <p:ext uri="{BB962C8B-B14F-4D97-AF65-F5344CB8AC3E}">
        <p14:creationId xmlns:p14="http://schemas.microsoft.com/office/powerpoint/2010/main" val="2735961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p>
          <a:p>
            <a:endParaRPr lang="zh-CN" altLang="en-US"/>
          </a:p>
          <a:p>
            <a:r>
              <a:rPr lang="zh-CN" altLang="en-US"/>
              <a:t>import random</a:t>
            </a:r>
          </a:p>
          <a:p>
            <a:r>
              <a:rPr lang="zh-CN" altLang="en-US"/>
              <a:t>import numpy as np</a:t>
            </a:r>
          </a:p>
          <a:p>
            <a:r>
              <a:rPr lang="zh-CN" altLang="en-US"/>
              <a:t>import matplotlib as mpl</a:t>
            </a:r>
          </a:p>
          <a:p>
            <a:r>
              <a:rPr lang="zh-CN" altLang="en-US"/>
              <a:t>import matplotlib.pyplot as plt</a:t>
            </a:r>
          </a:p>
          <a:p>
            <a:r>
              <a:rPr lang="zh-CN" altLang="en-US"/>
              <a:t>from mpl_toolkits.mplot3d import Axes3D</a:t>
            </a:r>
          </a:p>
          <a:p>
            <a:endParaRPr lang="zh-CN" altLang="en-US"/>
          </a:p>
          <a:p>
            <a:r>
              <a:rPr lang="zh-CN" altLang="en-US"/>
              <a:t># 设置字符集，防止中文乱码</a:t>
            </a:r>
          </a:p>
          <a:p>
            <a:r>
              <a:rPr lang="zh-CN" altLang="en-US"/>
              <a:t>mpl.rcParams['font.sans-serif'] = [u'simHei']</a:t>
            </a:r>
          </a:p>
          <a:p>
            <a:r>
              <a:rPr lang="zh-CN" altLang="en-US"/>
              <a:t>mpl.rcParams['axes.unicode_minus'] = False</a:t>
            </a:r>
          </a:p>
          <a:p>
            <a:endParaRPr lang="zh-CN" altLang="en-US"/>
          </a:p>
          <a:p>
            <a:endParaRPr lang="zh-CN" altLang="en-US"/>
          </a:p>
          <a:p>
            <a:r>
              <a:rPr lang="zh-CN" altLang="en-US"/>
              <a:t>def f(x1, x2):</a:t>
            </a:r>
          </a:p>
          <a:p>
            <a:r>
              <a:rPr lang="zh-CN" altLang="en-US"/>
              <a:t>    """原函数"""</a:t>
            </a:r>
          </a:p>
          <a:p>
            <a:r>
              <a:rPr lang="zh-CN" altLang="en-US"/>
              <a:t>    return x1 ** 2 + x2 ** 2</a:t>
            </a:r>
          </a:p>
          <a:p>
            <a:endParaRPr lang="zh-CN" altLang="en-US"/>
          </a:p>
          <a:p>
            <a:endParaRPr lang="zh-CN" altLang="en-US"/>
          </a:p>
          <a:p>
            <a:r>
              <a:rPr lang="zh-CN" altLang="en-US"/>
              <a:t>def g_x1(x1):</a:t>
            </a:r>
          </a:p>
          <a:p>
            <a:r>
              <a:rPr lang="zh-CN" altLang="en-US"/>
              <a:t>    """对原函数的x1求导数函数(偏导函数)"""</a:t>
            </a:r>
          </a:p>
          <a:p>
            <a:r>
              <a:rPr lang="zh-CN" altLang="en-US"/>
              <a:t>    return 2 * x1</a:t>
            </a:r>
          </a:p>
          <a:p>
            <a:endParaRPr lang="zh-CN" altLang="en-US"/>
          </a:p>
          <a:p>
            <a:endParaRPr lang="zh-CN" altLang="en-US"/>
          </a:p>
          <a:p>
            <a:r>
              <a:rPr lang="zh-CN" altLang="en-US"/>
              <a:t>def g_x2(x2):</a:t>
            </a:r>
          </a:p>
          <a:p>
            <a:r>
              <a:rPr lang="zh-CN" altLang="en-US"/>
              <a:t>    """对原函数的x2求导数函数(偏导函数)"""</a:t>
            </a:r>
          </a:p>
          <a:p>
            <a:r>
              <a:rPr lang="zh-CN" altLang="en-US"/>
              <a:t>    return 2 * x2</a:t>
            </a:r>
          </a:p>
          <a:p>
            <a:endParaRPr lang="zh-CN" altLang="en-US"/>
          </a:p>
          <a:p>
            <a:endParaRPr lang="zh-CN" altLang="en-US"/>
          </a:p>
          <a:p>
            <a:r>
              <a:rPr lang="zh-CN" altLang="en-US"/>
              <a:t>if __name__ == '__main__':</a:t>
            </a:r>
          </a:p>
          <a:p>
            <a:r>
              <a:rPr lang="zh-CN" altLang="en-US"/>
              <a:t>    # 随机一个初始值</a:t>
            </a:r>
          </a:p>
          <a:p>
            <a:r>
              <a:rPr lang="zh-CN" altLang="en-US"/>
              <a:t>    init_x1 = random.randint(-10, 10)</a:t>
            </a:r>
          </a:p>
          <a:p>
            <a:r>
              <a:rPr lang="zh-CN" altLang="en-US"/>
              <a:t>    init_x2 = random.randint(-10, 10)</a:t>
            </a:r>
          </a:p>
          <a:p>
            <a:r>
              <a:rPr lang="zh-CN" altLang="en-US"/>
              <a:t>    x1 = init_x1</a:t>
            </a:r>
          </a:p>
          <a:p>
            <a:r>
              <a:rPr lang="zh-CN" altLang="en-US"/>
              <a:t>    x2 = init_x2</a:t>
            </a:r>
          </a:p>
          <a:p>
            <a:r>
              <a:rPr lang="zh-CN" altLang="en-US"/>
              <a:t>    print("初始x1值为:%d; 初始x2值为:%d" % (x1, x2))</a:t>
            </a:r>
          </a:p>
          <a:p>
            <a:endParaRPr lang="zh-CN" altLang="en-US"/>
          </a:p>
          <a:p>
            <a:r>
              <a:rPr lang="zh-CN" altLang="en-US"/>
              <a:t>    # 随机一个学习率</a:t>
            </a:r>
          </a:p>
          <a:p>
            <a:r>
              <a:rPr lang="zh-CN" altLang="en-US"/>
              <a:t>    alpha = (random.randint(1, 999)) / 10000</a:t>
            </a:r>
          </a:p>
          <a:p>
            <a:r>
              <a:rPr lang="zh-CN" altLang="en-US"/>
              <a:t>    print("随机的alpha值为:%.4f" % alpha)</a:t>
            </a:r>
          </a:p>
          <a:p>
            <a:endParaRPr lang="zh-CN" altLang="en-US"/>
          </a:p>
          <a:p>
            <a:r>
              <a:rPr lang="zh-CN" altLang="en-US"/>
              <a:t>    # 设置一个最大迭代次数</a:t>
            </a:r>
          </a:p>
          <a:p>
            <a:r>
              <a:rPr lang="zh-CN" altLang="en-US"/>
              <a:t>    max_iter = 100</a:t>
            </a:r>
          </a:p>
          <a:p>
            <a:endParaRPr lang="zh-CN" altLang="en-US"/>
          </a:p>
          <a:p>
            <a:r>
              <a:rPr lang="zh-CN" altLang="en-US"/>
              <a:t>    # 进行求解过程</a:t>
            </a:r>
          </a:p>
          <a:p>
            <a:r>
              <a:rPr lang="zh-CN" altLang="en-US"/>
              <a:t>    X1 = []</a:t>
            </a:r>
          </a:p>
          <a:p>
            <a:r>
              <a:rPr lang="zh-CN" altLang="en-US"/>
              <a:t>    X2 = []</a:t>
            </a:r>
          </a:p>
          <a:p>
            <a:r>
              <a:rPr lang="zh-CN" altLang="en-US"/>
              <a:t>    Y = []</a:t>
            </a:r>
          </a:p>
          <a:p>
            <a:r>
              <a:rPr lang="zh-CN" altLang="en-US"/>
              <a:t>    i = 0</a:t>
            </a:r>
          </a:p>
          <a:p>
            <a:r>
              <a:rPr lang="zh-CN" altLang="en-US"/>
              <a:t>    y = f(x1, x2)</a:t>
            </a:r>
          </a:p>
          <a:p>
            <a:r>
              <a:rPr lang="zh-CN" altLang="en-US"/>
              <a:t>    X1.append(x1)</a:t>
            </a:r>
          </a:p>
          <a:p>
            <a:r>
              <a:rPr lang="zh-CN" altLang="en-US"/>
              <a:t>    X2.append(x2)</a:t>
            </a:r>
          </a:p>
          <a:p>
            <a:r>
              <a:rPr lang="zh-CN" altLang="en-US"/>
              <a:t>    Y.append(y)</a:t>
            </a:r>
          </a:p>
          <a:p>
            <a:r>
              <a:rPr lang="zh-CN" altLang="en-US"/>
              <a:t>    y_change = 1</a:t>
            </a:r>
          </a:p>
          <a:p>
            <a:r>
              <a:rPr lang="zh-CN" altLang="en-US"/>
              <a:t>    while y_change &gt; 1e-10 and i &lt; max_iter:</a:t>
            </a:r>
          </a:p>
          <a:p>
            <a:r>
              <a:rPr lang="zh-CN" altLang="en-US"/>
              <a:t>        # 进行梯度下降求解</a:t>
            </a:r>
          </a:p>
          <a:p>
            <a:r>
              <a:rPr lang="zh-CN" altLang="en-US"/>
              <a:t>        x1 -= alpha * g_x1(x1)</a:t>
            </a:r>
          </a:p>
          <a:p>
            <a:r>
              <a:rPr lang="zh-CN" altLang="en-US"/>
              <a:t>        x2 -= alpha * g_x2(x2)</a:t>
            </a:r>
          </a:p>
          <a:p>
            <a:r>
              <a:rPr lang="zh-CN" altLang="en-US"/>
              <a:t>        pre_y, y = y, f(x1, x2)</a:t>
            </a:r>
          </a:p>
          <a:p>
            <a:r>
              <a:rPr lang="zh-CN" altLang="en-US"/>
              <a:t>        y_change = np.abs(pre_y - y)</a:t>
            </a:r>
          </a:p>
          <a:p>
            <a:r>
              <a:rPr lang="zh-CN" altLang="en-US"/>
              <a:t>        i += 1</a:t>
            </a:r>
          </a:p>
          <a:p>
            <a:r>
              <a:rPr lang="zh-CN" altLang="en-US"/>
              <a:t>        X1.append(x1)</a:t>
            </a:r>
          </a:p>
          <a:p>
            <a:r>
              <a:rPr lang="zh-CN" altLang="en-US"/>
              <a:t>        X2.append(x2)</a:t>
            </a:r>
          </a:p>
          <a:p>
            <a:r>
              <a:rPr lang="zh-CN" altLang="en-US"/>
              <a:t>        Y.append(y)</a:t>
            </a:r>
          </a:p>
          <a:p>
            <a:endParaRPr lang="zh-CN" altLang="en-US"/>
          </a:p>
          <a:p>
            <a:r>
              <a:rPr lang="zh-CN" altLang="en-US"/>
              <a:t>    # 结果输出</a:t>
            </a:r>
          </a:p>
          <a:p>
            <a:r>
              <a:rPr lang="zh-CN" altLang="en-US"/>
              <a:t>    print("最终结果:", end="")</a:t>
            </a:r>
          </a:p>
          <a:p>
            <a:r>
              <a:rPr lang="zh-CN" altLang="en-US"/>
              <a:t>    print((x1, x2, y))</a:t>
            </a:r>
          </a:p>
          <a:p>
            <a:endParaRPr lang="zh-CN" altLang="en-US"/>
          </a:p>
          <a:p>
            <a:r>
              <a:rPr lang="zh-CN" altLang="en-US"/>
              <a:t>    # 画图</a:t>
            </a:r>
          </a:p>
          <a:p>
            <a:r>
              <a:rPr lang="zh-CN" altLang="en-US"/>
              <a:t>    max_x1 = np.max(np.abs(X1))</a:t>
            </a:r>
          </a:p>
          <a:p>
            <a:r>
              <a:rPr lang="zh-CN" altLang="en-US"/>
              <a:t>    max_x2 = np.max(np.abs(X2))</a:t>
            </a:r>
          </a:p>
          <a:p>
            <a:r>
              <a:rPr lang="zh-CN" altLang="en-US"/>
              <a:t>    X12 = np.arange(-max_x1, max_x1, 0.05)</a:t>
            </a:r>
          </a:p>
          <a:p>
            <a:r>
              <a:rPr lang="zh-CN" altLang="en-US"/>
              <a:t>    X22 = np.arange(-max_x2, max_x2, 0.05)</a:t>
            </a:r>
          </a:p>
          <a:p>
            <a:r>
              <a:rPr lang="zh-CN" altLang="en-US"/>
              <a:t>    X12, X22 = np.meshgrid(X12, X22)</a:t>
            </a:r>
          </a:p>
          <a:p>
            <a:r>
              <a:rPr lang="zh-CN" altLang="en-US"/>
              <a:t>    Y2 = np.array(list(map(lambda t: f(t[0], t[1]), zip(X12.flatten(), X22.flatten())))).reshape(X12.shape)</a:t>
            </a:r>
          </a:p>
          <a:p>
            <a:endParaRPr lang="zh-CN" altLang="en-US"/>
          </a:p>
          <a:p>
            <a:r>
              <a:rPr lang="zh-CN" altLang="en-US"/>
              <a:t>    fig = plt.figure()</a:t>
            </a:r>
          </a:p>
          <a:p>
            <a:r>
              <a:rPr lang="zh-CN" altLang="en-US"/>
              <a:t>    ax = Axes3D(fig)</a:t>
            </a:r>
          </a:p>
          <a:p>
            <a:r>
              <a:rPr lang="zh-CN" altLang="en-US"/>
              <a:t>    ax.plot_surface(X12, X22, Y2, rstride=1, cstride=1, cmap='rainbow')</a:t>
            </a:r>
          </a:p>
          <a:p>
            <a:r>
              <a:rPr lang="zh-CN" altLang="en-US"/>
              <a:t>    ax.plot(X1, X2, Y, 'ro--')</a:t>
            </a:r>
          </a:p>
          <a:p>
            <a:r>
              <a:rPr lang="zh-CN" altLang="en-US"/>
              <a:t>    ax.set_title(</a:t>
            </a:r>
          </a:p>
          <a:p>
            <a:r>
              <a:rPr lang="zh-CN" altLang="en-US"/>
              <a:t>        "函数的求解最小值，初始值为:(%d,%d), alpha值为:%.4f; 最终解为:x1=%.3f, x2=%.3f, y=%.3f" % (init_x1, init_x2, alpha, x1, x2, y))</a:t>
            </a:r>
          </a:p>
          <a:p>
            <a:r>
              <a:rPr lang="zh-CN" altLang="en-US"/>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35</a:t>
            </a:fld>
            <a:endParaRPr lang="zh-CN" altLang="en-US"/>
          </a:p>
        </p:txBody>
      </p:sp>
    </p:spTree>
    <p:extLst>
      <p:ext uri="{BB962C8B-B14F-4D97-AF65-F5344CB8AC3E}">
        <p14:creationId xmlns:p14="http://schemas.microsoft.com/office/powerpoint/2010/main" val="322018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t>7</a:t>
            </a:fld>
            <a:endParaRPr lang="zh-CN" altLang="en-US"/>
          </a:p>
        </p:txBody>
      </p:sp>
    </p:spTree>
    <p:extLst>
      <p:ext uri="{BB962C8B-B14F-4D97-AF65-F5344CB8AC3E}">
        <p14:creationId xmlns:p14="http://schemas.microsoft.com/office/powerpoint/2010/main" val="788962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40</a:t>
            </a:fld>
            <a:endParaRPr lang="zh-CN" altLang="en-US"/>
          </a:p>
        </p:txBody>
      </p:sp>
    </p:spTree>
    <p:extLst>
      <p:ext uri="{BB962C8B-B14F-4D97-AF65-F5344CB8AC3E}">
        <p14:creationId xmlns:p14="http://schemas.microsoft.com/office/powerpoint/2010/main" val="367034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41</a:t>
            </a:fld>
            <a:endParaRPr lang="zh-CN" altLang="en-US"/>
          </a:p>
        </p:txBody>
      </p:sp>
    </p:spTree>
    <p:extLst>
      <p:ext uri="{BB962C8B-B14F-4D97-AF65-F5344CB8AC3E}">
        <p14:creationId xmlns:p14="http://schemas.microsoft.com/office/powerpoint/2010/main" val="187578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42</a:t>
            </a:fld>
            <a:endParaRPr lang="zh-CN" altLang="en-US"/>
          </a:p>
        </p:txBody>
      </p:sp>
    </p:spTree>
    <p:extLst>
      <p:ext uri="{BB962C8B-B14F-4D97-AF65-F5344CB8AC3E}">
        <p14:creationId xmlns:p14="http://schemas.microsoft.com/office/powerpoint/2010/main" val="2510476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43</a:t>
            </a:fld>
            <a:endParaRPr lang="zh-CN" altLang="en-US"/>
          </a:p>
        </p:txBody>
      </p:sp>
    </p:spTree>
    <p:extLst>
      <p:ext uri="{BB962C8B-B14F-4D97-AF65-F5344CB8AC3E}">
        <p14:creationId xmlns:p14="http://schemas.microsoft.com/office/powerpoint/2010/main" val="1021311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44</a:t>
            </a:fld>
            <a:endParaRPr lang="zh-CN" altLang="en-US"/>
          </a:p>
        </p:txBody>
      </p:sp>
    </p:spTree>
    <p:extLst>
      <p:ext uri="{BB962C8B-B14F-4D97-AF65-F5344CB8AC3E}">
        <p14:creationId xmlns:p14="http://schemas.microsoft.com/office/powerpoint/2010/main" val="51260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45</a:t>
            </a:fld>
            <a:endParaRPr lang="zh-CN" altLang="en-US"/>
          </a:p>
        </p:txBody>
      </p:sp>
    </p:spTree>
    <p:extLst>
      <p:ext uri="{BB962C8B-B14F-4D97-AF65-F5344CB8AC3E}">
        <p14:creationId xmlns:p14="http://schemas.microsoft.com/office/powerpoint/2010/main" val="2722995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48</a:t>
            </a:fld>
            <a:endParaRPr lang="zh-CN" altLang="en-US"/>
          </a:p>
        </p:txBody>
      </p:sp>
    </p:spTree>
    <p:extLst>
      <p:ext uri="{BB962C8B-B14F-4D97-AF65-F5344CB8AC3E}">
        <p14:creationId xmlns:p14="http://schemas.microsoft.com/office/powerpoint/2010/main" val="1486160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49</a:t>
            </a:fld>
            <a:endParaRPr lang="zh-CN" altLang="en-US"/>
          </a:p>
        </p:txBody>
      </p:sp>
    </p:spTree>
    <p:extLst>
      <p:ext uri="{BB962C8B-B14F-4D97-AF65-F5344CB8AC3E}">
        <p14:creationId xmlns:p14="http://schemas.microsoft.com/office/powerpoint/2010/main" val="2092591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实际工作中，</a:t>
            </a:r>
            <a:r>
              <a:rPr lang="en-US" altLang="zh-CN">
                <a:sym typeface="+mn-ea"/>
              </a:rPr>
              <a:t>MBGD</a:t>
            </a:r>
            <a:r>
              <a:rPr lang="zh-CN" altLang="en-US">
                <a:sym typeface="+mn-ea"/>
              </a:rPr>
              <a:t>使用的是最多的，但是一般我们会把</a:t>
            </a:r>
            <a:r>
              <a:rPr lang="en-US" altLang="zh-CN">
                <a:sym typeface="+mn-ea"/>
              </a:rPr>
              <a:t>MBGD</a:t>
            </a:r>
            <a:r>
              <a:rPr lang="zh-CN" altLang="en-US">
                <a:sym typeface="+mn-ea"/>
              </a:rPr>
              <a:t>简称为</a:t>
            </a:r>
            <a:r>
              <a:rPr lang="en-US" altLang="zh-CN">
                <a:sym typeface="+mn-ea"/>
              </a:rPr>
              <a:t>SGD</a:t>
            </a:r>
          </a:p>
          <a:p>
            <a:endParaRPr lang="en-US" altLang="zh-CN">
              <a:sym typeface="+mn-ea"/>
            </a:endParaRPr>
          </a:p>
          <a:p>
            <a:r>
              <a:rPr lang="zh-CN" altLang="en-US">
                <a:sym typeface="+mn-ea"/>
              </a:rPr>
              <a:t>回归</a:t>
            </a:r>
            <a:r>
              <a:rPr lang="en-US" altLang="zh-CN">
                <a:sym typeface="+mn-ea"/>
              </a:rPr>
              <a:t>(</a:t>
            </a:r>
            <a:r>
              <a:rPr lang="zh-CN" altLang="en-US">
                <a:sym typeface="+mn-ea"/>
              </a:rPr>
              <a:t>最小二乘、</a:t>
            </a:r>
            <a:r>
              <a:rPr lang="en-US" altLang="zh-CN">
                <a:sym typeface="+mn-ea"/>
              </a:rPr>
              <a:t>Lasso</a:t>
            </a:r>
            <a:r>
              <a:rPr lang="zh-CN" altLang="en-US">
                <a:sym typeface="+mn-ea"/>
              </a:rPr>
              <a:t>、</a:t>
            </a:r>
            <a:r>
              <a:rPr lang="en-US" altLang="zh-CN">
                <a:sym typeface="+mn-ea"/>
              </a:rPr>
              <a:t>Ridge)</a:t>
            </a:r>
            <a:r>
              <a:rPr lang="zh-CN" altLang="en-US">
                <a:sym typeface="+mn-ea"/>
              </a:rPr>
              <a:t>是什么模型</a:t>
            </a:r>
            <a:r>
              <a:rPr lang="en-US" altLang="zh-CN">
                <a:sym typeface="+mn-ea"/>
              </a:rPr>
              <a:t>(what)</a:t>
            </a:r>
          </a:p>
          <a:p>
            <a:r>
              <a:rPr lang="zh-CN" altLang="en-US">
                <a:sym typeface="+mn-ea"/>
              </a:rPr>
              <a:t>直接求θ</a:t>
            </a:r>
            <a:r>
              <a:rPr lang="en-US" altLang="zh-CN">
                <a:sym typeface="+mn-ea"/>
              </a:rPr>
              <a:t>\</a:t>
            </a:r>
            <a:r>
              <a:rPr lang="zh-CN" altLang="en-US">
                <a:sym typeface="+mn-ea"/>
              </a:rPr>
              <a:t>梯度下降法</a:t>
            </a:r>
            <a:r>
              <a:rPr lang="en-US" altLang="zh-CN">
                <a:sym typeface="+mn-ea"/>
              </a:rPr>
              <a:t>(BGD</a:t>
            </a:r>
            <a:r>
              <a:rPr lang="zh-CN" altLang="en-US">
                <a:sym typeface="+mn-ea"/>
              </a:rPr>
              <a:t>、</a:t>
            </a:r>
            <a:r>
              <a:rPr lang="en-US" altLang="zh-CN">
                <a:sym typeface="+mn-ea"/>
              </a:rPr>
              <a:t>SGD</a:t>
            </a:r>
            <a:r>
              <a:rPr lang="zh-CN" altLang="en-US">
                <a:sym typeface="+mn-ea"/>
              </a:rPr>
              <a:t>、</a:t>
            </a:r>
            <a:r>
              <a:rPr lang="en-US" altLang="zh-CN">
                <a:sym typeface="+mn-ea"/>
              </a:rPr>
              <a:t>MBGD)</a:t>
            </a:r>
            <a:r>
              <a:rPr lang="zh-CN" altLang="en-US">
                <a:sym typeface="+mn-ea"/>
              </a:rPr>
              <a:t>是模型实现的解决方案</a:t>
            </a:r>
            <a:r>
              <a:rPr lang="en-US" altLang="zh-CN">
                <a:sym typeface="+mn-ea"/>
              </a:rPr>
              <a:t>(How)</a:t>
            </a:r>
            <a:r>
              <a:rPr lang="zh-CN" altLang="en-US">
                <a:sym typeface="+mn-ea"/>
              </a:rPr>
              <a:t>，这个只是一种解决方法而已，这些东西主要就是一个效果的问题；</a:t>
            </a:r>
          </a:p>
          <a:p>
            <a:r>
              <a:rPr lang="zh-CN" altLang="en-US">
                <a:sym typeface="+mn-ea"/>
              </a:rPr>
              <a:t>其实就是道与术的区别与联系</a:t>
            </a:r>
          </a:p>
          <a:p>
            <a:endParaRPr lang="en-US" altLang="zh-CN">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50</a:t>
            </a:fld>
            <a:endParaRPr lang="zh-CN" altLang="en-US"/>
          </a:p>
        </p:txBody>
      </p:sp>
    </p:spTree>
    <p:extLst>
      <p:ext uri="{BB962C8B-B14F-4D97-AF65-F5344CB8AC3E}">
        <p14:creationId xmlns:p14="http://schemas.microsoft.com/office/powerpoint/2010/main" val="137588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51</a:t>
            </a:fld>
            <a:endParaRPr lang="zh-CN" altLang="en-US"/>
          </a:p>
        </p:txBody>
      </p:sp>
    </p:spTree>
    <p:extLst>
      <p:ext uri="{BB962C8B-B14F-4D97-AF65-F5344CB8AC3E}">
        <p14:creationId xmlns:p14="http://schemas.microsoft.com/office/powerpoint/2010/main" val="421367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8</a:t>
            </a:fld>
            <a:endParaRPr lang="zh-CN" altLang="en-US"/>
          </a:p>
        </p:txBody>
      </p:sp>
    </p:spTree>
    <p:extLst>
      <p:ext uri="{BB962C8B-B14F-4D97-AF65-F5344CB8AC3E}">
        <p14:creationId xmlns:p14="http://schemas.microsoft.com/office/powerpoint/2010/main" val="1014065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52</a:t>
            </a:fld>
            <a:endParaRPr lang="zh-CN" altLang="en-US"/>
          </a:p>
        </p:txBody>
      </p:sp>
    </p:spTree>
    <p:extLst>
      <p:ext uri="{BB962C8B-B14F-4D97-AF65-F5344CB8AC3E}">
        <p14:creationId xmlns:p14="http://schemas.microsoft.com/office/powerpoint/2010/main" val="2328620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sym typeface="+mn-ea"/>
              </a:rPr>
              <a:t># -- encoding:utf-8 --</a:t>
            </a:r>
          </a:p>
          <a:p>
            <a:r>
              <a:rPr dirty="0">
                <a:sym typeface="+mn-ea"/>
              </a:rPr>
              <a:t>"""</a:t>
            </a:r>
          </a:p>
          <a:p>
            <a:r>
              <a:rPr dirty="0">
                <a:sym typeface="+mn-ea"/>
              </a:rPr>
              <a:t>Create by ibf on 2018/11/8</a:t>
            </a:r>
          </a:p>
          <a:p>
            <a:r>
              <a:rPr dirty="0">
                <a:sym typeface="+mn-ea"/>
              </a:rPr>
              <a:t>"""</a:t>
            </a:r>
          </a:p>
          <a:p>
            <a:endParaRPr dirty="0">
              <a:sym typeface="+mn-ea"/>
            </a:endParaRPr>
          </a:p>
          <a:p>
            <a:r>
              <a:rPr dirty="0">
                <a:sym typeface="+mn-ea"/>
              </a:rPr>
              <a:t>from __future__ import print_function</a:t>
            </a:r>
          </a:p>
          <a:p>
            <a:endParaRPr dirty="0">
              <a:sym typeface="+mn-ea"/>
            </a:endParaRPr>
          </a:p>
          <a:p>
            <a:r>
              <a:rPr dirty="0">
                <a:sym typeface="+mn-ea"/>
              </a:rPr>
              <a:t>import numpy as np</a:t>
            </a:r>
          </a:p>
          <a:p>
            <a:r>
              <a:rPr dirty="0">
                <a:sym typeface="+mn-ea"/>
              </a:rPr>
              <a:t>from numpy import *</a:t>
            </a:r>
          </a:p>
          <a:p>
            <a:r>
              <a:rPr dirty="0">
                <a:sym typeface="+mn-ea"/>
              </a:rPr>
              <a:t>import matplotlib.pylab as plt</a:t>
            </a:r>
          </a:p>
          <a:p>
            <a:endParaRPr dirty="0">
              <a:sym typeface="+mn-ea"/>
            </a:endParaRPr>
          </a:p>
          <a:p>
            <a:r>
              <a:rPr dirty="0">
                <a:sym typeface="+mn-ea"/>
              </a:rPr>
              <a:t>def standRegres(xArr, yArr):</a:t>
            </a:r>
          </a:p>
          <a:p>
            <a:r>
              <a:rPr dirty="0">
                <a:sym typeface="+mn-ea"/>
              </a:rPr>
              <a:t>    '''</a:t>
            </a:r>
          </a:p>
          <a:p>
            <a:r>
              <a:rPr dirty="0">
                <a:sym typeface="+mn-ea"/>
              </a:rPr>
              <a:t>    Description：</a:t>
            </a:r>
          </a:p>
          <a:p>
            <a:r>
              <a:rPr dirty="0">
                <a:sym typeface="+mn-ea"/>
              </a:rPr>
              <a:t>        线性回归</a:t>
            </a:r>
          </a:p>
          <a:p>
            <a:r>
              <a:rPr dirty="0">
                <a:sym typeface="+mn-ea"/>
              </a:rPr>
              <a:t>    Args:</a:t>
            </a:r>
          </a:p>
          <a:p>
            <a:r>
              <a:rPr dirty="0">
                <a:sym typeface="+mn-ea"/>
              </a:rPr>
              <a:t>        xArr ：输入的样本数据，包含每个样本数据的 feature</a:t>
            </a:r>
          </a:p>
          <a:p>
            <a:r>
              <a:rPr dirty="0">
                <a:sym typeface="+mn-ea"/>
              </a:rPr>
              <a:t>        yArr ：对应于输入数据的类别标签，也就是每个样本对应的目标变量</a:t>
            </a:r>
          </a:p>
          <a:p>
            <a:r>
              <a:rPr dirty="0">
                <a:sym typeface="+mn-ea"/>
              </a:rPr>
              <a:t>    Returns:</a:t>
            </a:r>
          </a:p>
          <a:p>
            <a:r>
              <a:rPr dirty="0">
                <a:sym typeface="+mn-ea"/>
              </a:rPr>
              <a:t>        ws：回归系数</a:t>
            </a:r>
          </a:p>
          <a:p>
            <a:r>
              <a:rPr dirty="0">
                <a:sym typeface="+mn-ea"/>
              </a:rPr>
              <a:t>    '''</a:t>
            </a:r>
          </a:p>
          <a:p>
            <a:endParaRPr dirty="0">
              <a:sym typeface="+mn-ea"/>
            </a:endParaRPr>
          </a:p>
          <a:p>
            <a:r>
              <a:rPr dirty="0">
                <a:sym typeface="+mn-ea"/>
              </a:rPr>
              <a:t>    # mat()函数将xArr，yArr转换为矩阵 mat().T 代表的是对矩阵进行转置操作</a:t>
            </a:r>
          </a:p>
          <a:p>
            <a:r>
              <a:rPr dirty="0">
                <a:sym typeface="+mn-ea"/>
              </a:rPr>
              <a:t>    xMat = mat(xArr)</a:t>
            </a:r>
          </a:p>
          <a:p>
            <a:r>
              <a:rPr dirty="0">
                <a:sym typeface="+mn-ea"/>
              </a:rPr>
              <a:t>    yMat = mat(yArr).T</a:t>
            </a:r>
          </a:p>
          <a:p>
            <a:r>
              <a:rPr dirty="0">
                <a:sym typeface="+mn-ea"/>
              </a:rPr>
              <a:t>    # 矩阵乘法的条件是左矩阵的列数等于右矩阵的行数</a:t>
            </a:r>
          </a:p>
          <a:p>
            <a:r>
              <a:rPr dirty="0">
                <a:sym typeface="+mn-ea"/>
              </a:rPr>
              <a:t>    xTx = xMat.T * xMat</a:t>
            </a:r>
          </a:p>
          <a:p>
            <a:r>
              <a:rPr dirty="0">
                <a:sym typeface="+mn-ea"/>
              </a:rPr>
              <a:t>    xTx = xTx + eye(shape(xMat)[1]) * 0.2</a:t>
            </a:r>
          </a:p>
          <a:p>
            <a:r>
              <a:rPr dirty="0">
                <a:sym typeface="+mn-ea"/>
              </a:rPr>
              <a:t>    # 因为要用到xTx的逆矩阵，所以事先需要确定计算得到的xTx是否可逆，条件是矩阵的行列式不为0</a:t>
            </a:r>
          </a:p>
          <a:p>
            <a:r>
              <a:rPr dirty="0">
                <a:sym typeface="+mn-ea"/>
              </a:rPr>
              <a:t>    # linalg.det() 函数是用来求得矩阵的行列式的，如果矩阵的行列式为0，则这个矩阵是不可逆的，就无法进行接下来的运算</a:t>
            </a:r>
          </a:p>
          <a:p>
            <a:r>
              <a:rPr dirty="0">
                <a:sym typeface="+mn-ea"/>
              </a:rPr>
              <a:t>    if linalg.det(xTx) == 0.0:</a:t>
            </a:r>
          </a:p>
          <a:p>
            <a:r>
              <a:rPr dirty="0">
                <a:sym typeface="+mn-ea"/>
              </a:rPr>
              <a:t>        print("This matrix is singular, cannot do inverse")</a:t>
            </a:r>
          </a:p>
          <a:p>
            <a:r>
              <a:rPr dirty="0">
                <a:sym typeface="+mn-ea"/>
              </a:rPr>
              <a:t>        return</a:t>
            </a:r>
          </a:p>
          <a:p>
            <a:r>
              <a:rPr dirty="0">
                <a:sym typeface="+mn-ea"/>
              </a:rPr>
              <a:t>    # 最小二乘法</a:t>
            </a:r>
          </a:p>
          <a:p>
            <a:r>
              <a:rPr dirty="0">
                <a:sym typeface="+mn-ea"/>
              </a:rPr>
              <a:t>    ws = xTx.I * (xMat.T * yMat)</a:t>
            </a:r>
          </a:p>
          <a:p>
            <a:r>
              <a:rPr dirty="0">
                <a:sym typeface="+mn-ea"/>
              </a:rPr>
              <a:t>    return ws</a:t>
            </a:r>
          </a:p>
          <a:p>
            <a:endParaRPr dirty="0">
              <a:sym typeface="+mn-ea"/>
            </a:endParaRPr>
          </a:p>
          <a:p>
            <a:endParaRPr dirty="0">
              <a:sym typeface="+mn-ea"/>
            </a:endParaRPr>
          </a:p>
          <a:p>
            <a:r>
              <a:rPr dirty="0">
                <a:sym typeface="+mn-ea"/>
              </a:rPr>
              <a:t># 局部加权线性回归</a:t>
            </a:r>
          </a:p>
          <a:p>
            <a:r>
              <a:rPr dirty="0">
                <a:sym typeface="+mn-ea"/>
              </a:rPr>
              <a:t>def lwlr(testPoint, xArr, yArr, k=1.0):</a:t>
            </a:r>
          </a:p>
          <a:p>
            <a:r>
              <a:rPr dirty="0">
                <a:sym typeface="+mn-ea"/>
              </a:rPr>
              <a:t>    '''</a:t>
            </a:r>
          </a:p>
          <a:p>
            <a:r>
              <a:rPr dirty="0">
                <a:sym typeface="+mn-ea"/>
              </a:rPr>
              <a:t>        Description：</a:t>
            </a:r>
          </a:p>
          <a:p>
            <a:r>
              <a:rPr dirty="0">
                <a:sym typeface="+mn-ea"/>
              </a:rPr>
              <a:t>            局部加权线性回归，在待预测点附近的每个点赋予一定的权重，在子集上基于最小均方差来进行普通的回归。</a:t>
            </a:r>
          </a:p>
          <a:p>
            <a:r>
              <a:rPr dirty="0">
                <a:sym typeface="+mn-ea"/>
              </a:rPr>
              <a:t>        Args：</a:t>
            </a:r>
          </a:p>
          <a:p>
            <a:r>
              <a:rPr dirty="0">
                <a:sym typeface="+mn-ea"/>
              </a:rPr>
              <a:t>            testPoint：样本点</a:t>
            </a:r>
          </a:p>
          <a:p>
            <a:r>
              <a:rPr dirty="0">
                <a:sym typeface="+mn-ea"/>
              </a:rPr>
              <a:t>            xArr：样本的特征数据，即 feature</a:t>
            </a:r>
          </a:p>
          <a:p>
            <a:r>
              <a:rPr dirty="0">
                <a:sym typeface="+mn-ea"/>
              </a:rPr>
              <a:t>            yArr：每个样本对应的类别标签，即目标变量</a:t>
            </a:r>
          </a:p>
          <a:p>
            <a:r>
              <a:rPr dirty="0">
                <a:sym typeface="+mn-ea"/>
              </a:rPr>
              <a:t>            k:关于赋予权重矩阵的核的一个参数，与权重的衰减速率有关</a:t>
            </a:r>
          </a:p>
          <a:p>
            <a:r>
              <a:rPr dirty="0">
                <a:sym typeface="+mn-ea"/>
              </a:rPr>
              <a:t>        Returns:</a:t>
            </a:r>
          </a:p>
          <a:p>
            <a:r>
              <a:rPr dirty="0">
                <a:sym typeface="+mn-ea"/>
              </a:rPr>
              <a:t>            testPoint * ws：数据点与具有权重的系数相乘得到的预测点</a:t>
            </a:r>
          </a:p>
          <a:p>
            <a:r>
              <a:rPr dirty="0">
                <a:sym typeface="+mn-ea"/>
              </a:rPr>
              <a:t>        Notes:</a:t>
            </a:r>
          </a:p>
          <a:p>
            <a:r>
              <a:rPr dirty="0">
                <a:sym typeface="+mn-ea"/>
              </a:rPr>
              <a:t>            这其中会用到计算权重的公式，w = e^((x^((i))-x) / -2k^2)</a:t>
            </a:r>
          </a:p>
          <a:p>
            <a:r>
              <a:rPr dirty="0">
                <a:sym typeface="+mn-ea"/>
              </a:rPr>
              <a:t>            理解：x为某个预测点，x^((i))为样本点，样本点距离预测点越近，贡献的误差越大（权值越大），越远则贡献的误差越小（权值越小）。</a:t>
            </a:r>
          </a:p>
          <a:p>
            <a:r>
              <a:rPr dirty="0">
                <a:sym typeface="+mn-ea"/>
              </a:rPr>
              <a:t>            关于预测点的选取，在我的代码中取的是样本点。其中k是带宽参数，控制w（钟形函数）的宽窄程度，类似于高斯函数的标准差。</a:t>
            </a:r>
          </a:p>
          <a:p>
            <a:r>
              <a:rPr dirty="0">
                <a:sym typeface="+mn-ea"/>
              </a:rPr>
              <a:t>            算法思路：假设预测点取样本点中的第i个样本点（共m个样本点），遍历1到m个样本点（含第i个），算出每一个样本点与预测点的距离，</a:t>
            </a:r>
          </a:p>
          <a:p>
            <a:r>
              <a:rPr dirty="0">
                <a:sym typeface="+mn-ea"/>
              </a:rPr>
              <a:t>            也就可以计算出每个样本贡献误差的权值，可以看出w是一个有m个元素的向量（写成对角阵形式）。</a:t>
            </a:r>
          </a:p>
          <a:p>
            <a:r>
              <a:rPr dirty="0">
                <a:sym typeface="+mn-ea"/>
              </a:rPr>
              <a:t>    '''</a:t>
            </a:r>
          </a:p>
          <a:p>
            <a:r>
              <a:rPr dirty="0">
                <a:sym typeface="+mn-ea"/>
              </a:rPr>
              <a:t>    # mat() 函数是将array转换为矩阵的函数， mat().T 是转换为矩阵之后，再进行转置操作</a:t>
            </a:r>
          </a:p>
          <a:p>
            <a:r>
              <a:rPr dirty="0">
                <a:sym typeface="+mn-ea"/>
              </a:rPr>
              <a:t>    xMat = mat(xArr)</a:t>
            </a:r>
          </a:p>
          <a:p>
            <a:r>
              <a:rPr dirty="0">
                <a:sym typeface="+mn-ea"/>
              </a:rPr>
              <a:t>    yMat = mat(yArr).T</a:t>
            </a:r>
          </a:p>
          <a:p>
            <a:r>
              <a:rPr dirty="0">
                <a:sym typeface="+mn-ea"/>
              </a:rPr>
              <a:t>    # 获得xMat矩阵的行数</a:t>
            </a:r>
          </a:p>
          <a:p>
            <a:r>
              <a:rPr dirty="0">
                <a:sym typeface="+mn-ea"/>
              </a:rPr>
              <a:t>    m = shape(xMat)[0]</a:t>
            </a:r>
          </a:p>
          <a:p>
            <a:r>
              <a:rPr dirty="0">
                <a:sym typeface="+mn-ea"/>
              </a:rPr>
              <a:t>    # eye()返回一个对角线元素为1，其他元素为0的二维数组，创建权重矩阵weights，该矩阵为每个样本点初始化了一个权重</a:t>
            </a:r>
          </a:p>
          <a:p>
            <a:r>
              <a:rPr dirty="0">
                <a:sym typeface="+mn-ea"/>
              </a:rPr>
              <a:t>    weights = mat(eye((m)))</a:t>
            </a:r>
          </a:p>
          <a:p>
            <a:r>
              <a:rPr dirty="0">
                <a:sym typeface="+mn-ea"/>
              </a:rPr>
              <a:t>    for j in range(m):</a:t>
            </a:r>
          </a:p>
          <a:p>
            <a:r>
              <a:rPr dirty="0">
                <a:sym typeface="+mn-ea"/>
              </a:rPr>
              <a:t>        # testPoint 的形式是 一个行向量的形式</a:t>
            </a:r>
          </a:p>
          <a:p>
            <a:r>
              <a:rPr dirty="0">
                <a:sym typeface="+mn-ea"/>
              </a:rPr>
              <a:t>        # 计算 testPoint 与输入样本点之间的距离，然后下面计算出每个样本贡献误差的权值</a:t>
            </a:r>
          </a:p>
          <a:p>
            <a:r>
              <a:rPr dirty="0">
                <a:sym typeface="+mn-ea"/>
              </a:rPr>
              <a:t>        diffMat = testPoint - xMat[j, :]</a:t>
            </a:r>
          </a:p>
          <a:p>
            <a:r>
              <a:rPr dirty="0">
                <a:sym typeface="+mn-ea"/>
              </a:rPr>
              <a:t>        # k控制衰减的速度</a:t>
            </a:r>
          </a:p>
          <a:p>
            <a:r>
              <a:rPr dirty="0">
                <a:sym typeface="+mn-ea"/>
              </a:rPr>
              <a:t>        weights[j, j] = exp(diffMat * diffMat.T / (-2.0 * k ** 2))</a:t>
            </a:r>
          </a:p>
          <a:p>
            <a:r>
              <a:rPr dirty="0">
                <a:sym typeface="+mn-ea"/>
              </a:rPr>
              <a:t>    # 根据矩阵乘法计算 xTx ，其中的 weights 矩阵是样本点对应的权重矩阵</a:t>
            </a:r>
          </a:p>
          <a:p>
            <a:r>
              <a:rPr dirty="0">
                <a:sym typeface="+mn-ea"/>
              </a:rPr>
              <a:t>    xTx = xMat.T * (weights * xMat)</a:t>
            </a:r>
          </a:p>
          <a:p>
            <a:r>
              <a:rPr dirty="0">
                <a:sym typeface="+mn-ea"/>
              </a:rPr>
              <a:t>    if linalg.det(xTx) == 0.0:</a:t>
            </a:r>
          </a:p>
          <a:p>
            <a:r>
              <a:rPr dirty="0">
                <a:sym typeface="+mn-ea"/>
              </a:rPr>
              <a:t>        print("This matrix is singular, cannot do inverse")</a:t>
            </a:r>
          </a:p>
          <a:p>
            <a:r>
              <a:rPr dirty="0">
                <a:sym typeface="+mn-ea"/>
              </a:rPr>
              <a:t>        return</a:t>
            </a:r>
          </a:p>
          <a:p>
            <a:r>
              <a:rPr dirty="0">
                <a:sym typeface="+mn-ea"/>
              </a:rPr>
              <a:t>    # 计算出回归系数的一个估计</a:t>
            </a:r>
          </a:p>
          <a:p>
            <a:r>
              <a:rPr dirty="0">
                <a:sym typeface="+mn-ea"/>
              </a:rPr>
              <a:t>    ws = xTx.I * (xMat.T * (weights * yMat))</a:t>
            </a:r>
          </a:p>
          <a:p>
            <a:r>
              <a:rPr dirty="0">
                <a:sym typeface="+mn-ea"/>
              </a:rPr>
              <a:t>    return testPoint * ws</a:t>
            </a:r>
          </a:p>
          <a:p>
            <a:endParaRPr dirty="0">
              <a:sym typeface="+mn-ea"/>
            </a:endParaRPr>
          </a:p>
          <a:p>
            <a:endParaRPr dirty="0">
              <a:sym typeface="+mn-ea"/>
            </a:endParaRPr>
          </a:p>
          <a:p>
            <a:r>
              <a:rPr dirty="0">
                <a:sym typeface="+mn-ea"/>
              </a:rPr>
              <a:t>def lwlrTest(testArr, xArr, yArr, k=1.0):</a:t>
            </a:r>
          </a:p>
          <a:p>
            <a:r>
              <a:rPr dirty="0">
                <a:sym typeface="+mn-ea"/>
              </a:rPr>
              <a:t>    '''</a:t>
            </a:r>
          </a:p>
          <a:p>
            <a:r>
              <a:rPr dirty="0">
                <a:sym typeface="+mn-ea"/>
              </a:rPr>
              <a:t>        Description：</a:t>
            </a:r>
          </a:p>
          <a:p>
            <a:r>
              <a:rPr dirty="0">
                <a:sym typeface="+mn-ea"/>
              </a:rPr>
              <a:t>            测试局部加权线性回归，对数据集中每个点调用 lwlr() 函数</a:t>
            </a:r>
          </a:p>
          <a:p>
            <a:r>
              <a:rPr dirty="0">
                <a:sym typeface="+mn-ea"/>
              </a:rPr>
              <a:t>        Args：</a:t>
            </a:r>
          </a:p>
          <a:p>
            <a:r>
              <a:rPr dirty="0">
                <a:sym typeface="+mn-ea"/>
              </a:rPr>
              <a:t>            testArr：测试所用的所有样本点</a:t>
            </a:r>
          </a:p>
          <a:p>
            <a:r>
              <a:rPr dirty="0">
                <a:sym typeface="+mn-ea"/>
              </a:rPr>
              <a:t>            xArr：样本的特征数据，即 feature</a:t>
            </a:r>
          </a:p>
          <a:p>
            <a:r>
              <a:rPr dirty="0">
                <a:sym typeface="+mn-ea"/>
              </a:rPr>
              <a:t>            yArr：每个样本对应的类别标签，即目标变量</a:t>
            </a:r>
          </a:p>
          <a:p>
            <a:r>
              <a:rPr dirty="0">
                <a:sym typeface="+mn-ea"/>
              </a:rPr>
              <a:t>            k：控制核函数的衰减速率</a:t>
            </a:r>
          </a:p>
          <a:p>
            <a:r>
              <a:rPr dirty="0">
                <a:sym typeface="+mn-ea"/>
              </a:rPr>
              <a:t>        Returns：</a:t>
            </a:r>
          </a:p>
          <a:p>
            <a:r>
              <a:rPr dirty="0">
                <a:sym typeface="+mn-ea"/>
              </a:rPr>
              <a:t>            yHat：预测点的估计值</a:t>
            </a:r>
          </a:p>
          <a:p>
            <a:r>
              <a:rPr dirty="0">
                <a:sym typeface="+mn-ea"/>
              </a:rPr>
              <a:t>    '''</a:t>
            </a:r>
          </a:p>
          <a:p>
            <a:r>
              <a:rPr dirty="0">
                <a:sym typeface="+mn-ea"/>
              </a:rPr>
              <a:t>    # 得到样本点的总数</a:t>
            </a:r>
          </a:p>
          <a:p>
            <a:r>
              <a:rPr dirty="0">
                <a:sym typeface="+mn-ea"/>
              </a:rPr>
              <a:t>    m = shape(testArr)[0]</a:t>
            </a:r>
          </a:p>
          <a:p>
            <a:r>
              <a:rPr dirty="0">
                <a:sym typeface="+mn-ea"/>
              </a:rPr>
              <a:t>    # 构建一个全部都是 0 的 1 * m 的矩阵</a:t>
            </a:r>
          </a:p>
          <a:p>
            <a:r>
              <a:rPr dirty="0">
                <a:sym typeface="+mn-ea"/>
              </a:rPr>
              <a:t>    yHat = zeros(m)</a:t>
            </a:r>
          </a:p>
          <a:p>
            <a:r>
              <a:rPr dirty="0">
                <a:sym typeface="+mn-ea"/>
              </a:rPr>
              <a:t>    # 循环所有的数据点，并将lwlr运用于所有的数据点</a:t>
            </a:r>
          </a:p>
          <a:p>
            <a:r>
              <a:rPr dirty="0">
                <a:sym typeface="+mn-ea"/>
              </a:rPr>
              <a:t>    for i in range(m):</a:t>
            </a:r>
          </a:p>
          <a:p>
            <a:r>
              <a:rPr dirty="0">
                <a:sym typeface="+mn-ea"/>
              </a:rPr>
              <a:t>        yHat[i] = lwlr(testArr[i], xArr, yArr, k)</a:t>
            </a:r>
          </a:p>
          <a:p>
            <a:r>
              <a:rPr dirty="0">
                <a:sym typeface="+mn-ea"/>
              </a:rPr>
              <a:t>    # 返回估计值</a:t>
            </a:r>
          </a:p>
          <a:p>
            <a:r>
              <a:rPr dirty="0">
                <a:sym typeface="+mn-ea"/>
              </a:rPr>
              <a:t>    return yHat</a:t>
            </a:r>
          </a:p>
          <a:p>
            <a:endParaRPr dirty="0">
              <a:sym typeface="+mn-ea"/>
            </a:endParaRPr>
          </a:p>
          <a:p>
            <a:endParaRPr dirty="0">
              <a:sym typeface="+mn-ea"/>
            </a:endParaRPr>
          </a:p>
          <a:p>
            <a:r>
              <a:rPr dirty="0">
                <a:sym typeface="+mn-ea"/>
              </a:rPr>
              <a:t>if __name__ == '__main__':</a:t>
            </a:r>
          </a:p>
          <a:p>
            <a:r>
              <a:rPr dirty="0">
                <a:sym typeface="+mn-ea"/>
              </a:rPr>
              <a:t>    # xArr, yArr = loadDataSet('./data.txt')</a:t>
            </a:r>
          </a:p>
          <a:p>
            <a:r>
              <a:rPr dirty="0">
                <a:sym typeface="+mn-ea"/>
              </a:rPr>
              <a:t>    x = np.arange(0, 1.0, step=0.005)</a:t>
            </a:r>
          </a:p>
          <a:p>
            <a:r>
              <a:rPr dirty="0">
                <a:sym typeface="+mn-ea"/>
              </a:rPr>
              <a:t>    y = 3.0 + 1.7 * x + 0.1 * np.sin(60 * x) + 0.02 * np.random.normal(0.0, 1.0, len(x))</a:t>
            </a:r>
          </a:p>
          <a:p>
            <a:r>
              <a:rPr dirty="0">
                <a:sym typeface="+mn-ea"/>
              </a:rPr>
              <a:t>    x = x.reshape((-1, 1))</a:t>
            </a:r>
          </a:p>
          <a:p>
            <a:r>
              <a:rPr dirty="0">
                <a:sym typeface="+mn-ea"/>
              </a:rPr>
              <a:t>    y = y.reshape(-1)</a:t>
            </a:r>
          </a:p>
          <a:p>
            <a:r>
              <a:rPr dirty="0">
                <a:sym typeface="+mn-ea"/>
              </a:rPr>
              <a:t>    ones = np.ones_like(x)</a:t>
            </a:r>
          </a:p>
          <a:p>
            <a:r>
              <a:rPr dirty="0">
                <a:sym typeface="+mn-ea"/>
              </a:rPr>
              <a:t>    x = np.concatenate([ones, x], 1)</a:t>
            </a:r>
          </a:p>
          <a:p>
            <a:r>
              <a:rPr dirty="0">
                <a:sym typeface="+mn-ea"/>
              </a:rPr>
              <a:t>    xArr = x</a:t>
            </a:r>
          </a:p>
          <a:p>
            <a:r>
              <a:rPr dirty="0">
                <a:sym typeface="+mn-ea"/>
              </a:rPr>
              <a:t>    yArr = y</a:t>
            </a:r>
          </a:p>
          <a:p>
            <a:r>
              <a:rPr dirty="0">
                <a:sym typeface="+mn-ea"/>
              </a:rPr>
              <a:t>    print(np.shape(xArr))</a:t>
            </a:r>
          </a:p>
          <a:p>
            <a:r>
              <a:rPr dirty="0">
                <a:sym typeface="+mn-ea"/>
              </a:rPr>
              <a:t>    print(np.shape(yArr))</a:t>
            </a:r>
          </a:p>
          <a:p>
            <a:endParaRPr dirty="0">
              <a:sym typeface="+mn-ea"/>
            </a:endParaRPr>
          </a:p>
          <a:p>
            <a:r>
              <a:rPr dirty="0">
                <a:sym typeface="+mn-ea"/>
              </a:rPr>
              <a:t>    flag = False</a:t>
            </a:r>
          </a:p>
          <a:p>
            <a:r>
              <a:rPr dirty="0">
                <a:sym typeface="+mn-ea"/>
              </a:rPr>
              <a:t>    if flag:</a:t>
            </a:r>
          </a:p>
          <a:p>
            <a:r>
              <a:rPr dirty="0">
                <a:sym typeface="+mn-ea"/>
              </a:rPr>
              <a:t>        xMat = mat(xArr)</a:t>
            </a:r>
          </a:p>
          <a:p>
            <a:r>
              <a:rPr dirty="0">
                <a:sym typeface="+mn-ea"/>
              </a:rPr>
              <a:t>        yMat = mat(yArr)</a:t>
            </a:r>
          </a:p>
          <a:p>
            <a:r>
              <a:rPr dirty="0">
                <a:sym typeface="+mn-ea"/>
              </a:rPr>
              <a:t>        ws = standRegres(xArr, yArr)</a:t>
            </a:r>
          </a:p>
          <a:p>
            <a:r>
              <a:rPr dirty="0">
                <a:sym typeface="+mn-ea"/>
              </a:rPr>
              <a:t>        fig = plt.figure()</a:t>
            </a:r>
          </a:p>
          <a:p>
            <a:r>
              <a:rPr dirty="0">
                <a:sym typeface="+mn-ea"/>
              </a:rPr>
              <a:t>        ax = fig.add_subplot(111)</a:t>
            </a:r>
          </a:p>
          <a:p>
            <a:r>
              <a:rPr dirty="0">
                <a:sym typeface="+mn-ea"/>
              </a:rPr>
              <a:t>        ax.scatter([xMat[:, 1].flatten()], [yMat.T[:, 0].flatten().A[0]], s=20, c='r')</a:t>
            </a:r>
          </a:p>
          <a:p>
            <a:r>
              <a:rPr dirty="0">
                <a:sym typeface="+mn-ea"/>
              </a:rPr>
              <a:t>        xCopy = xMat.copy()</a:t>
            </a:r>
          </a:p>
          <a:p>
            <a:r>
              <a:rPr dirty="0">
                <a:sym typeface="+mn-ea"/>
              </a:rPr>
              <a:t>        xCopy.sort(0)</a:t>
            </a:r>
          </a:p>
          <a:p>
            <a:r>
              <a:rPr dirty="0">
                <a:sym typeface="+mn-ea"/>
              </a:rPr>
              <a:t>        yHat = xCopy * ws</a:t>
            </a:r>
          </a:p>
          <a:p>
            <a:r>
              <a:rPr dirty="0">
                <a:sym typeface="+mn-ea"/>
              </a:rPr>
              <a:t>        ax.plot(xCopy[:, 1], yHat, linewidth=3)</a:t>
            </a:r>
          </a:p>
          <a:p>
            <a:r>
              <a:rPr dirty="0">
                <a:sym typeface="+mn-ea"/>
              </a:rPr>
              <a:t>        plt.show()</a:t>
            </a:r>
          </a:p>
          <a:p>
            <a:r>
              <a:rPr dirty="0">
                <a:sym typeface="+mn-ea"/>
              </a:rPr>
              <a:t>    else:</a:t>
            </a:r>
          </a:p>
          <a:p>
            <a:r>
              <a:rPr dirty="0">
                <a:sym typeface="+mn-ea"/>
              </a:rPr>
              <a:t>        yHat = lwlrTest(xArr, xArr, yArr, 0.01)</a:t>
            </a:r>
          </a:p>
          <a:p>
            <a:r>
              <a:rPr dirty="0">
                <a:sym typeface="+mn-ea"/>
              </a:rPr>
              <a:t>        xMat = mat(xArr)</a:t>
            </a:r>
          </a:p>
          <a:p>
            <a:r>
              <a:rPr dirty="0">
                <a:sym typeface="+mn-ea"/>
              </a:rPr>
              <a:t>        srtInd = xMat[:, 1].argsort(0)</a:t>
            </a:r>
          </a:p>
          <a:p>
            <a:r>
              <a:rPr dirty="0">
                <a:sym typeface="+mn-ea"/>
              </a:rPr>
              <a:t>        xSort = xMat[srtInd][:, 0, :]</a:t>
            </a:r>
          </a:p>
          <a:p>
            <a:r>
              <a:rPr dirty="0">
                <a:sym typeface="+mn-ea"/>
              </a:rPr>
              <a:t>        fig = plt.figure()</a:t>
            </a:r>
          </a:p>
          <a:p>
            <a:r>
              <a:rPr dirty="0">
                <a:sym typeface="+mn-ea"/>
              </a:rPr>
              <a:t>        ax = fig.add_subplot(111)</a:t>
            </a:r>
          </a:p>
          <a:p>
            <a:r>
              <a:rPr dirty="0">
                <a:sym typeface="+mn-ea"/>
              </a:rPr>
              <a:t>        ax.plot(xSort[:, 1], yHat[srtInd], linewidth=3)</a:t>
            </a:r>
          </a:p>
          <a:p>
            <a:r>
              <a:rPr dirty="0">
                <a:sym typeface="+mn-ea"/>
              </a:rPr>
              <a:t>        ax.scatter(</a:t>
            </a:r>
          </a:p>
          <a:p>
            <a:r>
              <a:rPr dirty="0">
                <a:sym typeface="+mn-ea"/>
              </a:rPr>
              <a:t>            [xMat[:, 1].flatten().A[0]], [mat(yArr).T.flatten().A[0]],</a:t>
            </a:r>
          </a:p>
          <a:p>
            <a:r>
              <a:rPr dirty="0">
                <a:sym typeface="+mn-ea"/>
              </a:rPr>
              <a:t>            s=20,</a:t>
            </a:r>
          </a:p>
          <a:p>
            <a:r>
              <a:rPr dirty="0">
                <a:sym typeface="+mn-ea"/>
              </a:rPr>
              <a:t>            c='red')</a:t>
            </a:r>
          </a:p>
          <a:p>
            <a:r>
              <a:rPr dirty="0">
                <a:sym typeface="+mn-ea"/>
              </a:rPr>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53</a:t>
            </a:fld>
            <a:endParaRPr lang="zh-CN" altLang="en-US"/>
          </a:p>
        </p:txBody>
      </p:sp>
    </p:spTree>
    <p:extLst>
      <p:ext uri="{BB962C8B-B14F-4D97-AF65-F5344CB8AC3E}">
        <p14:creationId xmlns:p14="http://schemas.microsoft.com/office/powerpoint/2010/main" val="1205904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该案例除了设计</a:t>
            </a:r>
            <a:r>
              <a:rPr lang="en-US" altLang="zh-CN" dirty="0">
                <a:sym typeface="+mn-ea"/>
              </a:rPr>
              <a:t>Lasso</a:t>
            </a:r>
            <a:r>
              <a:rPr lang="zh-CN" altLang="en-US" dirty="0">
                <a:sym typeface="+mn-ea"/>
              </a:rPr>
              <a:t>算法和</a:t>
            </a:r>
            <a:r>
              <a:rPr lang="en-US" altLang="zh-CN" dirty="0">
                <a:sym typeface="+mn-ea"/>
              </a:rPr>
              <a:t>Ridge</a:t>
            </a:r>
            <a:r>
              <a:rPr lang="zh-CN" altLang="en-US" dirty="0">
                <a:sym typeface="+mn-ea"/>
              </a:rPr>
              <a:t>算法外，主要还包括并行参数优化和特征抽取</a:t>
            </a:r>
            <a:r>
              <a:rPr lang="en-US" altLang="zh-CN" dirty="0">
                <a:sym typeface="+mn-ea"/>
              </a:rPr>
              <a:t>(</a:t>
            </a:r>
            <a:r>
              <a:rPr lang="zh-CN" altLang="en-US" dirty="0">
                <a:sym typeface="+mn-ea"/>
              </a:rPr>
              <a:t>特征抽取只考虑一阶情况下，的计算</a:t>
            </a:r>
            <a:r>
              <a:rPr lang="en-US" altLang="zh-CN" dirty="0">
                <a:sym typeface="+mn-ea"/>
              </a:rPr>
              <a:t>)</a:t>
            </a:r>
          </a:p>
          <a:p>
            <a:r>
              <a:rPr lang="zh-CN" altLang="en-US" dirty="0">
                <a:sym typeface="+mn-ea"/>
              </a:rPr>
              <a:t>可以考虑在进行特征抽样后，再进行算法模型构建</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54</a:t>
            </a:fld>
            <a:endParaRPr lang="zh-CN" altLang="en-US"/>
          </a:p>
        </p:txBody>
      </p:sp>
    </p:spTree>
    <p:extLst>
      <p:ext uri="{BB962C8B-B14F-4D97-AF65-F5344CB8AC3E}">
        <p14:creationId xmlns:p14="http://schemas.microsoft.com/office/powerpoint/2010/main" val="3676150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55</a:t>
            </a:fld>
            <a:endParaRPr lang="zh-CN" altLang="en-US"/>
          </a:p>
        </p:txBody>
      </p:sp>
    </p:spTree>
    <p:extLst>
      <p:ext uri="{BB962C8B-B14F-4D97-AF65-F5344CB8AC3E}">
        <p14:creationId xmlns:p14="http://schemas.microsoft.com/office/powerpoint/2010/main" val="754116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该方式即特征降维</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56</a:t>
            </a:fld>
            <a:endParaRPr lang="zh-CN" altLang="en-US"/>
          </a:p>
        </p:txBody>
      </p:sp>
    </p:spTree>
    <p:extLst>
      <p:ext uri="{BB962C8B-B14F-4D97-AF65-F5344CB8AC3E}">
        <p14:creationId xmlns:p14="http://schemas.microsoft.com/office/powerpoint/2010/main" val="34934371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该案例的主要作用：四种算法的介绍使用以及引入分类问题</a:t>
            </a:r>
            <a:r>
              <a:rPr lang="en-US" altLang="zh-CN">
                <a:sym typeface="+mn-ea"/>
              </a:rPr>
              <a:t>(Logistic)</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57</a:t>
            </a:fld>
            <a:endParaRPr lang="zh-CN" altLang="en-US"/>
          </a:p>
        </p:txBody>
      </p:sp>
    </p:spTree>
    <p:extLst>
      <p:ext uri="{BB962C8B-B14F-4D97-AF65-F5344CB8AC3E}">
        <p14:creationId xmlns:p14="http://schemas.microsoft.com/office/powerpoint/2010/main" val="302456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58</a:t>
            </a:fld>
            <a:endParaRPr lang="zh-CN" altLang="en-US"/>
          </a:p>
        </p:txBody>
      </p:sp>
    </p:spTree>
    <p:extLst>
      <p:ext uri="{BB962C8B-B14F-4D97-AF65-F5344CB8AC3E}">
        <p14:creationId xmlns:p14="http://schemas.microsoft.com/office/powerpoint/2010/main" val="29034285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Logistic</a:t>
            </a:r>
            <a:r>
              <a:rPr lang="zh-CN" altLang="en-US">
                <a:sym typeface="+mn-ea"/>
              </a:rPr>
              <a:t>回归虽然是一个回归算法，但是不是解决回归问题的算法，而是解决分类问题的算法</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59</a:t>
            </a:fld>
            <a:endParaRPr lang="zh-CN" altLang="en-US"/>
          </a:p>
        </p:txBody>
      </p:sp>
    </p:spTree>
    <p:extLst>
      <p:ext uri="{BB962C8B-B14F-4D97-AF65-F5344CB8AC3E}">
        <p14:creationId xmlns:p14="http://schemas.microsoft.com/office/powerpoint/2010/main" val="281466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Logistic</a:t>
            </a:r>
            <a:r>
              <a:rPr lang="zh-CN" altLang="en-US">
                <a:sym typeface="+mn-ea"/>
              </a:rPr>
              <a:t>算法是一个分类问题，所以</a:t>
            </a:r>
            <a:r>
              <a:rPr lang="en-US" altLang="zh-CN">
                <a:sym typeface="+mn-ea"/>
              </a:rPr>
              <a:t>y</a:t>
            </a:r>
            <a:r>
              <a:rPr lang="zh-CN" altLang="en-US">
                <a:sym typeface="+mn-ea"/>
              </a:rPr>
              <a:t>的取值主要就是</a:t>
            </a:r>
            <a:r>
              <a:rPr lang="en-US" altLang="zh-CN">
                <a:sym typeface="+mn-ea"/>
              </a:rPr>
              <a:t>1</a:t>
            </a:r>
            <a:r>
              <a:rPr lang="zh-CN" altLang="en-US">
                <a:sym typeface="+mn-ea"/>
              </a:rPr>
              <a:t>和</a:t>
            </a:r>
            <a:r>
              <a:rPr lang="en-US" altLang="zh-CN">
                <a:sym typeface="+mn-ea"/>
              </a:rPr>
              <a:t>0</a:t>
            </a:r>
            <a:r>
              <a:rPr lang="zh-CN" altLang="en-US">
                <a:sym typeface="+mn-ea"/>
              </a:rPr>
              <a:t>，这样的话，其实</a:t>
            </a:r>
            <a:r>
              <a:rPr lang="en-US" altLang="zh-CN">
                <a:sym typeface="+mn-ea"/>
              </a:rPr>
              <a:t>Logistic</a:t>
            </a:r>
            <a:r>
              <a:rPr lang="zh-CN" altLang="en-US">
                <a:sym typeface="+mn-ea"/>
              </a:rPr>
              <a:t>回归样本数据符合二项分布，所以能够得到概率方程</a:t>
            </a:r>
          </a:p>
          <a:p>
            <a:r>
              <a:rPr lang="zh-CN" altLang="en-US">
                <a:sym typeface="+mn-ea"/>
              </a:rPr>
              <a:t>由于样本符合二项分布，所以样本之间是独立无相关的，所以联合概率也就是似然函数等于各个子概率的积</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60</a:t>
            </a:fld>
            <a:endParaRPr lang="zh-CN" altLang="en-US"/>
          </a:p>
        </p:txBody>
      </p:sp>
    </p:spTree>
    <p:extLst>
      <p:ext uri="{BB962C8B-B14F-4D97-AF65-F5344CB8AC3E}">
        <p14:creationId xmlns:p14="http://schemas.microsoft.com/office/powerpoint/2010/main" val="2188003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Logistic</a:t>
            </a:r>
            <a:r>
              <a:rPr lang="zh-CN" altLang="en-US">
                <a:sym typeface="+mn-ea"/>
              </a:rPr>
              <a:t>算法是一个分类问题，所以</a:t>
            </a:r>
            <a:r>
              <a:rPr lang="en-US" altLang="zh-CN">
                <a:sym typeface="+mn-ea"/>
              </a:rPr>
              <a:t>y</a:t>
            </a:r>
            <a:r>
              <a:rPr lang="zh-CN" altLang="en-US">
                <a:sym typeface="+mn-ea"/>
              </a:rPr>
              <a:t>的取值主要就是</a:t>
            </a:r>
            <a:r>
              <a:rPr lang="en-US" altLang="zh-CN">
                <a:sym typeface="+mn-ea"/>
              </a:rPr>
              <a:t>1</a:t>
            </a:r>
            <a:r>
              <a:rPr lang="zh-CN" altLang="en-US">
                <a:sym typeface="+mn-ea"/>
              </a:rPr>
              <a:t>和</a:t>
            </a:r>
            <a:r>
              <a:rPr lang="en-US" altLang="zh-CN">
                <a:sym typeface="+mn-ea"/>
              </a:rPr>
              <a:t>0</a:t>
            </a:r>
            <a:r>
              <a:rPr lang="zh-CN" altLang="en-US">
                <a:sym typeface="+mn-ea"/>
              </a:rPr>
              <a:t>，这样的话，其实</a:t>
            </a:r>
            <a:r>
              <a:rPr lang="en-US" altLang="zh-CN">
                <a:sym typeface="+mn-ea"/>
              </a:rPr>
              <a:t>Logistic</a:t>
            </a:r>
            <a:r>
              <a:rPr lang="zh-CN" altLang="en-US">
                <a:sym typeface="+mn-ea"/>
              </a:rPr>
              <a:t>回归样本数据符合二项分布，所以能够得到概率方程</a:t>
            </a:r>
          </a:p>
          <a:p>
            <a:r>
              <a:rPr lang="zh-CN" altLang="en-US">
                <a:sym typeface="+mn-ea"/>
              </a:rPr>
              <a:t>由于样本符合二项分布，所以样本之间是独立无相关的，所以联合概率也就是似然函数等于各个子概率的积</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61</a:t>
            </a:fld>
            <a:endParaRPr lang="zh-CN" altLang="en-US"/>
          </a:p>
        </p:txBody>
      </p:sp>
    </p:spTree>
    <p:extLst>
      <p:ext uri="{BB962C8B-B14F-4D97-AF65-F5344CB8AC3E}">
        <p14:creationId xmlns:p14="http://schemas.microsoft.com/office/powerpoint/2010/main" val="396986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9</a:t>
            </a:fld>
            <a:endParaRPr lang="zh-CN" altLang="en-US"/>
          </a:p>
        </p:txBody>
      </p:sp>
    </p:spTree>
    <p:extLst>
      <p:ext uri="{BB962C8B-B14F-4D97-AF65-F5344CB8AC3E}">
        <p14:creationId xmlns:p14="http://schemas.microsoft.com/office/powerpoint/2010/main" val="2452153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Logistic</a:t>
            </a:r>
            <a:r>
              <a:rPr lang="zh-CN" altLang="en-US" dirty="0">
                <a:sym typeface="+mn-ea"/>
              </a:rPr>
              <a:t>算法是一个分类问题，所以</a:t>
            </a:r>
            <a:r>
              <a:rPr lang="en-US" altLang="zh-CN" dirty="0">
                <a:sym typeface="+mn-ea"/>
              </a:rPr>
              <a:t>y</a:t>
            </a:r>
            <a:r>
              <a:rPr lang="zh-CN" altLang="en-US" dirty="0">
                <a:sym typeface="+mn-ea"/>
              </a:rPr>
              <a:t>的取值主要就是</a:t>
            </a:r>
            <a:r>
              <a:rPr lang="en-US" altLang="zh-CN" dirty="0">
                <a:sym typeface="+mn-ea"/>
              </a:rPr>
              <a:t>1</a:t>
            </a:r>
            <a:r>
              <a:rPr lang="zh-CN" altLang="en-US" dirty="0">
                <a:sym typeface="+mn-ea"/>
              </a:rPr>
              <a:t>和</a:t>
            </a:r>
            <a:r>
              <a:rPr lang="en-US" altLang="zh-CN" dirty="0">
                <a:sym typeface="+mn-ea"/>
              </a:rPr>
              <a:t>0</a:t>
            </a:r>
            <a:r>
              <a:rPr lang="zh-CN" altLang="en-US" dirty="0">
                <a:sym typeface="+mn-ea"/>
              </a:rPr>
              <a:t>，这样的话，其实</a:t>
            </a:r>
            <a:r>
              <a:rPr lang="en-US" altLang="zh-CN" dirty="0">
                <a:sym typeface="+mn-ea"/>
              </a:rPr>
              <a:t>Logistic</a:t>
            </a:r>
            <a:r>
              <a:rPr lang="zh-CN" altLang="en-US" dirty="0">
                <a:sym typeface="+mn-ea"/>
              </a:rPr>
              <a:t>回归样本数据符合二项分布，所以能够得到概率方程</a:t>
            </a:r>
          </a:p>
          <a:p>
            <a:r>
              <a:rPr lang="zh-CN" altLang="en-US" dirty="0">
                <a:sym typeface="+mn-ea"/>
              </a:rPr>
              <a:t>由于样本符合二项分布，所以样本之间是独立无相关的，所以联合概率也就是似然函数等于各个子概率的积</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62</a:t>
            </a:fld>
            <a:endParaRPr lang="zh-CN" altLang="en-US"/>
          </a:p>
        </p:txBody>
      </p:sp>
    </p:spTree>
    <p:extLst>
      <p:ext uri="{BB962C8B-B14F-4D97-AF65-F5344CB8AC3E}">
        <p14:creationId xmlns:p14="http://schemas.microsoft.com/office/powerpoint/2010/main" val="1853220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63</a:t>
            </a:fld>
            <a:endParaRPr lang="zh-CN" altLang="en-US"/>
          </a:p>
        </p:txBody>
      </p:sp>
    </p:spTree>
    <p:extLst>
      <p:ext uri="{BB962C8B-B14F-4D97-AF65-F5344CB8AC3E}">
        <p14:creationId xmlns:p14="http://schemas.microsoft.com/office/powerpoint/2010/main" val="36157733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64</a:t>
            </a:fld>
            <a:endParaRPr lang="zh-CN" altLang="en-US"/>
          </a:p>
        </p:txBody>
      </p:sp>
    </p:spTree>
    <p:extLst>
      <p:ext uri="{BB962C8B-B14F-4D97-AF65-F5344CB8AC3E}">
        <p14:creationId xmlns:p14="http://schemas.microsoft.com/office/powerpoint/2010/main" val="44845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69</a:t>
            </a:fld>
            <a:endParaRPr lang="zh-CN" altLang="en-US"/>
          </a:p>
        </p:txBody>
      </p:sp>
    </p:spTree>
    <p:extLst>
      <p:ext uri="{BB962C8B-B14F-4D97-AF65-F5344CB8AC3E}">
        <p14:creationId xmlns:p14="http://schemas.microsoft.com/office/powerpoint/2010/main" val="2455114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70</a:t>
            </a:fld>
            <a:endParaRPr lang="zh-CN" altLang="en-US"/>
          </a:p>
        </p:txBody>
      </p:sp>
    </p:spTree>
    <p:extLst>
      <p:ext uri="{BB962C8B-B14F-4D97-AF65-F5344CB8AC3E}">
        <p14:creationId xmlns:p14="http://schemas.microsoft.com/office/powerpoint/2010/main" val="3798233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ym typeface="+mn-ea"/>
              </a:rPr>
              <a:t>注意</a:t>
            </a:r>
            <a:r>
              <a:rPr lang="en-US" altLang="zh-CN">
                <a:sym typeface="+mn-ea"/>
              </a:rPr>
              <a:t>Softmax</a:t>
            </a:r>
            <a:r>
              <a:rPr lang="zh-CN" altLang="en-US">
                <a:sym typeface="+mn-ea"/>
              </a:rPr>
              <a:t>算法在</a:t>
            </a:r>
            <a:r>
              <a:rPr lang="en-US" altLang="zh-CN">
                <a:sym typeface="+mn-ea"/>
              </a:rPr>
              <a:t>python</a:t>
            </a:r>
            <a:r>
              <a:rPr lang="zh-CN" altLang="en-US">
                <a:sym typeface="+mn-ea"/>
              </a:rPr>
              <a:t>的</a:t>
            </a:r>
            <a:r>
              <a:rPr lang="en-US" altLang="zh-CN">
                <a:sym typeface="+mn-ea"/>
              </a:rPr>
              <a:t>sklearn</a:t>
            </a:r>
            <a:r>
              <a:rPr lang="zh-CN" altLang="en-US">
                <a:sym typeface="+mn-ea"/>
              </a:rPr>
              <a:t>包中其实就是</a:t>
            </a:r>
            <a:r>
              <a:rPr lang="en-US" altLang="zh-CN">
                <a:sym typeface="+mn-ea"/>
              </a:rPr>
              <a:t>logistic</a:t>
            </a:r>
            <a:r>
              <a:rPr lang="zh-CN" altLang="en-US">
                <a:sym typeface="+mn-ea"/>
              </a:rPr>
              <a:t>算法，只是需要更改参数，试一下不改动参数的效果试一下</a:t>
            </a:r>
          </a:p>
          <a:p>
            <a:r>
              <a:rPr lang="zh-CN" altLang="en-US">
                <a:sym typeface="+mn-ea"/>
              </a:rPr>
              <a:t>注意：因为葡萄酒的数据分布不均匀，所以考虑一下使用特征抽取和j降维可以解决该问题不</a:t>
            </a:r>
          </a:p>
          <a:p>
            <a:r>
              <a:rPr lang="zh-CN" altLang="en-US">
                <a:sym typeface="+mn-ea"/>
              </a:rPr>
              <a:t>虽然</a:t>
            </a:r>
            <a:r>
              <a:rPr lang="en-US" altLang="zh-CN">
                <a:sym typeface="+mn-ea"/>
              </a:rPr>
              <a:t>R^2</a:t>
            </a:r>
            <a:r>
              <a:rPr lang="zh-CN" altLang="en-US">
                <a:sym typeface="+mn-ea"/>
              </a:rPr>
              <a:t>的值比较小，但是模型的</a:t>
            </a:r>
            <a:r>
              <a:rPr lang="en-US" altLang="zh-CN">
                <a:sym typeface="+mn-ea"/>
              </a:rPr>
              <a:t>AUC</a:t>
            </a:r>
            <a:r>
              <a:rPr lang="zh-CN" altLang="en-US">
                <a:sym typeface="+mn-ea"/>
              </a:rPr>
              <a:t>的值实际上是比较大的，所以算法模型效果还可以</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71</a:t>
            </a:fld>
            <a:endParaRPr lang="zh-CN" altLang="en-US"/>
          </a:p>
        </p:txBody>
      </p:sp>
    </p:spTree>
    <p:extLst>
      <p:ext uri="{BB962C8B-B14F-4D97-AF65-F5344CB8AC3E}">
        <p14:creationId xmlns:p14="http://schemas.microsoft.com/office/powerpoint/2010/main" val="20544467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72</a:t>
            </a:fld>
            <a:endParaRPr lang="zh-CN" altLang="en-US"/>
          </a:p>
        </p:txBody>
      </p:sp>
    </p:spTree>
    <p:extLst>
      <p:ext uri="{BB962C8B-B14F-4D97-AF65-F5344CB8AC3E}">
        <p14:creationId xmlns:p14="http://schemas.microsoft.com/office/powerpoint/2010/main" val="2333247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73</a:t>
            </a:fld>
            <a:endParaRPr lang="zh-CN" altLang="en-US"/>
          </a:p>
        </p:txBody>
      </p:sp>
    </p:spTree>
    <p:extLst>
      <p:ext uri="{BB962C8B-B14F-4D97-AF65-F5344CB8AC3E}">
        <p14:creationId xmlns:p14="http://schemas.microsoft.com/office/powerpoint/2010/main" val="3727187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74</a:t>
            </a:fld>
            <a:endParaRPr lang="zh-CN" altLang="en-US"/>
          </a:p>
        </p:txBody>
      </p:sp>
    </p:spTree>
    <p:extLst>
      <p:ext uri="{BB962C8B-B14F-4D97-AF65-F5344CB8AC3E}">
        <p14:creationId xmlns:p14="http://schemas.microsoft.com/office/powerpoint/2010/main" val="3515978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75</a:t>
            </a:fld>
            <a:endParaRPr lang="zh-CN" altLang="en-US"/>
          </a:p>
        </p:txBody>
      </p:sp>
    </p:spTree>
    <p:extLst>
      <p:ext uri="{BB962C8B-B14F-4D97-AF65-F5344CB8AC3E}">
        <p14:creationId xmlns:p14="http://schemas.microsoft.com/office/powerpoint/2010/main" val="267204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10</a:t>
            </a:fld>
            <a:endParaRPr lang="zh-CN" altLang="en-US"/>
          </a:p>
        </p:txBody>
      </p:sp>
    </p:spTree>
    <p:extLst>
      <p:ext uri="{BB962C8B-B14F-4D97-AF65-F5344CB8AC3E}">
        <p14:creationId xmlns:p14="http://schemas.microsoft.com/office/powerpoint/2010/main" val="14794072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76</a:t>
            </a:fld>
            <a:endParaRPr lang="zh-CN" altLang="en-US" sz="1200" dirty="0"/>
          </a:p>
        </p:txBody>
      </p:sp>
    </p:spTree>
    <p:extLst>
      <p:ext uri="{BB962C8B-B14F-4D97-AF65-F5344CB8AC3E}">
        <p14:creationId xmlns:p14="http://schemas.microsoft.com/office/powerpoint/2010/main" val="78662565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12</a:t>
            </a:fld>
            <a:endParaRPr lang="zh-CN" altLang="en-US"/>
          </a:p>
        </p:txBody>
      </p:sp>
    </p:spTree>
    <p:extLst>
      <p:ext uri="{BB962C8B-B14F-4D97-AF65-F5344CB8AC3E}">
        <p14:creationId xmlns:p14="http://schemas.microsoft.com/office/powerpoint/2010/main" val="302329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需要的是对数似然</a:t>
            </a:r>
          </a:p>
          <a:p>
            <a:r>
              <a:rPr lang="zh-CN" altLang="en-US" dirty="0"/>
              <a:t>积的对数等于对数结果的和</a:t>
            </a:r>
          </a:p>
          <a:p>
            <a:r>
              <a:rPr lang="en-US" altLang="zh-CN" dirty="0" err="1"/>
              <a:t>logab</a:t>
            </a:r>
            <a:r>
              <a:rPr lang="en-US" altLang="zh-CN" dirty="0"/>
              <a:t>=</a:t>
            </a:r>
            <a:r>
              <a:rPr lang="en-US" altLang="zh-CN" dirty="0" err="1"/>
              <a:t>loga+logb</a:t>
            </a:r>
            <a:endParaRPr lang="zh-CN" altLang="en-US" dirty="0"/>
          </a:p>
          <a:p>
            <a:r>
              <a:rPr lang="zh-CN" altLang="en-US" dirty="0"/>
              <a:t>极大似然估计：当概率最大的时候，选择该值作为预测值，是一种数学统计中的估计方式</a:t>
            </a:r>
          </a:p>
          <a:p>
            <a:r>
              <a:rPr lang="zh-CN" altLang="en-US" dirty="0">
                <a:sym typeface="+mn-ea"/>
              </a:rPr>
              <a:t>最大似然估计：求</a:t>
            </a:r>
            <a:r>
              <a:rPr lang="en-US" altLang="zh-CN" dirty="0" err="1">
                <a:sym typeface="+mn-ea"/>
              </a:rPr>
              <a:t>maxl</a:t>
            </a:r>
            <a:r>
              <a:rPr lang="en-US" altLang="zh-CN" dirty="0">
                <a:sym typeface="+mn-ea"/>
              </a:rPr>
              <a:t>(</a:t>
            </a:r>
            <a:r>
              <a:rPr lang="zh-CN" altLang="en-US" dirty="0">
                <a:sym typeface="+mn-ea"/>
              </a:rPr>
              <a:t>θ</a:t>
            </a:r>
            <a:r>
              <a:rPr lang="en-US" altLang="zh-CN" dirty="0">
                <a:sym typeface="+mn-ea"/>
              </a:rPr>
              <a:t>)</a:t>
            </a:r>
            <a:r>
              <a:rPr lang="zh-CN" altLang="en-US" dirty="0">
                <a:sym typeface="+mn-ea"/>
              </a:rPr>
              <a:t>值，求出具体的θ值？</a:t>
            </a:r>
          </a:p>
          <a:p>
            <a:r>
              <a:rPr lang="zh-CN" altLang="en-US" dirty="0">
                <a:sym typeface="+mn-ea"/>
              </a:rPr>
              <a:t>损失函数</a:t>
            </a:r>
            <a:r>
              <a:rPr lang="en-US" altLang="zh-CN" dirty="0">
                <a:sym typeface="+mn-ea"/>
              </a:rPr>
              <a:t>(</a:t>
            </a:r>
            <a:r>
              <a:rPr lang="zh-CN" altLang="en-US" dirty="0">
                <a:sym typeface="+mn-ea"/>
              </a:rPr>
              <a:t>需要获取最小值</a:t>
            </a:r>
            <a:r>
              <a:rPr lang="en-US" altLang="zh-CN" dirty="0">
                <a:sym typeface="+mn-ea"/>
              </a:rPr>
              <a:t>)/</a:t>
            </a:r>
            <a:r>
              <a:rPr lang="zh-CN" altLang="en-US" dirty="0">
                <a:sym typeface="+mn-ea"/>
              </a:rPr>
              <a:t>目标函数</a:t>
            </a:r>
            <a:endParaRPr lang="zh-CN" altLang="en-US" dirty="0"/>
          </a:p>
          <a:p>
            <a:r>
              <a:rPr lang="zh-CN" altLang="en-US" dirty="0">
                <a:sym typeface="+mn-ea"/>
              </a:rPr>
              <a:t>最小二乘法可以认为是：假定误差服从高斯分布，样本是独立的，使用最大似然估计所得出的结论。</a:t>
            </a:r>
          </a:p>
          <a:p>
            <a:r>
              <a:rPr lang="zh-CN" altLang="en-US" dirty="0">
                <a:sym typeface="+mn-ea"/>
              </a:rPr>
              <a:t>最小二乘法的理解也可以从几何方面来进行推导</a:t>
            </a:r>
          </a:p>
          <a:p>
            <a:r>
              <a:rPr lang="en-US" altLang="zh-CN" dirty="0"/>
              <a:t>最小二乘法（又称最小平方法）是一种数学优化技术。它通过最小化误差的平方和寻找数据的最佳函数匹配。利用最小二乘法可以简便地求得未知的数据，并使得这些求得的数据与实际数据之间误差的平方和为最小。最小二乘法还可用于曲线拟合。其他一些优化问题也可通过最小化能量或最大化熵用最小二乘法来表达。</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13</a:t>
            </a:fld>
            <a:endParaRPr lang="zh-CN" altLang="en-US"/>
          </a:p>
        </p:txBody>
      </p:sp>
    </p:spTree>
    <p:extLst>
      <p:ext uri="{BB962C8B-B14F-4D97-AF65-F5344CB8AC3E}">
        <p14:creationId xmlns:p14="http://schemas.microsoft.com/office/powerpoint/2010/main" val="193135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样本数量</a:t>
            </a:r>
            <a:r>
              <a:rPr lang="en-US" altLang="zh-CN" dirty="0">
                <a:sym typeface="+mn-ea"/>
              </a:rPr>
              <a:t>M</a:t>
            </a:r>
            <a:r>
              <a:rPr lang="zh-CN" altLang="en-US" dirty="0">
                <a:sym typeface="+mn-ea"/>
              </a:rPr>
              <a:t>，每个样本由</a:t>
            </a:r>
            <a:r>
              <a:rPr lang="en-US" altLang="zh-CN" dirty="0">
                <a:sym typeface="+mn-ea"/>
              </a:rPr>
              <a:t>N</a:t>
            </a:r>
            <a:r>
              <a:rPr lang="zh-CN" altLang="en-US" dirty="0">
                <a:sym typeface="+mn-ea"/>
              </a:rPr>
              <a:t>维的属性构成</a:t>
            </a:r>
            <a:r>
              <a:rPr lang="en-US" altLang="zh-CN" dirty="0">
                <a:sym typeface="+mn-ea"/>
              </a:rPr>
              <a:t>(</a:t>
            </a:r>
            <a:r>
              <a:rPr lang="zh-CN" altLang="en-US" dirty="0">
                <a:sym typeface="+mn-ea"/>
              </a:rPr>
              <a:t>其中第一维是常数项，全为</a:t>
            </a:r>
            <a:r>
              <a:rPr lang="en-US" altLang="zh-CN" dirty="0">
                <a:sym typeface="+mn-ea"/>
              </a:rPr>
              <a:t>1)</a:t>
            </a:r>
          </a:p>
          <a:p>
            <a:r>
              <a:rPr lang="en-US" altLang="zh-CN" dirty="0">
                <a:sym typeface="+mn-ea"/>
              </a:rPr>
              <a:t>  </a:t>
            </a:r>
            <a:r>
              <a:rPr lang="zh-CN" altLang="en-US" dirty="0">
                <a:sym typeface="+mn-ea"/>
              </a:rPr>
              <a:t>样本组成一个</a:t>
            </a:r>
            <a:r>
              <a:rPr lang="en-US" altLang="zh-CN" dirty="0">
                <a:sym typeface="+mn-ea"/>
              </a:rPr>
              <a:t>M*N</a:t>
            </a:r>
            <a:r>
              <a:rPr lang="zh-CN" altLang="en-US" dirty="0">
                <a:sym typeface="+mn-ea"/>
              </a:rPr>
              <a:t>的矩阵</a:t>
            </a:r>
            <a:r>
              <a:rPr lang="en-US" altLang="zh-CN" dirty="0">
                <a:sym typeface="+mn-ea"/>
              </a:rPr>
              <a:t>X</a:t>
            </a:r>
          </a:p>
          <a:p>
            <a:r>
              <a:rPr lang="en-US" altLang="zh-CN" dirty="0">
                <a:sym typeface="+mn-ea"/>
              </a:rPr>
              <a:t>  X</a:t>
            </a:r>
            <a:r>
              <a:rPr lang="zh-CN" altLang="en-US" dirty="0">
                <a:sym typeface="+mn-ea"/>
              </a:rPr>
              <a:t>矩阵每行一个样本；每列一个维度</a:t>
            </a:r>
            <a:r>
              <a:rPr lang="en-US" altLang="zh-CN" dirty="0">
                <a:sym typeface="+mn-ea"/>
              </a:rPr>
              <a:t>/</a:t>
            </a:r>
            <a:r>
              <a:rPr lang="zh-CN" altLang="en-US" dirty="0">
                <a:sym typeface="+mn-ea"/>
              </a:rPr>
              <a:t>属性</a:t>
            </a:r>
          </a:p>
          <a:p>
            <a:r>
              <a:rPr lang="en-US" altLang="zh-CN" dirty="0">
                <a:sym typeface="+mn-ea"/>
              </a:rPr>
              <a:t>===&gt; </a:t>
            </a:r>
            <a:r>
              <a:rPr lang="zh-CN" altLang="en-US" dirty="0">
                <a:sym typeface="+mn-ea"/>
              </a:rPr>
              <a:t>推导出目标函数的变化公式</a:t>
            </a:r>
          </a:p>
          <a:p>
            <a:endParaRPr lang="zh-CN" dirty="0"/>
          </a:p>
          <a:p>
            <a:r>
              <a:rPr lang="zh-CN" dirty="0"/>
              <a:t>目标函数是一个凸函数，应为</a:t>
            </a:r>
            <a:r>
              <a:rPr lang="en-US" altLang="zh-CN" dirty="0"/>
              <a:t>X^TX</a:t>
            </a:r>
            <a:r>
              <a:rPr lang="zh-CN" altLang="en-US" dirty="0"/>
              <a:t>是一个半正定矩阵，那么一定存在一个最小值</a:t>
            </a:r>
          </a:p>
          <a:p>
            <a:r>
              <a:rPr lang="zh-CN" dirty="0"/>
              <a:t>要求目标函数为最小值，那么在取最小值地方的偏导数必须为</a:t>
            </a:r>
            <a:r>
              <a:rPr lang="en-US" altLang="zh-CN" dirty="0"/>
              <a:t>0</a:t>
            </a:r>
          </a:p>
          <a:p>
            <a:r>
              <a:rPr lang="zh-CN" altLang="en-US" dirty="0"/>
              <a:t>二乘法要求</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14</a:t>
            </a:fld>
            <a:endParaRPr lang="zh-CN" altLang="en-US"/>
          </a:p>
        </p:txBody>
      </p:sp>
    </p:spTree>
    <p:extLst>
      <p:ext uri="{BB962C8B-B14F-4D97-AF65-F5344CB8AC3E}">
        <p14:creationId xmlns:p14="http://schemas.microsoft.com/office/powerpoint/2010/main" val="403406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image" Target="../media/image17.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7.wmf"/><Relationship Id="rId3" Type="http://schemas.openxmlformats.org/officeDocument/2006/relationships/notesSlide" Target="../notesSlides/notesSlide8.xml"/><Relationship Id="rId7" Type="http://schemas.openxmlformats.org/officeDocument/2006/relationships/image" Target="../media/image22.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3.wmf"/><Relationship Id="rId1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0.wmf"/><Relationship Id="rId3" Type="http://schemas.openxmlformats.org/officeDocument/2006/relationships/notesSlide" Target="../notesSlides/notesSlide9.xml"/><Relationship Id="rId7" Type="http://schemas.openxmlformats.org/officeDocument/2006/relationships/image" Target="../media/image27.wmf"/><Relationship Id="rId12" Type="http://schemas.openxmlformats.org/officeDocument/2006/relationships/oleObject" Target="../embeddings/oleObject29.bin"/><Relationship Id="rId17"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oleObject" Target="../embeddings/oleObject31.bin"/><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8.wmf"/><Relationship Id="rId1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2.wmf"/><Relationship Id="rId3" Type="http://schemas.openxmlformats.org/officeDocument/2006/relationships/notesSlide" Target="../notesSlides/notesSlide10.xml"/><Relationship Id="rId7" Type="http://schemas.openxmlformats.org/officeDocument/2006/relationships/image" Target="../media/image27.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34.wmf"/><Relationship Id="rId5" Type="http://schemas.openxmlformats.org/officeDocument/2006/relationships/image" Target="../media/image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1.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hyperlink" Target="http://archive.ics.uci.edu/ml/datasets/Individual+household+electric+power+consumption" TargetMode="External"/><Relationship Id="rId5" Type="http://schemas.openxmlformats.org/officeDocument/2006/relationships/image" Target="../media/image7.wmf"/><Relationship Id="rId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png"/><Relationship Id="rId5" Type="http://schemas.openxmlformats.org/officeDocument/2006/relationships/image" Target="../media/image7.wmf"/><Relationship Id="rId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2.wmf"/><Relationship Id="rId3" Type="http://schemas.openxmlformats.org/officeDocument/2006/relationships/notesSlide" Target="../notesSlides/notesSlide13.xml"/><Relationship Id="rId7" Type="http://schemas.openxmlformats.org/officeDocument/2006/relationships/image" Target="../media/image39.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0.bin"/><Relationship Id="rId11" Type="http://schemas.openxmlformats.org/officeDocument/2006/relationships/image" Target="../media/image41.wmf"/><Relationship Id="rId5" Type="http://schemas.openxmlformats.org/officeDocument/2006/relationships/image" Target="../media/image7.wmf"/><Relationship Id="rId15" Type="http://schemas.openxmlformats.org/officeDocument/2006/relationships/image" Target="../media/image43.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0.wmf"/><Relationship Id="rId14"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png"/><Relationship Id="rId5" Type="http://schemas.openxmlformats.org/officeDocument/2006/relationships/image" Target="../media/image7.wmf"/><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png"/><Relationship Id="rId5" Type="http://schemas.openxmlformats.org/officeDocument/2006/relationships/image" Target="../media/image7.wmf"/><Relationship Id="rId4"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16.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8.bin"/><Relationship Id="rId11" Type="http://schemas.openxmlformats.org/officeDocument/2006/relationships/image" Target="../media/image49.wmf"/><Relationship Id="rId5" Type="http://schemas.openxmlformats.org/officeDocument/2006/relationships/image" Target="../media/image7.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8.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17.xml"/><Relationship Id="rId7" Type="http://schemas.openxmlformats.org/officeDocument/2006/relationships/image" Target="../media/image50.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2.bin"/><Relationship Id="rId11" Type="http://schemas.openxmlformats.org/officeDocument/2006/relationships/image" Target="../media/image52.wmf"/><Relationship Id="rId5" Type="http://schemas.openxmlformats.org/officeDocument/2006/relationships/image" Target="../media/image7.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18.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image" Target="../media/image7.wmf"/><Relationship Id="rId4" Type="http://schemas.openxmlformats.org/officeDocument/2006/relationships/oleObject" Target="../embeddings/oleObject56.bin"/><Relationship Id="rId9" Type="http://schemas.openxmlformats.org/officeDocument/2006/relationships/image" Target="../media/image5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9.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0.bin"/><Relationship Id="rId5" Type="http://schemas.openxmlformats.org/officeDocument/2006/relationships/image" Target="../media/image7.wmf"/><Relationship Id="rId4" Type="http://schemas.openxmlformats.org/officeDocument/2006/relationships/oleObject" Target="../embeddings/oleObject59.bin"/><Relationship Id="rId9" Type="http://schemas.openxmlformats.org/officeDocument/2006/relationships/image" Target="../media/image52.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7.wmf"/><Relationship Id="rId4" Type="http://schemas.openxmlformats.org/officeDocument/2006/relationships/oleObject" Target="../embeddings/oleObject6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5.png"/><Relationship Id="rId5" Type="http://schemas.openxmlformats.org/officeDocument/2006/relationships/image" Target="../media/image7.wmf"/><Relationship Id="rId4" Type="http://schemas.openxmlformats.org/officeDocument/2006/relationships/oleObject" Target="../embeddings/oleObject6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2.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5.bin"/><Relationship Id="rId5" Type="http://schemas.openxmlformats.org/officeDocument/2006/relationships/image" Target="../media/image7.wmf"/><Relationship Id="rId4" Type="http://schemas.openxmlformats.org/officeDocument/2006/relationships/oleObject" Target="../embeddings/oleObject64.bin"/><Relationship Id="rId9" Type="http://schemas.openxmlformats.org/officeDocument/2006/relationships/image" Target="../media/image57.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8.png"/><Relationship Id="rId5" Type="http://schemas.openxmlformats.org/officeDocument/2006/relationships/image" Target="../media/image7.wmf"/><Relationship Id="rId4"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9.png"/><Relationship Id="rId5" Type="http://schemas.openxmlformats.org/officeDocument/2006/relationships/image" Target="../media/image7.wmf"/><Relationship Id="rId4"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oleObject" Target="../embeddings/oleObject74.bin"/><Relationship Id="rId3" Type="http://schemas.openxmlformats.org/officeDocument/2006/relationships/notesSlide" Target="../notesSlides/notesSlide25.xml"/><Relationship Id="rId7" Type="http://schemas.openxmlformats.org/officeDocument/2006/relationships/image" Target="../media/image60.wmf"/><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0.bin"/><Relationship Id="rId11" Type="http://schemas.openxmlformats.org/officeDocument/2006/relationships/oleObject" Target="../embeddings/oleObject73.bin"/><Relationship Id="rId5" Type="http://schemas.openxmlformats.org/officeDocument/2006/relationships/image" Target="../media/image7.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61.wmf"/><Relationship Id="rId14" Type="http://schemas.openxmlformats.org/officeDocument/2006/relationships/image" Target="../media/image63.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6.bin"/><Relationship Id="rId5" Type="http://schemas.openxmlformats.org/officeDocument/2006/relationships/image" Target="../media/image7.wmf"/><Relationship Id="rId4" Type="http://schemas.openxmlformats.org/officeDocument/2006/relationships/oleObject" Target="../embeddings/oleObject7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wmf"/><Relationship Id="rId4"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notesSlide" Target="../notesSlides/notesSlide28.xml"/><Relationship Id="rId7"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oleObject" Target="../embeddings/oleObject78.bin"/></Relationships>
</file>

<file path=ppt/slides/_rels/slide3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29.xml"/><Relationship Id="rId7"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9.png"/><Relationship Id="rId5" Type="http://schemas.openxmlformats.org/officeDocument/2006/relationships/image" Target="../media/image68.wmf"/><Relationship Id="rId4" Type="http://schemas.openxmlformats.org/officeDocument/2006/relationships/oleObject" Target="../embeddings/oleObject7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3.wmf"/><Relationship Id="rId5" Type="http://schemas.openxmlformats.org/officeDocument/2006/relationships/oleObject" Target="../embeddings/oleObject81.bin"/><Relationship Id="rId4" Type="http://schemas.openxmlformats.org/officeDocument/2006/relationships/image" Target="../media/image72.wmf"/></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30.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3.bin"/><Relationship Id="rId5" Type="http://schemas.openxmlformats.org/officeDocument/2006/relationships/image" Target="../media/image7.wmf"/><Relationship Id="rId10" Type="http://schemas.openxmlformats.org/officeDocument/2006/relationships/image" Target="../media/image84.png"/><Relationship Id="rId4" Type="http://schemas.openxmlformats.org/officeDocument/2006/relationships/oleObject" Target="../embeddings/oleObject82.bin"/><Relationship Id="rId9" Type="http://schemas.openxmlformats.org/officeDocument/2006/relationships/image" Target="../media/image8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8.wmf"/><Relationship Id="rId3" Type="http://schemas.openxmlformats.org/officeDocument/2006/relationships/notesSlide" Target="../notesSlides/notesSlide31.xml"/><Relationship Id="rId7" Type="http://schemas.openxmlformats.org/officeDocument/2006/relationships/image" Target="../media/image85.wmf"/><Relationship Id="rId12"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86.bin"/><Relationship Id="rId11" Type="http://schemas.openxmlformats.org/officeDocument/2006/relationships/image" Target="../media/image87.wmf"/><Relationship Id="rId5" Type="http://schemas.openxmlformats.org/officeDocument/2006/relationships/image" Target="../media/image7.wmf"/><Relationship Id="rId15" Type="http://schemas.openxmlformats.org/officeDocument/2006/relationships/image" Target="../media/image89.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6.wmf"/><Relationship Id="rId14" Type="http://schemas.openxmlformats.org/officeDocument/2006/relationships/oleObject" Target="../embeddings/oleObject9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32.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2.bin"/><Relationship Id="rId11" Type="http://schemas.openxmlformats.org/officeDocument/2006/relationships/image" Target="../media/image92.wmf"/><Relationship Id="rId5" Type="http://schemas.openxmlformats.org/officeDocument/2006/relationships/image" Target="../media/image7.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9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notesSlide" Target="../notesSlides/notesSlide33.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96.bin"/><Relationship Id="rId5" Type="http://schemas.openxmlformats.org/officeDocument/2006/relationships/image" Target="../media/image7.wmf"/><Relationship Id="rId4" Type="http://schemas.openxmlformats.org/officeDocument/2006/relationships/oleObject" Target="../embeddings/oleObject95.bin"/><Relationship Id="rId9" Type="http://schemas.openxmlformats.org/officeDocument/2006/relationships/image" Target="../media/image9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7.wmf"/><Relationship Id="rId4" Type="http://schemas.openxmlformats.org/officeDocument/2006/relationships/oleObject" Target="../embeddings/oleObject9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00.bin"/><Relationship Id="rId5" Type="http://schemas.openxmlformats.org/officeDocument/2006/relationships/image" Target="../media/image7.wmf"/><Relationship Id="rId4" Type="http://schemas.openxmlformats.org/officeDocument/2006/relationships/oleObject" Target="../embeddings/oleObject9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02.bin"/><Relationship Id="rId5" Type="http://schemas.openxmlformats.org/officeDocument/2006/relationships/image" Target="../media/image7.wmf"/><Relationship Id="rId4" Type="http://schemas.openxmlformats.org/officeDocument/2006/relationships/oleObject" Target="../embeddings/oleObject101.bin"/></Relationships>
</file>

<file path=ppt/slides/_rels/slide49.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37.xml"/><Relationship Id="rId7" Type="http://schemas.openxmlformats.org/officeDocument/2006/relationships/oleObject" Target="../embeddings/oleObject104.bin"/><Relationship Id="rId12"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9.png"/><Relationship Id="rId11" Type="http://schemas.openxmlformats.org/officeDocument/2006/relationships/oleObject" Target="../embeddings/oleObject106.bin"/><Relationship Id="rId5" Type="http://schemas.openxmlformats.org/officeDocument/2006/relationships/image" Target="../media/image7.wmf"/><Relationship Id="rId10" Type="http://schemas.openxmlformats.org/officeDocument/2006/relationships/image" Target="../media/image97.wmf"/><Relationship Id="rId4" Type="http://schemas.openxmlformats.org/officeDocument/2006/relationships/oleObject" Target="../embeddings/oleObject103.bin"/><Relationship Id="rId9" Type="http://schemas.openxmlformats.org/officeDocument/2006/relationships/oleObject" Target="../embeddings/oleObject10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38.xml"/><Relationship Id="rId7" Type="http://schemas.openxmlformats.org/officeDocument/2006/relationships/image" Target="../media/image100.wmf"/><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08.bin"/><Relationship Id="rId11" Type="http://schemas.openxmlformats.org/officeDocument/2006/relationships/oleObject" Target="../embeddings/oleObject111.bin"/><Relationship Id="rId5" Type="http://schemas.openxmlformats.org/officeDocument/2006/relationships/image" Target="../media/image7.wmf"/><Relationship Id="rId10" Type="http://schemas.openxmlformats.org/officeDocument/2006/relationships/image" Target="../media/image30.wmf"/><Relationship Id="rId4" Type="http://schemas.openxmlformats.org/officeDocument/2006/relationships/oleObject" Target="../embeddings/oleObject107.bin"/><Relationship Id="rId9" Type="http://schemas.openxmlformats.org/officeDocument/2006/relationships/oleObject" Target="../embeddings/oleObject11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39.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13.bin"/><Relationship Id="rId5" Type="http://schemas.openxmlformats.org/officeDocument/2006/relationships/image" Target="../media/image7.wmf"/><Relationship Id="rId4" Type="http://schemas.openxmlformats.org/officeDocument/2006/relationships/oleObject" Target="../embeddings/oleObject112.bin"/><Relationship Id="rId9" Type="http://schemas.openxmlformats.org/officeDocument/2006/relationships/image" Target="../media/image10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16.bin"/><Relationship Id="rId5" Type="http://schemas.openxmlformats.org/officeDocument/2006/relationships/image" Target="../media/image7.wmf"/><Relationship Id="rId4" Type="http://schemas.openxmlformats.org/officeDocument/2006/relationships/oleObject" Target="../embeddings/oleObject115.bin"/></Relationships>
</file>

<file path=ppt/slides/_rels/slide5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notesSlide" Target="../notesSlides/notesSlide41.xml"/><Relationship Id="rId7"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18.bin"/><Relationship Id="rId5" Type="http://schemas.openxmlformats.org/officeDocument/2006/relationships/image" Target="../media/image7.wmf"/><Relationship Id="rId4" Type="http://schemas.openxmlformats.org/officeDocument/2006/relationships/oleObject" Target="../embeddings/oleObject117.bin"/></Relationships>
</file>

<file path=ppt/slides/_rels/slide54.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notesSlide" Target="../notesSlides/notesSlide42.xml"/><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hyperlink" Target="http://archive.ics.uci.edu/ml/datasets/Housing" TargetMode="External"/><Relationship Id="rId5" Type="http://schemas.openxmlformats.org/officeDocument/2006/relationships/image" Target="../media/image7.wmf"/><Relationship Id="rId4" Type="http://schemas.openxmlformats.org/officeDocument/2006/relationships/oleObject" Target="../embeddings/oleObject119.bin"/><Relationship Id="rId9" Type="http://schemas.openxmlformats.org/officeDocument/2006/relationships/image" Target="../media/image106.png"/></Relationships>
</file>

<file path=ppt/slides/_rels/slide5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notesSlide" Target="../notesSlides/notesSlide43.xml"/><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7.wmf"/><Relationship Id="rId5" Type="http://schemas.openxmlformats.org/officeDocument/2006/relationships/oleObject" Target="../embeddings/oleObject121.bin"/><Relationship Id="rId4" Type="http://schemas.openxmlformats.org/officeDocument/2006/relationships/image" Target="../media/image10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24.bin"/><Relationship Id="rId5" Type="http://schemas.openxmlformats.org/officeDocument/2006/relationships/image" Target="../media/image7.wmf"/><Relationship Id="rId4" Type="http://schemas.openxmlformats.org/officeDocument/2006/relationships/oleObject" Target="../embeddings/oleObject123.bin"/></Relationships>
</file>

<file path=ppt/slides/_rels/slide57.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notesSlide" Target="../notesSlides/notesSlide45.xml"/><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hyperlink" Target="http://archive.ics.uci.edu/ml/datasets/Wine+Quality" TargetMode="External"/><Relationship Id="rId5" Type="http://schemas.openxmlformats.org/officeDocument/2006/relationships/image" Target="../media/image7.wmf"/><Relationship Id="rId4" Type="http://schemas.openxmlformats.org/officeDocument/2006/relationships/oleObject" Target="../embeddings/oleObject125.bin"/><Relationship Id="rId9" Type="http://schemas.openxmlformats.org/officeDocument/2006/relationships/image" Target="../media/image11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112.png"/><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28.bin"/><Relationship Id="rId5" Type="http://schemas.openxmlformats.org/officeDocument/2006/relationships/image" Target="../media/image7.wmf"/><Relationship Id="rId4" Type="http://schemas.openxmlformats.org/officeDocument/2006/relationships/oleObject" Target="../embeddings/oleObject127.bin"/></Relationships>
</file>

<file path=ppt/slides/_rels/slide59.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33.bin"/><Relationship Id="rId18" Type="http://schemas.openxmlformats.org/officeDocument/2006/relationships/image" Target="../media/image118.wmf"/><Relationship Id="rId3" Type="http://schemas.openxmlformats.org/officeDocument/2006/relationships/notesSlide" Target="../notesSlides/notesSlide47.xml"/><Relationship Id="rId7" Type="http://schemas.openxmlformats.org/officeDocument/2006/relationships/oleObject" Target="../embeddings/oleObject130.bin"/><Relationship Id="rId12" Type="http://schemas.openxmlformats.org/officeDocument/2006/relationships/image" Target="../media/image115.wmf"/><Relationship Id="rId17" Type="http://schemas.openxmlformats.org/officeDocument/2006/relationships/oleObject" Target="../embeddings/oleObject135.bin"/><Relationship Id="rId2" Type="http://schemas.openxmlformats.org/officeDocument/2006/relationships/slideLayout" Target="../slideLayouts/slideLayout2.xml"/><Relationship Id="rId16" Type="http://schemas.openxmlformats.org/officeDocument/2006/relationships/image" Target="../media/image117.wmf"/><Relationship Id="rId20" Type="http://schemas.openxmlformats.org/officeDocument/2006/relationships/image" Target="../media/image119.wmf"/><Relationship Id="rId1" Type="http://schemas.openxmlformats.org/officeDocument/2006/relationships/vmlDrawing" Target="../drawings/vmlDrawing47.vml"/><Relationship Id="rId6" Type="http://schemas.openxmlformats.org/officeDocument/2006/relationships/image" Target="../media/image120.png"/><Relationship Id="rId11" Type="http://schemas.openxmlformats.org/officeDocument/2006/relationships/oleObject" Target="../embeddings/oleObject132.bin"/><Relationship Id="rId5" Type="http://schemas.openxmlformats.org/officeDocument/2006/relationships/image" Target="../media/image7.wmf"/><Relationship Id="rId15" Type="http://schemas.openxmlformats.org/officeDocument/2006/relationships/oleObject" Target="../embeddings/oleObject134.bin"/><Relationship Id="rId10" Type="http://schemas.openxmlformats.org/officeDocument/2006/relationships/image" Target="../media/image114.wmf"/><Relationship Id="rId19" Type="http://schemas.openxmlformats.org/officeDocument/2006/relationships/oleObject" Target="../embeddings/oleObject136.bin"/><Relationship Id="rId4" Type="http://schemas.openxmlformats.org/officeDocument/2006/relationships/oleObject" Target="../embeddings/oleObject129.bin"/><Relationship Id="rId9" Type="http://schemas.openxmlformats.org/officeDocument/2006/relationships/oleObject" Target="../embeddings/oleObject131.bin"/><Relationship Id="rId14" Type="http://schemas.openxmlformats.org/officeDocument/2006/relationships/image" Target="../media/image116.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24.wmf"/><Relationship Id="rId3" Type="http://schemas.openxmlformats.org/officeDocument/2006/relationships/notesSlide" Target="../notesSlides/notesSlide48.xml"/><Relationship Id="rId7" Type="http://schemas.openxmlformats.org/officeDocument/2006/relationships/image" Target="../media/image121.wmf"/><Relationship Id="rId12"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38.bin"/><Relationship Id="rId11" Type="http://schemas.openxmlformats.org/officeDocument/2006/relationships/image" Target="../media/image123.wmf"/><Relationship Id="rId5" Type="http://schemas.openxmlformats.org/officeDocument/2006/relationships/image" Target="../media/image7.wmf"/><Relationship Id="rId15" Type="http://schemas.openxmlformats.org/officeDocument/2006/relationships/image" Target="../media/image125.w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22.wmf"/><Relationship Id="rId14" Type="http://schemas.openxmlformats.org/officeDocument/2006/relationships/oleObject" Target="../embeddings/oleObject142.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29.wmf"/><Relationship Id="rId3" Type="http://schemas.openxmlformats.org/officeDocument/2006/relationships/notesSlide" Target="../notesSlides/notesSlide49.xml"/><Relationship Id="rId7" Type="http://schemas.openxmlformats.org/officeDocument/2006/relationships/image" Target="../media/image126.wmf"/><Relationship Id="rId12"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44.bin"/><Relationship Id="rId11" Type="http://schemas.openxmlformats.org/officeDocument/2006/relationships/image" Target="../media/image128.wmf"/><Relationship Id="rId5" Type="http://schemas.openxmlformats.org/officeDocument/2006/relationships/image" Target="../media/image7.wmf"/><Relationship Id="rId15" Type="http://schemas.openxmlformats.org/officeDocument/2006/relationships/image" Target="../media/image125.wmf"/><Relationship Id="rId10" Type="http://schemas.openxmlformats.org/officeDocument/2006/relationships/oleObject" Target="../embeddings/oleObject146.bin"/><Relationship Id="rId4" Type="http://schemas.openxmlformats.org/officeDocument/2006/relationships/oleObject" Target="../embeddings/oleObject143.bin"/><Relationship Id="rId9" Type="http://schemas.openxmlformats.org/officeDocument/2006/relationships/image" Target="../media/image127.wmf"/><Relationship Id="rId14" Type="http://schemas.openxmlformats.org/officeDocument/2006/relationships/oleObject" Target="../embeddings/oleObject148.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50.xml"/><Relationship Id="rId7" Type="http://schemas.openxmlformats.org/officeDocument/2006/relationships/image" Target="../media/image130.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50.bin"/><Relationship Id="rId11" Type="http://schemas.openxmlformats.org/officeDocument/2006/relationships/image" Target="../media/image125.wmf"/><Relationship Id="rId5" Type="http://schemas.openxmlformats.org/officeDocument/2006/relationships/image" Target="../media/image7.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31.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notesSlide" Target="../notesSlides/notesSlide51.xml"/><Relationship Id="rId7"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54.bin"/><Relationship Id="rId5" Type="http://schemas.openxmlformats.org/officeDocument/2006/relationships/image" Target="../media/image7.wmf"/><Relationship Id="rId4" Type="http://schemas.openxmlformats.org/officeDocument/2006/relationships/oleObject" Target="../embeddings/oleObject153.bin"/><Relationship Id="rId9" Type="http://schemas.openxmlformats.org/officeDocument/2006/relationships/image" Target="../media/image133.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57.bin"/><Relationship Id="rId5" Type="http://schemas.openxmlformats.org/officeDocument/2006/relationships/image" Target="../media/image7.wmf"/><Relationship Id="rId4" Type="http://schemas.openxmlformats.org/officeDocument/2006/relationships/oleObject" Target="../embeddings/oleObject156.bin"/></Relationships>
</file>

<file path=ppt/slides/_rels/slide65.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36.wmf"/><Relationship Id="rId5" Type="http://schemas.openxmlformats.org/officeDocument/2006/relationships/oleObject" Target="../embeddings/oleObject159.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61.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40.wmf"/><Relationship Id="rId5" Type="http://schemas.openxmlformats.org/officeDocument/2006/relationships/oleObject" Target="../embeddings/oleObject163.bin"/><Relationship Id="rId4" Type="http://schemas.openxmlformats.org/officeDocument/2006/relationships/image" Target="../media/image139.wmf"/></Relationships>
</file>

<file path=ppt/slides/_rels/slide67.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42.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67.bin"/></Relationships>
</file>

<file path=ppt/slides/_rels/slide6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46.wmf"/><Relationship Id="rId5" Type="http://schemas.openxmlformats.org/officeDocument/2006/relationships/oleObject" Target="../embeddings/oleObject170.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72.bin"/></Relationships>
</file>

<file path=ppt/slides/_rels/slide69.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notesSlide" Target="../notesSlides/notesSlide53.xml"/><Relationship Id="rId7"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hyperlink" Target="http://archive.ics.uci.edu/ml/datasets/Breast+Cancer+Wisconsin+(Original)" TargetMode="External"/><Relationship Id="rId5" Type="http://schemas.openxmlformats.org/officeDocument/2006/relationships/image" Target="../media/image7.wmf"/><Relationship Id="rId4" Type="http://schemas.openxmlformats.org/officeDocument/2006/relationships/oleObject" Target="../embeddings/oleObject173.bin"/><Relationship Id="rId9" Type="http://schemas.openxmlformats.org/officeDocument/2006/relationships/image" Target="../media/image1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51.png"/><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176.bin"/><Relationship Id="rId5" Type="http://schemas.openxmlformats.org/officeDocument/2006/relationships/image" Target="../media/image7.wmf"/><Relationship Id="rId4" Type="http://schemas.openxmlformats.org/officeDocument/2006/relationships/oleObject" Target="../embeddings/oleObject175.bin"/></Relationships>
</file>

<file path=ppt/slides/_rels/slide71.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notesSlide" Target="../notesSlides/notesSlide55.xml"/><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hyperlink" Target="http://archive.ics.uci.edu/ml/datasets/Wine+Quality" TargetMode="External"/><Relationship Id="rId5" Type="http://schemas.openxmlformats.org/officeDocument/2006/relationships/image" Target="../media/image7.wmf"/><Relationship Id="rId4" Type="http://schemas.openxmlformats.org/officeDocument/2006/relationships/oleObject" Target="../embeddings/oleObject177.bin"/><Relationship Id="rId9"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152.png"/><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180.bin"/><Relationship Id="rId5" Type="http://schemas.openxmlformats.org/officeDocument/2006/relationships/image" Target="../media/image7.wmf"/><Relationship Id="rId4" Type="http://schemas.openxmlformats.org/officeDocument/2006/relationships/oleObject" Target="../embeddings/oleObject179.bin"/></Relationships>
</file>

<file path=ppt/slides/_rels/slide73.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notesSlide" Target="../notesSlides/notesSlide57.xml"/><Relationship Id="rId7" Type="http://schemas.openxmlformats.org/officeDocument/2006/relationships/image" Target="../media/image153.png"/><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182.bin"/><Relationship Id="rId5" Type="http://schemas.openxmlformats.org/officeDocument/2006/relationships/image" Target="../media/image7.wmf"/><Relationship Id="rId4" Type="http://schemas.openxmlformats.org/officeDocument/2006/relationships/oleObject" Target="../embeddings/oleObject181.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155.png"/><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184.bin"/><Relationship Id="rId5" Type="http://schemas.openxmlformats.org/officeDocument/2006/relationships/image" Target="../media/image7.wmf"/><Relationship Id="rId4" Type="http://schemas.openxmlformats.org/officeDocument/2006/relationships/oleObject" Target="../embeddings/oleObject18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186.bin"/><Relationship Id="rId5" Type="http://schemas.openxmlformats.org/officeDocument/2006/relationships/image" Target="../media/image7.wmf"/><Relationship Id="rId4" Type="http://schemas.openxmlformats.org/officeDocument/2006/relationships/oleObject" Target="../embeddings/oleObject18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wmf"/><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p>
        </p:txBody>
      </p:sp>
      <p:sp>
        <p:nvSpPr>
          <p:cNvPr id="12" name="文本框 11"/>
          <p:cNvSpPr txBox="1"/>
          <p:nvPr/>
        </p:nvSpPr>
        <p:spPr>
          <a:xfrm flipH="1">
            <a:off x="4743450" y="5116830"/>
            <a:ext cx="2757170" cy="306705"/>
          </a:xfrm>
          <a:prstGeom prst="rect">
            <a:avLst/>
          </a:prstGeom>
          <a:noFill/>
        </p:spPr>
        <p:txBody>
          <a:bodyPr wrap="square" rtlCol="0">
            <a:spAutoFit/>
          </a:bodyPr>
          <a:lstStyle/>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p>
        </p:txBody>
      </p:sp>
      <p:sp>
        <p:nvSpPr>
          <p:cNvPr id="5" name="文本框 8"/>
          <p:cNvSpPr txBox="1"/>
          <p:nvPr/>
        </p:nvSpPr>
        <p:spPr>
          <a:xfrm>
            <a:off x="5715" y="3527425"/>
            <a:ext cx="1218057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lumMod val="50000"/>
                  </a:schemeClr>
                </a:solidFill>
                <a:latin typeface="微软雅黑" panose="020B0503020204020204" charset="-122"/>
                <a:ea typeface="微软雅黑" panose="020B0503020204020204" charset="-122"/>
              </a:rPr>
              <a:t>回归算法</a:t>
            </a:r>
          </a:p>
        </p:txBody>
      </p:sp>
      <p:pic>
        <p:nvPicPr>
          <p:cNvPr id="44" name="图片 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6" name="文本框 5"/>
          <p:cNvSpPr txBox="1"/>
          <p:nvPr/>
        </p:nvSpPr>
        <p:spPr>
          <a:xfrm flipH="1">
            <a:off x="5175885" y="5631180"/>
            <a:ext cx="1950085" cy="275590"/>
          </a:xfrm>
          <a:prstGeom prst="rect">
            <a:avLst/>
          </a:prstGeom>
          <a:noFill/>
        </p:spPr>
        <p:txBody>
          <a:bodyPr wrap="square" rtlCol="0">
            <a:spAutoFit/>
          </a:bodyPr>
          <a:lstStyle/>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2190750"/>
            <a:ext cx="10515600" cy="3986530"/>
          </a:xfrm>
        </p:spPr>
        <p:txBody>
          <a:bodyPr>
            <a:normAutofit/>
          </a:bodyPr>
          <a:lstStyle/>
          <a:p>
            <a:pPr>
              <a:lnSpc>
                <a:spcPct val="150000"/>
              </a:lnSpc>
            </a:pPr>
            <a:r>
              <a:rPr lang="zh-CN" altLang="en-US" sz="2400" dirty="0">
                <a:solidFill>
                  <a:schemeClr val="tx1"/>
                </a:solidFill>
              </a:rPr>
              <a:t>误差                 是独立同分布的，服从均值为</a:t>
            </a:r>
            <a:r>
              <a:rPr lang="en-US" altLang="zh-CN" sz="2400" dirty="0">
                <a:solidFill>
                  <a:schemeClr val="tx1"/>
                </a:solidFill>
              </a:rPr>
              <a:t>0</a:t>
            </a:r>
            <a:r>
              <a:rPr lang="zh-CN" altLang="en-US" sz="2400" dirty="0">
                <a:solidFill>
                  <a:schemeClr val="tx1"/>
                </a:solidFill>
              </a:rPr>
              <a:t>，方差为某定值      的</a:t>
            </a:r>
            <a:r>
              <a:rPr lang="zh-CN" altLang="en-US" sz="2400" b="1" dirty="0">
                <a:solidFill>
                  <a:srgbClr val="FF0000"/>
                </a:solidFill>
              </a:rPr>
              <a:t>高斯分布</a:t>
            </a:r>
            <a:r>
              <a:rPr lang="zh-CN" altLang="en-US" sz="2400" dirty="0">
                <a:solidFill>
                  <a:schemeClr val="tx1"/>
                </a:solidFill>
              </a:rPr>
              <a:t>。</a:t>
            </a:r>
          </a:p>
          <a:p>
            <a:pPr lvl="1">
              <a:lnSpc>
                <a:spcPct val="150000"/>
              </a:lnSpc>
            </a:pPr>
            <a:r>
              <a:rPr lang="zh-CN" altLang="en-US" sz="2050" dirty="0">
                <a:sym typeface="+mn-ea"/>
              </a:rPr>
              <a:t>原因：</a:t>
            </a:r>
            <a:r>
              <a:rPr lang="zh-CN" altLang="en-US" sz="2050" b="1" dirty="0">
                <a:solidFill>
                  <a:srgbClr val="FF0000"/>
                </a:solidFill>
                <a:sym typeface="+mn-ea"/>
              </a:rPr>
              <a:t>中心极限定理</a:t>
            </a:r>
            <a:endParaRPr lang="zh-CN" altLang="en-US" sz="2055" dirty="0">
              <a:solidFill>
                <a:schemeClr val="tx1"/>
              </a:solidFill>
            </a:endParaRPr>
          </a:p>
          <a:p>
            <a:pPr>
              <a:lnSpc>
                <a:spcPct val="150000"/>
              </a:lnSpc>
            </a:pPr>
            <a:r>
              <a:rPr lang="zh-CN" altLang="en-US" sz="2400" dirty="0">
                <a:sym typeface="+mn-ea"/>
              </a:rPr>
              <a:t>实际问题中，很多随机现象可以看做</a:t>
            </a:r>
            <a:r>
              <a:rPr lang="zh-CN" altLang="en-US" sz="2400" b="1" dirty="0">
                <a:solidFill>
                  <a:srgbClr val="FF0000"/>
                </a:solidFill>
                <a:sym typeface="+mn-ea"/>
              </a:rPr>
              <a:t>众多因素</a:t>
            </a:r>
            <a:r>
              <a:rPr lang="zh-CN" altLang="en-US" sz="2400" dirty="0">
                <a:sym typeface="+mn-ea"/>
              </a:rPr>
              <a:t>的独立影响的综合反应，往往服从正态分布</a:t>
            </a:r>
            <a:endParaRPr lang="zh-CN" altLang="en-US" sz="2055" b="1" dirty="0">
              <a:solidFill>
                <a:srgbClr val="FF0000"/>
              </a:solidFill>
            </a:endParaRPr>
          </a:p>
        </p:txBody>
      </p:sp>
      <p:sp>
        <p:nvSpPr>
          <p:cNvPr id="3" name="标题 2"/>
          <p:cNvSpPr>
            <a:spLocks noGrp="1"/>
          </p:cNvSpPr>
          <p:nvPr>
            <p:ph type="title"/>
          </p:nvPr>
        </p:nvSpPr>
        <p:spPr/>
        <p:txBody>
          <a:bodyPr/>
          <a:lstStyle/>
          <a:p>
            <a:r>
              <a:rPr lang="zh-CN" altLang="en-US" dirty="0"/>
              <a:t>线性回归、最大似然估计及二乘法</a:t>
            </a:r>
            <a:endParaRPr lang="en-US" altLang="zh-CN" dirty="0"/>
          </a:p>
        </p:txBody>
      </p:sp>
      <p:graphicFrame>
        <p:nvGraphicFramePr>
          <p:cNvPr id="2" name="对象 1">
            <a:hlinkClick r:id="" action="ppaction://ole?verb=0"/>
          </p:cNvPr>
          <p:cNvGraphicFramePr>
            <a:graphicFrameLocks noChangeAspect="1"/>
          </p:cNvGraphicFramePr>
          <p:nvPr/>
        </p:nvGraphicFramePr>
        <p:xfrm>
          <a:off x="1560082" y="1417058"/>
          <a:ext cx="3037278" cy="659008"/>
        </p:xfrm>
        <a:graphic>
          <a:graphicData uri="http://schemas.openxmlformats.org/presentationml/2006/ole">
            <mc:AlternateContent xmlns:mc="http://schemas.openxmlformats.org/markup-compatibility/2006">
              <mc:Choice xmlns:v="urn:schemas-microsoft-com:vml" Requires="v">
                <p:oleObj spid="_x0000_s5245" r:id="rId4" imgW="1054100" imgH="228600" progId="Equation.KSEE3">
                  <p:embed/>
                </p:oleObj>
              </mc:Choice>
              <mc:Fallback>
                <p:oleObj r:id="rId4" imgW="1054100" imgH="228600" progId="Equation.KSEE3">
                  <p:embed/>
                  <p:pic>
                    <p:nvPicPr>
                      <p:cNvPr id="0" name="图片 1024"/>
                      <p:cNvPicPr/>
                      <p:nvPr/>
                    </p:nvPicPr>
                    <p:blipFill>
                      <a:blip r:embed="rId5"/>
                      <a:stretch>
                        <a:fillRect/>
                      </a:stretch>
                    </p:blipFill>
                    <p:spPr>
                      <a:xfrm>
                        <a:off x="1560082" y="1417058"/>
                        <a:ext cx="3037278" cy="659008"/>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805210" y="2267783"/>
          <a:ext cx="1439913" cy="508541"/>
        </p:xfrm>
        <a:graphic>
          <a:graphicData uri="http://schemas.openxmlformats.org/presentationml/2006/ole">
            <mc:AlternateContent xmlns:mc="http://schemas.openxmlformats.org/markup-compatibility/2006">
              <mc:Choice xmlns:v="urn:schemas-microsoft-com:vml" Requires="v">
                <p:oleObj spid="_x0000_s5246" r:id="rId6" imgW="800100" imgH="228600" progId="Equation.KSEE3">
                  <p:embed/>
                </p:oleObj>
              </mc:Choice>
              <mc:Fallback>
                <p:oleObj r:id="rId6" imgW="800100" imgH="228600" progId="Equation.KSEE3">
                  <p:embed/>
                  <p:pic>
                    <p:nvPicPr>
                      <p:cNvPr id="0" name="图片 5120"/>
                      <p:cNvPicPr/>
                      <p:nvPr/>
                    </p:nvPicPr>
                    <p:blipFill>
                      <a:blip r:embed="rId7"/>
                      <a:stretch>
                        <a:fillRect/>
                      </a:stretch>
                    </p:blipFill>
                    <p:spPr>
                      <a:xfrm>
                        <a:off x="1805210" y="2267783"/>
                        <a:ext cx="1439913" cy="50854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609818" y="2267580"/>
          <a:ext cx="507906" cy="507906"/>
        </p:xfrm>
        <a:graphic>
          <a:graphicData uri="http://schemas.openxmlformats.org/presentationml/2006/ole">
            <mc:AlternateContent xmlns:mc="http://schemas.openxmlformats.org/markup-compatibility/2006">
              <mc:Choice xmlns:v="urn:schemas-microsoft-com:vml" Requires="v">
                <p:oleObj spid="_x0000_s5247" r:id="rId8" imgW="203200" imgH="203200" progId="Equation.KSEE3">
                  <p:embed/>
                </p:oleObj>
              </mc:Choice>
              <mc:Fallback>
                <p:oleObj r:id="rId8" imgW="203200" imgH="203200" progId="Equation.KSEE3">
                  <p:embed/>
                  <p:pic>
                    <p:nvPicPr>
                      <p:cNvPr id="0" name="图片 5121"/>
                      <p:cNvPicPr/>
                      <p:nvPr/>
                    </p:nvPicPr>
                    <p:blipFill>
                      <a:blip r:embed="rId9"/>
                      <a:stretch>
                        <a:fillRect/>
                      </a:stretch>
                    </p:blipFill>
                    <p:spPr>
                      <a:xfrm>
                        <a:off x="9609818" y="2267580"/>
                        <a:ext cx="507906" cy="50790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最小二乘</a:t>
            </a:r>
          </a:p>
        </p:txBody>
      </p:sp>
      <p:sp>
        <p:nvSpPr>
          <p:cNvPr id="3" name="内容占位符 2"/>
          <p:cNvSpPr>
            <a:spLocks noGrp="1"/>
          </p:cNvSpPr>
          <p:nvPr>
            <p:ph idx="1"/>
          </p:nvPr>
        </p:nvSpPr>
        <p:spPr/>
        <p:txBody>
          <a:bodyPr/>
          <a:lstStyle/>
          <a:p>
            <a:r>
              <a:rPr lang="en-US" altLang="zh-CN"/>
              <a:t> </a:t>
            </a:r>
            <a:r>
              <a:rPr lang="zh-CN" altLang="en-US"/>
              <a:t>也就是说我们线性回归模型最优的时候是所有样本的预测值和实际值之间的差值最小化，由于预测值和实际值之间的差值存在正负性，所以要求平方后的值最小化。也就是可以得到如下的一个目标函数：</a:t>
            </a:r>
          </a:p>
        </p:txBody>
      </p:sp>
      <p:graphicFrame>
        <p:nvGraphicFramePr>
          <p:cNvPr id="18" name="对象 17">
            <a:hlinkClick r:id="" action="ppaction://ole?verb=0"/>
          </p:cNvPr>
          <p:cNvGraphicFramePr>
            <a:graphicFrameLocks noChangeAspect="1"/>
          </p:cNvGraphicFramePr>
          <p:nvPr/>
        </p:nvGraphicFramePr>
        <p:xfrm>
          <a:off x="2971590" y="3936392"/>
          <a:ext cx="5501640" cy="968375"/>
        </p:xfrm>
        <a:graphic>
          <a:graphicData uri="http://schemas.openxmlformats.org/presentationml/2006/ole">
            <mc:AlternateContent xmlns:mc="http://schemas.openxmlformats.org/markup-compatibility/2006">
              <mc:Choice xmlns:v="urn:schemas-microsoft-com:vml" Requires="v">
                <p:oleObj spid="_x0000_s7408" r:id="rId3" imgW="2451100" imgH="431800" progId="Equation.KSEE3">
                  <p:embed/>
                </p:oleObj>
              </mc:Choice>
              <mc:Fallback>
                <p:oleObj r:id="rId3" imgW="2451100" imgH="431800" progId="Equation.KSEE3">
                  <p:embed/>
                  <p:pic>
                    <p:nvPicPr>
                      <p:cNvPr id="0" name="图片 7174"/>
                      <p:cNvPicPr/>
                      <p:nvPr/>
                    </p:nvPicPr>
                    <p:blipFill>
                      <a:blip r:embed="rId4"/>
                      <a:stretch>
                        <a:fillRect/>
                      </a:stretch>
                    </p:blipFill>
                    <p:spPr>
                      <a:xfrm>
                        <a:off x="2971590" y="3936392"/>
                        <a:ext cx="5501640" cy="9683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似然函数</a:t>
            </a:r>
          </a:p>
        </p:txBody>
      </p:sp>
      <p:graphicFrame>
        <p:nvGraphicFramePr>
          <p:cNvPr id="7" name="对象 6">
            <a:hlinkClick r:id="" action="ppaction://ole?verb=0"/>
          </p:cNvPr>
          <p:cNvGraphicFramePr>
            <a:graphicFrameLocks noChangeAspect="1"/>
          </p:cNvGraphicFramePr>
          <p:nvPr/>
        </p:nvGraphicFramePr>
        <p:xfrm>
          <a:off x="531573" y="1519274"/>
          <a:ext cx="3037278" cy="659008"/>
        </p:xfrm>
        <a:graphic>
          <a:graphicData uri="http://schemas.openxmlformats.org/presentationml/2006/ole">
            <mc:AlternateContent xmlns:mc="http://schemas.openxmlformats.org/markup-compatibility/2006">
              <mc:Choice xmlns:v="urn:schemas-microsoft-com:vml" Requires="v">
                <p:oleObj spid="_x0000_s6344" r:id="rId4" imgW="1054100" imgH="228600" progId="Equation.KSEE3">
                  <p:embed/>
                </p:oleObj>
              </mc:Choice>
              <mc:Fallback>
                <p:oleObj r:id="rId4" imgW="1054100" imgH="228600" progId="Equation.KSEE3">
                  <p:embed/>
                  <p:pic>
                    <p:nvPicPr>
                      <p:cNvPr id="0" name="图片 1024"/>
                      <p:cNvPicPr/>
                      <p:nvPr/>
                    </p:nvPicPr>
                    <p:blipFill>
                      <a:blip r:embed="rId5"/>
                      <a:stretch>
                        <a:fillRect/>
                      </a:stretch>
                    </p:blipFill>
                    <p:spPr>
                      <a:xfrm>
                        <a:off x="531573" y="1519274"/>
                        <a:ext cx="3037278" cy="65900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4497456" y="1074856"/>
          <a:ext cx="3531851" cy="1382774"/>
        </p:xfrm>
        <a:graphic>
          <a:graphicData uri="http://schemas.openxmlformats.org/presentationml/2006/ole">
            <mc:AlternateContent xmlns:mc="http://schemas.openxmlformats.org/markup-compatibility/2006">
              <mc:Choice xmlns:v="urn:schemas-microsoft-com:vml" Requires="v">
                <p:oleObj spid="_x0000_s6345" r:id="rId6" imgW="1485900" imgH="558800" progId="Equation.KSEE3">
                  <p:embed/>
                </p:oleObj>
              </mc:Choice>
              <mc:Fallback>
                <p:oleObj r:id="rId6" imgW="1485900" imgH="558800" progId="Equation.KSEE3">
                  <p:embed/>
                  <p:pic>
                    <p:nvPicPr>
                      <p:cNvPr id="0" name="图片 6144"/>
                      <p:cNvPicPr/>
                      <p:nvPr/>
                    </p:nvPicPr>
                    <p:blipFill>
                      <a:blip r:embed="rId7"/>
                      <a:stretch>
                        <a:fillRect/>
                      </a:stretch>
                    </p:blipFill>
                    <p:spPr>
                      <a:xfrm>
                        <a:off x="4497456" y="1074856"/>
                        <a:ext cx="3531851" cy="1382774"/>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4509906" y="2517944"/>
          <a:ext cx="6374854" cy="1231037"/>
        </p:xfrm>
        <a:graphic>
          <a:graphicData uri="http://schemas.openxmlformats.org/presentationml/2006/ole">
            <mc:AlternateContent xmlns:mc="http://schemas.openxmlformats.org/markup-compatibility/2006">
              <mc:Choice xmlns:v="urn:schemas-microsoft-com:vml" Requires="v">
                <p:oleObj spid="_x0000_s6346" r:id="rId8" imgW="2755900" imgH="533400" progId="Equation.KSEE3">
                  <p:embed/>
                </p:oleObj>
              </mc:Choice>
              <mc:Fallback>
                <p:oleObj r:id="rId8" imgW="2755900" imgH="533400" progId="Equation.KSEE3">
                  <p:embed/>
                  <p:pic>
                    <p:nvPicPr>
                      <p:cNvPr id="0" name="图片 6145"/>
                      <p:cNvPicPr/>
                      <p:nvPr/>
                    </p:nvPicPr>
                    <p:blipFill>
                      <a:blip r:embed="rId9"/>
                      <a:stretch>
                        <a:fillRect/>
                      </a:stretch>
                    </p:blipFill>
                    <p:spPr>
                      <a:xfrm>
                        <a:off x="4509906" y="2517944"/>
                        <a:ext cx="6374854" cy="1231037"/>
                      </a:xfrm>
                      <a:prstGeom prst="rect">
                        <a:avLst/>
                      </a:prstGeom>
                    </p:spPr>
                  </p:pic>
                </p:oleObj>
              </mc:Fallback>
            </mc:AlternateContent>
          </a:graphicData>
        </a:graphic>
      </p:graphicFrame>
      <p:grpSp>
        <p:nvGrpSpPr>
          <p:cNvPr id="2" name="组合 1"/>
          <p:cNvGrpSpPr/>
          <p:nvPr/>
        </p:nvGrpSpPr>
        <p:grpSpPr>
          <a:xfrm>
            <a:off x="2370827" y="3896908"/>
            <a:ext cx="5557761" cy="2467153"/>
            <a:chOff x="7168" y="6119"/>
            <a:chExt cx="8754" cy="3886"/>
          </a:xfrm>
        </p:grpSpPr>
        <p:graphicFrame>
          <p:nvGraphicFramePr>
            <p:cNvPr id="15" name="对象 14">
              <a:hlinkClick r:id="" action="ppaction://ole?verb=0"/>
            </p:cNvPr>
            <p:cNvGraphicFramePr>
              <a:graphicFrameLocks noChangeAspect="1"/>
            </p:cNvGraphicFramePr>
            <p:nvPr/>
          </p:nvGraphicFramePr>
          <p:xfrm>
            <a:off x="7168" y="6119"/>
            <a:ext cx="5336" cy="1628"/>
          </p:xfrm>
          <a:graphic>
            <a:graphicData uri="http://schemas.openxmlformats.org/presentationml/2006/ole">
              <mc:AlternateContent xmlns:mc="http://schemas.openxmlformats.org/markup-compatibility/2006">
                <mc:Choice xmlns:v="urn:schemas-microsoft-com:vml" Requires="v">
                  <p:oleObj spid="_x0000_s6347" r:id="rId10" imgW="1459865" imgH="431800" progId="Equation.KSEE3">
                    <p:embed/>
                  </p:oleObj>
                </mc:Choice>
                <mc:Fallback>
                  <p:oleObj r:id="rId10" imgW="1459865" imgH="431800" progId="Equation.KSEE3">
                    <p:embed/>
                    <p:pic>
                      <p:nvPicPr>
                        <p:cNvPr id="0" name="图片 6146"/>
                        <p:cNvPicPr/>
                        <p:nvPr/>
                      </p:nvPicPr>
                      <p:blipFill>
                        <a:blip r:embed="rId11"/>
                        <a:stretch>
                          <a:fillRect/>
                        </a:stretch>
                      </p:blipFill>
                      <p:spPr>
                        <a:xfrm>
                          <a:off x="7168" y="6119"/>
                          <a:ext cx="5336" cy="1628"/>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8360" y="8207"/>
            <a:ext cx="7563" cy="1798"/>
          </p:xfrm>
          <a:graphic>
            <a:graphicData uri="http://schemas.openxmlformats.org/presentationml/2006/ole">
              <mc:AlternateContent xmlns:mc="http://schemas.openxmlformats.org/markup-compatibility/2006">
                <mc:Choice xmlns:v="urn:schemas-microsoft-com:vml" Requires="v">
                  <p:oleObj spid="_x0000_s6348" r:id="rId12" imgW="2133600" imgH="533400" progId="Equation.KSEE3">
                    <p:embed/>
                  </p:oleObj>
                </mc:Choice>
                <mc:Fallback>
                  <p:oleObj r:id="rId12" imgW="2133600" imgH="533400" progId="Equation.KSEE3">
                    <p:embed/>
                    <p:pic>
                      <p:nvPicPr>
                        <p:cNvPr id="0" name="图片 6147"/>
                        <p:cNvPicPr/>
                        <p:nvPr/>
                      </p:nvPicPr>
                      <p:blipFill>
                        <a:blip r:embed="rId13"/>
                        <a:stretch>
                          <a:fillRect/>
                        </a:stretch>
                      </p:blipFill>
                      <p:spPr>
                        <a:xfrm>
                          <a:off x="8360" y="8207"/>
                          <a:ext cx="7563" cy="1798"/>
                        </a:xfrm>
                        <a:prstGeom prst="rect">
                          <a:avLst/>
                        </a:prstGeom>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对数似然、目标函数及最小二乘</a:t>
            </a:r>
          </a:p>
        </p:txBody>
      </p:sp>
      <p:grpSp>
        <p:nvGrpSpPr>
          <p:cNvPr id="20" name="组合 19"/>
          <p:cNvGrpSpPr/>
          <p:nvPr/>
        </p:nvGrpSpPr>
        <p:grpSpPr>
          <a:xfrm>
            <a:off x="2599743" y="1182091"/>
            <a:ext cx="6331682" cy="4230857"/>
            <a:chOff x="1049" y="2073"/>
            <a:chExt cx="9973" cy="6664"/>
          </a:xfrm>
        </p:grpSpPr>
        <p:graphicFrame>
          <p:nvGraphicFramePr>
            <p:cNvPr id="2" name="对象 1">
              <a:hlinkClick r:id="" action="ppaction://ole?verb=0"/>
            </p:cNvPr>
            <p:cNvGraphicFramePr>
              <a:graphicFrameLocks noChangeAspect="1"/>
            </p:cNvGraphicFramePr>
            <p:nvPr/>
          </p:nvGraphicFramePr>
          <p:xfrm>
            <a:off x="1049" y="2073"/>
            <a:ext cx="3597" cy="797"/>
          </p:xfrm>
          <a:graphic>
            <a:graphicData uri="http://schemas.openxmlformats.org/presentationml/2006/ole">
              <mc:AlternateContent xmlns:mc="http://schemas.openxmlformats.org/markup-compatibility/2006">
                <mc:Choice xmlns:v="urn:schemas-microsoft-com:vml" Requires="v">
                  <p:oleObj spid="_x0000_s10247" r:id="rId4" imgW="850900" imgH="215900" progId="Equation.KSEE3">
                    <p:embed/>
                  </p:oleObj>
                </mc:Choice>
                <mc:Fallback>
                  <p:oleObj r:id="rId4" imgW="850900" imgH="215900" progId="Equation.KSEE3">
                    <p:embed/>
                    <p:pic>
                      <p:nvPicPr>
                        <p:cNvPr id="0" name="图片 7168"/>
                        <p:cNvPicPr/>
                        <p:nvPr/>
                      </p:nvPicPr>
                      <p:blipFill>
                        <a:blip r:embed="rId5"/>
                        <a:stretch>
                          <a:fillRect/>
                        </a:stretch>
                      </p:blipFill>
                      <p:spPr>
                        <a:xfrm>
                          <a:off x="1049" y="2073"/>
                          <a:ext cx="3597" cy="797"/>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088" y="2934"/>
            <a:ext cx="7791" cy="1828"/>
          </p:xfrm>
          <a:graphic>
            <a:graphicData uri="http://schemas.openxmlformats.org/presentationml/2006/ole">
              <mc:AlternateContent xmlns:mc="http://schemas.openxmlformats.org/markup-compatibility/2006">
                <mc:Choice xmlns:v="urn:schemas-microsoft-com:vml" Requires="v">
                  <p:oleObj spid="_x0000_s10248" name="公式" r:id="rId6" imgW="2260600" imgH="533400" progId="Equation.3">
                    <p:embed/>
                  </p:oleObj>
                </mc:Choice>
                <mc:Fallback>
                  <p:oleObj name="公式" r:id="rId6" imgW="2260600" imgH="533400" progId="Equation.3">
                    <p:embed/>
                    <p:pic>
                      <p:nvPicPr>
                        <p:cNvPr id="0" name="图片 7169"/>
                        <p:cNvPicPr/>
                        <p:nvPr/>
                      </p:nvPicPr>
                      <p:blipFill>
                        <a:blip r:embed="rId7"/>
                        <a:stretch>
                          <a:fillRect/>
                        </a:stretch>
                      </p:blipFill>
                      <p:spPr>
                        <a:xfrm>
                          <a:off x="2088" y="2934"/>
                          <a:ext cx="7791" cy="1828"/>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088" y="4762"/>
            <a:ext cx="8934" cy="2038"/>
          </p:xfrm>
          <a:graphic>
            <a:graphicData uri="http://schemas.openxmlformats.org/presentationml/2006/ole">
              <mc:AlternateContent xmlns:mc="http://schemas.openxmlformats.org/markup-compatibility/2006">
                <mc:Choice xmlns:v="urn:schemas-microsoft-com:vml" Requires="v">
                  <p:oleObj spid="_x0000_s10249" r:id="rId8" imgW="2247900" imgH="533400" progId="Equation.KSEE3">
                    <p:embed/>
                  </p:oleObj>
                </mc:Choice>
                <mc:Fallback>
                  <p:oleObj r:id="rId8" imgW="2247900" imgH="533400" progId="Equation.KSEE3">
                    <p:embed/>
                    <p:pic>
                      <p:nvPicPr>
                        <p:cNvPr id="0" name="图片 7170"/>
                        <p:cNvPicPr/>
                        <p:nvPr/>
                      </p:nvPicPr>
                      <p:blipFill>
                        <a:blip r:embed="rId9"/>
                        <a:stretch>
                          <a:fillRect/>
                        </a:stretch>
                      </p:blipFill>
                      <p:spPr>
                        <a:xfrm>
                          <a:off x="2088" y="4762"/>
                          <a:ext cx="8934" cy="203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88" y="7072"/>
            <a:ext cx="8324" cy="1665"/>
          </p:xfrm>
          <a:graphic>
            <a:graphicData uri="http://schemas.openxmlformats.org/presentationml/2006/ole">
              <mc:AlternateContent xmlns:mc="http://schemas.openxmlformats.org/markup-compatibility/2006">
                <mc:Choice xmlns:v="urn:schemas-microsoft-com:vml" Requires="v">
                  <p:oleObj spid="_x0000_s10250" name="公式" r:id="rId10" imgW="2425700" imgH="431800" progId="Equation.3">
                    <p:embed/>
                  </p:oleObj>
                </mc:Choice>
                <mc:Fallback>
                  <p:oleObj name="公式" r:id="rId10" imgW="2425700" imgH="431800" progId="Equation.3">
                    <p:embed/>
                    <p:pic>
                      <p:nvPicPr>
                        <p:cNvPr id="0" name="图片 7171"/>
                        <p:cNvPicPr/>
                        <p:nvPr/>
                      </p:nvPicPr>
                      <p:blipFill>
                        <a:blip r:embed="rId11"/>
                        <a:stretch>
                          <a:fillRect/>
                        </a:stretch>
                      </p:blipFill>
                      <p:spPr>
                        <a:xfrm>
                          <a:off x="2088" y="7072"/>
                          <a:ext cx="8324" cy="1665"/>
                        </a:xfrm>
                        <a:prstGeom prst="rect">
                          <a:avLst/>
                        </a:prstGeom>
                      </p:spPr>
                    </p:pic>
                  </p:oleObj>
                </mc:Fallback>
              </mc:AlternateContent>
            </a:graphicData>
          </a:graphic>
        </p:graphicFrame>
      </p:grpSp>
      <p:graphicFrame>
        <p:nvGraphicFramePr>
          <p:cNvPr id="9" name="对象 8">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0251" r:id="rId12" imgW="914400" imgH="215900" progId="Equation.KSEE3">
                  <p:embed/>
                </p:oleObj>
              </mc:Choice>
              <mc:Fallback>
                <p:oleObj r:id="rId12" imgW="914400" imgH="215900" progId="Equation.KSEE3">
                  <p:embed/>
                  <p:pic>
                    <p:nvPicPr>
                      <p:cNvPr id="0" name="图片 7172"/>
                      <p:cNvPicPr/>
                      <p:nvPr/>
                    </p:nvPicPr>
                    <p:blipFill>
                      <a:blip r:embed="rId13"/>
                      <a:stretch>
                        <a:fillRect/>
                      </a:stretch>
                    </p:blipFill>
                    <p:spPr>
                      <a:xfrm>
                        <a:off x="5638567" y="3320435"/>
                        <a:ext cx="914231" cy="21586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3094982" y="5657649"/>
          <a:ext cx="5614265" cy="968831"/>
        </p:xfrm>
        <a:graphic>
          <a:graphicData uri="http://schemas.openxmlformats.org/presentationml/2006/ole">
            <mc:AlternateContent xmlns:mc="http://schemas.openxmlformats.org/markup-compatibility/2006">
              <mc:Choice xmlns:v="urn:schemas-microsoft-com:vml" Requires="v">
                <p:oleObj spid="_x0000_s10252" r:id="rId14" imgW="2501900" imgH="431800" progId="Equation.KSEE3">
                  <p:embed/>
                </p:oleObj>
              </mc:Choice>
              <mc:Fallback>
                <p:oleObj r:id="rId14" imgW="2501900" imgH="431800" progId="Equation.KSEE3">
                  <p:embed/>
                  <p:pic>
                    <p:nvPicPr>
                      <p:cNvPr id="0" name="图片 7174"/>
                      <p:cNvPicPr/>
                      <p:nvPr/>
                    </p:nvPicPr>
                    <p:blipFill>
                      <a:blip r:embed="rId15"/>
                      <a:stretch>
                        <a:fillRect/>
                      </a:stretch>
                    </p:blipFill>
                    <p:spPr>
                      <a:xfrm>
                        <a:off x="3094982" y="5657649"/>
                        <a:ext cx="5614265" cy="968831"/>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θ的求解过程</a:t>
            </a:r>
            <a:endParaRPr lang="zh-CN" altLang="en-US" dirty="0"/>
          </a:p>
        </p:txBody>
      </p:sp>
      <p:graphicFrame>
        <p:nvGraphicFramePr>
          <p:cNvPr id="9" name="对象 8">
            <a:hlinkClick r:id="" action="ppaction://ole?verb=0"/>
          </p:cNvPr>
          <p:cNvGraphicFramePr>
            <a:graphicFrameLocks noChangeAspect="1"/>
          </p:cNvGraphicFramePr>
          <p:nvPr/>
        </p:nvGraphicFramePr>
        <p:xfrm>
          <a:off x="907423" y="1102791"/>
          <a:ext cx="6718326" cy="816459"/>
        </p:xfrm>
        <a:graphic>
          <a:graphicData uri="http://schemas.openxmlformats.org/presentationml/2006/ole">
            <mc:AlternateContent xmlns:mc="http://schemas.openxmlformats.org/markup-compatibility/2006">
              <mc:Choice xmlns:v="urn:schemas-microsoft-com:vml" Requires="v">
                <p:oleObj spid="_x0000_s11272" r:id="rId4" imgW="3060065" imgH="431800" progId="Equation.KSEE3">
                  <p:embed/>
                </p:oleObj>
              </mc:Choice>
              <mc:Fallback>
                <p:oleObj r:id="rId4" imgW="3060065" imgH="431800" progId="Equation.KSEE3">
                  <p:embed/>
                  <p:pic>
                    <p:nvPicPr>
                      <p:cNvPr id="0" name="图片 7174"/>
                      <p:cNvPicPr/>
                      <p:nvPr/>
                    </p:nvPicPr>
                    <p:blipFill>
                      <a:blip r:embed="rId5"/>
                      <a:stretch>
                        <a:fillRect/>
                      </a:stretch>
                    </p:blipFill>
                    <p:spPr>
                      <a:xfrm>
                        <a:off x="907423" y="1102791"/>
                        <a:ext cx="6718326" cy="81645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84879" y="5251747"/>
          <a:ext cx="2780785" cy="537745"/>
        </p:xfrm>
        <a:graphic>
          <a:graphicData uri="http://schemas.openxmlformats.org/presentationml/2006/ole">
            <mc:AlternateContent xmlns:mc="http://schemas.openxmlformats.org/markup-compatibility/2006">
              <mc:Choice xmlns:v="urn:schemas-microsoft-com:vml" Requires="v">
                <p:oleObj spid="_x0000_s11273" r:id="rId6" imgW="1104900" imgH="266700" progId="Equation.KSEE3">
                  <p:embed/>
                </p:oleObj>
              </mc:Choice>
              <mc:Fallback>
                <p:oleObj r:id="rId6" imgW="1104900" imgH="266700" progId="Equation.KSEE3">
                  <p:embed/>
                  <p:pic>
                    <p:nvPicPr>
                      <p:cNvPr id="0" name="图片 8193"/>
                      <p:cNvPicPr/>
                      <p:nvPr/>
                    </p:nvPicPr>
                    <p:blipFill>
                      <a:blip r:embed="rId7"/>
                      <a:stretch>
                        <a:fillRect/>
                      </a:stretch>
                    </p:blipFill>
                    <p:spPr>
                      <a:xfrm>
                        <a:off x="984879" y="5251747"/>
                        <a:ext cx="2780785" cy="537745"/>
                      </a:xfrm>
                      <a:prstGeom prst="rect">
                        <a:avLst/>
                      </a:prstGeom>
                    </p:spPr>
                  </p:pic>
                </p:oleObj>
              </mc:Fallback>
            </mc:AlternateContent>
          </a:graphicData>
        </a:graphic>
      </p:graphicFrame>
      <p:grpSp>
        <p:nvGrpSpPr>
          <p:cNvPr id="23" name="组合 22"/>
          <p:cNvGrpSpPr/>
          <p:nvPr/>
        </p:nvGrpSpPr>
        <p:grpSpPr>
          <a:xfrm>
            <a:off x="907423" y="1969405"/>
            <a:ext cx="8347434" cy="3143938"/>
            <a:chOff x="1426" y="3102"/>
            <a:chExt cx="13148" cy="4952"/>
          </a:xfrm>
        </p:grpSpPr>
        <p:graphicFrame>
          <p:nvGraphicFramePr>
            <p:cNvPr id="12" name="对象 11">
              <a:hlinkClick r:id="" action="ppaction://ole?verb=0"/>
            </p:cNvPr>
            <p:cNvGraphicFramePr>
              <a:graphicFrameLocks noChangeAspect="1"/>
            </p:cNvGraphicFramePr>
            <p:nvPr/>
          </p:nvGraphicFramePr>
          <p:xfrm>
            <a:off x="1426" y="3102"/>
            <a:ext cx="13149" cy="1316"/>
          </p:xfrm>
          <a:graphic>
            <a:graphicData uri="http://schemas.openxmlformats.org/presentationml/2006/ole">
              <mc:AlternateContent xmlns:mc="http://schemas.openxmlformats.org/markup-compatibility/2006">
                <mc:Choice xmlns:v="urn:schemas-microsoft-com:vml" Requires="v">
                  <p:oleObj spid="_x0000_s11274" r:id="rId8" imgW="4089400" imgH="431800" progId="Equation.KSEE3">
                    <p:embed/>
                  </p:oleObj>
                </mc:Choice>
                <mc:Fallback>
                  <p:oleObj r:id="rId8" imgW="4089400" imgH="431800" progId="Equation.KSEE3">
                    <p:embed/>
                    <p:pic>
                      <p:nvPicPr>
                        <p:cNvPr id="0" name="图片 8194"/>
                        <p:cNvPicPr/>
                        <p:nvPr/>
                      </p:nvPicPr>
                      <p:blipFill>
                        <a:blip r:embed="rId9"/>
                        <a:stretch>
                          <a:fillRect/>
                        </a:stretch>
                      </p:blipFill>
                      <p:spPr>
                        <a:xfrm>
                          <a:off x="1426" y="3102"/>
                          <a:ext cx="13149" cy="1316"/>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2886" y="4418"/>
            <a:ext cx="9306" cy="3637"/>
          </p:xfrm>
          <a:graphic>
            <a:graphicData uri="http://schemas.openxmlformats.org/presentationml/2006/ole">
              <mc:AlternateContent xmlns:mc="http://schemas.openxmlformats.org/markup-compatibility/2006">
                <mc:Choice xmlns:v="urn:schemas-microsoft-com:vml" Requires="v">
                  <p:oleObj spid="_x0000_s11275" r:id="rId10" imgW="2730500" imgH="1066800" progId="Equation.KSEE3">
                    <p:embed/>
                  </p:oleObj>
                </mc:Choice>
                <mc:Fallback>
                  <p:oleObj r:id="rId10" imgW="2730500" imgH="1066800" progId="Equation.KSEE3">
                    <p:embed/>
                    <p:pic>
                      <p:nvPicPr>
                        <p:cNvPr id="0" name="图片 8195"/>
                        <p:cNvPicPr/>
                        <p:nvPr/>
                      </p:nvPicPr>
                      <p:blipFill>
                        <a:blip r:embed="rId11"/>
                        <a:stretch>
                          <a:fillRect/>
                        </a:stretch>
                      </p:blipFill>
                      <p:spPr>
                        <a:xfrm>
                          <a:off x="2886" y="4418"/>
                          <a:ext cx="9306" cy="3637"/>
                        </a:xfrm>
                        <a:prstGeom prst="rect">
                          <a:avLst/>
                        </a:prstGeom>
                      </p:spPr>
                    </p:pic>
                  </p:oleObj>
                </mc:Fallback>
              </mc:AlternateContent>
            </a:graphicData>
          </a:graphic>
        </p:graphicFrame>
      </p:grpSp>
      <p:graphicFrame>
        <p:nvGraphicFramePr>
          <p:cNvPr id="21" name="对象 20">
            <a:hlinkClick r:id="" action="ppaction://ole?verb=0"/>
          </p:cNvPr>
          <p:cNvGraphicFramePr>
            <a:graphicFrameLocks noChangeAspect="1"/>
          </p:cNvGraphicFramePr>
          <p:nvPr/>
        </p:nvGraphicFramePr>
        <p:xfrm>
          <a:off x="8729810" y="1147867"/>
          <a:ext cx="1528162" cy="726940"/>
        </p:xfrm>
        <a:graphic>
          <a:graphicData uri="http://schemas.openxmlformats.org/presentationml/2006/ole">
            <mc:AlternateContent xmlns:mc="http://schemas.openxmlformats.org/markup-compatibility/2006">
              <mc:Choice xmlns:v="urn:schemas-microsoft-com:vml" Requires="v">
                <p:oleObj spid="_x0000_s11276" r:id="rId12" imgW="584200" imgH="279400" progId="Equation.KSEE3">
                  <p:embed/>
                </p:oleObj>
              </mc:Choice>
              <mc:Fallback>
                <p:oleObj r:id="rId12" imgW="584200" imgH="279400" progId="Equation.KSEE3">
                  <p:embed/>
                  <p:pic>
                    <p:nvPicPr>
                      <p:cNvPr id="0" name="图片 8192"/>
                      <p:cNvPicPr/>
                      <p:nvPr/>
                    </p:nvPicPr>
                    <p:blipFill>
                      <a:blip r:embed="rId13"/>
                      <a:stretch>
                        <a:fillRect/>
                      </a:stretch>
                    </p:blipFill>
                    <p:spPr>
                      <a:xfrm>
                        <a:off x="8729810" y="1147867"/>
                        <a:ext cx="1528162" cy="72694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7917795" y="1269765"/>
          <a:ext cx="659643" cy="483780"/>
        </p:xfrm>
        <a:graphic>
          <a:graphicData uri="http://schemas.openxmlformats.org/presentationml/2006/ole">
            <mc:AlternateContent xmlns:mc="http://schemas.openxmlformats.org/markup-compatibility/2006">
              <mc:Choice xmlns:v="urn:schemas-microsoft-com:vml" Requires="v">
                <p:oleObj spid="_x0000_s11277" r:id="rId14" imgW="190500" imgH="139700" progId="Equation.KSEE3">
                  <p:embed/>
                </p:oleObj>
              </mc:Choice>
              <mc:Fallback>
                <p:oleObj r:id="rId14" imgW="190500" imgH="139700" progId="Equation.KSEE3">
                  <p:embed/>
                  <p:pic>
                    <p:nvPicPr>
                      <p:cNvPr id="0" name="图片 8196"/>
                      <p:cNvPicPr/>
                      <p:nvPr/>
                    </p:nvPicPr>
                    <p:blipFill>
                      <a:blip r:embed="rId15"/>
                      <a:stretch>
                        <a:fillRect/>
                      </a:stretch>
                    </p:blipFill>
                    <p:spPr>
                      <a:xfrm>
                        <a:off x="7917795" y="1269765"/>
                        <a:ext cx="659643" cy="48378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6791514" y="208241"/>
          <a:ext cx="3188380" cy="860901"/>
        </p:xfrm>
        <a:graphic>
          <a:graphicData uri="http://schemas.openxmlformats.org/presentationml/2006/ole">
            <mc:AlternateContent xmlns:mc="http://schemas.openxmlformats.org/markup-compatibility/2006">
              <mc:Choice xmlns:v="urn:schemas-microsoft-com:vml" Requires="v">
                <p:oleObj spid="_x0000_s11278" r:id="rId16" imgW="1663700" imgH="431800" progId="Equation.KSEE3">
                  <p:embed/>
                </p:oleObj>
              </mc:Choice>
              <mc:Fallback>
                <p:oleObj r:id="rId16" imgW="1663700" imgH="431800" progId="Equation.KSEE3">
                  <p:embed/>
                  <p:pic>
                    <p:nvPicPr>
                      <p:cNvPr id="0" name="图片 7174"/>
                      <p:cNvPicPr/>
                      <p:nvPr/>
                    </p:nvPicPr>
                    <p:blipFill>
                      <a:blip r:embed="rId17"/>
                      <a:stretch>
                        <a:fillRect/>
                      </a:stretch>
                    </p:blipFill>
                    <p:spPr>
                      <a:xfrm>
                        <a:off x="6791514" y="208241"/>
                        <a:ext cx="3188380" cy="860901"/>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最小二乘法的参数最优解</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2294"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t>参数解析式</a:t>
            </a:r>
          </a:p>
          <a:p>
            <a:pPr>
              <a:lnSpc>
                <a:spcPct val="150000"/>
              </a:lnSpc>
            </a:pPr>
            <a:endParaRPr lang="zh-CN" altLang="en-US" sz="2400" dirty="0"/>
          </a:p>
          <a:p>
            <a:pPr>
              <a:lnSpc>
                <a:spcPct val="150000"/>
              </a:lnSpc>
            </a:pPr>
            <a:r>
              <a:rPr lang="zh-CN" altLang="en-US" sz="2400" dirty="0">
                <a:sym typeface="+mn-ea"/>
              </a:rPr>
              <a:t>最小二乘法的使用要求矩阵 </a:t>
            </a:r>
            <a:r>
              <a:rPr lang="en-US" altLang="zh-CN" sz="2400" dirty="0">
                <a:sym typeface="+mn-ea"/>
              </a:rPr>
              <a:t>	</a:t>
            </a:r>
            <a:r>
              <a:rPr lang="zh-CN" altLang="en-US" sz="2400" dirty="0">
                <a:sym typeface="+mn-ea"/>
              </a:rPr>
              <a:t> 是</a:t>
            </a:r>
            <a:r>
              <a:rPr lang="zh-CN" altLang="en-US" sz="2400" dirty="0">
                <a:solidFill>
                  <a:srgbClr val="FF0000"/>
                </a:solidFill>
                <a:sym typeface="+mn-ea"/>
              </a:rPr>
              <a:t>可逆</a:t>
            </a:r>
            <a:r>
              <a:rPr lang="zh-CN" altLang="en-US" sz="2400" dirty="0">
                <a:sym typeface="+mn-ea"/>
              </a:rPr>
              <a:t>的；为了防止不可逆或者过拟合的问题存在，可以增加额外数据影响，导致最终的矩阵是可逆的：</a:t>
            </a:r>
            <a:endParaRPr lang="zh-CN" altLang="en-US" sz="2400" dirty="0"/>
          </a:p>
          <a:p>
            <a:pPr>
              <a:lnSpc>
                <a:spcPct val="150000"/>
              </a:lnSpc>
            </a:pPr>
            <a:endParaRPr lang="zh-CN" altLang="en-US" sz="2400" dirty="0"/>
          </a:p>
          <a:p>
            <a:pPr>
              <a:lnSpc>
                <a:spcPct val="150000"/>
              </a:lnSpc>
            </a:pPr>
            <a:r>
              <a:rPr lang="zh-CN" altLang="en-US" sz="2400" dirty="0">
                <a:sym typeface="+mn-ea"/>
              </a:rPr>
              <a:t>最小二乘法直接求解的难点：矩阵逆的求解是一个难处</a:t>
            </a:r>
            <a:endParaRPr lang="zh-CN" altLang="en-US" sz="2400" dirty="0"/>
          </a:p>
        </p:txBody>
      </p:sp>
      <p:graphicFrame>
        <p:nvGraphicFramePr>
          <p:cNvPr id="14" name="对象 13">
            <a:hlinkClick r:id="" action="ppaction://ole?verb=0"/>
          </p:cNvPr>
          <p:cNvGraphicFramePr>
            <a:graphicFrameLocks noChangeAspect="1"/>
          </p:cNvGraphicFramePr>
          <p:nvPr/>
        </p:nvGraphicFramePr>
        <p:xfrm>
          <a:off x="1340413" y="1883696"/>
          <a:ext cx="2780785" cy="537745"/>
        </p:xfrm>
        <a:graphic>
          <a:graphicData uri="http://schemas.openxmlformats.org/presentationml/2006/ole">
            <mc:AlternateContent xmlns:mc="http://schemas.openxmlformats.org/markup-compatibility/2006">
              <mc:Choice xmlns:v="urn:schemas-microsoft-com:vml" Requires="v">
                <p:oleObj spid="_x0000_s12295" r:id="rId6" imgW="1104900" imgH="266700" progId="Equation.KSEE3">
                  <p:embed/>
                </p:oleObj>
              </mc:Choice>
              <mc:Fallback>
                <p:oleObj r:id="rId6" imgW="1104900" imgH="266700" progId="Equation.KSEE3">
                  <p:embed/>
                  <p:pic>
                    <p:nvPicPr>
                      <p:cNvPr id="0" name="图片 8193"/>
                      <p:cNvPicPr/>
                      <p:nvPr/>
                    </p:nvPicPr>
                    <p:blipFill>
                      <a:blip r:embed="rId7"/>
                      <a:stretch>
                        <a:fillRect/>
                      </a:stretch>
                    </p:blipFill>
                    <p:spPr>
                      <a:xfrm>
                        <a:off x="1340413" y="1883696"/>
                        <a:ext cx="2780785" cy="53774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4902169" y="2759223"/>
          <a:ext cx="736464" cy="368232"/>
        </p:xfrm>
        <a:graphic>
          <a:graphicData uri="http://schemas.openxmlformats.org/presentationml/2006/ole">
            <mc:AlternateContent xmlns:mc="http://schemas.openxmlformats.org/markup-compatibility/2006">
              <mc:Choice xmlns:v="urn:schemas-microsoft-com:vml" Requires="v">
                <p:oleObj spid="_x0000_s12296" r:id="rId8" imgW="381000" imgH="190500" progId="Equation.KSEE3">
                  <p:embed/>
                </p:oleObj>
              </mc:Choice>
              <mc:Fallback>
                <p:oleObj r:id="rId8" imgW="381000" imgH="190500" progId="Equation.KSEE3">
                  <p:embed/>
                  <p:pic>
                    <p:nvPicPr>
                      <p:cNvPr id="0" name="图片 9216"/>
                      <p:cNvPicPr/>
                      <p:nvPr/>
                    </p:nvPicPr>
                    <p:blipFill>
                      <a:blip r:embed="rId9"/>
                      <a:stretch>
                        <a:fillRect/>
                      </a:stretch>
                    </p:blipFill>
                    <p:spPr>
                      <a:xfrm>
                        <a:off x="4902169" y="2759223"/>
                        <a:ext cx="736464" cy="368232"/>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1340413" y="3735656"/>
          <a:ext cx="3468363" cy="647580"/>
        </p:xfrm>
        <a:graphic>
          <a:graphicData uri="http://schemas.openxmlformats.org/presentationml/2006/ole">
            <mc:AlternateContent xmlns:mc="http://schemas.openxmlformats.org/markup-compatibility/2006">
              <mc:Choice xmlns:v="urn:schemas-microsoft-com:vml" Requires="v">
                <p:oleObj spid="_x0000_s12297" r:id="rId10" imgW="1384300" imgH="266700" progId="Equation.KSEE3">
                  <p:embed/>
                </p:oleObj>
              </mc:Choice>
              <mc:Fallback>
                <p:oleObj r:id="rId10" imgW="1384300" imgH="266700" progId="Equation.KSEE3">
                  <p:embed/>
                  <p:pic>
                    <p:nvPicPr>
                      <p:cNvPr id="0" name="图片 9217"/>
                      <p:cNvPicPr/>
                      <p:nvPr/>
                    </p:nvPicPr>
                    <p:blipFill>
                      <a:blip r:embed="rId11"/>
                      <a:stretch>
                        <a:fillRect/>
                      </a:stretch>
                    </p:blipFill>
                    <p:spPr>
                      <a:xfrm>
                        <a:off x="1340413" y="3735656"/>
                        <a:ext cx="3468363" cy="64758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7894939" y="421562"/>
          <a:ext cx="3188380" cy="860901"/>
        </p:xfrm>
        <a:graphic>
          <a:graphicData uri="http://schemas.openxmlformats.org/presentationml/2006/ole">
            <mc:AlternateContent xmlns:mc="http://schemas.openxmlformats.org/markup-compatibility/2006">
              <mc:Choice xmlns:v="urn:schemas-microsoft-com:vml" Requires="v">
                <p:oleObj spid="_x0000_s12298" r:id="rId12" imgW="1663700" imgH="431800" progId="Equation.KSEE3">
                  <p:embed/>
                </p:oleObj>
              </mc:Choice>
              <mc:Fallback>
                <p:oleObj r:id="rId12" imgW="1663700" imgH="431800" progId="Equation.KSEE3">
                  <p:embed/>
                  <p:pic>
                    <p:nvPicPr>
                      <p:cNvPr id="0" name="图片 7174"/>
                      <p:cNvPicPr/>
                      <p:nvPr/>
                    </p:nvPicPr>
                    <p:blipFill>
                      <a:blip r:embed="rId13"/>
                      <a:stretch>
                        <a:fillRect/>
                      </a:stretch>
                    </p:blipFill>
                    <p:spPr>
                      <a:xfrm>
                        <a:off x="7894939" y="421562"/>
                        <a:ext cx="3188380" cy="860901"/>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普通最小二乘法线性回归案例</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823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a:xfrm>
            <a:off x="327660" y="969645"/>
            <a:ext cx="11605895" cy="5207635"/>
          </a:xfrm>
        </p:spPr>
        <p:txBody>
          <a:bodyPr>
            <a:normAutofit/>
          </a:bodyPr>
          <a:lstStyle/>
          <a:p>
            <a:pPr>
              <a:lnSpc>
                <a:spcPct val="150000"/>
              </a:lnSpc>
            </a:pPr>
            <a:r>
              <a:rPr lang="zh-CN" altLang="en-US" sz="2400" dirty="0"/>
              <a:t>现有一批描述家庭用电情况的数据，对数据进行算法模型预测，并最终得到预测模型（每天各个时间段和功率之间的关系、功率与电流之间的关系等）</a:t>
            </a:r>
          </a:p>
          <a:p>
            <a:pPr lvl="1">
              <a:lnSpc>
                <a:spcPct val="150000"/>
              </a:lnSpc>
            </a:pPr>
            <a:r>
              <a:rPr lang="zh-CN" altLang="en-US" sz="2055" dirty="0"/>
              <a:t>数据来源</a:t>
            </a:r>
            <a:r>
              <a:rPr lang="en-US" altLang="zh-CN" sz="2055" dirty="0"/>
              <a:t>: </a:t>
            </a:r>
            <a:r>
              <a:rPr lang="en-US" altLang="zh-CN" sz="2055" dirty="0">
                <a:hlinkClick r:id="rId6"/>
              </a:rPr>
              <a:t>Individual household electric power consumption Data Set</a:t>
            </a:r>
            <a:endParaRPr lang="en-US" altLang="zh-CN" sz="2055" dirty="0"/>
          </a:p>
          <a:p>
            <a:pPr lvl="1">
              <a:lnSpc>
                <a:spcPct val="150000"/>
              </a:lnSpc>
            </a:pPr>
            <a:r>
              <a:rPr lang="zh-CN" altLang="en-US" sz="2055" dirty="0"/>
              <a:t>建议：使用</a:t>
            </a:r>
            <a:r>
              <a:rPr lang="en-US" altLang="zh-CN" sz="2055" dirty="0"/>
              <a:t>python</a:t>
            </a:r>
            <a:r>
              <a:rPr lang="zh-CN" altLang="en-US" sz="2055" dirty="0"/>
              <a:t>的</a:t>
            </a:r>
            <a:r>
              <a:rPr lang="en-US" altLang="zh-CN" sz="2055" dirty="0"/>
              <a:t>sklearn</a:t>
            </a:r>
            <a:r>
              <a:rPr lang="zh-CN" altLang="en-US" sz="2055" dirty="0"/>
              <a:t>库的</a:t>
            </a:r>
            <a:r>
              <a:rPr lang="en-US" altLang="zh-CN" sz="2055" dirty="0"/>
              <a:t>linear_model</a:t>
            </a:r>
            <a:r>
              <a:rPr lang="zh-CN" altLang="en-US" sz="2055" dirty="0"/>
              <a:t>中</a:t>
            </a:r>
            <a:r>
              <a:rPr lang="en-US" altLang="zh-CN" sz="2055" dirty="0"/>
              <a:t>LinearRegression</a:t>
            </a:r>
            <a:r>
              <a:rPr lang="zh-CN" altLang="en-US" sz="2055" dirty="0"/>
              <a:t>来获取算法</a:t>
            </a:r>
          </a:p>
        </p:txBody>
      </p:sp>
      <p:pic>
        <p:nvPicPr>
          <p:cNvPr id="2" name="图片 1"/>
          <p:cNvPicPr>
            <a:picLocks noChangeAspect="1"/>
          </p:cNvPicPr>
          <p:nvPr/>
        </p:nvPicPr>
        <p:blipFill>
          <a:blip r:embed="rId7"/>
          <a:stretch>
            <a:fillRect/>
          </a:stretch>
        </p:blipFill>
        <p:spPr>
          <a:xfrm>
            <a:off x="168420" y="3320462"/>
            <a:ext cx="11855160" cy="1876078"/>
          </a:xfrm>
          <a:prstGeom prst="rect">
            <a:avLst/>
          </a:prstGeom>
        </p:spPr>
      </p:pic>
      <p:pic>
        <p:nvPicPr>
          <p:cNvPr id="4" name="图片 3"/>
          <p:cNvPicPr>
            <a:picLocks noChangeAspect="1"/>
          </p:cNvPicPr>
          <p:nvPr/>
        </p:nvPicPr>
        <p:blipFill>
          <a:blip r:embed="rId8"/>
          <a:stretch>
            <a:fillRect/>
          </a:stretch>
        </p:blipFill>
        <p:spPr>
          <a:xfrm>
            <a:off x="87790" y="5117164"/>
            <a:ext cx="11845636" cy="1671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普通最小二乘法线性回归案例</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3314"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363964" y="1286907"/>
            <a:ext cx="5275238" cy="4284822"/>
          </a:xfrm>
          <a:prstGeom prst="rect">
            <a:avLst/>
          </a:prstGeom>
        </p:spPr>
      </p:pic>
      <p:pic>
        <p:nvPicPr>
          <p:cNvPr id="7" name="图片 6"/>
          <p:cNvPicPr>
            <a:picLocks noChangeAspect="1"/>
          </p:cNvPicPr>
          <p:nvPr/>
        </p:nvPicPr>
        <p:blipFill>
          <a:blip r:embed="rId7"/>
          <a:stretch>
            <a:fillRect/>
          </a:stretch>
        </p:blipFill>
        <p:spPr>
          <a:xfrm>
            <a:off x="5917281" y="1239291"/>
            <a:ext cx="5665691" cy="43324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目标函数</a:t>
            </a:r>
            <a:r>
              <a:rPr lang="en-US" altLang="zh-CN" dirty="0"/>
              <a:t>(loss/cost function)</a:t>
            </a:r>
          </a:p>
        </p:txBody>
      </p:sp>
      <p:graphicFrame>
        <p:nvGraphicFramePr>
          <p:cNvPr id="9" name="对象 8">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4573" r:id="rId4" imgW="914400" imgH="215900" progId="Equation.KSEE3">
                  <p:embed/>
                </p:oleObj>
              </mc:Choice>
              <mc:Fallback>
                <p:oleObj r:id="rId4" imgW="914400" imgH="215900" progId="Equation.KSEE3">
                  <p:embed/>
                  <p:pic>
                    <p:nvPicPr>
                      <p:cNvPr id="0" name="图片 7172"/>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8" name="内容占位符 7"/>
          <p:cNvSpPr>
            <a:spLocks noGrp="1"/>
          </p:cNvSpPr>
          <p:nvPr>
            <p:ph idx="1"/>
          </p:nvPr>
        </p:nvSpPr>
        <p:spPr/>
        <p:txBody>
          <a:bodyPr>
            <a:normAutofit fontScale="97500" lnSpcReduction="10000"/>
          </a:bodyPr>
          <a:lstStyle/>
          <a:p>
            <a:pPr>
              <a:lnSpc>
                <a:spcPct val="250000"/>
              </a:lnSpc>
            </a:pPr>
            <a:r>
              <a:rPr lang="en-US" altLang="zh-CN" sz="2400" dirty="0">
                <a:solidFill>
                  <a:schemeClr val="tx1"/>
                </a:solidFill>
              </a:rPr>
              <a:t>0-1</a:t>
            </a:r>
            <a:r>
              <a:rPr lang="zh-CN" altLang="en-US" sz="2400" dirty="0">
                <a:solidFill>
                  <a:schemeClr val="tx1"/>
                </a:solidFill>
              </a:rPr>
              <a:t>损失函数</a:t>
            </a:r>
          </a:p>
          <a:p>
            <a:pPr>
              <a:lnSpc>
                <a:spcPct val="250000"/>
              </a:lnSpc>
            </a:pPr>
            <a:r>
              <a:rPr lang="zh-CN" altLang="en-US" sz="2400" dirty="0">
                <a:solidFill>
                  <a:schemeClr val="tx1"/>
                </a:solidFill>
              </a:rPr>
              <a:t>感知器损失函数</a:t>
            </a:r>
          </a:p>
          <a:p>
            <a:pPr>
              <a:lnSpc>
                <a:spcPct val="250000"/>
              </a:lnSpc>
            </a:pPr>
            <a:r>
              <a:rPr lang="zh-CN" altLang="en-US" sz="2400" dirty="0">
                <a:solidFill>
                  <a:schemeClr val="tx1"/>
                </a:solidFill>
              </a:rPr>
              <a:t>平方和损失函数</a:t>
            </a:r>
          </a:p>
          <a:p>
            <a:pPr>
              <a:lnSpc>
                <a:spcPct val="250000"/>
              </a:lnSpc>
            </a:pPr>
            <a:r>
              <a:rPr lang="zh-CN" altLang="en-US" sz="2400" dirty="0">
                <a:solidFill>
                  <a:schemeClr val="tx1"/>
                </a:solidFill>
              </a:rPr>
              <a:t>绝对值损失函数</a:t>
            </a:r>
          </a:p>
          <a:p>
            <a:pPr>
              <a:lnSpc>
                <a:spcPct val="250000"/>
              </a:lnSpc>
            </a:pPr>
            <a:r>
              <a:rPr lang="zh-CN" altLang="en-US" sz="2400" dirty="0">
                <a:solidFill>
                  <a:schemeClr val="tx1"/>
                </a:solidFill>
              </a:rPr>
              <a:t>对数损失函数</a:t>
            </a:r>
          </a:p>
        </p:txBody>
      </p:sp>
      <p:graphicFrame>
        <p:nvGraphicFramePr>
          <p:cNvPr id="13" name="对象 12">
            <a:hlinkClick r:id="" action="ppaction://ole?verb=0"/>
          </p:cNvPr>
          <p:cNvGraphicFramePr>
            <a:graphicFrameLocks noChangeAspect="1"/>
          </p:cNvGraphicFramePr>
          <p:nvPr/>
        </p:nvGraphicFramePr>
        <p:xfrm>
          <a:off x="3242310" y="4211955"/>
          <a:ext cx="3310890" cy="995680"/>
        </p:xfrm>
        <a:graphic>
          <a:graphicData uri="http://schemas.openxmlformats.org/presentationml/2006/ole">
            <mc:AlternateContent xmlns:mc="http://schemas.openxmlformats.org/markup-compatibility/2006">
              <mc:Choice xmlns:v="urn:schemas-microsoft-com:vml" Requires="v">
                <p:oleObj spid="_x0000_s14574" r:id="rId6" imgW="1435100" imgH="431800" progId="Equation.KSEE3">
                  <p:embed/>
                </p:oleObj>
              </mc:Choice>
              <mc:Fallback>
                <p:oleObj r:id="rId6" imgW="1435100" imgH="431800" progId="Equation.KSEE3">
                  <p:embed/>
                  <p:pic>
                    <p:nvPicPr>
                      <p:cNvPr id="0" name="图片 7174"/>
                      <p:cNvPicPr/>
                      <p:nvPr/>
                    </p:nvPicPr>
                    <p:blipFill>
                      <a:blip r:embed="rId7"/>
                      <a:stretch>
                        <a:fillRect/>
                      </a:stretch>
                    </p:blipFill>
                    <p:spPr>
                      <a:xfrm>
                        <a:off x="3242310" y="4211955"/>
                        <a:ext cx="3310890" cy="99568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3242310" y="3188335"/>
          <a:ext cx="3740785" cy="1050925"/>
        </p:xfrm>
        <a:graphic>
          <a:graphicData uri="http://schemas.openxmlformats.org/presentationml/2006/ole">
            <mc:AlternateContent xmlns:mc="http://schemas.openxmlformats.org/markup-compatibility/2006">
              <mc:Choice xmlns:v="urn:schemas-microsoft-com:vml" Requires="v">
                <p:oleObj spid="_x0000_s14575" r:id="rId8" imgW="1536700" imgH="431800" progId="Equation.KSEE3">
                  <p:embed/>
                </p:oleObj>
              </mc:Choice>
              <mc:Fallback>
                <p:oleObj r:id="rId8" imgW="1536700" imgH="431800" progId="Equation.KSEE3">
                  <p:embed/>
                  <p:pic>
                    <p:nvPicPr>
                      <p:cNvPr id="0" name="图片 7174"/>
                      <p:cNvPicPr/>
                      <p:nvPr/>
                    </p:nvPicPr>
                    <p:blipFill>
                      <a:blip r:embed="rId9"/>
                      <a:stretch>
                        <a:fillRect/>
                      </a:stretch>
                    </p:blipFill>
                    <p:spPr>
                      <a:xfrm>
                        <a:off x="3242310" y="3188335"/>
                        <a:ext cx="3740785" cy="1050925"/>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2879725" y="1440180"/>
          <a:ext cx="3125470" cy="781685"/>
        </p:xfrm>
        <a:graphic>
          <a:graphicData uri="http://schemas.openxmlformats.org/presentationml/2006/ole">
            <mc:AlternateContent xmlns:mc="http://schemas.openxmlformats.org/markup-compatibility/2006">
              <mc:Choice xmlns:v="urn:schemas-microsoft-com:vml" Requires="v">
                <p:oleObj spid="_x0000_s14576" r:id="rId10" imgW="939800" imgH="254000" progId="Equation.KSEE3">
                  <p:embed/>
                </p:oleObj>
              </mc:Choice>
              <mc:Fallback>
                <p:oleObj r:id="rId10" imgW="939800" imgH="254000" progId="Equation.KSEE3">
                  <p:embed/>
                  <p:pic>
                    <p:nvPicPr>
                      <p:cNvPr id="0" name="图片 7174"/>
                      <p:cNvPicPr/>
                      <p:nvPr/>
                    </p:nvPicPr>
                    <p:blipFill>
                      <a:blip r:embed="rId11"/>
                      <a:stretch>
                        <a:fillRect/>
                      </a:stretch>
                    </p:blipFill>
                    <p:spPr>
                      <a:xfrm>
                        <a:off x="2879725" y="1440180"/>
                        <a:ext cx="3125470" cy="781685"/>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3242310" y="2303780"/>
          <a:ext cx="3449955" cy="884555"/>
        </p:xfrm>
        <a:graphic>
          <a:graphicData uri="http://schemas.openxmlformats.org/presentationml/2006/ole">
            <mc:AlternateContent xmlns:mc="http://schemas.openxmlformats.org/markup-compatibility/2006">
              <mc:Choice xmlns:v="urn:schemas-microsoft-com:vml" Requires="v">
                <p:oleObj spid="_x0000_s14577" r:id="rId12" imgW="1054100" imgH="292100" progId="Equation.KSEE3">
                  <p:embed/>
                </p:oleObj>
              </mc:Choice>
              <mc:Fallback>
                <p:oleObj r:id="rId12" imgW="1054100" imgH="292100" progId="Equation.KSEE3">
                  <p:embed/>
                  <p:pic>
                    <p:nvPicPr>
                      <p:cNvPr id="0" name="图片 7174"/>
                      <p:cNvPicPr/>
                      <p:nvPr/>
                    </p:nvPicPr>
                    <p:blipFill>
                      <a:blip r:embed="rId13"/>
                      <a:stretch>
                        <a:fillRect/>
                      </a:stretch>
                    </p:blipFill>
                    <p:spPr>
                      <a:xfrm>
                        <a:off x="3242310" y="2303780"/>
                        <a:ext cx="3449955" cy="884555"/>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2947035" y="5207635"/>
          <a:ext cx="3900805" cy="992505"/>
        </p:xfrm>
        <a:graphic>
          <a:graphicData uri="http://schemas.openxmlformats.org/presentationml/2006/ole">
            <mc:AlternateContent xmlns:mc="http://schemas.openxmlformats.org/markup-compatibility/2006">
              <mc:Choice xmlns:v="urn:schemas-microsoft-com:vml" Requires="v">
                <p:oleObj spid="_x0000_s14578" r:id="rId14" imgW="1663700" imgH="431800" progId="Equation.KSEE3">
                  <p:embed/>
                </p:oleObj>
              </mc:Choice>
              <mc:Fallback>
                <p:oleObj r:id="rId14" imgW="1663700" imgH="431800" progId="Equation.KSEE3">
                  <p:embed/>
                  <p:pic>
                    <p:nvPicPr>
                      <p:cNvPr id="0" name="图片 7174"/>
                      <p:cNvPicPr/>
                      <p:nvPr/>
                    </p:nvPicPr>
                    <p:blipFill>
                      <a:blip r:embed="rId15"/>
                      <a:stretch>
                        <a:fillRect/>
                      </a:stretch>
                    </p:blipFill>
                    <p:spPr>
                      <a:xfrm>
                        <a:off x="2947035" y="5207635"/>
                        <a:ext cx="3900805" cy="99250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模型</a:t>
            </a:r>
          </a:p>
        </p:txBody>
      </p:sp>
      <p:pic>
        <p:nvPicPr>
          <p:cNvPr id="5" name="图片 4"/>
          <p:cNvPicPr>
            <a:picLocks noChangeAspect="1"/>
          </p:cNvPicPr>
          <p:nvPr/>
        </p:nvPicPr>
        <p:blipFill>
          <a:blip r:embed="rId2"/>
          <a:stretch>
            <a:fillRect/>
          </a:stretch>
        </p:blipFill>
        <p:spPr>
          <a:xfrm>
            <a:off x="2060370" y="1014542"/>
            <a:ext cx="7227502" cy="5489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违反“四不原则”，不推荐就业</a:t>
            </a:r>
            <a:endParaRPr lang="en-US" altLang="zh-CN" sz="2000" dirty="0"/>
          </a:p>
        </p:txBody>
      </p:sp>
      <p:sp>
        <p:nvSpPr>
          <p:cNvPr id="3" name="标题 2"/>
          <p:cNvSpPr>
            <a:spLocks noGrp="1"/>
          </p:cNvSpPr>
          <p:nvPr>
            <p:ph type="title"/>
          </p:nvPr>
        </p:nvSpPr>
        <p:spPr/>
        <p:txBody>
          <a:bodyPr/>
          <a:lstStyle/>
          <a:p>
            <a:r>
              <a:rPr lang="zh-CN" altLang="en-US" dirty="0"/>
              <a:t>课程要求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多项式线性回归案例</a:t>
            </a:r>
          </a:p>
        </p:txBody>
      </p:sp>
      <p:sp>
        <p:nvSpPr>
          <p:cNvPr id="6" name="内容占位符 5"/>
          <p:cNvSpPr>
            <a:spLocks noGrp="1"/>
          </p:cNvSpPr>
          <p:nvPr>
            <p:ph idx="1"/>
          </p:nvPr>
        </p:nvSpPr>
        <p:spPr/>
        <p:txBody>
          <a:bodyPr/>
          <a:lstStyle/>
          <a:p>
            <a:endParaRPr lang="zh-CN" altLang="en-US"/>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5362"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567761" y="1014542"/>
            <a:ext cx="11055208" cy="55418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过拟合</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6386"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14" name="图片 13"/>
          <p:cNvPicPr>
            <a:picLocks noChangeAspect="1"/>
          </p:cNvPicPr>
          <p:nvPr/>
        </p:nvPicPr>
        <p:blipFill>
          <a:blip r:embed="rId6"/>
          <a:stretch>
            <a:fillRect/>
          </a:stretch>
        </p:blipFill>
        <p:spPr>
          <a:xfrm>
            <a:off x="1292162" y="1014542"/>
            <a:ext cx="6103760" cy="4570519"/>
          </a:xfrm>
          <a:prstGeom prst="rect">
            <a:avLst/>
          </a:prstGeom>
        </p:spPr>
      </p:pic>
      <p:pic>
        <p:nvPicPr>
          <p:cNvPr id="15" name="图片 14"/>
          <p:cNvPicPr>
            <a:picLocks noChangeAspect="1"/>
          </p:cNvPicPr>
          <p:nvPr/>
        </p:nvPicPr>
        <p:blipFill>
          <a:blip r:embed="rId7"/>
          <a:stretch>
            <a:fillRect/>
          </a:stretch>
        </p:blipFill>
        <p:spPr>
          <a:xfrm>
            <a:off x="468085" y="5469512"/>
            <a:ext cx="11016480" cy="1269765"/>
          </a:xfrm>
          <a:prstGeom prst="rect">
            <a:avLst/>
          </a:prstGeom>
        </p:spPr>
      </p:pic>
      <p:sp>
        <p:nvSpPr>
          <p:cNvPr id="2" name="十角星 1"/>
          <p:cNvSpPr/>
          <p:nvPr/>
        </p:nvSpPr>
        <p:spPr>
          <a:xfrm>
            <a:off x="8543789" y="2061463"/>
            <a:ext cx="2537625" cy="2361128"/>
          </a:xfrm>
          <a:prstGeom prst="star10">
            <a:avLst/>
          </a:prstGeom>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solidFill>
                  <a:srgbClr val="ED7D31"/>
                </a:solidFill>
              </a:rPr>
              <a:t>结论：不是阶数越高效果越好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线性回归的过拟合</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741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t>目标函数：</a:t>
            </a:r>
          </a:p>
          <a:p>
            <a:pPr>
              <a:lnSpc>
                <a:spcPct val="150000"/>
              </a:lnSpc>
            </a:pPr>
            <a:r>
              <a:rPr lang="zh-CN" altLang="en-US" sz="2400" dirty="0"/>
              <a:t>为了防止数据过拟合，也就是的</a:t>
            </a:r>
            <a:r>
              <a:rPr lang="zh-CN" altLang="en-US" sz="2400" dirty="0">
                <a:sym typeface="+mn-ea"/>
              </a:rPr>
              <a:t>θ值在样本空间中不能过大，可以在目标函数之上增加一个平方和损失：</a:t>
            </a:r>
          </a:p>
          <a:p>
            <a:pPr>
              <a:lnSpc>
                <a:spcPct val="150000"/>
              </a:lnSpc>
            </a:pPr>
            <a:endParaRPr lang="zh-CN" altLang="en-US" sz="2400" dirty="0">
              <a:sym typeface="+mn-ea"/>
            </a:endParaRPr>
          </a:p>
          <a:p>
            <a:pPr>
              <a:lnSpc>
                <a:spcPct val="150000"/>
              </a:lnSpc>
            </a:pPr>
            <a:endParaRPr lang="zh-CN" altLang="en-US" sz="2400" dirty="0">
              <a:sym typeface="+mn-ea"/>
            </a:endParaRPr>
          </a:p>
          <a:p>
            <a:pPr>
              <a:lnSpc>
                <a:spcPct val="150000"/>
              </a:lnSpc>
            </a:pPr>
            <a:r>
              <a:rPr lang="zh-CN" sz="2400" b="1" dirty="0">
                <a:sym typeface="+mn-ea"/>
              </a:rPr>
              <a:t>正则项</a:t>
            </a:r>
            <a:r>
              <a:rPr lang="en-US" altLang="zh-CN" sz="2400" b="1" dirty="0">
                <a:sym typeface="+mn-ea"/>
              </a:rPr>
              <a:t>(norm)/</a:t>
            </a:r>
            <a:r>
              <a:rPr lang="zh-CN" altLang="en-US" sz="2400" b="1" dirty="0">
                <a:sym typeface="+mn-ea"/>
              </a:rPr>
              <a:t>惩罚项</a:t>
            </a:r>
            <a:r>
              <a:rPr lang="zh-CN" sz="2400" dirty="0">
                <a:sym typeface="+mn-ea"/>
              </a:rPr>
              <a:t>：</a:t>
            </a:r>
            <a:r>
              <a:rPr lang="en-US" altLang="zh-CN" sz="2400" dirty="0">
                <a:sym typeface="+mn-ea"/>
              </a:rPr>
              <a:t>		; </a:t>
            </a:r>
            <a:r>
              <a:rPr lang="zh-CN" altLang="en-US" sz="2400" dirty="0">
                <a:sym typeface="+mn-ea"/>
              </a:rPr>
              <a:t>这里这个正则项叫做</a:t>
            </a:r>
            <a:r>
              <a:rPr lang="en-US" altLang="zh-CN" sz="2400" dirty="0">
                <a:sym typeface="+mn-ea"/>
              </a:rPr>
              <a:t>L2-norm</a:t>
            </a:r>
            <a:endParaRPr lang="zh-CN" altLang="en-US" sz="2400" dirty="0">
              <a:sym typeface="+mn-ea"/>
            </a:endParaRPr>
          </a:p>
        </p:txBody>
      </p:sp>
      <p:graphicFrame>
        <p:nvGraphicFramePr>
          <p:cNvPr id="2" name="对象 1">
            <a:hlinkClick r:id="" action="ppaction://ole?verb=0"/>
          </p:cNvPr>
          <p:cNvGraphicFramePr>
            <a:graphicFrameLocks noChangeAspect="1"/>
          </p:cNvGraphicFramePr>
          <p:nvPr/>
        </p:nvGraphicFramePr>
        <p:xfrm>
          <a:off x="2620998" y="1087551"/>
          <a:ext cx="3733109" cy="790429"/>
        </p:xfrm>
        <a:graphic>
          <a:graphicData uri="http://schemas.openxmlformats.org/presentationml/2006/ole">
            <mc:AlternateContent xmlns:mc="http://schemas.openxmlformats.org/markup-compatibility/2006">
              <mc:Choice xmlns:v="urn:schemas-microsoft-com:vml" Requires="v">
                <p:oleObj spid="_x0000_s17414" r:id="rId6" imgW="1663700" imgH="431800" progId="Equation.KSEE3">
                  <p:embed/>
                </p:oleObj>
              </mc:Choice>
              <mc:Fallback>
                <p:oleObj r:id="rId6" imgW="1663700" imgH="431800" progId="Equation.KSEE3">
                  <p:embed/>
                  <p:pic>
                    <p:nvPicPr>
                      <p:cNvPr id="0" name="图片 7174"/>
                      <p:cNvPicPr/>
                      <p:nvPr/>
                    </p:nvPicPr>
                    <p:blipFill>
                      <a:blip r:embed="rId7"/>
                      <a:stretch>
                        <a:fillRect/>
                      </a:stretch>
                    </p:blipFill>
                    <p:spPr>
                      <a:xfrm>
                        <a:off x="2620998" y="1087551"/>
                        <a:ext cx="3733109" cy="790429"/>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620971" y="3081404"/>
          <a:ext cx="5475861" cy="1077712"/>
        </p:xfrm>
        <a:graphic>
          <a:graphicData uri="http://schemas.openxmlformats.org/presentationml/2006/ole">
            <mc:AlternateContent xmlns:mc="http://schemas.openxmlformats.org/markup-compatibility/2006">
              <mc:Choice xmlns:v="urn:schemas-microsoft-com:vml" Requires="v">
                <p:oleObj spid="_x0000_s17415" name="公式" r:id="rId8" imgW="62788800" imgH="11582400" progId="Equation.3">
                  <p:embed/>
                </p:oleObj>
              </mc:Choice>
              <mc:Fallback>
                <p:oleObj name="公式" r:id="rId8" imgW="62788800" imgH="11582400" progId="Equation.3">
                  <p:embed/>
                  <p:pic>
                    <p:nvPicPr>
                      <p:cNvPr id="0" name="图片 10240"/>
                      <p:cNvPicPr/>
                      <p:nvPr/>
                    </p:nvPicPr>
                    <p:blipFill>
                      <a:blip r:embed="rId9"/>
                      <a:stretch>
                        <a:fillRect/>
                      </a:stretch>
                    </p:blipFill>
                    <p:spPr>
                      <a:xfrm>
                        <a:off x="2620971" y="3081404"/>
                        <a:ext cx="5475861" cy="107771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329644" y="4399770"/>
          <a:ext cx="1142153" cy="922484"/>
        </p:xfrm>
        <a:graphic>
          <a:graphicData uri="http://schemas.openxmlformats.org/presentationml/2006/ole">
            <mc:AlternateContent xmlns:mc="http://schemas.openxmlformats.org/markup-compatibility/2006">
              <mc:Choice xmlns:v="urn:schemas-microsoft-com:vml" Requires="v">
                <p:oleObj spid="_x0000_s17416" r:id="rId10" imgW="482600" imgH="444500" progId="Equation.KSEE3">
                  <p:embed/>
                </p:oleObj>
              </mc:Choice>
              <mc:Fallback>
                <p:oleObj r:id="rId10" imgW="482600" imgH="444500" progId="Equation.KSEE3">
                  <p:embed/>
                  <p:pic>
                    <p:nvPicPr>
                      <p:cNvPr id="0" name="图片 10241"/>
                      <p:cNvPicPr/>
                      <p:nvPr/>
                    </p:nvPicPr>
                    <p:blipFill>
                      <a:blip r:embed="rId11"/>
                      <a:stretch>
                        <a:fillRect/>
                      </a:stretch>
                    </p:blipFill>
                    <p:spPr>
                      <a:xfrm>
                        <a:off x="4329644" y="4399770"/>
                        <a:ext cx="1142153" cy="922484"/>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过拟合和正则项</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8438"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en-US" altLang="zh-CN" sz="2400" dirty="0"/>
              <a:t>L2-norm</a:t>
            </a:r>
            <a:r>
              <a:rPr lang="zh-CN" altLang="en-US" sz="2400" dirty="0"/>
              <a:t>：</a:t>
            </a:r>
            <a:endParaRPr lang="en-US" altLang="zh-CN" sz="2400" dirty="0"/>
          </a:p>
          <a:p>
            <a:pPr>
              <a:lnSpc>
                <a:spcPct val="150000"/>
              </a:lnSpc>
            </a:pPr>
            <a:endParaRPr lang="en-US" altLang="zh-CN" sz="2400" dirty="0">
              <a:sym typeface="+mn-ea"/>
            </a:endParaRPr>
          </a:p>
          <a:p>
            <a:pPr>
              <a:lnSpc>
                <a:spcPct val="150000"/>
              </a:lnSpc>
            </a:pPr>
            <a:endParaRPr lang="en-US" altLang="zh-CN" sz="2400" dirty="0">
              <a:sym typeface="+mn-ea"/>
            </a:endParaRPr>
          </a:p>
          <a:p>
            <a:pPr>
              <a:lnSpc>
                <a:spcPct val="150000"/>
              </a:lnSpc>
            </a:pPr>
            <a:r>
              <a:rPr lang="en-US" altLang="zh-CN" sz="2400" dirty="0">
                <a:sym typeface="+mn-ea"/>
              </a:rPr>
              <a:t>L1-norm</a:t>
            </a:r>
            <a:r>
              <a:rPr lang="zh-CN" altLang="en-US" sz="2400" dirty="0">
                <a:sym typeface="+mn-ea"/>
              </a:rPr>
              <a:t>：</a:t>
            </a:r>
          </a:p>
        </p:txBody>
      </p:sp>
      <p:graphicFrame>
        <p:nvGraphicFramePr>
          <p:cNvPr id="7" name="对象 6">
            <a:hlinkClick r:id="" action="ppaction://ole?verb=0"/>
          </p:cNvPr>
          <p:cNvGraphicFramePr>
            <a:graphicFrameLocks noChangeAspect="1"/>
          </p:cNvGraphicFramePr>
          <p:nvPr/>
        </p:nvGraphicFramePr>
        <p:xfrm>
          <a:off x="1041701" y="2055432"/>
          <a:ext cx="5937737" cy="1166596"/>
        </p:xfrm>
        <a:graphic>
          <a:graphicData uri="http://schemas.openxmlformats.org/presentationml/2006/ole">
            <mc:AlternateContent xmlns:mc="http://schemas.openxmlformats.org/markup-compatibility/2006">
              <mc:Choice xmlns:v="urn:schemas-microsoft-com:vml" Requires="v">
                <p:oleObj spid="_x0000_s18439" name="公式" r:id="rId6" imgW="62788800" imgH="11582400" progId="Equation.3">
                  <p:embed/>
                </p:oleObj>
              </mc:Choice>
              <mc:Fallback>
                <p:oleObj name="公式" r:id="rId6" imgW="62788800" imgH="11582400" progId="Equation.3">
                  <p:embed/>
                  <p:pic>
                    <p:nvPicPr>
                      <p:cNvPr id="0" name="图片 10240"/>
                      <p:cNvPicPr/>
                      <p:nvPr/>
                    </p:nvPicPr>
                    <p:blipFill>
                      <a:blip r:embed="rId7"/>
                      <a:stretch>
                        <a:fillRect/>
                      </a:stretch>
                    </p:blipFill>
                    <p:spPr>
                      <a:xfrm>
                        <a:off x="1041701" y="2055432"/>
                        <a:ext cx="5937737" cy="1166596"/>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027416" y="3877545"/>
          <a:ext cx="6023448" cy="1104695"/>
        </p:xfrm>
        <a:graphic>
          <a:graphicData uri="http://schemas.openxmlformats.org/presentationml/2006/ole">
            <mc:AlternateContent xmlns:mc="http://schemas.openxmlformats.org/markup-compatibility/2006">
              <mc:Choice xmlns:v="urn:schemas-microsoft-com:vml" Requires="v">
                <p:oleObj spid="_x0000_s18440" name="公式" r:id="rId8" imgW="63703200" imgH="10972800" progId="Equation.3">
                  <p:embed/>
                </p:oleObj>
              </mc:Choice>
              <mc:Fallback>
                <p:oleObj name="公式" r:id="rId8" imgW="63703200" imgH="10972800" progId="Equation.3">
                  <p:embed/>
                  <p:pic>
                    <p:nvPicPr>
                      <p:cNvPr id="0" name="图片 10240"/>
                      <p:cNvPicPr/>
                      <p:nvPr/>
                    </p:nvPicPr>
                    <p:blipFill>
                      <a:blip r:embed="rId9"/>
                      <a:stretch>
                        <a:fillRect/>
                      </a:stretch>
                    </p:blipFill>
                    <p:spPr>
                      <a:xfrm>
                        <a:off x="1027416" y="3877545"/>
                        <a:ext cx="6023448" cy="110469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515935" y="2376048"/>
          <a:ext cx="1588476" cy="531397"/>
        </p:xfrm>
        <a:graphic>
          <a:graphicData uri="http://schemas.openxmlformats.org/presentationml/2006/ole">
            <mc:AlternateContent xmlns:mc="http://schemas.openxmlformats.org/markup-compatibility/2006">
              <mc:Choice xmlns:v="urn:schemas-microsoft-com:vml" Requires="v">
                <p:oleObj spid="_x0000_s18441" r:id="rId10" imgW="368300" imgH="177165" progId="Equation.KSEE3">
                  <p:embed/>
                </p:oleObj>
              </mc:Choice>
              <mc:Fallback>
                <p:oleObj r:id="rId10" imgW="368300" imgH="177165" progId="Equation.KSEE3">
                  <p:embed/>
                  <p:pic>
                    <p:nvPicPr>
                      <p:cNvPr id="0" name="图片 11264"/>
                      <p:cNvPicPr/>
                      <p:nvPr/>
                    </p:nvPicPr>
                    <p:blipFill>
                      <a:blip r:embed="rId11"/>
                      <a:stretch>
                        <a:fillRect/>
                      </a:stretch>
                    </p:blipFill>
                    <p:spPr>
                      <a:xfrm>
                        <a:off x="7515935" y="2376048"/>
                        <a:ext cx="1588476" cy="531397"/>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680041" y="4164194"/>
          <a:ext cx="1588476" cy="531397"/>
        </p:xfrm>
        <a:graphic>
          <a:graphicData uri="http://schemas.openxmlformats.org/presentationml/2006/ole">
            <mc:AlternateContent xmlns:mc="http://schemas.openxmlformats.org/markup-compatibility/2006">
              <mc:Choice xmlns:v="urn:schemas-microsoft-com:vml" Requires="v">
                <p:oleObj spid="_x0000_s18442" r:id="rId12" imgW="368300" imgH="177165" progId="Equation.KSEE3">
                  <p:embed/>
                </p:oleObj>
              </mc:Choice>
              <mc:Fallback>
                <p:oleObj r:id="rId12" imgW="368300" imgH="177165" progId="Equation.KSEE3">
                  <p:embed/>
                  <p:pic>
                    <p:nvPicPr>
                      <p:cNvPr id="0" name="图片 11264"/>
                      <p:cNvPicPr/>
                      <p:nvPr/>
                    </p:nvPicPr>
                    <p:blipFill>
                      <a:blip r:embed="rId11"/>
                      <a:stretch>
                        <a:fillRect/>
                      </a:stretch>
                    </p:blipFill>
                    <p:spPr>
                      <a:xfrm>
                        <a:off x="7680041" y="4164194"/>
                        <a:ext cx="1588476" cy="531397"/>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Ridge</a:t>
            </a:r>
            <a:r>
              <a:rPr lang="zh-CN" altLang="en-US" dirty="0"/>
              <a:t>回归</a:t>
            </a:r>
            <a:endParaRPr lang="en-US" altLang="zh-CN"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9460"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t>使用</a:t>
            </a:r>
            <a:r>
              <a:rPr lang="en-US" altLang="zh-CN" sz="2400" dirty="0"/>
              <a:t>L2</a:t>
            </a:r>
            <a:r>
              <a:rPr lang="zh-CN" altLang="en-US" sz="2400" dirty="0"/>
              <a:t>正则的线性回归模型就称为</a:t>
            </a:r>
            <a:r>
              <a:rPr lang="en-US" altLang="zh-CN" sz="2400" dirty="0"/>
              <a:t>Ridge</a:t>
            </a:r>
            <a:r>
              <a:rPr lang="zh-CN" altLang="en-US" sz="2400" dirty="0"/>
              <a:t>回归</a:t>
            </a:r>
            <a:r>
              <a:rPr lang="en-US" altLang="zh-CN" sz="2400" dirty="0"/>
              <a:t>(</a:t>
            </a:r>
            <a:r>
              <a:rPr lang="zh-CN" altLang="en-US" sz="2400" dirty="0"/>
              <a:t>岭回归</a:t>
            </a:r>
            <a:r>
              <a:rPr lang="en-US" altLang="zh-CN" sz="2400" dirty="0"/>
              <a:t>)</a:t>
            </a:r>
            <a:endParaRPr lang="en-US" altLang="zh-CN" sz="2400" dirty="0">
              <a:sym typeface="+mn-ea"/>
            </a:endParaRPr>
          </a:p>
        </p:txBody>
      </p:sp>
      <p:graphicFrame>
        <p:nvGraphicFramePr>
          <p:cNvPr id="7" name="对象 6">
            <a:hlinkClick r:id="" action="ppaction://ole?verb=0"/>
          </p:cNvPr>
          <p:cNvGraphicFramePr>
            <a:graphicFrameLocks noChangeAspect="1"/>
          </p:cNvGraphicFramePr>
          <p:nvPr/>
        </p:nvGraphicFramePr>
        <p:xfrm>
          <a:off x="1690854" y="1852934"/>
          <a:ext cx="5936151" cy="1165009"/>
        </p:xfrm>
        <a:graphic>
          <a:graphicData uri="http://schemas.openxmlformats.org/presentationml/2006/ole">
            <mc:AlternateContent xmlns:mc="http://schemas.openxmlformats.org/markup-compatibility/2006">
              <mc:Choice xmlns:v="urn:schemas-microsoft-com:vml" Requires="v">
                <p:oleObj spid="_x0000_s19461" name="公式" r:id="rId6" imgW="62788800" imgH="11582400" progId="Equation.3">
                  <p:embed/>
                </p:oleObj>
              </mc:Choice>
              <mc:Fallback>
                <p:oleObj name="公式" r:id="rId6" imgW="62788800" imgH="11582400" progId="Equation.3">
                  <p:embed/>
                  <p:pic>
                    <p:nvPicPr>
                      <p:cNvPr id="0" name="图片 10240"/>
                      <p:cNvPicPr/>
                      <p:nvPr/>
                    </p:nvPicPr>
                    <p:blipFill>
                      <a:blip r:embed="rId7"/>
                      <a:stretch>
                        <a:fillRect/>
                      </a:stretch>
                    </p:blipFill>
                    <p:spPr>
                      <a:xfrm>
                        <a:off x="1690854" y="1852934"/>
                        <a:ext cx="5936151" cy="1165009"/>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7980648" y="2170079"/>
          <a:ext cx="1588476" cy="531397"/>
        </p:xfrm>
        <a:graphic>
          <a:graphicData uri="http://schemas.openxmlformats.org/presentationml/2006/ole">
            <mc:AlternateContent xmlns:mc="http://schemas.openxmlformats.org/markup-compatibility/2006">
              <mc:Choice xmlns:v="urn:schemas-microsoft-com:vml" Requires="v">
                <p:oleObj spid="_x0000_s19462" r:id="rId8" imgW="368300" imgH="177165" progId="Equation.KSEE3">
                  <p:embed/>
                </p:oleObj>
              </mc:Choice>
              <mc:Fallback>
                <p:oleObj r:id="rId8" imgW="368300" imgH="177165" progId="Equation.KSEE3">
                  <p:embed/>
                  <p:pic>
                    <p:nvPicPr>
                      <p:cNvPr id="0" name="图片 11264"/>
                      <p:cNvPicPr/>
                      <p:nvPr/>
                    </p:nvPicPr>
                    <p:blipFill>
                      <a:blip r:embed="rId9"/>
                      <a:stretch>
                        <a:fillRect/>
                      </a:stretch>
                    </p:blipFill>
                    <p:spPr>
                      <a:xfrm>
                        <a:off x="7980648" y="2170079"/>
                        <a:ext cx="1588476" cy="531397"/>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LASSO</a:t>
            </a:r>
            <a:r>
              <a:rPr lang="zh-CN" altLang="en-US" dirty="0"/>
              <a:t>回归</a:t>
            </a:r>
            <a:endParaRPr lang="en-US" altLang="zh-CN"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0484"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t>使用</a:t>
            </a:r>
            <a:r>
              <a:rPr lang="en-US" altLang="zh-CN" sz="2400" dirty="0"/>
              <a:t>L1</a:t>
            </a:r>
            <a:r>
              <a:rPr lang="zh-CN" altLang="en-US" sz="2400" dirty="0"/>
              <a:t>正则的线性回归模型就称为</a:t>
            </a:r>
            <a:r>
              <a:rPr lang="en-US" altLang="zh-CN" sz="2400" dirty="0"/>
              <a:t>LASSO</a:t>
            </a:r>
            <a:r>
              <a:rPr lang="zh-CN" altLang="en-US" sz="2400" dirty="0"/>
              <a:t>回归</a:t>
            </a:r>
            <a:r>
              <a:rPr lang="en-US" altLang="zh-CN" sz="2400" dirty="0"/>
              <a:t>(Least Absolute Shrinkage and Selection Operator)</a:t>
            </a:r>
            <a:endParaRPr lang="en-US" altLang="zh-CN" sz="2400" dirty="0">
              <a:sym typeface="+mn-ea"/>
            </a:endParaRPr>
          </a:p>
        </p:txBody>
      </p:sp>
      <p:graphicFrame>
        <p:nvGraphicFramePr>
          <p:cNvPr id="9" name="对象 8">
            <a:hlinkClick r:id="" action="ppaction://ole?verb=0"/>
          </p:cNvPr>
          <p:cNvGraphicFramePr>
            <a:graphicFrameLocks noChangeAspect="1"/>
          </p:cNvGraphicFramePr>
          <p:nvPr/>
        </p:nvGraphicFramePr>
        <p:xfrm>
          <a:off x="1205183" y="2357002"/>
          <a:ext cx="6023448" cy="1196753"/>
        </p:xfrm>
        <a:graphic>
          <a:graphicData uri="http://schemas.openxmlformats.org/presentationml/2006/ole">
            <mc:AlternateContent xmlns:mc="http://schemas.openxmlformats.org/markup-compatibility/2006">
              <mc:Choice xmlns:v="urn:schemas-microsoft-com:vml" Requires="v">
                <p:oleObj spid="_x0000_s20485" name="公式" r:id="rId6" imgW="63703200" imgH="11887200" progId="Equation.3">
                  <p:embed/>
                </p:oleObj>
              </mc:Choice>
              <mc:Fallback>
                <p:oleObj name="公式" r:id="rId6" imgW="63703200" imgH="11887200" progId="Equation.3">
                  <p:embed/>
                  <p:pic>
                    <p:nvPicPr>
                      <p:cNvPr id="0" name="图片 10240"/>
                      <p:cNvPicPr/>
                      <p:nvPr/>
                    </p:nvPicPr>
                    <p:blipFill>
                      <a:blip r:embed="rId7"/>
                      <a:stretch>
                        <a:fillRect/>
                      </a:stretch>
                    </p:blipFill>
                    <p:spPr>
                      <a:xfrm>
                        <a:off x="1205183" y="2357002"/>
                        <a:ext cx="6023448" cy="1196753"/>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660608" y="2700201"/>
          <a:ext cx="1588476" cy="511229"/>
        </p:xfrm>
        <a:graphic>
          <a:graphicData uri="http://schemas.openxmlformats.org/presentationml/2006/ole">
            <mc:AlternateContent xmlns:mc="http://schemas.openxmlformats.org/markup-compatibility/2006">
              <mc:Choice xmlns:v="urn:schemas-microsoft-com:vml" Requires="v">
                <p:oleObj spid="_x0000_s20486" r:id="rId8" imgW="368300" imgH="177165" progId="Equation.KSEE3">
                  <p:embed/>
                </p:oleObj>
              </mc:Choice>
              <mc:Fallback>
                <p:oleObj r:id="rId8" imgW="368300" imgH="177165" progId="Equation.KSEE3">
                  <p:embed/>
                  <p:pic>
                    <p:nvPicPr>
                      <p:cNvPr id="0" name="图片 11264"/>
                      <p:cNvPicPr/>
                      <p:nvPr/>
                    </p:nvPicPr>
                    <p:blipFill>
                      <a:blip r:embed="rId9"/>
                      <a:stretch>
                        <a:fillRect/>
                      </a:stretch>
                    </p:blipFill>
                    <p:spPr>
                      <a:xfrm>
                        <a:off x="7660608" y="2700201"/>
                        <a:ext cx="1588476" cy="511229"/>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Ridge(L2-norm)</a:t>
            </a:r>
            <a:r>
              <a:rPr lang="zh-CN" altLang="en-US" dirty="0">
                <a:sym typeface="+mn-ea"/>
              </a:rPr>
              <a:t>和</a:t>
            </a:r>
            <a:r>
              <a:rPr lang="en-US" altLang="zh-CN" dirty="0"/>
              <a:t>LASSO(L1-norm)</a:t>
            </a:r>
            <a:r>
              <a:rPr lang="zh-CN" altLang="en-US" dirty="0"/>
              <a:t>比较</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1506"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en-US" altLang="zh-CN" sz="2400" dirty="0">
                <a:sym typeface="+mn-ea"/>
              </a:rPr>
              <a:t> L2-norm</a:t>
            </a:r>
            <a:r>
              <a:rPr lang="zh-CN" altLang="en-US" sz="2400" dirty="0">
                <a:sym typeface="+mn-ea"/>
              </a:rPr>
              <a:t>中，由于对于各个维度的参数缩放是在一个圆内缩放的，不可能导致有维度参数变为</a:t>
            </a:r>
            <a:r>
              <a:rPr lang="en-US" altLang="zh-CN" sz="2400" dirty="0">
                <a:sym typeface="+mn-ea"/>
              </a:rPr>
              <a:t>0</a:t>
            </a:r>
            <a:r>
              <a:rPr lang="zh-CN" altLang="en-US" sz="2400" dirty="0">
                <a:sym typeface="+mn-ea"/>
              </a:rPr>
              <a:t>的情况，那么也就不会产生稀疏解；实际应用中，数据的维度中是存在</a:t>
            </a:r>
            <a:r>
              <a:rPr lang="zh-CN" altLang="en-US" sz="2400" b="1" dirty="0">
                <a:sym typeface="+mn-ea"/>
              </a:rPr>
              <a:t>噪音</a:t>
            </a:r>
            <a:r>
              <a:rPr lang="zh-CN" altLang="en-US" sz="2400" dirty="0">
                <a:sym typeface="+mn-ea"/>
              </a:rPr>
              <a:t>和</a:t>
            </a:r>
            <a:r>
              <a:rPr lang="zh-CN" altLang="en-US" sz="2400" b="1" dirty="0">
                <a:sym typeface="+mn-ea"/>
              </a:rPr>
              <a:t>冗余</a:t>
            </a:r>
            <a:r>
              <a:rPr lang="zh-CN" altLang="en-US" sz="2400" dirty="0">
                <a:sym typeface="+mn-ea"/>
              </a:rPr>
              <a:t>的，稀疏的解可以找到有用的维度并且减少冗余，提高后续算法预测的</a:t>
            </a:r>
            <a:r>
              <a:rPr lang="zh-CN" altLang="en-US" sz="2400" b="1" dirty="0">
                <a:sym typeface="+mn-ea"/>
              </a:rPr>
              <a:t>准确性</a:t>
            </a:r>
            <a:r>
              <a:rPr lang="zh-CN" altLang="en-US" sz="2400" dirty="0">
                <a:sym typeface="+mn-ea"/>
              </a:rPr>
              <a:t>和</a:t>
            </a:r>
            <a:r>
              <a:rPr lang="zh-CN" altLang="en-US" sz="2400" b="1" dirty="0">
                <a:sym typeface="+mn-ea"/>
              </a:rPr>
              <a:t>鲁棒性</a:t>
            </a:r>
            <a:r>
              <a:rPr lang="zh-CN" altLang="en-US" sz="2400" dirty="0">
                <a:sym typeface="+mn-ea"/>
              </a:rPr>
              <a:t>（减少了overfitting）</a:t>
            </a:r>
            <a:r>
              <a:rPr lang="en-US" altLang="zh-CN" sz="2400" dirty="0">
                <a:sym typeface="+mn-ea"/>
              </a:rPr>
              <a:t>(L1-norm</a:t>
            </a:r>
            <a:r>
              <a:rPr lang="zh-CN" altLang="en-US" sz="2400" dirty="0">
                <a:sym typeface="+mn-ea"/>
              </a:rPr>
              <a:t>可以达到最终解的</a:t>
            </a:r>
            <a:r>
              <a:rPr lang="zh-CN" altLang="en-US" sz="2400" b="1" dirty="0">
                <a:sym typeface="+mn-ea"/>
              </a:rPr>
              <a:t>稀疏性</a:t>
            </a:r>
            <a:r>
              <a:rPr lang="zh-CN" altLang="en-US" sz="2400" dirty="0">
                <a:sym typeface="+mn-ea"/>
              </a:rPr>
              <a:t>的要求</a:t>
            </a:r>
            <a:r>
              <a:rPr lang="en-US" altLang="zh-CN" sz="2400" dirty="0">
                <a:sym typeface="+mn-ea"/>
              </a:rPr>
              <a:t>)</a:t>
            </a:r>
          </a:p>
          <a:p>
            <a:pPr>
              <a:lnSpc>
                <a:spcPct val="150000"/>
              </a:lnSpc>
            </a:pPr>
            <a:r>
              <a:rPr lang="zh-CN" altLang="en-US" sz="2400" dirty="0">
                <a:sym typeface="+mn-ea"/>
              </a:rPr>
              <a:t> </a:t>
            </a:r>
            <a:r>
              <a:rPr lang="en-US" altLang="zh-CN" sz="2400" dirty="0">
                <a:sym typeface="+mn-ea"/>
              </a:rPr>
              <a:t>Ridge</a:t>
            </a:r>
            <a:r>
              <a:rPr lang="zh-CN" altLang="en-US" sz="2400" dirty="0">
                <a:sym typeface="+mn-ea"/>
              </a:rPr>
              <a:t>模型具有较高的准确性、鲁棒性以及稳定性</a:t>
            </a:r>
            <a:r>
              <a:rPr lang="en-US" altLang="zh-CN" sz="2400" dirty="0">
                <a:sym typeface="+mn-ea"/>
              </a:rPr>
              <a:t>(</a:t>
            </a:r>
            <a:r>
              <a:rPr lang="zh-CN" altLang="en-US" sz="2400" dirty="0">
                <a:sym typeface="+mn-ea"/>
              </a:rPr>
              <a:t>冗余特征已经被删除了</a:t>
            </a:r>
            <a:r>
              <a:rPr lang="en-US" altLang="zh-CN" sz="2400" dirty="0">
                <a:sym typeface="+mn-ea"/>
              </a:rPr>
              <a:t>)</a:t>
            </a:r>
            <a:r>
              <a:rPr lang="zh-CN" altLang="en-US" sz="2400" dirty="0">
                <a:sym typeface="+mn-ea"/>
              </a:rPr>
              <a:t>；</a:t>
            </a:r>
            <a:r>
              <a:rPr lang="en-US" altLang="zh-CN" sz="2400" dirty="0">
                <a:sym typeface="+mn-ea"/>
              </a:rPr>
              <a:t>LASSO</a:t>
            </a:r>
            <a:r>
              <a:rPr lang="zh-CN" altLang="en-US" sz="2400" dirty="0">
                <a:sym typeface="+mn-ea"/>
              </a:rPr>
              <a:t>模型具有较高的求解速度。</a:t>
            </a:r>
          </a:p>
          <a:p>
            <a:pPr>
              <a:lnSpc>
                <a:spcPct val="150000"/>
              </a:lnSpc>
            </a:pPr>
            <a:r>
              <a:rPr lang="zh-CN" altLang="en-US" sz="2400" dirty="0">
                <a:sym typeface="+mn-ea"/>
              </a:rPr>
              <a:t>如果既要考虑稳定性也考虑求解的速度，就使用</a:t>
            </a:r>
            <a:r>
              <a:rPr lang="en-US" sz="2400" dirty="0">
                <a:sym typeface="+mn-ea"/>
              </a:rPr>
              <a:t>Elasitc Net</a:t>
            </a:r>
            <a:endParaRPr lang="en-US" altLang="zh-CN" sz="240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Ridge(L2-norm)</a:t>
            </a:r>
            <a:r>
              <a:rPr lang="zh-CN" altLang="en-US" dirty="0">
                <a:sym typeface="+mn-ea"/>
              </a:rPr>
              <a:t>和</a:t>
            </a:r>
            <a:r>
              <a:rPr lang="en-US" altLang="zh-CN" dirty="0"/>
              <a:t>LASSO(L1-norm)</a:t>
            </a:r>
            <a:r>
              <a:rPr lang="zh-CN" altLang="en-US" dirty="0"/>
              <a:t>比较</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2530"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5" name="图片 4"/>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5080" y="845820"/>
            <a:ext cx="11397615" cy="59601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sym typeface="+mn-ea"/>
              </a:rPr>
              <a:t>Elasitc Net</a:t>
            </a:r>
            <a:endParaRPr lang="en-US" altLang="zh-CN"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3556"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t>同时使用</a:t>
            </a:r>
            <a:r>
              <a:rPr lang="en-US" altLang="zh-CN" sz="2400" dirty="0"/>
              <a:t>L1</a:t>
            </a:r>
            <a:r>
              <a:rPr lang="zh-CN" altLang="en-US" sz="2400" dirty="0"/>
              <a:t>正则和</a:t>
            </a:r>
            <a:r>
              <a:rPr lang="en-US" altLang="zh-CN" sz="2400" dirty="0"/>
              <a:t>L2</a:t>
            </a:r>
            <a:r>
              <a:rPr lang="zh-CN" altLang="en-US" sz="2400" dirty="0"/>
              <a:t>正则的线性回归模型就称为</a:t>
            </a:r>
            <a:r>
              <a:rPr lang="en-US" sz="2400" dirty="0">
                <a:sym typeface="+mn-ea"/>
              </a:rPr>
              <a:t>Elasitc Net</a:t>
            </a:r>
            <a:r>
              <a:rPr lang="zh-CN" altLang="en-US" sz="2400" dirty="0">
                <a:sym typeface="+mn-ea"/>
              </a:rPr>
              <a:t>算法</a:t>
            </a:r>
            <a:r>
              <a:rPr lang="en-US" altLang="zh-CN" sz="2400" dirty="0"/>
              <a:t>(</a:t>
            </a:r>
            <a:r>
              <a:rPr lang="zh-CN" altLang="en-US" sz="2400" dirty="0"/>
              <a:t>弹性网络算法</a:t>
            </a:r>
            <a:r>
              <a:rPr lang="en-US" altLang="zh-CN" sz="2400" dirty="0"/>
              <a:t>)</a:t>
            </a:r>
            <a:endParaRPr lang="en-US" altLang="zh-CN" sz="2400" dirty="0">
              <a:sym typeface="+mn-ea"/>
            </a:endParaRPr>
          </a:p>
        </p:txBody>
      </p:sp>
      <p:graphicFrame>
        <p:nvGraphicFramePr>
          <p:cNvPr id="14" name="对象 13">
            <a:hlinkClick r:id="" action="ppaction://ole?verb=0"/>
          </p:cNvPr>
          <p:cNvGraphicFramePr>
            <a:graphicFrameLocks noChangeAspect="1"/>
          </p:cNvGraphicFramePr>
          <p:nvPr/>
        </p:nvGraphicFramePr>
        <p:xfrm>
          <a:off x="578521" y="2150765"/>
          <a:ext cx="9497841" cy="1468483"/>
        </p:xfrm>
        <a:graphic>
          <a:graphicData uri="http://schemas.openxmlformats.org/presentationml/2006/ole">
            <mc:AlternateContent xmlns:mc="http://schemas.openxmlformats.org/markup-compatibility/2006">
              <mc:Choice xmlns:v="urn:schemas-microsoft-com:vml" Requires="v">
                <p:oleObj spid="_x0000_s23557" name="公式" r:id="rId6" imgW="3340100" imgH="482600" progId="Equation.3">
                  <p:embed/>
                </p:oleObj>
              </mc:Choice>
              <mc:Fallback>
                <p:oleObj name="公式" r:id="rId6" imgW="3340100" imgH="482600" progId="Equation.3">
                  <p:embed/>
                  <p:pic>
                    <p:nvPicPr>
                      <p:cNvPr id="0" name="图片 10240"/>
                      <p:cNvPicPr/>
                      <p:nvPr/>
                    </p:nvPicPr>
                    <p:blipFill>
                      <a:blip r:embed="rId7"/>
                      <a:stretch>
                        <a:fillRect/>
                      </a:stretch>
                    </p:blipFill>
                    <p:spPr>
                      <a:xfrm>
                        <a:off x="578521" y="2150765"/>
                        <a:ext cx="9497841" cy="1468483"/>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791326" y="3791772"/>
          <a:ext cx="1697676" cy="761859"/>
        </p:xfrm>
        <a:graphic>
          <a:graphicData uri="http://schemas.openxmlformats.org/presentationml/2006/ole">
            <mc:AlternateContent xmlns:mc="http://schemas.openxmlformats.org/markup-compatibility/2006">
              <mc:Choice xmlns:v="urn:schemas-microsoft-com:vml" Requires="v">
                <p:oleObj spid="_x0000_s23558" r:id="rId8" imgW="393700" imgH="254000" progId="Equation.KSEE3">
                  <p:embed/>
                </p:oleObj>
              </mc:Choice>
              <mc:Fallback>
                <p:oleObj r:id="rId8" imgW="393700" imgH="254000" progId="Equation.KSEE3">
                  <p:embed/>
                  <p:pic>
                    <p:nvPicPr>
                      <p:cNvPr id="0" name="图片 11264"/>
                      <p:cNvPicPr/>
                      <p:nvPr/>
                    </p:nvPicPr>
                    <p:blipFill>
                      <a:blip r:embed="rId9"/>
                      <a:stretch>
                        <a:fillRect/>
                      </a:stretch>
                    </p:blipFill>
                    <p:spPr>
                      <a:xfrm>
                        <a:off x="5791326" y="3791772"/>
                        <a:ext cx="1697676" cy="761859"/>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线性回归算法过拟合比较</a:t>
            </a:r>
            <a:r>
              <a:rPr lang="en-US" altLang="zh-CN" dirty="0"/>
              <a:t>(</a:t>
            </a:r>
            <a:r>
              <a:rPr lang="zh-CN" altLang="en-US" dirty="0"/>
              <a:t>一</a:t>
            </a:r>
            <a:r>
              <a:rPr lang="en-US" altLang="zh-CN" dirty="0"/>
              <a:t>)</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4578"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5" name="图片 4"/>
          <p:cNvPicPr>
            <a:picLocks noChangeAspect="1"/>
          </p:cNvPicPr>
          <p:nvPr/>
        </p:nvPicPr>
        <p:blipFill>
          <a:blip r:embed="rId6"/>
          <a:stretch>
            <a:fillRect/>
          </a:stretch>
        </p:blipFill>
        <p:spPr>
          <a:xfrm>
            <a:off x="-46854" y="997425"/>
            <a:ext cx="11725009" cy="58612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92500"/>
          </a:bodyPr>
          <a:lstStyle/>
          <a:p>
            <a:pPr>
              <a:lnSpc>
                <a:spcPct val="150000"/>
              </a:lnSpc>
            </a:pPr>
            <a:r>
              <a:rPr lang="zh-CN" altLang="en-US" sz="2400" dirty="0"/>
              <a:t>线性回归算法</a:t>
            </a:r>
          </a:p>
          <a:p>
            <a:pPr>
              <a:lnSpc>
                <a:spcPct val="150000"/>
              </a:lnSpc>
            </a:pPr>
            <a:r>
              <a:rPr lang="zh-CN" altLang="en-US" sz="2400" dirty="0"/>
              <a:t>多项式回归算法</a:t>
            </a:r>
          </a:p>
          <a:p>
            <a:pPr>
              <a:lnSpc>
                <a:spcPct val="150000"/>
              </a:lnSpc>
            </a:pPr>
            <a:r>
              <a:rPr lang="zh-CN" altLang="en-US" sz="2400" dirty="0"/>
              <a:t>正则化</a:t>
            </a:r>
          </a:p>
          <a:p>
            <a:pPr>
              <a:lnSpc>
                <a:spcPct val="150000"/>
              </a:lnSpc>
            </a:pPr>
            <a:r>
              <a:rPr lang="en-US" altLang="zh-CN" sz="2400" dirty="0"/>
              <a:t>Logistic</a:t>
            </a:r>
            <a:r>
              <a:rPr lang="zh-CN" altLang="en-US" sz="2400" dirty="0"/>
              <a:t>回归算法</a:t>
            </a:r>
          </a:p>
          <a:p>
            <a:pPr>
              <a:lnSpc>
                <a:spcPct val="150000"/>
              </a:lnSpc>
            </a:pPr>
            <a:r>
              <a:rPr lang="en-US" altLang="zh-CN" sz="2400" dirty="0"/>
              <a:t>Softmax</a:t>
            </a:r>
            <a:r>
              <a:rPr lang="zh-CN" altLang="en-US" sz="2400" dirty="0"/>
              <a:t>回归算法</a:t>
            </a:r>
          </a:p>
          <a:p>
            <a:pPr>
              <a:lnSpc>
                <a:spcPct val="150000"/>
              </a:lnSpc>
            </a:pPr>
            <a:r>
              <a:rPr lang="zh-CN" altLang="en-US" sz="2400" dirty="0"/>
              <a:t>梯度下降</a:t>
            </a:r>
          </a:p>
          <a:p>
            <a:pPr>
              <a:lnSpc>
                <a:spcPct val="150000"/>
              </a:lnSpc>
            </a:pPr>
            <a:r>
              <a:rPr lang="zh-CN" altLang="en-US" sz="2400" dirty="0"/>
              <a:t>特征抽取</a:t>
            </a:r>
            <a:endParaRPr lang="en-US" altLang="zh-CN" sz="2400" dirty="0"/>
          </a:p>
          <a:p>
            <a:pPr>
              <a:lnSpc>
                <a:spcPct val="150000"/>
              </a:lnSpc>
            </a:pPr>
            <a:r>
              <a:rPr lang="zh-CN" altLang="en-US" sz="2400" dirty="0"/>
              <a:t>线性回归案例</a:t>
            </a:r>
          </a:p>
        </p:txBody>
      </p:sp>
      <p:sp>
        <p:nvSpPr>
          <p:cNvPr id="3" name="标题 2"/>
          <p:cNvSpPr>
            <a:spLocks noGrp="1"/>
          </p:cNvSpPr>
          <p:nvPr>
            <p:ph type="title"/>
          </p:nvPr>
        </p:nvSpPr>
        <p:spPr/>
        <p:txBody>
          <a:bodyPr/>
          <a:lstStyle/>
          <a:p>
            <a:r>
              <a:rPr lang="zh-CN" altLang="en-US" dirty="0"/>
              <a:t>课程内容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线性回归算法过拟合比较</a:t>
            </a:r>
            <a:r>
              <a:rPr lang="en-US" altLang="zh-CN" dirty="0"/>
              <a:t>(</a:t>
            </a:r>
            <a:r>
              <a:rPr lang="zh-CN" altLang="en-US" dirty="0"/>
              <a:t>二</a:t>
            </a:r>
            <a:r>
              <a:rPr lang="en-US" altLang="zh-CN" dirty="0"/>
              <a:t>)</a:t>
            </a:r>
          </a:p>
        </p:txBody>
      </p:sp>
      <p:sp>
        <p:nvSpPr>
          <p:cNvPr id="5" name="内容占位符 4"/>
          <p:cNvSpPr>
            <a:spLocks noGrp="1"/>
          </p:cNvSpPr>
          <p:nvPr>
            <p:ph idx="1"/>
          </p:nvPr>
        </p:nvSpPr>
        <p:spPr/>
        <p:txBody>
          <a:bodyPr/>
          <a:lstStyle/>
          <a:p>
            <a:endParaRPr lang="zh-CN" altLang="en-US"/>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5602"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256669" y="1168184"/>
            <a:ext cx="11677393" cy="489748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模型效果判断</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305"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1115348" y="918675"/>
          <a:ext cx="3340116" cy="1112949"/>
        </p:xfrm>
        <a:graphic>
          <a:graphicData uri="http://schemas.openxmlformats.org/presentationml/2006/ole">
            <mc:AlternateContent xmlns:mc="http://schemas.openxmlformats.org/markup-compatibility/2006">
              <mc:Choice xmlns:v="urn:schemas-microsoft-com:vml" Requires="v">
                <p:oleObj spid="_x0000_s3306" r:id="rId6" imgW="1371600" imgH="457200" progId="Equation.KSEE3">
                  <p:embed/>
                </p:oleObj>
              </mc:Choice>
              <mc:Fallback>
                <p:oleObj r:id="rId6" imgW="1371600" imgH="457200" progId="Equation.KSEE3">
                  <p:embed/>
                  <p:pic>
                    <p:nvPicPr>
                      <p:cNvPr id="0" name="图片 3072"/>
                      <p:cNvPicPr/>
                      <p:nvPr/>
                    </p:nvPicPr>
                    <p:blipFill>
                      <a:blip r:embed="rId7"/>
                      <a:stretch>
                        <a:fillRect/>
                      </a:stretch>
                    </p:blipFill>
                    <p:spPr>
                      <a:xfrm>
                        <a:off x="1115348" y="918675"/>
                        <a:ext cx="3340116" cy="1112949"/>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115348" y="2493183"/>
          <a:ext cx="5288571" cy="1236751"/>
        </p:xfrm>
        <a:graphic>
          <a:graphicData uri="http://schemas.openxmlformats.org/presentationml/2006/ole">
            <mc:AlternateContent xmlns:mc="http://schemas.openxmlformats.org/markup-compatibility/2006">
              <mc:Choice xmlns:v="urn:schemas-microsoft-com:vml" Requires="v">
                <p:oleObj spid="_x0000_s3307" r:id="rId8" imgW="2171700" imgH="508000" progId="Equation.KSEE3">
                  <p:embed/>
                </p:oleObj>
              </mc:Choice>
              <mc:Fallback>
                <p:oleObj r:id="rId8" imgW="2171700" imgH="508000" progId="Equation.KSEE3">
                  <p:embed/>
                  <p:pic>
                    <p:nvPicPr>
                      <p:cNvPr id="0" name="图片 3072"/>
                      <p:cNvPicPr/>
                      <p:nvPr/>
                    </p:nvPicPr>
                    <p:blipFill>
                      <a:blip r:embed="rId9"/>
                      <a:stretch>
                        <a:fillRect/>
                      </a:stretch>
                    </p:blipFill>
                    <p:spPr>
                      <a:xfrm>
                        <a:off x="1115348" y="2493183"/>
                        <a:ext cx="5288571" cy="1236751"/>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308" r:id="rId10" imgW="914400" imgH="215900" progId="Equation.KSEE3">
                  <p:embed/>
                </p:oleObj>
              </mc:Choice>
              <mc:Fallback>
                <p:oleObj r:id="rId10" imgW="914400" imgH="215900" progId="Equation.KSEE3">
                  <p:embed/>
                  <p:pic>
                    <p:nvPicPr>
                      <p:cNvPr id="0" name="图片 307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pSp>
        <p:nvGrpSpPr>
          <p:cNvPr id="15" name="组合 14"/>
          <p:cNvGrpSpPr/>
          <p:nvPr/>
        </p:nvGrpSpPr>
        <p:grpSpPr>
          <a:xfrm>
            <a:off x="1115348" y="4159750"/>
            <a:ext cx="7975393" cy="2047496"/>
            <a:chOff x="1451" y="6170"/>
            <a:chExt cx="12562" cy="3225"/>
          </a:xfrm>
        </p:grpSpPr>
        <p:graphicFrame>
          <p:nvGraphicFramePr>
            <p:cNvPr id="6" name="对象 5">
              <a:hlinkClick r:id="" action="ppaction://ole?verb=0"/>
            </p:cNvPr>
            <p:cNvGraphicFramePr>
              <a:graphicFrameLocks noChangeAspect="1"/>
            </p:cNvGraphicFramePr>
            <p:nvPr/>
          </p:nvGraphicFramePr>
          <p:xfrm>
            <a:off x="1451" y="6170"/>
            <a:ext cx="7723" cy="3225"/>
          </p:xfrm>
          <a:graphic>
            <a:graphicData uri="http://schemas.openxmlformats.org/presentationml/2006/ole">
              <mc:AlternateContent xmlns:mc="http://schemas.openxmlformats.org/markup-compatibility/2006">
                <mc:Choice xmlns:v="urn:schemas-microsoft-com:vml" Requires="v">
                  <p:oleObj spid="_x0000_s3309" r:id="rId11" imgW="1930400" imgH="838200" progId="Equation.KSEE3">
                    <p:embed/>
                  </p:oleObj>
                </mc:Choice>
                <mc:Fallback>
                  <p:oleObj r:id="rId11" imgW="1930400" imgH="838200" progId="Equation.KSEE3">
                    <p:embed/>
                    <p:pic>
                      <p:nvPicPr>
                        <p:cNvPr id="0" name="图片 3073"/>
                        <p:cNvPicPr/>
                        <p:nvPr/>
                      </p:nvPicPr>
                      <p:blipFill>
                        <a:blip r:embed="rId12"/>
                        <a:stretch>
                          <a:fillRect/>
                        </a:stretch>
                      </p:blipFill>
                      <p:spPr>
                        <a:xfrm>
                          <a:off x="1451" y="6170"/>
                          <a:ext cx="7723" cy="322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0318" y="6936"/>
            <a:ext cx="3695" cy="1693"/>
          </p:xfrm>
          <a:graphic>
            <a:graphicData uri="http://schemas.openxmlformats.org/presentationml/2006/ole">
              <mc:AlternateContent xmlns:mc="http://schemas.openxmlformats.org/markup-compatibility/2006">
                <mc:Choice xmlns:v="urn:schemas-microsoft-com:vml" Requires="v">
                  <p:oleObj spid="_x0000_s3310" r:id="rId13" imgW="762000" imgH="431800" progId="Equation.KSEE3">
                    <p:embed/>
                  </p:oleObj>
                </mc:Choice>
                <mc:Fallback>
                  <p:oleObj r:id="rId13" imgW="762000" imgH="431800" progId="Equation.KSEE3">
                    <p:embed/>
                    <p:pic>
                      <p:nvPicPr>
                        <p:cNvPr id="0" name="图片 3075"/>
                        <p:cNvPicPr/>
                        <p:nvPr/>
                      </p:nvPicPr>
                      <p:blipFill>
                        <a:blip r:embed="rId14"/>
                        <a:stretch>
                          <a:fillRect/>
                        </a:stretch>
                      </p:blipFill>
                      <p:spPr>
                        <a:xfrm>
                          <a:off x="10318" y="6936"/>
                          <a:ext cx="3695" cy="1693"/>
                        </a:xfrm>
                        <a:prstGeom prst="rect">
                          <a:avLst/>
                        </a:prstGeom>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模型效果判断</a:t>
            </a:r>
            <a:endParaRPr lang="zh-CN" altLang="en-US"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662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fontScale="97500"/>
          </a:bodyPr>
          <a:lstStyle/>
          <a:p>
            <a:pPr>
              <a:lnSpc>
                <a:spcPct val="150000"/>
              </a:lnSpc>
            </a:pPr>
            <a:r>
              <a:rPr lang="en-US" altLang="zh-CN" sz="2400" dirty="0">
                <a:solidFill>
                  <a:schemeClr val="tx1"/>
                </a:solidFill>
                <a:sym typeface="+mn-ea"/>
              </a:rPr>
              <a:t>MSE</a:t>
            </a:r>
            <a:r>
              <a:rPr lang="zh-CN" altLang="en-US" sz="2400" dirty="0">
                <a:solidFill>
                  <a:schemeClr val="tx1"/>
                </a:solidFill>
                <a:sym typeface="+mn-ea"/>
              </a:rPr>
              <a:t>：误差平方和，越趋近于</a:t>
            </a:r>
            <a:r>
              <a:rPr lang="en-US" altLang="zh-CN" sz="2400" dirty="0">
                <a:solidFill>
                  <a:schemeClr val="tx1"/>
                </a:solidFill>
                <a:sym typeface="+mn-ea"/>
              </a:rPr>
              <a:t>0</a:t>
            </a:r>
            <a:r>
              <a:rPr lang="zh-CN" altLang="en-US" sz="2400" dirty="0">
                <a:solidFill>
                  <a:schemeClr val="tx1"/>
                </a:solidFill>
                <a:sym typeface="+mn-ea"/>
              </a:rPr>
              <a:t>表示模型越拟合训练数据。</a:t>
            </a:r>
          </a:p>
          <a:p>
            <a:pPr>
              <a:lnSpc>
                <a:spcPct val="150000"/>
              </a:lnSpc>
            </a:pPr>
            <a:r>
              <a:rPr lang="en-US" altLang="zh-CN" sz="2400" dirty="0">
                <a:solidFill>
                  <a:schemeClr val="tx1"/>
                </a:solidFill>
                <a:sym typeface="+mn-ea"/>
              </a:rPr>
              <a:t>RMSE</a:t>
            </a:r>
            <a:r>
              <a:rPr lang="zh-CN" altLang="en-US" sz="2400" dirty="0">
                <a:solidFill>
                  <a:schemeClr val="tx1"/>
                </a:solidFill>
                <a:sym typeface="+mn-ea"/>
              </a:rPr>
              <a:t>：</a:t>
            </a:r>
            <a:r>
              <a:rPr lang="en-US" altLang="zh-CN" sz="2400" dirty="0">
                <a:solidFill>
                  <a:schemeClr val="tx1"/>
                </a:solidFill>
                <a:sym typeface="+mn-ea"/>
              </a:rPr>
              <a:t>MSE</a:t>
            </a:r>
            <a:r>
              <a:rPr lang="zh-CN" altLang="en-US" sz="2400" dirty="0">
                <a:solidFill>
                  <a:schemeClr val="tx1"/>
                </a:solidFill>
                <a:sym typeface="+mn-ea"/>
              </a:rPr>
              <a:t>的平方根，作用同</a:t>
            </a:r>
            <a:r>
              <a:rPr lang="en-US" altLang="zh-CN" sz="2400" dirty="0">
                <a:solidFill>
                  <a:schemeClr val="tx1"/>
                </a:solidFill>
                <a:sym typeface="+mn-ea"/>
              </a:rPr>
              <a:t>MSE</a:t>
            </a:r>
          </a:p>
          <a:p>
            <a:pPr>
              <a:lnSpc>
                <a:spcPct val="150000"/>
              </a:lnSpc>
            </a:pPr>
            <a:r>
              <a:rPr lang="en-US" altLang="zh-CN" sz="2400" dirty="0">
                <a:solidFill>
                  <a:schemeClr val="tx1"/>
                </a:solidFill>
                <a:sym typeface="+mn-ea"/>
              </a:rPr>
              <a:t>R</a:t>
            </a:r>
            <a:r>
              <a:rPr lang="en-US" altLang="zh-CN" sz="2400" baseline="30000" dirty="0">
                <a:solidFill>
                  <a:schemeClr val="tx1"/>
                </a:solidFill>
                <a:sym typeface="+mn-ea"/>
              </a:rPr>
              <a:t>2</a:t>
            </a:r>
            <a:r>
              <a:rPr lang="zh-CN" altLang="en-US" sz="2400" dirty="0">
                <a:solidFill>
                  <a:schemeClr val="tx1"/>
                </a:solidFill>
                <a:sym typeface="+mn-ea"/>
              </a:rPr>
              <a:t>：取值范围</a:t>
            </a:r>
            <a:r>
              <a:rPr lang="en-US" altLang="zh-CN" sz="2400" dirty="0">
                <a:solidFill>
                  <a:schemeClr val="tx1"/>
                </a:solidFill>
                <a:sym typeface="+mn-ea"/>
              </a:rPr>
              <a:t>(</a:t>
            </a:r>
            <a:r>
              <a:rPr lang="zh-CN" altLang="en-US" sz="2400" dirty="0">
                <a:solidFill>
                  <a:schemeClr val="tx1"/>
                </a:solidFill>
                <a:sym typeface="+mn-ea"/>
              </a:rPr>
              <a:t>负无穷</a:t>
            </a:r>
            <a:r>
              <a:rPr lang="en-US" altLang="zh-CN" sz="2400" dirty="0">
                <a:solidFill>
                  <a:schemeClr val="tx1"/>
                </a:solidFill>
                <a:sym typeface="+mn-ea"/>
              </a:rPr>
              <a:t>,1]</a:t>
            </a:r>
            <a:r>
              <a:rPr lang="zh-CN" altLang="en-US" sz="2400" dirty="0">
                <a:solidFill>
                  <a:schemeClr val="tx1"/>
                </a:solidFill>
                <a:sym typeface="+mn-ea"/>
              </a:rPr>
              <a:t>，值越大表示模型越拟合训练数据；最优解是</a:t>
            </a:r>
            <a:r>
              <a:rPr lang="en-US" altLang="zh-CN" sz="2400" dirty="0">
                <a:solidFill>
                  <a:schemeClr val="tx1"/>
                </a:solidFill>
                <a:sym typeface="+mn-ea"/>
              </a:rPr>
              <a:t>1</a:t>
            </a:r>
            <a:r>
              <a:rPr lang="zh-CN" altLang="en-US" sz="2400" dirty="0">
                <a:solidFill>
                  <a:schemeClr val="tx1"/>
                </a:solidFill>
                <a:sym typeface="+mn-ea"/>
              </a:rPr>
              <a:t>；当模型预测为随机值的时候，有可能为负；若预测值恒为样本期望，</a:t>
            </a:r>
            <a:r>
              <a:rPr lang="en-US" altLang="zh-CN" sz="2400" dirty="0">
                <a:solidFill>
                  <a:schemeClr val="tx1"/>
                </a:solidFill>
                <a:sym typeface="+mn-ea"/>
              </a:rPr>
              <a:t>R</a:t>
            </a:r>
            <a:r>
              <a:rPr lang="en-US" altLang="zh-CN" sz="2400" baseline="30000" dirty="0">
                <a:solidFill>
                  <a:schemeClr val="tx1"/>
                </a:solidFill>
                <a:sym typeface="+mn-ea"/>
              </a:rPr>
              <a:t>2</a:t>
            </a:r>
            <a:r>
              <a:rPr lang="zh-CN" altLang="en-US" sz="2400" dirty="0">
                <a:solidFill>
                  <a:schemeClr val="tx1"/>
                </a:solidFill>
                <a:sym typeface="+mn-ea"/>
              </a:rPr>
              <a:t>为</a:t>
            </a:r>
            <a:r>
              <a:rPr lang="en-US" altLang="zh-CN" sz="2400" dirty="0">
                <a:solidFill>
                  <a:schemeClr val="tx1"/>
                </a:solidFill>
                <a:sym typeface="+mn-ea"/>
              </a:rPr>
              <a:t>0</a:t>
            </a:r>
          </a:p>
          <a:p>
            <a:pPr>
              <a:lnSpc>
                <a:spcPct val="150000"/>
              </a:lnSpc>
            </a:pPr>
            <a:r>
              <a:rPr lang="en-US" altLang="zh-CN" sz="2400" dirty="0">
                <a:solidFill>
                  <a:schemeClr val="tx1"/>
                </a:solidFill>
                <a:sym typeface="+mn-ea"/>
              </a:rPr>
              <a:t>TSS</a:t>
            </a:r>
            <a:r>
              <a:rPr lang="zh-CN" altLang="en-US" sz="2400" dirty="0">
                <a:solidFill>
                  <a:schemeClr val="tx1"/>
                </a:solidFill>
                <a:sym typeface="+mn-ea"/>
              </a:rPr>
              <a:t>：总平方和</a:t>
            </a:r>
            <a:r>
              <a:rPr lang="en-US" altLang="zh-CN" sz="2400" dirty="0">
                <a:solidFill>
                  <a:schemeClr val="tx1"/>
                </a:solidFill>
                <a:sym typeface="+mn-ea"/>
              </a:rPr>
              <a:t>TSS(Total Sum of Squares)</a:t>
            </a:r>
            <a:r>
              <a:rPr lang="zh-CN" altLang="en-US" sz="2400" dirty="0">
                <a:solidFill>
                  <a:schemeClr val="tx1"/>
                </a:solidFill>
                <a:sym typeface="+mn-ea"/>
              </a:rPr>
              <a:t>，表示</a:t>
            </a:r>
            <a:r>
              <a:rPr lang="zh-CN" altLang="en-US" sz="2400" dirty="0">
                <a:solidFill>
                  <a:srgbClr val="FF0000"/>
                </a:solidFill>
                <a:sym typeface="+mn-ea"/>
              </a:rPr>
              <a:t>样本之间</a:t>
            </a:r>
            <a:r>
              <a:rPr lang="zh-CN" altLang="en-US" sz="2400" dirty="0">
                <a:solidFill>
                  <a:schemeClr val="tx1"/>
                </a:solidFill>
                <a:sym typeface="+mn-ea"/>
              </a:rPr>
              <a:t>的差异情况，是伪方差的</a:t>
            </a:r>
            <a:r>
              <a:rPr lang="en-US" altLang="zh-CN" sz="2400" dirty="0">
                <a:solidFill>
                  <a:schemeClr val="tx1"/>
                </a:solidFill>
                <a:sym typeface="+mn-ea"/>
              </a:rPr>
              <a:t>m</a:t>
            </a:r>
            <a:r>
              <a:rPr lang="zh-CN" altLang="en-US" sz="2400" dirty="0">
                <a:solidFill>
                  <a:schemeClr val="tx1"/>
                </a:solidFill>
                <a:sym typeface="+mn-ea"/>
              </a:rPr>
              <a:t>倍</a:t>
            </a:r>
          </a:p>
          <a:p>
            <a:pPr>
              <a:lnSpc>
                <a:spcPct val="150000"/>
              </a:lnSpc>
            </a:pPr>
            <a:r>
              <a:rPr lang="en-US" altLang="zh-CN" sz="2400" dirty="0">
                <a:solidFill>
                  <a:schemeClr val="tx1"/>
                </a:solidFill>
                <a:sym typeface="+mn-ea"/>
              </a:rPr>
              <a:t>RSS</a:t>
            </a:r>
            <a:r>
              <a:rPr lang="zh-CN" altLang="en-US" sz="2400" dirty="0">
                <a:solidFill>
                  <a:schemeClr val="tx1"/>
                </a:solidFill>
                <a:sym typeface="+mn-ea"/>
              </a:rPr>
              <a:t>：残差平方和</a:t>
            </a:r>
            <a:r>
              <a:rPr lang="en-US" altLang="zh-CN" sz="2400" dirty="0">
                <a:solidFill>
                  <a:schemeClr val="tx1"/>
                </a:solidFill>
                <a:sym typeface="+mn-ea"/>
              </a:rPr>
              <a:t>RSS</a:t>
            </a:r>
            <a:r>
              <a:rPr lang="zh-CN" altLang="en-US" sz="2400" dirty="0">
                <a:solidFill>
                  <a:schemeClr val="tx1"/>
                </a:solidFill>
                <a:sym typeface="+mn-ea"/>
              </a:rPr>
              <a:t>（</a:t>
            </a:r>
            <a:r>
              <a:rPr lang="en-US" altLang="zh-CN" sz="2400" dirty="0">
                <a:solidFill>
                  <a:schemeClr val="tx1"/>
                </a:solidFill>
                <a:sym typeface="+mn-ea"/>
              </a:rPr>
              <a:t>Residual Sum of Squares</a:t>
            </a:r>
            <a:r>
              <a:rPr lang="zh-CN" altLang="en-US" sz="2400" dirty="0">
                <a:solidFill>
                  <a:schemeClr val="tx1"/>
                </a:solidFill>
                <a:sym typeface="+mn-ea"/>
              </a:rPr>
              <a:t>），表示预测值和样本值之间的差异情况，是</a:t>
            </a:r>
            <a:r>
              <a:rPr lang="en-US" altLang="zh-CN" sz="2400" dirty="0">
                <a:solidFill>
                  <a:schemeClr val="tx1"/>
                </a:solidFill>
                <a:sym typeface="+mn-ea"/>
              </a:rPr>
              <a:t>MSE</a:t>
            </a:r>
            <a:r>
              <a:rPr lang="zh-CN" altLang="en-US" sz="2400" dirty="0">
                <a:solidFill>
                  <a:schemeClr val="tx1"/>
                </a:solidFill>
                <a:sym typeface="+mn-ea"/>
              </a:rPr>
              <a:t>的</a:t>
            </a:r>
            <a:r>
              <a:rPr lang="en-US" altLang="zh-CN" sz="2400" dirty="0">
                <a:solidFill>
                  <a:schemeClr val="tx1"/>
                </a:solidFill>
                <a:sym typeface="+mn-ea"/>
              </a:rPr>
              <a:t>m</a:t>
            </a:r>
            <a:r>
              <a:rPr lang="zh-CN" altLang="en-US" sz="2400" dirty="0">
                <a:solidFill>
                  <a:schemeClr val="tx1"/>
                </a:solidFill>
                <a:sym typeface="+mn-ea"/>
              </a:rPr>
              <a:t>倍</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6628" r:id="rId6" imgW="914400" imgH="215900" progId="Equation.KSEE3">
                  <p:embed/>
                </p:oleObj>
              </mc:Choice>
              <mc:Fallback>
                <p:oleObj r:id="rId6" imgW="914400" imgH="215900" progId="Equation.KSEE3">
                  <p:embed/>
                  <p:pic>
                    <p:nvPicPr>
                      <p:cNvPr id="0" name="图片 102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机器学习调参</a:t>
            </a:r>
            <a:endParaRPr lang="zh-CN" altLang="en-US"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7650"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ym typeface="+mn-ea"/>
              </a:rPr>
              <a:t>在实际工作中，对于各种算法模型</a:t>
            </a:r>
            <a:r>
              <a:rPr lang="en-US" altLang="zh-CN" sz="2400" dirty="0">
                <a:sym typeface="+mn-ea"/>
              </a:rPr>
              <a:t>(</a:t>
            </a:r>
            <a:r>
              <a:rPr lang="zh-CN" altLang="en-US" sz="2400" dirty="0">
                <a:sym typeface="+mn-ea"/>
              </a:rPr>
              <a:t>线性回归</a:t>
            </a:r>
            <a:r>
              <a:rPr lang="en-US" altLang="zh-CN" sz="2400" dirty="0">
                <a:sym typeface="+mn-ea"/>
              </a:rPr>
              <a:t>)</a:t>
            </a:r>
            <a:r>
              <a:rPr lang="zh-CN" altLang="en-US" sz="2400" dirty="0">
                <a:sym typeface="+mn-ea"/>
              </a:rPr>
              <a:t>来讲，我们需要获取θ、λ、</a:t>
            </a:r>
            <a:r>
              <a:rPr lang="en-US" altLang="zh-CN" sz="2400" dirty="0">
                <a:sym typeface="+mn-ea"/>
              </a:rPr>
              <a:t>p</a:t>
            </a:r>
            <a:r>
              <a:rPr lang="zh-CN" altLang="en-US" sz="2400" dirty="0">
                <a:sym typeface="+mn-ea"/>
              </a:rPr>
              <a:t>的值；θ的求解其实就是算法模型的求解，一般不需要开发人员参与</a:t>
            </a:r>
            <a:r>
              <a:rPr lang="en-US" altLang="zh-CN" sz="2400" dirty="0">
                <a:sym typeface="+mn-ea"/>
              </a:rPr>
              <a:t>(</a:t>
            </a:r>
            <a:r>
              <a:rPr lang="zh-CN" altLang="en-US" sz="2400" dirty="0">
                <a:sym typeface="+mn-ea"/>
              </a:rPr>
              <a:t>算法已经实现</a:t>
            </a:r>
            <a:r>
              <a:rPr lang="en-US" altLang="zh-CN" sz="2400" dirty="0">
                <a:sym typeface="+mn-ea"/>
              </a:rPr>
              <a:t>)</a:t>
            </a:r>
            <a:r>
              <a:rPr lang="zh-CN" altLang="en-US" sz="2400" dirty="0">
                <a:sym typeface="+mn-ea"/>
              </a:rPr>
              <a:t>，主要需要求解的是λ和</a:t>
            </a:r>
            <a:r>
              <a:rPr lang="en-US" altLang="zh-CN" sz="2400" dirty="0">
                <a:sym typeface="+mn-ea"/>
              </a:rPr>
              <a:t>p</a:t>
            </a:r>
            <a:r>
              <a:rPr lang="zh-CN" altLang="en-US" sz="2400" dirty="0">
                <a:sym typeface="+mn-ea"/>
              </a:rPr>
              <a:t>的值，这个过程就叫做</a:t>
            </a:r>
            <a:r>
              <a:rPr lang="zh-CN" altLang="en-US" sz="2400" b="1" dirty="0">
                <a:sym typeface="+mn-ea"/>
              </a:rPr>
              <a:t>调参</a:t>
            </a:r>
            <a:r>
              <a:rPr lang="en-US" altLang="zh-CN" sz="2400" b="1" dirty="0">
                <a:sym typeface="+mn-ea"/>
              </a:rPr>
              <a:t>(</a:t>
            </a:r>
            <a:r>
              <a:rPr lang="zh-CN" altLang="en-US" sz="2400" b="1" dirty="0">
                <a:sym typeface="+mn-ea"/>
              </a:rPr>
              <a:t>超参</a:t>
            </a:r>
            <a:r>
              <a:rPr lang="en-US" altLang="zh-CN" sz="2400" b="1" dirty="0">
                <a:sym typeface="+mn-ea"/>
              </a:rPr>
              <a:t>)</a:t>
            </a:r>
          </a:p>
          <a:p>
            <a:pPr>
              <a:lnSpc>
                <a:spcPct val="150000"/>
              </a:lnSpc>
            </a:pPr>
            <a:r>
              <a:rPr lang="zh-CN" altLang="en-US" sz="2400" dirty="0">
                <a:sym typeface="+mn-ea"/>
              </a:rPr>
              <a:t>交叉验证：将训练数据分为多份，其中一份进行数据验证并获取最优的超参：λ和</a:t>
            </a:r>
            <a:r>
              <a:rPr lang="en-US" altLang="zh-CN" sz="2400" dirty="0">
                <a:sym typeface="+mn-ea"/>
              </a:rPr>
              <a:t>p</a:t>
            </a:r>
            <a:r>
              <a:rPr lang="zh-CN" altLang="en-US" sz="2400" dirty="0">
                <a:sym typeface="+mn-ea"/>
              </a:rPr>
              <a:t>；比如：十折交叉验证、五折交叉验证</a:t>
            </a:r>
            <a:r>
              <a:rPr lang="en-US" altLang="zh-CN" sz="2400" dirty="0">
                <a:sym typeface="+mn-ea"/>
              </a:rPr>
              <a:t>(</a:t>
            </a:r>
            <a:r>
              <a:rPr lang="en-US" altLang="zh-CN" sz="2400" dirty="0" err="1">
                <a:sym typeface="+mn-ea"/>
              </a:rPr>
              <a:t>scikit</a:t>
            </a:r>
            <a:r>
              <a:rPr lang="en-US" altLang="zh-CN" sz="2400" dirty="0">
                <a:sym typeface="+mn-ea"/>
              </a:rPr>
              <a:t>-learn</a:t>
            </a:r>
            <a:r>
              <a:rPr lang="zh-CN" altLang="en-US" sz="2400" dirty="0">
                <a:sym typeface="+mn-ea"/>
              </a:rPr>
              <a:t>中默认</a:t>
            </a:r>
            <a:r>
              <a:rPr lang="en-US" altLang="zh-CN" sz="2400" dirty="0">
                <a:sym typeface="+mn-ea"/>
              </a:rPr>
              <a:t>)</a:t>
            </a:r>
            <a:r>
              <a:rPr lang="zh-CN" altLang="en-US" sz="2400" dirty="0">
                <a:sym typeface="+mn-ea"/>
              </a:rPr>
              <a:t>等</a:t>
            </a:r>
          </a:p>
        </p:txBody>
      </p:sp>
      <p:grpSp>
        <p:nvGrpSpPr>
          <p:cNvPr id="7" name="组合 6"/>
          <p:cNvGrpSpPr/>
          <p:nvPr/>
        </p:nvGrpSpPr>
        <p:grpSpPr>
          <a:xfrm>
            <a:off x="847110" y="4619405"/>
            <a:ext cx="9946068" cy="719957"/>
            <a:chOff x="1251" y="7556"/>
            <a:chExt cx="15666" cy="1134"/>
          </a:xfrm>
        </p:grpSpPr>
        <p:sp>
          <p:nvSpPr>
            <p:cNvPr id="5" name="圆角矩形 4"/>
            <p:cNvSpPr/>
            <p:nvPr/>
          </p:nvSpPr>
          <p:spPr>
            <a:xfrm>
              <a:off x="1251" y="7556"/>
              <a:ext cx="15422" cy="11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b="1" dirty="0">
                  <a:solidFill>
                    <a:schemeClr val="accent4">
                      <a:lumMod val="75000"/>
                    </a:schemeClr>
                  </a:solidFill>
                </a:rPr>
                <a:t>训 练 数 据</a:t>
              </a:r>
            </a:p>
          </p:txBody>
        </p:sp>
        <p:sp>
          <p:nvSpPr>
            <p:cNvPr id="6" name="圆角矩形 5"/>
            <p:cNvSpPr/>
            <p:nvPr/>
          </p:nvSpPr>
          <p:spPr>
            <a:xfrm>
              <a:off x="13713" y="7556"/>
              <a:ext cx="3204" cy="11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solidFill>
                    <a:schemeClr val="accent2">
                      <a:lumMod val="75000"/>
                    </a:schemeClr>
                  </a:solidFill>
                  <a:latin typeface="微软雅黑" panose="020B0503020204020204" charset="-122"/>
                  <a:ea typeface="微软雅黑" panose="020B0503020204020204" charset="-122"/>
                </a:rPr>
                <a:t>验 证 数 据</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梯度下降案例</a:t>
            </a:r>
          </a:p>
        </p:txBody>
      </p:sp>
      <p:graphicFrame>
        <p:nvGraphicFramePr>
          <p:cNvPr id="4" name="对象 3">
            <a:hlinkClick r:id="" action="ppaction://ole?verb=0"/>
          </p:cNvPr>
          <p:cNvGraphicFramePr>
            <a:graphicFrameLocks noChangeAspect="1"/>
          </p:cNvGraphicFramePr>
          <p:nvPr/>
        </p:nvGraphicFramePr>
        <p:xfrm>
          <a:off x="6986753" y="263287"/>
          <a:ext cx="2563414" cy="688611"/>
        </p:xfrm>
        <a:graphic>
          <a:graphicData uri="http://schemas.openxmlformats.org/presentationml/2006/ole">
            <mc:AlternateContent xmlns:mc="http://schemas.openxmlformats.org/markup-compatibility/2006">
              <mc:Choice xmlns:v="urn:schemas-microsoft-com:vml" Requires="v">
                <p:oleObj spid="_x0000_s2052" r:id="rId4" imgW="850900" imgH="228600" progId="Equation.KSEE3">
                  <p:embed/>
                </p:oleObj>
              </mc:Choice>
              <mc:Fallback>
                <p:oleObj r:id="rId4" imgW="850900" imgH="228600" progId="Equation.KSEE3">
                  <p:embed/>
                  <p:pic>
                    <p:nvPicPr>
                      <p:cNvPr id="0" name="图片 2048"/>
                      <p:cNvPicPr/>
                      <p:nvPr/>
                    </p:nvPicPr>
                    <p:blipFill>
                      <a:blip r:embed="rId5"/>
                      <a:stretch>
                        <a:fillRect/>
                      </a:stretch>
                    </p:blipFill>
                    <p:spPr>
                      <a:xfrm>
                        <a:off x="6986753" y="263287"/>
                        <a:ext cx="2563414" cy="688611"/>
                      </a:xfrm>
                      <a:prstGeom prst="rect">
                        <a:avLst/>
                      </a:prstGeom>
                    </p:spPr>
                  </p:pic>
                </p:oleObj>
              </mc:Fallback>
            </mc:AlternateContent>
          </a:graphicData>
        </a:graphic>
      </p:graphicFrame>
      <p:pic>
        <p:nvPicPr>
          <p:cNvPr id="2" name="图片 1"/>
          <p:cNvPicPr>
            <a:picLocks noChangeAspect="1"/>
          </p:cNvPicPr>
          <p:nvPr/>
        </p:nvPicPr>
        <p:blipFill>
          <a:blip r:embed="rId6"/>
          <a:stretch>
            <a:fillRect/>
          </a:stretch>
        </p:blipFill>
        <p:spPr>
          <a:xfrm>
            <a:off x="5755066" y="1133410"/>
            <a:ext cx="5025917" cy="4007280"/>
          </a:xfrm>
          <a:prstGeom prst="rect">
            <a:avLst/>
          </a:prstGeom>
        </p:spPr>
      </p:pic>
      <p:pic>
        <p:nvPicPr>
          <p:cNvPr id="6" name="图片 5"/>
          <p:cNvPicPr>
            <a:picLocks noChangeAspect="1"/>
          </p:cNvPicPr>
          <p:nvPr/>
        </p:nvPicPr>
        <p:blipFill>
          <a:blip r:embed="rId7"/>
          <a:stretch>
            <a:fillRect/>
          </a:stretch>
        </p:blipFill>
        <p:spPr>
          <a:xfrm>
            <a:off x="465549" y="1563819"/>
            <a:ext cx="4140559" cy="4292879"/>
          </a:xfrm>
          <a:prstGeom prst="rect">
            <a:avLst/>
          </a:prstGeom>
        </p:spPr>
      </p:pic>
      <p:pic>
        <p:nvPicPr>
          <p:cNvPr id="9" name="图片 8"/>
          <p:cNvPicPr>
            <a:picLocks noChangeAspect="1"/>
          </p:cNvPicPr>
          <p:nvPr/>
        </p:nvPicPr>
        <p:blipFill>
          <a:blip r:embed="rId8"/>
          <a:stretch>
            <a:fillRect/>
          </a:stretch>
        </p:blipFill>
        <p:spPr>
          <a:xfrm>
            <a:off x="4697419" y="5018850"/>
            <a:ext cx="4131039" cy="17421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梯度下降</a:t>
            </a:r>
            <a:r>
              <a:rPr>
                <a:sym typeface="+mn-ea"/>
              </a:rPr>
              <a:t>案例</a:t>
            </a:r>
            <a:endParaRPr lang="zh-CN" altLang="en-US"/>
          </a:p>
        </p:txBody>
      </p:sp>
      <p:graphicFrame>
        <p:nvGraphicFramePr>
          <p:cNvPr id="4" name="对象 3">
            <a:hlinkClick r:id="" action="ppaction://ole?verb=0"/>
          </p:cNvPr>
          <p:cNvGraphicFramePr>
            <a:graphicFrameLocks noChangeAspect="1"/>
          </p:cNvGraphicFramePr>
          <p:nvPr/>
        </p:nvGraphicFramePr>
        <p:xfrm>
          <a:off x="6972355" y="325490"/>
          <a:ext cx="3825130" cy="688611"/>
        </p:xfrm>
        <a:graphic>
          <a:graphicData uri="http://schemas.openxmlformats.org/presentationml/2006/ole">
            <mc:AlternateContent xmlns:mc="http://schemas.openxmlformats.org/markup-compatibility/2006">
              <mc:Choice xmlns:v="urn:schemas-microsoft-com:vml" Requires="v">
                <p:oleObj spid="_x0000_s28674" r:id="rId4" imgW="1270000" imgH="228600" progId="Equation.KSEE3">
                  <p:embed/>
                </p:oleObj>
              </mc:Choice>
              <mc:Fallback>
                <p:oleObj r:id="rId4" imgW="1270000" imgH="228600" progId="Equation.KSEE3">
                  <p:embed/>
                  <p:pic>
                    <p:nvPicPr>
                      <p:cNvPr id="0" name="图片 2048"/>
                      <p:cNvPicPr/>
                      <p:nvPr/>
                    </p:nvPicPr>
                    <p:blipFill>
                      <a:blip r:embed="rId5"/>
                      <a:stretch>
                        <a:fillRect/>
                      </a:stretch>
                    </p:blipFill>
                    <p:spPr>
                      <a:xfrm>
                        <a:off x="6972355" y="325490"/>
                        <a:ext cx="3825130" cy="688611"/>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324067" y="1381114"/>
            <a:ext cx="4054879" cy="4921198"/>
          </a:xfrm>
          <a:prstGeom prst="rect">
            <a:avLst/>
          </a:prstGeom>
        </p:spPr>
      </p:pic>
      <p:pic>
        <p:nvPicPr>
          <p:cNvPr id="8" name="图片 7"/>
          <p:cNvPicPr>
            <a:picLocks noChangeAspect="1"/>
          </p:cNvPicPr>
          <p:nvPr/>
        </p:nvPicPr>
        <p:blipFill>
          <a:blip r:embed="rId7"/>
          <a:stretch>
            <a:fillRect/>
          </a:stretch>
        </p:blipFill>
        <p:spPr>
          <a:xfrm>
            <a:off x="2917316" y="4273726"/>
            <a:ext cx="5911276" cy="2360957"/>
          </a:xfrm>
          <a:prstGeom prst="rect">
            <a:avLst/>
          </a:prstGeom>
        </p:spPr>
      </p:pic>
      <p:pic>
        <p:nvPicPr>
          <p:cNvPr id="5" name="图片 4"/>
          <p:cNvPicPr>
            <a:picLocks noChangeAspect="1"/>
          </p:cNvPicPr>
          <p:nvPr/>
        </p:nvPicPr>
        <p:blipFill>
          <a:blip r:embed="rId8"/>
          <a:srcRect l="4331"/>
          <a:stretch>
            <a:fillRect/>
          </a:stretch>
        </p:blipFill>
        <p:spPr>
          <a:xfrm>
            <a:off x="6323252" y="1133624"/>
            <a:ext cx="4837048" cy="42733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 </a:t>
            </a:r>
            <a:r>
              <a:rPr lang="zh-CN" altLang="en-US"/>
              <a:t>梯度下降法</a:t>
            </a:r>
            <a:r>
              <a:rPr lang="en-US" altLang="zh-CN"/>
              <a:t>(Gradient Descent</a:t>
            </a:r>
            <a:r>
              <a:rPr lang="zh-CN" altLang="en-US"/>
              <a:t>， </a:t>
            </a:r>
            <a:r>
              <a:rPr lang="en-US" altLang="zh-CN"/>
              <a:t>GD)</a:t>
            </a:r>
            <a:r>
              <a:rPr lang="zh-CN" altLang="en-US"/>
              <a:t>常用于求解</a:t>
            </a:r>
            <a:r>
              <a:rPr lang="zh-CN" altLang="en-US" b="1"/>
              <a:t>无约束</a:t>
            </a:r>
            <a:r>
              <a:rPr lang="zh-CN" altLang="en-US"/>
              <a:t>情况下</a:t>
            </a:r>
            <a:r>
              <a:rPr lang="zh-CN" altLang="en-US" b="1"/>
              <a:t>凸函数</a:t>
            </a:r>
            <a:r>
              <a:rPr lang="en-US" altLang="zh-CN"/>
              <a:t>(</a:t>
            </a:r>
            <a:r>
              <a:rPr lang="en-US" altLang="zh-CN" b="1"/>
              <a:t>Convex Function</a:t>
            </a:r>
            <a:r>
              <a:rPr lang="en-US" altLang="zh-CN"/>
              <a:t>)</a:t>
            </a:r>
            <a:r>
              <a:rPr lang="zh-CN" altLang="en-US"/>
              <a:t>的</a:t>
            </a:r>
            <a:r>
              <a:rPr lang="zh-CN" altLang="en-US" b="1"/>
              <a:t>极小值</a:t>
            </a:r>
            <a:r>
              <a:rPr lang="zh-CN" altLang="en-US"/>
              <a:t>，是一种</a:t>
            </a:r>
            <a:r>
              <a:rPr lang="zh-CN" altLang="en-US" b="1"/>
              <a:t>迭代类型</a:t>
            </a:r>
            <a:r>
              <a:rPr lang="zh-CN" altLang="en-US"/>
              <a:t>的算法，因为凸函数只有一个极值点，故求解出来的极小值点就是函数的</a:t>
            </a:r>
            <a:r>
              <a:rPr lang="zh-CN" altLang="en-US" b="1"/>
              <a:t>最小值点</a:t>
            </a:r>
            <a:r>
              <a:rPr lang="zh-CN" altLang="en-US"/>
              <a:t>。</a:t>
            </a:r>
          </a:p>
        </p:txBody>
      </p:sp>
      <p:sp>
        <p:nvSpPr>
          <p:cNvPr id="4" name="标题 3"/>
          <p:cNvSpPr>
            <a:spLocks noGrp="1"/>
          </p:cNvSpPr>
          <p:nvPr>
            <p:ph type="title"/>
          </p:nvPr>
        </p:nvSpPr>
        <p:spPr/>
        <p:txBody>
          <a:bodyPr/>
          <a:lstStyle/>
          <a:p>
            <a:r>
              <a:rPr lang="zh-CN" altLang="en-US"/>
              <a:t>梯度下降法</a:t>
            </a:r>
          </a:p>
        </p:txBody>
      </p:sp>
      <p:graphicFrame>
        <p:nvGraphicFramePr>
          <p:cNvPr id="5" name="对象 4">
            <a:hlinkClick r:id="" action="ppaction://ole?verb=0"/>
          </p:cNvPr>
          <p:cNvGraphicFramePr>
            <a:graphicFrameLocks noChangeAspect="1"/>
          </p:cNvGraphicFramePr>
          <p:nvPr/>
        </p:nvGraphicFramePr>
        <p:xfrm>
          <a:off x="3394576" y="3484273"/>
          <a:ext cx="4288631" cy="1041842"/>
        </p:xfrm>
        <a:graphic>
          <a:graphicData uri="http://schemas.openxmlformats.org/presentationml/2006/ole">
            <mc:AlternateContent xmlns:mc="http://schemas.openxmlformats.org/markup-compatibility/2006">
              <mc:Choice xmlns:v="urn:schemas-microsoft-com:vml" Requires="v">
                <p:oleObj spid="_x0000_s29699" r:id="rId3" imgW="1777365" imgH="431800" progId="Equation.KSEE3">
                  <p:embed/>
                </p:oleObj>
              </mc:Choice>
              <mc:Fallback>
                <p:oleObj r:id="rId3" imgW="1777365" imgH="431800" progId="Equation.KSEE3">
                  <p:embed/>
                  <p:pic>
                    <p:nvPicPr>
                      <p:cNvPr id="0" name="图片 1024"/>
                      <p:cNvPicPr/>
                      <p:nvPr/>
                    </p:nvPicPr>
                    <p:blipFill>
                      <a:blip r:embed="rId4"/>
                      <a:stretch>
                        <a:fillRect/>
                      </a:stretch>
                    </p:blipFill>
                    <p:spPr>
                      <a:xfrm>
                        <a:off x="3394576" y="3484273"/>
                        <a:ext cx="4288631" cy="104184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394893" y="4814974"/>
          <a:ext cx="2854431" cy="828522"/>
        </p:xfrm>
        <a:graphic>
          <a:graphicData uri="http://schemas.openxmlformats.org/presentationml/2006/ole">
            <mc:AlternateContent xmlns:mc="http://schemas.openxmlformats.org/markup-compatibility/2006">
              <mc:Choice xmlns:v="urn:schemas-microsoft-com:vml" Requires="v">
                <p:oleObj spid="_x0000_s29700" r:id="rId5" imgW="1091565" imgH="316865" progId="Equation.KSEE3">
                  <p:embed/>
                </p:oleObj>
              </mc:Choice>
              <mc:Fallback>
                <p:oleObj r:id="rId5" imgW="1091565" imgH="316865" progId="Equation.KSEE3">
                  <p:embed/>
                  <p:pic>
                    <p:nvPicPr>
                      <p:cNvPr id="0" name="图片 1025"/>
                      <p:cNvPicPr/>
                      <p:nvPr/>
                    </p:nvPicPr>
                    <p:blipFill>
                      <a:blip r:embed="rId6"/>
                      <a:stretch>
                        <a:fillRect/>
                      </a:stretch>
                    </p:blipFill>
                    <p:spPr>
                      <a:xfrm>
                        <a:off x="3394893" y="4814974"/>
                        <a:ext cx="2854431" cy="828522"/>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梯度下降法案例代码</a:t>
            </a:r>
          </a:p>
        </p:txBody>
      </p:sp>
      <p:pic>
        <p:nvPicPr>
          <p:cNvPr id="13" name="图片 1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723007" y="2867129"/>
            <a:ext cx="4807965" cy="3750885"/>
          </a:xfrm>
          <a:prstGeom prst="rect">
            <a:avLst/>
          </a:prstGeom>
        </p:spPr>
      </p:pic>
      <p:pic>
        <p:nvPicPr>
          <p:cNvPr id="1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31546" y="897107"/>
            <a:ext cx="4633372" cy="36150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895591" y="453365"/>
            <a:ext cx="5240320" cy="3204252"/>
          </a:xfrm>
          <a:prstGeom prst="rect">
            <a:avLst/>
          </a:prstGeom>
        </p:spPr>
      </p:pic>
      <p:sp>
        <p:nvSpPr>
          <p:cNvPr id="7" name="内容占位符 6"/>
          <p:cNvSpPr>
            <a:spLocks noGrp="1"/>
          </p:cNvSpPr>
          <p:nvPr>
            <p:ph idx="1"/>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3546091" y="3216337"/>
            <a:ext cx="6137408" cy="3612481"/>
          </a:xfrm>
          <a:prstGeom prst="rect">
            <a:avLst/>
          </a:prstGeom>
        </p:spPr>
      </p:pic>
      <p:pic>
        <p:nvPicPr>
          <p:cNvPr id="2" name="图片 1"/>
          <p:cNvPicPr>
            <a:picLocks noChangeAspect="1"/>
          </p:cNvPicPr>
          <p:nvPr/>
        </p:nvPicPr>
        <p:blipFill>
          <a:blip r:embed="rId4">
            <a:clrChange>
              <a:clrFrom>
                <a:srgbClr val="FFFFFF">
                  <a:alpha val="100000"/>
                </a:srgbClr>
              </a:clrFrom>
              <a:clrTo>
                <a:srgbClr val="FFFFFF">
                  <a:alpha val="100000"/>
                  <a:alpha val="0"/>
                </a:srgbClr>
              </a:clrTo>
            </a:clrChange>
          </a:blip>
          <a:srcRect l="8343"/>
          <a:stretch>
            <a:fillRect/>
          </a:stretch>
        </p:blipFill>
        <p:spPr>
          <a:xfrm>
            <a:off x="201436" y="961976"/>
            <a:ext cx="5559031" cy="3422016"/>
          </a:xfrm>
          <a:prstGeom prst="rect">
            <a:avLst/>
          </a:prstGeom>
        </p:spPr>
      </p:pic>
      <p:sp>
        <p:nvSpPr>
          <p:cNvPr id="4" name="标题 3"/>
          <p:cNvSpPr>
            <a:spLocks noGrp="1"/>
          </p:cNvSpPr>
          <p:nvPr>
            <p:ph type="title"/>
          </p:nvPr>
        </p:nvSpPr>
        <p:spPr/>
        <p:txBody>
          <a:bodyPr/>
          <a:lstStyle/>
          <a:p>
            <a:r>
              <a:rPr lang="zh-CN" altLang="en-US"/>
              <a:t>梯度下降法案例代码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梯度下降法案例代码</a:t>
            </a:r>
          </a:p>
        </p:txBody>
      </p:sp>
      <p:sp>
        <p:nvSpPr>
          <p:cNvPr id="7" name="内容占位符 6"/>
          <p:cNvSpPr>
            <a:spLocks noGrp="1"/>
          </p:cNvSpPr>
          <p:nvPr>
            <p:ph idx="1"/>
          </p:nvPr>
        </p:nvSpPr>
        <p:spPr/>
        <p:txBody>
          <a:bodyPr/>
          <a:lstStyle/>
          <a:p>
            <a:endParaRPr lang="zh-CN" altLang="en-US"/>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206816" y="318708"/>
            <a:ext cx="6007258" cy="3383288"/>
          </a:xfrm>
          <a:prstGeom prst="rect">
            <a:avLst/>
          </a:prstGeom>
        </p:spPr>
      </p:pic>
      <p:pic>
        <p:nvPicPr>
          <p:cNvPr id="6" name="图片 5"/>
          <p:cNvPicPr>
            <a:picLocks noChangeAspect="1"/>
          </p:cNvPicPr>
          <p:nvPr/>
        </p:nvPicPr>
        <p:blipFill>
          <a:blip r:embed="rId3"/>
          <a:stretch>
            <a:fillRect/>
          </a:stretch>
        </p:blipFill>
        <p:spPr>
          <a:xfrm>
            <a:off x="4872989" y="3586475"/>
            <a:ext cx="4855581" cy="3273454"/>
          </a:xfrm>
          <a:prstGeom prst="rect">
            <a:avLst/>
          </a:prstGeom>
        </p:spPr>
      </p:pic>
      <p:pic>
        <p:nvPicPr>
          <p:cNvPr id="2" name="图片 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88131" y="920038"/>
            <a:ext cx="6019320" cy="38950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ym typeface="+mn-ea"/>
              </a:rPr>
              <a:t>回归算法是一种有监督算法</a:t>
            </a:r>
            <a:endParaRPr lang="zh-CN" altLang="en-US" sz="2400" dirty="0">
              <a:solidFill>
                <a:schemeClr val="tx1"/>
              </a:solidFill>
            </a:endParaRPr>
          </a:p>
          <a:p>
            <a:pPr>
              <a:lnSpc>
                <a:spcPct val="150000"/>
              </a:lnSpc>
            </a:pPr>
            <a:r>
              <a:rPr lang="zh-CN" altLang="en-US" sz="2400" dirty="0">
                <a:sym typeface="+mn-ea"/>
              </a:rPr>
              <a:t>回归算法是一种比较常用的机器学习算法，用来建立</a:t>
            </a:r>
            <a:r>
              <a:rPr lang="en-US" altLang="zh-CN" sz="2400" dirty="0">
                <a:sym typeface="+mn-ea"/>
              </a:rPr>
              <a:t>“</a:t>
            </a:r>
            <a:r>
              <a:rPr lang="zh-CN" altLang="en-US" sz="2400" dirty="0">
                <a:sym typeface="+mn-ea"/>
              </a:rPr>
              <a:t>解释</a:t>
            </a:r>
            <a:r>
              <a:rPr lang="en-US" altLang="zh-CN" sz="2400" dirty="0">
                <a:sym typeface="+mn-ea"/>
              </a:rPr>
              <a:t>”</a:t>
            </a:r>
            <a:r>
              <a:rPr lang="zh-CN" altLang="en-US" sz="2400" dirty="0">
                <a:sym typeface="+mn-ea"/>
              </a:rPr>
              <a:t>变量</a:t>
            </a:r>
            <a:r>
              <a:rPr lang="en-US" altLang="zh-CN" sz="2400" dirty="0">
                <a:sym typeface="+mn-ea"/>
              </a:rPr>
              <a:t>(</a:t>
            </a:r>
            <a:r>
              <a:rPr lang="zh-CN" altLang="en-US" sz="2400" dirty="0">
                <a:sym typeface="+mn-ea"/>
              </a:rPr>
              <a:t>自变量</a:t>
            </a:r>
            <a:r>
              <a:rPr lang="en-US" altLang="zh-CN" sz="2400" dirty="0">
                <a:sym typeface="+mn-ea"/>
              </a:rPr>
              <a:t>X)</a:t>
            </a:r>
            <a:r>
              <a:rPr lang="zh-CN" altLang="en-US" sz="2400" dirty="0">
                <a:sym typeface="+mn-ea"/>
              </a:rPr>
              <a:t>和观测值</a:t>
            </a:r>
            <a:r>
              <a:rPr lang="en-US" altLang="zh-CN" sz="2400" dirty="0">
                <a:sym typeface="+mn-ea"/>
              </a:rPr>
              <a:t>(</a:t>
            </a:r>
            <a:r>
              <a:rPr lang="zh-CN" altLang="en-US" sz="2400" dirty="0">
                <a:sym typeface="+mn-ea"/>
              </a:rPr>
              <a:t>因变量</a:t>
            </a:r>
            <a:r>
              <a:rPr lang="en-US" altLang="zh-CN" sz="2400" dirty="0">
                <a:sym typeface="+mn-ea"/>
              </a:rPr>
              <a:t>Y)</a:t>
            </a:r>
            <a:r>
              <a:rPr lang="zh-CN" altLang="en-US" sz="2400" dirty="0">
                <a:sym typeface="+mn-ea"/>
              </a:rPr>
              <a:t>之间的关系；从机器学习的角度来讲，用于构建一个算法模型</a:t>
            </a:r>
            <a:r>
              <a:rPr lang="en-US" altLang="zh-CN" sz="2400" dirty="0">
                <a:sym typeface="+mn-ea"/>
              </a:rPr>
              <a:t>(</a:t>
            </a:r>
            <a:r>
              <a:rPr lang="zh-CN" altLang="en-US" sz="2400" dirty="0">
                <a:sym typeface="+mn-ea"/>
              </a:rPr>
              <a:t>函数</a:t>
            </a:r>
            <a:r>
              <a:rPr lang="en-US" altLang="zh-CN" sz="2400" dirty="0">
                <a:sym typeface="+mn-ea"/>
              </a:rPr>
              <a:t>)</a:t>
            </a:r>
            <a:r>
              <a:rPr lang="zh-CN" altLang="en-US" sz="2400" dirty="0">
                <a:sym typeface="+mn-ea"/>
              </a:rPr>
              <a:t>来做属性</a:t>
            </a:r>
            <a:r>
              <a:rPr lang="en-US" altLang="zh-CN" sz="2400" dirty="0">
                <a:sym typeface="+mn-ea"/>
              </a:rPr>
              <a:t>(X)</a:t>
            </a:r>
            <a:r>
              <a:rPr lang="zh-CN" altLang="en-US" sz="2400" dirty="0">
                <a:sym typeface="+mn-ea"/>
              </a:rPr>
              <a:t>与标签</a:t>
            </a:r>
            <a:r>
              <a:rPr lang="en-US" altLang="zh-CN" sz="2400" dirty="0">
                <a:sym typeface="+mn-ea"/>
              </a:rPr>
              <a:t>(Y)</a:t>
            </a:r>
            <a:r>
              <a:rPr lang="zh-CN" altLang="en-US" sz="2400" dirty="0">
                <a:sym typeface="+mn-ea"/>
              </a:rPr>
              <a:t>之间的映射关系，在算法的学习过程中，试图寻找一个函数                   使得参数之间的关系</a:t>
            </a:r>
            <a:r>
              <a:rPr lang="zh-CN" altLang="en-US" sz="2400" b="1" dirty="0">
                <a:sym typeface="+mn-ea"/>
              </a:rPr>
              <a:t>拟合性</a:t>
            </a:r>
            <a:r>
              <a:rPr lang="zh-CN" altLang="en-US" sz="2400" dirty="0">
                <a:sym typeface="+mn-ea"/>
              </a:rPr>
              <a:t>最好。</a:t>
            </a:r>
            <a:endParaRPr lang="zh-CN" altLang="en-US" sz="2400" dirty="0">
              <a:solidFill>
                <a:schemeClr val="tx1"/>
              </a:solidFill>
            </a:endParaRPr>
          </a:p>
          <a:p>
            <a:pPr>
              <a:lnSpc>
                <a:spcPct val="150000"/>
              </a:lnSpc>
            </a:pPr>
            <a:r>
              <a:rPr lang="zh-CN" altLang="en-US" sz="2400" dirty="0">
                <a:sym typeface="+mn-ea"/>
              </a:rPr>
              <a:t>回归算法中算法</a:t>
            </a:r>
            <a:r>
              <a:rPr lang="en-US" altLang="zh-CN" sz="2400" dirty="0">
                <a:sym typeface="+mn-ea"/>
              </a:rPr>
              <a:t>(</a:t>
            </a:r>
            <a:r>
              <a:rPr lang="zh-CN" altLang="en-US" sz="2400" dirty="0">
                <a:sym typeface="+mn-ea"/>
              </a:rPr>
              <a:t>函数</a:t>
            </a:r>
            <a:r>
              <a:rPr lang="en-US" altLang="zh-CN" sz="2400" dirty="0">
                <a:sym typeface="+mn-ea"/>
              </a:rPr>
              <a:t>)</a:t>
            </a:r>
            <a:r>
              <a:rPr lang="zh-CN" altLang="en-US" sz="2400" dirty="0">
                <a:sym typeface="+mn-ea"/>
              </a:rPr>
              <a:t>的最终结果是一个</a:t>
            </a:r>
            <a:r>
              <a:rPr lang="zh-CN" altLang="en-US" sz="2400" b="1" dirty="0">
                <a:sym typeface="+mn-ea"/>
              </a:rPr>
              <a:t>连续</a:t>
            </a:r>
            <a:r>
              <a:rPr lang="zh-CN" altLang="en-US" sz="2400" dirty="0">
                <a:sym typeface="+mn-ea"/>
              </a:rPr>
              <a:t>的数据值，输入值</a:t>
            </a:r>
            <a:r>
              <a:rPr lang="en-US" altLang="zh-CN" sz="2400" dirty="0">
                <a:sym typeface="+mn-ea"/>
              </a:rPr>
              <a:t>(</a:t>
            </a:r>
            <a:r>
              <a:rPr lang="zh-CN" altLang="en-US" sz="2400" dirty="0">
                <a:sym typeface="+mn-ea"/>
              </a:rPr>
              <a:t>属性值</a:t>
            </a:r>
            <a:r>
              <a:rPr lang="en-US" altLang="zh-CN" sz="2400" dirty="0">
                <a:sym typeface="+mn-ea"/>
              </a:rPr>
              <a:t>)</a:t>
            </a:r>
            <a:r>
              <a:rPr lang="zh-CN" altLang="en-US" sz="2400" dirty="0">
                <a:sym typeface="+mn-ea"/>
              </a:rPr>
              <a:t>是一个</a:t>
            </a:r>
            <a:r>
              <a:rPr lang="en-US" altLang="zh-CN" sz="2400" dirty="0">
                <a:sym typeface="+mn-ea"/>
              </a:rPr>
              <a:t>d</a:t>
            </a:r>
            <a:r>
              <a:rPr lang="zh-CN" altLang="en-US" sz="2400" dirty="0">
                <a:sym typeface="+mn-ea"/>
              </a:rPr>
              <a:t>维度的属性</a:t>
            </a:r>
            <a:r>
              <a:rPr lang="en-US" altLang="zh-CN" sz="2400" dirty="0">
                <a:sym typeface="+mn-ea"/>
              </a:rPr>
              <a:t>/</a:t>
            </a:r>
            <a:r>
              <a:rPr lang="zh-CN" altLang="en-US" sz="2400" dirty="0">
                <a:sym typeface="+mn-ea"/>
              </a:rPr>
              <a:t>数值向量</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什么是回归算法</a:t>
            </a:r>
          </a:p>
        </p:txBody>
      </p:sp>
      <p:graphicFrame>
        <p:nvGraphicFramePr>
          <p:cNvPr id="2" name="对象 1">
            <a:hlinkClick r:id="" action="ppaction://ole?verb=0"/>
          </p:cNvPr>
          <p:cNvGraphicFramePr>
            <a:graphicFrameLocks noChangeAspect="1"/>
          </p:cNvGraphicFramePr>
          <p:nvPr/>
        </p:nvGraphicFramePr>
        <p:xfrm>
          <a:off x="3644152" y="3674716"/>
          <a:ext cx="1643076" cy="453306"/>
        </p:xfrm>
        <a:graphic>
          <a:graphicData uri="http://schemas.openxmlformats.org/presentationml/2006/ole">
            <mc:AlternateContent xmlns:mc="http://schemas.openxmlformats.org/markup-compatibility/2006">
              <mc:Choice xmlns:v="urn:schemas-microsoft-com:vml" Requires="v">
                <p:oleObj spid="_x0000_s1067" r:id="rId3" imgW="736600" imgH="203200" progId="Equation.KSEE3">
                  <p:embed/>
                </p:oleObj>
              </mc:Choice>
              <mc:Fallback>
                <p:oleObj r:id="rId3" imgW="736600" imgH="203200" progId="Equation.KSEE3">
                  <p:embed/>
                  <p:pic>
                    <p:nvPicPr>
                      <p:cNvPr id="0" name="图片 1024"/>
                      <p:cNvPicPr/>
                      <p:nvPr/>
                    </p:nvPicPr>
                    <p:blipFill>
                      <a:blip r:embed="rId4"/>
                      <a:stretch>
                        <a:fillRect/>
                      </a:stretch>
                    </p:blipFill>
                    <p:spPr>
                      <a:xfrm>
                        <a:off x="3644152" y="3674716"/>
                        <a:ext cx="1643076" cy="453306"/>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梯度下降算法</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0724"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ym typeface="+mn-ea"/>
              </a:rPr>
              <a:t>目标函数θ求解</a:t>
            </a:r>
          </a:p>
          <a:p>
            <a:pPr>
              <a:lnSpc>
                <a:spcPct val="150000"/>
              </a:lnSpc>
            </a:pPr>
            <a:r>
              <a:rPr lang="zh-CN" altLang="en-US" sz="2400" dirty="0">
                <a:sym typeface="+mn-ea"/>
              </a:rPr>
              <a:t>初始化θ</a:t>
            </a:r>
            <a:r>
              <a:rPr lang="en-US" altLang="zh-CN" sz="2400" dirty="0">
                <a:sym typeface="+mn-ea"/>
              </a:rPr>
              <a:t>(</a:t>
            </a:r>
            <a:r>
              <a:rPr lang="zh-CN" altLang="en-US" sz="2400" dirty="0">
                <a:sym typeface="+mn-ea"/>
              </a:rPr>
              <a:t>随机初始化，可以初始为</a:t>
            </a:r>
            <a:r>
              <a:rPr lang="en-US" altLang="zh-CN" sz="2400" dirty="0">
                <a:sym typeface="+mn-ea"/>
              </a:rPr>
              <a:t>0)</a:t>
            </a:r>
          </a:p>
          <a:p>
            <a:pPr>
              <a:lnSpc>
                <a:spcPct val="150000"/>
              </a:lnSpc>
            </a:pPr>
            <a:r>
              <a:rPr lang="zh-CN" altLang="en-US" sz="2400" dirty="0">
                <a:sym typeface="+mn-ea"/>
              </a:rPr>
              <a:t>沿着负梯度方向迭代，更新后的θ使</a:t>
            </a:r>
            <a:r>
              <a:rPr lang="en-US" altLang="zh-CN" sz="2400" dirty="0">
                <a:sym typeface="+mn-ea"/>
              </a:rPr>
              <a:t>J(</a:t>
            </a:r>
            <a:r>
              <a:rPr lang="zh-CN" altLang="en-US" sz="2400" dirty="0">
                <a:sym typeface="+mn-ea"/>
              </a:rPr>
              <a:t>θ</a:t>
            </a:r>
            <a:r>
              <a:rPr lang="en-US" altLang="zh-CN" sz="2400" dirty="0">
                <a:sym typeface="+mn-ea"/>
              </a:rPr>
              <a:t>)</a:t>
            </a:r>
            <a:r>
              <a:rPr lang="zh-CN" altLang="en-US" sz="2400" dirty="0">
                <a:sym typeface="+mn-ea"/>
              </a:rPr>
              <a:t>更小</a:t>
            </a:r>
          </a:p>
          <a:p>
            <a:pPr lvl="1">
              <a:lnSpc>
                <a:spcPct val="150000"/>
              </a:lnSpc>
            </a:pPr>
            <a:endParaRPr lang="zh-CN" altLang="en-US" sz="2055" dirty="0">
              <a:sym typeface="+mn-ea"/>
            </a:endParaRPr>
          </a:p>
          <a:p>
            <a:pPr marL="457200" lvl="1" indent="0">
              <a:lnSpc>
                <a:spcPct val="150000"/>
              </a:lnSpc>
              <a:buNone/>
            </a:pPr>
            <a:endParaRPr lang="zh-CN" altLang="en-US" sz="2055" dirty="0">
              <a:sym typeface="+mn-ea"/>
            </a:endParaRPr>
          </a:p>
          <a:p>
            <a:pPr lvl="1">
              <a:lnSpc>
                <a:spcPct val="150000"/>
              </a:lnSpc>
            </a:pPr>
            <a:r>
              <a:rPr lang="zh-CN" altLang="en-US" sz="2055" dirty="0">
                <a:sym typeface="+mn-ea"/>
              </a:rPr>
              <a:t>α：学习率、步长</a:t>
            </a:r>
          </a:p>
        </p:txBody>
      </p:sp>
      <p:graphicFrame>
        <p:nvGraphicFramePr>
          <p:cNvPr id="2" name="对象 1">
            <a:hlinkClick r:id="" action="ppaction://ole?verb=0"/>
          </p:cNvPr>
          <p:cNvGraphicFramePr>
            <a:graphicFrameLocks noChangeAspect="1"/>
          </p:cNvGraphicFramePr>
          <p:nvPr/>
        </p:nvGraphicFramePr>
        <p:xfrm>
          <a:off x="3296539" y="1135174"/>
          <a:ext cx="3733109" cy="790429"/>
        </p:xfrm>
        <a:graphic>
          <a:graphicData uri="http://schemas.openxmlformats.org/presentationml/2006/ole">
            <mc:AlternateContent xmlns:mc="http://schemas.openxmlformats.org/markup-compatibility/2006">
              <mc:Choice xmlns:v="urn:schemas-microsoft-com:vml" Requires="v">
                <p:oleObj spid="_x0000_s30725" r:id="rId6" imgW="1663700" imgH="431800" progId="Equation.KSEE3">
                  <p:embed/>
                </p:oleObj>
              </mc:Choice>
              <mc:Fallback>
                <p:oleObj r:id="rId6" imgW="1663700" imgH="431800" progId="Equation.KSEE3">
                  <p:embed/>
                  <p:pic>
                    <p:nvPicPr>
                      <p:cNvPr id="0" name="图片 7174"/>
                      <p:cNvPicPr/>
                      <p:nvPr/>
                    </p:nvPicPr>
                    <p:blipFill>
                      <a:blip r:embed="rId7"/>
                      <a:stretch>
                        <a:fillRect/>
                      </a:stretch>
                    </p:blipFill>
                    <p:spPr>
                      <a:xfrm>
                        <a:off x="3296539" y="1135174"/>
                        <a:ext cx="3733109" cy="790429"/>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311783" y="3228377"/>
          <a:ext cx="2862685" cy="1010733"/>
        </p:xfrm>
        <a:graphic>
          <a:graphicData uri="http://schemas.openxmlformats.org/presentationml/2006/ole">
            <mc:AlternateContent xmlns:mc="http://schemas.openxmlformats.org/markup-compatibility/2006">
              <mc:Choice xmlns:v="urn:schemas-microsoft-com:vml" Requires="v">
                <p:oleObj spid="_x0000_s30726" r:id="rId8" imgW="1041400" imgH="393700" progId="Equation.KSEE3">
                  <p:embed/>
                </p:oleObj>
              </mc:Choice>
              <mc:Fallback>
                <p:oleObj r:id="rId8" imgW="1041400" imgH="393700" progId="Equation.KSEE3">
                  <p:embed/>
                  <p:pic>
                    <p:nvPicPr>
                      <p:cNvPr id="0" name="图片 13312"/>
                      <p:cNvPicPr/>
                      <p:nvPr/>
                    </p:nvPicPr>
                    <p:blipFill>
                      <a:blip r:embed="rId9"/>
                      <a:stretch>
                        <a:fillRect/>
                      </a:stretch>
                    </p:blipFill>
                    <p:spPr>
                      <a:xfrm>
                        <a:off x="2311783" y="3228377"/>
                        <a:ext cx="2862685" cy="1010733"/>
                      </a:xfrm>
                      <a:prstGeom prst="rect">
                        <a:avLst/>
                      </a:prstGeom>
                    </p:spPr>
                  </p:pic>
                </p:oleObj>
              </mc:Fallback>
            </mc:AlternateContent>
          </a:graphicData>
        </a:graphic>
      </p:graphicFrame>
      <p:pic>
        <p:nvPicPr>
          <p:cNvPr id="9" name="图片 8"/>
          <p:cNvPicPr>
            <a:picLocks noChangeAspect="1"/>
          </p:cNvPicPr>
          <p:nvPr/>
        </p:nvPicPr>
        <p:blipFill>
          <a:blip r:embed="rId10">
            <a:clrChange>
              <a:clrFrom>
                <a:srgbClr val="FEFEFE">
                  <a:alpha val="100000"/>
                </a:srgbClr>
              </a:clrFrom>
              <a:clrTo>
                <a:srgbClr val="FEFEFE">
                  <a:alpha val="100000"/>
                  <a:alpha val="0"/>
                </a:srgbClr>
              </a:clrTo>
            </a:clrChange>
          </a:blip>
          <a:stretch>
            <a:fillRect/>
          </a:stretch>
        </p:blipFill>
        <p:spPr>
          <a:xfrm>
            <a:off x="5692532" y="2825862"/>
            <a:ext cx="5992020" cy="344360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梯度方向</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1751"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552798" y="1012003"/>
          <a:ext cx="4632102" cy="897089"/>
        </p:xfrm>
        <a:graphic>
          <a:graphicData uri="http://schemas.openxmlformats.org/presentationml/2006/ole">
            <mc:AlternateContent xmlns:mc="http://schemas.openxmlformats.org/markup-compatibility/2006">
              <mc:Choice xmlns:v="urn:schemas-microsoft-com:vml" Requires="v">
                <p:oleObj spid="_x0000_s31752" r:id="rId6" imgW="1663700" imgH="431800" progId="Equation.KSEE3">
                  <p:embed/>
                </p:oleObj>
              </mc:Choice>
              <mc:Fallback>
                <p:oleObj r:id="rId6" imgW="1663700" imgH="431800" progId="Equation.KSEE3">
                  <p:embed/>
                  <p:pic>
                    <p:nvPicPr>
                      <p:cNvPr id="0" name="图片 7174"/>
                      <p:cNvPicPr/>
                      <p:nvPr/>
                    </p:nvPicPr>
                    <p:blipFill>
                      <a:blip r:embed="rId7"/>
                      <a:stretch>
                        <a:fillRect/>
                      </a:stretch>
                    </p:blipFill>
                    <p:spPr>
                      <a:xfrm>
                        <a:off x="6552798" y="1012003"/>
                        <a:ext cx="4632102" cy="897089"/>
                      </a:xfrm>
                      <a:prstGeom prst="rect">
                        <a:avLst/>
                      </a:prstGeom>
                    </p:spPr>
                  </p:pic>
                </p:oleObj>
              </mc:Fallback>
            </mc:AlternateContent>
          </a:graphicData>
        </a:graphic>
      </p:graphicFrame>
      <p:grpSp>
        <p:nvGrpSpPr>
          <p:cNvPr id="10" name="组合 9"/>
          <p:cNvGrpSpPr/>
          <p:nvPr/>
        </p:nvGrpSpPr>
        <p:grpSpPr>
          <a:xfrm>
            <a:off x="471229" y="1869165"/>
            <a:ext cx="5920279" cy="4073406"/>
            <a:chOff x="1189" y="2342"/>
            <a:chExt cx="9325" cy="6416"/>
          </a:xfrm>
        </p:grpSpPr>
        <p:graphicFrame>
          <p:nvGraphicFramePr>
            <p:cNvPr id="4" name="对象 3">
              <a:hlinkClick r:id="" action="ppaction://ole?verb=0"/>
            </p:cNvPr>
            <p:cNvGraphicFramePr>
              <a:graphicFrameLocks noChangeAspect="1"/>
            </p:cNvGraphicFramePr>
            <p:nvPr/>
          </p:nvGraphicFramePr>
          <p:xfrm>
            <a:off x="1189" y="2342"/>
            <a:ext cx="7209" cy="1499"/>
          </p:xfrm>
          <a:graphic>
            <a:graphicData uri="http://schemas.openxmlformats.org/presentationml/2006/ole">
              <mc:AlternateContent xmlns:mc="http://schemas.openxmlformats.org/markup-compatibility/2006">
                <mc:Choice xmlns:v="urn:schemas-microsoft-com:vml" Requires="v">
                  <p:oleObj spid="_x0000_s31753" r:id="rId8" imgW="1803400" imgH="444500" progId="Equation.KSEE3">
                    <p:embed/>
                  </p:oleObj>
                </mc:Choice>
                <mc:Fallback>
                  <p:oleObj r:id="rId8" imgW="1803400" imgH="444500" progId="Equation.KSEE3">
                    <p:embed/>
                    <p:pic>
                      <p:nvPicPr>
                        <p:cNvPr id="0" name="图片 13312"/>
                        <p:cNvPicPr/>
                        <p:nvPr/>
                      </p:nvPicPr>
                      <p:blipFill>
                        <a:blip r:embed="rId9"/>
                        <a:stretch>
                          <a:fillRect/>
                        </a:stretch>
                      </p:blipFill>
                      <p:spPr>
                        <a:xfrm>
                          <a:off x="1189" y="2342"/>
                          <a:ext cx="7209" cy="149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471" y="4029"/>
            <a:ext cx="6847" cy="1541"/>
          </p:xfrm>
          <a:graphic>
            <a:graphicData uri="http://schemas.openxmlformats.org/presentationml/2006/ole">
              <mc:AlternateContent xmlns:mc="http://schemas.openxmlformats.org/markup-compatibility/2006">
                <mc:Choice xmlns:v="urn:schemas-microsoft-com:vml" Requires="v">
                  <p:oleObj spid="_x0000_s31754" r:id="rId10" imgW="2019300" imgH="444500" progId="Equation.KSEE3">
                    <p:embed/>
                  </p:oleObj>
                </mc:Choice>
                <mc:Fallback>
                  <p:oleObj r:id="rId10" imgW="2019300" imgH="444500" progId="Equation.KSEE3">
                    <p:embed/>
                    <p:pic>
                      <p:nvPicPr>
                        <p:cNvPr id="0" name="图片 14336"/>
                        <p:cNvPicPr/>
                        <p:nvPr/>
                      </p:nvPicPr>
                      <p:blipFill>
                        <a:blip r:embed="rId11"/>
                        <a:stretch>
                          <a:fillRect/>
                        </a:stretch>
                      </p:blipFill>
                      <p:spPr>
                        <a:xfrm>
                          <a:off x="3471" y="4029"/>
                          <a:ext cx="6847" cy="1541"/>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471" y="5570"/>
            <a:ext cx="7043" cy="1722"/>
          </p:xfrm>
          <a:graphic>
            <a:graphicData uri="http://schemas.openxmlformats.org/presentationml/2006/ole">
              <mc:AlternateContent xmlns:mc="http://schemas.openxmlformats.org/markup-compatibility/2006">
                <mc:Choice xmlns:v="urn:schemas-microsoft-com:vml" Requires="v">
                  <p:oleObj spid="_x0000_s31755" r:id="rId12" imgW="1841500" imgH="469900" progId="Equation.KSEE3">
                    <p:embed/>
                  </p:oleObj>
                </mc:Choice>
                <mc:Fallback>
                  <p:oleObj r:id="rId12" imgW="1841500" imgH="469900" progId="Equation.KSEE3">
                    <p:embed/>
                    <p:pic>
                      <p:nvPicPr>
                        <p:cNvPr id="0" name="图片 14337"/>
                        <p:cNvPicPr/>
                        <p:nvPr/>
                      </p:nvPicPr>
                      <p:blipFill>
                        <a:blip r:embed="rId13"/>
                        <a:stretch>
                          <a:fillRect/>
                        </a:stretch>
                      </p:blipFill>
                      <p:spPr>
                        <a:xfrm>
                          <a:off x="3471" y="5570"/>
                          <a:ext cx="7043" cy="1722"/>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471" y="7770"/>
            <a:ext cx="3740" cy="988"/>
          </p:xfrm>
          <a:graphic>
            <a:graphicData uri="http://schemas.openxmlformats.org/presentationml/2006/ole">
              <mc:AlternateContent xmlns:mc="http://schemas.openxmlformats.org/markup-compatibility/2006">
                <mc:Choice xmlns:v="urn:schemas-microsoft-com:vml" Requires="v">
                  <p:oleObj spid="_x0000_s31756" r:id="rId14" imgW="914400" imgH="241300" progId="Equation.KSEE3">
                    <p:embed/>
                  </p:oleObj>
                </mc:Choice>
                <mc:Fallback>
                  <p:oleObj r:id="rId14" imgW="914400" imgH="241300" progId="Equation.KSEE3">
                    <p:embed/>
                    <p:pic>
                      <p:nvPicPr>
                        <p:cNvPr id="0" name="图片 14338"/>
                        <p:cNvPicPr/>
                        <p:nvPr/>
                      </p:nvPicPr>
                      <p:blipFill>
                        <a:blip r:embed="rId15"/>
                        <a:stretch>
                          <a:fillRect/>
                        </a:stretch>
                      </p:blipFill>
                      <p:spPr>
                        <a:xfrm>
                          <a:off x="3471" y="7770"/>
                          <a:ext cx="3740" cy="988"/>
                        </a:xfrm>
                        <a:prstGeom prst="rect">
                          <a:avLst/>
                        </a:prstGeom>
                      </p:spPr>
                    </p:pic>
                  </p:oleObj>
                </mc:Fallback>
              </mc:AlternateContent>
            </a:graphicData>
          </a:graphic>
        </p:graphicFrame>
      </p:grpSp>
      <p:sp>
        <p:nvSpPr>
          <p:cNvPr id="5" name="文本框 4"/>
          <p:cNvSpPr txBox="1"/>
          <p:nvPr/>
        </p:nvSpPr>
        <p:spPr>
          <a:xfrm>
            <a:off x="423545" y="1353185"/>
            <a:ext cx="3961765" cy="368300"/>
          </a:xfrm>
          <a:prstGeom prst="rect">
            <a:avLst/>
          </a:prstGeom>
          <a:noFill/>
        </p:spPr>
        <p:txBody>
          <a:bodyPr wrap="none" rtlCol="0">
            <a:spAutoFit/>
          </a:bodyPr>
          <a:lstStyle/>
          <a:p>
            <a:r>
              <a:rPr lang="zh-CN" altLang="en-US"/>
              <a:t>仅考虑单个样本的单个</a:t>
            </a:r>
            <a:r>
              <a:rPr lang="en-US" altLang="zh-CN"/>
              <a:t>θ</a:t>
            </a:r>
            <a:r>
              <a:rPr lang="zh-CN" altLang="en-US"/>
              <a:t>参数的梯度值</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批量梯度下降算法</a:t>
            </a:r>
            <a:r>
              <a:rPr lang="en-US" altLang="zh-CN" dirty="0"/>
              <a:t>(BGD)</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277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60319" y="2775707"/>
          <a:ext cx="8732173" cy="1103426"/>
        </p:xfrm>
        <a:graphic>
          <a:graphicData uri="http://schemas.openxmlformats.org/presentationml/2006/ole">
            <mc:AlternateContent xmlns:mc="http://schemas.openxmlformats.org/markup-compatibility/2006">
              <mc:Choice xmlns:v="urn:schemas-microsoft-com:vml" Requires="v">
                <p:oleObj spid="_x0000_s32774" r:id="rId6" imgW="3721100" imgH="457200" progId="Equation.KSEE3">
                  <p:embed/>
                </p:oleObj>
              </mc:Choice>
              <mc:Fallback>
                <p:oleObj r:id="rId6" imgW="3721100" imgH="457200" progId="Equation.KSEE3">
                  <p:embed/>
                  <p:pic>
                    <p:nvPicPr>
                      <p:cNvPr id="0" name="图片 14339"/>
                      <p:cNvPicPr/>
                      <p:nvPr/>
                    </p:nvPicPr>
                    <p:blipFill>
                      <a:blip r:embed="rId7"/>
                      <a:stretch>
                        <a:fillRect/>
                      </a:stretch>
                    </p:blipFill>
                    <p:spPr>
                      <a:xfrm>
                        <a:off x="660319" y="2775707"/>
                        <a:ext cx="8732173" cy="1103426"/>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60766" y="1389141"/>
          <a:ext cx="4313391" cy="1155486"/>
        </p:xfrm>
        <a:graphic>
          <a:graphicData uri="http://schemas.openxmlformats.org/presentationml/2006/ole">
            <mc:AlternateContent xmlns:mc="http://schemas.openxmlformats.org/markup-compatibility/2006">
              <mc:Choice xmlns:v="urn:schemas-microsoft-com:vml" Requires="v">
                <p:oleObj spid="_x0000_s32775" r:id="rId8" imgW="1485900" imgH="444500" progId="Equation.KSEE3">
                  <p:embed/>
                </p:oleObj>
              </mc:Choice>
              <mc:Fallback>
                <p:oleObj r:id="rId8" imgW="1485900" imgH="444500" progId="Equation.KSEE3">
                  <p:embed/>
                  <p:pic>
                    <p:nvPicPr>
                      <p:cNvPr id="0" name="图片 14338"/>
                      <p:cNvPicPr/>
                      <p:nvPr/>
                    </p:nvPicPr>
                    <p:blipFill>
                      <a:blip r:embed="rId9"/>
                      <a:stretch>
                        <a:fillRect/>
                      </a:stretch>
                    </p:blipFill>
                    <p:spPr>
                      <a:xfrm>
                        <a:off x="760766" y="1389141"/>
                        <a:ext cx="4313391" cy="1155486"/>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760993" y="4227196"/>
          <a:ext cx="5192703" cy="1176437"/>
        </p:xfrm>
        <a:graphic>
          <a:graphicData uri="http://schemas.openxmlformats.org/presentationml/2006/ole">
            <mc:AlternateContent xmlns:mc="http://schemas.openxmlformats.org/markup-compatibility/2006">
              <mc:Choice xmlns:v="urn:schemas-microsoft-com:vml" Requires="v">
                <p:oleObj spid="_x0000_s32776" r:id="rId10" imgW="1905000" imgH="431800" progId="Equation.KSEE3">
                  <p:embed/>
                </p:oleObj>
              </mc:Choice>
              <mc:Fallback>
                <p:oleObj r:id="rId10" imgW="1905000" imgH="431800" progId="Equation.KSEE3">
                  <p:embed/>
                  <p:pic>
                    <p:nvPicPr>
                      <p:cNvPr id="0" name="图片 15360"/>
                      <p:cNvPicPr/>
                      <p:nvPr/>
                    </p:nvPicPr>
                    <p:blipFill>
                      <a:blip r:embed="rId11"/>
                      <a:stretch>
                        <a:fillRect/>
                      </a:stretch>
                    </p:blipFill>
                    <p:spPr>
                      <a:xfrm>
                        <a:off x="760993" y="4227196"/>
                        <a:ext cx="5192703" cy="1176437"/>
                      </a:xfrm>
                      <a:prstGeom prst="rect">
                        <a:avLst/>
                      </a:prstGeom>
                    </p:spPr>
                  </p:pic>
                </p:oleObj>
              </mc:Fallback>
            </mc:AlternateContent>
          </a:graphicData>
        </a:graphic>
      </p:graphicFrame>
      <p:sp>
        <p:nvSpPr>
          <p:cNvPr id="2" name="文本框 1"/>
          <p:cNvSpPr txBox="1"/>
          <p:nvPr/>
        </p:nvSpPr>
        <p:spPr>
          <a:xfrm>
            <a:off x="357505" y="1066165"/>
            <a:ext cx="5104765" cy="368300"/>
          </a:xfrm>
          <a:prstGeom prst="rect">
            <a:avLst/>
          </a:prstGeom>
          <a:noFill/>
        </p:spPr>
        <p:txBody>
          <a:bodyPr wrap="none" rtlCol="0">
            <a:spAutoFit/>
          </a:bodyPr>
          <a:lstStyle/>
          <a:p>
            <a:r>
              <a:rPr lang="zh-CN"/>
              <a:t>使用所有样本的梯度值作为当前模型参数</a:t>
            </a:r>
            <a:r>
              <a:rPr lang="en-US" altLang="zh-CN"/>
              <a:t>θ</a:t>
            </a:r>
            <a:r>
              <a:rPr lang="zh-CN" altLang="en-US"/>
              <a:t>的更新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随机梯度下降算法</a:t>
            </a:r>
            <a:r>
              <a:rPr lang="en-US" altLang="zh-CN" dirty="0"/>
              <a:t>(SGD)</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3796"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909328" y="1344681"/>
          <a:ext cx="4313391" cy="1155486"/>
        </p:xfrm>
        <a:graphic>
          <a:graphicData uri="http://schemas.openxmlformats.org/presentationml/2006/ole">
            <mc:AlternateContent xmlns:mc="http://schemas.openxmlformats.org/markup-compatibility/2006">
              <mc:Choice xmlns:v="urn:schemas-microsoft-com:vml" Requires="v">
                <p:oleObj spid="_x0000_s33797" r:id="rId6" imgW="1485900" imgH="444500" progId="Equation.KSEE3">
                  <p:embed/>
                </p:oleObj>
              </mc:Choice>
              <mc:Fallback>
                <p:oleObj r:id="rId6" imgW="1485900" imgH="444500" progId="Equation.KSEE3">
                  <p:embed/>
                  <p:pic>
                    <p:nvPicPr>
                      <p:cNvPr id="0" name="图片 14338"/>
                      <p:cNvPicPr/>
                      <p:nvPr/>
                    </p:nvPicPr>
                    <p:blipFill>
                      <a:blip r:embed="rId7"/>
                      <a:stretch>
                        <a:fillRect/>
                      </a:stretch>
                    </p:blipFill>
                    <p:spPr>
                      <a:xfrm>
                        <a:off x="909328" y="1344681"/>
                        <a:ext cx="4313391" cy="1155486"/>
                      </a:xfrm>
                      <a:prstGeom prst="rect">
                        <a:avLst/>
                      </a:prstGeom>
                    </p:spPr>
                  </p:pic>
                </p:oleObj>
              </mc:Fallback>
            </mc:AlternateContent>
          </a:graphicData>
        </a:graphic>
      </p:graphicFrame>
      <p:grpSp>
        <p:nvGrpSpPr>
          <p:cNvPr id="10" name="组合 9"/>
          <p:cNvGrpSpPr/>
          <p:nvPr/>
        </p:nvGrpSpPr>
        <p:grpSpPr>
          <a:xfrm>
            <a:off x="833142" y="2816338"/>
            <a:ext cx="5016206" cy="1938296"/>
            <a:chOff x="1369" y="4247"/>
            <a:chExt cx="7901" cy="3053"/>
          </a:xfrm>
        </p:grpSpPr>
        <p:sp>
          <p:nvSpPr>
            <p:cNvPr id="7" name="文本框 6"/>
            <p:cNvSpPr txBox="1"/>
            <p:nvPr/>
          </p:nvSpPr>
          <p:spPr>
            <a:xfrm>
              <a:off x="1369" y="4247"/>
              <a:ext cx="2935" cy="3053"/>
            </a:xfrm>
            <a:prstGeom prst="rect">
              <a:avLst/>
            </a:prstGeom>
            <a:noFill/>
          </p:spPr>
          <p:txBody>
            <a:bodyPr wrap="none" rtlCol="0">
              <a:spAutoFit/>
            </a:bodyPr>
            <a:lstStyle/>
            <a:p>
              <a:r>
                <a:rPr lang="en-US" altLang="zh-CN" sz="2400" dirty="0"/>
                <a:t>for </a:t>
              </a:r>
              <a:r>
                <a:rPr lang="en-US" altLang="zh-CN" sz="2400" dirty="0" err="1"/>
                <a:t>i</a:t>
              </a:r>
              <a:r>
                <a:rPr lang="en-US" altLang="zh-CN" sz="2400" dirty="0"/>
                <a:t>= 1 to m,{</a:t>
              </a:r>
            </a:p>
            <a:p>
              <a:endParaRPr lang="en-US" altLang="zh-CN" sz="2400" dirty="0"/>
            </a:p>
            <a:p>
              <a:endParaRPr lang="en-US" altLang="zh-CN" sz="2400" dirty="0"/>
            </a:p>
            <a:p>
              <a:endParaRPr lang="en-US" altLang="zh-CN" sz="2400" dirty="0"/>
            </a:p>
            <a:p>
              <a:r>
                <a:rPr lang="en-US" altLang="zh-CN" sz="2400" dirty="0"/>
                <a:t>}</a:t>
              </a:r>
            </a:p>
          </p:txBody>
        </p:sp>
        <p:graphicFrame>
          <p:nvGraphicFramePr>
            <p:cNvPr id="8" name="对象 7">
              <a:hlinkClick r:id="" action="ppaction://ole?verb=0"/>
            </p:cNvPr>
            <p:cNvGraphicFramePr>
              <a:graphicFrameLocks noChangeAspect="1"/>
            </p:cNvGraphicFramePr>
            <p:nvPr/>
          </p:nvGraphicFramePr>
          <p:xfrm>
            <a:off x="2162" y="5261"/>
            <a:ext cx="7108" cy="1001"/>
          </p:xfrm>
          <a:graphic>
            <a:graphicData uri="http://schemas.openxmlformats.org/presentationml/2006/ole">
              <mc:AlternateContent xmlns:mc="http://schemas.openxmlformats.org/markup-compatibility/2006">
                <mc:Choice xmlns:v="urn:schemas-microsoft-com:vml" Requires="v">
                  <p:oleObj spid="_x0000_s33798" r:id="rId8" imgW="1701800" imgH="254000" progId="Equation.KSEE3">
                    <p:embed/>
                  </p:oleObj>
                </mc:Choice>
                <mc:Fallback>
                  <p:oleObj r:id="rId8" imgW="1701800" imgH="254000" progId="Equation.KSEE3">
                    <p:embed/>
                    <p:pic>
                      <p:nvPicPr>
                        <p:cNvPr id="0" name="图片 16384"/>
                        <p:cNvPicPr/>
                        <p:nvPr/>
                      </p:nvPicPr>
                      <p:blipFill>
                        <a:blip r:embed="rId9"/>
                        <a:stretch>
                          <a:fillRect/>
                        </a:stretch>
                      </p:blipFill>
                      <p:spPr>
                        <a:xfrm>
                          <a:off x="2162" y="5261"/>
                          <a:ext cx="7108" cy="1001"/>
                        </a:xfrm>
                        <a:prstGeom prst="rect">
                          <a:avLst/>
                        </a:prstGeom>
                      </p:spPr>
                    </p:pic>
                  </p:oleObj>
                </mc:Fallback>
              </mc:AlternateContent>
            </a:graphicData>
          </a:graphic>
        </p:graphicFrame>
      </p:grpSp>
      <p:sp>
        <p:nvSpPr>
          <p:cNvPr id="2" name="文本框 1"/>
          <p:cNvSpPr txBox="1"/>
          <p:nvPr/>
        </p:nvSpPr>
        <p:spPr>
          <a:xfrm>
            <a:off x="357505" y="1066165"/>
            <a:ext cx="5104765" cy="368300"/>
          </a:xfrm>
          <a:prstGeom prst="rect">
            <a:avLst/>
          </a:prstGeom>
          <a:noFill/>
        </p:spPr>
        <p:txBody>
          <a:bodyPr wrap="none" rtlCol="0">
            <a:spAutoFit/>
          </a:bodyPr>
          <a:lstStyle/>
          <a:p>
            <a:r>
              <a:rPr lang="zh-CN"/>
              <a:t>使用单个样本的梯度值作为当前模型参数</a:t>
            </a:r>
            <a:r>
              <a:rPr lang="en-US" altLang="zh-CN"/>
              <a:t>θ</a:t>
            </a:r>
            <a:r>
              <a:rPr lang="zh-CN" altLang="en-US"/>
              <a:t>的更新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BGD</a:t>
            </a:r>
            <a:r>
              <a:rPr lang="zh-CN" altLang="en-US" dirty="0"/>
              <a:t>和</a:t>
            </a:r>
            <a:r>
              <a:rPr lang="en-US" altLang="zh-CN" dirty="0"/>
              <a:t>SGD</a:t>
            </a:r>
            <a:r>
              <a:rPr lang="zh-CN" altLang="en-US" dirty="0"/>
              <a:t>算法比较</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4818"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en-US" altLang="zh-CN" sz="2400" dirty="0">
                <a:sym typeface="+mn-ea"/>
              </a:rPr>
              <a:t>SGD</a:t>
            </a:r>
            <a:r>
              <a:rPr lang="zh-CN" altLang="en-US" sz="2400" dirty="0">
                <a:sym typeface="+mn-ea"/>
              </a:rPr>
              <a:t>速度比</a:t>
            </a:r>
            <a:r>
              <a:rPr lang="en-US" altLang="zh-CN" sz="2400" dirty="0">
                <a:sym typeface="+mn-ea"/>
              </a:rPr>
              <a:t>BGD</a:t>
            </a:r>
            <a:r>
              <a:rPr lang="zh-CN" altLang="en-US" sz="2400" dirty="0">
                <a:sym typeface="+mn-ea"/>
              </a:rPr>
              <a:t>快</a:t>
            </a:r>
            <a:r>
              <a:rPr lang="en-US" altLang="zh-CN" sz="2400" dirty="0">
                <a:sym typeface="+mn-ea"/>
              </a:rPr>
              <a:t>(</a:t>
            </a:r>
            <a:r>
              <a:rPr lang="zh-CN" altLang="en-US" sz="2400" dirty="0">
                <a:sym typeface="+mn-ea"/>
              </a:rPr>
              <a:t>整个数据集从头到尾执行的迭代次数少</a:t>
            </a:r>
            <a:r>
              <a:rPr lang="en-US" altLang="zh-CN" sz="2400" dirty="0">
                <a:sym typeface="+mn-ea"/>
              </a:rPr>
              <a:t>)</a:t>
            </a:r>
          </a:p>
          <a:p>
            <a:pPr>
              <a:lnSpc>
                <a:spcPct val="150000"/>
              </a:lnSpc>
            </a:pPr>
            <a:r>
              <a:rPr lang="en-US" altLang="zh-CN" sz="2400" dirty="0">
                <a:sym typeface="+mn-ea"/>
              </a:rPr>
              <a:t>SGD</a:t>
            </a:r>
            <a:r>
              <a:rPr lang="zh-CN" altLang="en-US" sz="2400" dirty="0">
                <a:sym typeface="+mn-ea"/>
              </a:rPr>
              <a:t>在某些情况下</a:t>
            </a:r>
            <a:r>
              <a:rPr lang="en-US" altLang="zh-CN" sz="2400" dirty="0">
                <a:sym typeface="+mn-ea"/>
              </a:rPr>
              <a:t>(</a:t>
            </a:r>
            <a:r>
              <a:rPr lang="zh-CN" altLang="en-US" sz="2400" dirty="0">
                <a:sym typeface="+mn-ea"/>
              </a:rPr>
              <a:t>全局存在多个相对最优解</a:t>
            </a:r>
            <a:r>
              <a:rPr lang="en-US" altLang="zh-CN" sz="2400" dirty="0">
                <a:sym typeface="+mn-ea"/>
              </a:rPr>
              <a:t>/J(</a:t>
            </a:r>
            <a:r>
              <a:rPr lang="zh-CN" altLang="en-US" sz="2400" dirty="0">
                <a:sym typeface="+mn-ea"/>
              </a:rPr>
              <a:t>θ</a:t>
            </a:r>
            <a:r>
              <a:rPr lang="en-US" altLang="zh-CN" sz="2400" dirty="0">
                <a:sym typeface="+mn-ea"/>
              </a:rPr>
              <a:t>)</a:t>
            </a:r>
            <a:r>
              <a:rPr lang="zh-CN" altLang="en-US" sz="2400" dirty="0">
                <a:sym typeface="+mn-ea"/>
              </a:rPr>
              <a:t>不是一个二次</a:t>
            </a:r>
            <a:r>
              <a:rPr lang="en-US" altLang="zh-CN" sz="2400" dirty="0">
                <a:sym typeface="+mn-ea"/>
              </a:rPr>
              <a:t>)</a:t>
            </a:r>
            <a:r>
              <a:rPr lang="zh-CN" altLang="en-US" sz="2400" dirty="0">
                <a:sym typeface="+mn-ea"/>
              </a:rPr>
              <a:t>，</a:t>
            </a:r>
            <a:r>
              <a:rPr lang="en-US" altLang="zh-CN" sz="2400" dirty="0">
                <a:sym typeface="+mn-ea"/>
              </a:rPr>
              <a:t>SGD</a:t>
            </a:r>
            <a:r>
              <a:rPr lang="zh-CN" altLang="en-US" sz="2400" dirty="0">
                <a:sym typeface="+mn-ea"/>
              </a:rPr>
              <a:t>有可能跳出某些小的局部最优解，所以一般情况下不会比</a:t>
            </a:r>
            <a:r>
              <a:rPr lang="en-US" altLang="zh-CN" sz="2400" dirty="0">
                <a:sym typeface="+mn-ea"/>
              </a:rPr>
              <a:t>BGD</a:t>
            </a:r>
            <a:r>
              <a:rPr lang="zh-CN" altLang="en-US" sz="2400" dirty="0">
                <a:sym typeface="+mn-ea"/>
              </a:rPr>
              <a:t>坏；</a:t>
            </a:r>
            <a:r>
              <a:rPr lang="en-US" altLang="zh-CN" sz="2400" dirty="0">
                <a:sym typeface="+mn-ea"/>
              </a:rPr>
              <a:t>SGD</a:t>
            </a:r>
            <a:r>
              <a:rPr lang="zh-CN" altLang="en-US" sz="2400" dirty="0">
                <a:sym typeface="+mn-ea"/>
              </a:rPr>
              <a:t>在收敛的位置会存在</a:t>
            </a:r>
            <a:r>
              <a:rPr lang="en-US" altLang="zh-CN" sz="2400" dirty="0">
                <a:sym typeface="+mn-ea"/>
              </a:rPr>
              <a:t>J(θ)</a:t>
            </a:r>
            <a:r>
              <a:rPr lang="zh-CN" altLang="en-US" sz="2400" dirty="0">
                <a:sym typeface="+mn-ea"/>
              </a:rPr>
              <a:t>函数波动的情况。</a:t>
            </a:r>
          </a:p>
          <a:p>
            <a:pPr>
              <a:lnSpc>
                <a:spcPct val="150000"/>
              </a:lnSpc>
            </a:pPr>
            <a:r>
              <a:rPr lang="en-US" altLang="zh-CN" sz="2400" dirty="0">
                <a:sym typeface="+mn-ea"/>
              </a:rPr>
              <a:t>BGD</a:t>
            </a:r>
            <a:r>
              <a:rPr lang="zh-CN" altLang="en-US" sz="2400" dirty="0">
                <a:sym typeface="+mn-ea"/>
              </a:rPr>
              <a:t>一定能够得到一个局部最优解</a:t>
            </a:r>
            <a:r>
              <a:rPr lang="en-US" altLang="zh-CN" sz="2400" dirty="0">
                <a:sym typeface="+mn-ea"/>
              </a:rPr>
              <a:t>(</a:t>
            </a:r>
            <a:r>
              <a:rPr lang="zh-CN" altLang="en-US" sz="2400" dirty="0">
                <a:sym typeface="+mn-ea"/>
              </a:rPr>
              <a:t>在线性回归模型中一定是得到一个全局最优解</a:t>
            </a:r>
            <a:r>
              <a:rPr lang="en-US" altLang="zh-CN" sz="2400" dirty="0">
                <a:sym typeface="+mn-ea"/>
              </a:rPr>
              <a:t>)</a:t>
            </a:r>
            <a:r>
              <a:rPr lang="zh-CN" altLang="en-US" sz="2400" dirty="0">
                <a:sym typeface="+mn-ea"/>
              </a:rPr>
              <a:t>，</a:t>
            </a:r>
            <a:r>
              <a:rPr lang="en-US" altLang="zh-CN" sz="2400" dirty="0">
                <a:sym typeface="+mn-ea"/>
              </a:rPr>
              <a:t>SGD</a:t>
            </a:r>
            <a:r>
              <a:rPr lang="zh-CN" altLang="en-US" sz="2400" dirty="0">
                <a:sym typeface="+mn-ea"/>
              </a:rPr>
              <a:t>由于随机性的存在可能导致最终结果比</a:t>
            </a:r>
            <a:r>
              <a:rPr lang="en-US" altLang="zh-CN" sz="2400" dirty="0">
                <a:sym typeface="+mn-ea"/>
              </a:rPr>
              <a:t>BGD</a:t>
            </a:r>
            <a:r>
              <a:rPr lang="zh-CN" altLang="en-US" sz="2400" dirty="0">
                <a:sym typeface="+mn-ea"/>
              </a:rPr>
              <a:t>的差</a:t>
            </a:r>
          </a:p>
          <a:p>
            <a:pPr>
              <a:lnSpc>
                <a:spcPct val="150000"/>
              </a:lnSpc>
            </a:pPr>
            <a:r>
              <a:rPr lang="zh-CN" altLang="en-US" sz="2400" b="1" dirty="0">
                <a:solidFill>
                  <a:srgbClr val="FF0000"/>
                </a:solidFill>
                <a:sym typeface="+mn-ea"/>
              </a:rPr>
              <a:t>注意：优先选择</a:t>
            </a:r>
            <a:r>
              <a:rPr lang="en-US" altLang="zh-CN" sz="2400" b="1" dirty="0">
                <a:solidFill>
                  <a:srgbClr val="FF0000"/>
                </a:solidFill>
                <a:sym typeface="+mn-ea"/>
              </a:rPr>
              <a:t>SGD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小批量梯度下降法(MBGD)</a:t>
            </a:r>
            <a:endParaRPr lang="zh-CN" altLang="en-US" dirty="0"/>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584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olidFill>
                  <a:schemeClr val="tx1"/>
                </a:solidFill>
                <a:sym typeface="+mn-ea"/>
              </a:rPr>
              <a:t>如果即需要保证</a:t>
            </a:r>
            <a:r>
              <a:rPr lang="en-US" altLang="zh-CN" sz="2400" dirty="0" err="1">
                <a:solidFill>
                  <a:schemeClr val="tx1"/>
                </a:solidFill>
                <a:sym typeface="+mn-ea"/>
              </a:rPr>
              <a:t>算法的训练过程比较快</a:t>
            </a:r>
            <a:r>
              <a:rPr lang="en-US" altLang="zh-CN" sz="2400" dirty="0">
                <a:solidFill>
                  <a:schemeClr val="tx1"/>
                </a:solidFill>
                <a:sym typeface="+mn-ea"/>
              </a:rPr>
              <a:t>，</a:t>
            </a:r>
            <a:r>
              <a:rPr lang="zh-CN" altLang="en-US" sz="2400" dirty="0">
                <a:solidFill>
                  <a:schemeClr val="tx1"/>
                </a:solidFill>
                <a:sym typeface="+mn-ea"/>
              </a:rPr>
              <a:t>又需要</a:t>
            </a:r>
            <a:r>
              <a:rPr lang="en-US" altLang="zh-CN" sz="2400" dirty="0" err="1">
                <a:solidFill>
                  <a:schemeClr val="tx1"/>
                </a:solidFill>
                <a:sym typeface="+mn-ea"/>
              </a:rPr>
              <a:t>保证最终参数训练的准确率，而这正是小批量梯度下降法（Mini-batch</a:t>
            </a:r>
            <a:r>
              <a:rPr lang="en-US" altLang="zh-CN" sz="2400" dirty="0">
                <a:solidFill>
                  <a:schemeClr val="tx1"/>
                </a:solidFill>
                <a:sym typeface="+mn-ea"/>
              </a:rPr>
              <a:t> Gradient </a:t>
            </a:r>
            <a:r>
              <a:rPr lang="en-US" altLang="zh-CN" sz="2400" dirty="0" err="1">
                <a:solidFill>
                  <a:schemeClr val="tx1"/>
                </a:solidFill>
                <a:sym typeface="+mn-ea"/>
              </a:rPr>
              <a:t>Descent，简称MBGD）的初衷。MBGD</a:t>
            </a:r>
            <a:r>
              <a:rPr lang="zh-CN" altLang="en-US" sz="2400" dirty="0">
                <a:solidFill>
                  <a:schemeClr val="tx1"/>
                </a:solidFill>
                <a:sym typeface="+mn-ea"/>
              </a:rPr>
              <a:t>中不是每拿一个样本就更新一次梯度，而且拿</a:t>
            </a:r>
            <a:r>
              <a:rPr lang="en-US" altLang="zh-CN" sz="2400" dirty="0">
                <a:solidFill>
                  <a:schemeClr val="tx1"/>
                </a:solidFill>
                <a:sym typeface="+mn-ea"/>
              </a:rPr>
              <a:t>b</a:t>
            </a:r>
            <a:r>
              <a:rPr lang="zh-CN" altLang="en-US" sz="2400" dirty="0">
                <a:solidFill>
                  <a:schemeClr val="tx1"/>
                </a:solidFill>
                <a:sym typeface="+mn-ea"/>
              </a:rPr>
              <a:t>个样本</a:t>
            </a:r>
            <a:r>
              <a:rPr lang="en-US" altLang="zh-CN" sz="2400" dirty="0">
                <a:solidFill>
                  <a:schemeClr val="tx1"/>
                </a:solidFill>
                <a:sym typeface="+mn-ea"/>
              </a:rPr>
              <a:t>(b</a:t>
            </a:r>
            <a:r>
              <a:rPr lang="zh-CN" altLang="en-US" sz="2400" dirty="0">
                <a:solidFill>
                  <a:schemeClr val="tx1"/>
                </a:solidFill>
                <a:sym typeface="+mn-ea"/>
              </a:rPr>
              <a:t>一般为</a:t>
            </a:r>
            <a:r>
              <a:rPr lang="en-US" altLang="zh-CN" sz="2400" dirty="0">
                <a:solidFill>
                  <a:schemeClr val="tx1"/>
                </a:solidFill>
                <a:sym typeface="+mn-ea"/>
              </a:rPr>
              <a:t>10)</a:t>
            </a:r>
            <a:r>
              <a:rPr lang="zh-CN" altLang="en-US" sz="2400" dirty="0">
                <a:solidFill>
                  <a:schemeClr val="tx1"/>
                </a:solidFill>
                <a:sym typeface="+mn-ea"/>
              </a:rPr>
              <a:t>的平均梯度作为更新方向。</a:t>
            </a:r>
            <a:endParaRPr lang="en-US" altLang="zh-CN" sz="2400" dirty="0">
              <a:solidFill>
                <a:schemeClr val="tx1"/>
              </a:solidFill>
              <a:sym typeface="+mn-ea"/>
            </a:endParaRPr>
          </a:p>
        </p:txBody>
      </p:sp>
      <p:grpSp>
        <p:nvGrpSpPr>
          <p:cNvPr id="5" name="组合 4"/>
          <p:cNvGrpSpPr/>
          <p:nvPr/>
        </p:nvGrpSpPr>
        <p:grpSpPr>
          <a:xfrm>
            <a:off x="1972121" y="3771837"/>
            <a:ext cx="5770446" cy="1938296"/>
            <a:chOff x="3123" y="5941"/>
            <a:chExt cx="9089" cy="3053"/>
          </a:xfrm>
        </p:grpSpPr>
        <p:sp>
          <p:nvSpPr>
            <p:cNvPr id="2" name="文本框 1"/>
            <p:cNvSpPr txBox="1"/>
            <p:nvPr/>
          </p:nvSpPr>
          <p:spPr>
            <a:xfrm>
              <a:off x="3123" y="5941"/>
              <a:ext cx="3606" cy="3053"/>
            </a:xfrm>
            <a:prstGeom prst="rect">
              <a:avLst/>
            </a:prstGeom>
            <a:noFill/>
          </p:spPr>
          <p:txBody>
            <a:bodyPr wrap="none" rtlCol="0">
              <a:spAutoFit/>
            </a:bodyPr>
            <a:lstStyle/>
            <a:p>
              <a:r>
                <a:rPr lang="en-US" altLang="zh-CN" sz="2400" dirty="0"/>
                <a:t>for </a:t>
              </a:r>
              <a:r>
                <a:rPr lang="en-US" altLang="zh-CN" sz="2400" dirty="0" err="1"/>
                <a:t>i</a:t>
              </a:r>
              <a:r>
                <a:rPr lang="en-US" altLang="zh-CN" sz="2400" dirty="0"/>
                <a:t>= 1 to m/10,{</a:t>
              </a:r>
            </a:p>
            <a:p>
              <a:endParaRPr lang="en-US" altLang="zh-CN" sz="2400" dirty="0"/>
            </a:p>
            <a:p>
              <a:endParaRPr lang="en-US" altLang="zh-CN" sz="2400" dirty="0"/>
            </a:p>
            <a:p>
              <a:endParaRPr lang="en-US" altLang="zh-CN" sz="2400" dirty="0"/>
            </a:p>
            <a:p>
              <a:r>
                <a:rPr lang="en-US" altLang="zh-CN" sz="2400" dirty="0"/>
                <a:t>}</a:t>
              </a:r>
            </a:p>
          </p:txBody>
        </p:sp>
        <p:graphicFrame>
          <p:nvGraphicFramePr>
            <p:cNvPr id="4" name="对象 3">
              <a:hlinkClick r:id="" action="ppaction://ole?verb=0"/>
            </p:cNvPr>
            <p:cNvGraphicFramePr>
              <a:graphicFrameLocks noChangeAspect="1"/>
            </p:cNvGraphicFramePr>
            <p:nvPr/>
          </p:nvGraphicFramePr>
          <p:xfrm>
            <a:off x="3678" y="6753"/>
            <a:ext cx="8534" cy="1701"/>
          </p:xfrm>
          <a:graphic>
            <a:graphicData uri="http://schemas.openxmlformats.org/presentationml/2006/ole">
              <mc:AlternateContent xmlns:mc="http://schemas.openxmlformats.org/markup-compatibility/2006">
                <mc:Choice xmlns:v="urn:schemas-microsoft-com:vml" Requires="v">
                  <p:oleObj spid="_x0000_s35844" r:id="rId6" imgW="1943100" imgH="431800" progId="Equation.KSEE3">
                    <p:embed/>
                  </p:oleObj>
                </mc:Choice>
                <mc:Fallback>
                  <p:oleObj r:id="rId6" imgW="1943100" imgH="431800" progId="Equation.KSEE3">
                    <p:embed/>
                    <p:pic>
                      <p:nvPicPr>
                        <p:cNvPr id="0" name="图片 16384"/>
                        <p:cNvPicPr/>
                        <p:nvPr/>
                      </p:nvPicPr>
                      <p:blipFill>
                        <a:blip r:embed="rId7"/>
                        <a:stretch>
                          <a:fillRect/>
                        </a:stretch>
                      </p:blipFill>
                      <p:spPr>
                        <a:xfrm>
                          <a:off x="3678" y="6753"/>
                          <a:ext cx="8534" cy="1701"/>
                        </a:xfrm>
                        <a:prstGeom prst="rect">
                          <a:avLst/>
                        </a:prstGeom>
                      </p:spPr>
                    </p:pic>
                  </p:oleObj>
                </mc:Fallback>
              </mc:AlternateContent>
            </a:graphicData>
          </a:graphic>
        </p:graphicFrame>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7500" lnSpcReduction="20000"/>
          </a:bodyPr>
          <a:lstStyle/>
          <a:p>
            <a:r>
              <a:rPr lang="en-US" altLang="zh-CN"/>
              <a:t>  </a:t>
            </a:r>
            <a:r>
              <a:rPr lang="zh-CN" altLang="en-US"/>
              <a:t>由于梯度下降法中负梯度方向作为变量的变化方向，所以有可能导致最终求解的值是局部最优解，所以在使用梯度下降的时候，一般需要进行一些调优策略：</a:t>
            </a:r>
          </a:p>
          <a:p>
            <a:pPr lvl="1"/>
            <a:r>
              <a:rPr lang="zh-CN" altLang="en-US"/>
              <a:t> </a:t>
            </a:r>
            <a:r>
              <a:rPr lang="zh-CN" altLang="en-US" b="1"/>
              <a:t>学习率的选择</a:t>
            </a:r>
            <a:r>
              <a:rPr lang="zh-CN" altLang="en-US"/>
              <a:t>：学习率过大，表示每次迭代更新的时候变化比较大，有可能会跳过最优解；学习率过小，表示每次迭代更新的时候变化比较小，就会导致迭代速度过慢，很长时间都不能结束；</a:t>
            </a:r>
            <a:endParaRPr lang="en-US" altLang="zh-CN"/>
          </a:p>
          <a:p>
            <a:pPr lvl="1"/>
            <a:r>
              <a:rPr lang="zh-CN" altLang="en-US"/>
              <a:t> </a:t>
            </a:r>
            <a:r>
              <a:rPr lang="zh-CN" altLang="en-US" b="1"/>
              <a:t>算法初始参数值的选择</a:t>
            </a:r>
            <a:r>
              <a:rPr lang="zh-CN" altLang="en-US"/>
              <a:t>：初始值不同，最终获得的最小值也有可能不同，因为梯度下降法求解的是局部最优解，所以一般情况下，选择多次不同初始值运行算法，并最终返回损失函数最小情况下的结果值；</a:t>
            </a:r>
          </a:p>
          <a:p>
            <a:pPr lvl="1"/>
            <a:r>
              <a:rPr lang="zh-CN" altLang="en-US"/>
              <a:t> </a:t>
            </a:r>
            <a:r>
              <a:rPr lang="zh-CN" altLang="en-US" b="1"/>
              <a:t>标准化</a:t>
            </a:r>
            <a:r>
              <a:rPr lang="zh-CN" altLang="en-US"/>
              <a:t>：由于样本不同特征的取值范围不同，可能会导致在各个不同参数上迭代速度不同，为了减少特征取值的影响，可以将特征进行标准化操作。</a:t>
            </a:r>
          </a:p>
        </p:txBody>
      </p:sp>
      <p:sp>
        <p:nvSpPr>
          <p:cNvPr id="4" name="标题 3"/>
          <p:cNvSpPr>
            <a:spLocks noGrp="1"/>
          </p:cNvSpPr>
          <p:nvPr>
            <p:ph type="title"/>
          </p:nvPr>
        </p:nvSpPr>
        <p:spPr/>
        <p:txBody>
          <a:bodyPr/>
          <a:lstStyle/>
          <a:p>
            <a:r>
              <a:rPr lang="zh-CN" altLang="en-US"/>
              <a:t>梯度下降法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lnSpcReduction="10000"/>
          </a:bodyPr>
          <a:lstStyle/>
          <a:p>
            <a:r>
              <a:rPr lang="en-US" altLang="zh-CN"/>
              <a:t> BGD</a:t>
            </a:r>
            <a:r>
              <a:rPr lang="zh-CN" altLang="en-US"/>
              <a:t>、</a:t>
            </a:r>
            <a:r>
              <a:rPr lang="en-US" altLang="zh-CN"/>
              <a:t>SGD</a:t>
            </a:r>
            <a:r>
              <a:rPr lang="zh-CN" altLang="en-US"/>
              <a:t>、</a:t>
            </a:r>
            <a:r>
              <a:rPr lang="en-US" altLang="zh-CN"/>
              <a:t>MBGD</a:t>
            </a:r>
            <a:r>
              <a:rPr lang="zh-CN" altLang="en-US"/>
              <a:t>的区别：</a:t>
            </a:r>
          </a:p>
          <a:p>
            <a:pPr lvl="1"/>
            <a:r>
              <a:rPr lang="zh-CN" altLang="en-US"/>
              <a:t> 当样本量为</a:t>
            </a:r>
            <a:r>
              <a:rPr lang="en-US" altLang="zh-CN"/>
              <a:t>m</a:t>
            </a:r>
            <a:r>
              <a:rPr lang="zh-CN" altLang="en-US"/>
              <a:t>的时候，每次迭代</a:t>
            </a:r>
            <a:r>
              <a:rPr lang="en-US" altLang="zh-CN"/>
              <a:t>BGD</a:t>
            </a:r>
            <a:r>
              <a:rPr lang="zh-CN" altLang="en-US"/>
              <a:t>算法中对于参数值更新一次，</a:t>
            </a:r>
            <a:r>
              <a:rPr lang="en-US" altLang="zh-CN"/>
              <a:t>SGD</a:t>
            </a:r>
            <a:r>
              <a:rPr lang="zh-CN" altLang="en-US"/>
              <a:t>算法中对于参数值更新</a:t>
            </a:r>
            <a:r>
              <a:rPr lang="en-US" altLang="zh-CN"/>
              <a:t>m</a:t>
            </a:r>
            <a:r>
              <a:rPr lang="zh-CN" altLang="en-US"/>
              <a:t>次，</a:t>
            </a:r>
            <a:r>
              <a:rPr lang="en-US" altLang="zh-CN"/>
              <a:t>MBGD</a:t>
            </a:r>
            <a:r>
              <a:rPr lang="zh-CN" altLang="en-US"/>
              <a:t>算法中对于参数值更新</a:t>
            </a:r>
            <a:r>
              <a:rPr lang="en-US" altLang="zh-CN"/>
              <a:t>m/n</a:t>
            </a:r>
            <a:r>
              <a:rPr lang="zh-CN" altLang="en-US"/>
              <a:t>次，相对来讲</a:t>
            </a:r>
            <a:r>
              <a:rPr lang="en-US" altLang="zh-CN"/>
              <a:t>SGD</a:t>
            </a:r>
            <a:r>
              <a:rPr lang="zh-CN" altLang="en-US"/>
              <a:t>算法的更新速度最快；</a:t>
            </a:r>
          </a:p>
          <a:p>
            <a:pPr lvl="1"/>
            <a:r>
              <a:rPr lang="zh-CN" altLang="en-US"/>
              <a:t> </a:t>
            </a:r>
            <a:r>
              <a:rPr lang="en-US" altLang="zh-CN"/>
              <a:t>SGD</a:t>
            </a:r>
            <a:r>
              <a:rPr lang="zh-CN" altLang="en-US"/>
              <a:t>算法中对于每个样本都需要更新参数值，当样本值不太正常的时候，就有可能会导致本次的参数更新会产生相反的影响，也就是说</a:t>
            </a:r>
            <a:r>
              <a:rPr lang="en-US" altLang="zh-CN"/>
              <a:t>SGD</a:t>
            </a:r>
            <a:r>
              <a:rPr lang="zh-CN" altLang="en-US"/>
              <a:t>算法的结果并不是完全收敛的，而是在收敛结果处波动的；</a:t>
            </a:r>
          </a:p>
          <a:p>
            <a:pPr lvl="1"/>
            <a:r>
              <a:rPr lang="zh-CN" altLang="en-US"/>
              <a:t> </a:t>
            </a:r>
            <a:r>
              <a:rPr lang="en-US" altLang="zh-CN"/>
              <a:t>SGD</a:t>
            </a:r>
            <a:r>
              <a:rPr lang="zh-CN" altLang="en-US"/>
              <a:t>算法是每个样本都更新一次参数值，所以</a:t>
            </a:r>
            <a:r>
              <a:rPr lang="en-US" altLang="zh-CN"/>
              <a:t>SGD</a:t>
            </a:r>
            <a:r>
              <a:rPr lang="zh-CN" altLang="en-US"/>
              <a:t>算法特别适合样本数据量大的情况以及在线机器学习</a:t>
            </a:r>
            <a:r>
              <a:rPr lang="en-US" altLang="zh-CN"/>
              <a:t>(Online ML)</a:t>
            </a:r>
            <a:r>
              <a:rPr lang="zh-CN" altLang="en-US"/>
              <a:t>。</a:t>
            </a:r>
          </a:p>
        </p:txBody>
      </p:sp>
      <p:sp>
        <p:nvSpPr>
          <p:cNvPr id="4" name="标题 3"/>
          <p:cNvSpPr>
            <a:spLocks noGrp="1"/>
          </p:cNvSpPr>
          <p:nvPr>
            <p:ph type="title"/>
          </p:nvPr>
        </p:nvSpPr>
        <p:spPr/>
        <p:txBody>
          <a:bodyPr/>
          <a:lstStyle/>
          <a:p>
            <a:r>
              <a:rPr lang="zh-CN" altLang="en-US"/>
              <a:t>梯度下降法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回归算法案例：基于梯度下降法实现线性回归算法</a:t>
            </a:r>
            <a:r>
              <a:rPr lang="en-US" altLang="zh-CN" dirty="0">
                <a:sym typeface="+mn-ea"/>
              </a:rPr>
              <a:t>(</a:t>
            </a:r>
            <a:r>
              <a:rPr lang="zh-CN" altLang="en-US" dirty="0">
                <a:sym typeface="+mn-ea"/>
              </a:rPr>
              <a:t>作业</a:t>
            </a:r>
            <a:r>
              <a:rPr lang="en-US" altLang="zh-CN" dirty="0">
                <a:sym typeface="+mn-ea"/>
              </a:rPr>
              <a:t>)</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686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a:xfrm>
            <a:off x="838200" y="986790"/>
            <a:ext cx="10515600" cy="5190490"/>
          </a:xfrm>
        </p:spPr>
        <p:txBody>
          <a:bodyPr>
            <a:normAutofit/>
          </a:bodyPr>
          <a:lstStyle/>
          <a:p>
            <a:pPr>
              <a:lnSpc>
                <a:spcPct val="150000"/>
              </a:lnSpc>
            </a:pPr>
            <a:r>
              <a:rPr lang="zh-CN" altLang="en-US" sz="2400" dirty="0">
                <a:sym typeface="+mn-ea"/>
              </a:rPr>
              <a:t>基于梯度下降法编写程序实现回归算法，并自行使用模拟数据进行测试，同时对同样的模拟数据进行三种算法的比较</a:t>
            </a:r>
            <a:r>
              <a:rPr lang="en-US" altLang="zh-CN" sz="2400" dirty="0">
                <a:sym typeface="+mn-ea"/>
              </a:rPr>
              <a:t>(python sklearn LinearRegression</a:t>
            </a:r>
            <a:r>
              <a:rPr lang="zh-CN" altLang="en-US" sz="2400" dirty="0">
                <a:sym typeface="+mn-ea"/>
              </a:rPr>
              <a:t>、SGDRegressor和自己实现的线性回归算法</a:t>
            </a:r>
            <a:r>
              <a:rPr lang="en-US" altLang="zh-CN" sz="2400" dirty="0">
                <a:sym typeface="+mn-ea"/>
              </a:rPr>
              <a:t>)</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6868"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2771140" y="2684145"/>
            <a:ext cx="5933440" cy="402463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线性回归的扩展</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789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olidFill>
                  <a:schemeClr val="tx1"/>
                </a:solidFill>
                <a:sym typeface="+mn-ea"/>
              </a:rPr>
              <a:t>线性回归针对的是</a:t>
            </a:r>
            <a:r>
              <a:rPr lang="zh-CN" altLang="en-US" sz="2400" dirty="0">
                <a:sym typeface="+mn-ea"/>
              </a:rPr>
              <a:t>θ而言是一种，对于样本本身而言，样本可以是非线性的</a:t>
            </a:r>
          </a:p>
          <a:p>
            <a:pPr>
              <a:lnSpc>
                <a:spcPct val="150000"/>
              </a:lnSpc>
            </a:pPr>
            <a:r>
              <a:rPr lang="zh-CN" altLang="en-US" sz="2400" dirty="0">
                <a:solidFill>
                  <a:schemeClr val="tx1"/>
                </a:solidFill>
                <a:sym typeface="+mn-ea"/>
              </a:rPr>
              <a:t>也就是说最终得到的函数</a:t>
            </a:r>
            <a:r>
              <a:rPr lang="en-US" altLang="zh-CN" sz="2400" dirty="0">
                <a:solidFill>
                  <a:schemeClr val="tx1"/>
                </a:solidFill>
                <a:sym typeface="+mn-ea"/>
              </a:rPr>
              <a:t>f:x-&gt;y</a:t>
            </a:r>
            <a:r>
              <a:rPr lang="zh-CN" altLang="en-US" sz="2400" dirty="0">
                <a:solidFill>
                  <a:schemeClr val="tx1"/>
                </a:solidFill>
                <a:sym typeface="+mn-ea"/>
              </a:rPr>
              <a:t>；函数</a:t>
            </a:r>
            <a:r>
              <a:rPr lang="en-US" altLang="zh-CN" sz="2400" dirty="0">
                <a:solidFill>
                  <a:schemeClr val="tx1"/>
                </a:solidFill>
                <a:sym typeface="+mn-ea"/>
              </a:rPr>
              <a:t>f(x)</a:t>
            </a:r>
            <a:r>
              <a:rPr lang="zh-CN" altLang="en-US" sz="2400" dirty="0">
                <a:solidFill>
                  <a:schemeClr val="tx1"/>
                </a:solidFill>
                <a:sym typeface="+mn-ea"/>
              </a:rPr>
              <a:t>可以是非线性的，比如：曲线等</a:t>
            </a:r>
          </a:p>
        </p:txBody>
      </p:sp>
      <p:pic>
        <p:nvPicPr>
          <p:cNvPr id="7" name="图片 6"/>
          <p:cNvPicPr>
            <a:picLocks noChangeAspect="1"/>
          </p:cNvPicPr>
          <p:nvPr/>
        </p:nvPicPr>
        <p:blipFill>
          <a:blip r:embed="rId6"/>
          <a:stretch>
            <a:fillRect/>
          </a:stretch>
        </p:blipFill>
        <p:spPr>
          <a:xfrm>
            <a:off x="699182" y="2651269"/>
            <a:ext cx="10513018" cy="2904587"/>
          </a:xfrm>
          <a:prstGeom prst="rect">
            <a:avLst/>
          </a:prstGeom>
        </p:spPr>
      </p:pic>
      <p:graphicFrame>
        <p:nvGraphicFramePr>
          <p:cNvPr id="8" name="对象 7">
            <a:hlinkClick r:id="" action="ppaction://ole?verb=0"/>
          </p:cNvPr>
          <p:cNvGraphicFramePr>
            <a:graphicFrameLocks noChangeAspect="1"/>
          </p:cNvGraphicFramePr>
          <p:nvPr/>
        </p:nvGraphicFramePr>
        <p:xfrm>
          <a:off x="925200" y="5675849"/>
          <a:ext cx="1484990" cy="453306"/>
        </p:xfrm>
        <a:graphic>
          <a:graphicData uri="http://schemas.openxmlformats.org/presentationml/2006/ole">
            <mc:AlternateContent xmlns:mc="http://schemas.openxmlformats.org/markup-compatibility/2006">
              <mc:Choice xmlns:v="urn:schemas-microsoft-com:vml" Requires="v">
                <p:oleObj spid="_x0000_s37894" r:id="rId7" imgW="749300" imgH="228600" progId="Equation.KSEE3">
                  <p:embed/>
                </p:oleObj>
              </mc:Choice>
              <mc:Fallback>
                <p:oleObj r:id="rId7" imgW="749300" imgH="228600" progId="Equation.KSEE3">
                  <p:embed/>
                  <p:pic>
                    <p:nvPicPr>
                      <p:cNvPr id="0" name="图片 17408"/>
                      <p:cNvPicPr/>
                      <p:nvPr/>
                    </p:nvPicPr>
                    <p:blipFill>
                      <a:blip r:embed="rId8"/>
                      <a:stretch>
                        <a:fillRect/>
                      </a:stretch>
                    </p:blipFill>
                    <p:spPr>
                      <a:xfrm>
                        <a:off x="925200" y="5675849"/>
                        <a:ext cx="1484990" cy="453306"/>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398642" y="5675849"/>
          <a:ext cx="2551592" cy="538380"/>
        </p:xfrm>
        <a:graphic>
          <a:graphicData uri="http://schemas.openxmlformats.org/presentationml/2006/ole">
            <mc:AlternateContent xmlns:mc="http://schemas.openxmlformats.org/markup-compatibility/2006">
              <mc:Choice xmlns:v="urn:schemas-microsoft-com:vml" Requires="v">
                <p:oleObj spid="_x0000_s37895" r:id="rId9" imgW="1143000" imgH="241300" progId="Equation.KSEE3">
                  <p:embed/>
                </p:oleObj>
              </mc:Choice>
              <mc:Fallback>
                <p:oleObj r:id="rId9" imgW="1143000" imgH="241300" progId="Equation.KSEE3">
                  <p:embed/>
                  <p:pic>
                    <p:nvPicPr>
                      <p:cNvPr id="0" name="图片 17409"/>
                      <p:cNvPicPr/>
                      <p:nvPr/>
                    </p:nvPicPr>
                    <p:blipFill>
                      <a:blip r:embed="rId10"/>
                      <a:stretch>
                        <a:fillRect/>
                      </a:stretch>
                    </p:blipFill>
                    <p:spPr>
                      <a:xfrm>
                        <a:off x="4398642" y="5675849"/>
                        <a:ext cx="2551592" cy="5383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7828912" y="5693626"/>
          <a:ext cx="4191494" cy="520604"/>
        </p:xfrm>
        <a:graphic>
          <a:graphicData uri="http://schemas.openxmlformats.org/presentationml/2006/ole">
            <mc:AlternateContent xmlns:mc="http://schemas.openxmlformats.org/markup-compatibility/2006">
              <mc:Choice xmlns:v="urn:schemas-microsoft-com:vml" Requires="v">
                <p:oleObj spid="_x0000_s37896" r:id="rId11" imgW="1943100" imgH="241300" progId="Equation.KSEE3">
                  <p:embed/>
                </p:oleObj>
              </mc:Choice>
              <mc:Fallback>
                <p:oleObj r:id="rId11" imgW="1943100" imgH="241300" progId="Equation.KSEE3">
                  <p:embed/>
                  <p:pic>
                    <p:nvPicPr>
                      <p:cNvPr id="0" name="图片 17410"/>
                      <p:cNvPicPr/>
                      <p:nvPr/>
                    </p:nvPicPr>
                    <p:blipFill>
                      <a:blip r:embed="rId12"/>
                      <a:stretch>
                        <a:fillRect/>
                      </a:stretch>
                    </p:blipFill>
                    <p:spPr>
                      <a:xfrm>
                        <a:off x="7828912" y="5693626"/>
                        <a:ext cx="4191494" cy="520604"/>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t>线性回归</a:t>
            </a:r>
          </a:p>
        </p:txBody>
      </p:sp>
      <p:sp>
        <p:nvSpPr>
          <p:cNvPr id="3" name="内容占位符 2"/>
          <p:cNvSpPr>
            <a:spLocks noGrp="1"/>
          </p:cNvSpPr>
          <p:nvPr>
            <p:ph idx="1"/>
          </p:nvPr>
        </p:nvSpPr>
        <p:spPr/>
        <p:txBody>
          <a:bodyPr/>
          <a:lstStyle/>
          <a:p>
            <a:r>
              <a:rPr lang="en-US" altLang="zh-CN"/>
              <a:t> </a:t>
            </a:r>
            <a:r>
              <a:rPr lang="zh-CN" altLang="en-US"/>
              <a:t>认为数据中存在线性关系，也就是特征属性</a:t>
            </a:r>
            <a:r>
              <a:rPr lang="en-US" altLang="zh-CN"/>
              <a:t>X</a:t>
            </a:r>
            <a:r>
              <a:rPr lang="zh-CN" altLang="en-US"/>
              <a:t>和目标属性</a:t>
            </a:r>
            <a:r>
              <a:rPr lang="en-US" altLang="zh-CN"/>
              <a:t>Y</a:t>
            </a:r>
            <a:r>
              <a:rPr lang="zh-CN" altLang="en-US"/>
              <a:t>之间的关系是满足线性关系。</a:t>
            </a:r>
          </a:p>
          <a:p>
            <a:r>
              <a:rPr lang="zh-CN" altLang="en-US"/>
              <a:t> 在线性回归算法中，找出的模型对象是期望所有训练数据比较均匀的分布在直线或者平面的两侧。</a:t>
            </a:r>
          </a:p>
          <a:p>
            <a:r>
              <a:rPr lang="en-US" altLang="zh-CN"/>
              <a:t> </a:t>
            </a:r>
            <a:r>
              <a:rPr lang="zh-CN" altLang="en-US"/>
              <a:t>在线性回归中，最优模型也就是所有样本</a:t>
            </a:r>
            <a:r>
              <a:rPr lang="en-US" altLang="zh-CN"/>
              <a:t>(</a:t>
            </a:r>
            <a:r>
              <a:rPr lang="zh-CN" altLang="en-US"/>
              <a:t>训练数据</a:t>
            </a:r>
            <a:r>
              <a:rPr lang="en-US" altLang="zh-CN"/>
              <a:t>)</a:t>
            </a:r>
            <a:r>
              <a:rPr lang="zh-CN" altLang="en-US"/>
              <a:t>离模型的直线或者平面距离最小。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线性回归总结</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8918"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olidFill>
                  <a:schemeClr val="tx1"/>
                </a:solidFill>
                <a:sym typeface="+mn-ea"/>
              </a:rPr>
              <a:t>算法模型：线性回归</a:t>
            </a:r>
            <a:r>
              <a:rPr lang="en-US" altLang="zh-CN" sz="2400" dirty="0">
                <a:solidFill>
                  <a:schemeClr val="tx1"/>
                </a:solidFill>
                <a:sym typeface="+mn-ea"/>
              </a:rPr>
              <a:t>(Linear)</a:t>
            </a:r>
            <a:r>
              <a:rPr lang="zh-CN" altLang="en-US" sz="2400" dirty="0">
                <a:solidFill>
                  <a:schemeClr val="tx1"/>
                </a:solidFill>
                <a:sym typeface="+mn-ea"/>
              </a:rPr>
              <a:t>、岭回归</a:t>
            </a:r>
            <a:r>
              <a:rPr lang="en-US" altLang="zh-CN" sz="2400" dirty="0">
                <a:solidFill>
                  <a:schemeClr val="tx1"/>
                </a:solidFill>
                <a:sym typeface="+mn-ea"/>
              </a:rPr>
              <a:t>(Ridge)</a:t>
            </a:r>
            <a:r>
              <a:rPr lang="zh-CN" altLang="en-US" sz="2400" dirty="0">
                <a:solidFill>
                  <a:schemeClr val="tx1"/>
                </a:solidFill>
                <a:sym typeface="+mn-ea"/>
              </a:rPr>
              <a:t>、</a:t>
            </a:r>
            <a:r>
              <a:rPr lang="en-US" altLang="zh-CN" sz="2400" dirty="0">
                <a:solidFill>
                  <a:schemeClr val="tx1"/>
                </a:solidFill>
                <a:sym typeface="+mn-ea"/>
              </a:rPr>
              <a:t>LASSO</a:t>
            </a:r>
            <a:r>
              <a:rPr lang="zh-CN" altLang="en-US" sz="2400" dirty="0">
                <a:solidFill>
                  <a:schemeClr val="tx1"/>
                </a:solidFill>
                <a:sym typeface="+mn-ea"/>
              </a:rPr>
              <a:t>回归、</a:t>
            </a:r>
            <a:r>
              <a:rPr lang="en-US" altLang="zh-CN" sz="2400" dirty="0">
                <a:solidFill>
                  <a:schemeClr val="tx1"/>
                </a:solidFill>
                <a:sym typeface="+mn-ea"/>
              </a:rPr>
              <a:t>Elastic Net</a:t>
            </a:r>
          </a:p>
          <a:p>
            <a:pPr>
              <a:lnSpc>
                <a:spcPct val="150000"/>
              </a:lnSpc>
            </a:pPr>
            <a:r>
              <a:rPr lang="zh-CN" altLang="en-US" sz="2400" dirty="0">
                <a:solidFill>
                  <a:schemeClr val="tx1"/>
                </a:solidFill>
                <a:sym typeface="+mn-ea"/>
              </a:rPr>
              <a:t>正则化：</a:t>
            </a:r>
            <a:r>
              <a:rPr lang="en-US" altLang="zh-CN" sz="2400" dirty="0">
                <a:solidFill>
                  <a:schemeClr val="tx1"/>
                </a:solidFill>
                <a:sym typeface="+mn-ea"/>
              </a:rPr>
              <a:t>L1-norm</a:t>
            </a:r>
            <a:r>
              <a:rPr lang="zh-CN" altLang="en-US" sz="2400" dirty="0">
                <a:solidFill>
                  <a:schemeClr val="tx1"/>
                </a:solidFill>
                <a:sym typeface="+mn-ea"/>
              </a:rPr>
              <a:t>、</a:t>
            </a:r>
            <a:r>
              <a:rPr lang="en-US" altLang="zh-CN" sz="2400" dirty="0">
                <a:solidFill>
                  <a:schemeClr val="tx1"/>
                </a:solidFill>
                <a:sym typeface="+mn-ea"/>
              </a:rPr>
              <a:t>L2-norm</a:t>
            </a:r>
          </a:p>
          <a:p>
            <a:pPr>
              <a:lnSpc>
                <a:spcPct val="150000"/>
              </a:lnSpc>
            </a:pPr>
            <a:r>
              <a:rPr lang="zh-CN" altLang="en-US" sz="2400" dirty="0">
                <a:solidFill>
                  <a:schemeClr val="tx1"/>
                </a:solidFill>
                <a:sym typeface="+mn-ea"/>
              </a:rPr>
              <a:t>损失函数</a:t>
            </a:r>
            <a:r>
              <a:rPr lang="en-US" altLang="zh-CN" sz="2400" dirty="0">
                <a:solidFill>
                  <a:schemeClr val="tx1"/>
                </a:solidFill>
                <a:sym typeface="+mn-ea"/>
              </a:rPr>
              <a:t>/</a:t>
            </a:r>
            <a:r>
              <a:rPr lang="zh-CN" altLang="en-US" sz="2400" dirty="0">
                <a:solidFill>
                  <a:schemeClr val="tx1"/>
                </a:solidFill>
                <a:sym typeface="+mn-ea"/>
              </a:rPr>
              <a:t>目标函数：</a:t>
            </a:r>
          </a:p>
          <a:p>
            <a:pPr>
              <a:lnSpc>
                <a:spcPct val="150000"/>
              </a:lnSpc>
            </a:pPr>
            <a:r>
              <a:rPr lang="zh-CN" altLang="en-US" sz="2400" dirty="0">
                <a:sym typeface="+mn-ea"/>
              </a:rPr>
              <a:t>θ</a:t>
            </a:r>
            <a:r>
              <a:rPr lang="zh-CN" altLang="en-US" sz="2400" dirty="0">
                <a:solidFill>
                  <a:schemeClr val="tx1"/>
                </a:solidFill>
                <a:sym typeface="+mn-ea"/>
              </a:rPr>
              <a:t>求解方式：最小二乘法</a:t>
            </a:r>
            <a:r>
              <a:rPr lang="en-US" altLang="zh-CN" sz="2400" dirty="0">
                <a:solidFill>
                  <a:schemeClr val="tx1"/>
                </a:solidFill>
                <a:sym typeface="+mn-ea"/>
              </a:rPr>
              <a:t>(</a:t>
            </a:r>
            <a:r>
              <a:rPr lang="zh-CN" altLang="en-US" sz="2400" dirty="0">
                <a:solidFill>
                  <a:schemeClr val="tx1"/>
                </a:solidFill>
                <a:sym typeface="+mn-ea"/>
              </a:rPr>
              <a:t>直接计算，目标函数是平方和损失函数</a:t>
            </a:r>
            <a:r>
              <a:rPr lang="en-US" altLang="zh-CN" sz="2400" dirty="0">
                <a:solidFill>
                  <a:schemeClr val="tx1"/>
                </a:solidFill>
                <a:sym typeface="+mn-ea"/>
              </a:rPr>
              <a:t>)</a:t>
            </a:r>
            <a:r>
              <a:rPr lang="zh-CN" altLang="en-US" sz="2400" dirty="0">
                <a:solidFill>
                  <a:schemeClr val="tx1"/>
                </a:solidFill>
                <a:sym typeface="+mn-ea"/>
              </a:rPr>
              <a:t>、梯度下降</a:t>
            </a:r>
            <a:r>
              <a:rPr lang="en-US" altLang="zh-CN" sz="2400" dirty="0">
                <a:solidFill>
                  <a:schemeClr val="tx1"/>
                </a:solidFill>
                <a:sym typeface="+mn-ea"/>
              </a:rPr>
              <a:t>(BGD\SGD\MBGD)</a:t>
            </a:r>
          </a:p>
        </p:txBody>
      </p:sp>
      <p:graphicFrame>
        <p:nvGraphicFramePr>
          <p:cNvPr id="18" name="对象 17">
            <a:hlinkClick r:id="" action="ppaction://ole?verb=0"/>
          </p:cNvPr>
          <p:cNvGraphicFramePr>
            <a:graphicFrameLocks noChangeAspect="1"/>
          </p:cNvGraphicFramePr>
          <p:nvPr/>
        </p:nvGraphicFramePr>
        <p:xfrm>
          <a:off x="3902184" y="2554149"/>
          <a:ext cx="3449316" cy="766303"/>
        </p:xfrm>
        <a:graphic>
          <a:graphicData uri="http://schemas.openxmlformats.org/presentationml/2006/ole">
            <mc:AlternateContent xmlns:mc="http://schemas.openxmlformats.org/markup-compatibility/2006">
              <mc:Choice xmlns:v="urn:schemas-microsoft-com:vml" Requires="v">
                <p:oleObj spid="_x0000_s38919" r:id="rId6" imgW="1536700" imgH="431800" progId="Equation.KSEE3">
                  <p:embed/>
                </p:oleObj>
              </mc:Choice>
              <mc:Fallback>
                <p:oleObj r:id="rId6" imgW="1536700" imgH="431800" progId="Equation.KSEE3">
                  <p:embed/>
                  <p:pic>
                    <p:nvPicPr>
                      <p:cNvPr id="0" name="图片 7174"/>
                      <p:cNvPicPr/>
                      <p:nvPr/>
                    </p:nvPicPr>
                    <p:blipFill>
                      <a:blip r:embed="rId7"/>
                      <a:stretch>
                        <a:fillRect/>
                      </a:stretch>
                    </p:blipFill>
                    <p:spPr>
                      <a:xfrm>
                        <a:off x="3902184" y="2554149"/>
                        <a:ext cx="3449316" cy="766303"/>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8920" r:id="rId8" imgW="914400" imgH="215900" progId="Equation.KSEE3">
                  <p:embed/>
                </p:oleObj>
              </mc:Choice>
              <mc:Fallback>
                <p:oleObj r:id="rId8" imgW="914400" imgH="215900" progId="Equation.KSEE3">
                  <p:embed/>
                  <p:pic>
                    <p:nvPicPr>
                      <p:cNvPr id="0" name="图片 102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pSp>
        <p:nvGrpSpPr>
          <p:cNvPr id="4" name="组合 3"/>
          <p:cNvGrpSpPr/>
          <p:nvPr/>
        </p:nvGrpSpPr>
        <p:grpSpPr>
          <a:xfrm>
            <a:off x="7223246" y="2593519"/>
            <a:ext cx="2339542" cy="726305"/>
            <a:chOff x="11270" y="3875"/>
            <a:chExt cx="3685" cy="1144"/>
          </a:xfrm>
        </p:grpSpPr>
        <p:graphicFrame>
          <p:nvGraphicFramePr>
            <p:cNvPr id="21" name="对象 20">
              <a:hlinkClick r:id="" action="ppaction://ole?verb=0"/>
            </p:cNvPr>
            <p:cNvGraphicFramePr>
              <a:graphicFrameLocks noChangeAspect="1"/>
            </p:cNvGraphicFramePr>
            <p:nvPr/>
          </p:nvGraphicFramePr>
          <p:xfrm>
            <a:off x="12549" y="3875"/>
            <a:ext cx="2407" cy="1145"/>
          </p:xfrm>
          <a:graphic>
            <a:graphicData uri="http://schemas.openxmlformats.org/presentationml/2006/ole">
              <mc:AlternateContent xmlns:mc="http://schemas.openxmlformats.org/markup-compatibility/2006">
                <mc:Choice xmlns:v="urn:schemas-microsoft-com:vml" Requires="v">
                  <p:oleObj spid="_x0000_s38921" r:id="rId9" imgW="584200" imgH="279400" progId="Equation.KSEE3">
                    <p:embed/>
                  </p:oleObj>
                </mc:Choice>
                <mc:Fallback>
                  <p:oleObj r:id="rId9" imgW="584200" imgH="279400" progId="Equation.KSEE3">
                    <p:embed/>
                    <p:pic>
                      <p:nvPicPr>
                        <p:cNvPr id="0" name="图片 8192"/>
                        <p:cNvPicPr/>
                        <p:nvPr/>
                      </p:nvPicPr>
                      <p:blipFill>
                        <a:blip r:embed="rId10"/>
                        <a:stretch>
                          <a:fillRect/>
                        </a:stretch>
                      </p:blipFill>
                      <p:spPr>
                        <a:xfrm>
                          <a:off x="12549" y="3875"/>
                          <a:ext cx="2407" cy="1145"/>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1270" y="4067"/>
            <a:ext cx="1039" cy="762"/>
          </p:xfrm>
          <a:graphic>
            <a:graphicData uri="http://schemas.openxmlformats.org/presentationml/2006/ole">
              <mc:AlternateContent xmlns:mc="http://schemas.openxmlformats.org/markup-compatibility/2006">
                <mc:Choice xmlns:v="urn:schemas-microsoft-com:vml" Requires="v">
                  <p:oleObj spid="_x0000_s38922" r:id="rId11" imgW="190500" imgH="139700" progId="Equation.KSEE3">
                    <p:embed/>
                  </p:oleObj>
                </mc:Choice>
                <mc:Fallback>
                  <p:oleObj r:id="rId11" imgW="190500" imgH="139700" progId="Equation.KSEE3">
                    <p:embed/>
                    <p:pic>
                      <p:nvPicPr>
                        <p:cNvPr id="0" name="图片 8196"/>
                        <p:cNvPicPr/>
                        <p:nvPr/>
                      </p:nvPicPr>
                      <p:blipFill>
                        <a:blip r:embed="rId12"/>
                        <a:stretch>
                          <a:fillRect/>
                        </a:stretch>
                      </p:blipFill>
                      <p:spPr>
                        <a:xfrm>
                          <a:off x="11270" y="4067"/>
                          <a:ext cx="1039" cy="762"/>
                        </a:xfrm>
                        <a:prstGeom prst="rect">
                          <a:avLst/>
                        </a:prstGeom>
                      </p:spPr>
                    </p:pic>
                  </p:oleObj>
                </mc:Fallback>
              </mc:AlternateContent>
            </a:graphicData>
          </a:graphic>
        </p:graphicFrame>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局部加权回归</a:t>
            </a:r>
            <a:r>
              <a:rPr lang="en-US" altLang="zh-CN" dirty="0">
                <a:sym typeface="+mn-ea"/>
              </a:rPr>
              <a:t>-</a:t>
            </a:r>
            <a:r>
              <a:rPr lang="zh-CN" altLang="en-US" dirty="0">
                <a:sym typeface="+mn-ea"/>
              </a:rPr>
              <a:t>损失函数</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9940"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zh-CN" altLang="en-US" sz="2400" dirty="0">
                <a:solidFill>
                  <a:schemeClr val="tx1"/>
                </a:solidFill>
                <a:sym typeface="+mn-ea"/>
              </a:rPr>
              <a:t>普通线性回归损失函数：</a:t>
            </a:r>
          </a:p>
          <a:p>
            <a:pPr>
              <a:lnSpc>
                <a:spcPct val="150000"/>
              </a:lnSpc>
            </a:pPr>
            <a:endParaRPr lang="zh-CN" altLang="en-US" sz="2400" dirty="0">
              <a:solidFill>
                <a:schemeClr val="tx1"/>
              </a:solidFill>
              <a:sym typeface="+mn-ea"/>
            </a:endParaRPr>
          </a:p>
          <a:p>
            <a:pPr>
              <a:lnSpc>
                <a:spcPct val="150000"/>
              </a:lnSpc>
            </a:pPr>
            <a:endParaRPr lang="zh-CN" altLang="en-US" sz="2400" dirty="0">
              <a:solidFill>
                <a:schemeClr val="tx1"/>
              </a:solidFill>
              <a:sym typeface="+mn-ea"/>
            </a:endParaRPr>
          </a:p>
          <a:p>
            <a:pPr>
              <a:lnSpc>
                <a:spcPct val="150000"/>
              </a:lnSpc>
            </a:pPr>
            <a:r>
              <a:rPr lang="zh-CN" altLang="en-US" sz="2400" dirty="0">
                <a:solidFill>
                  <a:schemeClr val="tx1"/>
                </a:solidFill>
                <a:sym typeface="+mn-ea"/>
              </a:rPr>
              <a:t>局部加权回归损失函数：</a:t>
            </a:r>
            <a:endParaRPr lang="en-US" altLang="zh-CN" sz="2400" dirty="0">
              <a:solidFill>
                <a:schemeClr val="tx1"/>
              </a:solidFill>
              <a:sym typeface="+mn-ea"/>
            </a:endParaRPr>
          </a:p>
        </p:txBody>
      </p:sp>
      <p:graphicFrame>
        <p:nvGraphicFramePr>
          <p:cNvPr id="18" name="对象 17">
            <a:hlinkClick r:id="" action="ppaction://ole?verb=0"/>
          </p:cNvPr>
          <p:cNvGraphicFramePr>
            <a:graphicFrameLocks noChangeAspect="1"/>
          </p:cNvGraphicFramePr>
          <p:nvPr/>
        </p:nvGraphicFramePr>
        <p:xfrm>
          <a:off x="2770168" y="1912901"/>
          <a:ext cx="4460684" cy="991051"/>
        </p:xfrm>
        <a:graphic>
          <a:graphicData uri="http://schemas.openxmlformats.org/presentationml/2006/ole">
            <mc:AlternateContent xmlns:mc="http://schemas.openxmlformats.org/markup-compatibility/2006">
              <mc:Choice xmlns:v="urn:schemas-microsoft-com:vml" Requires="v">
                <p:oleObj spid="_x0000_s39941" r:id="rId6" imgW="1536700" imgH="431800" progId="Equation.KSEE3">
                  <p:embed/>
                </p:oleObj>
              </mc:Choice>
              <mc:Fallback>
                <p:oleObj r:id="rId6" imgW="1536700" imgH="431800" progId="Equation.KSEE3">
                  <p:embed/>
                  <p:pic>
                    <p:nvPicPr>
                      <p:cNvPr id="0" name="图片 7174"/>
                      <p:cNvPicPr/>
                      <p:nvPr/>
                    </p:nvPicPr>
                    <p:blipFill>
                      <a:blip r:embed="rId7"/>
                      <a:stretch>
                        <a:fillRect/>
                      </a:stretch>
                    </p:blipFill>
                    <p:spPr>
                      <a:xfrm>
                        <a:off x="2770168" y="1912901"/>
                        <a:ext cx="4460684" cy="991051"/>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770168" y="3975634"/>
          <a:ext cx="5723465" cy="1114854"/>
        </p:xfrm>
        <a:graphic>
          <a:graphicData uri="http://schemas.openxmlformats.org/presentationml/2006/ole">
            <mc:AlternateContent xmlns:mc="http://schemas.openxmlformats.org/markup-compatibility/2006">
              <mc:Choice xmlns:v="urn:schemas-microsoft-com:vml" Requires="v">
                <p:oleObj spid="_x0000_s39942" r:id="rId8" imgW="1752600" imgH="431800" progId="Equation.KSEE3">
                  <p:embed/>
                </p:oleObj>
              </mc:Choice>
              <mc:Fallback>
                <p:oleObj r:id="rId8" imgW="1752600" imgH="431800" progId="Equation.KSEE3">
                  <p:embed/>
                  <p:pic>
                    <p:nvPicPr>
                      <p:cNvPr id="0" name="图片 7174"/>
                      <p:cNvPicPr/>
                      <p:nvPr/>
                    </p:nvPicPr>
                    <p:blipFill>
                      <a:blip r:embed="rId9"/>
                      <a:stretch>
                        <a:fillRect/>
                      </a:stretch>
                    </p:blipFill>
                    <p:spPr>
                      <a:xfrm>
                        <a:off x="2770168" y="3975634"/>
                        <a:ext cx="5723465" cy="1114854"/>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局部加权回归</a:t>
            </a:r>
            <a:r>
              <a:rPr lang="en-US" altLang="zh-CN" dirty="0">
                <a:sym typeface="+mn-ea"/>
              </a:rPr>
              <a:t>-</a:t>
            </a:r>
            <a:r>
              <a:rPr lang="zh-CN" altLang="en-US" dirty="0">
                <a:sym typeface="+mn-ea"/>
              </a:rPr>
              <a:t>权重值设置</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096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a:xfrm>
            <a:off x="838200" y="1200150"/>
            <a:ext cx="10515600" cy="5379720"/>
          </a:xfrm>
        </p:spPr>
        <p:txBody>
          <a:bodyPr>
            <a:normAutofit fontScale="97500" lnSpcReduction="10000"/>
          </a:bodyPr>
          <a:lstStyle/>
          <a:p>
            <a:pPr>
              <a:lnSpc>
                <a:spcPct val="150000"/>
              </a:lnSpc>
            </a:pPr>
            <a:r>
              <a:rPr lang="zh-CN" altLang="en-US" sz="2400" dirty="0">
                <a:solidFill>
                  <a:schemeClr val="tx1"/>
                </a:solidFill>
                <a:sym typeface="+mn-ea"/>
              </a:rPr>
              <a:t>w</a:t>
            </a:r>
            <a:r>
              <a:rPr lang="zh-CN" altLang="en-US" sz="2400" baseline="30000" dirty="0">
                <a:solidFill>
                  <a:schemeClr val="tx1"/>
                </a:solidFill>
                <a:sym typeface="+mn-ea"/>
              </a:rPr>
              <a:t>(i)</a:t>
            </a:r>
            <a:r>
              <a:rPr lang="zh-CN" altLang="en-US" sz="2400" dirty="0">
                <a:solidFill>
                  <a:schemeClr val="tx1"/>
                </a:solidFill>
                <a:sym typeface="+mn-ea"/>
              </a:rPr>
              <a:t>是权重，它根据要预测的点与训练数据集中的点的距离来为数据集中的点赋权值。当某点离要预测的点越远，其权重越小，否则越大。常用值选择公式为：</a:t>
            </a:r>
          </a:p>
          <a:p>
            <a:pPr marL="0" indent="0">
              <a:lnSpc>
                <a:spcPct val="150000"/>
              </a:lnSpc>
              <a:buNone/>
            </a:pPr>
            <a:endParaRPr lang="en-US" altLang="zh-CN" sz="2400" dirty="0">
              <a:solidFill>
                <a:schemeClr val="tx1"/>
              </a:solidFill>
              <a:sym typeface="+mn-ea"/>
            </a:endParaRPr>
          </a:p>
          <a:p>
            <a:pPr marL="0" indent="0">
              <a:lnSpc>
                <a:spcPct val="150000"/>
              </a:lnSpc>
              <a:buNone/>
            </a:pPr>
            <a:endParaRPr lang="en-US" altLang="zh-CN" sz="2400" dirty="0">
              <a:solidFill>
                <a:schemeClr val="tx1"/>
              </a:solidFill>
              <a:sym typeface="+mn-ea"/>
            </a:endParaRPr>
          </a:p>
          <a:p>
            <a:pPr>
              <a:lnSpc>
                <a:spcPct val="150000"/>
              </a:lnSpc>
            </a:pPr>
            <a:r>
              <a:rPr lang="zh-CN" altLang="en-US" sz="2400" dirty="0">
                <a:solidFill>
                  <a:schemeClr val="tx1"/>
                </a:solidFill>
                <a:sym typeface="+mn-ea"/>
              </a:rPr>
              <a:t>该函数称为指数衰减函数，其中k为波长参数，它控制了权值随距离下降的速率</a:t>
            </a:r>
          </a:p>
          <a:p>
            <a:pPr>
              <a:lnSpc>
                <a:spcPct val="150000"/>
              </a:lnSpc>
            </a:pPr>
            <a:r>
              <a:rPr lang="zh-CN" altLang="en-US" sz="2400" dirty="0">
                <a:solidFill>
                  <a:schemeClr val="tx1"/>
                </a:solidFill>
                <a:sym typeface="+mn-ea"/>
              </a:rPr>
              <a:t>注意：使用该方式主要应用到样本之间的相似性考虑。</a:t>
            </a:r>
          </a:p>
          <a:p>
            <a:pPr>
              <a:lnSpc>
                <a:spcPct val="150000"/>
              </a:lnSpc>
            </a:pPr>
            <a:r>
              <a:rPr lang="en-US" altLang="zh-CN" sz="2400" b="1" dirty="0">
                <a:solidFill>
                  <a:srgbClr val="FF0000"/>
                </a:solidFill>
                <a:sym typeface="+mn-ea"/>
              </a:rPr>
              <a:t>NOTE</a:t>
            </a:r>
            <a:r>
              <a:rPr lang="zh-CN" altLang="en-US" sz="2400" b="1" dirty="0">
                <a:solidFill>
                  <a:srgbClr val="FF0000"/>
                </a:solidFill>
                <a:sym typeface="+mn-ea"/>
              </a:rPr>
              <a:t>：</a:t>
            </a:r>
            <a:r>
              <a:rPr lang="en-US" altLang="zh-CN" sz="2400" b="1" dirty="0">
                <a:solidFill>
                  <a:srgbClr val="FF0000"/>
                </a:solidFill>
                <a:sym typeface="+mn-ea"/>
              </a:rPr>
              <a:t>Locally Weighted Linear Regression(LWR)</a:t>
            </a:r>
            <a:r>
              <a:rPr lang="zh-CN" altLang="en-US" sz="2400" b="1" dirty="0">
                <a:solidFill>
                  <a:srgbClr val="FF0000"/>
                </a:solidFill>
                <a:sym typeface="+mn-ea"/>
              </a:rPr>
              <a:t>是一种非参数学习算法，也就是说参数不固定，在每一次预测的时候，均需要使用使用训练数据重新训练模型参数。</a:t>
            </a:r>
          </a:p>
        </p:txBody>
      </p:sp>
      <p:graphicFrame>
        <p:nvGraphicFramePr>
          <p:cNvPr id="2" name="对象 1">
            <a:hlinkClick r:id="" action="ppaction://ole?verb=0"/>
          </p:cNvPr>
          <p:cNvGraphicFramePr>
            <a:graphicFrameLocks noChangeAspect="1"/>
          </p:cNvGraphicFramePr>
          <p:nvPr/>
        </p:nvGraphicFramePr>
        <p:xfrm>
          <a:off x="3358515" y="2359660"/>
          <a:ext cx="4030345" cy="1177925"/>
        </p:xfrm>
        <a:graphic>
          <a:graphicData uri="http://schemas.openxmlformats.org/presentationml/2006/ole">
            <mc:AlternateContent xmlns:mc="http://schemas.openxmlformats.org/markup-compatibility/2006">
              <mc:Choice xmlns:v="urn:schemas-microsoft-com:vml" Requires="v">
                <p:oleObj spid="_x0000_s40964" r:id="rId6" imgW="1485900" imgH="533400" progId="Equation.KSEE3">
                  <p:embed/>
                </p:oleObj>
              </mc:Choice>
              <mc:Fallback>
                <p:oleObj r:id="rId6" imgW="1485900" imgH="533400" progId="Equation.KSEE3">
                  <p:embed/>
                  <p:pic>
                    <p:nvPicPr>
                      <p:cNvPr id="0" name="图片 4096"/>
                      <p:cNvPicPr/>
                      <p:nvPr/>
                    </p:nvPicPr>
                    <p:blipFill>
                      <a:blip r:embed="rId7"/>
                      <a:stretch>
                        <a:fillRect/>
                      </a:stretch>
                    </p:blipFill>
                    <p:spPr>
                      <a:xfrm>
                        <a:off x="3358515" y="2359660"/>
                        <a:ext cx="4030345" cy="1177925"/>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局部加权回归</a:t>
            </a:r>
            <a:r>
              <a:rPr lang="en-US" altLang="zh-CN" dirty="0"/>
              <a:t>-</a:t>
            </a:r>
            <a:r>
              <a:rPr lang="zh-CN" altLang="en-US" dirty="0"/>
              <a:t>直观理解</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198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1988" r:id="rId6" imgW="914400" imgH="215900" progId="Equation.KSEE3">
                  <p:embed/>
                </p:oleObj>
              </mc:Choice>
              <mc:Fallback>
                <p:oleObj r:id="rId6" imgW="914400" imgH="215900" progId="Equation.KSEE3">
                  <p:embed/>
                  <p:pic>
                    <p:nvPicPr>
                      <p:cNvPr id="0" name="图片 102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700405" y="1574800"/>
            <a:ext cx="5039995" cy="4237990"/>
          </a:xfrm>
          <a:prstGeom prst="rect">
            <a:avLst/>
          </a:prstGeom>
        </p:spPr>
      </p:pic>
      <p:pic>
        <p:nvPicPr>
          <p:cNvPr id="8" name="图片 7"/>
          <p:cNvPicPr>
            <a:picLocks noChangeAspect="1"/>
          </p:cNvPicPr>
          <p:nvPr/>
        </p:nvPicPr>
        <p:blipFill>
          <a:blip r:embed="rId8"/>
          <a:srcRect t="1875" b="1134"/>
          <a:stretch>
            <a:fillRect/>
          </a:stretch>
        </p:blipFill>
        <p:spPr>
          <a:xfrm>
            <a:off x="6421120" y="1575435"/>
            <a:ext cx="5057140" cy="42373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回归算法综合案例</a:t>
            </a:r>
            <a:r>
              <a:rPr lang="en-US" altLang="zh-CN" dirty="0">
                <a:sym typeface="+mn-ea"/>
              </a:rPr>
              <a:t>(</a:t>
            </a:r>
            <a:r>
              <a:rPr lang="zh-CN" altLang="en-US" dirty="0">
                <a:sym typeface="+mn-ea"/>
              </a:rPr>
              <a:t>二</a:t>
            </a:r>
            <a:r>
              <a:rPr lang="en-US" altLang="zh-CN" dirty="0">
                <a:sym typeface="+mn-ea"/>
              </a:rPr>
              <a:t>)</a:t>
            </a:r>
            <a:r>
              <a:rPr lang="zh-CN" altLang="en-US" dirty="0">
                <a:sym typeface="+mn-ea"/>
              </a:rPr>
              <a:t>：波士顿房屋租赁价格预测</a:t>
            </a:r>
            <a:r>
              <a:rPr lang="en-US" altLang="zh-CN" dirty="0">
                <a:sym typeface="+mn-ea"/>
              </a:rPr>
              <a:t>(</a:t>
            </a:r>
            <a:r>
              <a:rPr lang="zh-CN" altLang="en-US" dirty="0">
                <a:sym typeface="+mn-ea"/>
              </a:rPr>
              <a:t>作业</a:t>
            </a:r>
            <a:r>
              <a:rPr lang="en-US" altLang="zh-CN" dirty="0">
                <a:sym typeface="+mn-ea"/>
              </a:rPr>
              <a:t>)</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3011"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a:xfrm>
            <a:off x="321310" y="1028065"/>
            <a:ext cx="11283315" cy="5149215"/>
          </a:xfrm>
        </p:spPr>
        <p:txBody>
          <a:bodyPr>
            <a:normAutofit/>
          </a:bodyPr>
          <a:lstStyle/>
          <a:p>
            <a:pPr>
              <a:lnSpc>
                <a:spcPct val="150000"/>
              </a:lnSpc>
            </a:pPr>
            <a:r>
              <a:rPr lang="zh-CN" altLang="en-US" sz="2200" dirty="0">
                <a:solidFill>
                  <a:schemeClr val="tx1"/>
                </a:solidFill>
                <a:sym typeface="+mn-ea"/>
              </a:rPr>
              <a:t>基于</a:t>
            </a:r>
            <a:r>
              <a:rPr lang="zh-CN" altLang="en-US" sz="2200" dirty="0">
                <a:solidFill>
                  <a:schemeClr val="tx1"/>
                </a:solidFill>
                <a:sym typeface="+mn-ea"/>
                <a:hlinkClick r:id="rId6"/>
              </a:rPr>
              <a:t>波士顿房屋租赁数据</a:t>
            </a:r>
            <a:r>
              <a:rPr lang="zh-CN" altLang="en-US" sz="2200" dirty="0">
                <a:solidFill>
                  <a:schemeClr val="tx1"/>
                </a:solidFill>
                <a:sym typeface="+mn-ea"/>
              </a:rPr>
              <a:t>进行房屋租赁价格预测模型构建，分别使用</a:t>
            </a:r>
            <a:r>
              <a:rPr lang="en-US" altLang="zh-CN" sz="2200" dirty="0">
                <a:solidFill>
                  <a:schemeClr val="tx1"/>
                </a:solidFill>
                <a:sym typeface="+mn-ea"/>
              </a:rPr>
              <a:t>Lasso</a:t>
            </a:r>
            <a:r>
              <a:rPr lang="zh-CN" altLang="en-US" sz="2200" dirty="0">
                <a:solidFill>
                  <a:schemeClr val="tx1"/>
                </a:solidFill>
                <a:sym typeface="+mn-ea"/>
              </a:rPr>
              <a:t>回归、</a:t>
            </a:r>
            <a:r>
              <a:rPr lang="en-US" altLang="zh-CN" sz="2200" dirty="0">
                <a:solidFill>
                  <a:schemeClr val="tx1"/>
                </a:solidFill>
                <a:sym typeface="+mn-ea"/>
              </a:rPr>
              <a:t>Ridge</a:t>
            </a:r>
            <a:r>
              <a:rPr lang="zh-CN" altLang="en-US" sz="2200" dirty="0">
                <a:solidFill>
                  <a:schemeClr val="tx1"/>
                </a:solidFill>
                <a:sym typeface="+mn-ea"/>
              </a:rPr>
              <a:t>回两种</a:t>
            </a:r>
            <a:r>
              <a:rPr lang="zh-CN" altLang="en-US" sz="2200" dirty="0">
                <a:sym typeface="+mn-ea"/>
              </a:rPr>
              <a:t>回归算法构建模型，并分别构建</a:t>
            </a:r>
            <a:r>
              <a:rPr lang="en-US" altLang="zh-CN" sz="2200" dirty="0">
                <a:sym typeface="+mn-ea"/>
              </a:rPr>
              <a:t>2/3/4</a:t>
            </a:r>
            <a:r>
              <a:rPr lang="zh-CN" altLang="en-US" sz="2200" dirty="0">
                <a:sym typeface="+mn-ea"/>
              </a:rPr>
              <a:t>阶多项式扩展算法中的最优算法</a:t>
            </a:r>
            <a:r>
              <a:rPr lang="en-US" altLang="zh-CN" sz="2200" dirty="0">
                <a:sym typeface="+mn-ea"/>
              </a:rPr>
              <a:t>(</a:t>
            </a:r>
            <a:r>
              <a:rPr lang="zh-CN" altLang="en-US" sz="2200" dirty="0">
                <a:sym typeface="+mn-ea"/>
              </a:rPr>
              <a:t>参数</a:t>
            </a:r>
            <a:r>
              <a:rPr lang="en-US" altLang="zh-CN" sz="2200" dirty="0">
                <a:sym typeface="+mn-ea"/>
              </a:rPr>
              <a:t>)</a:t>
            </a:r>
            <a:r>
              <a:rPr lang="zh-CN" altLang="en-US" sz="2200" dirty="0">
                <a:sym typeface="+mn-ea"/>
              </a:rPr>
              <a:t>，并比较这两种回归算法的效果；另外使用</a:t>
            </a:r>
            <a:r>
              <a:rPr lang="en-US" altLang="zh-CN" sz="2200" dirty="0">
                <a:sym typeface="+mn-ea"/>
              </a:rPr>
              <a:t>lasso</a:t>
            </a:r>
            <a:r>
              <a:rPr lang="zh-CN" altLang="en-US" sz="2200" dirty="0">
                <a:sym typeface="+mn-ea"/>
              </a:rPr>
              <a:t>回归算法做特征选择</a:t>
            </a:r>
            <a:r>
              <a:rPr lang="en-US" altLang="zh-CN" sz="2200" dirty="0">
                <a:sym typeface="+mn-ea"/>
              </a:rPr>
              <a:t>(</a:t>
            </a:r>
            <a:r>
              <a:rPr lang="zh-CN" altLang="en-US" sz="2200" dirty="0">
                <a:sym typeface="+mn-ea"/>
              </a:rPr>
              <a:t>选择特征参数不为</a:t>
            </a:r>
            <a:r>
              <a:rPr lang="en-US" altLang="zh-CN" sz="2200" dirty="0">
                <a:sym typeface="+mn-ea"/>
              </a:rPr>
              <a:t>0</a:t>
            </a:r>
            <a:r>
              <a:rPr lang="zh-CN" altLang="en-US" sz="2200" dirty="0">
                <a:sym typeface="+mn-ea"/>
              </a:rPr>
              <a:t>的属性数据作为最终的特征属性，用这个选择出来的特征属性矩阵做</a:t>
            </a:r>
            <a:r>
              <a:rPr lang="en-US" altLang="zh-CN" sz="2200" dirty="0">
                <a:sym typeface="+mn-ea"/>
              </a:rPr>
              <a:t>Ridge</a:t>
            </a:r>
            <a:r>
              <a:rPr lang="zh-CN" altLang="en-US" sz="2200" dirty="0">
                <a:sym typeface="+mn-ea"/>
              </a:rPr>
              <a:t>回归</a:t>
            </a:r>
            <a:r>
              <a:rPr lang="en-US" altLang="zh-CN" sz="2200" dirty="0">
                <a:sym typeface="+mn-ea"/>
              </a:rPr>
              <a:t>)</a:t>
            </a:r>
            <a:endParaRPr lang="zh-CN" altLang="en-US" sz="2400" dirty="0">
              <a:sym typeface="+mn-ea"/>
            </a:endParaRPr>
          </a:p>
          <a:p>
            <a:pPr lvl="1">
              <a:lnSpc>
                <a:spcPct val="150000"/>
              </a:lnSpc>
            </a:pPr>
            <a:r>
              <a:rPr lang="zh-CN" altLang="en-US" sz="2000" dirty="0">
                <a:solidFill>
                  <a:schemeClr val="tx1"/>
                </a:solidFill>
                <a:sym typeface="+mn-ea"/>
              </a:rPr>
              <a:t>数据下载</a:t>
            </a:r>
            <a:r>
              <a:rPr lang="en-US" altLang="zh-CN" sz="2000" dirty="0">
                <a:solidFill>
                  <a:schemeClr val="tx1"/>
                </a:solidFill>
                <a:sym typeface="+mn-ea"/>
              </a:rPr>
              <a:t>url: http://archive.ics.uci.edu/ml/datasets/Housing(</a:t>
            </a:r>
            <a:r>
              <a:rPr lang="zh-CN" altLang="en-US" sz="2000" dirty="0">
                <a:solidFill>
                  <a:schemeClr val="tx1"/>
                </a:solidFill>
                <a:sym typeface="+mn-ea"/>
              </a:rPr>
              <a:t>现在没法下载啦</a:t>
            </a:r>
            <a:r>
              <a:rPr lang="en-US" altLang="zh-CN" sz="2000" dirty="0">
                <a:solidFill>
                  <a:schemeClr val="tx1"/>
                </a:solidFill>
                <a:sym typeface="+mn-ea"/>
              </a:rPr>
              <a:t>)</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3012" r:id="rId7" imgW="914400" imgH="215900" progId="Equation.KSEE3">
                  <p:embed/>
                </p:oleObj>
              </mc:Choice>
              <mc:Fallback>
                <p:oleObj r:id="rId7"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8"/>
          <a:stretch>
            <a:fillRect/>
          </a:stretch>
        </p:blipFill>
        <p:spPr>
          <a:xfrm>
            <a:off x="247767" y="3784560"/>
            <a:ext cx="5189529" cy="2656348"/>
          </a:xfrm>
          <a:prstGeom prst="rect">
            <a:avLst/>
          </a:prstGeom>
        </p:spPr>
      </p:pic>
      <p:pic>
        <p:nvPicPr>
          <p:cNvPr id="5" name="图片 4"/>
          <p:cNvPicPr>
            <a:picLocks noChangeAspect="1"/>
          </p:cNvPicPr>
          <p:nvPr/>
        </p:nvPicPr>
        <p:blipFill>
          <a:blip r:embed="rId9"/>
          <a:stretch>
            <a:fillRect/>
          </a:stretch>
        </p:blipFill>
        <p:spPr>
          <a:xfrm>
            <a:off x="5485581" y="3853114"/>
            <a:ext cx="6479610" cy="2519213"/>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stretch>
            <a:fillRect/>
          </a:stretch>
        </p:blipFill>
        <p:spPr>
          <a:xfrm>
            <a:off x="197625" y="657103"/>
            <a:ext cx="9731478" cy="5312061"/>
          </a:xfrm>
          <a:prstGeom prst="rect">
            <a:avLst/>
          </a:prstGeom>
        </p:spPr>
      </p:pic>
      <p:sp>
        <p:nvSpPr>
          <p:cNvPr id="3" name="标题 2"/>
          <p:cNvSpPr>
            <a:spLocks noGrp="1"/>
          </p:cNvSpPr>
          <p:nvPr>
            <p:ph type="title"/>
          </p:nvPr>
        </p:nvSpPr>
        <p:spPr/>
        <p:txBody>
          <a:bodyPr/>
          <a:lstStyle/>
          <a:p>
            <a:r>
              <a:rPr lang="zh-CN" altLang="en-US">
                <a:sym typeface="+mn-ea"/>
              </a:rPr>
              <a:t>回归算法综合案例</a:t>
            </a:r>
            <a:r>
              <a:rPr lang="en-US" altLang="zh-CN">
                <a:sym typeface="+mn-ea"/>
              </a:rPr>
              <a:t>(</a:t>
            </a:r>
            <a:r>
              <a:rPr lang="zh-CN" altLang="en-US">
                <a:sym typeface="+mn-ea"/>
              </a:rPr>
              <a:t>二</a:t>
            </a:r>
            <a:r>
              <a:rPr lang="en-US" altLang="zh-CN">
                <a:sym typeface="+mn-ea"/>
              </a:rPr>
              <a:t>)</a:t>
            </a:r>
            <a:r>
              <a:rPr lang="zh-CN" altLang="en-US">
                <a:sym typeface="+mn-ea"/>
              </a:rPr>
              <a:t>：波士顿房屋租赁价格预测</a:t>
            </a:r>
            <a:endParaRPr lang="zh-CN" altLang="en-US" dirty="0">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4035" r:id="rId5" imgW="914400" imgH="215900" progId="Equation.KSEE3">
                  <p:embed/>
                </p:oleObj>
              </mc:Choice>
              <mc:Fallback>
                <p:oleObj r:id="rId5" imgW="914400" imgH="215900" progId="Equation.KSEE3">
                  <p:embed/>
                  <p:pic>
                    <p:nvPicPr>
                      <p:cNvPr id="0" name="图片 8194"/>
                      <p:cNvPicPr/>
                      <p:nvPr/>
                    </p:nvPicPr>
                    <p:blipFill>
                      <a:blip r:embed="rId6"/>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4036" r:id="rId7" imgW="914400" imgH="215900" progId="Equation.KSEE3">
                  <p:embed/>
                </p:oleObj>
              </mc:Choice>
              <mc:Fallback>
                <p:oleObj r:id="rId7" imgW="914400" imgH="215900" progId="Equation.KSEE3">
                  <p:embed/>
                  <p:pic>
                    <p:nvPicPr>
                      <p:cNvPr id="0" name="图片 10240"/>
                      <p:cNvPicPr/>
                      <p:nvPr/>
                    </p:nvPicPr>
                    <p:blipFill>
                      <a:blip r:embed="rId6"/>
                      <a:stretch>
                        <a:fillRect/>
                      </a:stretch>
                    </p:blipFill>
                    <p:spPr>
                      <a:xfrm>
                        <a:off x="5638567" y="3320435"/>
                        <a:ext cx="914231" cy="215860"/>
                      </a:xfrm>
                      <a:prstGeom prst="rect">
                        <a:avLst/>
                      </a:prstGeom>
                    </p:spPr>
                  </p:pic>
                </p:oleObj>
              </mc:Fallback>
            </mc:AlternateContent>
          </a:graphicData>
        </a:graphic>
      </p:graphicFrame>
      <p:pic>
        <p:nvPicPr>
          <p:cNvPr id="16" name="图片 15"/>
          <p:cNvPicPr>
            <a:picLocks noChangeAspect="1"/>
          </p:cNvPicPr>
          <p:nvPr/>
        </p:nvPicPr>
        <p:blipFill>
          <a:blip r:embed="rId8"/>
          <a:stretch>
            <a:fillRect/>
          </a:stretch>
        </p:blipFill>
        <p:spPr>
          <a:xfrm>
            <a:off x="2128302" y="5828856"/>
            <a:ext cx="9793061" cy="7821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回归算法综合案例</a:t>
            </a:r>
            <a:r>
              <a:rPr lang="en-US" altLang="zh-CN">
                <a:sym typeface="+mn-ea"/>
              </a:rPr>
              <a:t>(</a:t>
            </a:r>
            <a:r>
              <a:rPr lang="zh-CN" altLang="en-US">
                <a:sym typeface="+mn-ea"/>
              </a:rPr>
              <a:t>二</a:t>
            </a:r>
            <a:r>
              <a:rPr lang="en-US" altLang="zh-CN">
                <a:sym typeface="+mn-ea"/>
              </a:rPr>
              <a:t>)</a:t>
            </a:r>
            <a:r>
              <a:rPr lang="zh-CN" altLang="en-US">
                <a:sym typeface="+mn-ea"/>
              </a:rPr>
              <a:t>：波士顿房屋租赁价格预测</a:t>
            </a:r>
            <a:endParaRPr lang="zh-CN" altLang="en-US" dirty="0">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5059"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5060"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7"/>
          <a:stretch>
            <a:fillRect/>
          </a:stretch>
        </p:blipFill>
        <p:spPr>
          <a:xfrm>
            <a:off x="723942" y="1098347"/>
            <a:ext cx="10743480" cy="3765488"/>
          </a:xfrm>
          <a:prstGeom prst="rect">
            <a:avLst/>
          </a:prstGeom>
        </p:spPr>
      </p:pic>
      <p:sp>
        <p:nvSpPr>
          <p:cNvPr id="5" name="十角星 4"/>
          <p:cNvSpPr/>
          <p:nvPr/>
        </p:nvSpPr>
        <p:spPr>
          <a:xfrm>
            <a:off x="2562562" y="4942560"/>
            <a:ext cx="8464887" cy="1584032"/>
          </a:xfrm>
          <a:prstGeom prst="star10">
            <a:avLst/>
          </a:prstGeom>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rgbClr val="70AD47"/>
                </a:solidFill>
              </a:rPr>
              <a:t>CHAS</a:t>
            </a:r>
            <a:r>
              <a:rPr lang="zh-CN" altLang="en-US" b="1" dirty="0">
                <a:solidFill>
                  <a:srgbClr val="70AD47"/>
                </a:solidFill>
              </a:rPr>
              <a:t>列的数据对于</a:t>
            </a:r>
            <a:r>
              <a:rPr lang="en-US" altLang="zh-CN" b="1" dirty="0" err="1">
                <a:solidFill>
                  <a:srgbClr val="70AD47"/>
                </a:solidFill>
              </a:rPr>
              <a:t>LassoCV</a:t>
            </a:r>
            <a:r>
              <a:rPr lang="zh-CN" altLang="en-US" b="1" dirty="0">
                <a:solidFill>
                  <a:srgbClr val="70AD47"/>
                </a:solidFill>
              </a:rPr>
              <a:t>模型而言无用，所以在进行实际模型构建的时候，可以不考虑该特征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回归算法综合案例</a:t>
            </a:r>
            <a:r>
              <a:rPr lang="en-US" altLang="zh-CN" dirty="0">
                <a:sym typeface="+mn-ea"/>
              </a:rPr>
              <a:t>(</a:t>
            </a:r>
            <a:r>
              <a:rPr lang="zh-CN" altLang="en-US" dirty="0">
                <a:sym typeface="+mn-ea"/>
              </a:rPr>
              <a:t>三</a:t>
            </a:r>
            <a:r>
              <a:rPr lang="en-US" altLang="zh-CN" dirty="0">
                <a:sym typeface="+mn-ea"/>
              </a:rPr>
              <a:t>)</a:t>
            </a:r>
            <a:r>
              <a:rPr lang="zh-CN" altLang="en-US" dirty="0">
                <a:sym typeface="+mn-ea"/>
              </a:rPr>
              <a:t>：葡萄酒质量预测</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608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a:xfrm>
            <a:off x="838200" y="1028065"/>
            <a:ext cx="10515600" cy="5149215"/>
          </a:xfrm>
        </p:spPr>
        <p:txBody>
          <a:bodyPr>
            <a:normAutofit/>
          </a:bodyPr>
          <a:lstStyle/>
          <a:p>
            <a:pPr>
              <a:lnSpc>
                <a:spcPct val="150000"/>
              </a:lnSpc>
            </a:pPr>
            <a:r>
              <a:rPr lang="zh-CN" altLang="en-US" sz="2400" dirty="0">
                <a:solidFill>
                  <a:schemeClr val="tx1"/>
                </a:solidFill>
                <a:sym typeface="+mn-ea"/>
              </a:rPr>
              <a:t>基于</a:t>
            </a:r>
            <a:r>
              <a:rPr lang="zh-CN" altLang="en-US" sz="2400" dirty="0">
                <a:solidFill>
                  <a:schemeClr val="tx1"/>
                </a:solidFill>
                <a:sym typeface="+mn-ea"/>
                <a:hlinkClick r:id="rId6"/>
              </a:rPr>
              <a:t>葡萄酒数据</a:t>
            </a:r>
            <a:r>
              <a:rPr lang="zh-CN" altLang="en-US" sz="2400" dirty="0">
                <a:solidFill>
                  <a:schemeClr val="tx1"/>
                </a:solidFill>
                <a:sym typeface="+mn-ea"/>
              </a:rPr>
              <a:t>进行葡萄酒质量预测模型构建</a:t>
            </a:r>
            <a:r>
              <a:rPr lang="zh-CN" altLang="en-US" sz="2400">
                <a:solidFill>
                  <a:schemeClr val="tx1"/>
                </a:solidFill>
                <a:sym typeface="+mn-ea"/>
              </a:rPr>
              <a:t>，分别使用</a:t>
            </a:r>
            <a:r>
              <a:rPr lang="zh-CN" altLang="en-US" sz="2400" dirty="0">
                <a:solidFill>
                  <a:schemeClr val="tx1"/>
                </a:solidFill>
                <a:sym typeface="+mn-ea"/>
              </a:rPr>
              <a:t>线性回归、</a:t>
            </a:r>
            <a:r>
              <a:rPr lang="en-US" altLang="zh-CN" sz="2400" dirty="0">
                <a:solidFill>
                  <a:schemeClr val="tx1"/>
                </a:solidFill>
                <a:sym typeface="+mn-ea"/>
              </a:rPr>
              <a:t>Lasso</a:t>
            </a:r>
            <a:r>
              <a:rPr lang="zh-CN" altLang="en-US" sz="2400" dirty="0">
                <a:solidFill>
                  <a:schemeClr val="tx1"/>
                </a:solidFill>
                <a:sym typeface="+mn-ea"/>
              </a:rPr>
              <a:t>回归、</a:t>
            </a:r>
            <a:r>
              <a:rPr lang="en-US" altLang="zh-CN" sz="2400" dirty="0">
                <a:solidFill>
                  <a:schemeClr val="tx1"/>
                </a:solidFill>
                <a:sym typeface="+mn-ea"/>
              </a:rPr>
              <a:t>Ridge</a:t>
            </a:r>
            <a:r>
              <a:rPr lang="zh-CN" altLang="en-US" sz="2400" dirty="0">
                <a:solidFill>
                  <a:schemeClr val="tx1"/>
                </a:solidFill>
                <a:sym typeface="+mn-ea"/>
              </a:rPr>
              <a:t>回归、</a:t>
            </a:r>
            <a:r>
              <a:rPr lang="en-US" sz="2400" dirty="0">
                <a:sym typeface="+mn-ea"/>
              </a:rPr>
              <a:t>Elasitc Net</a:t>
            </a:r>
            <a:r>
              <a:rPr lang="zh-CN" altLang="en-US" sz="2400" dirty="0">
                <a:sym typeface="+mn-ea"/>
              </a:rPr>
              <a:t>四类回归算法构建模型</a:t>
            </a:r>
            <a:r>
              <a:rPr lang="en-US" altLang="zh-CN" sz="2400" dirty="0">
                <a:sym typeface="+mn-ea"/>
              </a:rPr>
              <a:t>(</a:t>
            </a:r>
            <a:r>
              <a:rPr lang="zh-CN" altLang="en-US" sz="2400" dirty="0">
                <a:sym typeface="+mn-ea"/>
              </a:rPr>
              <a:t>并分别测试</a:t>
            </a:r>
            <a:r>
              <a:rPr lang="en-US" altLang="zh-CN" sz="2400" dirty="0">
                <a:sym typeface="+mn-ea"/>
              </a:rPr>
              <a:t>1/2/3</a:t>
            </a:r>
            <a:r>
              <a:rPr lang="zh-CN" altLang="en-US" sz="2400" dirty="0">
                <a:sym typeface="+mn-ea"/>
              </a:rPr>
              <a:t>阶</a:t>
            </a:r>
            <a:r>
              <a:rPr lang="en-US" altLang="zh-CN" sz="2400" dirty="0">
                <a:sym typeface="+mn-ea"/>
              </a:rPr>
              <a:t>)</a:t>
            </a:r>
            <a:r>
              <a:rPr lang="zh-CN" altLang="en-US" sz="2400" dirty="0">
                <a:sym typeface="+mn-ea"/>
              </a:rPr>
              <a:t>，并比较这些回归算法的效果</a:t>
            </a:r>
          </a:p>
          <a:p>
            <a:pPr lvl="1">
              <a:lnSpc>
                <a:spcPct val="150000"/>
              </a:lnSpc>
            </a:pPr>
            <a:r>
              <a:rPr lang="zh-CN" altLang="en-US" sz="2055" dirty="0">
                <a:solidFill>
                  <a:schemeClr val="tx1"/>
                </a:solidFill>
                <a:sym typeface="+mn-ea"/>
              </a:rPr>
              <a:t>数据下载</a:t>
            </a:r>
            <a:r>
              <a:rPr lang="en-US" altLang="zh-CN" sz="2055" dirty="0">
                <a:solidFill>
                  <a:schemeClr val="tx1"/>
                </a:solidFill>
                <a:sym typeface="+mn-ea"/>
              </a:rPr>
              <a:t>url: </a:t>
            </a:r>
            <a:r>
              <a:rPr lang="en-US" sz="2050" dirty="0">
                <a:sym typeface="+mn-ea"/>
              </a:rPr>
              <a:t>http://archive.ics.uci.edu/ml/datasets/Wine+Quality</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6084" r:id="rId7" imgW="914400" imgH="215900" progId="Equation.KSEE3">
                  <p:embed/>
                </p:oleObj>
              </mc:Choice>
              <mc:Fallback>
                <p:oleObj r:id="rId7"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8"/>
          <a:stretch>
            <a:fillRect/>
          </a:stretch>
        </p:blipFill>
        <p:spPr>
          <a:xfrm>
            <a:off x="257304" y="3590260"/>
            <a:ext cx="3392812" cy="2996645"/>
          </a:xfrm>
          <a:prstGeom prst="rect">
            <a:avLst/>
          </a:prstGeom>
        </p:spPr>
      </p:pic>
      <p:pic>
        <p:nvPicPr>
          <p:cNvPr id="6" name="图片 5"/>
          <p:cNvPicPr>
            <a:picLocks noChangeAspect="1"/>
          </p:cNvPicPr>
          <p:nvPr/>
        </p:nvPicPr>
        <p:blipFill>
          <a:blip r:embed="rId9"/>
          <a:stretch>
            <a:fillRect/>
          </a:stretch>
        </p:blipFill>
        <p:spPr>
          <a:xfrm>
            <a:off x="3469174" y="3482965"/>
            <a:ext cx="8512504" cy="31039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回归算法综合案例</a:t>
            </a:r>
            <a:r>
              <a:rPr lang="en-US" altLang="zh-CN">
                <a:sym typeface="+mn-ea"/>
              </a:rPr>
              <a:t>(</a:t>
            </a:r>
            <a:r>
              <a:rPr lang="zh-CN" altLang="en-US">
                <a:sym typeface="+mn-ea"/>
              </a:rPr>
              <a:t>三</a:t>
            </a:r>
            <a:r>
              <a:rPr lang="en-US" altLang="zh-CN">
                <a:sym typeface="+mn-ea"/>
              </a:rPr>
              <a:t>)</a:t>
            </a:r>
            <a:r>
              <a:rPr lang="zh-CN" altLang="en-US">
                <a:sym typeface="+mn-ea"/>
              </a:rPr>
              <a:t>：葡萄酒质量预测</a:t>
            </a:r>
            <a:endParaRPr lang="zh-CN" altLang="en-US" dirty="0">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710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7108"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9" name="图片 8"/>
          <p:cNvPicPr>
            <a:picLocks noChangeAspect="1"/>
          </p:cNvPicPr>
          <p:nvPr/>
        </p:nvPicPr>
        <p:blipFill>
          <a:blip r:embed="rId7"/>
          <a:stretch>
            <a:fillRect/>
          </a:stretch>
        </p:blipFill>
        <p:spPr>
          <a:xfrm>
            <a:off x="1051542" y="886296"/>
            <a:ext cx="10130184" cy="580028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Logistic</a:t>
            </a:r>
            <a:r>
              <a:rPr lang="zh-CN" altLang="en-US" dirty="0">
                <a:sym typeface="+mn-ea"/>
              </a:rPr>
              <a:t>回归</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813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314655" y="3215680"/>
            <a:ext cx="4342596" cy="3373765"/>
          </a:xfrm>
          <a:prstGeom prst="rect">
            <a:avLst/>
          </a:prstGeom>
        </p:spPr>
      </p:pic>
      <p:sp>
        <p:nvSpPr>
          <p:cNvPr id="7" name="内容占位符 6"/>
          <p:cNvSpPr>
            <a:spLocks noGrp="1"/>
          </p:cNvSpPr>
          <p:nvPr>
            <p:ph idx="1"/>
          </p:nvPr>
        </p:nvSpPr>
        <p:spPr>
          <a:xfrm>
            <a:off x="525780" y="1200150"/>
            <a:ext cx="10828020" cy="4977130"/>
          </a:xfrm>
        </p:spPr>
        <p:txBody>
          <a:bodyPr>
            <a:normAutofit/>
          </a:bodyPr>
          <a:lstStyle/>
          <a:p>
            <a:pPr>
              <a:lnSpc>
                <a:spcPct val="150000"/>
              </a:lnSpc>
            </a:pPr>
            <a:r>
              <a:rPr lang="en-US" altLang="zh-CN" sz="2400" dirty="0">
                <a:solidFill>
                  <a:schemeClr val="tx1"/>
                </a:solidFill>
                <a:sym typeface="+mn-ea"/>
              </a:rPr>
              <a:t>Logistic/sigmoid</a:t>
            </a:r>
            <a:r>
              <a:rPr lang="zh-CN" altLang="en-US" sz="2400" dirty="0">
                <a:solidFill>
                  <a:schemeClr val="tx1"/>
                </a:solidFill>
                <a:sym typeface="+mn-ea"/>
              </a:rPr>
              <a:t>函数</a:t>
            </a:r>
          </a:p>
        </p:txBody>
      </p:sp>
      <p:graphicFrame>
        <p:nvGraphicFramePr>
          <p:cNvPr id="8" name="对象 7">
            <a:hlinkClick r:id="" action="ppaction://ole?verb=0"/>
          </p:cNvPr>
          <p:cNvGraphicFramePr>
            <a:graphicFrameLocks noChangeAspect="1"/>
          </p:cNvGraphicFramePr>
          <p:nvPr/>
        </p:nvGraphicFramePr>
        <p:xfrm>
          <a:off x="3978971" y="1199944"/>
          <a:ext cx="4034043" cy="801222"/>
        </p:xfrm>
        <a:graphic>
          <a:graphicData uri="http://schemas.openxmlformats.org/presentationml/2006/ole">
            <mc:AlternateContent xmlns:mc="http://schemas.openxmlformats.org/markup-compatibility/2006">
              <mc:Choice xmlns:v="urn:schemas-microsoft-com:vml" Requires="v">
                <p:oleObj spid="_x0000_s48138" r:id="rId7" imgW="1816100" imgH="405765" progId="Equation.KSEE3">
                  <p:embed/>
                </p:oleObj>
              </mc:Choice>
              <mc:Fallback>
                <p:oleObj r:id="rId7" imgW="1816100" imgH="405765" progId="Equation.KSEE3">
                  <p:embed/>
                  <p:pic>
                    <p:nvPicPr>
                      <p:cNvPr id="0" name="图片 5120"/>
                      <p:cNvPicPr/>
                      <p:nvPr/>
                    </p:nvPicPr>
                    <p:blipFill>
                      <a:blip r:embed="rId8"/>
                      <a:stretch>
                        <a:fillRect/>
                      </a:stretch>
                    </p:blipFill>
                    <p:spPr>
                      <a:xfrm>
                        <a:off x="3978971" y="1199944"/>
                        <a:ext cx="4034043" cy="80122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774700" y="2107817"/>
          <a:ext cx="1909726" cy="883756"/>
        </p:xfrm>
        <a:graphic>
          <a:graphicData uri="http://schemas.openxmlformats.org/presentationml/2006/ole">
            <mc:AlternateContent xmlns:mc="http://schemas.openxmlformats.org/markup-compatibility/2006">
              <mc:Choice xmlns:v="urn:schemas-microsoft-com:vml" Requires="v">
                <p:oleObj spid="_x0000_s48139" r:id="rId9" imgW="850900" imgH="393700" progId="Equation.KSEE3">
                  <p:embed/>
                </p:oleObj>
              </mc:Choice>
              <mc:Fallback>
                <p:oleObj r:id="rId9" imgW="850900" imgH="393700" progId="Equation.KSEE3">
                  <p:embed/>
                  <p:pic>
                    <p:nvPicPr>
                      <p:cNvPr id="0" name="图片 5121"/>
                      <p:cNvPicPr/>
                      <p:nvPr/>
                    </p:nvPicPr>
                    <p:blipFill>
                      <a:blip r:embed="rId10"/>
                      <a:stretch>
                        <a:fillRect/>
                      </a:stretch>
                    </p:blipFill>
                    <p:spPr>
                      <a:xfrm>
                        <a:off x="1774700" y="2107817"/>
                        <a:ext cx="1909726" cy="883756"/>
                      </a:xfrm>
                      <a:prstGeom prst="rect">
                        <a:avLst/>
                      </a:prstGeom>
                    </p:spPr>
                  </p:pic>
                </p:oleObj>
              </mc:Fallback>
            </mc:AlternateContent>
          </a:graphicData>
        </a:graphic>
      </p:graphicFrame>
      <p:grpSp>
        <p:nvGrpSpPr>
          <p:cNvPr id="15" name="组合 14"/>
          <p:cNvGrpSpPr/>
          <p:nvPr/>
        </p:nvGrpSpPr>
        <p:grpSpPr>
          <a:xfrm>
            <a:off x="274446" y="3215680"/>
            <a:ext cx="5792667" cy="3102036"/>
            <a:chOff x="1745" y="4574"/>
            <a:chExt cx="9124" cy="4886"/>
          </a:xfrm>
        </p:grpSpPr>
        <p:graphicFrame>
          <p:nvGraphicFramePr>
            <p:cNvPr id="10" name="对象 9">
              <a:hlinkClick r:id="" action="ppaction://ole?verb=0"/>
            </p:cNvPr>
            <p:cNvGraphicFramePr>
              <a:graphicFrameLocks noChangeAspect="1"/>
            </p:cNvGraphicFramePr>
            <p:nvPr/>
          </p:nvGraphicFramePr>
          <p:xfrm>
            <a:off x="1745" y="4574"/>
            <a:ext cx="5835" cy="1651"/>
          </p:xfrm>
          <a:graphic>
            <a:graphicData uri="http://schemas.openxmlformats.org/presentationml/2006/ole">
              <mc:AlternateContent xmlns:mc="http://schemas.openxmlformats.org/markup-compatibility/2006">
                <mc:Choice xmlns:v="urn:schemas-microsoft-com:vml" Requires="v">
                  <p:oleObj spid="_x0000_s48140" r:id="rId11" imgW="1777365" imgH="533400" progId="Equation.KSEE3">
                    <p:embed/>
                  </p:oleObj>
                </mc:Choice>
                <mc:Fallback>
                  <p:oleObj r:id="rId11" imgW="1777365" imgH="533400" progId="Equation.KSEE3">
                    <p:embed/>
                    <p:pic>
                      <p:nvPicPr>
                        <p:cNvPr id="0" name="图片 5122"/>
                        <p:cNvPicPr/>
                        <p:nvPr/>
                      </p:nvPicPr>
                      <p:blipFill>
                        <a:blip r:embed="rId12"/>
                        <a:stretch>
                          <a:fillRect/>
                        </a:stretch>
                      </p:blipFill>
                      <p:spPr>
                        <a:xfrm>
                          <a:off x="1745" y="4574"/>
                          <a:ext cx="5835" cy="1651"/>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737" y="6587"/>
            <a:ext cx="8133" cy="1641"/>
          </p:xfrm>
          <a:graphic>
            <a:graphicData uri="http://schemas.openxmlformats.org/presentationml/2006/ole">
              <mc:AlternateContent xmlns:mc="http://schemas.openxmlformats.org/markup-compatibility/2006">
                <mc:Choice xmlns:v="urn:schemas-microsoft-com:vml" Requires="v">
                  <p:oleObj spid="_x0000_s48141" r:id="rId13" imgW="2374265" imgH="444500" progId="Equation.KSEE3">
                    <p:embed/>
                  </p:oleObj>
                </mc:Choice>
                <mc:Fallback>
                  <p:oleObj r:id="rId13" imgW="2374265" imgH="444500" progId="Equation.KSEE3">
                    <p:embed/>
                    <p:pic>
                      <p:nvPicPr>
                        <p:cNvPr id="0" name="图片 5123"/>
                        <p:cNvPicPr/>
                        <p:nvPr/>
                      </p:nvPicPr>
                      <p:blipFill>
                        <a:blip r:embed="rId14"/>
                        <a:stretch>
                          <a:fillRect/>
                        </a:stretch>
                      </p:blipFill>
                      <p:spPr>
                        <a:xfrm>
                          <a:off x="2737" y="6587"/>
                          <a:ext cx="8133" cy="1641"/>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737" y="8590"/>
            <a:ext cx="4145" cy="870"/>
          </p:xfrm>
          <a:graphic>
            <a:graphicData uri="http://schemas.openxmlformats.org/presentationml/2006/ole">
              <mc:AlternateContent xmlns:mc="http://schemas.openxmlformats.org/markup-compatibility/2006">
                <mc:Choice xmlns:v="urn:schemas-microsoft-com:vml" Requires="v">
                  <p:oleObj spid="_x0000_s48142" r:id="rId15" imgW="1028700" imgH="215900" progId="Equation.KSEE3">
                    <p:embed/>
                  </p:oleObj>
                </mc:Choice>
                <mc:Fallback>
                  <p:oleObj r:id="rId15" imgW="1028700" imgH="215900" progId="Equation.KSEE3">
                    <p:embed/>
                    <p:pic>
                      <p:nvPicPr>
                        <p:cNvPr id="0" name="图片 5124"/>
                        <p:cNvPicPr/>
                        <p:nvPr/>
                      </p:nvPicPr>
                      <p:blipFill>
                        <a:blip r:embed="rId16"/>
                        <a:stretch>
                          <a:fillRect/>
                        </a:stretch>
                      </p:blipFill>
                      <p:spPr>
                        <a:xfrm>
                          <a:off x="2737" y="8590"/>
                          <a:ext cx="4145" cy="870"/>
                        </a:xfrm>
                        <a:prstGeom prst="rect">
                          <a:avLst/>
                        </a:prstGeom>
                      </p:spPr>
                    </p:pic>
                  </p:oleObj>
                </mc:Fallback>
              </mc:AlternateContent>
            </a:graphicData>
          </a:graphic>
        </p:graphicFrame>
      </p:grpSp>
      <p:grpSp>
        <p:nvGrpSpPr>
          <p:cNvPr id="20" name="组合 19"/>
          <p:cNvGrpSpPr/>
          <p:nvPr/>
        </p:nvGrpSpPr>
        <p:grpSpPr>
          <a:xfrm>
            <a:off x="8480936" y="1114854"/>
            <a:ext cx="2870938" cy="2026545"/>
            <a:chOff x="13886" y="1756"/>
            <a:chExt cx="4522" cy="3192"/>
          </a:xfrm>
        </p:grpSpPr>
        <p:sp>
          <p:nvSpPr>
            <p:cNvPr id="19" name="圆角矩形 18"/>
            <p:cNvSpPr/>
            <p:nvPr/>
          </p:nvSpPr>
          <p:spPr>
            <a:xfrm>
              <a:off x="13886" y="1756"/>
              <a:ext cx="4522" cy="3192"/>
            </a:xfrm>
            <a:prstGeom prst="roundRect">
              <a:avLst/>
            </a:prstGeom>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18" name="组合 17"/>
            <p:cNvGrpSpPr/>
            <p:nvPr/>
          </p:nvGrpSpPr>
          <p:grpSpPr>
            <a:xfrm>
              <a:off x="14061" y="2025"/>
              <a:ext cx="3926" cy="2654"/>
              <a:chOff x="14061" y="2025"/>
              <a:chExt cx="3926" cy="2654"/>
            </a:xfrm>
          </p:grpSpPr>
          <p:graphicFrame>
            <p:nvGraphicFramePr>
              <p:cNvPr id="16" name="对象 15">
                <a:hlinkClick r:id="" action="ppaction://ole?verb=0"/>
              </p:cNvPr>
              <p:cNvGraphicFramePr>
                <a:graphicFrameLocks noChangeAspect="1"/>
              </p:cNvGraphicFramePr>
              <p:nvPr/>
            </p:nvGraphicFramePr>
            <p:xfrm>
              <a:off x="14061" y="2025"/>
              <a:ext cx="1297" cy="1294"/>
            </p:xfrm>
            <a:graphic>
              <a:graphicData uri="http://schemas.openxmlformats.org/presentationml/2006/ole">
                <mc:AlternateContent xmlns:mc="http://schemas.openxmlformats.org/markup-compatibility/2006">
                  <mc:Choice xmlns:v="urn:schemas-microsoft-com:vml" Requires="v">
                    <p:oleObj spid="_x0000_s48143" r:id="rId17" imgW="431800" imgH="457200" progId="Equation.KSEE3">
                      <p:embed/>
                    </p:oleObj>
                  </mc:Choice>
                  <mc:Fallback>
                    <p:oleObj r:id="rId17" imgW="431800" imgH="457200" progId="Equation.KSEE3">
                      <p:embed/>
                      <p:pic>
                        <p:nvPicPr>
                          <p:cNvPr id="0" name="图片 5125"/>
                          <p:cNvPicPr/>
                          <p:nvPr/>
                        </p:nvPicPr>
                        <p:blipFill>
                          <a:blip r:embed="rId18"/>
                          <a:stretch>
                            <a:fillRect/>
                          </a:stretch>
                        </p:blipFill>
                        <p:spPr>
                          <a:xfrm>
                            <a:off x="14061" y="2025"/>
                            <a:ext cx="1297" cy="1294"/>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4061" y="3319"/>
              <a:ext cx="3926" cy="1360"/>
            </p:xfrm>
            <a:graphic>
              <a:graphicData uri="http://schemas.openxmlformats.org/presentationml/2006/ole">
                <mc:AlternateContent xmlns:mc="http://schemas.openxmlformats.org/markup-compatibility/2006">
                  <mc:Choice xmlns:v="urn:schemas-microsoft-com:vml" Requires="v">
                    <p:oleObj spid="_x0000_s48144" r:id="rId19" imgW="1320165" imgH="457200" progId="Equation.KSEE3">
                      <p:embed/>
                    </p:oleObj>
                  </mc:Choice>
                  <mc:Fallback>
                    <p:oleObj r:id="rId19" imgW="1320165" imgH="457200" progId="Equation.KSEE3">
                      <p:embed/>
                      <p:pic>
                        <p:nvPicPr>
                          <p:cNvPr id="0" name="图片 5126"/>
                          <p:cNvPicPr/>
                          <p:nvPr/>
                        </p:nvPicPr>
                        <p:blipFill>
                          <a:blip r:embed="rId20"/>
                          <a:stretch>
                            <a:fillRect/>
                          </a:stretch>
                        </p:blipFill>
                        <p:spPr>
                          <a:xfrm>
                            <a:off x="14061" y="3319"/>
                            <a:ext cx="3926" cy="1360"/>
                          </a:xfrm>
                          <a:prstGeom prst="rect">
                            <a:avLst/>
                          </a:prstGeom>
                        </p:spPr>
                      </p:pic>
                    </p:oleObj>
                  </mc:Fallback>
                </mc:AlternateContent>
              </a:graphicData>
            </a:graphic>
          </p:graphicFrame>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 y=ax+b</a:t>
            </a:r>
          </a:p>
        </p:txBody>
      </p:sp>
      <p:sp>
        <p:nvSpPr>
          <p:cNvPr id="3" name="标题 2"/>
          <p:cNvSpPr>
            <a:spLocks noGrp="1"/>
          </p:cNvSpPr>
          <p:nvPr>
            <p:ph type="title"/>
          </p:nvPr>
        </p:nvSpPr>
        <p:spPr/>
        <p:txBody>
          <a:bodyPr/>
          <a:lstStyle/>
          <a:p>
            <a:r>
              <a:rPr lang="zh-CN" altLang="en-US" dirty="0"/>
              <a:t>线性回归</a:t>
            </a:r>
          </a:p>
        </p:txBody>
      </p:sp>
      <p:graphicFrame>
        <p:nvGraphicFramePr>
          <p:cNvPr id="15" name="表格 14"/>
          <p:cNvGraphicFramePr/>
          <p:nvPr/>
        </p:nvGraphicFramePr>
        <p:xfrm>
          <a:off x="297257" y="1905918"/>
          <a:ext cx="4822190" cy="3566160"/>
        </p:xfrm>
        <a:graphic>
          <a:graphicData uri="http://schemas.openxmlformats.org/drawingml/2006/table">
            <a:tbl>
              <a:tblPr firstRow="1" bandRow="1">
                <a:tableStyleId>{D27102A9-8310-4765-A935-A1911B00CA55}</a:tableStyleId>
              </a:tblPr>
              <a:tblGrid>
                <a:gridCol w="2411730"/>
                <a:gridCol w="2410460"/>
              </a:tblGrid>
              <a:tr h="396240">
                <a:tc>
                  <a:txBody>
                    <a:bodyPr/>
                    <a:lstStyle/>
                    <a:p>
                      <a:pPr>
                        <a:buNone/>
                      </a:pPr>
                      <a:r>
                        <a:rPr lang="zh-CN" altLang="en-US" sz="2000" dirty="0"/>
                        <a:t>房屋面积</a:t>
                      </a:r>
                      <a:r>
                        <a:rPr lang="en-US" altLang="zh-CN" sz="2000" dirty="0"/>
                        <a:t>(m^2)</a:t>
                      </a:r>
                    </a:p>
                  </a:txBody>
                  <a:tcPr marL="91423" marR="91423" marT="45711" marB="45711"/>
                </a:tc>
                <a:tc>
                  <a:txBody>
                    <a:bodyPr/>
                    <a:lstStyle/>
                    <a:p>
                      <a:pPr>
                        <a:buNone/>
                      </a:pPr>
                      <a:r>
                        <a:rPr lang="zh-CN" altLang="en-US" sz="2000" dirty="0"/>
                        <a:t>租赁价格</a:t>
                      </a:r>
                      <a:r>
                        <a:rPr lang="en-US" altLang="zh-CN" sz="2000" dirty="0"/>
                        <a:t>(1000</a:t>
                      </a:r>
                      <a:r>
                        <a:rPr lang="zh-CN" altLang="en-US" sz="2000" dirty="0"/>
                        <a:t>￥</a:t>
                      </a:r>
                      <a:r>
                        <a:rPr lang="en-US" altLang="zh-CN" sz="2000" dirty="0"/>
                        <a:t>)</a:t>
                      </a:r>
                    </a:p>
                  </a:txBody>
                  <a:tcPr marL="91423" marR="91423" marT="45711" marB="45711"/>
                </a:tc>
              </a:tr>
              <a:tr h="396240">
                <a:tc>
                  <a:txBody>
                    <a:bodyPr/>
                    <a:lstStyle/>
                    <a:p>
                      <a:pPr>
                        <a:buNone/>
                      </a:pPr>
                      <a:r>
                        <a:rPr lang="en-US" altLang="zh-CN" sz="2000" dirty="0"/>
                        <a:t>10</a:t>
                      </a:r>
                    </a:p>
                  </a:txBody>
                  <a:tcPr marL="91423" marR="91423" marT="45711" marB="45711"/>
                </a:tc>
                <a:tc>
                  <a:txBody>
                    <a:bodyPr/>
                    <a:lstStyle/>
                    <a:p>
                      <a:pPr>
                        <a:buNone/>
                      </a:pPr>
                      <a:r>
                        <a:rPr lang="en-US" altLang="zh-CN" sz="2000" dirty="0"/>
                        <a:t>0.8</a:t>
                      </a:r>
                    </a:p>
                  </a:txBody>
                  <a:tcPr marL="91423" marR="91423" marT="45711" marB="45711"/>
                </a:tc>
              </a:tr>
              <a:tr h="396240">
                <a:tc>
                  <a:txBody>
                    <a:bodyPr/>
                    <a:lstStyle/>
                    <a:p>
                      <a:pPr>
                        <a:buNone/>
                      </a:pPr>
                      <a:r>
                        <a:rPr lang="en-US" altLang="zh-CN" sz="2000" dirty="0"/>
                        <a:t>15</a:t>
                      </a:r>
                    </a:p>
                  </a:txBody>
                  <a:tcPr marL="91423" marR="91423" marT="45711" marB="45711"/>
                </a:tc>
                <a:tc>
                  <a:txBody>
                    <a:bodyPr/>
                    <a:lstStyle/>
                    <a:p>
                      <a:pPr>
                        <a:buNone/>
                      </a:pPr>
                      <a:r>
                        <a:rPr lang="en-US" altLang="zh-CN" sz="2000" dirty="0"/>
                        <a:t>1</a:t>
                      </a:r>
                    </a:p>
                  </a:txBody>
                  <a:tcPr marL="91423" marR="91423" marT="45711" marB="45711"/>
                </a:tc>
              </a:tr>
              <a:tr h="396240">
                <a:tc>
                  <a:txBody>
                    <a:bodyPr/>
                    <a:lstStyle/>
                    <a:p>
                      <a:pPr>
                        <a:buNone/>
                      </a:pPr>
                      <a:r>
                        <a:rPr lang="en-US" altLang="zh-CN" sz="2000" dirty="0"/>
                        <a:t>20</a:t>
                      </a:r>
                    </a:p>
                  </a:txBody>
                  <a:tcPr marL="91423" marR="91423" marT="45711" marB="45711"/>
                </a:tc>
                <a:tc>
                  <a:txBody>
                    <a:bodyPr/>
                    <a:lstStyle/>
                    <a:p>
                      <a:pPr>
                        <a:buNone/>
                      </a:pPr>
                      <a:r>
                        <a:rPr lang="en-US" altLang="zh-CN" sz="2000" dirty="0"/>
                        <a:t>1.8</a:t>
                      </a:r>
                    </a:p>
                  </a:txBody>
                  <a:tcPr marL="91423" marR="91423" marT="45711" marB="45711"/>
                </a:tc>
              </a:tr>
              <a:tr h="396240">
                <a:tc>
                  <a:txBody>
                    <a:bodyPr/>
                    <a:lstStyle/>
                    <a:p>
                      <a:pPr>
                        <a:buNone/>
                      </a:pPr>
                      <a:r>
                        <a:rPr lang="en-US" altLang="zh-CN" sz="2000"/>
                        <a:t>30</a:t>
                      </a:r>
                    </a:p>
                  </a:txBody>
                  <a:tcPr marL="91423" marR="91423" marT="45711" marB="45711"/>
                </a:tc>
                <a:tc>
                  <a:txBody>
                    <a:bodyPr/>
                    <a:lstStyle/>
                    <a:p>
                      <a:pPr>
                        <a:buNone/>
                      </a:pPr>
                      <a:r>
                        <a:rPr lang="en-US" altLang="zh-CN" sz="2000"/>
                        <a:t>2</a:t>
                      </a:r>
                    </a:p>
                  </a:txBody>
                  <a:tcPr marL="91423" marR="91423" marT="45711" marB="45711"/>
                </a:tc>
              </a:tr>
              <a:tr h="396240">
                <a:tc>
                  <a:txBody>
                    <a:bodyPr/>
                    <a:lstStyle/>
                    <a:p>
                      <a:pPr>
                        <a:buNone/>
                      </a:pPr>
                      <a:r>
                        <a:rPr lang="en-US" altLang="zh-CN" sz="2000"/>
                        <a:t>50</a:t>
                      </a:r>
                    </a:p>
                  </a:txBody>
                  <a:tcPr marL="91423" marR="91423" marT="45711" marB="45711"/>
                </a:tc>
                <a:tc>
                  <a:txBody>
                    <a:bodyPr/>
                    <a:lstStyle/>
                    <a:p>
                      <a:pPr>
                        <a:buNone/>
                      </a:pPr>
                      <a:r>
                        <a:rPr lang="en-US" altLang="zh-CN" sz="2000"/>
                        <a:t>3.2</a:t>
                      </a:r>
                    </a:p>
                  </a:txBody>
                  <a:tcPr marL="91423" marR="91423" marT="45711" marB="45711"/>
                </a:tc>
              </a:tr>
              <a:tr h="396240">
                <a:tc>
                  <a:txBody>
                    <a:bodyPr/>
                    <a:lstStyle/>
                    <a:p>
                      <a:pPr>
                        <a:buNone/>
                      </a:pPr>
                      <a:r>
                        <a:rPr lang="en-US" altLang="zh-CN" sz="2000"/>
                        <a:t>60</a:t>
                      </a:r>
                    </a:p>
                  </a:txBody>
                  <a:tcPr marL="91423" marR="91423" marT="45711" marB="45711"/>
                </a:tc>
                <a:tc>
                  <a:txBody>
                    <a:bodyPr/>
                    <a:lstStyle/>
                    <a:p>
                      <a:pPr>
                        <a:buNone/>
                      </a:pPr>
                      <a:r>
                        <a:rPr lang="en-US" altLang="zh-CN" sz="2000"/>
                        <a:t>3</a:t>
                      </a:r>
                    </a:p>
                  </a:txBody>
                  <a:tcPr marL="91423" marR="91423" marT="45711" marB="45711"/>
                </a:tc>
              </a:tr>
              <a:tr h="396240">
                <a:tc>
                  <a:txBody>
                    <a:bodyPr/>
                    <a:lstStyle/>
                    <a:p>
                      <a:pPr>
                        <a:buNone/>
                      </a:pPr>
                      <a:r>
                        <a:rPr lang="en-US" altLang="zh-CN" sz="2000"/>
                        <a:t>60</a:t>
                      </a:r>
                    </a:p>
                  </a:txBody>
                  <a:tcPr marL="91423" marR="91423" marT="45711" marB="45711"/>
                </a:tc>
                <a:tc>
                  <a:txBody>
                    <a:bodyPr/>
                    <a:lstStyle/>
                    <a:p>
                      <a:pPr>
                        <a:buNone/>
                      </a:pPr>
                      <a:r>
                        <a:rPr lang="en-US" altLang="zh-CN" sz="2000" dirty="0"/>
                        <a:t>3.1</a:t>
                      </a:r>
                    </a:p>
                  </a:txBody>
                  <a:tcPr marL="91423" marR="91423" marT="45711" marB="45711"/>
                </a:tc>
              </a:tr>
              <a:tr h="396240">
                <a:tc>
                  <a:txBody>
                    <a:bodyPr/>
                    <a:lstStyle/>
                    <a:p>
                      <a:pPr>
                        <a:buNone/>
                      </a:pPr>
                      <a:r>
                        <a:rPr lang="en-US" altLang="zh-CN" sz="2000"/>
                        <a:t>70</a:t>
                      </a:r>
                    </a:p>
                  </a:txBody>
                  <a:tcPr marL="91423" marR="91423" marT="45711" marB="45711"/>
                </a:tc>
                <a:tc>
                  <a:txBody>
                    <a:bodyPr/>
                    <a:lstStyle/>
                    <a:p>
                      <a:pPr>
                        <a:buNone/>
                      </a:pPr>
                      <a:r>
                        <a:rPr lang="en-US" altLang="zh-CN" sz="2000" dirty="0"/>
                        <a:t>3.5</a:t>
                      </a:r>
                    </a:p>
                  </a:txBody>
                  <a:tcPr marL="91423" marR="91423" marT="45711" marB="45711"/>
                </a:tc>
              </a:tr>
            </a:tbl>
          </a:graphicData>
        </a:graphic>
      </p:graphicFrame>
      <p:pic>
        <p:nvPicPr>
          <p:cNvPr id="6" name="图片 5"/>
          <p:cNvPicPr>
            <a:picLocks noChangeAspect="1"/>
          </p:cNvPicPr>
          <p:nvPr/>
        </p:nvPicPr>
        <p:blipFill>
          <a:blip r:embed="rId3"/>
          <a:stretch>
            <a:fillRect/>
          </a:stretch>
        </p:blipFill>
        <p:spPr>
          <a:xfrm>
            <a:off x="5241290" y="1709420"/>
            <a:ext cx="6758305" cy="39585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Logistic</a:t>
            </a:r>
            <a:r>
              <a:rPr lang="zh-CN" altLang="en-US" dirty="0">
                <a:sym typeface="+mn-ea"/>
              </a:rPr>
              <a:t>回归及似然函数</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9159"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zh-CN" sz="2400">
                <a:solidFill>
                  <a:schemeClr val="tx1"/>
                </a:solidFill>
                <a:sym typeface="+mn-ea"/>
              </a:rPr>
              <a:t>假设：</a:t>
            </a:r>
          </a:p>
          <a:p>
            <a:pPr>
              <a:lnSpc>
                <a:spcPct val="150000"/>
              </a:lnSpc>
            </a:pPr>
            <a:endParaRPr lang="zh-CN" sz="2400">
              <a:solidFill>
                <a:schemeClr val="tx1"/>
              </a:solidFill>
              <a:sym typeface="+mn-ea"/>
            </a:endParaRPr>
          </a:p>
          <a:p>
            <a:pPr>
              <a:lnSpc>
                <a:spcPct val="150000"/>
              </a:lnSpc>
            </a:pPr>
            <a:endParaRPr lang="zh-CN" sz="2400">
              <a:solidFill>
                <a:schemeClr val="tx1"/>
              </a:solidFill>
              <a:sym typeface="+mn-ea"/>
            </a:endParaRPr>
          </a:p>
          <a:p>
            <a:pPr>
              <a:lnSpc>
                <a:spcPct val="150000"/>
              </a:lnSpc>
            </a:pPr>
            <a:r>
              <a:rPr lang="zh-CN" sz="2400">
                <a:sym typeface="+mn-ea"/>
              </a:rPr>
              <a:t>似然函数：</a:t>
            </a:r>
          </a:p>
          <a:p>
            <a:pPr>
              <a:lnSpc>
                <a:spcPct val="150000"/>
              </a:lnSpc>
            </a:pPr>
            <a:endParaRPr lang="zh-CN" sz="2400">
              <a:solidFill>
                <a:schemeClr val="tx1"/>
              </a:solidFill>
              <a:sym typeface="+mn-ea"/>
            </a:endParaRPr>
          </a:p>
          <a:p>
            <a:pPr>
              <a:lnSpc>
                <a:spcPct val="150000"/>
              </a:lnSpc>
            </a:pPr>
            <a:endParaRPr lang="zh-CN" sz="2400">
              <a:solidFill>
                <a:schemeClr val="tx1"/>
              </a:solidFill>
              <a:sym typeface="+mn-ea"/>
            </a:endParaRPr>
          </a:p>
          <a:p>
            <a:pPr>
              <a:lnSpc>
                <a:spcPct val="150000"/>
              </a:lnSpc>
            </a:pPr>
            <a:r>
              <a:rPr lang="zh-CN" sz="2400" dirty="0">
                <a:sym typeface="+mn-ea"/>
              </a:rPr>
              <a:t>对数似然函数：</a:t>
            </a:r>
            <a:endParaRPr lang="zh-CN" sz="2400">
              <a:solidFill>
                <a:schemeClr val="tx1"/>
              </a:solidFill>
              <a:sym typeface="+mn-ea"/>
            </a:endParaRPr>
          </a:p>
          <a:p>
            <a:pPr>
              <a:lnSpc>
                <a:spcPct val="150000"/>
              </a:lnSpc>
            </a:pPr>
            <a:endParaRPr lang="zh-CN" sz="2400">
              <a:solidFill>
                <a:schemeClr val="tx1"/>
              </a:solidFill>
              <a:sym typeface="+mn-ea"/>
            </a:endParaRPr>
          </a:p>
        </p:txBody>
      </p:sp>
      <p:graphicFrame>
        <p:nvGraphicFramePr>
          <p:cNvPr id="4" name="对象 3">
            <a:hlinkClick r:id="" action="ppaction://ole?verb=0"/>
          </p:cNvPr>
          <p:cNvGraphicFramePr>
            <a:graphicFrameLocks noChangeAspect="1"/>
          </p:cNvGraphicFramePr>
          <p:nvPr/>
        </p:nvGraphicFramePr>
        <p:xfrm>
          <a:off x="1943579" y="1077386"/>
          <a:ext cx="3842943" cy="1172628"/>
        </p:xfrm>
        <a:graphic>
          <a:graphicData uri="http://schemas.openxmlformats.org/presentationml/2006/ole">
            <mc:AlternateContent xmlns:mc="http://schemas.openxmlformats.org/markup-compatibility/2006">
              <mc:Choice xmlns:v="urn:schemas-microsoft-com:vml" Requires="v">
                <p:oleObj spid="_x0000_s49160" r:id="rId6" imgW="1498600" imgH="457200" progId="Equation.KSEE3">
                  <p:embed/>
                </p:oleObj>
              </mc:Choice>
              <mc:Fallback>
                <p:oleObj r:id="rId6" imgW="1498600" imgH="457200" progId="Equation.KSEE3">
                  <p:embed/>
                  <p:pic>
                    <p:nvPicPr>
                      <p:cNvPr id="0" name="图片 6144"/>
                      <p:cNvPicPr/>
                      <p:nvPr/>
                    </p:nvPicPr>
                    <p:blipFill>
                      <a:blip r:embed="rId7"/>
                      <a:stretch>
                        <a:fillRect/>
                      </a:stretch>
                    </p:blipFill>
                    <p:spPr>
                      <a:xfrm>
                        <a:off x="1943579" y="1077386"/>
                        <a:ext cx="3842943" cy="117262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850869" y="2446836"/>
          <a:ext cx="6638966" cy="714878"/>
        </p:xfrm>
        <a:graphic>
          <a:graphicData uri="http://schemas.openxmlformats.org/presentationml/2006/ole">
            <mc:AlternateContent xmlns:mc="http://schemas.openxmlformats.org/markup-compatibility/2006">
              <mc:Choice xmlns:v="urn:schemas-microsoft-com:vml" Requires="v">
                <p:oleObj spid="_x0000_s49161" r:id="rId8" imgW="2044700" imgH="254000" progId="Equation.KSEE3">
                  <p:embed/>
                </p:oleObj>
              </mc:Choice>
              <mc:Fallback>
                <p:oleObj r:id="rId8" imgW="2044700" imgH="254000" progId="Equation.KSEE3">
                  <p:embed/>
                  <p:pic>
                    <p:nvPicPr>
                      <p:cNvPr id="0" name="图片 6145"/>
                      <p:cNvPicPr/>
                      <p:nvPr/>
                    </p:nvPicPr>
                    <p:blipFill>
                      <a:blip r:embed="rId9"/>
                      <a:stretch>
                        <a:fillRect/>
                      </a:stretch>
                    </p:blipFill>
                    <p:spPr>
                      <a:xfrm>
                        <a:off x="1850869" y="2446836"/>
                        <a:ext cx="6638966" cy="714878"/>
                      </a:xfrm>
                      <a:prstGeom prst="rect">
                        <a:avLst/>
                      </a:prstGeom>
                    </p:spPr>
                  </p:pic>
                </p:oleObj>
              </mc:Fallback>
            </mc:AlternateContent>
          </a:graphicData>
        </a:graphic>
      </p:graphicFrame>
      <p:grpSp>
        <p:nvGrpSpPr>
          <p:cNvPr id="20" name="组合 19"/>
          <p:cNvGrpSpPr/>
          <p:nvPr/>
        </p:nvGrpSpPr>
        <p:grpSpPr>
          <a:xfrm>
            <a:off x="2540000" y="3176270"/>
            <a:ext cx="7058025" cy="2049780"/>
            <a:chOff x="3730" y="5570"/>
            <a:chExt cx="11117" cy="3229"/>
          </a:xfrm>
        </p:grpSpPr>
        <p:graphicFrame>
          <p:nvGraphicFramePr>
            <p:cNvPr id="18" name="对象 17">
              <a:hlinkClick r:id="" action="ppaction://ole?verb=0"/>
            </p:cNvPr>
            <p:cNvGraphicFramePr>
              <a:graphicFrameLocks noChangeAspect="1"/>
            </p:cNvGraphicFramePr>
            <p:nvPr/>
          </p:nvGraphicFramePr>
          <p:xfrm>
            <a:off x="3730" y="5570"/>
            <a:ext cx="7709" cy="1615"/>
          </p:xfrm>
          <a:graphic>
            <a:graphicData uri="http://schemas.openxmlformats.org/presentationml/2006/ole">
              <mc:AlternateContent xmlns:mc="http://schemas.openxmlformats.org/markup-compatibility/2006">
                <mc:Choice xmlns:v="urn:schemas-microsoft-com:vml" Requires="v">
                  <p:oleObj spid="_x0000_s49162" r:id="rId10" imgW="2247900" imgH="431800" progId="Equation.KSEE3">
                    <p:embed/>
                  </p:oleObj>
                </mc:Choice>
                <mc:Fallback>
                  <p:oleObj r:id="rId10" imgW="2247900" imgH="431800" progId="Equation.KSEE3">
                    <p:embed/>
                    <p:pic>
                      <p:nvPicPr>
                        <p:cNvPr id="0" name="图片 6146"/>
                        <p:cNvPicPr/>
                        <p:nvPr/>
                      </p:nvPicPr>
                      <p:blipFill>
                        <a:blip r:embed="rId11"/>
                        <a:stretch>
                          <a:fillRect/>
                        </a:stretch>
                      </p:blipFill>
                      <p:spPr>
                        <a:xfrm>
                          <a:off x="3730" y="5570"/>
                          <a:ext cx="7709" cy="161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4650" y="7185"/>
            <a:ext cx="10197" cy="1614"/>
          </p:xfrm>
          <a:graphic>
            <a:graphicData uri="http://schemas.openxmlformats.org/presentationml/2006/ole">
              <mc:AlternateContent xmlns:mc="http://schemas.openxmlformats.org/markup-compatibility/2006">
                <mc:Choice xmlns:v="urn:schemas-microsoft-com:vml" Requires="v">
                  <p:oleObj spid="_x0000_s49163" r:id="rId12" imgW="1968500" imgH="431800" progId="Equation.KSEE3">
                    <p:embed/>
                  </p:oleObj>
                </mc:Choice>
                <mc:Fallback>
                  <p:oleObj r:id="rId12" imgW="1968500" imgH="431800" progId="Equation.KSEE3">
                    <p:embed/>
                    <p:pic>
                      <p:nvPicPr>
                        <p:cNvPr id="0" name="图片 6147"/>
                        <p:cNvPicPr/>
                        <p:nvPr/>
                      </p:nvPicPr>
                      <p:blipFill>
                        <a:blip r:embed="rId13"/>
                        <a:stretch>
                          <a:fillRect/>
                        </a:stretch>
                      </p:blipFill>
                      <p:spPr>
                        <a:xfrm>
                          <a:off x="4650" y="7185"/>
                          <a:ext cx="10197" cy="1614"/>
                        </a:xfrm>
                        <a:prstGeom prst="rect">
                          <a:avLst/>
                        </a:prstGeom>
                      </p:spPr>
                    </p:pic>
                  </p:oleObj>
                </mc:Fallback>
              </mc:AlternateContent>
            </a:graphicData>
          </a:graphic>
        </p:graphicFrame>
      </p:grpSp>
      <p:graphicFrame>
        <p:nvGraphicFramePr>
          <p:cNvPr id="23" name="对象 22">
            <a:hlinkClick r:id="" action="ppaction://ole?verb=0"/>
          </p:cNvPr>
          <p:cNvGraphicFramePr>
            <a:graphicFrameLocks noChangeAspect="1"/>
          </p:cNvGraphicFramePr>
          <p:nvPr/>
        </p:nvGraphicFramePr>
        <p:xfrm>
          <a:off x="2881948" y="5757545"/>
          <a:ext cx="7553960" cy="1011555"/>
        </p:xfrm>
        <a:graphic>
          <a:graphicData uri="http://schemas.openxmlformats.org/presentationml/2006/ole">
            <mc:AlternateContent xmlns:mc="http://schemas.openxmlformats.org/markup-compatibility/2006">
              <mc:Choice xmlns:v="urn:schemas-microsoft-com:vml" Requires="v">
                <p:oleObj spid="_x0000_s49164" r:id="rId14" imgW="3429000" imgH="431800" progId="Equation.KSEE3">
                  <p:embed/>
                </p:oleObj>
              </mc:Choice>
              <mc:Fallback>
                <p:oleObj r:id="rId14" imgW="3429000" imgH="431800" progId="Equation.KSEE3">
                  <p:embed/>
                  <p:pic>
                    <p:nvPicPr>
                      <p:cNvPr id="0" name="图片 6148"/>
                      <p:cNvPicPr/>
                      <p:nvPr/>
                    </p:nvPicPr>
                    <p:blipFill>
                      <a:blip r:embed="rId15"/>
                      <a:stretch>
                        <a:fillRect/>
                      </a:stretch>
                    </p:blipFill>
                    <p:spPr>
                      <a:xfrm>
                        <a:off x="2881948" y="5757545"/>
                        <a:ext cx="7553960" cy="1011555"/>
                      </a:xfrm>
                      <a:prstGeom prst="rect">
                        <a:avLst/>
                      </a:prstGeom>
                    </p:spPr>
                  </p:pic>
                </p:oleObj>
              </mc:Fallback>
            </mc:AlternateContent>
          </a:graphicData>
        </a:graphic>
      </p:graphicFrame>
      <p:graphicFrame>
        <p:nvGraphicFramePr>
          <p:cNvPr id="25" name="表格 24"/>
          <p:cNvGraphicFramePr/>
          <p:nvPr/>
        </p:nvGraphicFramePr>
        <p:xfrm>
          <a:off x="8489824" y="1077395"/>
          <a:ext cx="2712720" cy="853440"/>
        </p:xfrm>
        <a:graphic>
          <a:graphicData uri="http://schemas.openxmlformats.org/drawingml/2006/table">
            <a:tbl>
              <a:tblPr firstRow="1" bandRow="1">
                <a:tableStyleId>{00A15C55-8517-42AA-B614-E9B94910E393}</a:tableStyleId>
              </a:tblPr>
              <a:tblGrid>
                <a:gridCol w="930275"/>
                <a:gridCol w="798830"/>
                <a:gridCol w="983615"/>
              </a:tblGrid>
              <a:tr h="426720">
                <a:tc>
                  <a:txBody>
                    <a:bodyPr/>
                    <a:lstStyle/>
                    <a:p>
                      <a:pPr algn="ctr">
                        <a:buNone/>
                      </a:pPr>
                      <a:endParaRPr lang="zh-CN" altLang="en-US" sz="2200"/>
                    </a:p>
                  </a:txBody>
                  <a:tcPr marL="91423" marR="91423" marT="45711" marB="45711" anchor="ctr"/>
                </a:tc>
                <a:tc>
                  <a:txBody>
                    <a:bodyPr/>
                    <a:lstStyle/>
                    <a:p>
                      <a:pPr algn="ctr">
                        <a:buNone/>
                      </a:pPr>
                      <a:r>
                        <a:rPr lang="en-US" altLang="zh-CN" sz="2200"/>
                        <a:t>y=1</a:t>
                      </a:r>
                    </a:p>
                  </a:txBody>
                  <a:tcPr marL="91423" marR="91423" marT="45711" marB="45711" anchor="ctr"/>
                </a:tc>
                <a:tc>
                  <a:txBody>
                    <a:bodyPr/>
                    <a:lstStyle/>
                    <a:p>
                      <a:pPr algn="ctr">
                        <a:buNone/>
                      </a:pPr>
                      <a:r>
                        <a:rPr lang="en-US" altLang="zh-CN" sz="2200"/>
                        <a:t>y=0</a:t>
                      </a:r>
                    </a:p>
                  </a:txBody>
                  <a:tcPr marL="91423" marR="91423" marT="45711" marB="45711" anchor="ctr"/>
                </a:tc>
              </a:tr>
              <a:tr h="426720">
                <a:tc>
                  <a:txBody>
                    <a:bodyPr/>
                    <a:lstStyle/>
                    <a:p>
                      <a:pPr algn="ctr">
                        <a:buNone/>
                      </a:pPr>
                      <a:r>
                        <a:rPr lang="en-US" altLang="zh-CN" sz="2200"/>
                        <a:t>p(y|x)</a:t>
                      </a:r>
                    </a:p>
                  </a:txBody>
                  <a:tcPr marL="91423" marR="91423" marT="45711" marB="45711" anchor="ctr"/>
                </a:tc>
                <a:tc>
                  <a:txBody>
                    <a:bodyPr/>
                    <a:lstStyle/>
                    <a:p>
                      <a:pPr algn="ctr">
                        <a:buNone/>
                      </a:pPr>
                      <a:r>
                        <a:rPr lang="en-US" altLang="zh-CN" sz="2200">
                          <a:sym typeface="+mn-ea"/>
                        </a:rPr>
                        <a:t>p</a:t>
                      </a:r>
                    </a:p>
                  </a:txBody>
                  <a:tcPr marL="91423" marR="91423" marT="45711" marB="45711" anchor="ctr"/>
                </a:tc>
                <a:tc>
                  <a:txBody>
                    <a:bodyPr/>
                    <a:lstStyle/>
                    <a:p>
                      <a:pPr algn="ctr">
                        <a:buNone/>
                      </a:pPr>
                      <a:r>
                        <a:rPr lang="en-US" altLang="zh-CN" sz="2200"/>
                        <a:t>1-p</a:t>
                      </a:r>
                    </a:p>
                  </a:txBody>
                  <a:tcPr marL="91423" marR="91423" marT="45711" marB="45711"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sym typeface="+mn-ea"/>
              </a:rPr>
              <a:t>最大似然</a:t>
            </a:r>
            <a:r>
              <a:rPr lang="en-US" altLang="zh-CN" dirty="0">
                <a:sym typeface="+mn-ea"/>
              </a:rPr>
              <a:t>/</a:t>
            </a:r>
            <a:r>
              <a:rPr lang="zh-CN" altLang="en-US" dirty="0">
                <a:sym typeface="+mn-ea"/>
              </a:rPr>
              <a:t>极大似然函数的随机梯度</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018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pSp>
        <p:nvGrpSpPr>
          <p:cNvPr id="26" name="组合 25"/>
          <p:cNvGrpSpPr/>
          <p:nvPr/>
        </p:nvGrpSpPr>
        <p:grpSpPr>
          <a:xfrm>
            <a:off x="32555" y="1262142"/>
            <a:ext cx="11679297" cy="5099072"/>
            <a:chOff x="-107" y="1709"/>
            <a:chExt cx="18396" cy="8450"/>
          </a:xfrm>
        </p:grpSpPr>
        <p:graphicFrame>
          <p:nvGraphicFramePr>
            <p:cNvPr id="9" name="对象 8">
              <a:hlinkClick r:id="" action="ppaction://ole?verb=0"/>
            </p:cNvPr>
            <p:cNvGraphicFramePr>
              <a:graphicFrameLocks noChangeAspect="1"/>
            </p:cNvGraphicFramePr>
            <p:nvPr/>
          </p:nvGraphicFramePr>
          <p:xfrm>
            <a:off x="468" y="1709"/>
            <a:ext cx="10965" cy="1923"/>
          </p:xfrm>
          <a:graphic>
            <a:graphicData uri="http://schemas.openxmlformats.org/presentationml/2006/ole">
              <mc:AlternateContent xmlns:mc="http://schemas.openxmlformats.org/markup-compatibility/2006">
                <mc:Choice xmlns:v="urn:schemas-microsoft-com:vml" Requires="v">
                  <p:oleObj spid="_x0000_s50184" name="公式" r:id="rId6" imgW="2628900" imgH="482600" progId="Equation.3">
                    <p:embed/>
                  </p:oleObj>
                </mc:Choice>
                <mc:Fallback>
                  <p:oleObj name="公式" r:id="rId6" imgW="2628900" imgH="482600" progId="Equation.3">
                    <p:embed/>
                    <p:pic>
                      <p:nvPicPr>
                        <p:cNvPr id="0" name="图片 7168"/>
                        <p:cNvPicPr/>
                        <p:nvPr/>
                      </p:nvPicPr>
                      <p:blipFill>
                        <a:blip r:embed="rId7"/>
                        <a:stretch>
                          <a:fillRect/>
                        </a:stretch>
                      </p:blipFill>
                      <p:spPr>
                        <a:xfrm>
                          <a:off x="468" y="1709"/>
                          <a:ext cx="10965" cy="1923"/>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401" y="3876"/>
            <a:ext cx="10779" cy="1820"/>
          </p:xfrm>
          <a:graphic>
            <a:graphicData uri="http://schemas.openxmlformats.org/presentationml/2006/ole">
              <mc:AlternateContent xmlns:mc="http://schemas.openxmlformats.org/markup-compatibility/2006">
                <mc:Choice xmlns:v="urn:schemas-microsoft-com:vml" Requires="v">
                  <p:oleObj spid="_x0000_s50185" r:id="rId8" imgW="2578100" imgH="482600" progId="Equation.KSEE3">
                    <p:embed/>
                  </p:oleObj>
                </mc:Choice>
                <mc:Fallback>
                  <p:oleObj r:id="rId8" imgW="2578100" imgH="482600" progId="Equation.KSEE3">
                    <p:embed/>
                    <p:pic>
                      <p:nvPicPr>
                        <p:cNvPr id="0" name="图片 7169"/>
                        <p:cNvPicPr/>
                        <p:nvPr/>
                      </p:nvPicPr>
                      <p:blipFill>
                        <a:blip r:embed="rId9"/>
                        <a:stretch>
                          <a:fillRect/>
                        </a:stretch>
                      </p:blipFill>
                      <p:spPr>
                        <a:xfrm>
                          <a:off x="1401" y="3876"/>
                          <a:ext cx="10779" cy="182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401" y="5982"/>
            <a:ext cx="14598" cy="1962"/>
          </p:xfrm>
          <a:graphic>
            <a:graphicData uri="http://schemas.openxmlformats.org/presentationml/2006/ole">
              <mc:AlternateContent xmlns:mc="http://schemas.openxmlformats.org/markup-compatibility/2006">
                <mc:Choice xmlns:v="urn:schemas-microsoft-com:vml" Requires="v">
                  <p:oleObj spid="_x0000_s50186" r:id="rId10" imgW="3797300" imgH="482600" progId="Equation.KSEE3">
                    <p:embed/>
                  </p:oleObj>
                </mc:Choice>
                <mc:Fallback>
                  <p:oleObj r:id="rId10" imgW="3797300" imgH="482600" progId="Equation.KSEE3">
                    <p:embed/>
                    <p:pic>
                      <p:nvPicPr>
                        <p:cNvPr id="0" name="图片 7171"/>
                        <p:cNvPicPr/>
                        <p:nvPr/>
                      </p:nvPicPr>
                      <p:blipFill>
                        <a:blip r:embed="rId11"/>
                        <a:stretch>
                          <a:fillRect/>
                        </a:stretch>
                      </p:blipFill>
                      <p:spPr>
                        <a:xfrm>
                          <a:off x="1401" y="5982"/>
                          <a:ext cx="14598" cy="1962"/>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07" y="8265"/>
            <a:ext cx="18396" cy="1894"/>
          </p:xfrm>
          <a:graphic>
            <a:graphicData uri="http://schemas.openxmlformats.org/presentationml/2006/ole">
              <mc:AlternateContent xmlns:mc="http://schemas.openxmlformats.org/markup-compatibility/2006">
                <mc:Choice xmlns:v="urn:schemas-microsoft-com:vml" Requires="v">
                  <p:oleObj spid="_x0000_s50187" name="公式" r:id="rId12" imgW="121310400" imgH="10668000" progId="Equation.3">
                    <p:embed/>
                  </p:oleObj>
                </mc:Choice>
                <mc:Fallback>
                  <p:oleObj name="公式" r:id="rId12" imgW="121310400" imgH="10668000" progId="Equation.3">
                    <p:embed/>
                    <p:pic>
                      <p:nvPicPr>
                        <p:cNvPr id="0" name="图片 7172"/>
                        <p:cNvPicPr/>
                        <p:nvPr/>
                      </p:nvPicPr>
                      <p:blipFill>
                        <a:blip r:embed="rId13"/>
                        <a:stretch>
                          <a:fillRect/>
                        </a:stretch>
                      </p:blipFill>
                      <p:spPr>
                        <a:xfrm>
                          <a:off x="-107" y="8265"/>
                          <a:ext cx="18396" cy="1894"/>
                        </a:xfrm>
                        <a:prstGeom prst="rect">
                          <a:avLst/>
                        </a:prstGeom>
                      </p:spPr>
                    </p:pic>
                  </p:oleObj>
                </mc:Fallback>
              </mc:AlternateContent>
            </a:graphicData>
          </a:graphic>
        </p:graphicFrame>
      </p:grpSp>
      <p:sp>
        <p:nvSpPr>
          <p:cNvPr id="7" name="内容占位符 6"/>
          <p:cNvSpPr>
            <a:spLocks noGrp="1"/>
          </p:cNvSpPr>
          <p:nvPr>
            <p:ph idx="1"/>
          </p:nvPr>
        </p:nvSpPr>
        <p:spPr>
          <a:xfrm>
            <a:off x="5278120" y="824865"/>
            <a:ext cx="1635125" cy="437515"/>
          </a:xfrm>
        </p:spPr>
        <p:txBody>
          <a:bodyPr>
            <a:normAutofit fontScale="67500" lnSpcReduction="10000"/>
          </a:bodyPr>
          <a:lstStyle/>
          <a:p>
            <a:pPr>
              <a:lnSpc>
                <a:spcPct val="150000"/>
              </a:lnSpc>
            </a:pPr>
            <a:r>
              <a:rPr lang="zh-CN" sz="2400" dirty="0">
                <a:sym typeface="+mn-ea"/>
              </a:rPr>
              <a:t>对数似然函数：</a:t>
            </a:r>
            <a:endParaRPr lang="zh-CN" sz="2400">
              <a:solidFill>
                <a:schemeClr val="tx1"/>
              </a:solidFill>
              <a:sym typeface="+mn-ea"/>
            </a:endParaRPr>
          </a:p>
        </p:txBody>
      </p:sp>
      <p:graphicFrame>
        <p:nvGraphicFramePr>
          <p:cNvPr id="23" name="对象 22">
            <a:hlinkClick r:id="" action="ppaction://ole?verb=0"/>
          </p:cNvPr>
          <p:cNvGraphicFramePr>
            <a:graphicFrameLocks noChangeAspect="1"/>
          </p:cNvGraphicFramePr>
          <p:nvPr/>
        </p:nvGraphicFramePr>
        <p:xfrm>
          <a:off x="6805930" y="732790"/>
          <a:ext cx="4539615" cy="607695"/>
        </p:xfrm>
        <a:graphic>
          <a:graphicData uri="http://schemas.openxmlformats.org/presentationml/2006/ole">
            <mc:AlternateContent xmlns:mc="http://schemas.openxmlformats.org/markup-compatibility/2006">
              <mc:Choice xmlns:v="urn:schemas-microsoft-com:vml" Requires="v">
                <p:oleObj spid="_x0000_s50188" r:id="rId14" imgW="3429000" imgH="431800" progId="Equation.KSEE3">
                  <p:embed/>
                </p:oleObj>
              </mc:Choice>
              <mc:Fallback>
                <p:oleObj r:id="rId14" imgW="3429000" imgH="431800" progId="Equation.KSEE3">
                  <p:embed/>
                  <p:pic>
                    <p:nvPicPr>
                      <p:cNvPr id="0" name="图片 6148"/>
                      <p:cNvPicPr/>
                      <p:nvPr/>
                    </p:nvPicPr>
                    <p:blipFill>
                      <a:blip r:embed="rId15"/>
                      <a:stretch>
                        <a:fillRect/>
                      </a:stretch>
                    </p:blipFill>
                    <p:spPr>
                      <a:xfrm>
                        <a:off x="6805930" y="732790"/>
                        <a:ext cx="4539615" cy="607695"/>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极大似然估计与</a:t>
            </a:r>
            <a:r>
              <a:rPr lang="en-US" altLang="zh-CN" dirty="0">
                <a:sym typeface="+mn-ea"/>
              </a:rPr>
              <a:t>Logistic</a:t>
            </a:r>
            <a:r>
              <a:rPr lang="zh-CN" altLang="en-US" dirty="0">
                <a:sym typeface="+mn-ea"/>
              </a:rPr>
              <a:t>回归目标函数</a:t>
            </a:r>
          </a:p>
        </p:txBody>
      </p:sp>
      <p:sp>
        <p:nvSpPr>
          <p:cNvPr id="6" name="内容占位符 5"/>
          <p:cNvSpPr>
            <a:spLocks noGrp="1"/>
          </p:cNvSpPr>
          <p:nvPr>
            <p:ph idx="1"/>
          </p:nvPr>
        </p:nvSpPr>
        <p:spPr/>
        <p:txBody>
          <a:bodyPr/>
          <a:lstStyle/>
          <a:p>
            <a:r>
              <a:rPr lang="en-US" altLang="zh-CN" sz="2400"/>
              <a:t> </a:t>
            </a:r>
            <a:r>
              <a:rPr lang="zh-CN" altLang="en-US" sz="2400"/>
              <a:t>由于在极大似然估计中，当似然函数最大的时候模型最优；而在机器学习领域中，目标函数最小的时候，模型最优；故可以使用似然函数乘以</a:t>
            </a:r>
            <a:r>
              <a:rPr lang="en-US" altLang="zh-CN" sz="2400"/>
              <a:t>-1</a:t>
            </a:r>
            <a:r>
              <a:rPr lang="zh-CN" altLang="en-US" sz="2400"/>
              <a:t>的结果作为目标函数。</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1205"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pSp>
        <p:nvGrpSpPr>
          <p:cNvPr id="19" name="组合 18"/>
          <p:cNvGrpSpPr/>
          <p:nvPr/>
        </p:nvGrpSpPr>
        <p:grpSpPr>
          <a:xfrm>
            <a:off x="2266616" y="4120497"/>
            <a:ext cx="7519314" cy="2056727"/>
            <a:chOff x="1463" y="5186"/>
            <a:chExt cx="11513" cy="2846"/>
          </a:xfrm>
        </p:grpSpPr>
        <p:graphicFrame>
          <p:nvGraphicFramePr>
            <p:cNvPr id="8" name="对象 7">
              <a:hlinkClick r:id="" action="ppaction://ole?verb=0"/>
            </p:cNvPr>
            <p:cNvGraphicFramePr>
              <a:graphicFrameLocks noChangeAspect="1"/>
            </p:cNvGraphicFramePr>
            <p:nvPr/>
          </p:nvGraphicFramePr>
          <p:xfrm>
            <a:off x="1463" y="5186"/>
            <a:ext cx="11031" cy="1388"/>
          </p:xfrm>
          <a:graphic>
            <a:graphicData uri="http://schemas.openxmlformats.org/presentationml/2006/ole">
              <mc:AlternateContent xmlns:mc="http://schemas.openxmlformats.org/markup-compatibility/2006">
                <mc:Choice xmlns:v="urn:schemas-microsoft-com:vml" Requires="v">
                  <p:oleObj spid="_x0000_s51206" r:id="rId6" imgW="3429000" imgH="431800" progId="Equation.KSEE3">
                    <p:embed/>
                  </p:oleObj>
                </mc:Choice>
                <mc:Fallback>
                  <p:oleObj r:id="rId6" imgW="3429000" imgH="431800" progId="Equation.KSEE3">
                    <p:embed/>
                    <p:pic>
                      <p:nvPicPr>
                        <p:cNvPr id="0" name="图片 9220"/>
                        <p:cNvPicPr/>
                        <p:nvPr/>
                      </p:nvPicPr>
                      <p:blipFill>
                        <a:blip r:embed="rId7"/>
                        <a:stretch>
                          <a:fillRect/>
                        </a:stretch>
                      </p:blipFill>
                      <p:spPr>
                        <a:xfrm>
                          <a:off x="1463" y="5186"/>
                          <a:ext cx="11031" cy="138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3979" y="6574"/>
            <a:ext cx="8997" cy="1458"/>
          </p:xfrm>
          <a:graphic>
            <a:graphicData uri="http://schemas.openxmlformats.org/presentationml/2006/ole">
              <mc:AlternateContent xmlns:mc="http://schemas.openxmlformats.org/markup-compatibility/2006">
                <mc:Choice xmlns:v="urn:schemas-microsoft-com:vml" Requires="v">
                  <p:oleObj spid="_x0000_s51207" r:id="rId8" imgW="2743200" imgH="431800" progId="Equation.KSEE3">
                    <p:embed/>
                  </p:oleObj>
                </mc:Choice>
                <mc:Fallback>
                  <p:oleObj r:id="rId8" imgW="2743200" imgH="431800" progId="Equation.KSEE3">
                    <p:embed/>
                    <p:pic>
                      <p:nvPicPr>
                        <p:cNvPr id="0" name="图片 9222"/>
                        <p:cNvPicPr/>
                        <p:nvPr/>
                      </p:nvPicPr>
                      <p:blipFill>
                        <a:blip r:embed="rId9"/>
                        <a:stretch>
                          <a:fillRect/>
                        </a:stretch>
                      </p:blipFill>
                      <p:spPr>
                        <a:xfrm>
                          <a:off x="3979" y="6574"/>
                          <a:ext cx="8997" cy="1458"/>
                        </a:xfrm>
                        <a:prstGeom prst="rect">
                          <a:avLst/>
                        </a:prstGeom>
                      </p:spPr>
                    </p:pic>
                  </p:oleObj>
                </mc:Fallback>
              </mc:AlternateContent>
            </a:graphicData>
          </a:graphic>
        </p:graphicFrame>
      </p:grpSp>
      <p:graphicFrame>
        <p:nvGraphicFramePr>
          <p:cNvPr id="9" name="对象 8">
            <a:hlinkClick r:id="" action="ppaction://ole?verb=0"/>
          </p:cNvPr>
          <p:cNvGraphicFramePr>
            <a:graphicFrameLocks noChangeAspect="1"/>
          </p:cNvGraphicFramePr>
          <p:nvPr/>
        </p:nvGraphicFramePr>
        <p:xfrm>
          <a:off x="2318703" y="2922270"/>
          <a:ext cx="7553960" cy="1011555"/>
        </p:xfrm>
        <a:graphic>
          <a:graphicData uri="http://schemas.openxmlformats.org/presentationml/2006/ole">
            <mc:AlternateContent xmlns:mc="http://schemas.openxmlformats.org/markup-compatibility/2006">
              <mc:Choice xmlns:v="urn:schemas-microsoft-com:vml" Requires="v">
                <p:oleObj spid="_x0000_s51208" r:id="rId10" imgW="3429000" imgH="431800" progId="Equation.KSEE3">
                  <p:embed/>
                </p:oleObj>
              </mc:Choice>
              <mc:Fallback>
                <p:oleObj r:id="rId10" imgW="3429000" imgH="431800" progId="Equation.KSEE3">
                  <p:embed/>
                  <p:pic>
                    <p:nvPicPr>
                      <p:cNvPr id="0" name="图片 6148"/>
                      <p:cNvPicPr/>
                      <p:nvPr/>
                    </p:nvPicPr>
                    <p:blipFill>
                      <a:blip r:embed="rId11"/>
                      <a:stretch>
                        <a:fillRect/>
                      </a:stretch>
                    </p:blipFill>
                    <p:spPr>
                      <a:xfrm>
                        <a:off x="2318703" y="2922270"/>
                        <a:ext cx="7553960" cy="1011555"/>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θ参数求解</a:t>
            </a:r>
            <a:endParaRPr lang="zh-CN" altLang="en-US" dirty="0">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2228"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13" name="内容占位符 12"/>
          <p:cNvSpPr>
            <a:spLocks noGrp="1"/>
          </p:cNvSpPr>
          <p:nvPr>
            <p:ph idx="1"/>
          </p:nvPr>
        </p:nvSpPr>
        <p:spPr/>
        <p:txBody>
          <a:bodyPr>
            <a:normAutofit/>
          </a:bodyPr>
          <a:lstStyle/>
          <a:p>
            <a:pPr>
              <a:lnSpc>
                <a:spcPct val="150000"/>
              </a:lnSpc>
            </a:pPr>
            <a:r>
              <a:rPr lang="en-US" sz="2400" dirty="0">
                <a:solidFill>
                  <a:schemeClr val="tx1"/>
                </a:solidFill>
                <a:sym typeface="+mn-ea"/>
              </a:rPr>
              <a:t> Logistic</a:t>
            </a:r>
            <a:r>
              <a:rPr lang="zh-CN" altLang="en-US" sz="2400" dirty="0">
                <a:solidFill>
                  <a:schemeClr val="tx1"/>
                </a:solidFill>
                <a:sym typeface="+mn-ea"/>
              </a:rPr>
              <a:t>回归</a:t>
            </a:r>
            <a:r>
              <a:rPr lang="zh-CN" altLang="en-US" sz="2400" dirty="0">
                <a:sym typeface="+mn-ea"/>
              </a:rPr>
              <a:t>θ参数的求解过程为</a:t>
            </a:r>
            <a:r>
              <a:rPr lang="en-US" altLang="zh-CN" sz="2400" dirty="0">
                <a:sym typeface="+mn-ea"/>
              </a:rPr>
              <a:t>(</a:t>
            </a:r>
            <a:r>
              <a:rPr lang="zh-CN" altLang="en-US" sz="2400" dirty="0">
                <a:sym typeface="+mn-ea"/>
              </a:rPr>
              <a:t>类似梯度下降方法</a:t>
            </a:r>
            <a:r>
              <a:rPr lang="en-US" altLang="zh-CN" sz="2400" dirty="0">
                <a:sym typeface="+mn-ea"/>
              </a:rPr>
              <a:t>): </a:t>
            </a:r>
            <a:endParaRPr lang="en-US" altLang="zh-CN" sz="2055" dirty="0">
              <a:solidFill>
                <a:schemeClr val="tx1"/>
              </a:solidFill>
              <a:sym typeface="+mn-ea"/>
            </a:endParaRPr>
          </a:p>
        </p:txBody>
      </p:sp>
      <p:graphicFrame>
        <p:nvGraphicFramePr>
          <p:cNvPr id="4" name="对象 3">
            <a:hlinkClick r:id="" action="ppaction://ole?verb=0"/>
          </p:cNvPr>
          <p:cNvGraphicFramePr>
            <a:graphicFrameLocks noChangeAspect="1"/>
          </p:cNvGraphicFramePr>
          <p:nvPr/>
        </p:nvGraphicFramePr>
        <p:xfrm>
          <a:off x="2096558" y="3931801"/>
          <a:ext cx="6870063" cy="977084"/>
        </p:xfrm>
        <a:graphic>
          <a:graphicData uri="http://schemas.openxmlformats.org/presentationml/2006/ole">
            <mc:AlternateContent xmlns:mc="http://schemas.openxmlformats.org/markup-compatibility/2006">
              <mc:Choice xmlns:v="urn:schemas-microsoft-com:vml" Requires="v">
                <p:oleObj spid="_x0000_s52229" r:id="rId6" imgW="1701800" imgH="254000" progId="Equation.KSEE3">
                  <p:embed/>
                </p:oleObj>
              </mc:Choice>
              <mc:Fallback>
                <p:oleObj r:id="rId6" imgW="1701800" imgH="254000" progId="Equation.KSEE3">
                  <p:embed/>
                  <p:pic>
                    <p:nvPicPr>
                      <p:cNvPr id="0" name="图片 8192"/>
                      <p:cNvPicPr/>
                      <p:nvPr/>
                    </p:nvPicPr>
                    <p:blipFill>
                      <a:blip r:embed="rId7"/>
                      <a:stretch>
                        <a:fillRect/>
                      </a:stretch>
                    </p:blipFill>
                    <p:spPr>
                      <a:xfrm>
                        <a:off x="2096558" y="3931801"/>
                        <a:ext cx="6870063" cy="977084"/>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096558" y="1874808"/>
          <a:ext cx="7691601" cy="1661487"/>
        </p:xfrm>
        <a:graphic>
          <a:graphicData uri="http://schemas.openxmlformats.org/presentationml/2006/ole">
            <mc:AlternateContent xmlns:mc="http://schemas.openxmlformats.org/markup-compatibility/2006">
              <mc:Choice xmlns:v="urn:schemas-microsoft-com:vml" Requires="v">
                <p:oleObj spid="_x0000_s52230" r:id="rId8" imgW="1905000" imgH="431800" progId="Equation.KSEE3">
                  <p:embed/>
                </p:oleObj>
              </mc:Choice>
              <mc:Fallback>
                <p:oleObj r:id="rId8" imgW="1905000" imgH="431800" progId="Equation.KSEE3">
                  <p:embed/>
                  <p:pic>
                    <p:nvPicPr>
                      <p:cNvPr id="0" name="图片 8192"/>
                      <p:cNvPicPr/>
                      <p:nvPr/>
                    </p:nvPicPr>
                    <p:blipFill>
                      <a:blip r:embed="rId9"/>
                      <a:stretch>
                        <a:fillRect/>
                      </a:stretch>
                    </p:blipFill>
                    <p:spPr>
                      <a:xfrm>
                        <a:off x="2096558" y="1874808"/>
                        <a:ext cx="7691601" cy="1661487"/>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Softmax</a:t>
            </a:r>
            <a:r>
              <a:rPr lang="zh-CN" altLang="en-US" dirty="0">
                <a:sym typeface="+mn-ea"/>
              </a:rPr>
              <a:t>回归</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3251"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en-US" altLang="zh-CN" sz="2400" dirty="0" err="1">
                <a:sym typeface="+mn-ea"/>
              </a:rPr>
              <a:t>softmax</a:t>
            </a:r>
            <a:r>
              <a:rPr lang="zh-CN" altLang="en-US" sz="2400" dirty="0">
                <a:sym typeface="+mn-ea"/>
              </a:rPr>
              <a:t>回归是</a:t>
            </a:r>
            <a:r>
              <a:rPr lang="en-US" altLang="zh-CN" sz="2400" dirty="0">
                <a:sym typeface="+mn-ea"/>
              </a:rPr>
              <a:t>logistic</a:t>
            </a:r>
            <a:r>
              <a:rPr lang="zh-CN" altLang="en-US" sz="2400" dirty="0">
                <a:sym typeface="+mn-ea"/>
              </a:rPr>
              <a:t>回归的一般化，适用于</a:t>
            </a:r>
            <a:r>
              <a:rPr lang="en-US" altLang="zh-CN" sz="2400" dirty="0">
                <a:solidFill>
                  <a:schemeClr val="tx1"/>
                </a:solidFill>
                <a:sym typeface="+mn-ea"/>
              </a:rPr>
              <a:t>K</a:t>
            </a:r>
            <a:r>
              <a:rPr lang="zh-CN" altLang="en-US" sz="2400" dirty="0">
                <a:solidFill>
                  <a:schemeClr val="tx1"/>
                </a:solidFill>
                <a:sym typeface="+mn-ea"/>
              </a:rPr>
              <a:t>分类的问题，针对于每个类别都有一个参数向量</a:t>
            </a:r>
            <a:r>
              <a:rPr lang="zh-CN" altLang="en-US" sz="2400" dirty="0">
                <a:sym typeface="+mn-ea"/>
              </a:rPr>
              <a:t>θ</a:t>
            </a:r>
            <a:r>
              <a:rPr lang="zh-CN" altLang="en-US" sz="2400" baseline="-25000" dirty="0">
                <a:sym typeface="+mn-ea"/>
              </a:rPr>
              <a:t>，</a:t>
            </a:r>
            <a:r>
              <a:rPr lang="zh-CN" altLang="en-US" sz="2400" dirty="0">
                <a:solidFill>
                  <a:schemeClr val="tx1"/>
                </a:solidFill>
                <a:sym typeface="+mn-ea"/>
              </a:rPr>
              <a:t>第</a:t>
            </a:r>
            <a:r>
              <a:rPr lang="en-US" altLang="zh-CN" sz="2400" dirty="0">
                <a:solidFill>
                  <a:schemeClr val="tx1"/>
                </a:solidFill>
                <a:sym typeface="+mn-ea"/>
              </a:rPr>
              <a:t>k</a:t>
            </a:r>
            <a:r>
              <a:rPr lang="zh-CN" altLang="en-US" sz="2400" dirty="0">
                <a:solidFill>
                  <a:schemeClr val="tx1"/>
                </a:solidFill>
                <a:sym typeface="+mn-ea"/>
              </a:rPr>
              <a:t>类的参数为向量</a:t>
            </a:r>
            <a:r>
              <a:rPr lang="zh-CN" altLang="en-US" sz="2400" dirty="0">
                <a:sym typeface="+mn-ea"/>
              </a:rPr>
              <a:t>θ</a:t>
            </a:r>
            <a:r>
              <a:rPr lang="en-US" altLang="zh-CN" sz="2400" baseline="-25000" dirty="0">
                <a:sym typeface="+mn-ea"/>
              </a:rPr>
              <a:t>k</a:t>
            </a:r>
            <a:r>
              <a:rPr lang="zh-CN" altLang="en-US" sz="2400" dirty="0">
                <a:solidFill>
                  <a:schemeClr val="tx1"/>
                </a:solidFill>
                <a:sym typeface="+mn-ea"/>
              </a:rPr>
              <a:t>，组成的二维矩阵为</a:t>
            </a:r>
            <a:r>
              <a:rPr lang="zh-CN" altLang="en-US" sz="2400" dirty="0">
                <a:sym typeface="+mn-ea"/>
              </a:rPr>
              <a:t>θ</a:t>
            </a:r>
            <a:r>
              <a:rPr lang="en-US" altLang="zh-CN" sz="2400" baseline="-25000" dirty="0">
                <a:sym typeface="+mn-ea"/>
              </a:rPr>
              <a:t>k*n</a:t>
            </a:r>
            <a:r>
              <a:rPr lang="zh-CN" altLang="en-US" sz="2400" dirty="0">
                <a:sym typeface="+mn-ea"/>
              </a:rPr>
              <a:t>；</a:t>
            </a:r>
          </a:p>
          <a:p>
            <a:pPr>
              <a:lnSpc>
                <a:spcPct val="150000"/>
              </a:lnSpc>
            </a:pPr>
            <a:r>
              <a:rPr lang="zh-CN" altLang="en-US" sz="2400" dirty="0">
                <a:solidFill>
                  <a:schemeClr val="tx1"/>
                </a:solidFill>
                <a:sym typeface="+mn-ea"/>
              </a:rPr>
              <a:t>softmax函数的本质就是将一个K维的任意实数向量压缩（映射）成另一个K维的实数向量，其中向量中的每个元素取值都介于（0，1）之间。</a:t>
            </a:r>
          </a:p>
          <a:p>
            <a:pPr>
              <a:lnSpc>
                <a:spcPct val="150000"/>
              </a:lnSpc>
            </a:pPr>
            <a:r>
              <a:rPr lang="en-US" altLang="zh-CN" sz="2400" dirty="0" err="1">
                <a:solidFill>
                  <a:schemeClr val="tx1"/>
                </a:solidFill>
                <a:sym typeface="+mn-ea"/>
              </a:rPr>
              <a:t>softmax</a:t>
            </a:r>
            <a:r>
              <a:rPr lang="zh-CN" altLang="en-US" sz="2400" dirty="0">
                <a:solidFill>
                  <a:schemeClr val="tx1"/>
                </a:solidFill>
                <a:sym typeface="+mn-ea"/>
              </a:rPr>
              <a:t>回归概率函数为：</a:t>
            </a:r>
          </a:p>
        </p:txBody>
      </p:sp>
      <p:graphicFrame>
        <p:nvGraphicFramePr>
          <p:cNvPr id="4" name="对象 3">
            <a:hlinkClick r:id="" action="ppaction://ole?verb=0"/>
          </p:cNvPr>
          <p:cNvGraphicFramePr>
            <a:graphicFrameLocks noChangeAspect="1"/>
          </p:cNvGraphicFramePr>
          <p:nvPr/>
        </p:nvGraphicFramePr>
        <p:xfrm>
          <a:off x="2831117" y="4289266"/>
          <a:ext cx="5486019" cy="1443088"/>
        </p:xfrm>
        <a:graphic>
          <a:graphicData uri="http://schemas.openxmlformats.org/presentationml/2006/ole">
            <mc:AlternateContent xmlns:mc="http://schemas.openxmlformats.org/markup-compatibility/2006">
              <mc:Choice xmlns:v="urn:schemas-microsoft-com:vml" Requires="v">
                <p:oleObj spid="_x0000_s53252" r:id="rId6" imgW="2273300" imgH="673100" progId="Equation.KSEE3">
                  <p:embed/>
                </p:oleObj>
              </mc:Choice>
              <mc:Fallback>
                <p:oleObj r:id="rId6" imgW="2273300" imgH="673100" progId="Equation.KSEE3">
                  <p:embed/>
                  <p:pic>
                    <p:nvPicPr>
                      <p:cNvPr id="0" name="图片 10241"/>
                      <p:cNvPicPr/>
                      <p:nvPr/>
                    </p:nvPicPr>
                    <p:blipFill>
                      <a:blip r:embed="rId7"/>
                      <a:stretch>
                        <a:fillRect/>
                      </a:stretch>
                    </p:blipFill>
                    <p:spPr>
                      <a:xfrm>
                        <a:off x="2831117" y="4289266"/>
                        <a:ext cx="5486019" cy="1443088"/>
                      </a:xfrm>
                      <a:prstGeom prst="rect">
                        <a:avLst/>
                      </a:prstGeom>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Softmax</a:t>
            </a:r>
            <a:r>
              <a:rPr lang="zh-CN" altLang="en-US">
                <a:sym typeface="+mn-ea"/>
              </a:rPr>
              <a:t>算法原理</a:t>
            </a:r>
          </a:p>
        </p:txBody>
      </p:sp>
      <p:graphicFrame>
        <p:nvGraphicFramePr>
          <p:cNvPr id="2" name="对象 1">
            <a:hlinkClick r:id="" action="ppaction://ole?verb=0"/>
          </p:cNvPr>
          <p:cNvGraphicFramePr>
            <a:graphicFrameLocks noChangeAspect="1"/>
          </p:cNvGraphicFramePr>
          <p:nvPr/>
        </p:nvGraphicFramePr>
        <p:xfrm>
          <a:off x="3240605" y="1059607"/>
          <a:ext cx="5593949" cy="1471657"/>
        </p:xfrm>
        <a:graphic>
          <a:graphicData uri="http://schemas.openxmlformats.org/presentationml/2006/ole">
            <mc:AlternateContent xmlns:mc="http://schemas.openxmlformats.org/markup-compatibility/2006">
              <mc:Choice xmlns:v="urn:schemas-microsoft-com:vml" Requires="v">
                <p:oleObj spid="_x0000_s54277" r:id="rId3" imgW="2273300" imgH="673100" progId="Equation.KSEE3">
                  <p:embed/>
                </p:oleObj>
              </mc:Choice>
              <mc:Fallback>
                <p:oleObj r:id="rId3" imgW="2273300" imgH="673100" progId="Equation.KSEE3">
                  <p:embed/>
                  <p:pic>
                    <p:nvPicPr>
                      <p:cNvPr id="0" name="图片 10241"/>
                      <p:cNvPicPr/>
                      <p:nvPr/>
                    </p:nvPicPr>
                    <p:blipFill>
                      <a:blip r:embed="rId4"/>
                      <a:stretch>
                        <a:fillRect/>
                      </a:stretch>
                    </p:blipFill>
                    <p:spPr>
                      <a:xfrm>
                        <a:off x="3240605" y="1059607"/>
                        <a:ext cx="5593949" cy="1471657"/>
                      </a:xfrm>
                      <a:prstGeom prst="rect">
                        <a:avLst/>
                      </a:prstGeom>
                    </p:spPr>
                  </p:pic>
                </p:oleObj>
              </mc:Fallback>
            </mc:AlternateContent>
          </a:graphicData>
        </a:graphic>
      </p:graphicFrame>
      <p:grpSp>
        <p:nvGrpSpPr>
          <p:cNvPr id="9" name="组合 8"/>
          <p:cNvGrpSpPr/>
          <p:nvPr/>
        </p:nvGrpSpPr>
        <p:grpSpPr>
          <a:xfrm>
            <a:off x="180483" y="2720471"/>
            <a:ext cx="11789767" cy="2941410"/>
            <a:chOff x="260" y="4183"/>
            <a:chExt cx="18570" cy="4633"/>
          </a:xfrm>
        </p:grpSpPr>
        <p:graphicFrame>
          <p:nvGraphicFramePr>
            <p:cNvPr id="6" name="对象 5">
              <a:hlinkClick r:id="" action="ppaction://ole?verb=0"/>
            </p:cNvPr>
            <p:cNvGraphicFramePr>
              <a:graphicFrameLocks noChangeAspect="1"/>
            </p:cNvGraphicFramePr>
            <p:nvPr/>
          </p:nvGraphicFramePr>
          <p:xfrm>
            <a:off x="260" y="4183"/>
            <a:ext cx="12147" cy="4633"/>
          </p:xfrm>
          <a:graphic>
            <a:graphicData uri="http://schemas.openxmlformats.org/presentationml/2006/ole">
              <mc:AlternateContent xmlns:mc="http://schemas.openxmlformats.org/markup-compatibility/2006">
                <mc:Choice xmlns:v="urn:schemas-microsoft-com:vml" Requires="v">
                  <p:oleObj spid="_x0000_s54278" r:id="rId5" imgW="2730500" imgH="1041400" progId="Equation.KSEE3">
                    <p:embed/>
                  </p:oleObj>
                </mc:Choice>
                <mc:Fallback>
                  <p:oleObj r:id="rId5" imgW="2730500" imgH="1041400" progId="Equation.KSEE3">
                    <p:embed/>
                    <p:pic>
                      <p:nvPicPr>
                        <p:cNvPr id="0" name="图片 2048"/>
                        <p:cNvPicPr/>
                        <p:nvPr/>
                      </p:nvPicPr>
                      <p:blipFill>
                        <a:blip r:embed="rId6"/>
                        <a:stretch>
                          <a:fillRect/>
                        </a:stretch>
                      </p:blipFill>
                      <p:spPr>
                        <a:xfrm>
                          <a:off x="260" y="4183"/>
                          <a:ext cx="12147" cy="463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3640" y="4872"/>
            <a:ext cx="5190" cy="3255"/>
          </p:xfrm>
          <a:graphic>
            <a:graphicData uri="http://schemas.openxmlformats.org/presentationml/2006/ole">
              <mc:AlternateContent xmlns:mc="http://schemas.openxmlformats.org/markup-compatibility/2006">
                <mc:Choice xmlns:v="urn:schemas-microsoft-com:vml" Requires="v">
                  <p:oleObj spid="_x0000_s54279" r:id="rId7" imgW="1498600" imgH="939800" progId="Equation.KSEE3">
                    <p:embed/>
                  </p:oleObj>
                </mc:Choice>
                <mc:Fallback>
                  <p:oleObj r:id="rId7" imgW="1498600" imgH="939800" progId="Equation.KSEE3">
                    <p:embed/>
                    <p:pic>
                      <p:nvPicPr>
                        <p:cNvPr id="0" name="图片 2049"/>
                        <p:cNvPicPr/>
                        <p:nvPr/>
                      </p:nvPicPr>
                      <p:blipFill>
                        <a:blip r:embed="rId8"/>
                        <a:stretch>
                          <a:fillRect/>
                        </a:stretch>
                      </p:blipFill>
                      <p:spPr>
                        <a:xfrm>
                          <a:off x="13640" y="4872"/>
                          <a:ext cx="5190" cy="325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2407" y="5936"/>
            <a:ext cx="1408" cy="1127"/>
          </p:xfrm>
          <a:graphic>
            <a:graphicData uri="http://schemas.openxmlformats.org/presentationml/2006/ole">
              <mc:AlternateContent xmlns:mc="http://schemas.openxmlformats.org/markup-compatibility/2006">
                <mc:Choice xmlns:v="urn:schemas-microsoft-com:vml" Requires="v">
                  <p:oleObj spid="_x0000_s54280" r:id="rId9" imgW="190500" imgH="152400" progId="Equation.KSEE3">
                    <p:embed/>
                  </p:oleObj>
                </mc:Choice>
                <mc:Fallback>
                  <p:oleObj r:id="rId9" imgW="190500" imgH="152400" progId="Equation.KSEE3">
                    <p:embed/>
                    <p:pic>
                      <p:nvPicPr>
                        <p:cNvPr id="0" name="图片 2050"/>
                        <p:cNvPicPr/>
                        <p:nvPr/>
                      </p:nvPicPr>
                      <p:blipFill>
                        <a:blip r:embed="rId10"/>
                        <a:stretch>
                          <a:fillRect/>
                        </a:stretch>
                      </p:blipFill>
                      <p:spPr>
                        <a:xfrm>
                          <a:off x="12407" y="5936"/>
                          <a:ext cx="1408" cy="1127"/>
                        </a:xfrm>
                        <a:prstGeom prst="rect">
                          <a:avLst/>
                        </a:prstGeom>
                      </p:spPr>
                    </p:pic>
                  </p:oleObj>
                </mc:Fallback>
              </mc:AlternateContent>
            </a:graphicData>
          </a:graphic>
        </p:graphicFrame>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Softmax</a:t>
            </a:r>
            <a:r>
              <a:rPr lang="zh-CN" altLang="en-US">
                <a:sym typeface="+mn-ea"/>
              </a:rPr>
              <a:t>算法损失函数</a:t>
            </a:r>
          </a:p>
        </p:txBody>
      </p:sp>
      <p:grpSp>
        <p:nvGrpSpPr>
          <p:cNvPr id="10" name="组合 9"/>
          <p:cNvGrpSpPr/>
          <p:nvPr/>
        </p:nvGrpSpPr>
        <p:grpSpPr>
          <a:xfrm>
            <a:off x="1022337" y="1744022"/>
            <a:ext cx="10089552" cy="2110349"/>
            <a:chOff x="1377" y="2294"/>
            <a:chExt cx="15892" cy="3324"/>
          </a:xfrm>
        </p:grpSpPr>
        <p:graphicFrame>
          <p:nvGraphicFramePr>
            <p:cNvPr id="11" name="对象 10">
              <a:hlinkClick r:id="" action="ppaction://ole?verb=0"/>
            </p:cNvPr>
            <p:cNvGraphicFramePr>
              <a:graphicFrameLocks noChangeAspect="1"/>
            </p:cNvGraphicFramePr>
            <p:nvPr/>
          </p:nvGraphicFramePr>
          <p:xfrm>
            <a:off x="1377" y="2294"/>
            <a:ext cx="9638" cy="3324"/>
          </p:xfrm>
          <a:graphic>
            <a:graphicData uri="http://schemas.openxmlformats.org/presentationml/2006/ole">
              <mc:AlternateContent xmlns:mc="http://schemas.openxmlformats.org/markup-compatibility/2006">
                <mc:Choice xmlns:v="urn:schemas-microsoft-com:vml" Requires="v">
                  <p:oleObj spid="_x0000_s55299" r:id="rId3" imgW="2501900" imgH="862965" progId="Equation.KSEE3">
                    <p:embed/>
                  </p:oleObj>
                </mc:Choice>
                <mc:Fallback>
                  <p:oleObj r:id="rId3" imgW="2501900" imgH="862965" progId="Equation.KSEE3">
                    <p:embed/>
                    <p:pic>
                      <p:nvPicPr>
                        <p:cNvPr id="0" name="图片 3072"/>
                        <p:cNvPicPr/>
                        <p:nvPr/>
                      </p:nvPicPr>
                      <p:blipFill>
                        <a:blip r:embed="rId4"/>
                        <a:stretch>
                          <a:fillRect/>
                        </a:stretch>
                      </p:blipFill>
                      <p:spPr>
                        <a:xfrm>
                          <a:off x="1377" y="2294"/>
                          <a:ext cx="9638" cy="3324"/>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1618" y="2990"/>
            <a:ext cx="5651" cy="1932"/>
          </p:xfrm>
          <a:graphic>
            <a:graphicData uri="http://schemas.openxmlformats.org/presentationml/2006/ole">
              <mc:AlternateContent xmlns:mc="http://schemas.openxmlformats.org/markup-compatibility/2006">
                <mc:Choice xmlns:v="urn:schemas-microsoft-com:vml" Requires="v">
                  <p:oleObj spid="_x0000_s55300" r:id="rId5" imgW="1485900" imgH="508000" progId="Equation.KSEE3">
                    <p:embed/>
                  </p:oleObj>
                </mc:Choice>
                <mc:Fallback>
                  <p:oleObj r:id="rId5" imgW="1485900" imgH="508000" progId="Equation.KSEE3">
                    <p:embed/>
                    <p:pic>
                      <p:nvPicPr>
                        <p:cNvPr id="0" name="图片 3073"/>
                        <p:cNvPicPr/>
                        <p:nvPr/>
                      </p:nvPicPr>
                      <p:blipFill>
                        <a:blip r:embed="rId6"/>
                        <a:stretch>
                          <a:fillRect/>
                        </a:stretch>
                      </p:blipFill>
                      <p:spPr>
                        <a:xfrm>
                          <a:off x="11618" y="2990"/>
                          <a:ext cx="5651" cy="1932"/>
                        </a:xfrm>
                        <a:prstGeom prst="rect">
                          <a:avLst/>
                        </a:prstGeom>
                      </p:spPr>
                    </p:pic>
                  </p:oleObj>
                </mc:Fallback>
              </mc:AlternateContent>
            </a:graphicData>
          </a:graphic>
        </p:graphicFrame>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Softmax</a:t>
            </a:r>
            <a:r>
              <a:rPr lang="zh-CN" altLang="en-US">
                <a:sym typeface="+mn-ea"/>
              </a:rPr>
              <a:t>算法梯度下降法求解</a:t>
            </a:r>
          </a:p>
        </p:txBody>
      </p:sp>
      <p:grpSp>
        <p:nvGrpSpPr>
          <p:cNvPr id="10" name="组合 9"/>
          <p:cNvGrpSpPr/>
          <p:nvPr/>
        </p:nvGrpSpPr>
        <p:grpSpPr>
          <a:xfrm>
            <a:off x="405231" y="1410074"/>
            <a:ext cx="7386222" cy="5117152"/>
            <a:chOff x="-257" y="1636"/>
            <a:chExt cx="11634" cy="8060"/>
          </a:xfrm>
        </p:grpSpPr>
        <p:graphicFrame>
          <p:nvGraphicFramePr>
            <p:cNvPr id="5" name="对象 4">
              <a:hlinkClick r:id="" action="ppaction://ole?verb=0"/>
            </p:cNvPr>
            <p:cNvGraphicFramePr>
              <a:graphicFrameLocks noChangeAspect="1"/>
            </p:cNvGraphicFramePr>
            <p:nvPr/>
          </p:nvGraphicFramePr>
          <p:xfrm>
            <a:off x="-257" y="1636"/>
            <a:ext cx="10104" cy="2912"/>
          </p:xfrm>
          <a:graphic>
            <a:graphicData uri="http://schemas.openxmlformats.org/presentationml/2006/ole">
              <mc:AlternateContent xmlns:mc="http://schemas.openxmlformats.org/markup-compatibility/2006">
                <mc:Choice xmlns:v="urn:schemas-microsoft-com:vml" Requires="v">
                  <p:oleObj spid="_x0000_s56326" r:id="rId3" imgW="2527300" imgH="862965" progId="Equation.KSEE3">
                    <p:embed/>
                  </p:oleObj>
                </mc:Choice>
                <mc:Fallback>
                  <p:oleObj r:id="rId3" imgW="2527300" imgH="862965" progId="Equation.KSEE3">
                    <p:embed/>
                    <p:pic>
                      <p:nvPicPr>
                        <p:cNvPr id="0" name="图片 13312"/>
                        <p:cNvPicPr/>
                        <p:nvPr/>
                      </p:nvPicPr>
                      <p:blipFill>
                        <a:blip r:embed="rId4"/>
                        <a:stretch>
                          <a:fillRect/>
                        </a:stretch>
                      </p:blipFill>
                      <p:spPr>
                        <a:xfrm>
                          <a:off x="-257" y="1636"/>
                          <a:ext cx="10104" cy="291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05" y="4670"/>
            <a:ext cx="8572" cy="1674"/>
          </p:xfrm>
          <a:graphic>
            <a:graphicData uri="http://schemas.openxmlformats.org/presentationml/2006/ole">
              <mc:AlternateContent xmlns:mc="http://schemas.openxmlformats.org/markup-compatibility/2006">
                <mc:Choice xmlns:v="urn:schemas-microsoft-com:vml" Requires="v">
                  <p:oleObj spid="_x0000_s56327" r:id="rId5" imgW="2527300" imgH="482600" progId="Equation.KSEE3">
                    <p:embed/>
                  </p:oleObj>
                </mc:Choice>
                <mc:Fallback>
                  <p:oleObj r:id="rId5" imgW="2527300" imgH="482600" progId="Equation.KSEE3">
                    <p:embed/>
                    <p:pic>
                      <p:nvPicPr>
                        <p:cNvPr id="0" name="图片 14336"/>
                        <p:cNvPicPr/>
                        <p:nvPr/>
                      </p:nvPicPr>
                      <p:blipFill>
                        <a:blip r:embed="rId6"/>
                        <a:stretch>
                          <a:fillRect/>
                        </a:stretch>
                      </p:blipFill>
                      <p:spPr>
                        <a:xfrm>
                          <a:off x="2805" y="4670"/>
                          <a:ext cx="8572" cy="1674"/>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829" y="6533"/>
            <a:ext cx="7190" cy="3163"/>
          </p:xfrm>
          <a:graphic>
            <a:graphicData uri="http://schemas.openxmlformats.org/presentationml/2006/ole">
              <mc:AlternateContent xmlns:mc="http://schemas.openxmlformats.org/markup-compatibility/2006">
                <mc:Choice xmlns:v="urn:schemas-microsoft-com:vml" Requires="v">
                  <p:oleObj spid="_x0000_s56328" r:id="rId7" imgW="1879600" imgH="862965" progId="Equation.KSEE3">
                    <p:embed/>
                  </p:oleObj>
                </mc:Choice>
                <mc:Fallback>
                  <p:oleObj r:id="rId7" imgW="1879600" imgH="862965" progId="Equation.KSEE3">
                    <p:embed/>
                    <p:pic>
                      <p:nvPicPr>
                        <p:cNvPr id="0" name="图片 14337"/>
                        <p:cNvPicPr/>
                        <p:nvPr/>
                      </p:nvPicPr>
                      <p:blipFill>
                        <a:blip r:embed="rId8"/>
                        <a:stretch>
                          <a:fillRect/>
                        </a:stretch>
                      </p:blipFill>
                      <p:spPr>
                        <a:xfrm>
                          <a:off x="2829" y="6533"/>
                          <a:ext cx="7190" cy="3163"/>
                        </a:xfrm>
                        <a:prstGeom prst="rect">
                          <a:avLst/>
                        </a:prstGeom>
                      </p:spPr>
                    </p:pic>
                  </p:oleObj>
                </mc:Fallback>
              </mc:AlternateContent>
            </a:graphicData>
          </a:graphic>
        </p:graphicFrame>
      </p:grpSp>
      <p:grpSp>
        <p:nvGrpSpPr>
          <p:cNvPr id="9" name="组合 8"/>
          <p:cNvGrpSpPr/>
          <p:nvPr/>
        </p:nvGrpSpPr>
        <p:grpSpPr>
          <a:xfrm>
            <a:off x="6206787" y="546458"/>
            <a:ext cx="5884090" cy="2408920"/>
            <a:chOff x="8092" y="2175"/>
            <a:chExt cx="9638" cy="5254"/>
          </a:xfrm>
        </p:grpSpPr>
        <p:graphicFrame>
          <p:nvGraphicFramePr>
            <p:cNvPr id="11" name="对象 10">
              <a:hlinkClick r:id="" action="ppaction://ole?verb=0"/>
            </p:cNvPr>
            <p:cNvGraphicFramePr>
              <a:graphicFrameLocks noChangeAspect="1"/>
            </p:cNvGraphicFramePr>
            <p:nvPr/>
          </p:nvGraphicFramePr>
          <p:xfrm>
            <a:off x="8092" y="2175"/>
            <a:ext cx="9638" cy="3322"/>
          </p:xfrm>
          <a:graphic>
            <a:graphicData uri="http://schemas.openxmlformats.org/presentationml/2006/ole">
              <mc:AlternateContent xmlns:mc="http://schemas.openxmlformats.org/markup-compatibility/2006">
                <mc:Choice xmlns:v="urn:schemas-microsoft-com:vml" Requires="v">
                  <p:oleObj spid="_x0000_s56329" r:id="rId9" imgW="2501900" imgH="862965" progId="Equation.KSEE3">
                    <p:embed/>
                  </p:oleObj>
                </mc:Choice>
                <mc:Fallback>
                  <p:oleObj r:id="rId9" imgW="2501900" imgH="862965" progId="Equation.KSEE3">
                    <p:embed/>
                    <p:pic>
                      <p:nvPicPr>
                        <p:cNvPr id="0" name="图片 3072"/>
                        <p:cNvPicPr/>
                        <p:nvPr/>
                      </p:nvPicPr>
                      <p:blipFill>
                        <a:blip r:embed="rId10"/>
                        <a:stretch>
                          <a:fillRect/>
                        </a:stretch>
                      </p:blipFill>
                      <p:spPr>
                        <a:xfrm>
                          <a:off x="8092" y="2175"/>
                          <a:ext cx="9638" cy="3322"/>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1901" y="5497"/>
            <a:ext cx="5651" cy="1932"/>
          </p:xfrm>
          <a:graphic>
            <a:graphicData uri="http://schemas.openxmlformats.org/presentationml/2006/ole">
              <mc:AlternateContent xmlns:mc="http://schemas.openxmlformats.org/markup-compatibility/2006">
                <mc:Choice xmlns:v="urn:schemas-microsoft-com:vml" Requires="v">
                  <p:oleObj spid="_x0000_s56330" r:id="rId11" imgW="1485900" imgH="508000" progId="Equation.KSEE3">
                    <p:embed/>
                  </p:oleObj>
                </mc:Choice>
                <mc:Fallback>
                  <p:oleObj r:id="rId11" imgW="1485900" imgH="508000" progId="Equation.KSEE3">
                    <p:embed/>
                    <p:pic>
                      <p:nvPicPr>
                        <p:cNvPr id="0" name="图片 3073"/>
                        <p:cNvPicPr/>
                        <p:nvPr/>
                      </p:nvPicPr>
                      <p:blipFill>
                        <a:blip r:embed="rId12"/>
                        <a:stretch>
                          <a:fillRect/>
                        </a:stretch>
                      </p:blipFill>
                      <p:spPr>
                        <a:xfrm>
                          <a:off x="11901" y="5497"/>
                          <a:ext cx="5651" cy="1932"/>
                        </a:xfrm>
                        <a:prstGeom prst="rect">
                          <a:avLst/>
                        </a:prstGeom>
                      </p:spPr>
                    </p:pic>
                  </p:oleObj>
                </mc:Fallback>
              </mc:AlternateContent>
            </a:graphicData>
          </a:graphic>
        </p:graphicFrame>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Softmax</a:t>
            </a:r>
            <a:r>
              <a:rPr lang="zh-CN" altLang="en-US">
                <a:sym typeface="+mn-ea"/>
              </a:rPr>
              <a:t>算法梯度下降法求解</a:t>
            </a:r>
          </a:p>
        </p:txBody>
      </p:sp>
      <p:graphicFrame>
        <p:nvGraphicFramePr>
          <p:cNvPr id="13" name="对象 12">
            <a:hlinkClick r:id="" action="ppaction://ole?verb=0"/>
          </p:cNvPr>
          <p:cNvGraphicFramePr>
            <a:graphicFrameLocks noChangeAspect="1"/>
          </p:cNvGraphicFramePr>
          <p:nvPr/>
        </p:nvGraphicFramePr>
        <p:xfrm>
          <a:off x="1929495" y="3172022"/>
          <a:ext cx="7858575" cy="1176437"/>
        </p:xfrm>
        <a:graphic>
          <a:graphicData uri="http://schemas.openxmlformats.org/presentationml/2006/ole">
            <mc:AlternateContent xmlns:mc="http://schemas.openxmlformats.org/markup-compatibility/2006">
              <mc:Choice xmlns:v="urn:schemas-microsoft-com:vml" Requires="v">
                <p:oleObj spid="_x0000_s57349" r:id="rId3" imgW="2882900" imgH="431800" progId="Equation.KSEE3">
                  <p:embed/>
                </p:oleObj>
              </mc:Choice>
              <mc:Fallback>
                <p:oleObj r:id="rId3" imgW="2882900" imgH="431800" progId="Equation.KSEE3">
                  <p:embed/>
                  <p:pic>
                    <p:nvPicPr>
                      <p:cNvPr id="0" name="图片 15360"/>
                      <p:cNvPicPr/>
                      <p:nvPr/>
                    </p:nvPicPr>
                    <p:blipFill>
                      <a:blip r:embed="rId4"/>
                      <a:stretch>
                        <a:fillRect/>
                      </a:stretch>
                    </p:blipFill>
                    <p:spPr>
                      <a:xfrm>
                        <a:off x="1929495" y="3172022"/>
                        <a:ext cx="7858575" cy="1176437"/>
                      </a:xfrm>
                      <a:prstGeom prst="rect">
                        <a:avLst/>
                      </a:prstGeom>
                    </p:spPr>
                  </p:pic>
                </p:oleObj>
              </mc:Fallback>
            </mc:AlternateContent>
          </a:graphicData>
        </a:graphic>
      </p:graphicFrame>
      <p:grpSp>
        <p:nvGrpSpPr>
          <p:cNvPr id="2" name="组合 1"/>
          <p:cNvGrpSpPr/>
          <p:nvPr/>
        </p:nvGrpSpPr>
        <p:grpSpPr>
          <a:xfrm>
            <a:off x="2849529" y="1014542"/>
            <a:ext cx="6047890" cy="2008133"/>
            <a:chOff x="3363" y="1672"/>
            <a:chExt cx="9526" cy="3163"/>
          </a:xfrm>
        </p:grpSpPr>
        <p:graphicFrame>
          <p:nvGraphicFramePr>
            <p:cNvPr id="3" name="对象 2">
              <a:hlinkClick r:id="" action="ppaction://ole?verb=0"/>
            </p:cNvPr>
            <p:cNvGraphicFramePr>
              <a:graphicFrameLocks noChangeAspect="1"/>
            </p:cNvGraphicFramePr>
            <p:nvPr/>
          </p:nvGraphicFramePr>
          <p:xfrm>
            <a:off x="3363" y="2504"/>
            <a:ext cx="2336" cy="1500"/>
          </p:xfrm>
          <a:graphic>
            <a:graphicData uri="http://schemas.openxmlformats.org/presentationml/2006/ole">
              <mc:AlternateContent xmlns:mc="http://schemas.openxmlformats.org/markup-compatibility/2006">
                <mc:Choice xmlns:v="urn:schemas-microsoft-com:vml" Requires="v">
                  <p:oleObj spid="_x0000_s57350" r:id="rId5" imgW="584200" imgH="444500" progId="Equation.KSEE3">
                    <p:embed/>
                  </p:oleObj>
                </mc:Choice>
                <mc:Fallback>
                  <p:oleObj r:id="rId5" imgW="584200" imgH="444500" progId="Equation.KSEE3">
                    <p:embed/>
                    <p:pic>
                      <p:nvPicPr>
                        <p:cNvPr id="0" name="图片 13312"/>
                        <p:cNvPicPr/>
                        <p:nvPr/>
                      </p:nvPicPr>
                      <p:blipFill>
                        <a:blip r:embed="rId6"/>
                        <a:stretch>
                          <a:fillRect/>
                        </a:stretch>
                      </p:blipFill>
                      <p:spPr>
                        <a:xfrm>
                          <a:off x="3363" y="2504"/>
                          <a:ext cx="2336" cy="150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5699" y="1672"/>
            <a:ext cx="7190" cy="3163"/>
          </p:xfrm>
          <a:graphic>
            <a:graphicData uri="http://schemas.openxmlformats.org/presentationml/2006/ole">
              <mc:AlternateContent xmlns:mc="http://schemas.openxmlformats.org/markup-compatibility/2006">
                <mc:Choice xmlns:v="urn:schemas-microsoft-com:vml" Requires="v">
                  <p:oleObj spid="_x0000_s57351" r:id="rId7" imgW="1879600" imgH="862965" progId="Equation.KSEE3">
                    <p:embed/>
                  </p:oleObj>
                </mc:Choice>
                <mc:Fallback>
                  <p:oleObj r:id="rId7" imgW="1879600" imgH="862965" progId="Equation.KSEE3">
                    <p:embed/>
                    <p:pic>
                      <p:nvPicPr>
                        <p:cNvPr id="0" name="图片 14337"/>
                        <p:cNvPicPr/>
                        <p:nvPr/>
                      </p:nvPicPr>
                      <p:blipFill>
                        <a:blip r:embed="rId8"/>
                        <a:stretch>
                          <a:fillRect/>
                        </a:stretch>
                      </p:blipFill>
                      <p:spPr>
                        <a:xfrm>
                          <a:off x="5699" y="1672"/>
                          <a:ext cx="7190" cy="3163"/>
                        </a:xfrm>
                        <a:prstGeom prst="rect">
                          <a:avLst/>
                        </a:prstGeom>
                      </p:spPr>
                    </p:pic>
                  </p:oleObj>
                </mc:Fallback>
              </mc:AlternateContent>
            </a:graphicData>
          </a:graphic>
        </p:graphicFrame>
      </p:grpSp>
      <p:graphicFrame>
        <p:nvGraphicFramePr>
          <p:cNvPr id="18" name="对象 17">
            <a:hlinkClick r:id="" action="ppaction://ole?verb=0"/>
          </p:cNvPr>
          <p:cNvGraphicFramePr>
            <a:graphicFrameLocks noChangeAspect="1"/>
          </p:cNvGraphicFramePr>
          <p:nvPr/>
        </p:nvGraphicFramePr>
        <p:xfrm>
          <a:off x="1929813" y="4484324"/>
          <a:ext cx="7235755" cy="761224"/>
        </p:xfrm>
        <a:graphic>
          <a:graphicData uri="http://schemas.openxmlformats.org/presentationml/2006/ole">
            <mc:AlternateContent xmlns:mc="http://schemas.openxmlformats.org/markup-compatibility/2006">
              <mc:Choice xmlns:v="urn:schemas-microsoft-com:vml" Requires="v">
                <p:oleObj spid="_x0000_s57352" r:id="rId9" imgW="2654300" imgH="279400" progId="Equation.KSEE3">
                  <p:embed/>
                </p:oleObj>
              </mc:Choice>
              <mc:Fallback>
                <p:oleObj r:id="rId9" imgW="2654300" imgH="279400" progId="Equation.KSEE3">
                  <p:embed/>
                  <p:pic>
                    <p:nvPicPr>
                      <p:cNvPr id="0" name="图片 15360"/>
                      <p:cNvPicPr/>
                      <p:nvPr/>
                    </p:nvPicPr>
                    <p:blipFill>
                      <a:blip r:embed="rId10"/>
                      <a:stretch>
                        <a:fillRect/>
                      </a:stretch>
                    </p:blipFill>
                    <p:spPr>
                      <a:xfrm>
                        <a:off x="1929813" y="4484324"/>
                        <a:ext cx="7235755" cy="761224"/>
                      </a:xfrm>
                      <a:prstGeom prst="rect">
                        <a:avLst/>
                      </a:prstGeom>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Logistic</a:t>
            </a:r>
            <a:r>
              <a:rPr lang="zh-CN" altLang="en-US" dirty="0">
                <a:sym typeface="+mn-ea"/>
              </a:rPr>
              <a:t>案例</a:t>
            </a:r>
            <a:r>
              <a:rPr lang="en-US" altLang="zh-CN" dirty="0">
                <a:sym typeface="+mn-ea"/>
              </a:rPr>
              <a:t>(</a:t>
            </a:r>
            <a:r>
              <a:rPr lang="zh-CN" altLang="en-US" dirty="0">
                <a:sym typeface="+mn-ea"/>
              </a:rPr>
              <a:t>一</a:t>
            </a:r>
            <a:r>
              <a:rPr lang="en-US" altLang="zh-CN" dirty="0">
                <a:sym typeface="+mn-ea"/>
              </a:rPr>
              <a:t>)</a:t>
            </a:r>
            <a:r>
              <a:rPr lang="zh-CN" altLang="en-US" dirty="0">
                <a:sym typeface="+mn-ea"/>
              </a:rPr>
              <a:t>：乳腺癌分类</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8371"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zh-CN" altLang="en-US" sz="2400" dirty="0">
                <a:sym typeface="+mn-ea"/>
              </a:rPr>
              <a:t>基于</a:t>
            </a:r>
            <a:r>
              <a:rPr lang="zh-CN" altLang="en-US" sz="2400" dirty="0">
                <a:sym typeface="+mn-ea"/>
                <a:hlinkClick r:id="rId6"/>
              </a:rPr>
              <a:t>病理数据</a:t>
            </a:r>
            <a:r>
              <a:rPr lang="zh-CN" altLang="en-US" sz="2400" dirty="0">
                <a:sym typeface="+mn-ea"/>
              </a:rPr>
              <a:t>进行乳腺癌预测</a:t>
            </a:r>
            <a:r>
              <a:rPr lang="en-US" altLang="zh-CN" sz="2400" dirty="0">
                <a:sym typeface="+mn-ea"/>
              </a:rPr>
              <a:t>(</a:t>
            </a:r>
            <a:r>
              <a:rPr lang="zh-CN" altLang="en-US" sz="2400" dirty="0">
                <a:sym typeface="+mn-ea"/>
              </a:rPr>
              <a:t>复发</a:t>
            </a:r>
            <a:r>
              <a:rPr lang="en-US" altLang="zh-CN" sz="2400" dirty="0">
                <a:sym typeface="+mn-ea"/>
              </a:rPr>
              <a:t>4/</a:t>
            </a:r>
            <a:r>
              <a:rPr lang="zh-CN" altLang="en-US" sz="2400" dirty="0">
                <a:sym typeface="+mn-ea"/>
              </a:rPr>
              <a:t>正常</a:t>
            </a:r>
            <a:r>
              <a:rPr lang="en-US" altLang="zh-CN" sz="2400" dirty="0">
                <a:sym typeface="+mn-ea"/>
              </a:rPr>
              <a:t>2)</a:t>
            </a:r>
            <a:r>
              <a:rPr lang="zh-CN" altLang="en-US" sz="2400" dirty="0">
                <a:sym typeface="+mn-ea"/>
              </a:rPr>
              <a:t>，使用</a:t>
            </a:r>
            <a:r>
              <a:rPr lang="en-US" altLang="zh-CN" sz="2400" dirty="0">
                <a:sym typeface="+mn-ea"/>
              </a:rPr>
              <a:t>Logistic</a:t>
            </a:r>
            <a:r>
              <a:rPr lang="zh-CN" altLang="en-US" sz="2400" dirty="0">
                <a:sym typeface="+mn-ea"/>
              </a:rPr>
              <a:t>算法构建模型</a:t>
            </a:r>
          </a:p>
          <a:p>
            <a:pPr lvl="1">
              <a:lnSpc>
                <a:spcPct val="150000"/>
              </a:lnSpc>
            </a:pPr>
            <a:r>
              <a:rPr lang="zh-CN" altLang="en-US" sz="2055" dirty="0">
                <a:solidFill>
                  <a:schemeClr val="tx1"/>
                </a:solidFill>
                <a:sym typeface="+mn-ea"/>
              </a:rPr>
              <a:t>数据来源：http://archive.ics.uci.edu/ml/datasets/Breast+Cancer+Wisconsin+%28Original%29</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8372" r:id="rId7" imgW="914400" imgH="215900" progId="Equation.KSEE3">
                  <p:embed/>
                </p:oleObj>
              </mc:Choice>
              <mc:Fallback>
                <p:oleObj r:id="rId7"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1012861" y="3413818"/>
            <a:ext cx="5616805" cy="2575718"/>
          </a:xfrm>
          <a:prstGeom prst="rect">
            <a:avLst/>
          </a:prstGeom>
        </p:spPr>
      </p:pic>
      <p:pic>
        <p:nvPicPr>
          <p:cNvPr id="8" name="图片 7"/>
          <p:cNvPicPr>
            <a:picLocks noChangeAspect="1"/>
          </p:cNvPicPr>
          <p:nvPr/>
        </p:nvPicPr>
        <p:blipFill>
          <a:blip r:embed="rId9"/>
          <a:stretch>
            <a:fillRect/>
          </a:stretch>
        </p:blipFill>
        <p:spPr>
          <a:xfrm>
            <a:off x="7369277" y="3447473"/>
            <a:ext cx="3319800" cy="2509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10335"/>
            <a:ext cx="10515600" cy="4977130"/>
          </a:xfrm>
        </p:spPr>
        <p:txBody>
          <a:bodyPr>
            <a:normAutofit/>
          </a:bodyPr>
          <a:lstStyle/>
          <a:p>
            <a:pPr>
              <a:lnSpc>
                <a:spcPct val="150000"/>
              </a:lnSpc>
            </a:pPr>
            <a:r>
              <a:rPr lang="zh-CN" altLang="en-US" sz="2400" dirty="0">
                <a:solidFill>
                  <a:schemeClr val="tx1"/>
                </a:solidFill>
              </a:rPr>
              <a:t>房价的预测</a:t>
            </a: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zh-CN" altLang="en-US" sz="2400" dirty="0">
                <a:sym typeface="+mn-ea"/>
              </a:rPr>
              <a:t>请问，如果现在有一个房屋面积为</a:t>
            </a:r>
            <a:r>
              <a:rPr lang="en-US" altLang="zh-CN" sz="2400" dirty="0">
                <a:sym typeface="+mn-ea"/>
              </a:rPr>
              <a:t>55</a:t>
            </a:r>
            <a:r>
              <a:rPr lang="zh-CN" altLang="en-US" sz="2400" dirty="0">
                <a:sym typeface="+mn-ea"/>
              </a:rPr>
              <a:t>平，请问最终的租赁价格是多少比较合适</a:t>
            </a:r>
            <a:r>
              <a:rPr lang="en-US" altLang="zh-CN" sz="2400" dirty="0">
                <a:sym typeface="+mn-ea"/>
              </a:rPr>
              <a:t>?</a:t>
            </a:r>
            <a:endParaRPr lang="en-US" altLang="zh-CN" sz="2400" dirty="0">
              <a:latin typeface="微软雅黑" panose="020B0503020204020204" charset="-122"/>
              <a:ea typeface="微软雅黑" panose="020B0503020204020204" charset="-122"/>
            </a:endParaRPr>
          </a:p>
          <a:p>
            <a:pPr marL="0" indent="0">
              <a:lnSpc>
                <a:spcPct val="150000"/>
              </a:lnSpc>
              <a:buNone/>
            </a:pP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回归算法理性认知</a:t>
            </a:r>
            <a:endParaRPr lang="en-US" altLang="zh-CN" dirty="0"/>
          </a:p>
        </p:txBody>
      </p:sp>
      <p:graphicFrame>
        <p:nvGraphicFramePr>
          <p:cNvPr id="14" name="表格 13"/>
          <p:cNvGraphicFramePr/>
          <p:nvPr/>
        </p:nvGraphicFramePr>
        <p:xfrm>
          <a:off x="2900989" y="1081820"/>
          <a:ext cx="4822190" cy="3566160"/>
        </p:xfrm>
        <a:graphic>
          <a:graphicData uri="http://schemas.openxmlformats.org/drawingml/2006/table">
            <a:tbl>
              <a:tblPr firstRow="1" bandRow="1">
                <a:tableStyleId>{D27102A9-8310-4765-A935-A1911B00CA55}</a:tableStyleId>
              </a:tblPr>
              <a:tblGrid>
                <a:gridCol w="2411730"/>
                <a:gridCol w="2410460"/>
              </a:tblGrid>
              <a:tr h="396240">
                <a:tc>
                  <a:txBody>
                    <a:bodyPr/>
                    <a:lstStyle/>
                    <a:p>
                      <a:pPr>
                        <a:buNone/>
                      </a:pPr>
                      <a:r>
                        <a:rPr lang="zh-CN" altLang="en-US" sz="2000" dirty="0"/>
                        <a:t>房屋面积</a:t>
                      </a:r>
                      <a:r>
                        <a:rPr lang="en-US" altLang="zh-CN" sz="2000" dirty="0"/>
                        <a:t>(m^2)</a:t>
                      </a:r>
                    </a:p>
                  </a:txBody>
                  <a:tcPr marL="91423" marR="91423" marT="45711" marB="45711"/>
                </a:tc>
                <a:tc>
                  <a:txBody>
                    <a:bodyPr/>
                    <a:lstStyle/>
                    <a:p>
                      <a:pPr>
                        <a:buNone/>
                      </a:pPr>
                      <a:r>
                        <a:rPr lang="zh-CN" altLang="en-US" sz="2000" dirty="0"/>
                        <a:t>租赁价格</a:t>
                      </a:r>
                      <a:r>
                        <a:rPr lang="en-US" altLang="zh-CN" sz="2000" dirty="0"/>
                        <a:t>(1000</a:t>
                      </a:r>
                      <a:r>
                        <a:rPr lang="zh-CN" altLang="en-US" sz="2000" dirty="0"/>
                        <a:t>￥</a:t>
                      </a:r>
                      <a:r>
                        <a:rPr lang="en-US" altLang="zh-CN" sz="2000" dirty="0"/>
                        <a:t>)</a:t>
                      </a:r>
                    </a:p>
                  </a:txBody>
                  <a:tcPr marL="91423" marR="91423" marT="45711" marB="45711"/>
                </a:tc>
              </a:tr>
              <a:tr h="396240">
                <a:tc>
                  <a:txBody>
                    <a:bodyPr/>
                    <a:lstStyle/>
                    <a:p>
                      <a:pPr>
                        <a:buNone/>
                      </a:pPr>
                      <a:r>
                        <a:rPr lang="en-US" altLang="zh-CN" sz="2000" dirty="0"/>
                        <a:t>10</a:t>
                      </a:r>
                    </a:p>
                  </a:txBody>
                  <a:tcPr marL="91423" marR="91423" marT="45711" marB="45711"/>
                </a:tc>
                <a:tc>
                  <a:txBody>
                    <a:bodyPr/>
                    <a:lstStyle/>
                    <a:p>
                      <a:pPr>
                        <a:buNone/>
                      </a:pPr>
                      <a:r>
                        <a:rPr lang="en-US" altLang="zh-CN" sz="2000" dirty="0"/>
                        <a:t>0.8</a:t>
                      </a:r>
                    </a:p>
                  </a:txBody>
                  <a:tcPr marL="91423" marR="91423" marT="45711" marB="45711"/>
                </a:tc>
              </a:tr>
              <a:tr h="396240">
                <a:tc>
                  <a:txBody>
                    <a:bodyPr/>
                    <a:lstStyle/>
                    <a:p>
                      <a:pPr>
                        <a:buNone/>
                      </a:pPr>
                      <a:r>
                        <a:rPr lang="en-US" altLang="zh-CN" sz="2000" dirty="0"/>
                        <a:t>15</a:t>
                      </a:r>
                    </a:p>
                  </a:txBody>
                  <a:tcPr marL="91423" marR="91423" marT="45711" marB="45711"/>
                </a:tc>
                <a:tc>
                  <a:txBody>
                    <a:bodyPr/>
                    <a:lstStyle/>
                    <a:p>
                      <a:pPr>
                        <a:buNone/>
                      </a:pPr>
                      <a:r>
                        <a:rPr lang="en-US" altLang="zh-CN" sz="2000" dirty="0"/>
                        <a:t>1</a:t>
                      </a:r>
                    </a:p>
                  </a:txBody>
                  <a:tcPr marL="91423" marR="91423" marT="45711" marB="45711"/>
                </a:tc>
              </a:tr>
              <a:tr h="396240">
                <a:tc>
                  <a:txBody>
                    <a:bodyPr/>
                    <a:lstStyle/>
                    <a:p>
                      <a:pPr>
                        <a:buNone/>
                      </a:pPr>
                      <a:r>
                        <a:rPr lang="en-US" altLang="zh-CN" sz="2000" dirty="0"/>
                        <a:t>20</a:t>
                      </a:r>
                    </a:p>
                  </a:txBody>
                  <a:tcPr marL="91423" marR="91423" marT="45711" marB="45711"/>
                </a:tc>
                <a:tc>
                  <a:txBody>
                    <a:bodyPr/>
                    <a:lstStyle/>
                    <a:p>
                      <a:pPr>
                        <a:buNone/>
                      </a:pPr>
                      <a:r>
                        <a:rPr lang="en-US" altLang="zh-CN" sz="2000" dirty="0"/>
                        <a:t>1.8</a:t>
                      </a:r>
                    </a:p>
                  </a:txBody>
                  <a:tcPr marL="91423" marR="91423" marT="45711" marB="45711"/>
                </a:tc>
              </a:tr>
              <a:tr h="396240">
                <a:tc>
                  <a:txBody>
                    <a:bodyPr/>
                    <a:lstStyle/>
                    <a:p>
                      <a:pPr>
                        <a:buNone/>
                      </a:pPr>
                      <a:r>
                        <a:rPr lang="en-US" altLang="zh-CN" sz="2000"/>
                        <a:t>30</a:t>
                      </a:r>
                    </a:p>
                  </a:txBody>
                  <a:tcPr marL="91423" marR="91423" marT="45711" marB="45711"/>
                </a:tc>
                <a:tc>
                  <a:txBody>
                    <a:bodyPr/>
                    <a:lstStyle/>
                    <a:p>
                      <a:pPr>
                        <a:buNone/>
                      </a:pPr>
                      <a:r>
                        <a:rPr lang="en-US" altLang="zh-CN" sz="2000"/>
                        <a:t>2</a:t>
                      </a:r>
                    </a:p>
                  </a:txBody>
                  <a:tcPr marL="91423" marR="91423" marT="45711" marB="45711"/>
                </a:tc>
              </a:tr>
              <a:tr h="396240">
                <a:tc>
                  <a:txBody>
                    <a:bodyPr/>
                    <a:lstStyle/>
                    <a:p>
                      <a:pPr>
                        <a:buNone/>
                      </a:pPr>
                      <a:r>
                        <a:rPr lang="en-US" altLang="zh-CN" sz="2000"/>
                        <a:t>50</a:t>
                      </a:r>
                    </a:p>
                  </a:txBody>
                  <a:tcPr marL="91423" marR="91423" marT="45711" marB="45711"/>
                </a:tc>
                <a:tc>
                  <a:txBody>
                    <a:bodyPr/>
                    <a:lstStyle/>
                    <a:p>
                      <a:pPr>
                        <a:buNone/>
                      </a:pPr>
                      <a:r>
                        <a:rPr lang="en-US" altLang="zh-CN" sz="2000"/>
                        <a:t>3.2</a:t>
                      </a:r>
                    </a:p>
                  </a:txBody>
                  <a:tcPr marL="91423" marR="91423" marT="45711" marB="45711"/>
                </a:tc>
              </a:tr>
              <a:tr h="396240">
                <a:tc>
                  <a:txBody>
                    <a:bodyPr/>
                    <a:lstStyle/>
                    <a:p>
                      <a:pPr>
                        <a:buNone/>
                      </a:pPr>
                      <a:r>
                        <a:rPr lang="en-US" altLang="zh-CN" sz="2000"/>
                        <a:t>60</a:t>
                      </a:r>
                    </a:p>
                  </a:txBody>
                  <a:tcPr marL="91423" marR="91423" marT="45711" marB="45711"/>
                </a:tc>
                <a:tc>
                  <a:txBody>
                    <a:bodyPr/>
                    <a:lstStyle/>
                    <a:p>
                      <a:pPr>
                        <a:buNone/>
                      </a:pPr>
                      <a:r>
                        <a:rPr lang="en-US" altLang="zh-CN" sz="2000"/>
                        <a:t>3</a:t>
                      </a:r>
                    </a:p>
                  </a:txBody>
                  <a:tcPr marL="91423" marR="91423" marT="45711" marB="45711"/>
                </a:tc>
              </a:tr>
              <a:tr h="396240">
                <a:tc>
                  <a:txBody>
                    <a:bodyPr/>
                    <a:lstStyle/>
                    <a:p>
                      <a:pPr>
                        <a:buNone/>
                      </a:pPr>
                      <a:r>
                        <a:rPr lang="en-US" altLang="zh-CN" sz="2000"/>
                        <a:t>60</a:t>
                      </a:r>
                    </a:p>
                  </a:txBody>
                  <a:tcPr marL="91423" marR="91423" marT="45711" marB="45711"/>
                </a:tc>
                <a:tc>
                  <a:txBody>
                    <a:bodyPr/>
                    <a:lstStyle/>
                    <a:p>
                      <a:pPr>
                        <a:buNone/>
                      </a:pPr>
                      <a:r>
                        <a:rPr lang="en-US" altLang="zh-CN" sz="2000" dirty="0"/>
                        <a:t>3.1</a:t>
                      </a:r>
                    </a:p>
                  </a:txBody>
                  <a:tcPr marL="91423" marR="91423" marT="45711" marB="45711"/>
                </a:tc>
              </a:tr>
              <a:tr h="396240">
                <a:tc>
                  <a:txBody>
                    <a:bodyPr/>
                    <a:lstStyle/>
                    <a:p>
                      <a:pPr>
                        <a:buNone/>
                      </a:pPr>
                      <a:r>
                        <a:rPr lang="en-US" altLang="zh-CN" sz="2000"/>
                        <a:t>70</a:t>
                      </a:r>
                    </a:p>
                  </a:txBody>
                  <a:tcPr marL="91423" marR="91423" marT="45711" marB="45711"/>
                </a:tc>
                <a:tc>
                  <a:txBody>
                    <a:bodyPr/>
                    <a:lstStyle/>
                    <a:p>
                      <a:pPr>
                        <a:buNone/>
                      </a:pPr>
                      <a:r>
                        <a:rPr lang="en-US" altLang="zh-CN" sz="2000" dirty="0"/>
                        <a:t>3.5</a:t>
                      </a:r>
                    </a:p>
                  </a:txBody>
                  <a:tcPr marL="91423" marR="91423" marT="45711" marB="45711"/>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Logistic</a:t>
            </a:r>
            <a:r>
              <a:rPr lang="zh-CN" altLang="en-US">
                <a:sym typeface="+mn-ea"/>
              </a:rPr>
              <a:t>案例</a:t>
            </a:r>
            <a:r>
              <a:rPr lang="en-US" altLang="zh-CN">
                <a:sym typeface="+mn-ea"/>
              </a:rPr>
              <a:t>(</a:t>
            </a:r>
            <a:r>
              <a:rPr lang="zh-CN" altLang="en-US">
                <a:sym typeface="+mn-ea"/>
              </a:rPr>
              <a:t>一</a:t>
            </a:r>
            <a:r>
              <a:rPr lang="en-US" altLang="zh-CN">
                <a:sym typeface="+mn-ea"/>
              </a:rPr>
              <a:t>)</a:t>
            </a:r>
            <a:r>
              <a:rPr lang="zh-CN" altLang="en-US">
                <a:sym typeface="+mn-ea"/>
              </a:rPr>
              <a:t>：乳腺癌分类</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9395"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9396"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7"/>
          <a:srcRect l="1536" t="2529" r="1308"/>
          <a:stretch>
            <a:fillRect/>
          </a:stretch>
        </p:blipFill>
        <p:spPr>
          <a:xfrm>
            <a:off x="1095983" y="1014542"/>
            <a:ext cx="9998763" cy="555522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sym typeface="+mn-ea"/>
              </a:rPr>
              <a:t>Softmax</a:t>
            </a:r>
            <a:r>
              <a:rPr lang="zh-CN" altLang="en-US" dirty="0">
                <a:sym typeface="+mn-ea"/>
              </a:rPr>
              <a:t>案例</a:t>
            </a:r>
            <a:r>
              <a:rPr lang="en-US" altLang="zh-CN" dirty="0">
                <a:sym typeface="+mn-ea"/>
              </a:rPr>
              <a:t>(</a:t>
            </a:r>
            <a:r>
              <a:rPr lang="zh-CN" altLang="en-US" dirty="0">
                <a:sym typeface="+mn-ea"/>
              </a:rPr>
              <a:t>一</a:t>
            </a:r>
            <a:r>
              <a:rPr lang="en-US" altLang="zh-CN" dirty="0">
                <a:sym typeface="+mn-ea"/>
              </a:rPr>
              <a:t>)</a:t>
            </a:r>
            <a:r>
              <a:rPr lang="zh-CN" altLang="en-US" dirty="0">
                <a:sym typeface="+mn-ea"/>
              </a:rPr>
              <a:t>：葡萄酒质量分类</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0419"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zh-CN" altLang="en-US" sz="2400" dirty="0">
                <a:sym typeface="+mn-ea"/>
              </a:rPr>
              <a:t>基于</a:t>
            </a:r>
            <a:r>
              <a:rPr lang="zh-CN" altLang="en-US" sz="2400" dirty="0">
                <a:sym typeface="+mn-ea"/>
                <a:hlinkClick r:id="rId6"/>
              </a:rPr>
              <a:t>葡萄酒数据</a:t>
            </a:r>
            <a:r>
              <a:rPr lang="zh-CN" altLang="en-US" sz="2400" dirty="0">
                <a:sym typeface="+mn-ea"/>
              </a:rPr>
              <a:t>进行葡萄酒质量预测模型构建，使用</a:t>
            </a:r>
            <a:r>
              <a:rPr lang="en-US" altLang="zh-CN" sz="2400" dirty="0" err="1">
                <a:sym typeface="+mn-ea"/>
              </a:rPr>
              <a:t>Softmax</a:t>
            </a:r>
            <a:r>
              <a:rPr lang="zh-CN" altLang="en-US" sz="2400" dirty="0">
                <a:sym typeface="+mn-ea"/>
              </a:rPr>
              <a:t>算法构建模型，并获取</a:t>
            </a:r>
            <a:r>
              <a:rPr lang="en-US" altLang="zh-CN" sz="2400" dirty="0" err="1">
                <a:sym typeface="+mn-ea"/>
              </a:rPr>
              <a:t>Softmax</a:t>
            </a:r>
            <a:r>
              <a:rPr lang="zh-CN" altLang="en-US" sz="2400" dirty="0">
                <a:sym typeface="+mn-ea"/>
              </a:rPr>
              <a:t>算法构建的模型效果</a:t>
            </a:r>
            <a:r>
              <a:rPr lang="en-US" altLang="zh-CN" sz="2400" dirty="0">
                <a:sym typeface="+mn-ea"/>
              </a:rPr>
              <a:t>(</a:t>
            </a:r>
            <a:r>
              <a:rPr lang="zh-CN" altLang="en-US" sz="2400" dirty="0">
                <a:sym typeface="+mn-ea"/>
              </a:rPr>
              <a:t>注意：分成</a:t>
            </a:r>
            <a:r>
              <a:rPr lang="en-US" altLang="zh-CN" sz="2400" dirty="0">
                <a:sym typeface="+mn-ea"/>
              </a:rPr>
              <a:t>11</a:t>
            </a:r>
            <a:r>
              <a:rPr lang="zh-CN" altLang="en-US" sz="2400" dirty="0">
                <a:sym typeface="+mn-ea"/>
              </a:rPr>
              <a:t>类</a:t>
            </a:r>
            <a:r>
              <a:rPr lang="en-US" altLang="zh-CN" sz="2400" dirty="0">
                <a:sym typeface="+mn-ea"/>
              </a:rPr>
              <a:t>)</a:t>
            </a:r>
          </a:p>
          <a:p>
            <a:pPr lvl="1">
              <a:lnSpc>
                <a:spcPct val="150000"/>
              </a:lnSpc>
            </a:pPr>
            <a:r>
              <a:rPr lang="zh-CN" altLang="en-US" sz="2055" dirty="0">
                <a:solidFill>
                  <a:schemeClr val="tx1"/>
                </a:solidFill>
                <a:sym typeface="+mn-ea"/>
              </a:rPr>
              <a:t>数据来源：</a:t>
            </a:r>
            <a:r>
              <a:rPr lang="en-US" sz="2050" dirty="0">
                <a:sym typeface="+mn-ea"/>
              </a:rPr>
              <a:t>http://archive.ics.uci.edu/ml/datasets/Wine+Quality</a:t>
            </a:r>
            <a:endParaRPr lang="zh-CN" altLang="en-US" sz="2055" dirty="0">
              <a:solidFill>
                <a:schemeClr val="tx1"/>
              </a:solidFill>
              <a:sym typeface="+mn-ea"/>
            </a:endParaRP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0420" r:id="rId7" imgW="914400" imgH="215900" progId="Equation.KSEE3">
                  <p:embed/>
                </p:oleObj>
              </mc:Choice>
              <mc:Fallback>
                <p:oleObj r:id="rId7"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5" name="图片 4"/>
          <p:cNvPicPr>
            <a:picLocks noChangeAspect="1"/>
          </p:cNvPicPr>
          <p:nvPr/>
        </p:nvPicPr>
        <p:blipFill>
          <a:blip r:embed="rId8"/>
          <a:stretch>
            <a:fillRect/>
          </a:stretch>
        </p:blipFill>
        <p:spPr>
          <a:xfrm>
            <a:off x="379201" y="3252503"/>
            <a:ext cx="3392812" cy="2996645"/>
          </a:xfrm>
          <a:prstGeom prst="rect">
            <a:avLst/>
          </a:prstGeom>
        </p:spPr>
      </p:pic>
      <p:pic>
        <p:nvPicPr>
          <p:cNvPr id="8" name="图片 7"/>
          <p:cNvPicPr>
            <a:picLocks noChangeAspect="1"/>
          </p:cNvPicPr>
          <p:nvPr/>
        </p:nvPicPr>
        <p:blipFill>
          <a:blip r:embed="rId9"/>
          <a:stretch>
            <a:fillRect/>
          </a:stretch>
        </p:blipFill>
        <p:spPr>
          <a:xfrm>
            <a:off x="3508537" y="3199173"/>
            <a:ext cx="8512504" cy="310394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Softmax</a:t>
            </a:r>
            <a:r>
              <a:rPr lang="zh-CN" altLang="en-US">
                <a:sym typeface="+mn-ea"/>
              </a:rPr>
              <a:t>案例</a:t>
            </a:r>
            <a:r>
              <a:rPr lang="en-US" altLang="zh-CN">
                <a:sym typeface="+mn-ea"/>
              </a:rPr>
              <a:t>(</a:t>
            </a:r>
            <a:r>
              <a:rPr lang="zh-CN" altLang="en-US">
                <a:sym typeface="+mn-ea"/>
              </a:rPr>
              <a:t>一</a:t>
            </a:r>
            <a:r>
              <a:rPr lang="en-US" altLang="zh-CN">
                <a:sym typeface="+mn-ea"/>
              </a:rPr>
              <a:t>)</a:t>
            </a:r>
            <a:r>
              <a:rPr lang="zh-CN" altLang="en-US">
                <a:sym typeface="+mn-ea"/>
              </a:rPr>
              <a:t>：葡萄酒质量分类</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1443"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1444"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9" name="图片 8"/>
          <p:cNvPicPr>
            <a:picLocks noChangeAspect="1"/>
          </p:cNvPicPr>
          <p:nvPr/>
        </p:nvPicPr>
        <p:blipFill>
          <a:blip r:embed="rId7"/>
          <a:stretch>
            <a:fillRect/>
          </a:stretch>
        </p:blipFill>
        <p:spPr>
          <a:xfrm>
            <a:off x="1028686" y="1014542"/>
            <a:ext cx="9045805" cy="5113343"/>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分类问题综合案例</a:t>
            </a:r>
            <a:r>
              <a:rPr lang="en-US" altLang="zh-CN" dirty="0">
                <a:sym typeface="+mn-ea"/>
              </a:rPr>
              <a:t>(</a:t>
            </a:r>
            <a:r>
              <a:rPr lang="zh-CN" altLang="en-US" dirty="0">
                <a:sym typeface="+mn-ea"/>
              </a:rPr>
              <a:t>一</a:t>
            </a:r>
            <a:r>
              <a:rPr lang="en-US" altLang="zh-CN" dirty="0">
                <a:sym typeface="+mn-ea"/>
              </a:rPr>
              <a:t>)</a:t>
            </a:r>
            <a:r>
              <a:rPr lang="zh-CN" altLang="en-US" dirty="0">
                <a:sym typeface="+mn-ea"/>
              </a:rPr>
              <a:t>：信贷审批（作业）</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2467"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zh-CN" altLang="en-US" sz="2400" dirty="0">
                <a:sym typeface="+mn-ea"/>
              </a:rPr>
              <a:t>基于信贷数据进行用户信贷分类，使用</a:t>
            </a:r>
            <a:r>
              <a:rPr lang="en-US" altLang="zh-CN" sz="2400" dirty="0">
                <a:sym typeface="+mn-ea"/>
              </a:rPr>
              <a:t>Logistic</a:t>
            </a:r>
            <a:r>
              <a:rPr lang="zh-CN" altLang="en-US" sz="2400" dirty="0">
                <a:sym typeface="+mn-ea"/>
              </a:rPr>
              <a:t>算法和</a:t>
            </a:r>
            <a:r>
              <a:rPr lang="en-US" altLang="zh-CN" sz="2400" dirty="0">
                <a:sym typeface="+mn-ea"/>
              </a:rPr>
              <a:t>KNN</a:t>
            </a:r>
            <a:r>
              <a:rPr lang="zh-CN" altLang="en-US" sz="2400" dirty="0">
                <a:sym typeface="+mn-ea"/>
              </a:rPr>
              <a:t>算法构建模型，并比较这两大类算法的效果</a:t>
            </a:r>
          </a:p>
          <a:p>
            <a:pPr lvl="1">
              <a:lnSpc>
                <a:spcPct val="150000"/>
              </a:lnSpc>
            </a:pPr>
            <a:r>
              <a:rPr lang="zh-CN" altLang="en-US" sz="2055" dirty="0">
                <a:solidFill>
                  <a:schemeClr val="tx1"/>
                </a:solidFill>
                <a:sym typeface="+mn-ea"/>
              </a:rPr>
              <a:t>数据来源：http://archive.ics.uci.edu/ml/datasets/Credit+Approval</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2468"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7"/>
          <a:stretch>
            <a:fillRect/>
          </a:stretch>
        </p:blipFill>
        <p:spPr>
          <a:xfrm>
            <a:off x="297301" y="2847448"/>
            <a:ext cx="3616925" cy="3673430"/>
          </a:xfrm>
          <a:prstGeom prst="rect">
            <a:avLst/>
          </a:prstGeom>
        </p:spPr>
      </p:pic>
      <p:pic>
        <p:nvPicPr>
          <p:cNvPr id="5" name="图片 4"/>
          <p:cNvPicPr>
            <a:picLocks noChangeAspect="1"/>
          </p:cNvPicPr>
          <p:nvPr/>
        </p:nvPicPr>
        <p:blipFill>
          <a:blip r:embed="rId8"/>
          <a:stretch>
            <a:fillRect/>
          </a:stretch>
        </p:blipFill>
        <p:spPr>
          <a:xfrm>
            <a:off x="4464670" y="3536295"/>
            <a:ext cx="6895458" cy="2652539"/>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分类问题综合案例</a:t>
            </a:r>
            <a:r>
              <a:rPr lang="en-US" altLang="zh-CN">
                <a:sym typeface="+mn-ea"/>
              </a:rPr>
              <a:t>(</a:t>
            </a:r>
            <a:r>
              <a:rPr lang="zh-CN" altLang="en-US">
                <a:sym typeface="+mn-ea"/>
              </a:rPr>
              <a:t>一</a:t>
            </a:r>
            <a:r>
              <a:rPr lang="en-US" altLang="zh-CN">
                <a:sym typeface="+mn-ea"/>
              </a:rPr>
              <a:t>)</a:t>
            </a:r>
            <a:r>
              <a:rPr lang="zh-CN" altLang="en-US">
                <a:sym typeface="+mn-ea"/>
              </a:rPr>
              <a:t>：信贷审批</a:t>
            </a:r>
            <a:r>
              <a:rPr altLang="en-US">
                <a:sym typeface="+mn-ea"/>
              </a:rPr>
              <a:t>（作业）</a:t>
            </a:r>
            <a:r>
              <a:rPr lang="zh-CN" altLang="en-US" dirty="0">
                <a:sym typeface="+mn-ea"/>
              </a:rPr>
              <a:t/>
            </a:r>
            <a:br>
              <a:rPr lang="zh-CN" altLang="en-US" dirty="0">
                <a:sym typeface="+mn-ea"/>
              </a:rPr>
            </a:br>
            <a:endParaRPr lang="zh-CN" altLang="en-US">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3491"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3492"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1025511" y="1014542"/>
            <a:ext cx="10140342" cy="5633947"/>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总结</a:t>
            </a: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4515" r:id="rId4" imgW="914400" imgH="215900" progId="Equation.KSEE3">
                  <p:embed/>
                </p:oleObj>
              </mc:Choice>
              <mc:Fallback>
                <p:oleObj r:id="rId4" imgW="914400" imgH="215900" progId="Equation.KSEE3">
                  <p:embed/>
                  <p:pic>
                    <p:nvPicPr>
                      <p:cNvPr id="0" name="图片 8194"/>
                      <p:cNvPicPr/>
                      <p:nvPr/>
                    </p:nvPicPr>
                    <p:blipFill>
                      <a:blip r:embed="rId5"/>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en-US" altLang="zh-CN" sz="2400">
                <a:solidFill>
                  <a:schemeClr val="tx1"/>
                </a:solidFill>
                <a:sym typeface="+mn-ea"/>
              </a:rPr>
              <a:t> </a:t>
            </a:r>
            <a:r>
              <a:rPr lang="zh-CN" altLang="en-US" sz="2400">
                <a:solidFill>
                  <a:schemeClr val="tx1"/>
                </a:solidFill>
                <a:sym typeface="+mn-ea"/>
              </a:rPr>
              <a:t>线性模型一般用于回归问题，</a:t>
            </a:r>
            <a:r>
              <a:rPr lang="en-US" altLang="zh-CN" sz="2400">
                <a:solidFill>
                  <a:schemeClr val="tx1"/>
                </a:solidFill>
                <a:sym typeface="+mn-ea"/>
              </a:rPr>
              <a:t>Logistic</a:t>
            </a:r>
            <a:r>
              <a:rPr lang="zh-CN" altLang="en-US" sz="2400">
                <a:solidFill>
                  <a:schemeClr val="tx1"/>
                </a:solidFill>
                <a:sym typeface="+mn-ea"/>
              </a:rPr>
              <a:t>和</a:t>
            </a:r>
            <a:r>
              <a:rPr lang="en-US" altLang="zh-CN" sz="2400">
                <a:solidFill>
                  <a:schemeClr val="tx1"/>
                </a:solidFill>
                <a:sym typeface="+mn-ea"/>
              </a:rPr>
              <a:t>Softmax</a:t>
            </a:r>
            <a:r>
              <a:rPr lang="zh-CN" altLang="en-US" sz="2400">
                <a:solidFill>
                  <a:schemeClr val="tx1"/>
                </a:solidFill>
                <a:sym typeface="+mn-ea"/>
              </a:rPr>
              <a:t>模型一般用于分类问题</a:t>
            </a:r>
          </a:p>
          <a:p>
            <a:pPr>
              <a:lnSpc>
                <a:spcPct val="150000"/>
              </a:lnSpc>
            </a:pPr>
            <a:r>
              <a:rPr lang="zh-CN" altLang="en-US" sz="2400">
                <a:solidFill>
                  <a:schemeClr val="tx1"/>
                </a:solidFill>
                <a:sym typeface="+mn-ea"/>
              </a:rPr>
              <a:t> 求</a:t>
            </a:r>
            <a:r>
              <a:rPr lang="zh-CN" altLang="en-US" sz="2400">
                <a:sym typeface="+mn-ea"/>
              </a:rPr>
              <a:t>θ的主要方式是梯度下降算法，梯度下降算法是参数优化的重要手段，主要是</a:t>
            </a:r>
            <a:r>
              <a:rPr lang="en-US" altLang="zh-CN" sz="2400">
                <a:sym typeface="+mn-ea"/>
              </a:rPr>
              <a:t>SGD</a:t>
            </a:r>
            <a:r>
              <a:rPr lang="zh-CN" altLang="en-US" sz="2400">
                <a:sym typeface="+mn-ea"/>
              </a:rPr>
              <a:t>，适用于在线学习以及跳出局部极小值</a:t>
            </a:r>
          </a:p>
          <a:p>
            <a:pPr>
              <a:lnSpc>
                <a:spcPct val="150000"/>
              </a:lnSpc>
            </a:pPr>
            <a:r>
              <a:rPr lang="en-US" altLang="zh-CN" sz="2400">
                <a:solidFill>
                  <a:schemeClr val="tx1"/>
                </a:solidFill>
                <a:sym typeface="+mn-ea"/>
              </a:rPr>
              <a:t> Logistic/Softmax</a:t>
            </a:r>
            <a:r>
              <a:rPr lang="zh-CN" altLang="en-US" sz="2400">
                <a:solidFill>
                  <a:schemeClr val="tx1"/>
                </a:solidFill>
                <a:sym typeface="+mn-ea"/>
              </a:rPr>
              <a:t>回归是实践中解决分类问题的最重要的方法</a:t>
            </a:r>
          </a:p>
          <a:p>
            <a:pPr>
              <a:lnSpc>
                <a:spcPct val="150000"/>
              </a:lnSpc>
            </a:pPr>
            <a:r>
              <a:rPr lang="zh-CN" altLang="en-US" sz="2400">
                <a:solidFill>
                  <a:schemeClr val="tx1"/>
                </a:solidFill>
                <a:sym typeface="+mn-ea"/>
              </a:rPr>
              <a:t> 广义线性模型对样本要求不必要服从正态分布、只需要服从指数分布簇</a:t>
            </a:r>
            <a:r>
              <a:rPr lang="en-US" altLang="zh-CN" sz="2400">
                <a:solidFill>
                  <a:schemeClr val="tx1"/>
                </a:solidFill>
                <a:sym typeface="+mn-ea"/>
              </a:rPr>
              <a:t>(</a:t>
            </a:r>
            <a:r>
              <a:rPr lang="zh-CN" altLang="en-US" sz="2400">
                <a:solidFill>
                  <a:schemeClr val="tx1"/>
                </a:solidFill>
                <a:sym typeface="+mn-ea"/>
              </a:rPr>
              <a:t>二项分布、泊松分布、伯努利分布、指数分布等</a:t>
            </a:r>
            <a:r>
              <a:rPr lang="en-US" altLang="zh-CN" sz="2400">
                <a:solidFill>
                  <a:schemeClr val="tx1"/>
                </a:solidFill>
                <a:sym typeface="+mn-ea"/>
              </a:rPr>
              <a:t>)</a:t>
            </a:r>
            <a:r>
              <a:rPr lang="zh-CN" altLang="en-US" sz="2400">
                <a:solidFill>
                  <a:schemeClr val="tx1"/>
                </a:solidFill>
                <a:sym typeface="+mn-ea"/>
              </a:rPr>
              <a:t>即可；广义线性模型的自变量可以是连续的也可以是离散的。</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64516" r:id="rId6" imgW="914400" imgH="215900" progId="Equation.KSEE3">
                  <p:embed/>
                </p:oleObj>
              </mc:Choice>
              <mc:Fallback>
                <p:oleObj r:id="rId6" imgW="914400" imgH="215900" progId="Equation.KSEE3">
                  <p:embed/>
                  <p:pic>
                    <p:nvPicPr>
                      <p:cNvPr id="0" name="图片 10240"/>
                      <p:cNvPicPr/>
                      <p:nvPr/>
                    </p:nvPicPr>
                    <p:blipFill>
                      <a:blip r:embed="rId5"/>
                      <a:stretch>
                        <a:fillRect/>
                      </a:stretch>
                    </p:blipFill>
                    <p:spPr>
                      <a:xfrm>
                        <a:off x="5638567" y="3320435"/>
                        <a:ext cx="914231" cy="215860"/>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a:t>
            </a:r>
          </a:p>
        </p:txBody>
      </p:sp>
      <p:graphicFrame>
        <p:nvGraphicFramePr>
          <p:cNvPr id="2" name="对象 1">
            <a:hlinkClick r:id="" action="ppaction://ole?verb=0"/>
          </p:cNvPr>
          <p:cNvGraphicFramePr>
            <a:graphicFrameLocks noChangeAspect="1"/>
          </p:cNvGraphicFramePr>
          <p:nvPr/>
        </p:nvGraphicFramePr>
        <p:xfrm>
          <a:off x="923925" y="1204595"/>
          <a:ext cx="4817110" cy="697230"/>
        </p:xfrm>
        <a:graphic>
          <a:graphicData uri="http://schemas.openxmlformats.org/presentationml/2006/ole">
            <mc:AlternateContent xmlns:mc="http://schemas.openxmlformats.org/markup-compatibility/2006">
              <mc:Choice xmlns:v="urn:schemas-microsoft-com:vml" Requires="v">
                <p:oleObj spid="_x0000_s9258" name="公式" r:id="rId4" imgW="1333500" imgH="228600" progId="Equation.3">
                  <p:embed/>
                </p:oleObj>
              </mc:Choice>
              <mc:Fallback>
                <p:oleObj name="公式" r:id="rId4" imgW="1333500" imgH="228600" progId="Equation.3">
                  <p:embed/>
                  <p:pic>
                    <p:nvPicPr>
                      <p:cNvPr id="0" name="图片 1024"/>
                      <p:cNvPicPr/>
                      <p:nvPr/>
                    </p:nvPicPr>
                    <p:blipFill>
                      <a:blip r:embed="rId5"/>
                      <a:stretch>
                        <a:fillRect/>
                      </a:stretch>
                    </p:blipFill>
                    <p:spPr>
                      <a:xfrm>
                        <a:off x="923925" y="1204595"/>
                        <a:ext cx="4817110" cy="697230"/>
                      </a:xfrm>
                      <a:prstGeom prst="rect">
                        <a:avLst/>
                      </a:prstGeom>
                    </p:spPr>
                  </p:pic>
                </p:oleObj>
              </mc:Fallback>
            </mc:AlternateContent>
          </a:graphicData>
        </a:graphic>
      </p:graphicFrame>
      <p:graphicFrame>
        <p:nvGraphicFramePr>
          <p:cNvPr id="15" name="表格 14"/>
          <p:cNvGraphicFramePr/>
          <p:nvPr/>
        </p:nvGraphicFramePr>
        <p:xfrm>
          <a:off x="356980" y="2286212"/>
          <a:ext cx="5078730" cy="3048000"/>
        </p:xfrm>
        <a:graphic>
          <a:graphicData uri="http://schemas.openxmlformats.org/drawingml/2006/table">
            <a:tbl>
              <a:tblPr firstRow="1" bandRow="1">
                <a:tableStyleId>{D27102A9-8310-4765-A935-A1911B00CA55}</a:tableStyleId>
              </a:tblPr>
              <a:tblGrid>
                <a:gridCol w="1692910"/>
                <a:gridCol w="1692910"/>
                <a:gridCol w="1692910"/>
              </a:tblGrid>
              <a:tr h="381000">
                <a:tc>
                  <a:txBody>
                    <a:bodyPr/>
                    <a:lstStyle/>
                    <a:p>
                      <a:pPr>
                        <a:buNone/>
                      </a:pPr>
                      <a:r>
                        <a:rPr lang="zh-CN" altLang="en-US" sz="1800"/>
                        <a:t>房屋面积</a:t>
                      </a:r>
                    </a:p>
                  </a:txBody>
                  <a:tcPr marL="91423" marR="91423" marT="45711" marB="45711"/>
                </a:tc>
                <a:tc>
                  <a:txBody>
                    <a:bodyPr/>
                    <a:lstStyle/>
                    <a:p>
                      <a:pPr>
                        <a:buNone/>
                      </a:pPr>
                      <a:r>
                        <a:rPr lang="zh-CN" altLang="en-US" sz="1800"/>
                        <a:t>房间数量</a:t>
                      </a:r>
                    </a:p>
                  </a:txBody>
                  <a:tcPr marL="91423" marR="91423" marT="45711" marB="45711"/>
                </a:tc>
                <a:tc>
                  <a:txBody>
                    <a:bodyPr/>
                    <a:lstStyle/>
                    <a:p>
                      <a:pPr>
                        <a:buNone/>
                      </a:pPr>
                      <a:r>
                        <a:rPr lang="zh-CN" altLang="en-US" sz="1800"/>
                        <a:t>租赁价格</a:t>
                      </a:r>
                    </a:p>
                  </a:txBody>
                  <a:tcPr marL="91423" marR="91423" marT="45711" marB="45711"/>
                </a:tc>
              </a:tr>
              <a:tr h="381000">
                <a:tc>
                  <a:txBody>
                    <a:bodyPr/>
                    <a:lstStyle/>
                    <a:p>
                      <a:pPr>
                        <a:buNone/>
                      </a:pPr>
                      <a:r>
                        <a:rPr lang="en-US" altLang="zh-CN" sz="1800"/>
                        <a:t>10</a:t>
                      </a:r>
                    </a:p>
                  </a:txBody>
                  <a:tcPr marL="91423" marR="91423" marT="45711" marB="45711"/>
                </a:tc>
                <a:tc>
                  <a:txBody>
                    <a:bodyPr/>
                    <a:lstStyle/>
                    <a:p>
                      <a:pPr>
                        <a:buNone/>
                      </a:pPr>
                      <a:r>
                        <a:rPr lang="en-US" altLang="zh-CN" sz="1800"/>
                        <a:t>1</a:t>
                      </a:r>
                    </a:p>
                  </a:txBody>
                  <a:tcPr marL="91423" marR="91423" marT="45711" marB="45711"/>
                </a:tc>
                <a:tc>
                  <a:txBody>
                    <a:bodyPr/>
                    <a:lstStyle/>
                    <a:p>
                      <a:pPr>
                        <a:buNone/>
                      </a:pPr>
                      <a:r>
                        <a:rPr lang="en-US" altLang="zh-CN" sz="1800"/>
                        <a:t>0.8</a:t>
                      </a:r>
                    </a:p>
                  </a:txBody>
                  <a:tcPr marL="91423" marR="91423" marT="45711" marB="45711"/>
                </a:tc>
              </a:tr>
              <a:tr h="381000">
                <a:tc>
                  <a:txBody>
                    <a:bodyPr/>
                    <a:lstStyle/>
                    <a:p>
                      <a:pPr>
                        <a:buNone/>
                      </a:pPr>
                      <a:r>
                        <a:rPr lang="en-US" altLang="zh-CN" sz="1800"/>
                        <a:t>20</a:t>
                      </a:r>
                    </a:p>
                  </a:txBody>
                  <a:tcPr marL="91423" marR="91423" marT="45711" marB="45711"/>
                </a:tc>
                <a:tc>
                  <a:txBody>
                    <a:bodyPr/>
                    <a:lstStyle/>
                    <a:p>
                      <a:pPr>
                        <a:buNone/>
                      </a:pPr>
                      <a:r>
                        <a:rPr lang="en-US" altLang="zh-CN" sz="1800"/>
                        <a:t>1</a:t>
                      </a:r>
                    </a:p>
                  </a:txBody>
                  <a:tcPr marL="91423" marR="91423" marT="45711" marB="45711"/>
                </a:tc>
                <a:tc>
                  <a:txBody>
                    <a:bodyPr/>
                    <a:lstStyle/>
                    <a:p>
                      <a:pPr>
                        <a:buNone/>
                      </a:pPr>
                      <a:r>
                        <a:rPr lang="en-US" altLang="zh-CN" sz="1800"/>
                        <a:t>1.8</a:t>
                      </a:r>
                    </a:p>
                  </a:txBody>
                  <a:tcPr marL="91423" marR="91423" marT="45711" marB="45711"/>
                </a:tc>
              </a:tr>
              <a:tr h="381000">
                <a:tc>
                  <a:txBody>
                    <a:bodyPr/>
                    <a:lstStyle/>
                    <a:p>
                      <a:pPr>
                        <a:buNone/>
                      </a:pPr>
                      <a:r>
                        <a:rPr lang="en-US" altLang="zh-CN" sz="1800"/>
                        <a:t>30</a:t>
                      </a:r>
                    </a:p>
                  </a:txBody>
                  <a:tcPr marL="91423" marR="91423" marT="45711" marB="45711"/>
                </a:tc>
                <a:tc>
                  <a:txBody>
                    <a:bodyPr/>
                    <a:lstStyle/>
                    <a:p>
                      <a:pPr>
                        <a:buNone/>
                      </a:pPr>
                      <a:r>
                        <a:rPr lang="en-US" altLang="zh-CN" sz="1800"/>
                        <a:t>1</a:t>
                      </a:r>
                    </a:p>
                  </a:txBody>
                  <a:tcPr marL="91423" marR="91423" marT="45711" marB="45711"/>
                </a:tc>
                <a:tc>
                  <a:txBody>
                    <a:bodyPr/>
                    <a:lstStyle/>
                    <a:p>
                      <a:pPr>
                        <a:buNone/>
                      </a:pPr>
                      <a:r>
                        <a:rPr lang="en-US" altLang="zh-CN" sz="1800"/>
                        <a:t>2.2</a:t>
                      </a:r>
                    </a:p>
                  </a:txBody>
                  <a:tcPr marL="91423" marR="91423" marT="45711" marB="45711"/>
                </a:tc>
              </a:tr>
              <a:tr h="381000">
                <a:tc>
                  <a:txBody>
                    <a:bodyPr/>
                    <a:lstStyle/>
                    <a:p>
                      <a:pPr>
                        <a:buNone/>
                      </a:pPr>
                      <a:r>
                        <a:rPr lang="en-US" altLang="zh-CN" sz="1800"/>
                        <a:t>30</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2.5</a:t>
                      </a:r>
                    </a:p>
                  </a:txBody>
                  <a:tcPr marL="91423" marR="91423" marT="45711" marB="45711"/>
                </a:tc>
              </a:tr>
              <a:tr h="381000">
                <a:tc>
                  <a:txBody>
                    <a:bodyPr/>
                    <a:lstStyle/>
                    <a:p>
                      <a:pPr>
                        <a:buNone/>
                      </a:pPr>
                      <a:r>
                        <a:rPr lang="en-US" altLang="zh-CN" sz="1800"/>
                        <a:t>70</a:t>
                      </a:r>
                    </a:p>
                  </a:txBody>
                  <a:tcPr marL="91423" marR="91423" marT="45711" marB="45711"/>
                </a:tc>
                <a:tc>
                  <a:txBody>
                    <a:bodyPr/>
                    <a:lstStyle/>
                    <a:p>
                      <a:pPr>
                        <a:buNone/>
                      </a:pPr>
                      <a:r>
                        <a:rPr lang="en-US" altLang="zh-CN" sz="1800"/>
                        <a:t>3</a:t>
                      </a:r>
                    </a:p>
                  </a:txBody>
                  <a:tcPr marL="91423" marR="91423" marT="45711" marB="45711"/>
                </a:tc>
                <a:tc>
                  <a:txBody>
                    <a:bodyPr/>
                    <a:lstStyle/>
                    <a:p>
                      <a:pPr>
                        <a:buNone/>
                      </a:pPr>
                      <a:r>
                        <a:rPr lang="en-US" altLang="zh-CN" sz="1800"/>
                        <a:t>5.5</a:t>
                      </a:r>
                    </a:p>
                  </a:txBody>
                  <a:tcPr marL="91423" marR="91423" marT="45711" marB="45711"/>
                </a:tc>
              </a:tr>
              <a:tr h="381000">
                <a:tc>
                  <a:txBody>
                    <a:bodyPr/>
                    <a:lstStyle/>
                    <a:p>
                      <a:pPr>
                        <a:buNone/>
                      </a:pPr>
                      <a:r>
                        <a:rPr lang="en-US" altLang="zh-CN" sz="1800"/>
                        <a:t>70</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5.2</a:t>
                      </a:r>
                    </a:p>
                  </a:txBody>
                  <a:tcPr marL="91423" marR="91423" marT="45711" marB="45711"/>
                </a:tc>
              </a:tr>
              <a:tr h="381000">
                <a:tc>
                  <a:txBody>
                    <a:bodyPr/>
                    <a:lstStyle/>
                    <a:p>
                      <a:pPr>
                        <a:buNone/>
                      </a:pPr>
                      <a:r>
                        <a:rPr lang="en-US" altLang="zh-CN" sz="1800"/>
                        <a:t>.....</a:t>
                      </a:r>
                    </a:p>
                  </a:txBody>
                  <a:tcPr marL="91423" marR="91423" marT="45711" marB="45711"/>
                </a:tc>
                <a:tc>
                  <a:txBody>
                    <a:bodyPr/>
                    <a:lstStyle/>
                    <a:p>
                      <a:pPr>
                        <a:buNone/>
                      </a:pPr>
                      <a:r>
                        <a:rPr lang="en-US" altLang="zh-CN" sz="1800"/>
                        <a:t>......</a:t>
                      </a:r>
                    </a:p>
                  </a:txBody>
                  <a:tcPr marL="91423" marR="91423" marT="45711" marB="45711"/>
                </a:tc>
                <a:tc>
                  <a:txBody>
                    <a:bodyPr/>
                    <a:lstStyle/>
                    <a:p>
                      <a:pPr>
                        <a:buNone/>
                      </a:pPr>
                      <a:r>
                        <a:rPr lang="en-US" altLang="zh-CN" sz="1800"/>
                        <a:t>........</a:t>
                      </a:r>
                    </a:p>
                  </a:txBody>
                  <a:tcPr marL="91423" marR="91423" marT="45711" marB="45711"/>
                </a:tc>
              </a:tr>
            </a:tbl>
          </a:graphicData>
        </a:graphic>
      </p:graphicFrame>
      <p:pic>
        <p:nvPicPr>
          <p:cNvPr id="6" name="图片 5"/>
          <p:cNvPicPr>
            <a:picLocks noChangeAspect="1"/>
          </p:cNvPicPr>
          <p:nvPr/>
        </p:nvPicPr>
        <p:blipFill>
          <a:blip r:embed="rId6">
            <a:clrChange>
              <a:clrFrom>
                <a:srgbClr val="FFFFFF">
                  <a:alpha val="100000"/>
                </a:srgbClr>
              </a:clrFrom>
              <a:clrTo>
                <a:srgbClr val="FFFFFF">
                  <a:alpha val="100000"/>
                  <a:alpha val="0"/>
                </a:srgbClr>
              </a:clrTo>
            </a:clrChange>
          </a:blip>
          <a:srcRect l="22082" r="25771" b="11789"/>
          <a:stretch>
            <a:fillRect/>
          </a:stretch>
        </p:blipFill>
        <p:spPr>
          <a:xfrm>
            <a:off x="6528037" y="1204372"/>
            <a:ext cx="4815583" cy="49577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a:t>
            </a:r>
          </a:p>
        </p:txBody>
      </p:sp>
      <p:sp>
        <p:nvSpPr>
          <p:cNvPr id="2" name="内容占位符 1"/>
          <p:cNvSpPr>
            <a:spLocks noGrp="1"/>
          </p:cNvSpPr>
          <p:nvPr>
            <p:ph idx="1"/>
          </p:nvPr>
        </p:nvSpPr>
        <p:spPr>
          <a:xfrm>
            <a:off x="838200" y="5260975"/>
            <a:ext cx="10515600" cy="916305"/>
          </a:xfrm>
        </p:spPr>
        <p:txBody>
          <a:bodyPr/>
          <a:lstStyle/>
          <a:p>
            <a:r>
              <a:rPr lang="en-US" altLang="zh-CN"/>
              <a:t> </a:t>
            </a:r>
            <a:r>
              <a:rPr lang="zh-CN" altLang="en-US" dirty="0">
                <a:sym typeface="+mn-ea"/>
              </a:rPr>
              <a:t>最终要求是计算出    的值，并选择最优的    值构成算法公式</a:t>
            </a:r>
            <a:endParaRPr lang="en-US" altLang="zh-CN"/>
          </a:p>
        </p:txBody>
      </p:sp>
      <p:graphicFrame>
        <p:nvGraphicFramePr>
          <p:cNvPr id="13" name="对象 12">
            <a:hlinkClick r:id="" action="ppaction://ole?verb=0"/>
          </p:cNvPr>
          <p:cNvGraphicFramePr>
            <a:graphicFrameLocks noChangeAspect="1"/>
          </p:cNvGraphicFramePr>
          <p:nvPr/>
        </p:nvGraphicFramePr>
        <p:xfrm>
          <a:off x="7461950" y="2827131"/>
          <a:ext cx="914231" cy="215860"/>
        </p:xfrm>
        <a:graphic>
          <a:graphicData uri="http://schemas.openxmlformats.org/presentationml/2006/ole">
            <mc:AlternateContent xmlns:mc="http://schemas.openxmlformats.org/markup-compatibility/2006">
              <mc:Choice xmlns:v="urn:schemas-microsoft-com:vml" Requires="v">
                <p:oleObj spid="_x0000_s4367" r:id="rId4" imgW="914400" imgH="215900" progId="Equation.KSEE3">
                  <p:embed/>
                </p:oleObj>
              </mc:Choice>
              <mc:Fallback>
                <p:oleObj r:id="rId4" imgW="914400" imgH="215900" progId="Equation.KSEE3">
                  <p:embed/>
                  <p:pic>
                    <p:nvPicPr>
                      <p:cNvPr id="0" name="图片 4096"/>
                      <p:cNvPicPr/>
                      <p:nvPr/>
                    </p:nvPicPr>
                    <p:blipFill>
                      <a:blip r:embed="rId5"/>
                      <a:stretch>
                        <a:fillRect/>
                      </a:stretch>
                    </p:blipFill>
                    <p:spPr>
                      <a:xfrm>
                        <a:off x="7461950" y="2827131"/>
                        <a:ext cx="914231" cy="215860"/>
                      </a:xfrm>
                      <a:prstGeom prst="rect">
                        <a:avLst/>
                      </a:prstGeom>
                    </p:spPr>
                  </p:pic>
                </p:oleObj>
              </mc:Fallback>
            </mc:AlternateContent>
          </a:graphicData>
        </a:graphic>
      </p:graphicFrame>
      <p:grpSp>
        <p:nvGrpSpPr>
          <p:cNvPr id="25" name="组合 24"/>
          <p:cNvGrpSpPr/>
          <p:nvPr/>
        </p:nvGrpSpPr>
        <p:grpSpPr>
          <a:xfrm>
            <a:off x="2560657" y="1056444"/>
            <a:ext cx="6072650" cy="4120387"/>
            <a:chOff x="4030" y="1664"/>
            <a:chExt cx="9565" cy="6490"/>
          </a:xfrm>
        </p:grpSpPr>
        <p:graphicFrame>
          <p:nvGraphicFramePr>
            <p:cNvPr id="9" name="对象 8">
              <a:hlinkClick r:id="" action="ppaction://ole?verb=0"/>
            </p:cNvPr>
            <p:cNvGraphicFramePr>
              <a:graphicFrameLocks noChangeAspect="1"/>
            </p:cNvGraphicFramePr>
            <p:nvPr/>
          </p:nvGraphicFramePr>
          <p:xfrm>
            <a:off x="6007" y="5855"/>
            <a:ext cx="5138" cy="2299"/>
          </p:xfrm>
          <a:graphic>
            <a:graphicData uri="http://schemas.openxmlformats.org/presentationml/2006/ole">
              <mc:AlternateContent xmlns:mc="http://schemas.openxmlformats.org/markup-compatibility/2006">
                <mc:Choice xmlns:v="urn:schemas-microsoft-com:vml" Requires="v">
                  <p:oleObj spid="_x0000_s4368" r:id="rId6" imgW="965200" imgH="431800" progId="Equation.KSEE3">
                    <p:embed/>
                  </p:oleObj>
                </mc:Choice>
                <mc:Fallback>
                  <p:oleObj r:id="rId6" imgW="965200" imgH="431800" progId="Equation.KSEE3">
                    <p:embed/>
                    <p:pic>
                      <p:nvPicPr>
                        <p:cNvPr id="0" name="图片 1024"/>
                        <p:cNvPicPr/>
                        <p:nvPr/>
                      </p:nvPicPr>
                      <p:blipFill>
                        <a:blip r:embed="rId7"/>
                        <a:stretch>
                          <a:fillRect/>
                        </a:stretch>
                      </p:blipFill>
                      <p:spPr>
                        <a:xfrm>
                          <a:off x="6007" y="5855"/>
                          <a:ext cx="5138" cy="229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030" y="1664"/>
            <a:ext cx="8854" cy="1217"/>
          </p:xfrm>
          <a:graphic>
            <a:graphicData uri="http://schemas.openxmlformats.org/presentationml/2006/ole">
              <mc:AlternateContent xmlns:mc="http://schemas.openxmlformats.org/markup-compatibility/2006">
                <mc:Choice xmlns:v="urn:schemas-microsoft-com:vml" Requires="v">
                  <p:oleObj spid="_x0000_s4369" r:id="rId8" imgW="1663700" imgH="228600" progId="Equation.KSEE3">
                    <p:embed/>
                  </p:oleObj>
                </mc:Choice>
                <mc:Fallback>
                  <p:oleObj r:id="rId8" imgW="1663700" imgH="228600" progId="Equation.KSEE3">
                    <p:embed/>
                    <p:pic>
                      <p:nvPicPr>
                        <p:cNvPr id="0" name="图片 1024"/>
                        <p:cNvPicPr/>
                        <p:nvPr/>
                      </p:nvPicPr>
                      <p:blipFill>
                        <a:blip r:embed="rId9"/>
                        <a:stretch>
                          <a:fillRect/>
                        </a:stretch>
                      </p:blipFill>
                      <p:spPr>
                        <a:xfrm>
                          <a:off x="4030" y="1664"/>
                          <a:ext cx="8854" cy="1217"/>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890" y="3236"/>
            <a:ext cx="7300" cy="1217"/>
          </p:xfrm>
          <a:graphic>
            <a:graphicData uri="http://schemas.openxmlformats.org/presentationml/2006/ole">
              <mc:AlternateContent xmlns:mc="http://schemas.openxmlformats.org/markup-compatibility/2006">
                <mc:Choice xmlns:v="urn:schemas-microsoft-com:vml" Requires="v">
                  <p:oleObj spid="_x0000_s4370" r:id="rId10" imgW="1371600" imgH="228600" progId="Equation.KSEE3">
                    <p:embed/>
                  </p:oleObj>
                </mc:Choice>
                <mc:Fallback>
                  <p:oleObj r:id="rId10" imgW="1371600" imgH="228600" progId="Equation.KSEE3">
                    <p:embed/>
                    <p:pic>
                      <p:nvPicPr>
                        <p:cNvPr id="0" name="图片 1024"/>
                        <p:cNvPicPr/>
                        <p:nvPr/>
                      </p:nvPicPr>
                      <p:blipFill>
                        <a:blip r:embed="rId11"/>
                        <a:stretch>
                          <a:fillRect/>
                        </a:stretch>
                      </p:blipFill>
                      <p:spPr>
                        <a:xfrm>
                          <a:off x="5890" y="3236"/>
                          <a:ext cx="7300" cy="1217"/>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5890" y="4793"/>
            <a:ext cx="7705" cy="1217"/>
          </p:xfrm>
          <a:graphic>
            <a:graphicData uri="http://schemas.openxmlformats.org/presentationml/2006/ole">
              <mc:AlternateContent xmlns:mc="http://schemas.openxmlformats.org/markup-compatibility/2006">
                <mc:Choice xmlns:v="urn:schemas-microsoft-com:vml" Requires="v">
                  <p:oleObj spid="_x0000_s4371" r:id="rId12" imgW="1447800" imgH="228600" progId="Equation.KSEE3">
                    <p:embed/>
                  </p:oleObj>
                </mc:Choice>
                <mc:Fallback>
                  <p:oleObj r:id="rId12" imgW="1447800" imgH="228600" progId="Equation.KSEE3">
                    <p:embed/>
                    <p:pic>
                      <p:nvPicPr>
                        <p:cNvPr id="0" name="图片 1024"/>
                        <p:cNvPicPr/>
                        <p:nvPr/>
                      </p:nvPicPr>
                      <p:blipFill>
                        <a:blip r:embed="rId13"/>
                        <a:stretch>
                          <a:fillRect/>
                        </a:stretch>
                      </p:blipFill>
                      <p:spPr>
                        <a:xfrm>
                          <a:off x="5890" y="4793"/>
                          <a:ext cx="7705" cy="1217"/>
                        </a:xfrm>
                        <a:prstGeom prst="rect">
                          <a:avLst/>
                        </a:prstGeom>
                      </p:spPr>
                    </p:pic>
                  </p:oleObj>
                </mc:Fallback>
              </mc:AlternateContent>
            </a:graphicData>
          </a:graphic>
        </p:graphicFrame>
      </p:grpSp>
      <p:graphicFrame>
        <p:nvGraphicFramePr>
          <p:cNvPr id="20" name="对象 19">
            <a:hlinkClick r:id="" action="ppaction://ole?verb=0"/>
          </p:cNvPr>
          <p:cNvGraphicFramePr>
            <a:graphicFrameLocks noChangeAspect="1"/>
          </p:cNvGraphicFramePr>
          <p:nvPr/>
        </p:nvGraphicFramePr>
        <p:xfrm>
          <a:off x="4144072" y="5524741"/>
          <a:ext cx="278713" cy="388548"/>
        </p:xfrm>
        <a:graphic>
          <a:graphicData uri="http://schemas.openxmlformats.org/presentationml/2006/ole">
            <mc:AlternateContent xmlns:mc="http://schemas.openxmlformats.org/markup-compatibility/2006">
              <mc:Choice xmlns:v="urn:schemas-microsoft-com:vml" Requires="v">
                <p:oleObj spid="_x0000_s4372" r:id="rId14" imgW="127000" imgH="177165" progId="Equation.KSEE3">
                  <p:embed/>
                </p:oleObj>
              </mc:Choice>
              <mc:Fallback>
                <p:oleObj r:id="rId14" imgW="127000" imgH="177165" progId="Equation.KSEE3">
                  <p:embed/>
                  <p:pic>
                    <p:nvPicPr>
                      <p:cNvPr id="0" name="图片 4097"/>
                      <p:cNvPicPr/>
                      <p:nvPr/>
                    </p:nvPicPr>
                    <p:blipFill>
                      <a:blip r:embed="rId15"/>
                      <a:stretch>
                        <a:fillRect/>
                      </a:stretch>
                    </p:blipFill>
                    <p:spPr>
                      <a:xfrm>
                        <a:off x="4144072" y="5524741"/>
                        <a:ext cx="278713" cy="388548"/>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7779505" y="5524741"/>
          <a:ext cx="278713" cy="388548"/>
        </p:xfrm>
        <a:graphic>
          <a:graphicData uri="http://schemas.openxmlformats.org/presentationml/2006/ole">
            <mc:AlternateContent xmlns:mc="http://schemas.openxmlformats.org/markup-compatibility/2006">
              <mc:Choice xmlns:v="urn:schemas-microsoft-com:vml" Requires="v">
                <p:oleObj spid="_x0000_s4373" r:id="rId16" imgW="127000" imgH="177165" progId="Equation.KSEE3">
                  <p:embed/>
                </p:oleObj>
              </mc:Choice>
              <mc:Fallback>
                <p:oleObj r:id="rId16" imgW="127000" imgH="177165" progId="Equation.KSEE3">
                  <p:embed/>
                  <p:pic>
                    <p:nvPicPr>
                      <p:cNvPr id="0" name="图片 4097"/>
                      <p:cNvPicPr/>
                      <p:nvPr/>
                    </p:nvPicPr>
                    <p:blipFill>
                      <a:blip r:embed="rId15"/>
                      <a:stretch>
                        <a:fillRect/>
                      </a:stretch>
                    </p:blipFill>
                    <p:spPr>
                      <a:xfrm>
                        <a:off x="7779505" y="5524741"/>
                        <a:ext cx="278713" cy="388548"/>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6349</Words>
  <Application>Microsoft Office PowerPoint</Application>
  <PresentationFormat>宽屏</PresentationFormat>
  <Paragraphs>738</Paragraphs>
  <Slides>76</Slides>
  <Notes>60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84" baseType="lpstr">
      <vt:lpstr>宋体</vt:lpstr>
      <vt:lpstr>微软雅黑</vt:lpstr>
      <vt:lpstr>Arial</vt:lpstr>
      <vt:lpstr>Calibri</vt:lpstr>
      <vt:lpstr>Calibri Light</vt:lpstr>
      <vt:lpstr>自定义设计方案</vt:lpstr>
      <vt:lpstr>Equation.KSEE3</vt:lpstr>
      <vt:lpstr>公式</vt:lpstr>
      <vt:lpstr>PowerPoint 演示文稿</vt:lpstr>
      <vt:lpstr>课程要求</vt:lpstr>
      <vt:lpstr>课程内容</vt:lpstr>
      <vt:lpstr>什么是回归算法</vt:lpstr>
      <vt:lpstr>线性回归</vt:lpstr>
      <vt:lpstr>线性回归</vt:lpstr>
      <vt:lpstr>回归算法理性认知</vt:lpstr>
      <vt:lpstr>线性回归</vt:lpstr>
      <vt:lpstr>线性回归</vt:lpstr>
      <vt:lpstr>线性回归、最大似然估计及二乘法</vt:lpstr>
      <vt:lpstr>最小二乘</vt:lpstr>
      <vt:lpstr>似然函数</vt:lpstr>
      <vt:lpstr>对数似然、目标函数及最小二乘</vt:lpstr>
      <vt:lpstr>θ的求解过程</vt:lpstr>
      <vt:lpstr>最小二乘法的参数最优解</vt:lpstr>
      <vt:lpstr>普通最小二乘法线性回归案例</vt:lpstr>
      <vt:lpstr>普通最小二乘法线性回归案例</vt:lpstr>
      <vt:lpstr>目标函数(loss/cost function)</vt:lpstr>
      <vt:lpstr>模型</vt:lpstr>
      <vt:lpstr>多项式线性回归案例</vt:lpstr>
      <vt:lpstr>过拟合</vt:lpstr>
      <vt:lpstr>线性回归的过拟合</vt:lpstr>
      <vt:lpstr>过拟合和正则项</vt:lpstr>
      <vt:lpstr>Ridge回归</vt:lpstr>
      <vt:lpstr>LASSO回归</vt:lpstr>
      <vt:lpstr>Ridge(L2-norm)和LASSO(L1-norm)比较</vt:lpstr>
      <vt:lpstr>Ridge(L2-norm)和LASSO(L1-norm)比较</vt:lpstr>
      <vt:lpstr>Elasitc Net</vt:lpstr>
      <vt:lpstr>线性回归算法过拟合比较(一)</vt:lpstr>
      <vt:lpstr>线性回归算法过拟合比较(二)</vt:lpstr>
      <vt:lpstr>模型效果判断</vt:lpstr>
      <vt:lpstr>模型效果判断</vt:lpstr>
      <vt:lpstr>机器学习调参</vt:lpstr>
      <vt:lpstr>梯度下降案例</vt:lpstr>
      <vt:lpstr>梯度下降案例</vt:lpstr>
      <vt:lpstr>梯度下降法</vt:lpstr>
      <vt:lpstr>梯度下降法案例代码</vt:lpstr>
      <vt:lpstr>梯度下降法案例代码</vt:lpstr>
      <vt:lpstr>梯度下降法案例代码</vt:lpstr>
      <vt:lpstr>梯度下降算法</vt:lpstr>
      <vt:lpstr>梯度方向</vt:lpstr>
      <vt:lpstr>批量梯度下降算法(BGD)</vt:lpstr>
      <vt:lpstr>随机梯度下降算法(SGD)</vt:lpstr>
      <vt:lpstr>BGD和SGD算法比较</vt:lpstr>
      <vt:lpstr>小批量梯度下降法(MBGD)</vt:lpstr>
      <vt:lpstr>梯度下降法</vt:lpstr>
      <vt:lpstr>梯度下降法</vt:lpstr>
      <vt:lpstr>回归算法案例：基于梯度下降法实现线性回归算法(作业)</vt:lpstr>
      <vt:lpstr>线性回归的扩展</vt:lpstr>
      <vt:lpstr>线性回归总结</vt:lpstr>
      <vt:lpstr>局部加权回归-损失函数</vt:lpstr>
      <vt:lpstr>局部加权回归-权重值设置</vt:lpstr>
      <vt:lpstr>局部加权回归-直观理解</vt:lpstr>
      <vt:lpstr>回归算法综合案例(二)：波士顿房屋租赁价格预测(作业)</vt:lpstr>
      <vt:lpstr>回归算法综合案例(二)：波士顿房屋租赁价格预测</vt:lpstr>
      <vt:lpstr>回归算法综合案例(二)：波士顿房屋租赁价格预测</vt:lpstr>
      <vt:lpstr>回归算法综合案例(三)：葡萄酒质量预测</vt:lpstr>
      <vt:lpstr>回归算法综合案例(三)：葡萄酒质量预测</vt:lpstr>
      <vt:lpstr>Logistic回归</vt:lpstr>
      <vt:lpstr>Logistic回归及似然函数</vt:lpstr>
      <vt:lpstr>最大似然/极大似然函数的随机梯度</vt:lpstr>
      <vt:lpstr>极大似然估计与Logistic回归目标函数</vt:lpstr>
      <vt:lpstr>θ参数求解</vt:lpstr>
      <vt:lpstr>Softmax回归</vt:lpstr>
      <vt:lpstr>Softmax算法原理</vt:lpstr>
      <vt:lpstr>Softmax算法损失函数</vt:lpstr>
      <vt:lpstr>Softmax算法梯度下降法求解</vt:lpstr>
      <vt:lpstr>Softmax算法梯度下降法求解</vt:lpstr>
      <vt:lpstr>Logistic案例(一)：乳腺癌分类</vt:lpstr>
      <vt:lpstr>Logistic案例(一)：乳腺癌分类</vt:lpstr>
      <vt:lpstr>Softmax案例(一)：葡萄酒质量分类</vt:lpstr>
      <vt:lpstr>Softmax案例(一)：葡萄酒质量分类</vt:lpstr>
      <vt:lpstr>分类问题综合案例(一)：信贷审批（作业）</vt:lpstr>
      <vt:lpstr>分类问题综合案例(一)：信贷审批（作业） </vt:lpstr>
      <vt:lpstr>总结</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yunli</cp:lastModifiedBy>
  <cp:revision>139</cp:revision>
  <dcterms:created xsi:type="dcterms:W3CDTF">2014-03-19T02:43:00Z</dcterms:created>
  <dcterms:modified xsi:type="dcterms:W3CDTF">2019-03-23T01:27:01Z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